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9"/>
  </p:notesMasterIdLst>
  <p:handoutMasterIdLst>
    <p:handoutMasterId r:id="rId20"/>
  </p:handoutMasterIdLst>
  <p:sldIdLst>
    <p:sldId id="603" r:id="rId6"/>
    <p:sldId id="2464" r:id="rId7"/>
    <p:sldId id="2465" r:id="rId8"/>
    <p:sldId id="259" r:id="rId9"/>
    <p:sldId id="2497" r:id="rId10"/>
    <p:sldId id="2468" r:id="rId11"/>
    <p:sldId id="2509" r:id="rId12"/>
    <p:sldId id="2469" r:id="rId13"/>
    <p:sldId id="2453" r:id="rId14"/>
    <p:sldId id="2441" r:id="rId15"/>
    <p:sldId id="2507" r:id="rId16"/>
    <p:sldId id="582" r:id="rId17"/>
    <p:sldId id="2419" r:id="rId1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1D1D1A"/>
    <a:srgbClr val="595757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5" autoAdjust="0"/>
    <p:restoredTop sz="96291" autoAdjust="0"/>
  </p:normalViewPr>
  <p:slideViewPr>
    <p:cSldViewPr snapToGrid="0" snapToObjects="1">
      <p:cViewPr varScale="1">
        <p:scale>
          <a:sx n="118" d="100"/>
          <a:sy n="118" d="100"/>
        </p:scale>
        <p:origin x="240" y="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74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1680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昇腾手撕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 </a:t>
            </a: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代码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dirty="0"/>
              <a:t>思考与小结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FA174-8D22-C9FE-E12F-AA2F4C1D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当前趋势：小参数多专家 </a:t>
            </a:r>
            <a:r>
              <a:rPr lang="en-US" altLang="zh-CN" dirty="0"/>
              <a:t>Pro</a:t>
            </a:r>
            <a:r>
              <a:rPr lang="zh-CN" altLang="en-US" dirty="0"/>
              <a:t> 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8797CA-D500-0088-A428-249F4A173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计算效率更高：</a:t>
            </a:r>
            <a:r>
              <a:rPr lang="zh-CN" altLang="en-US" dirty="0"/>
              <a:t>小参数多专家减少每次推理计算量，同时通过动态路由优化了专家负载均衡。</a:t>
            </a:r>
          </a:p>
          <a:p>
            <a:r>
              <a:rPr lang="zh-CN" altLang="en-US" b="1" dirty="0"/>
              <a:t>扩展性更强：</a:t>
            </a:r>
            <a:r>
              <a:rPr lang="zh-CN" altLang="en-US" dirty="0"/>
              <a:t>更多专家可以覆盖更广泛任务和数据特征，提升模型的泛化能力和专业化水平。</a:t>
            </a:r>
          </a:p>
          <a:p>
            <a:r>
              <a:rPr lang="zh-CN" altLang="en-US" b="1" dirty="0"/>
              <a:t>部署成本更低：</a:t>
            </a:r>
            <a:r>
              <a:rPr lang="zh-CN" altLang="en-US" dirty="0"/>
              <a:t>小参数专家设计降低了内存和显存需求，适合在资源有限的环境中部署。</a:t>
            </a:r>
          </a:p>
        </p:txBody>
      </p:sp>
      <p:pic>
        <p:nvPicPr>
          <p:cNvPr id="8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2D2370A-67AD-2016-3EC3-BF877B9BB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59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197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9F5B1A-1220-035D-DF25-953DA3C2E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55" y="1111979"/>
            <a:ext cx="8099125" cy="523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Mistral</a:t>
            </a:r>
            <a:r>
              <a:rPr lang="zh-CN" altLang="en-US" sz="9600" b="1" dirty="0">
                <a:solidFill>
                  <a:schemeClr val="bg1"/>
                </a:solidFill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42620A3-29D0-1809-E7C3-E823348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Mistral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23A3DDC-7F19-3043-7013-718E6EC827D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68226940"/>
              </p:ext>
            </p:extLst>
          </p:nvPr>
        </p:nvGraphicFramePr>
        <p:xfrm>
          <a:off x="623888" y="1246187"/>
          <a:ext cx="10963273" cy="508902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38559">
                  <a:extLst>
                    <a:ext uri="{9D8B030D-6E8A-4147-A177-3AD203B41FA5}">
                      <a16:colId xmlns:a16="http://schemas.microsoft.com/office/drawing/2014/main" val="3189080782"/>
                    </a:ext>
                  </a:extLst>
                </a:gridCol>
                <a:gridCol w="4512357">
                  <a:extLst>
                    <a:ext uri="{9D8B030D-6E8A-4147-A177-3AD203B41FA5}">
                      <a16:colId xmlns:a16="http://schemas.microsoft.com/office/drawing/2014/main" val="1634864293"/>
                    </a:ext>
                  </a:extLst>
                </a:gridCol>
                <a:gridCol w="4512357">
                  <a:extLst>
                    <a:ext uri="{9D8B030D-6E8A-4147-A177-3AD203B41FA5}">
                      <a16:colId xmlns:a16="http://schemas.microsoft.com/office/drawing/2014/main" val="1463211323"/>
                    </a:ext>
                  </a:extLst>
                </a:gridCol>
              </a:tblGrid>
              <a:tr h="4543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特性</a:t>
                      </a:r>
                    </a:p>
                  </a:txBody>
                  <a:tcPr marL="59144" marR="59144" marT="29572" marB="29572" anchor="ctr"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Mixtral-8x22B</a:t>
                      </a:r>
                    </a:p>
                  </a:txBody>
                  <a:tcPr marL="59144" marR="59144" marT="29572" marB="29572" anchor="ctr">
                    <a:solidFill>
                      <a:srgbClr val="66BA3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4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</a:rPr>
                        <a:t>Mixtral-8x7B</a:t>
                      </a:r>
                    </a:p>
                  </a:txBody>
                  <a:tcPr marL="59144" marR="59144" marT="29572" marB="29572" anchor="ctr">
                    <a:solidFill>
                      <a:srgbClr val="66BA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72886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总参数量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1760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46.7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3541029580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激活参数量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约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390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亿参数（稀疏激活）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约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12.9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亿参数（稀疏激活）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3047878300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专家数量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8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个专家，每个专家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220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8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个专家，每个专家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7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亿参数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2944117130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上下文窗口</a:t>
                      </a:r>
                      <a:endParaRPr lang="zh-CN" altLang="en-US" sz="120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64K tokens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32K tokens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1585547553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多语言支持</a:t>
                      </a:r>
                      <a:endParaRPr lang="zh-CN" altLang="en-US" sz="1200" dirty="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英语、法语、意大利语、德语、西班牙语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英语、法语、意大利语、德语、西班牙语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990447908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推理效率</a:t>
                      </a:r>
                      <a:endParaRPr lang="zh-CN" altLang="en-US" sz="120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比密集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70</a:t>
                      </a:r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B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模型更快，成本效率更高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推理速度比 </a:t>
                      </a:r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Llama 2 70B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快 </a:t>
                      </a:r>
                      <a:r>
                        <a:rPr lang="en-US" altLang="zh-C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6 </a:t>
                      </a:r>
                      <a:r>
                        <a:rPr lang="zh-CN" altLang="en-US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倍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2408197307"/>
                  </a:ext>
                </a:extLst>
              </a:tr>
              <a:tr h="662092">
                <a:tc>
                  <a:txBody>
                    <a:bodyPr/>
                    <a:lstStyle/>
                    <a:p>
                      <a:r>
                        <a:rPr lang="zh-CN" altLang="en-US" sz="1200" b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开源许可</a:t>
                      </a:r>
                      <a:endParaRPr lang="zh-CN" altLang="en-US" sz="1200">
                        <a:solidFill>
                          <a:srgbClr val="1D1D1A"/>
                        </a:solidFill>
                        <a:effectLst/>
                        <a:latin typeface="Lexend" pitchFamily="2" charset="0"/>
                      </a:endParaRP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Apache 2.0</a:t>
                      </a:r>
                    </a:p>
                  </a:txBody>
                  <a:tcPr marL="59144" marR="59144" marT="29572" marB="29572" anchor="ctr"/>
                </a:tc>
                <a:tc>
                  <a:txBody>
                    <a:bodyPr/>
                    <a:lstStyle/>
                    <a:p>
                      <a:r>
                        <a:rPr lang="en" sz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</a:rPr>
                        <a:t>Apache 2.0</a:t>
                      </a:r>
                    </a:p>
                  </a:txBody>
                  <a:tcPr marL="59144" marR="59144" marT="29572" marB="29572" anchor="ctr"/>
                </a:tc>
                <a:extLst>
                  <a:ext uri="{0D108BD9-81ED-4DB2-BD59-A6C34878D82A}">
                    <a16:rowId xmlns:a16="http://schemas.microsoft.com/office/drawing/2014/main" val="2082034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730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Grok-1/2/3</a:t>
            </a:r>
          </a:p>
        </p:txBody>
      </p:sp>
    </p:spTree>
    <p:extLst>
      <p:ext uri="{BB962C8B-B14F-4D97-AF65-F5344CB8AC3E}">
        <p14:creationId xmlns:p14="http://schemas.microsoft.com/office/powerpoint/2010/main" val="243328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7F2752-6498-9AAD-B9AC-1161CA86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Question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1D70D2-0547-6FEA-BC62-9086F7D3C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马斯克 的 </a:t>
            </a:r>
            <a:r>
              <a:rPr lang="en-US" altLang="zh-CN" dirty="0"/>
              <a:t>XA1</a:t>
            </a:r>
            <a:r>
              <a:rPr lang="zh-CN" altLang="en-US" dirty="0"/>
              <a:t> 使用 </a:t>
            </a:r>
            <a:r>
              <a:rPr lang="en-US" altLang="zh-CN" dirty="0"/>
              <a:t>20</a:t>
            </a:r>
            <a:r>
              <a:rPr lang="zh-CN" altLang="en-US" dirty="0"/>
              <a:t> 万张 </a:t>
            </a:r>
            <a:r>
              <a:rPr lang="en-US" altLang="zh-CN" dirty="0"/>
              <a:t>GPU</a:t>
            </a:r>
            <a:r>
              <a:rPr lang="zh-CN" altLang="en-US" dirty="0"/>
              <a:t> 训练的 </a:t>
            </a:r>
            <a:r>
              <a:rPr lang="en-US" altLang="zh-CN" dirty="0"/>
              <a:t>Grok 3</a:t>
            </a:r>
            <a:r>
              <a:rPr lang="zh-CN" altLang="en-US" dirty="0"/>
              <a:t>：略强于 </a:t>
            </a:r>
            <a:r>
              <a:rPr lang="en-US" altLang="zh-CN" dirty="0" err="1"/>
              <a:t>Deepseek</a:t>
            </a:r>
            <a:r>
              <a:rPr lang="zh-CN" altLang="en-US"/>
              <a:t>？</a:t>
            </a:r>
            <a:endParaRPr lang="en-US" altLang="zh-CN" dirty="0"/>
          </a:p>
          <a:p>
            <a:r>
              <a:rPr lang="en" altLang="zh-CN" dirty="0" err="1"/>
              <a:t>xAI</a:t>
            </a:r>
            <a:r>
              <a:rPr lang="en" altLang="zh-CN" dirty="0"/>
              <a:t> </a:t>
            </a:r>
            <a:r>
              <a:rPr lang="zh-CN" altLang="en-US" dirty="0"/>
              <a:t>用了</a:t>
            </a:r>
            <a:r>
              <a:rPr lang="en-US" altLang="zh-CN" dirty="0"/>
              <a:t>122 </a:t>
            </a:r>
            <a:r>
              <a:rPr lang="zh-CN" altLang="en-US" dirty="0"/>
              <a:t>天让首批</a:t>
            </a:r>
            <a:r>
              <a:rPr lang="en-US" altLang="zh-CN" dirty="0"/>
              <a:t>10 </a:t>
            </a:r>
            <a:r>
              <a:rPr lang="zh-CN" altLang="en-US" dirty="0"/>
              <a:t>万卡集群投入使用，后续又花费 </a:t>
            </a:r>
            <a:r>
              <a:rPr lang="en-US" altLang="zh-CN" dirty="0"/>
              <a:t>92 </a:t>
            </a:r>
            <a:r>
              <a:rPr lang="zh-CN" altLang="en-US" dirty="0"/>
              <a:t>天拓展到 </a:t>
            </a:r>
            <a:r>
              <a:rPr lang="en-US" altLang="zh-CN" dirty="0"/>
              <a:t>20 </a:t>
            </a:r>
            <a:r>
              <a:rPr lang="zh-CN" altLang="en-US" dirty="0"/>
              <a:t>万卡集群</a:t>
            </a:r>
            <a:endParaRPr lang="en-US" altLang="zh-CN" dirty="0"/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599504BB-0BCB-870A-53BF-022A67310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1480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DeepSeek</a:t>
            </a:r>
            <a:r>
              <a:rPr lang="zh-CN" altLang="en-US" sz="9600" b="1" dirty="0">
                <a:solidFill>
                  <a:schemeClr val="bg1"/>
                </a:solidFill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</a:rPr>
              <a:t>1/2/3</a:t>
            </a:r>
          </a:p>
        </p:txBody>
      </p:sp>
    </p:spTree>
    <p:extLst>
      <p:ext uri="{BB962C8B-B14F-4D97-AF65-F5344CB8AC3E}">
        <p14:creationId xmlns:p14="http://schemas.microsoft.com/office/powerpoint/2010/main" val="125383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DeepSeek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" dirty="0"/>
              <a:t>（</a:t>
            </a:r>
            <a:r>
              <a:rPr lang="zh-CN" altLang="en-US" dirty="0"/>
              <a:t>深度求索）是一家成立于</a:t>
            </a:r>
            <a:r>
              <a:rPr lang="en-US" altLang="zh-CN" dirty="0"/>
              <a:t>2023</a:t>
            </a:r>
            <a:r>
              <a:rPr lang="zh-CN" altLang="en-US" dirty="0"/>
              <a:t>年的中国人工智能公司，由量化私募巨头幻方量化创立。公司专注于开发高性能、低成本的大语言模型（</a:t>
            </a:r>
            <a:r>
              <a:rPr lang="en" altLang="zh-CN" dirty="0"/>
              <a:t>LLM</a:t>
            </a:r>
            <a:r>
              <a:rPr lang="zh-CN" altLang="en" dirty="0"/>
              <a:t>），</a:t>
            </a:r>
            <a:r>
              <a:rPr lang="zh-CN" altLang="en-US" dirty="0"/>
              <a:t>致力于推动通用人工智能（</a:t>
            </a:r>
            <a:r>
              <a:rPr lang="en" altLang="zh-CN" dirty="0"/>
              <a:t>AGI</a:t>
            </a:r>
            <a:r>
              <a:rPr lang="zh-CN" altLang="en" dirty="0"/>
              <a:t>）</a:t>
            </a:r>
            <a:r>
              <a:rPr lang="zh-CN" altLang="en-US" dirty="0"/>
              <a:t>的发展。</a:t>
            </a:r>
            <a:endParaRPr lang="en-US" altLang="zh-CN" dirty="0"/>
          </a:p>
          <a:p>
            <a:r>
              <a:rPr lang="en" altLang="zh-CN" dirty="0"/>
              <a:t>DeepSeek </a:t>
            </a:r>
            <a:r>
              <a:rPr lang="zh-CN" altLang="en-US" dirty="0"/>
              <a:t>的独特之处在于其“基础研究</a:t>
            </a:r>
            <a:r>
              <a:rPr lang="en-US" altLang="zh-CN" dirty="0"/>
              <a:t>-</a:t>
            </a:r>
            <a:r>
              <a:rPr lang="zh-CN" altLang="en-US" dirty="0"/>
              <a:t>技术转化</a:t>
            </a:r>
            <a:r>
              <a:rPr lang="en-US" altLang="zh-CN" dirty="0"/>
              <a:t>-</a:t>
            </a:r>
            <a:r>
              <a:rPr lang="zh-CN" altLang="en-US" dirty="0"/>
              <a:t>产业应用”三位一体的发展模式，以及通过量化投资业务为</a:t>
            </a:r>
            <a:r>
              <a:rPr lang="en" altLang="zh-CN" dirty="0"/>
              <a:t>AI</a:t>
            </a:r>
            <a:r>
              <a:rPr lang="zh-CN" altLang="en-US" dirty="0"/>
              <a:t>研发提供持续资金支持的“以战养战”策略。公司不仅在技术上实现了多项突破，还通过开源策略和低成本训练模式，推动了</a:t>
            </a:r>
            <a:r>
              <a:rPr lang="en" altLang="zh-CN" dirty="0"/>
              <a:t>AI</a:t>
            </a:r>
            <a:r>
              <a:rPr lang="zh-CN" altLang="en-US" dirty="0"/>
              <a:t>技术的普惠化。</a:t>
            </a:r>
          </a:p>
        </p:txBody>
      </p:sp>
    </p:spTree>
    <p:extLst>
      <p:ext uri="{BB962C8B-B14F-4D97-AF65-F5344CB8AC3E}">
        <p14:creationId xmlns:p14="http://schemas.microsoft.com/office/powerpoint/2010/main" val="2304819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30125</TotalTime>
  <Words>609</Words>
  <Application>Microsoft Macintosh PowerPoint</Application>
  <PresentationFormat>自定义</PresentationFormat>
  <Paragraphs>73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13</vt:i4>
      </vt:variant>
    </vt:vector>
  </HeadingPairs>
  <TitlesOfParts>
    <vt:vector size="29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视频目录大纲</vt:lpstr>
      <vt:lpstr>PowerPoint 演示文稿</vt:lpstr>
      <vt:lpstr>Mistral AI</vt:lpstr>
      <vt:lpstr>PowerPoint 演示文稿</vt:lpstr>
      <vt:lpstr>Question</vt:lpstr>
      <vt:lpstr>PowerPoint 演示文稿</vt:lpstr>
      <vt:lpstr>DeepSeek</vt:lpstr>
      <vt:lpstr>PowerPoint 演示文稿</vt:lpstr>
      <vt:lpstr>当前趋势：小参数多专家 Pro 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10055</cp:revision>
  <cp:lastPrinted>2023-09-08T09:14:01Z</cp:lastPrinted>
  <dcterms:created xsi:type="dcterms:W3CDTF">2020-08-28T08:44:19Z</dcterms:created>
  <dcterms:modified xsi:type="dcterms:W3CDTF">2025-03-02T01:26:49Z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