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17"/>
  </p:notesMasterIdLst>
  <p:handoutMasterIdLst>
    <p:handoutMasterId r:id="rId18"/>
  </p:handoutMasterIdLst>
  <p:sldIdLst>
    <p:sldId id="603" r:id="rId6"/>
    <p:sldId id="2454" r:id="rId7"/>
    <p:sldId id="2455" r:id="rId8"/>
    <p:sldId id="2448" r:id="rId9"/>
    <p:sldId id="2450" r:id="rId10"/>
    <p:sldId id="2451" r:id="rId11"/>
    <p:sldId id="2456" r:id="rId12"/>
    <p:sldId id="2452" r:id="rId13"/>
    <p:sldId id="2453" r:id="rId14"/>
    <p:sldId id="2449" r:id="rId15"/>
    <p:sldId id="582" r:id="rId16"/>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221815"/>
    <a:srgbClr val="91A2BF"/>
    <a:srgbClr val="66BA36"/>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51" autoAdjust="0"/>
    <p:restoredTop sz="96291" autoAdjust="0"/>
  </p:normalViewPr>
  <p:slideViewPr>
    <p:cSldViewPr snapToGrid="0" snapToObjects="1">
      <p:cViewPr varScale="1">
        <p:scale>
          <a:sx n="122" d="100"/>
          <a:sy n="122" d="100"/>
        </p:scale>
        <p:origin x="24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1/27/25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AIFoundation</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Lexend" pitchFamily="2" charset="0"/>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7.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5"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AIFoundation</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AIFoundation</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AIFoundation</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AIFoundation</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5E93E28-0E4E-C1D6-0B6E-5A6B0A90DA07}"/>
              </a:ext>
            </a:extLst>
          </p:cNvPr>
          <p:cNvPicPr>
            <a:picLocks noChangeAspect="1"/>
          </p:cNvPicPr>
          <p:nvPr/>
        </p:nvPicPr>
        <p:blipFill>
          <a:blip r:embed="rId3"/>
          <a:stretch>
            <a:fillRect/>
          </a:stretch>
        </p:blipFill>
        <p:spPr>
          <a:xfrm>
            <a:off x="-25824" y="0"/>
            <a:ext cx="12248410"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644589"/>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002048" y="5792400"/>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000" dirty="0">
                <a:solidFill>
                  <a:srgbClr val="1D1D1A"/>
                </a:solidFill>
                <a:latin typeface="ACGN-MiaoGB-Flash" panose="02020300000000000000" pitchFamily="18" charset="-122"/>
                <a:ea typeface="ACGN-MiaoGB-Flash" panose="02020300000000000000" pitchFamily="18" charset="-122"/>
              </a:rPr>
              <a:t>ZOMI</a:t>
            </a:r>
            <a:endParaRPr lang="zh-CN" altLang="en-US" sz="4000" dirty="0">
              <a:solidFill>
                <a:srgbClr val="1D1D1A"/>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67133" y="6024778"/>
            <a:ext cx="669829" cy="66982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912986"/>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rPr>
              <a:t>2016 </a:t>
            </a:r>
            <a:r>
              <a:rPr lang="zh-CN" altLang="en-US" sz="8800" dirty="0">
                <a:solidFill>
                  <a:schemeClr val="tx2"/>
                </a:solidFill>
              </a:rPr>
              <a:t>年</a:t>
            </a:r>
            <a:endParaRPr lang="en-US" altLang="zh-CN" sz="8800" dirty="0">
              <a:solidFill>
                <a:schemeClr val="tx2"/>
              </a:solidFill>
            </a:endParaRPr>
          </a:p>
          <a:p>
            <a:pPr marL="50800" algn="ctr">
              <a:buClr>
                <a:srgbClr val="C00000"/>
              </a:buClr>
            </a:pPr>
            <a:r>
              <a:rPr lang="en-US" altLang="zh-CN" sz="8800" dirty="0">
                <a:solidFill>
                  <a:schemeClr val="tx2"/>
                </a:solidFill>
              </a:rPr>
              <a:t> AI </a:t>
            </a:r>
            <a:r>
              <a:rPr lang="zh-CN" altLang="en-US" sz="8800" dirty="0">
                <a:solidFill>
                  <a:schemeClr val="tx2"/>
                </a:solidFill>
              </a:rPr>
              <a:t>重大事件</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FF73186F-EDD3-89C1-9476-2A0A77B306A2}"/>
              </a:ext>
            </a:extLst>
          </p:cNvPr>
          <p:cNvSpPr>
            <a:spLocks noGrp="1"/>
          </p:cNvSpPr>
          <p:nvPr>
            <p:ph type="title"/>
          </p:nvPr>
        </p:nvSpPr>
        <p:spPr>
          <a:xfrm>
            <a:off x="623635" y="522789"/>
            <a:ext cx="10963473" cy="589190"/>
          </a:xfrm>
        </p:spPr>
        <p:txBody>
          <a:bodyPr/>
          <a:lstStyle/>
          <a:p>
            <a:r>
              <a:rPr lang="zh-CN" altLang="en-US" dirty="0"/>
              <a:t>总结</a:t>
            </a:r>
          </a:p>
        </p:txBody>
      </p:sp>
      <p:sp>
        <p:nvSpPr>
          <p:cNvPr id="5" name="内容占位符 4">
            <a:extLst>
              <a:ext uri="{FF2B5EF4-FFF2-40B4-BE49-F238E27FC236}">
                <a16:creationId xmlns:a16="http://schemas.microsoft.com/office/drawing/2014/main" id="{0898AF5A-0B63-3D29-441D-41D1895AC819}"/>
              </a:ext>
            </a:extLst>
          </p:cNvPr>
          <p:cNvSpPr>
            <a:spLocks noGrp="1"/>
          </p:cNvSpPr>
          <p:nvPr>
            <p:ph sz="half" idx="1"/>
          </p:nvPr>
        </p:nvSpPr>
        <p:spPr>
          <a:xfrm>
            <a:off x="623635" y="1246909"/>
            <a:ext cx="10963473" cy="5108171"/>
          </a:xfrm>
        </p:spPr>
        <p:txBody>
          <a:bodyPr/>
          <a:lstStyle/>
          <a:p>
            <a:r>
              <a:rPr lang="en-US" altLang="zh-CN" dirty="0"/>
              <a:t>2016</a:t>
            </a:r>
            <a:r>
              <a:rPr lang="zh-CN" altLang="en-US" dirty="0"/>
              <a:t> 年是 </a:t>
            </a:r>
            <a:r>
              <a:rPr lang="en" altLang="zh-CN" dirty="0"/>
              <a:t>AI</a:t>
            </a:r>
            <a:r>
              <a:rPr lang="zh-CN" altLang="en-US" dirty="0"/>
              <a:t> 技术从实验室走向商业化的重要一年，</a:t>
            </a:r>
            <a:r>
              <a:rPr lang="en" altLang="zh-CN" dirty="0"/>
              <a:t>AlphaGo</a:t>
            </a:r>
            <a:r>
              <a:rPr lang="zh-CN" altLang="en-US" dirty="0"/>
              <a:t> 的胜利、自动驾驶的进展、语音识别的突破等事件不仅推动了技术的进步，也引发了社会对 </a:t>
            </a:r>
            <a:r>
              <a:rPr lang="en" altLang="zh-CN" dirty="0"/>
              <a:t>AI</a:t>
            </a:r>
            <a:r>
              <a:rPr lang="zh-CN" altLang="en-US" dirty="0"/>
              <a:t> 伦理和安全的广泛讨论。这些事件为后续的 </a:t>
            </a:r>
            <a:r>
              <a:rPr lang="en" altLang="zh-CN" dirty="0"/>
              <a:t>AI</a:t>
            </a:r>
            <a:r>
              <a:rPr lang="zh-CN" altLang="en-US" dirty="0"/>
              <a:t> 革命奠定了基础。</a:t>
            </a:r>
          </a:p>
        </p:txBody>
      </p:sp>
    </p:spTree>
    <p:extLst>
      <p:ext uri="{BB962C8B-B14F-4D97-AF65-F5344CB8AC3E}">
        <p14:creationId xmlns:p14="http://schemas.microsoft.com/office/powerpoint/2010/main" val="3738073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CDC1D4-CAE9-7A48-BFA3-3C4CE8ED1D6F}"/>
              </a:ext>
            </a:extLst>
          </p:cNvPr>
          <p:cNvSpPr>
            <a:spLocks noGrp="1"/>
          </p:cNvSpPr>
          <p:nvPr>
            <p:ph type="title"/>
          </p:nvPr>
        </p:nvSpPr>
        <p:spPr>
          <a:xfrm>
            <a:off x="623635" y="522789"/>
            <a:ext cx="10963473" cy="589190"/>
          </a:xfrm>
        </p:spPr>
        <p:txBody>
          <a:bodyPr/>
          <a:lstStyle/>
          <a:p>
            <a:r>
              <a:rPr lang="en" altLang="zh-CN" dirty="0"/>
              <a:t>AI</a:t>
            </a:r>
            <a:r>
              <a:rPr lang="zh-CN" altLang="en-US" dirty="0"/>
              <a:t>硬件与芯片的突破</a:t>
            </a:r>
          </a:p>
        </p:txBody>
      </p:sp>
      <p:sp>
        <p:nvSpPr>
          <p:cNvPr id="5" name="内容占位符 4">
            <a:extLst>
              <a:ext uri="{FF2B5EF4-FFF2-40B4-BE49-F238E27FC236}">
                <a16:creationId xmlns:a16="http://schemas.microsoft.com/office/drawing/2014/main" id="{45F402E0-4DB4-38C1-BA0F-2962679DE860}"/>
              </a:ext>
            </a:extLst>
          </p:cNvPr>
          <p:cNvSpPr>
            <a:spLocks noGrp="1"/>
          </p:cNvSpPr>
          <p:nvPr>
            <p:ph sz="half" idx="1"/>
          </p:nvPr>
        </p:nvSpPr>
        <p:spPr>
          <a:xfrm>
            <a:off x="623635" y="1246909"/>
            <a:ext cx="10963473" cy="5108171"/>
          </a:xfrm>
        </p:spPr>
        <p:txBody>
          <a:bodyPr/>
          <a:lstStyle/>
          <a:p>
            <a:r>
              <a:rPr lang="en" altLang="zh-CN" dirty="0"/>
              <a:t>1. Google TPU</a:t>
            </a:r>
            <a:r>
              <a:rPr lang="zh-CN" altLang="en-US" dirty="0"/>
              <a:t>发布</a:t>
            </a:r>
          </a:p>
          <a:p>
            <a:r>
              <a:rPr lang="en-US" altLang="zh-CN" dirty="0"/>
              <a:t>2016</a:t>
            </a:r>
            <a:r>
              <a:rPr lang="zh-CN" altLang="en-US" dirty="0"/>
              <a:t>年</a:t>
            </a:r>
            <a:r>
              <a:rPr lang="en-US" altLang="zh-CN" dirty="0"/>
              <a:t>5</a:t>
            </a:r>
            <a:r>
              <a:rPr lang="zh-CN" altLang="en-US" dirty="0"/>
              <a:t>月，谷歌在</a:t>
            </a:r>
            <a:r>
              <a:rPr lang="en" altLang="zh-CN" dirty="0"/>
              <a:t>I/O</a:t>
            </a:r>
            <a:r>
              <a:rPr lang="zh-CN" altLang="en-US" dirty="0"/>
              <a:t>大会上宣布了其定制的张量处理单元（</a:t>
            </a:r>
            <a:r>
              <a:rPr lang="en" altLang="zh-CN" dirty="0"/>
              <a:t>TPU</a:t>
            </a:r>
            <a:r>
              <a:rPr lang="zh-CN" altLang="en" dirty="0"/>
              <a:t>），</a:t>
            </a:r>
            <a:r>
              <a:rPr lang="zh-CN" altLang="en-US" dirty="0"/>
              <a:t>这是一款专为机器学习设计的</a:t>
            </a:r>
            <a:r>
              <a:rPr lang="en" altLang="zh-CN" dirty="0"/>
              <a:t>ASIC</a:t>
            </a:r>
            <a:r>
              <a:rPr lang="zh-CN" altLang="en-US" dirty="0"/>
              <a:t>芯片。</a:t>
            </a:r>
            <a:r>
              <a:rPr lang="en" altLang="zh-CN" dirty="0"/>
              <a:t>TPU</a:t>
            </a:r>
            <a:r>
              <a:rPr lang="zh-CN" altLang="en-US" dirty="0"/>
              <a:t>在性能和能效方面显著优于传统的</a:t>
            </a:r>
            <a:r>
              <a:rPr lang="en" altLang="zh-CN" dirty="0"/>
              <a:t>GPU</a:t>
            </a:r>
            <a:r>
              <a:rPr lang="zh-CN" altLang="en-US" dirty="0"/>
              <a:t>和</a:t>
            </a:r>
            <a:r>
              <a:rPr lang="en" altLang="zh-CN" dirty="0"/>
              <a:t>FPGA</a:t>
            </a:r>
            <a:r>
              <a:rPr lang="zh-CN" altLang="en" dirty="0"/>
              <a:t>，</a:t>
            </a:r>
            <a:r>
              <a:rPr lang="zh-CN" altLang="en-US" dirty="0"/>
              <a:t>已经在</a:t>
            </a:r>
            <a:r>
              <a:rPr lang="en" altLang="zh-CN" dirty="0"/>
              <a:t>Google</a:t>
            </a:r>
            <a:r>
              <a:rPr lang="zh-CN" altLang="en-US" dirty="0"/>
              <a:t>云语音、</a:t>
            </a:r>
            <a:r>
              <a:rPr lang="en" altLang="zh-CN" dirty="0"/>
              <a:t>Gmail</a:t>
            </a:r>
            <a:r>
              <a:rPr lang="zh-CN" altLang="en" dirty="0"/>
              <a:t>、</a:t>
            </a:r>
            <a:r>
              <a:rPr lang="en" altLang="zh-CN" dirty="0"/>
              <a:t>Google Photos</a:t>
            </a:r>
            <a:r>
              <a:rPr lang="zh-CN" altLang="en-US" dirty="0"/>
              <a:t>和搜索业务中大规模部署。</a:t>
            </a:r>
            <a:endParaRPr lang="en-US" altLang="zh-CN" dirty="0"/>
          </a:p>
          <a:p>
            <a:r>
              <a:rPr lang="en-US" altLang="zh-CN" dirty="0"/>
              <a:t>2016</a:t>
            </a:r>
            <a:r>
              <a:rPr lang="zh-CN" altLang="en-US" dirty="0"/>
              <a:t>年：谷歌推出</a:t>
            </a:r>
            <a:r>
              <a:rPr lang="en" altLang="zh-CN" dirty="0"/>
              <a:t>TPU</a:t>
            </a:r>
            <a:r>
              <a:rPr lang="zh-CN" altLang="en" dirty="0"/>
              <a:t>（</a:t>
            </a:r>
            <a:r>
              <a:rPr lang="en" altLang="zh-CN" dirty="0"/>
              <a:t>Tensor Processing Unit</a:t>
            </a:r>
            <a:r>
              <a:rPr lang="zh-CN" altLang="en" dirty="0"/>
              <a:t>），</a:t>
            </a:r>
            <a:r>
              <a:rPr lang="zh-CN" altLang="en-US" dirty="0"/>
              <a:t>专为</a:t>
            </a:r>
            <a:r>
              <a:rPr lang="en" altLang="zh-CN" dirty="0"/>
              <a:t>TensorFlow</a:t>
            </a:r>
            <a:r>
              <a:rPr lang="zh-CN" altLang="en-US" dirty="0"/>
              <a:t>框架优化，显著提升了</a:t>
            </a:r>
            <a:r>
              <a:rPr lang="en" altLang="zh-CN" dirty="0"/>
              <a:t>AI</a:t>
            </a:r>
            <a:r>
              <a:rPr lang="zh-CN" altLang="en-US"/>
              <a:t>推理效率。</a:t>
            </a:r>
            <a:endParaRPr lang="en-US" altLang="zh-CN" dirty="0"/>
          </a:p>
          <a:p>
            <a:r>
              <a:rPr lang="en" altLang="zh-CN" dirty="0"/>
              <a:t>TPU</a:t>
            </a:r>
            <a:r>
              <a:rPr lang="zh-CN" altLang="en-US" dirty="0"/>
              <a:t>首次亮相：谷歌在</a:t>
            </a:r>
            <a:r>
              <a:rPr lang="en-US" altLang="zh-CN" dirty="0"/>
              <a:t>2016</a:t>
            </a:r>
            <a:r>
              <a:rPr lang="zh-CN" altLang="en-US" dirty="0"/>
              <a:t>年公布了其自主研发的</a:t>
            </a:r>
            <a:r>
              <a:rPr lang="en" altLang="zh-CN" dirty="0"/>
              <a:t>TPU</a:t>
            </a:r>
            <a:r>
              <a:rPr lang="zh-CN" altLang="en" dirty="0"/>
              <a:t>（</a:t>
            </a:r>
            <a:r>
              <a:rPr lang="en" altLang="zh-CN" dirty="0"/>
              <a:t>Tensor Processing Unit</a:t>
            </a:r>
            <a:r>
              <a:rPr lang="zh-CN" altLang="en" dirty="0"/>
              <a:t>），</a:t>
            </a:r>
            <a:r>
              <a:rPr lang="zh-CN" altLang="en-US" dirty="0"/>
              <a:t>这是一种专为机器学习任务设计的</a:t>
            </a:r>
            <a:r>
              <a:rPr lang="en" altLang="zh-CN" dirty="0"/>
              <a:t>ASIC</a:t>
            </a:r>
            <a:r>
              <a:rPr lang="zh-CN" altLang="en-US" dirty="0"/>
              <a:t>芯片。</a:t>
            </a:r>
            <a:r>
              <a:rPr lang="en" altLang="zh-CN" dirty="0"/>
              <a:t>TPU</a:t>
            </a:r>
            <a:r>
              <a:rPr lang="zh-CN" altLang="en-US" dirty="0"/>
              <a:t>在</a:t>
            </a:r>
            <a:r>
              <a:rPr lang="en" altLang="zh-CN" dirty="0"/>
              <a:t>AlphaGo</a:t>
            </a:r>
            <a:r>
              <a:rPr lang="zh-CN" altLang="en-US" dirty="0"/>
              <a:t>与李世石的围棋对弈中发挥了关键作用，展示了其在</a:t>
            </a:r>
            <a:r>
              <a:rPr lang="en" altLang="zh-CN" dirty="0"/>
              <a:t>AI</a:t>
            </a:r>
            <a:r>
              <a:rPr lang="zh-CN" altLang="en-US" dirty="0"/>
              <a:t>计算中的高效能</a:t>
            </a:r>
          </a:p>
          <a:p>
            <a:r>
              <a:rPr lang="en-US" altLang="zh-CN" dirty="0"/>
              <a:t>2. </a:t>
            </a:r>
            <a:r>
              <a:rPr lang="en" altLang="zh-CN" dirty="0"/>
              <a:t>NVIDIA Pascal</a:t>
            </a:r>
            <a:r>
              <a:rPr lang="zh-CN" altLang="en-US" dirty="0"/>
              <a:t>架构发布</a:t>
            </a:r>
          </a:p>
          <a:p>
            <a:r>
              <a:rPr lang="en-US" altLang="zh-CN" dirty="0"/>
              <a:t>2016</a:t>
            </a:r>
            <a:r>
              <a:rPr lang="zh-CN" altLang="en-US" dirty="0"/>
              <a:t>年</a:t>
            </a:r>
            <a:r>
              <a:rPr lang="en-US" altLang="zh-CN" dirty="0"/>
              <a:t>4</a:t>
            </a:r>
            <a:r>
              <a:rPr lang="zh-CN" altLang="en-US" dirty="0"/>
              <a:t>月，</a:t>
            </a:r>
            <a:r>
              <a:rPr lang="en" altLang="zh-CN" dirty="0"/>
              <a:t>NVIDIA</a:t>
            </a:r>
            <a:r>
              <a:rPr lang="zh-CN" altLang="en-US" dirty="0"/>
              <a:t>发布了基于</a:t>
            </a:r>
            <a:r>
              <a:rPr lang="en-US" altLang="zh-CN" dirty="0"/>
              <a:t>16</a:t>
            </a:r>
            <a:r>
              <a:rPr lang="en" altLang="zh-CN" dirty="0"/>
              <a:t>nm </a:t>
            </a:r>
            <a:r>
              <a:rPr lang="en" altLang="zh-CN" dirty="0" err="1"/>
              <a:t>FinFET</a:t>
            </a:r>
            <a:r>
              <a:rPr lang="zh-CN" altLang="en-US" dirty="0"/>
              <a:t>制程的</a:t>
            </a:r>
            <a:r>
              <a:rPr lang="en" altLang="zh-CN" dirty="0"/>
              <a:t>Pascal</a:t>
            </a:r>
            <a:r>
              <a:rPr lang="zh-CN" altLang="en-US" dirty="0"/>
              <a:t>架构显卡，显著提升了深度学习任务的性能。其中，</a:t>
            </a:r>
            <a:r>
              <a:rPr lang="en" altLang="zh-CN" dirty="0"/>
              <a:t>DGX-1</a:t>
            </a:r>
            <a:r>
              <a:rPr lang="zh-CN" altLang="en-US" dirty="0"/>
              <a:t>超级计算机配备了</a:t>
            </a:r>
            <a:r>
              <a:rPr lang="en-US" altLang="zh-CN" dirty="0"/>
              <a:t>8</a:t>
            </a:r>
            <a:r>
              <a:rPr lang="zh-CN" altLang="en-US" dirty="0"/>
              <a:t>颗</a:t>
            </a:r>
            <a:r>
              <a:rPr lang="en" altLang="zh-CN" dirty="0"/>
              <a:t>Pascal</a:t>
            </a:r>
            <a:r>
              <a:rPr lang="zh-CN" altLang="en-US" dirty="0"/>
              <a:t>架构的</a:t>
            </a:r>
            <a:r>
              <a:rPr lang="en" altLang="zh-CN" dirty="0"/>
              <a:t>Tesla P100 GPU</a:t>
            </a:r>
            <a:r>
              <a:rPr lang="zh-CN" altLang="en" dirty="0"/>
              <a:t>，</a:t>
            </a:r>
            <a:r>
              <a:rPr lang="zh-CN" altLang="en-US" dirty="0"/>
              <a:t>成为深度学习领域的强大工具。</a:t>
            </a:r>
            <a:endParaRPr lang="en-US" altLang="zh-CN" dirty="0"/>
          </a:p>
          <a:p>
            <a:r>
              <a:rPr lang="en" altLang="zh-CN" dirty="0"/>
              <a:t>GPU</a:t>
            </a:r>
            <a:r>
              <a:rPr lang="zh-CN" altLang="en-US" dirty="0"/>
              <a:t>成为</a:t>
            </a:r>
            <a:r>
              <a:rPr lang="en" altLang="zh-CN" dirty="0"/>
              <a:t>AI</a:t>
            </a:r>
            <a:r>
              <a:rPr lang="zh-CN" altLang="en-US" dirty="0"/>
              <a:t>计算的标配：英伟达的</a:t>
            </a:r>
            <a:r>
              <a:rPr lang="en" altLang="zh-CN" dirty="0"/>
              <a:t>GPU</a:t>
            </a:r>
            <a:r>
              <a:rPr lang="zh-CN" altLang="en-US" dirty="0"/>
              <a:t>在</a:t>
            </a:r>
            <a:r>
              <a:rPr lang="en-US" altLang="zh-CN" dirty="0"/>
              <a:t>2016</a:t>
            </a:r>
            <a:r>
              <a:rPr lang="zh-CN" altLang="en-US" dirty="0"/>
              <a:t>年成为深度学习和</a:t>
            </a:r>
            <a:r>
              <a:rPr lang="en" altLang="zh-CN" dirty="0"/>
              <a:t>AI</a:t>
            </a:r>
            <a:r>
              <a:rPr lang="zh-CN" altLang="en-US" dirty="0"/>
              <a:t>训练的核心硬件。其</a:t>
            </a:r>
            <a:r>
              <a:rPr lang="en" altLang="zh-CN" dirty="0"/>
              <a:t>Pascal</a:t>
            </a:r>
            <a:r>
              <a:rPr lang="zh-CN" altLang="en-US" dirty="0"/>
              <a:t>架构的</a:t>
            </a:r>
            <a:r>
              <a:rPr lang="en" altLang="zh-CN" dirty="0"/>
              <a:t>GPU</a:t>
            </a:r>
            <a:r>
              <a:rPr lang="zh-CN" altLang="en" dirty="0"/>
              <a:t>（</a:t>
            </a:r>
            <a:r>
              <a:rPr lang="zh-CN" altLang="en-US" dirty="0"/>
              <a:t>如</a:t>
            </a:r>
            <a:r>
              <a:rPr lang="en" altLang="zh-CN" dirty="0"/>
              <a:t>Tesla P100</a:t>
            </a:r>
            <a:r>
              <a:rPr lang="zh-CN" altLang="en" dirty="0"/>
              <a:t>）</a:t>
            </a:r>
            <a:r>
              <a:rPr lang="zh-CN" altLang="en-US" dirty="0"/>
              <a:t>在</a:t>
            </a:r>
            <a:r>
              <a:rPr lang="en" altLang="zh-CN" dirty="0"/>
              <a:t>AI</a:t>
            </a:r>
            <a:r>
              <a:rPr lang="zh-CN" altLang="en-US" dirty="0"/>
              <a:t>计算中表现出色，广泛应用于数据中心和</a:t>
            </a:r>
            <a:r>
              <a:rPr lang="en" altLang="zh-CN" dirty="0"/>
              <a:t>AI</a:t>
            </a:r>
            <a:r>
              <a:rPr lang="zh-CN" altLang="en-US" dirty="0"/>
              <a:t>研究</a:t>
            </a:r>
            <a:r>
              <a:rPr lang="en-US" altLang="zh-CN" dirty="0"/>
              <a:t>14</a:t>
            </a:r>
            <a:r>
              <a:rPr lang="zh-CN" altLang="en-US" dirty="0"/>
              <a:t>。</a:t>
            </a:r>
          </a:p>
          <a:p>
            <a:r>
              <a:rPr lang="en" altLang="zh-CN" dirty="0"/>
              <a:t>DGX-1</a:t>
            </a:r>
            <a:r>
              <a:rPr lang="zh-CN" altLang="en-US" dirty="0"/>
              <a:t>超级计算机发布：英伟达推出了全球首款深度学习超级计算机</a:t>
            </a:r>
            <a:r>
              <a:rPr lang="en" altLang="zh-CN" dirty="0"/>
              <a:t>DGX-1</a:t>
            </a:r>
            <a:r>
              <a:rPr lang="zh-CN" altLang="en" dirty="0"/>
              <a:t>，</a:t>
            </a:r>
            <a:r>
              <a:rPr lang="zh-CN" altLang="en-US" dirty="0"/>
              <a:t>专为</a:t>
            </a:r>
            <a:r>
              <a:rPr lang="en" altLang="zh-CN" dirty="0"/>
              <a:t>AI</a:t>
            </a:r>
            <a:r>
              <a:rPr lang="zh-CN" altLang="en-US" dirty="0"/>
              <a:t>训练设计，搭载</a:t>
            </a:r>
            <a:r>
              <a:rPr lang="en-US" altLang="zh-CN" dirty="0"/>
              <a:t>8</a:t>
            </a:r>
            <a:r>
              <a:rPr lang="zh-CN" altLang="en-US" dirty="0"/>
              <a:t>块</a:t>
            </a:r>
            <a:r>
              <a:rPr lang="en" altLang="zh-CN" dirty="0"/>
              <a:t>Tesla P100 GPU</a:t>
            </a:r>
            <a:r>
              <a:rPr lang="zh-CN" altLang="en" dirty="0"/>
              <a:t>，</a:t>
            </a:r>
            <a:r>
              <a:rPr lang="zh-CN" altLang="en-US" dirty="0"/>
              <a:t>性能相当于</a:t>
            </a:r>
            <a:r>
              <a:rPr lang="en-US" altLang="zh-CN" dirty="0"/>
              <a:t>250</a:t>
            </a:r>
            <a:r>
              <a:rPr lang="zh-CN" altLang="en-US" dirty="0"/>
              <a:t>台传统服务器</a:t>
            </a:r>
          </a:p>
          <a:p>
            <a:endParaRPr lang="zh-CN" altLang="en-US" dirty="0"/>
          </a:p>
          <a:p>
            <a:r>
              <a:rPr lang="en-US" altLang="zh-CN" dirty="0"/>
              <a:t>3. </a:t>
            </a:r>
            <a:r>
              <a:rPr lang="en" altLang="zh-CN" dirty="0"/>
              <a:t>Intel</a:t>
            </a:r>
            <a:r>
              <a:rPr lang="zh-CN" altLang="en-US" dirty="0"/>
              <a:t>收购</a:t>
            </a:r>
            <a:r>
              <a:rPr lang="en" altLang="zh-CN" dirty="0" err="1"/>
              <a:t>Nervana</a:t>
            </a:r>
            <a:r>
              <a:rPr lang="en" altLang="zh-CN" dirty="0"/>
              <a:t> Systems</a:t>
            </a:r>
          </a:p>
          <a:p>
            <a:r>
              <a:rPr lang="en" altLang="zh-CN" dirty="0"/>
              <a:t>2016</a:t>
            </a:r>
            <a:r>
              <a:rPr lang="zh-CN" altLang="en-US" dirty="0"/>
              <a:t>年</a:t>
            </a:r>
            <a:r>
              <a:rPr lang="en-US" altLang="zh-CN" dirty="0"/>
              <a:t>8</a:t>
            </a:r>
            <a:r>
              <a:rPr lang="zh-CN" altLang="en-US" dirty="0"/>
              <a:t>月，</a:t>
            </a:r>
            <a:r>
              <a:rPr lang="en" altLang="zh-CN" dirty="0"/>
              <a:t>Intel</a:t>
            </a:r>
            <a:r>
              <a:rPr lang="zh-CN" altLang="en-US" dirty="0"/>
              <a:t>宣布收购深度学习创业公司</a:t>
            </a:r>
            <a:r>
              <a:rPr lang="en" altLang="zh-CN" dirty="0" err="1"/>
              <a:t>Nervana</a:t>
            </a:r>
            <a:r>
              <a:rPr lang="en" altLang="zh-CN" dirty="0"/>
              <a:t> Systems</a:t>
            </a:r>
            <a:r>
              <a:rPr lang="zh-CN" altLang="en" dirty="0"/>
              <a:t>，</a:t>
            </a:r>
            <a:r>
              <a:rPr lang="zh-CN" altLang="en-US" dirty="0"/>
              <a:t>旨在提升其在</a:t>
            </a:r>
            <a:r>
              <a:rPr lang="en" altLang="zh-CN" dirty="0"/>
              <a:t>AI</a:t>
            </a:r>
            <a:r>
              <a:rPr lang="zh-CN" altLang="en-US" dirty="0"/>
              <a:t>硬件领域的竞争力。</a:t>
            </a:r>
            <a:r>
              <a:rPr lang="en" altLang="zh-CN" dirty="0" err="1"/>
              <a:t>Nervana</a:t>
            </a:r>
            <a:r>
              <a:rPr lang="zh-CN" altLang="en-US" dirty="0"/>
              <a:t>计划推出深度学习定制芯片</a:t>
            </a:r>
            <a:r>
              <a:rPr lang="en" altLang="zh-CN" dirty="0" err="1"/>
              <a:t>Nervana</a:t>
            </a:r>
            <a:r>
              <a:rPr lang="en" altLang="zh-CN" dirty="0"/>
              <a:t> Engine</a:t>
            </a:r>
            <a:r>
              <a:rPr lang="zh-CN" altLang="en" dirty="0"/>
              <a:t>，</a:t>
            </a:r>
            <a:r>
              <a:rPr lang="zh-CN" altLang="en-US" dirty="0"/>
              <a:t>相比</a:t>
            </a:r>
            <a:r>
              <a:rPr lang="en" altLang="zh-CN" dirty="0"/>
              <a:t>GPU</a:t>
            </a:r>
            <a:r>
              <a:rPr lang="zh-CN" altLang="en-US" dirty="0"/>
              <a:t>在训练方面可提升</a:t>
            </a:r>
            <a:r>
              <a:rPr lang="en-US" altLang="zh-CN" dirty="0"/>
              <a:t>10</a:t>
            </a:r>
            <a:r>
              <a:rPr lang="zh-CN" altLang="en-US" dirty="0"/>
              <a:t>倍性能。</a:t>
            </a:r>
            <a:endParaRPr lang="en-US" altLang="zh-CN" dirty="0"/>
          </a:p>
          <a:p>
            <a:r>
              <a:rPr lang="zh-CN" altLang="en-US" dirty="0"/>
              <a:t>收购</a:t>
            </a:r>
            <a:r>
              <a:rPr lang="en" altLang="zh-CN" dirty="0" err="1"/>
              <a:t>Nervana</a:t>
            </a:r>
            <a:r>
              <a:rPr lang="en" altLang="zh-CN" dirty="0"/>
              <a:t> Systems</a:t>
            </a:r>
            <a:r>
              <a:rPr lang="zh-CN" altLang="en" dirty="0"/>
              <a:t>：</a:t>
            </a:r>
            <a:r>
              <a:rPr lang="en" altLang="zh-CN" dirty="0"/>
              <a:t>2016</a:t>
            </a:r>
            <a:r>
              <a:rPr lang="zh-CN" altLang="en-US" dirty="0"/>
              <a:t>年，英特尔收购了深度学习芯片初创公司</a:t>
            </a:r>
            <a:r>
              <a:rPr lang="en" altLang="zh-CN" dirty="0" err="1"/>
              <a:t>Nervana</a:t>
            </a:r>
            <a:r>
              <a:rPr lang="en" altLang="zh-CN" dirty="0"/>
              <a:t> Systems</a:t>
            </a:r>
            <a:r>
              <a:rPr lang="zh-CN" altLang="en" dirty="0"/>
              <a:t>，</a:t>
            </a:r>
            <a:r>
              <a:rPr lang="zh-CN" altLang="en-US" dirty="0"/>
              <a:t>旨在开发专为</a:t>
            </a:r>
            <a:r>
              <a:rPr lang="en" altLang="zh-CN" dirty="0"/>
              <a:t>AI</a:t>
            </a:r>
            <a:r>
              <a:rPr lang="zh-CN" altLang="en-US" dirty="0"/>
              <a:t>优化的硬件。</a:t>
            </a:r>
            <a:r>
              <a:rPr lang="en" altLang="zh-CN" dirty="0" err="1"/>
              <a:t>Nervana</a:t>
            </a:r>
            <a:r>
              <a:rPr lang="zh-CN" altLang="en-US" dirty="0"/>
              <a:t>的芯片设计专注于高效能</a:t>
            </a:r>
            <a:r>
              <a:rPr lang="en" altLang="zh-CN" dirty="0"/>
              <a:t>AI</a:t>
            </a:r>
            <a:r>
              <a:rPr lang="zh-CN" altLang="en-US" dirty="0"/>
              <a:t>计算，为英特尔在</a:t>
            </a:r>
            <a:r>
              <a:rPr lang="en" altLang="zh-CN" dirty="0"/>
              <a:t>AI</a:t>
            </a:r>
            <a:r>
              <a:rPr lang="zh-CN" altLang="en-US" dirty="0"/>
              <a:t>领域的竞争提供了技术支持</a:t>
            </a:r>
            <a:r>
              <a:rPr lang="en-US" altLang="zh-CN" dirty="0"/>
              <a:t>46</a:t>
            </a:r>
            <a:r>
              <a:rPr lang="zh-CN" altLang="en-US" dirty="0"/>
              <a:t>。</a:t>
            </a:r>
          </a:p>
          <a:p>
            <a:r>
              <a:rPr lang="en" altLang="zh-CN" dirty="0"/>
              <a:t>FPGA</a:t>
            </a:r>
            <a:r>
              <a:rPr lang="zh-CN" altLang="en-US" dirty="0"/>
              <a:t>与</a:t>
            </a:r>
            <a:r>
              <a:rPr lang="en" altLang="zh-CN" dirty="0"/>
              <a:t>AI</a:t>
            </a:r>
            <a:r>
              <a:rPr lang="zh-CN" altLang="en-US" dirty="0"/>
              <a:t>结合：英特尔还通过其</a:t>
            </a:r>
            <a:r>
              <a:rPr lang="en" altLang="zh-CN" dirty="0"/>
              <a:t>FPGA</a:t>
            </a:r>
            <a:r>
              <a:rPr lang="zh-CN" altLang="en" dirty="0"/>
              <a:t>（</a:t>
            </a:r>
            <a:r>
              <a:rPr lang="zh-CN" altLang="en-US" dirty="0"/>
              <a:t>现场可编程门阵列）技术推动</a:t>
            </a:r>
            <a:r>
              <a:rPr lang="en" altLang="zh-CN" dirty="0"/>
              <a:t>AI</a:t>
            </a:r>
            <a:r>
              <a:rPr lang="zh-CN" altLang="en-US" dirty="0"/>
              <a:t>硬件创新，特别是在低功耗和高效率的</a:t>
            </a:r>
            <a:r>
              <a:rPr lang="en" altLang="zh-CN" dirty="0"/>
              <a:t>AI</a:t>
            </a:r>
            <a:r>
              <a:rPr lang="zh-CN" altLang="en-US" dirty="0"/>
              <a:t>推理任务中</a:t>
            </a:r>
          </a:p>
        </p:txBody>
      </p:sp>
    </p:spTree>
    <p:extLst>
      <p:ext uri="{BB962C8B-B14F-4D97-AF65-F5344CB8AC3E}">
        <p14:creationId xmlns:p14="http://schemas.microsoft.com/office/powerpoint/2010/main" val="416841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9CDC1D4-CAE9-7A48-BFA3-3C4CE8ED1D6F}"/>
              </a:ext>
            </a:extLst>
          </p:cNvPr>
          <p:cNvSpPr>
            <a:spLocks noGrp="1"/>
          </p:cNvSpPr>
          <p:nvPr>
            <p:ph type="title"/>
          </p:nvPr>
        </p:nvSpPr>
        <p:spPr>
          <a:xfrm>
            <a:off x="623635" y="522789"/>
            <a:ext cx="10963473" cy="589190"/>
          </a:xfrm>
        </p:spPr>
        <p:txBody>
          <a:bodyPr/>
          <a:lstStyle/>
          <a:p>
            <a:r>
              <a:rPr lang="en" altLang="zh-CN" dirty="0"/>
              <a:t>AI</a:t>
            </a:r>
            <a:r>
              <a:rPr lang="zh-CN" altLang="en-US" dirty="0"/>
              <a:t>硬件与芯片的突破</a:t>
            </a:r>
          </a:p>
        </p:txBody>
      </p:sp>
      <p:sp>
        <p:nvSpPr>
          <p:cNvPr id="5" name="内容占位符 4">
            <a:extLst>
              <a:ext uri="{FF2B5EF4-FFF2-40B4-BE49-F238E27FC236}">
                <a16:creationId xmlns:a16="http://schemas.microsoft.com/office/drawing/2014/main" id="{45F402E0-4DB4-38C1-BA0F-2962679DE860}"/>
              </a:ext>
            </a:extLst>
          </p:cNvPr>
          <p:cNvSpPr>
            <a:spLocks noGrp="1"/>
          </p:cNvSpPr>
          <p:nvPr>
            <p:ph sz="half" idx="1"/>
          </p:nvPr>
        </p:nvSpPr>
        <p:spPr>
          <a:xfrm>
            <a:off x="623635" y="1246909"/>
            <a:ext cx="10963473" cy="5108171"/>
          </a:xfrm>
        </p:spPr>
        <p:txBody>
          <a:bodyPr/>
          <a:lstStyle/>
          <a:p>
            <a:r>
              <a:rPr lang="en-US" altLang="zh-CN" dirty="0"/>
              <a:t>4. </a:t>
            </a:r>
            <a:r>
              <a:rPr lang="zh-CN" altLang="en-US" dirty="0"/>
              <a:t>寒武纪深度神经网络处理器发布</a:t>
            </a:r>
          </a:p>
          <a:p>
            <a:r>
              <a:rPr lang="en-US" altLang="zh-CN" dirty="0"/>
              <a:t>2016</a:t>
            </a:r>
            <a:r>
              <a:rPr lang="zh-CN" altLang="en-US" dirty="0"/>
              <a:t>年，寒武纪推出了商用智能处理器</a:t>
            </a:r>
            <a:r>
              <a:rPr lang="en" altLang="zh-CN" dirty="0"/>
              <a:t>IP</a:t>
            </a:r>
            <a:r>
              <a:rPr lang="zh-CN" altLang="en-US" dirty="0"/>
              <a:t>产品寒武纪</a:t>
            </a:r>
            <a:r>
              <a:rPr lang="en-US" altLang="zh-CN" dirty="0"/>
              <a:t>-1</a:t>
            </a:r>
            <a:r>
              <a:rPr lang="en" altLang="zh-CN" dirty="0"/>
              <a:t>A</a:t>
            </a:r>
            <a:r>
              <a:rPr lang="zh-CN" altLang="en" dirty="0"/>
              <a:t>，</a:t>
            </a:r>
            <a:r>
              <a:rPr lang="zh-CN" altLang="en-US" dirty="0"/>
              <a:t>每秒可处理</a:t>
            </a:r>
            <a:r>
              <a:rPr lang="en-US" altLang="zh-CN" dirty="0"/>
              <a:t>160</a:t>
            </a:r>
            <a:r>
              <a:rPr lang="zh-CN" altLang="en-US" dirty="0"/>
              <a:t>亿个虚拟神经元，峰值运算能力达</a:t>
            </a:r>
            <a:r>
              <a:rPr lang="en-US" altLang="zh-CN" dirty="0"/>
              <a:t>2</a:t>
            </a:r>
            <a:r>
              <a:rPr lang="zh-CN" altLang="en-US" dirty="0"/>
              <a:t>万亿虚拟突触。该处理器在功耗和性能方面均优于通用处理器，获得了世界互联网大会“世界互联网领先科技成果”奖项。</a:t>
            </a:r>
          </a:p>
          <a:p>
            <a:r>
              <a:rPr lang="en-US" altLang="zh-CN" dirty="0"/>
              <a:t>5. </a:t>
            </a:r>
            <a:r>
              <a:rPr lang="en" altLang="zh-CN" dirty="0"/>
              <a:t>FPGA</a:t>
            </a:r>
            <a:r>
              <a:rPr lang="zh-CN" altLang="en-US" dirty="0"/>
              <a:t>在</a:t>
            </a:r>
            <a:r>
              <a:rPr lang="en" altLang="zh-CN" dirty="0"/>
              <a:t>AI</a:t>
            </a:r>
            <a:r>
              <a:rPr lang="zh-CN" altLang="en-US" dirty="0"/>
              <a:t>中的应用</a:t>
            </a:r>
          </a:p>
          <a:p>
            <a:r>
              <a:rPr lang="en-US" altLang="zh-CN" dirty="0"/>
              <a:t>2016</a:t>
            </a:r>
            <a:r>
              <a:rPr lang="zh-CN" altLang="en-US" dirty="0"/>
              <a:t>年，微软在</a:t>
            </a:r>
            <a:r>
              <a:rPr lang="en" altLang="zh-CN" dirty="0"/>
              <a:t>Azure</a:t>
            </a:r>
            <a:r>
              <a:rPr lang="zh-CN" altLang="en-US" dirty="0"/>
              <a:t>云服务中采用</a:t>
            </a:r>
            <a:r>
              <a:rPr lang="en" altLang="zh-CN" dirty="0"/>
              <a:t>FPGA</a:t>
            </a:r>
            <a:r>
              <a:rPr lang="zh-CN" altLang="en-US" dirty="0"/>
              <a:t>加速机器学习应用，显著提升了吞吐量并降低了功耗。</a:t>
            </a:r>
            <a:r>
              <a:rPr lang="en" altLang="zh-CN" dirty="0"/>
              <a:t>Intel</a:t>
            </a:r>
            <a:r>
              <a:rPr lang="zh-CN" altLang="en-US" dirty="0"/>
              <a:t>也宣布了</a:t>
            </a:r>
            <a:r>
              <a:rPr lang="en" altLang="zh-CN" dirty="0"/>
              <a:t>Xeon-FPGA</a:t>
            </a:r>
            <a:r>
              <a:rPr lang="zh-CN" altLang="en-US" dirty="0"/>
              <a:t>集成芯片项目，计划于</a:t>
            </a:r>
            <a:r>
              <a:rPr lang="en-US" altLang="zh-CN" dirty="0"/>
              <a:t>2017</a:t>
            </a:r>
            <a:r>
              <a:rPr lang="zh-CN" altLang="en-US" dirty="0"/>
              <a:t>年量产，将</a:t>
            </a:r>
            <a:r>
              <a:rPr lang="en" altLang="zh-CN" dirty="0"/>
              <a:t>CPU</a:t>
            </a:r>
            <a:r>
              <a:rPr lang="zh-CN" altLang="en-US" dirty="0"/>
              <a:t>与</a:t>
            </a:r>
            <a:r>
              <a:rPr lang="en" altLang="zh-CN" dirty="0"/>
              <a:t>FPGA</a:t>
            </a:r>
            <a:r>
              <a:rPr lang="zh-CN" altLang="en-US" dirty="0"/>
              <a:t>集成，用于加速机器学习等任务。</a:t>
            </a:r>
          </a:p>
        </p:txBody>
      </p:sp>
    </p:spTree>
    <p:extLst>
      <p:ext uri="{BB962C8B-B14F-4D97-AF65-F5344CB8AC3E}">
        <p14:creationId xmlns:p14="http://schemas.microsoft.com/office/powerpoint/2010/main" val="1789944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9AEA055-67C8-0AFC-274E-C1C28266C7FF}"/>
              </a:ext>
            </a:extLst>
          </p:cNvPr>
          <p:cNvSpPr>
            <a:spLocks noGrp="1"/>
          </p:cNvSpPr>
          <p:nvPr>
            <p:ph type="title"/>
          </p:nvPr>
        </p:nvSpPr>
        <p:spPr>
          <a:xfrm>
            <a:off x="623635" y="522789"/>
            <a:ext cx="10963473" cy="589190"/>
          </a:xfrm>
        </p:spPr>
        <p:txBody>
          <a:bodyPr/>
          <a:lstStyle/>
          <a:p>
            <a:r>
              <a:rPr lang="en" altLang="zh-CN" dirty="0"/>
              <a:t>AlphaGo</a:t>
            </a:r>
            <a:r>
              <a:rPr lang="zh-CN" altLang="en-US" dirty="0"/>
              <a:t>击败世界围棋冠军</a:t>
            </a:r>
          </a:p>
        </p:txBody>
      </p:sp>
      <p:sp>
        <p:nvSpPr>
          <p:cNvPr id="4" name="内容占位符 3">
            <a:extLst>
              <a:ext uri="{FF2B5EF4-FFF2-40B4-BE49-F238E27FC236}">
                <a16:creationId xmlns:a16="http://schemas.microsoft.com/office/drawing/2014/main" id="{7A72B731-5E75-DC61-AAB4-49D785AA4103}"/>
              </a:ext>
            </a:extLst>
          </p:cNvPr>
          <p:cNvSpPr>
            <a:spLocks noGrp="1"/>
          </p:cNvSpPr>
          <p:nvPr>
            <p:ph sz="half" idx="1"/>
          </p:nvPr>
        </p:nvSpPr>
        <p:spPr>
          <a:xfrm>
            <a:off x="623635" y="1246909"/>
            <a:ext cx="10963473" cy="5108171"/>
          </a:xfrm>
        </p:spPr>
        <p:txBody>
          <a:bodyPr/>
          <a:lstStyle/>
          <a:p>
            <a:r>
              <a:rPr lang="en-US" altLang="zh-CN" dirty="0"/>
              <a:t>2016</a:t>
            </a:r>
            <a:r>
              <a:rPr lang="zh-CN" altLang="en-US" dirty="0"/>
              <a:t>年</a:t>
            </a:r>
            <a:r>
              <a:rPr lang="en-US" altLang="zh-CN" dirty="0"/>
              <a:t>3</a:t>
            </a:r>
            <a:r>
              <a:rPr lang="zh-CN" altLang="en-US" dirty="0"/>
              <a:t>月，谷歌</a:t>
            </a:r>
            <a:r>
              <a:rPr lang="en" altLang="zh-CN" dirty="0"/>
              <a:t>DeepMind</a:t>
            </a:r>
            <a:r>
              <a:rPr lang="zh-CN" altLang="en-US" dirty="0"/>
              <a:t>开发的人工智能程序</a:t>
            </a:r>
            <a:r>
              <a:rPr lang="en" altLang="zh-CN" dirty="0"/>
              <a:t>AlphaGo</a:t>
            </a:r>
            <a:r>
              <a:rPr lang="zh-CN" altLang="en-US" dirty="0"/>
              <a:t>在韩国首尔以</a:t>
            </a:r>
            <a:r>
              <a:rPr lang="en-US" altLang="zh-CN" dirty="0"/>
              <a:t>4:1</a:t>
            </a:r>
            <a:r>
              <a:rPr lang="zh-CN" altLang="en-US" dirty="0"/>
              <a:t>的成绩战胜了世界围棋大师李世石。。围棋因其复杂性长期被视为“人类智慧的最后堡垒”，</a:t>
            </a:r>
            <a:r>
              <a:rPr lang="en" altLang="zh-CN" dirty="0"/>
              <a:t>AlphaGo</a:t>
            </a:r>
            <a:r>
              <a:rPr lang="zh-CN" altLang="en-US" dirty="0"/>
              <a:t>的胜利展示了深度学习与强化学习的强大能力</a:t>
            </a:r>
            <a:endParaRPr lang="en-US" altLang="zh-CN" dirty="0"/>
          </a:p>
          <a:p>
            <a:r>
              <a:rPr lang="zh-CN" altLang="en-US" dirty="0"/>
              <a:t>意义：这一胜利不仅推动了公众对</a:t>
            </a:r>
            <a:r>
              <a:rPr lang="en" altLang="zh-CN" dirty="0"/>
              <a:t>AI</a:t>
            </a:r>
            <a:r>
              <a:rPr lang="zh-CN" altLang="en-US" dirty="0"/>
              <a:t>的关注，也加速了深度学习技术在各领域的应用。这一事件标志着</a:t>
            </a:r>
            <a:r>
              <a:rPr lang="en" altLang="zh-CN" dirty="0"/>
              <a:t>AI</a:t>
            </a:r>
            <a:r>
              <a:rPr lang="zh-CN" altLang="en-US" dirty="0"/>
              <a:t>在复杂策略游戏中的巨大进步，引起了全球广泛关注</a:t>
            </a:r>
          </a:p>
        </p:txBody>
      </p:sp>
    </p:spTree>
    <p:extLst>
      <p:ext uri="{BB962C8B-B14F-4D97-AF65-F5344CB8AC3E}">
        <p14:creationId xmlns:p14="http://schemas.microsoft.com/office/powerpoint/2010/main" val="358487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10BA8A3-BB0F-5A14-A68C-B2D7C565A316}"/>
              </a:ext>
            </a:extLst>
          </p:cNvPr>
          <p:cNvSpPr>
            <a:spLocks noGrp="1"/>
          </p:cNvSpPr>
          <p:nvPr>
            <p:ph type="title"/>
          </p:nvPr>
        </p:nvSpPr>
        <p:spPr>
          <a:xfrm>
            <a:off x="623635" y="522789"/>
            <a:ext cx="10963473" cy="589190"/>
          </a:xfrm>
        </p:spPr>
        <p:txBody>
          <a:bodyPr/>
          <a:lstStyle/>
          <a:p>
            <a:r>
              <a:rPr lang="zh-CN" altLang="en-US" dirty="0"/>
              <a:t>无人驾驶技术的发展</a:t>
            </a:r>
          </a:p>
        </p:txBody>
      </p:sp>
      <p:sp>
        <p:nvSpPr>
          <p:cNvPr id="5" name="内容占位符 4">
            <a:extLst>
              <a:ext uri="{FF2B5EF4-FFF2-40B4-BE49-F238E27FC236}">
                <a16:creationId xmlns:a16="http://schemas.microsoft.com/office/drawing/2014/main" id="{1C998817-F5ED-092F-C628-081A904A24B6}"/>
              </a:ext>
            </a:extLst>
          </p:cNvPr>
          <p:cNvSpPr>
            <a:spLocks noGrp="1"/>
          </p:cNvSpPr>
          <p:nvPr>
            <p:ph sz="half" idx="1"/>
          </p:nvPr>
        </p:nvSpPr>
        <p:spPr>
          <a:xfrm>
            <a:off x="623635" y="1246909"/>
            <a:ext cx="10963473" cy="5108171"/>
          </a:xfrm>
        </p:spPr>
        <p:txBody>
          <a:bodyPr/>
          <a:lstStyle/>
          <a:p>
            <a:r>
              <a:rPr lang="zh-CN" altLang="en-US" dirty="0"/>
              <a:t>特斯拉自动驾驶系统：特斯拉的自动驾驶系统在</a:t>
            </a:r>
            <a:r>
              <a:rPr lang="en-US" altLang="zh-CN" dirty="0"/>
              <a:t>2016</a:t>
            </a:r>
            <a:r>
              <a:rPr lang="zh-CN" altLang="en-US" dirty="0"/>
              <a:t>年取得了显著进展，尽管发生了一些事故，但其自动驾驶功能在某些情况下已经能够帮助司机避免危险。</a:t>
            </a:r>
            <a:r>
              <a:rPr lang="en-US" altLang="zh-CN" dirty="0"/>
              <a:t>2016</a:t>
            </a:r>
            <a:r>
              <a:rPr lang="zh-CN" altLang="en-US" dirty="0"/>
              <a:t>年</a:t>
            </a:r>
            <a:r>
              <a:rPr lang="en-US" altLang="zh-CN" dirty="0"/>
              <a:t>5</a:t>
            </a:r>
            <a:r>
              <a:rPr lang="zh-CN" altLang="en-US" dirty="0"/>
              <a:t>月，一辆特斯拉</a:t>
            </a:r>
            <a:r>
              <a:rPr lang="en" altLang="zh-CN" dirty="0"/>
              <a:t>Model S</a:t>
            </a:r>
            <a:r>
              <a:rPr lang="zh-CN" altLang="en-US" dirty="0"/>
              <a:t>在启用</a:t>
            </a:r>
            <a:r>
              <a:rPr lang="en" altLang="zh-CN" dirty="0"/>
              <a:t>Autopilot</a:t>
            </a:r>
            <a:r>
              <a:rPr lang="zh-CN" altLang="en-US" dirty="0"/>
              <a:t>自动驾驶模式时发生致命事故，驾驶员</a:t>
            </a:r>
            <a:r>
              <a:rPr lang="en" altLang="zh-CN" dirty="0"/>
              <a:t>Joshua Brown</a:t>
            </a:r>
            <a:r>
              <a:rPr lang="zh-CN" altLang="en-US" dirty="0"/>
              <a:t>不幸身亡。这是首例与自动驾驶相关的死亡事件</a:t>
            </a:r>
            <a:endParaRPr lang="en-US" altLang="zh-CN" dirty="0"/>
          </a:p>
          <a:p>
            <a:r>
              <a:rPr lang="zh-CN" altLang="en-US" dirty="0"/>
              <a:t>意义：事故引发了对自动驾驶技术安全性和伦理问题的广泛讨论，促使特斯拉升级了</a:t>
            </a:r>
            <a:r>
              <a:rPr lang="en" altLang="zh-CN" dirty="0"/>
              <a:t>Autopilot</a:t>
            </a:r>
            <a:r>
              <a:rPr lang="zh-CN" altLang="en-US" dirty="0"/>
              <a:t>系统，并强调驾驶员需保持警惕。</a:t>
            </a:r>
          </a:p>
          <a:p>
            <a:r>
              <a:rPr lang="zh-CN" altLang="en-US" dirty="0"/>
              <a:t>无人驾驶出租车：</a:t>
            </a:r>
            <a:r>
              <a:rPr lang="en-US" altLang="zh-CN" dirty="0"/>
              <a:t>2016</a:t>
            </a:r>
            <a:r>
              <a:rPr lang="zh-CN" altLang="en-US" dirty="0"/>
              <a:t>年</a:t>
            </a:r>
            <a:r>
              <a:rPr lang="en-US" altLang="zh-CN" dirty="0"/>
              <a:t>8</a:t>
            </a:r>
            <a:r>
              <a:rPr lang="zh-CN" altLang="en-US" dirty="0"/>
              <a:t>月，新加坡的</a:t>
            </a:r>
            <a:r>
              <a:rPr lang="en" altLang="zh-CN" dirty="0" err="1"/>
              <a:t>nuTonomy</a:t>
            </a:r>
            <a:r>
              <a:rPr lang="zh-CN" altLang="en-US" dirty="0"/>
              <a:t>公司开始测试无人驾驶出租车，成为第一家向公众开放自动驾驶汽车的公司。</a:t>
            </a:r>
          </a:p>
          <a:p>
            <a:r>
              <a:rPr lang="zh-CN" altLang="en-US" dirty="0"/>
              <a:t>谷歌</a:t>
            </a:r>
            <a:r>
              <a:rPr lang="en" altLang="zh-CN" dirty="0"/>
              <a:t>Waymo</a:t>
            </a:r>
            <a:r>
              <a:rPr lang="zh-CN" altLang="en" dirty="0"/>
              <a:t>：</a:t>
            </a:r>
            <a:r>
              <a:rPr lang="zh-CN" altLang="en-US" dirty="0"/>
              <a:t>谷歌的无人驾驶项目在</a:t>
            </a:r>
            <a:r>
              <a:rPr lang="en-US" altLang="zh-CN" dirty="0"/>
              <a:t>2016</a:t>
            </a:r>
            <a:r>
              <a:rPr lang="zh-CN" altLang="en-US" dirty="0"/>
              <a:t>年底正式以独立公司</a:t>
            </a:r>
            <a:r>
              <a:rPr lang="en" altLang="zh-CN" dirty="0"/>
              <a:t>Waymo</a:t>
            </a:r>
            <a:r>
              <a:rPr lang="zh-CN" altLang="en-US" dirty="0"/>
              <a:t>的形式运营</a:t>
            </a:r>
          </a:p>
          <a:p>
            <a:endParaRPr lang="zh-CN" altLang="en-US" dirty="0"/>
          </a:p>
        </p:txBody>
      </p:sp>
    </p:spTree>
    <p:extLst>
      <p:ext uri="{BB962C8B-B14F-4D97-AF65-F5344CB8AC3E}">
        <p14:creationId xmlns:p14="http://schemas.microsoft.com/office/powerpoint/2010/main" val="2871253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0A4B7F7-0450-5561-9B54-E7E9CDE139EE}"/>
              </a:ext>
            </a:extLst>
          </p:cNvPr>
          <p:cNvSpPr>
            <a:spLocks noGrp="1"/>
          </p:cNvSpPr>
          <p:nvPr>
            <p:ph type="title"/>
          </p:nvPr>
        </p:nvSpPr>
        <p:spPr>
          <a:xfrm>
            <a:off x="623635" y="522789"/>
            <a:ext cx="10963473" cy="589190"/>
          </a:xfrm>
        </p:spPr>
        <p:txBody>
          <a:bodyPr/>
          <a:lstStyle/>
          <a:p>
            <a:r>
              <a:rPr lang="zh-CN" altLang="en-US" dirty="0"/>
              <a:t>语音识别技术的突破</a:t>
            </a:r>
          </a:p>
        </p:txBody>
      </p:sp>
      <p:sp>
        <p:nvSpPr>
          <p:cNvPr id="5" name="内容占位符 4">
            <a:extLst>
              <a:ext uri="{FF2B5EF4-FFF2-40B4-BE49-F238E27FC236}">
                <a16:creationId xmlns:a16="http://schemas.microsoft.com/office/drawing/2014/main" id="{042C1E1E-6969-909B-0303-FF6E6F05F893}"/>
              </a:ext>
            </a:extLst>
          </p:cNvPr>
          <p:cNvSpPr>
            <a:spLocks noGrp="1"/>
          </p:cNvSpPr>
          <p:nvPr>
            <p:ph sz="half" idx="1"/>
          </p:nvPr>
        </p:nvSpPr>
        <p:spPr>
          <a:xfrm>
            <a:off x="623635" y="1246909"/>
            <a:ext cx="10963473" cy="5108171"/>
          </a:xfrm>
        </p:spPr>
        <p:txBody>
          <a:bodyPr/>
          <a:lstStyle/>
          <a:p>
            <a:r>
              <a:rPr lang="en-US" altLang="zh-CN" dirty="0"/>
              <a:t>2016</a:t>
            </a:r>
            <a:r>
              <a:rPr lang="zh-CN" altLang="en-US" dirty="0"/>
              <a:t>年</a:t>
            </a:r>
            <a:r>
              <a:rPr lang="en-US" altLang="zh-CN" dirty="0"/>
              <a:t>10</a:t>
            </a:r>
            <a:r>
              <a:rPr lang="zh-CN" altLang="en-US" dirty="0"/>
              <a:t>月，微软宣布其语音识别系统在转录人类对话时达到了与专业速录员相当的水平，这是语音识别技术的一个重要里程碑</a:t>
            </a:r>
            <a:r>
              <a:rPr lang="en-US" altLang="zh-CN" dirty="0"/>
              <a:t>.</a:t>
            </a:r>
          </a:p>
          <a:p>
            <a:r>
              <a:rPr lang="zh-CN" altLang="en-US" dirty="0"/>
              <a:t>事件：</a:t>
            </a:r>
            <a:r>
              <a:rPr lang="en-US" altLang="zh-CN" dirty="0"/>
              <a:t>2016</a:t>
            </a:r>
            <a:r>
              <a:rPr lang="zh-CN" altLang="en-US" dirty="0"/>
              <a:t>年</a:t>
            </a:r>
            <a:r>
              <a:rPr lang="en-US" altLang="zh-CN" dirty="0"/>
              <a:t>10</a:t>
            </a:r>
            <a:r>
              <a:rPr lang="zh-CN" altLang="en-US" dirty="0"/>
              <a:t>月，微软宣布其语音识别系统的错误率降至</a:t>
            </a:r>
            <a:r>
              <a:rPr lang="en-US" altLang="zh-CN" dirty="0"/>
              <a:t>5.9%</a:t>
            </a:r>
            <a:r>
              <a:rPr lang="zh-CN" altLang="en-US" dirty="0"/>
              <a:t>，首次达到人类专业转录员的水平</a:t>
            </a:r>
            <a:r>
              <a:rPr lang="en-US" altLang="zh-CN" dirty="0"/>
              <a:t>159</a:t>
            </a:r>
            <a:r>
              <a:rPr lang="zh-CN" altLang="en-US" dirty="0"/>
              <a:t>。</a:t>
            </a:r>
          </a:p>
          <a:p>
            <a:r>
              <a:rPr lang="zh-CN" altLang="en-US" dirty="0"/>
              <a:t>意义：这一突破推动了语音助手（如</a:t>
            </a:r>
            <a:r>
              <a:rPr lang="en" altLang="zh-CN" dirty="0"/>
              <a:t>Cortana</a:t>
            </a:r>
            <a:r>
              <a:rPr lang="zh-CN" altLang="en" dirty="0"/>
              <a:t>、</a:t>
            </a:r>
            <a:r>
              <a:rPr lang="en" altLang="zh-CN" dirty="0"/>
              <a:t>Alexa</a:t>
            </a:r>
            <a:r>
              <a:rPr lang="zh-CN" altLang="en" dirty="0"/>
              <a:t>）</a:t>
            </a:r>
            <a:r>
              <a:rPr lang="zh-CN" altLang="en-US" dirty="0"/>
              <a:t>的普及，并为自然语言处理技术的发展奠定了基础。</a:t>
            </a:r>
          </a:p>
          <a:p>
            <a:r>
              <a:rPr lang="en-US" altLang="zh-CN" dirty="0"/>
              <a:t>2016</a:t>
            </a:r>
            <a:r>
              <a:rPr lang="zh-CN" altLang="en-US" dirty="0"/>
              <a:t>年</a:t>
            </a:r>
            <a:r>
              <a:rPr lang="en-US" altLang="zh-CN" dirty="0"/>
              <a:t>9</a:t>
            </a:r>
            <a:r>
              <a:rPr lang="zh-CN" altLang="en-US" dirty="0"/>
              <a:t>月，谷歌推出了</a:t>
            </a:r>
            <a:r>
              <a:rPr lang="en" altLang="zh-CN" dirty="0"/>
              <a:t>Google Neural Machine Translation</a:t>
            </a:r>
            <a:r>
              <a:rPr lang="zh-CN" altLang="en" dirty="0"/>
              <a:t>（</a:t>
            </a:r>
            <a:r>
              <a:rPr lang="en" altLang="zh-CN" dirty="0"/>
              <a:t>GNMT</a:t>
            </a:r>
            <a:r>
              <a:rPr lang="zh-CN" altLang="en" dirty="0"/>
              <a:t>），</a:t>
            </a:r>
            <a:r>
              <a:rPr lang="zh-CN" altLang="en-US" dirty="0"/>
              <a:t>这是一个完全基于神经网络的机器翻译系统。该系统显著降低了翻译错误率，提升了翻译质量。微软也在同年推出了基于神经网络的</a:t>
            </a:r>
            <a:r>
              <a:rPr lang="en" altLang="zh-CN" dirty="0"/>
              <a:t>Microsoft Translator</a:t>
            </a:r>
            <a:r>
              <a:rPr lang="zh-CN" altLang="en-US"/>
              <a:t>应用，支持多达九种语言的即时对话。</a:t>
            </a:r>
            <a:br>
              <a:rPr lang="zh-CN" altLang="en-US" dirty="0"/>
            </a:br>
            <a:endParaRPr lang="zh-CN" altLang="en-US" dirty="0"/>
          </a:p>
        </p:txBody>
      </p:sp>
    </p:spTree>
    <p:extLst>
      <p:ext uri="{BB962C8B-B14F-4D97-AF65-F5344CB8AC3E}">
        <p14:creationId xmlns:p14="http://schemas.microsoft.com/office/powerpoint/2010/main" val="2965616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FA5BF80-8328-6770-055E-F5797D3B127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77636CE-3DBD-E210-C874-3C38D49AC27A}"/>
              </a:ext>
            </a:extLst>
          </p:cNvPr>
          <p:cNvSpPr>
            <a:spLocks noGrp="1"/>
          </p:cNvSpPr>
          <p:nvPr>
            <p:ph sz="half" idx="1"/>
          </p:nvPr>
        </p:nvSpPr>
        <p:spPr>
          <a:xfrm>
            <a:off x="623635" y="1246909"/>
            <a:ext cx="10963473" cy="5108171"/>
          </a:xfrm>
        </p:spPr>
        <p:txBody>
          <a:bodyPr/>
          <a:lstStyle/>
          <a:p>
            <a:r>
              <a:rPr lang="en" altLang="zh-CN" dirty="0"/>
              <a:t>PyTorch</a:t>
            </a:r>
            <a:r>
              <a:rPr lang="zh-CN" altLang="en-US" dirty="0"/>
              <a:t>诞生：由</a:t>
            </a:r>
            <a:r>
              <a:rPr lang="en" altLang="zh-CN" dirty="0"/>
              <a:t>Facebook</a:t>
            </a:r>
            <a:r>
              <a:rPr lang="zh-CN" altLang="en" dirty="0"/>
              <a:t>（</a:t>
            </a:r>
            <a:r>
              <a:rPr lang="zh-CN" altLang="en-US" dirty="0"/>
              <a:t>现</a:t>
            </a:r>
            <a:r>
              <a:rPr lang="en" altLang="zh-CN" dirty="0"/>
              <a:t>Meta</a:t>
            </a:r>
            <a:r>
              <a:rPr lang="zh-CN" altLang="en" dirty="0"/>
              <a:t>）</a:t>
            </a:r>
            <a:r>
              <a:rPr lang="zh-CN" altLang="en-US" dirty="0"/>
              <a:t>推出，</a:t>
            </a:r>
            <a:r>
              <a:rPr lang="en" altLang="zh-CN" dirty="0"/>
              <a:t>PyTorch</a:t>
            </a:r>
            <a:r>
              <a:rPr lang="zh-CN" altLang="en-US" dirty="0"/>
              <a:t>以其动态计算图和易用性迅速获得研究者的青睐</a:t>
            </a:r>
          </a:p>
        </p:txBody>
      </p:sp>
    </p:spTree>
    <p:extLst>
      <p:ext uri="{BB962C8B-B14F-4D97-AF65-F5344CB8AC3E}">
        <p14:creationId xmlns:p14="http://schemas.microsoft.com/office/powerpoint/2010/main" val="4242184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A303330-C3AF-E403-253B-A303E3F8E537}"/>
              </a:ext>
            </a:extLst>
          </p:cNvPr>
          <p:cNvSpPr>
            <a:spLocks noGrp="1"/>
          </p:cNvSpPr>
          <p:nvPr>
            <p:ph type="title"/>
          </p:nvPr>
        </p:nvSpPr>
        <p:spPr>
          <a:xfrm>
            <a:off x="623635" y="522789"/>
            <a:ext cx="10963473" cy="589190"/>
          </a:xfrm>
        </p:spPr>
        <p:txBody>
          <a:bodyPr/>
          <a:lstStyle/>
          <a:p>
            <a:r>
              <a:rPr lang="en" altLang="zh-CN" dirty="0"/>
              <a:t>AI</a:t>
            </a:r>
            <a:r>
              <a:rPr lang="zh-CN" altLang="en-US" dirty="0"/>
              <a:t>在医疗领域的突破</a:t>
            </a:r>
          </a:p>
        </p:txBody>
      </p:sp>
      <p:sp>
        <p:nvSpPr>
          <p:cNvPr id="7" name="内容占位符 6">
            <a:extLst>
              <a:ext uri="{FF2B5EF4-FFF2-40B4-BE49-F238E27FC236}">
                <a16:creationId xmlns:a16="http://schemas.microsoft.com/office/drawing/2014/main" id="{65E6A5E2-AA75-7C2B-6173-87DE3D923B76}"/>
              </a:ext>
            </a:extLst>
          </p:cNvPr>
          <p:cNvSpPr>
            <a:spLocks noGrp="1"/>
          </p:cNvSpPr>
          <p:nvPr>
            <p:ph sz="half" idx="1"/>
          </p:nvPr>
        </p:nvSpPr>
        <p:spPr>
          <a:xfrm>
            <a:off x="623635" y="1246909"/>
            <a:ext cx="10963473" cy="5108171"/>
          </a:xfrm>
        </p:spPr>
        <p:txBody>
          <a:bodyPr/>
          <a:lstStyle/>
          <a:p>
            <a:r>
              <a:rPr lang="zh-CN" altLang="en-US" dirty="0"/>
              <a:t>事件：</a:t>
            </a:r>
            <a:r>
              <a:rPr lang="en" altLang="zh-CN" dirty="0"/>
              <a:t>IBM</a:t>
            </a:r>
            <a:r>
              <a:rPr lang="zh-CN" altLang="en-US" dirty="0"/>
              <a:t>的</a:t>
            </a:r>
            <a:r>
              <a:rPr lang="en" altLang="zh-CN" dirty="0"/>
              <a:t>Watson</a:t>
            </a:r>
            <a:r>
              <a:rPr lang="zh-CN" altLang="en-US" dirty="0"/>
              <a:t>在癌症诊断中表现出色，成功诊断出被医生漏诊的白血病患者。此外，</a:t>
            </a:r>
            <a:r>
              <a:rPr lang="en" altLang="zh-CN" dirty="0"/>
              <a:t>AI</a:t>
            </a:r>
            <a:r>
              <a:rPr lang="zh-CN" altLang="en-US" dirty="0"/>
              <a:t>在癌症研究和治疗方案优化方面也取得了显著进展</a:t>
            </a:r>
            <a:r>
              <a:rPr lang="en-US" altLang="zh-CN" dirty="0"/>
              <a:t>159</a:t>
            </a:r>
            <a:r>
              <a:rPr lang="zh-CN" altLang="en-US" dirty="0"/>
              <a:t>。</a:t>
            </a:r>
          </a:p>
          <a:p>
            <a:r>
              <a:rPr lang="zh-CN" altLang="en-US" dirty="0"/>
              <a:t>意义：</a:t>
            </a:r>
            <a:r>
              <a:rPr lang="en" altLang="zh-CN" dirty="0"/>
              <a:t>AI</a:t>
            </a:r>
            <a:r>
              <a:rPr lang="zh-CN" altLang="en-US" dirty="0"/>
              <a:t>在医疗领域的应用展示了其改善诊断效率和准确性的潜力。</a:t>
            </a:r>
            <a:r>
              <a:rPr lang="en" altLang="zh-CN" dirty="0"/>
              <a:t>IBM</a:t>
            </a:r>
            <a:r>
              <a:rPr lang="zh-CN" altLang="en-US" dirty="0"/>
              <a:t>的</a:t>
            </a:r>
            <a:r>
              <a:rPr lang="en" altLang="zh-CN" dirty="0"/>
              <a:t>Watson</a:t>
            </a:r>
            <a:r>
              <a:rPr lang="zh-CN" altLang="en-US" dirty="0"/>
              <a:t>系统在</a:t>
            </a:r>
            <a:r>
              <a:rPr lang="en-US" altLang="zh-CN" dirty="0"/>
              <a:t>2016</a:t>
            </a:r>
            <a:r>
              <a:rPr lang="zh-CN" altLang="en-US" dirty="0"/>
              <a:t>年展示了其在医疗诊断中的潜力，能够检测出医生未能发现的健康问题</a:t>
            </a:r>
          </a:p>
          <a:p>
            <a:endParaRPr lang="zh-CN" altLang="en-US" dirty="0"/>
          </a:p>
        </p:txBody>
      </p:sp>
    </p:spTree>
    <p:extLst>
      <p:ext uri="{BB962C8B-B14F-4D97-AF65-F5344CB8AC3E}">
        <p14:creationId xmlns:p14="http://schemas.microsoft.com/office/powerpoint/2010/main" val="2318414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62482E6-1263-9E00-95FC-D08192308FC5}"/>
              </a:ext>
            </a:extLst>
          </p:cNvPr>
          <p:cNvSpPr>
            <a:spLocks noGrp="1"/>
          </p:cNvSpPr>
          <p:nvPr>
            <p:ph type="title"/>
          </p:nvPr>
        </p:nvSpPr>
        <p:spPr>
          <a:xfrm>
            <a:off x="623635" y="522789"/>
            <a:ext cx="10963473" cy="589190"/>
          </a:xfrm>
        </p:spPr>
        <p:txBody>
          <a:bodyPr/>
          <a:lstStyle/>
          <a:p>
            <a:r>
              <a:rPr lang="zh-CN" altLang="en-US" dirty="0"/>
              <a:t>白宫发布</a:t>
            </a:r>
            <a:r>
              <a:rPr lang="en" altLang="zh-CN" dirty="0"/>
              <a:t>AI</a:t>
            </a:r>
            <a:r>
              <a:rPr lang="zh-CN" altLang="en-US" dirty="0"/>
              <a:t>战略报告</a:t>
            </a:r>
          </a:p>
        </p:txBody>
      </p:sp>
      <p:sp>
        <p:nvSpPr>
          <p:cNvPr id="5" name="内容占位符 4">
            <a:extLst>
              <a:ext uri="{FF2B5EF4-FFF2-40B4-BE49-F238E27FC236}">
                <a16:creationId xmlns:a16="http://schemas.microsoft.com/office/drawing/2014/main" id="{9498AA40-1E7E-E892-D90B-2CD654BCA475}"/>
              </a:ext>
            </a:extLst>
          </p:cNvPr>
          <p:cNvSpPr>
            <a:spLocks noGrp="1"/>
          </p:cNvSpPr>
          <p:nvPr>
            <p:ph sz="half" idx="1"/>
          </p:nvPr>
        </p:nvSpPr>
        <p:spPr>
          <a:xfrm>
            <a:off x="623635" y="1246909"/>
            <a:ext cx="10963473" cy="5108171"/>
          </a:xfrm>
        </p:spPr>
        <p:txBody>
          <a:bodyPr/>
          <a:lstStyle/>
          <a:p>
            <a:r>
              <a:rPr lang="zh-CN" altLang="en-US" dirty="0"/>
              <a:t>事件：</a:t>
            </a:r>
            <a:r>
              <a:rPr lang="en-US" altLang="zh-CN" dirty="0"/>
              <a:t>2016</a:t>
            </a:r>
            <a:r>
              <a:rPr lang="zh-CN" altLang="en-US" dirty="0"/>
              <a:t>年</a:t>
            </a:r>
            <a:r>
              <a:rPr lang="en-US" altLang="zh-CN" dirty="0"/>
              <a:t>10</a:t>
            </a:r>
            <a:r>
              <a:rPr lang="zh-CN" altLang="en-US" dirty="0"/>
              <a:t>月，美国白宫发布了</a:t>
            </a:r>
            <a:r>
              <a:rPr lang="en-US" altLang="zh-CN" dirty="0"/>
              <a:t>《</a:t>
            </a:r>
            <a:r>
              <a:rPr lang="zh-CN" altLang="en-US" dirty="0"/>
              <a:t>为人工智能的未来做好准备</a:t>
            </a:r>
            <a:r>
              <a:rPr lang="en-US" altLang="zh-CN" dirty="0"/>
              <a:t>》</a:t>
            </a:r>
            <a:r>
              <a:rPr lang="zh-CN" altLang="en-US" dirty="0"/>
              <a:t>和</a:t>
            </a:r>
            <a:r>
              <a:rPr lang="en-US" altLang="zh-CN" dirty="0"/>
              <a:t>《</a:t>
            </a:r>
            <a:r>
              <a:rPr lang="zh-CN" altLang="en-US" dirty="0"/>
              <a:t>国家人工智能研究与发展战略计划</a:t>
            </a:r>
            <a:r>
              <a:rPr lang="en-US" altLang="zh-CN" dirty="0"/>
              <a:t>》</a:t>
            </a:r>
            <a:r>
              <a:rPr lang="zh-CN" altLang="en-US" dirty="0"/>
              <a:t>，将</a:t>
            </a:r>
            <a:r>
              <a:rPr lang="en" altLang="zh-CN" dirty="0"/>
              <a:t>AI</a:t>
            </a:r>
            <a:r>
              <a:rPr lang="zh-CN" altLang="en-US" dirty="0"/>
              <a:t>发展提升为国家战略</a:t>
            </a:r>
            <a:r>
              <a:rPr lang="en-US" altLang="zh-CN" dirty="0"/>
              <a:t>1510</a:t>
            </a:r>
            <a:r>
              <a:rPr lang="zh-CN" altLang="en-US" dirty="0"/>
              <a:t>。</a:t>
            </a:r>
            <a:r>
              <a:rPr lang="en-US" altLang="zh-CN" dirty="0"/>
              <a:t>2016</a:t>
            </a:r>
            <a:r>
              <a:rPr lang="zh-CN" altLang="en-US" dirty="0"/>
              <a:t>年</a:t>
            </a:r>
            <a:r>
              <a:rPr lang="en-US" altLang="zh-CN" dirty="0"/>
              <a:t>10</a:t>
            </a:r>
            <a:r>
              <a:rPr lang="zh-CN" altLang="en-US" dirty="0"/>
              <a:t>月，美国白宫发布了两份关于人工智能的报告，探讨了</a:t>
            </a:r>
            <a:r>
              <a:rPr lang="en" altLang="zh-CN" dirty="0"/>
              <a:t>AI</a:t>
            </a:r>
            <a:r>
              <a:rPr lang="zh-CN" altLang="en-US" dirty="0"/>
              <a:t>的发展规划及其对社会的影响</a:t>
            </a:r>
          </a:p>
          <a:p>
            <a:r>
              <a:rPr lang="zh-CN" altLang="en-US" dirty="0"/>
              <a:t>意义：报告为</a:t>
            </a:r>
            <a:r>
              <a:rPr lang="en" altLang="zh-CN" dirty="0"/>
              <a:t>AI</a:t>
            </a:r>
            <a:r>
              <a:rPr lang="zh-CN" altLang="en-US" dirty="0"/>
              <a:t>的研究、应用和监管提供了政策框架，推动了全球对</a:t>
            </a:r>
            <a:r>
              <a:rPr lang="en" altLang="zh-CN" dirty="0"/>
              <a:t>AI</a:t>
            </a:r>
            <a:r>
              <a:rPr lang="zh-CN" altLang="en-US" dirty="0"/>
              <a:t>的重视。</a:t>
            </a:r>
          </a:p>
          <a:p>
            <a:endParaRPr lang="zh-CN" altLang="en-US" dirty="0"/>
          </a:p>
        </p:txBody>
      </p:sp>
    </p:spTree>
    <p:extLst>
      <p:ext uri="{BB962C8B-B14F-4D97-AF65-F5344CB8AC3E}">
        <p14:creationId xmlns:p14="http://schemas.microsoft.com/office/powerpoint/2010/main" val="31891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29342</TotalTime>
  <Words>1307</Words>
  <Application>Microsoft Macintosh PowerPoint</Application>
  <PresentationFormat>自定义</PresentationFormat>
  <Paragraphs>45</Paragraphs>
  <Slides>11</Slides>
  <Notes>1</Notes>
  <HiddenSlides>0</HiddenSlides>
  <MMClips>0</MMClips>
  <ScaleCrop>false</ScaleCrop>
  <HeadingPairs>
    <vt:vector size="6" baseType="variant">
      <vt:variant>
        <vt:lpstr>已用的字体</vt:lpstr>
      </vt:variant>
      <vt:variant>
        <vt:i4>9</vt:i4>
      </vt:variant>
      <vt:variant>
        <vt:lpstr>主题</vt:lpstr>
      </vt:variant>
      <vt:variant>
        <vt:i4>5</vt:i4>
      </vt:variant>
      <vt:variant>
        <vt:lpstr>幻灯片标题</vt:lpstr>
      </vt:variant>
      <vt:variant>
        <vt:i4>11</vt:i4>
      </vt:variant>
    </vt:vector>
  </HeadingPairs>
  <TitlesOfParts>
    <vt:vector size="25" baseType="lpstr">
      <vt:lpstr>Microsoft YaHei</vt:lpstr>
      <vt:lpstr>Microsoft YaHei</vt:lpstr>
      <vt:lpstr>ACGN-MiaoGB-Flash</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AI硬件与芯片的突破</vt:lpstr>
      <vt:lpstr>AI硬件与芯片的突破</vt:lpstr>
      <vt:lpstr>AlphaGo击败世界围棋冠军</vt:lpstr>
      <vt:lpstr>无人驾驶技术的发展</vt:lpstr>
      <vt:lpstr>语音识别技术的突破</vt:lpstr>
      <vt:lpstr>PowerPoint 演示文稿</vt:lpstr>
      <vt:lpstr>AI在医疗领域的突破</vt:lpstr>
      <vt:lpstr>白宫发布AI战略报告</vt:lpstr>
      <vt:lpstr>总结</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9640</cp:revision>
  <cp:lastPrinted>2023-09-08T09:14:01Z</cp:lastPrinted>
  <dcterms:created xsi:type="dcterms:W3CDTF">2020-08-28T08:44:19Z</dcterms:created>
  <dcterms:modified xsi:type="dcterms:W3CDTF">2025-01-27T02:56:58Z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