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603" r:id="rId6"/>
    <p:sldId id="2469" r:id="rId7"/>
    <p:sldId id="2459" r:id="rId8"/>
    <p:sldId id="2460" r:id="rId9"/>
    <p:sldId id="2465" r:id="rId10"/>
    <p:sldId id="2470" r:id="rId11"/>
    <p:sldId id="2471" r:id="rId12"/>
    <p:sldId id="2466" r:id="rId13"/>
    <p:sldId id="2464" r:id="rId14"/>
    <p:sldId id="2468" r:id="rId15"/>
    <p:sldId id="2461" r:id="rId16"/>
    <p:sldId id="2467" r:id="rId17"/>
    <p:sldId id="2441" r:id="rId18"/>
    <p:sldId id="2449" r:id="rId19"/>
    <p:sldId id="582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33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8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2020 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/>
              <a:t>AI</a:t>
            </a:r>
            <a:r>
              <a:rPr lang="zh-CN" altLang="en-US" dirty="0"/>
              <a:t>伦理与偏见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78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C2FE7-AF88-1C94-5267-8DC0AA39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Deepfake</a:t>
            </a:r>
            <a:r>
              <a:rPr lang="zh-CN" altLang="en-US" dirty="0"/>
              <a:t> 滥用与治理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EE1D0-951B-3693-843B-4BFED9DB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  </a:t>
            </a:r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Deepfake</a:t>
            </a:r>
            <a:r>
              <a:rPr lang="zh-CN" altLang="en-US" dirty="0"/>
              <a:t>技术在</a:t>
            </a:r>
            <a:r>
              <a:rPr lang="en-US" altLang="zh-CN" dirty="0"/>
              <a:t>2020</a:t>
            </a:r>
            <a:r>
              <a:rPr lang="zh-CN" altLang="en-US" dirty="0"/>
              <a:t>年进一步扩散，被用于生成虚假视频和音频，引发了关于信息真实性和隐私保护的广泛讨论。例如，</a:t>
            </a:r>
            <a:r>
              <a:rPr lang="en" altLang="zh-CN" dirty="0"/>
              <a:t>MIT</a:t>
            </a:r>
            <a:r>
              <a:rPr lang="zh-CN" altLang="en-US" dirty="0"/>
              <a:t>的研究团队制作了高仿真的尼克松登月失败演讲视频。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Deepfake</a:t>
            </a:r>
            <a:r>
              <a:rPr lang="zh-CN" altLang="en-US" dirty="0"/>
              <a:t>的滥用促使科技公司和政府加强对其监管，推动了</a:t>
            </a:r>
            <a:r>
              <a:rPr lang="en" altLang="zh-CN" dirty="0"/>
              <a:t>AI</a:t>
            </a:r>
            <a:r>
              <a:rPr lang="zh-CN" altLang="en-US" dirty="0"/>
              <a:t>伦理和技术的双重发展。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95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C2FE7-AF88-1C94-5267-8DC0AA39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伦理与偏见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EE1D0-951B-3693-843B-4BFED9DB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</a:t>
            </a:r>
            <a:r>
              <a:rPr lang="en" altLang="zh-CN" dirty="0"/>
              <a:t>AI</a:t>
            </a:r>
            <a:r>
              <a:rPr lang="zh-CN" altLang="en-US" dirty="0"/>
              <a:t>数据集中的偏见问题引发广泛关注。例如，</a:t>
            </a:r>
            <a:r>
              <a:rPr lang="en" altLang="zh-CN" dirty="0"/>
              <a:t>ImageNet</a:t>
            </a:r>
            <a:r>
              <a:rPr lang="zh-CN" altLang="en-US" dirty="0"/>
              <a:t>数据集因包含种族主义和性别歧视标签被下架，</a:t>
            </a:r>
            <a:r>
              <a:rPr lang="en" altLang="zh-CN" dirty="0"/>
              <a:t>Facebook</a:t>
            </a:r>
            <a:r>
              <a:rPr lang="zh-CN" altLang="en-US" dirty="0"/>
              <a:t>和谷歌因</a:t>
            </a:r>
            <a:r>
              <a:rPr lang="en" altLang="zh-CN" dirty="0"/>
              <a:t>AI</a:t>
            </a:r>
            <a:r>
              <a:rPr lang="zh-CN" altLang="en-US" dirty="0"/>
              <a:t>偏见问题陷入争议。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这些事件促使</a:t>
            </a:r>
            <a:r>
              <a:rPr lang="en" altLang="zh-CN" dirty="0"/>
              <a:t>AI</a:t>
            </a:r>
            <a:r>
              <a:rPr lang="zh-CN" altLang="en-US" dirty="0"/>
              <a:t>社区重新审视数据集的构建和使用方式，推动了公平性和透明性的研究。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数据集偏见问题：</a:t>
            </a:r>
            <a:r>
              <a:rPr lang="en" altLang="zh-CN" dirty="0"/>
              <a:t>ImageNet</a:t>
            </a:r>
            <a:r>
              <a:rPr lang="zh-CN" altLang="en-US" dirty="0"/>
              <a:t>等数据集被发现存在种族偏见，研究人员对数据集进行了重新梳理和修正。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治理事件：</a:t>
            </a:r>
            <a:r>
              <a:rPr lang="en" altLang="zh-CN" dirty="0"/>
              <a:t>AI</a:t>
            </a:r>
            <a:r>
              <a:rPr lang="zh-CN" altLang="en-US" dirty="0"/>
              <a:t>在社会治理中的应用受到关注，例如巴黎和戛纳市使用 </a:t>
            </a:r>
            <a:r>
              <a:rPr lang="en-US" altLang="zh-CN" dirty="0"/>
              <a:t>CV</a:t>
            </a:r>
            <a:r>
              <a:rPr lang="zh-CN" altLang="en-US" dirty="0"/>
              <a:t> 评估法规遵守情况。此外，湖南岳阳警方破获了利用</a:t>
            </a:r>
            <a:r>
              <a:rPr lang="en" altLang="zh-CN" dirty="0"/>
              <a:t>AI</a:t>
            </a:r>
            <a:r>
              <a:rPr lang="zh-CN" altLang="en-US" dirty="0"/>
              <a:t>技术进行犯罪的案件。可见 </a:t>
            </a:r>
            <a:r>
              <a:rPr lang="en-US" altLang="zh-CN" dirty="0"/>
              <a:t>22 </a:t>
            </a:r>
            <a:r>
              <a:rPr lang="zh-CN" altLang="en-US" dirty="0"/>
              <a:t>年会迎来安防的春天。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78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领域的重大事件包括</a:t>
            </a:r>
            <a:r>
              <a:rPr lang="en" altLang="zh-CN" dirty="0"/>
              <a:t>GPT-3</a:t>
            </a:r>
            <a:r>
              <a:rPr lang="zh-CN" altLang="en-US" dirty="0"/>
              <a:t>的发布、</a:t>
            </a:r>
            <a:r>
              <a:rPr lang="en" altLang="zh-CN" dirty="0" err="1"/>
              <a:t>AlphaFold</a:t>
            </a:r>
            <a:r>
              <a:rPr lang="zh-CN" altLang="en-US" dirty="0"/>
              <a:t> 在蛋白质结构预测中的突破、</a:t>
            </a:r>
            <a:r>
              <a:rPr lang="en" altLang="zh-CN" dirty="0"/>
              <a:t>AI</a:t>
            </a:r>
            <a:r>
              <a:rPr lang="zh-CN" altLang="en-US" dirty="0"/>
              <a:t>在新冠疫情中的应用、</a:t>
            </a:r>
            <a:r>
              <a:rPr lang="en" altLang="zh-CN" dirty="0"/>
              <a:t>Deepfake</a:t>
            </a:r>
            <a:r>
              <a:rPr lang="zh-CN" altLang="en-US" dirty="0"/>
              <a:t>技术的滥用与治理、自动驾驶商业化以及</a:t>
            </a:r>
            <a:r>
              <a:rPr lang="en" altLang="zh-CN" dirty="0"/>
              <a:t>AI</a:t>
            </a:r>
            <a:r>
              <a:rPr lang="zh-CN" altLang="en-US" dirty="0"/>
              <a:t>伦理与偏见的关注，标志着</a:t>
            </a:r>
            <a:r>
              <a:rPr lang="en" altLang="zh-CN" dirty="0"/>
              <a:t>AI</a:t>
            </a:r>
            <a:r>
              <a:rPr lang="zh-CN" altLang="en-US" dirty="0"/>
              <a:t>在技术突破和实际应用中取得了显著进展。</a:t>
            </a:r>
            <a:endParaRPr lang="en-US" altLang="zh-CN" dirty="0"/>
          </a:p>
          <a:p>
            <a:r>
              <a:rPr lang="zh-CN" altLang="en-US" dirty="0"/>
              <a:t>同时，</a:t>
            </a:r>
            <a:r>
              <a:rPr lang="en" altLang="zh-CN" dirty="0"/>
              <a:t>AI</a:t>
            </a:r>
            <a:r>
              <a:rPr lang="zh-CN" altLang="en-US" dirty="0"/>
              <a:t>技术在自然语言处理、生命科学、医疗、自动驾驶等领域取得了显著进展，同时也面临着伦理、偏见和治理等挑战。这些事件不仅推动了技术的进步，也为</a:t>
            </a:r>
            <a:r>
              <a:rPr lang="en" altLang="zh-CN" dirty="0"/>
              <a:t>AI</a:t>
            </a:r>
            <a:r>
              <a:rPr lang="zh-CN" altLang="en-US" dirty="0"/>
              <a:t>的未来发展提供了重要启示。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算法与模型发展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 </a:t>
            </a:r>
            <a:r>
              <a:rPr lang="en" altLang="zh-CN" dirty="0"/>
              <a:t>GPT-3</a:t>
            </a:r>
            <a:r>
              <a:rPr lang="zh-CN" altLang="en-US" dirty="0"/>
              <a:t> 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2020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 </a:t>
            </a:r>
            <a:r>
              <a:rPr lang="en" altLang="zh-CN" dirty="0"/>
              <a:t>OpenAI</a:t>
            </a:r>
            <a:r>
              <a:rPr lang="zh-CN" altLang="en-US" dirty="0"/>
              <a:t> 发布了 </a:t>
            </a:r>
            <a:r>
              <a:rPr lang="en-US" altLang="zh-CN" dirty="0"/>
              <a:t>1750</a:t>
            </a:r>
            <a:r>
              <a:rPr lang="zh-CN" altLang="en-US" dirty="0"/>
              <a:t> 亿参数的 </a:t>
            </a:r>
            <a:r>
              <a:rPr lang="en" altLang="zh-CN" dirty="0"/>
              <a:t>GPT-3</a:t>
            </a:r>
            <a:r>
              <a:rPr lang="zh-CN" altLang="en-US" dirty="0"/>
              <a:t> ，成为 </a:t>
            </a:r>
            <a:r>
              <a:rPr lang="en-US" altLang="zh-CN" dirty="0"/>
              <a:t>20 </a:t>
            </a:r>
            <a:r>
              <a:rPr lang="zh-CN" altLang="en-US" dirty="0"/>
              <a:t>年参数量最大的 </a:t>
            </a:r>
            <a:r>
              <a:rPr lang="en" altLang="zh-CN" dirty="0"/>
              <a:t>NLP</a:t>
            </a:r>
            <a:r>
              <a:rPr lang="zh-CN" altLang="en-US" dirty="0"/>
              <a:t> 模型。</a:t>
            </a:r>
            <a:r>
              <a:rPr lang="en" altLang="zh-CN" dirty="0"/>
              <a:t>GPT-3</a:t>
            </a:r>
            <a:r>
              <a:rPr lang="zh-CN" altLang="en-US" dirty="0"/>
              <a:t> 在文本生成、代码编写、对话系统等任务中表现出色，展示了无监督学习的强大潜力。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GPT-3</a:t>
            </a:r>
            <a:r>
              <a:rPr lang="zh-CN" altLang="en-US" dirty="0"/>
              <a:t> 发布标志着 </a:t>
            </a:r>
            <a:r>
              <a:rPr lang="en" altLang="zh-CN" dirty="0"/>
              <a:t>NLP</a:t>
            </a:r>
            <a:r>
              <a:rPr lang="zh-CN" altLang="en-US" dirty="0"/>
              <a:t> 领域的重大突破，推动了语言模型在商业和科研中的应用，其强大的语言生成能力引发了广泛关注，同时也引发了关于模型规模、能耗和伦理问题的讨论。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</a:t>
            </a:r>
            <a:r>
              <a:rPr lang="en" altLang="zh-CN" dirty="0"/>
              <a:t> GPT-3</a:t>
            </a:r>
            <a:r>
              <a:rPr lang="zh-CN" altLang="en-US" dirty="0"/>
              <a:t> 的出现让自监督学习技术路线成为主流，模型能够从未标注数据中学习，降低了训练成本并提升了泛化能力。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E27FD-26DF-5ABE-4CEC-F73741A6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技术突破与应用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BF3D-480C-D2FE-93CA-85A0761B3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在蛋白质结构预测突破：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在国际蛋白质结构预测竞赛（</a:t>
            </a:r>
            <a:r>
              <a:rPr lang="en" altLang="zh-CN" dirty="0"/>
              <a:t>CASP</a:t>
            </a:r>
            <a:r>
              <a:rPr lang="zh-CN" altLang="en" dirty="0"/>
              <a:t>）</a:t>
            </a:r>
            <a:r>
              <a:rPr lang="zh-CN" altLang="en-US" dirty="0"/>
              <a:t>中夺冠，能够基于氨基酸序列精确预测蛋白质的三维结构，准确度达到实验水平。为药物研发和生物学研究提供了重要工具，展示了</a:t>
            </a:r>
            <a:r>
              <a:rPr lang="en" altLang="zh-CN" dirty="0"/>
              <a:t>AI</a:t>
            </a:r>
            <a:r>
              <a:rPr lang="zh-CN" altLang="en-US" dirty="0"/>
              <a:t>在生命科学领域的巨大潜力。</a:t>
            </a:r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修复历史影像：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" altLang="zh-CN" dirty="0"/>
              <a:t>DAIN</a:t>
            </a:r>
            <a:r>
              <a:rPr lang="zh-CN" altLang="en-US" dirty="0"/>
              <a:t>插帧算法、</a:t>
            </a:r>
            <a:r>
              <a:rPr lang="en" altLang="zh-CN" dirty="0"/>
              <a:t>ESRGAN</a:t>
            </a:r>
            <a:r>
              <a:rPr lang="zh-CN" altLang="en" dirty="0"/>
              <a:t>、</a:t>
            </a:r>
            <a:r>
              <a:rPr lang="en" altLang="zh-CN" dirty="0" err="1"/>
              <a:t>DeOldify</a:t>
            </a:r>
            <a:r>
              <a:rPr lang="zh-CN" altLang="en-US" dirty="0"/>
              <a:t> 等 </a:t>
            </a:r>
            <a:r>
              <a:rPr lang="en" altLang="zh-CN" dirty="0"/>
              <a:t>AI</a:t>
            </a:r>
            <a:r>
              <a:rPr lang="zh-CN" altLang="en-US" dirty="0"/>
              <a:t> 技术，修复并上色了百年前老北京的黑白视频，还复原了历史人物画像。</a:t>
            </a:r>
          </a:p>
        </p:txBody>
      </p:sp>
    </p:spTree>
    <p:extLst>
      <p:ext uri="{BB962C8B-B14F-4D97-AF65-F5344CB8AC3E}">
        <p14:creationId xmlns:p14="http://schemas.microsoft.com/office/powerpoint/2010/main" val="36541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C24CEE-C77B-8569-02F4-400D2643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技术突破与应用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9CF723-AAC5-98ED-0679-3627E914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MuZero</a:t>
            </a:r>
            <a:r>
              <a:rPr lang="zh-CN" altLang="en-US" dirty="0"/>
              <a:t>算法发布：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的</a:t>
            </a:r>
            <a:r>
              <a:rPr lang="en" altLang="zh-CN" dirty="0" err="1"/>
              <a:t>MuZero</a:t>
            </a:r>
            <a:r>
              <a:rPr lang="zh-CN" altLang="en-US" dirty="0"/>
              <a:t>算法登顶</a:t>
            </a:r>
            <a:r>
              <a:rPr lang="en-US" altLang="zh-CN" dirty="0"/>
              <a:t>《</a:t>
            </a:r>
            <a:r>
              <a:rPr lang="en" altLang="zh-CN" dirty="0"/>
              <a:t>Nature》</a:t>
            </a:r>
            <a:r>
              <a:rPr lang="zh-CN" altLang="en" dirty="0"/>
              <a:t>，</a:t>
            </a:r>
            <a:r>
              <a:rPr lang="zh-CN" altLang="en-US" dirty="0"/>
              <a:t>该算法在</a:t>
            </a:r>
            <a:r>
              <a:rPr lang="en" altLang="zh-CN" dirty="0"/>
              <a:t>Atari</a:t>
            </a:r>
            <a:r>
              <a:rPr lang="zh-CN" altLang="en" dirty="0"/>
              <a:t>、</a:t>
            </a:r>
            <a:r>
              <a:rPr lang="zh-CN" altLang="en-US" dirty="0"/>
              <a:t>围棋、国际象棋和将棋等游戏中表现出色。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 助力新冠抗疫：</a:t>
            </a:r>
            <a:endParaRPr lang="en-US" altLang="zh-CN" dirty="0"/>
          </a:p>
          <a:p>
            <a:pPr lvl="1"/>
            <a:r>
              <a:rPr lang="zh-CN" altLang="en-US" dirty="0"/>
              <a:t>中国多个机构合作开发了一种可在</a:t>
            </a:r>
            <a:r>
              <a:rPr lang="en" altLang="zh-CN" dirty="0"/>
              <a:t>CT</a:t>
            </a:r>
            <a:r>
              <a:rPr lang="zh-CN" altLang="en-US" dirty="0"/>
              <a:t>扫描中检测</a:t>
            </a:r>
            <a:r>
              <a:rPr lang="en" altLang="zh-CN" dirty="0"/>
              <a:t>Covid-19</a:t>
            </a:r>
            <a:r>
              <a:rPr lang="zh-CN" altLang="en-US" dirty="0"/>
              <a:t>的模型，准确度超过</a:t>
            </a:r>
            <a:r>
              <a:rPr lang="en-US" altLang="zh-CN" dirty="0"/>
              <a:t>90%</a:t>
            </a:r>
            <a:r>
              <a:rPr lang="zh-CN" altLang="en-US" dirty="0"/>
              <a:t>，该模型已在七个国家部署。</a:t>
            </a:r>
            <a:endParaRPr lang="en-US" altLang="zh-CN" dirty="0"/>
          </a:p>
          <a:p>
            <a:r>
              <a:rPr lang="en" altLang="zh-CN" dirty="0"/>
              <a:t>JAX</a:t>
            </a:r>
            <a:r>
              <a:rPr lang="zh-CN" altLang="en-US" dirty="0"/>
              <a:t>的崛起：</a:t>
            </a:r>
            <a:endParaRPr lang="en-US" altLang="zh-CN" dirty="0"/>
          </a:p>
          <a:p>
            <a:pPr lvl="1"/>
            <a:r>
              <a:rPr lang="zh-CN" altLang="en-US" dirty="0"/>
              <a:t>谷歌推出</a:t>
            </a:r>
            <a:r>
              <a:rPr lang="en" altLang="zh-CN" dirty="0"/>
              <a:t>JAX</a:t>
            </a:r>
            <a:r>
              <a:rPr lang="zh-CN" altLang="en-US" dirty="0"/>
              <a:t>框架，以其高性能和灵活的</a:t>
            </a:r>
            <a:r>
              <a:rPr lang="en" altLang="zh-CN" dirty="0"/>
              <a:t>API</a:t>
            </a:r>
            <a:r>
              <a:rPr lang="zh-CN" altLang="en-US" dirty="0"/>
              <a:t>在研究领域获得关注，后专注于 </a:t>
            </a:r>
            <a:r>
              <a:rPr lang="en-US" altLang="zh-CN" dirty="0"/>
              <a:t>AI4SCI</a:t>
            </a:r>
            <a:r>
              <a:rPr lang="zh-CN" altLang="en-US" dirty="0"/>
              <a:t> 领域。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19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芯片与产业发展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11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1FF4BE3-DA0A-1E29-EB66-71ED0DFD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训练芯片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F9447C-A628-5B61-3D74-DE656A47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A100 GPU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月，英伟达在</a:t>
            </a:r>
            <a:r>
              <a:rPr lang="en" altLang="zh-CN" dirty="0"/>
              <a:t>GTC</a:t>
            </a:r>
            <a:r>
              <a:rPr lang="zh-CN" altLang="en-US" dirty="0"/>
              <a:t>大会上发布了</a:t>
            </a:r>
            <a:r>
              <a:rPr lang="en" altLang="zh-CN" dirty="0"/>
              <a:t>A100 GPU</a:t>
            </a:r>
            <a:r>
              <a:rPr lang="zh-CN" altLang="en" dirty="0"/>
              <a:t>，</a:t>
            </a:r>
            <a:r>
              <a:rPr lang="zh-CN" altLang="en-US" dirty="0"/>
              <a:t>这是其孕育了三年的旗舰计算</a:t>
            </a:r>
            <a:r>
              <a:rPr lang="en" altLang="zh-CN" dirty="0"/>
              <a:t>GPU</a:t>
            </a:r>
            <a:r>
              <a:rPr lang="zh-CN" altLang="en-US" dirty="0"/>
              <a:t>新品。</a:t>
            </a:r>
            <a:r>
              <a:rPr lang="en" altLang="zh-CN" dirty="0"/>
              <a:t>A100</a:t>
            </a:r>
            <a:r>
              <a:rPr lang="zh-CN" altLang="en-US" dirty="0"/>
              <a:t>引入了结构化稀疏，</a:t>
            </a:r>
            <a:r>
              <a:rPr lang="en" altLang="zh-CN" dirty="0"/>
              <a:t>AI</a:t>
            </a:r>
            <a:r>
              <a:rPr lang="zh-CN" altLang="en-US" dirty="0"/>
              <a:t>训练峰值算力达</a:t>
            </a:r>
            <a:r>
              <a:rPr lang="en-US" altLang="zh-CN" dirty="0"/>
              <a:t>312 </a:t>
            </a:r>
            <a:r>
              <a:rPr lang="en" altLang="zh-CN" dirty="0"/>
              <a:t>TFLOPS</a:t>
            </a:r>
            <a:r>
              <a:rPr lang="zh-CN" altLang="en" dirty="0"/>
              <a:t>，</a:t>
            </a:r>
            <a:r>
              <a:rPr lang="en" altLang="zh-CN" dirty="0"/>
              <a:t>AI</a:t>
            </a:r>
            <a:r>
              <a:rPr lang="zh-CN" altLang="en-US" dirty="0"/>
              <a:t>推理峰值算力达</a:t>
            </a:r>
            <a:r>
              <a:rPr lang="en-US" altLang="zh-CN" dirty="0"/>
              <a:t>1248 </a:t>
            </a:r>
            <a:r>
              <a:rPr lang="en" altLang="zh-CN" dirty="0"/>
              <a:t>TOPS</a:t>
            </a:r>
            <a:r>
              <a:rPr lang="zh-CN" altLang="en" dirty="0"/>
              <a:t>，</a:t>
            </a:r>
            <a:r>
              <a:rPr lang="zh-CN" altLang="en-US" dirty="0"/>
              <a:t>均较上一代</a:t>
            </a:r>
            <a:r>
              <a:rPr lang="en" altLang="zh-CN" dirty="0"/>
              <a:t>Volta</a:t>
            </a:r>
            <a:r>
              <a:rPr lang="zh-CN" altLang="en-US" dirty="0"/>
              <a:t>架构</a:t>
            </a:r>
            <a:r>
              <a:rPr lang="en" altLang="zh-CN" dirty="0"/>
              <a:t>GPU</a:t>
            </a:r>
            <a:r>
              <a:rPr lang="zh-CN" altLang="en-US" dirty="0"/>
              <a:t>提升</a:t>
            </a:r>
            <a:r>
              <a:rPr lang="en-US" altLang="zh-CN" dirty="0"/>
              <a:t>20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百度昆仑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年，百度宣布其自研云端</a:t>
            </a:r>
            <a:r>
              <a:rPr lang="en" altLang="zh-CN" dirty="0"/>
              <a:t>AI</a:t>
            </a:r>
            <a:r>
              <a:rPr lang="zh-CN" altLang="en-US" dirty="0"/>
              <a:t>通用芯片百度昆仑</a:t>
            </a:r>
            <a:r>
              <a:rPr lang="en-US" altLang="zh-CN" dirty="0"/>
              <a:t>1</a:t>
            </a:r>
            <a:r>
              <a:rPr lang="zh-CN" altLang="en-US" dirty="0"/>
              <a:t>已量产约</a:t>
            </a:r>
            <a:r>
              <a:rPr lang="en-US" altLang="zh-CN" dirty="0"/>
              <a:t>2</a:t>
            </a:r>
            <a:r>
              <a:rPr lang="zh-CN" altLang="en-US" dirty="0"/>
              <a:t>万片，性能相比</a:t>
            </a:r>
            <a:r>
              <a:rPr lang="en" altLang="zh-CN" dirty="0"/>
              <a:t>T4 GPU</a:t>
            </a:r>
            <a:r>
              <a:rPr lang="zh-CN" altLang="en-US" dirty="0"/>
              <a:t>提升</a:t>
            </a:r>
            <a:r>
              <a:rPr lang="en-US" altLang="zh-CN" dirty="0"/>
              <a:t>1.5~3</a:t>
            </a:r>
            <a:r>
              <a:rPr lang="zh-CN" altLang="en-US" dirty="0"/>
              <a:t>倍</a:t>
            </a:r>
          </a:p>
        </p:txBody>
      </p:sp>
    </p:spTree>
    <p:extLst>
      <p:ext uri="{BB962C8B-B14F-4D97-AF65-F5344CB8AC3E}">
        <p14:creationId xmlns:p14="http://schemas.microsoft.com/office/powerpoint/2010/main" val="71377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A9995F2-429F-6113-3C4E-82F3C15A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产业发展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280A4-6499-CFCD-DD4F-3A018C3AD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巨头入局：</a:t>
            </a:r>
            <a:endParaRPr lang="en-US" altLang="zh-CN" dirty="0"/>
          </a:p>
          <a:p>
            <a:pPr lvl="1"/>
            <a:r>
              <a:rPr lang="en-US" altLang="zh-CN" dirty="0"/>
              <a:t>2020 </a:t>
            </a:r>
            <a:r>
              <a:rPr lang="zh-CN" altLang="en-US" dirty="0"/>
              <a:t>年，</a:t>
            </a:r>
            <a:r>
              <a:rPr lang="en" altLang="zh-CN" dirty="0"/>
              <a:t>AI </a:t>
            </a:r>
            <a:r>
              <a:rPr lang="zh-CN" altLang="en-US" dirty="0"/>
              <a:t>芯片领域在技术创新和产品发布方面取得了显著进展，苹果、华为、英伟达等巨头纷纷推出高性能芯片，推动了 </a:t>
            </a:r>
            <a:r>
              <a:rPr lang="en" altLang="zh-CN" dirty="0"/>
              <a:t>AI </a:t>
            </a:r>
            <a:r>
              <a:rPr lang="zh-CN" altLang="en-US" dirty="0"/>
              <a:t>技术在云端、边缘和终端设备中的应用。同时，中国企业如鲲云、地平线等也在 </a:t>
            </a:r>
            <a:r>
              <a:rPr lang="en" altLang="zh-CN" dirty="0"/>
              <a:t>AI </a:t>
            </a:r>
            <a:r>
              <a:rPr lang="zh-CN" altLang="en-US" dirty="0"/>
              <a:t>芯片领域崭露头角，展现了全球 </a:t>
            </a:r>
            <a:r>
              <a:rPr lang="en" altLang="zh-CN" dirty="0"/>
              <a:t>AI </a:t>
            </a:r>
            <a:r>
              <a:rPr lang="zh-CN" altLang="en-US" dirty="0"/>
              <a:t>芯片市场的多元化发展态势。</a:t>
            </a:r>
          </a:p>
          <a:p>
            <a:r>
              <a:rPr lang="zh-CN" altLang="en-US" dirty="0"/>
              <a:t>英伟达收购</a:t>
            </a:r>
            <a:r>
              <a:rPr lang="en" altLang="zh-CN" dirty="0"/>
              <a:t>ARM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2020</a:t>
            </a:r>
            <a:r>
              <a:rPr lang="zh-CN" altLang="en-US" dirty="0"/>
              <a:t>年，英伟达宣布以</a:t>
            </a:r>
            <a:r>
              <a:rPr lang="en-US" altLang="zh-CN" dirty="0"/>
              <a:t>400</a:t>
            </a:r>
            <a:r>
              <a:rPr lang="zh-CN" altLang="en-US" dirty="0"/>
              <a:t>亿美元收购</a:t>
            </a:r>
            <a:r>
              <a:rPr lang="en" altLang="zh-CN" dirty="0"/>
              <a:t>ARM</a:t>
            </a:r>
            <a:r>
              <a:rPr lang="zh-CN" altLang="en" dirty="0"/>
              <a:t>，</a:t>
            </a:r>
            <a:r>
              <a:rPr lang="zh-CN" altLang="en-US" dirty="0"/>
              <a:t>旨在结合</a:t>
            </a:r>
            <a:r>
              <a:rPr lang="en" altLang="zh-CN" dirty="0"/>
              <a:t>GPU</a:t>
            </a:r>
            <a:r>
              <a:rPr lang="zh-CN" altLang="en-US" dirty="0"/>
              <a:t>和</a:t>
            </a:r>
            <a:r>
              <a:rPr lang="en" altLang="zh-CN" dirty="0"/>
              <a:t>ARM</a:t>
            </a:r>
            <a:r>
              <a:rPr lang="zh-CN" altLang="en-US" dirty="0"/>
              <a:t>架构的优势，进一步布局</a:t>
            </a:r>
            <a:r>
              <a:rPr lang="en" altLang="zh-CN" dirty="0"/>
              <a:t>AI</a:t>
            </a:r>
            <a:r>
              <a:rPr lang="zh-CN" altLang="en-US" dirty="0"/>
              <a:t>和物联网领域。尽管面临监管挑战，这一收购标志着半导体行业跨领域融合的新阶段。</a:t>
            </a:r>
          </a:p>
        </p:txBody>
      </p:sp>
    </p:spTree>
    <p:extLst>
      <p:ext uri="{BB962C8B-B14F-4D97-AF65-F5344CB8AC3E}">
        <p14:creationId xmlns:p14="http://schemas.microsoft.com/office/powerpoint/2010/main" val="202963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F97ADA-341B-08B0-F73D-3DB939FD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产业发展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060E01-A93A-40A1-9426-271DBC19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芯片上市：</a:t>
            </a:r>
            <a:endParaRPr lang="en-US" altLang="zh-CN" dirty="0"/>
          </a:p>
          <a:p>
            <a:pPr lvl="1"/>
            <a:r>
              <a:rPr lang="zh-CN" altLang="en-US" dirty="0"/>
              <a:t>寒武纪作为“</a:t>
            </a:r>
            <a:r>
              <a:rPr lang="en" altLang="zh-CN" dirty="0"/>
              <a:t>AI</a:t>
            </a:r>
            <a:r>
              <a:rPr lang="zh-CN" altLang="en-US" dirty="0"/>
              <a:t>芯片第一股”于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日正式登陆科创板，上市首日市值暴增近</a:t>
            </a:r>
            <a:r>
              <a:rPr lang="en-US" altLang="zh-CN" dirty="0"/>
              <a:t>600</a:t>
            </a:r>
            <a:r>
              <a:rPr lang="zh-CN" altLang="en-US" dirty="0"/>
              <a:t>亿。成为国内首个完全聚焦于</a:t>
            </a:r>
            <a:r>
              <a:rPr lang="en" altLang="zh-CN" dirty="0"/>
              <a:t>AI</a:t>
            </a:r>
            <a:r>
              <a:rPr lang="zh-CN" altLang="en-US" dirty="0"/>
              <a:t>专用芯片研发的科创板上市公司。</a:t>
            </a:r>
          </a:p>
          <a:p>
            <a:r>
              <a:rPr lang="zh-CN" altLang="en-US" dirty="0"/>
              <a:t>国家标准建设：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月，国家标准委等五部门印发</a:t>
            </a:r>
            <a:r>
              <a:rPr lang="en-US" altLang="zh-CN" dirty="0"/>
              <a:t>《</a:t>
            </a:r>
            <a:r>
              <a:rPr lang="zh-CN" altLang="en-US" dirty="0"/>
              <a:t>国家新一代人工智能标准体系建设指南</a:t>
            </a:r>
            <a:r>
              <a:rPr lang="en-US" altLang="zh-CN" dirty="0"/>
              <a:t>》</a:t>
            </a:r>
            <a:r>
              <a:rPr lang="zh-CN" altLang="en-US" dirty="0"/>
              <a:t>，推动人工智能产业技术研发和标准制定。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1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29422</TotalTime>
  <Words>1039</Words>
  <Application>Microsoft Macintosh PowerPoint</Application>
  <PresentationFormat>自定义</PresentationFormat>
  <Paragraphs>65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大模型 GPT-3 发布</vt:lpstr>
      <vt:lpstr>技术突破与应用</vt:lpstr>
      <vt:lpstr>技术突破与应用</vt:lpstr>
      <vt:lpstr>PowerPoint 演示文稿</vt:lpstr>
      <vt:lpstr>AI 训练芯片</vt:lpstr>
      <vt:lpstr>产业发展</vt:lpstr>
      <vt:lpstr>产业发展</vt:lpstr>
      <vt:lpstr>PowerPoint 演示文稿</vt:lpstr>
      <vt:lpstr>Deepfake 滥用与治理</vt:lpstr>
      <vt:lpstr>AI 伦理与偏见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9810</cp:revision>
  <cp:lastPrinted>2023-09-08T09:14:01Z</cp:lastPrinted>
  <dcterms:created xsi:type="dcterms:W3CDTF">2020-08-28T08:44:19Z</dcterms:created>
  <dcterms:modified xsi:type="dcterms:W3CDTF">2025-01-26T21:29:03Z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