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603" r:id="rId6"/>
    <p:sldId id="2441" r:id="rId7"/>
    <p:sldId id="2469" r:id="rId8"/>
    <p:sldId id="2459" r:id="rId9"/>
    <p:sldId id="2462" r:id="rId10"/>
    <p:sldId id="2470" r:id="rId11"/>
    <p:sldId id="2465" r:id="rId12"/>
    <p:sldId id="2464" r:id="rId13"/>
    <p:sldId id="2466" r:id="rId14"/>
    <p:sldId id="2471" r:id="rId15"/>
    <p:sldId id="2468" r:id="rId16"/>
    <p:sldId id="2460" r:id="rId17"/>
    <p:sldId id="2474" r:id="rId18"/>
    <p:sldId id="2461" r:id="rId19"/>
    <p:sldId id="2472" r:id="rId20"/>
    <p:sldId id="2463" r:id="rId21"/>
    <p:sldId id="2473" r:id="rId22"/>
    <p:sldId id="2449" r:id="rId23"/>
    <p:sldId id="582" r:id="rId2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48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43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64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974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5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586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623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2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2021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AI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产业发展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693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679E0BBE-E4B7-72A8-57AB-1068DD5A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上市与亏损困境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3A497-90B6-B894-441A-2978C5DF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上市尝试：</a:t>
            </a:r>
            <a:endParaRPr lang="en-US" altLang="zh-CN" dirty="0"/>
          </a:p>
          <a:p>
            <a:pPr lvl="1"/>
            <a:r>
              <a:rPr lang="zh-CN" altLang="en-US" dirty="0"/>
              <a:t>商汤科技于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月在港交所上市，成为全球最大</a:t>
            </a:r>
            <a:r>
              <a:rPr lang="en" altLang="zh-CN" dirty="0"/>
              <a:t>AI</a:t>
            </a:r>
            <a:r>
              <a:rPr lang="zh-CN" altLang="en-US" dirty="0"/>
              <a:t>公司</a:t>
            </a:r>
            <a:r>
              <a:rPr lang="en" altLang="zh-CN" dirty="0"/>
              <a:t>IPO</a:t>
            </a:r>
            <a:r>
              <a:rPr lang="zh-CN" altLang="en-US" dirty="0"/>
              <a:t>之一；</a:t>
            </a:r>
            <a:endParaRPr lang="en-US" altLang="zh-CN" dirty="0"/>
          </a:p>
          <a:p>
            <a:pPr lvl="1"/>
            <a:r>
              <a:rPr lang="zh-CN" altLang="en-US" dirty="0"/>
              <a:t>云从科技于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月在科创板上市；</a:t>
            </a:r>
            <a:endParaRPr lang="en-US" altLang="zh-CN" dirty="0"/>
          </a:p>
          <a:p>
            <a:pPr lvl="1"/>
            <a:r>
              <a:rPr lang="zh-CN" altLang="en-US" dirty="0"/>
              <a:t>旷视科技和依图科技的上市之路则充满波折，旷视科技多次尝试未果；</a:t>
            </a:r>
            <a:endParaRPr lang="en-US" altLang="zh-CN" dirty="0"/>
          </a:p>
          <a:p>
            <a:pPr lvl="1"/>
            <a:r>
              <a:rPr lang="zh-CN" altLang="en-US" dirty="0"/>
              <a:t>依图科技最终撤回</a:t>
            </a:r>
            <a:r>
              <a:rPr lang="en" altLang="zh-CN" dirty="0"/>
              <a:t>IPO</a:t>
            </a:r>
            <a:r>
              <a:rPr lang="zh-CN" altLang="en-US" dirty="0"/>
              <a:t>申请。</a:t>
            </a:r>
          </a:p>
          <a:p>
            <a:r>
              <a:rPr lang="zh-CN" altLang="en-US" dirty="0"/>
              <a:t>持续亏损：</a:t>
            </a:r>
            <a:endParaRPr lang="en-US" altLang="zh-CN" dirty="0"/>
          </a:p>
          <a:p>
            <a:pPr lvl="1"/>
            <a:r>
              <a:rPr lang="zh-CN" altLang="en-US" dirty="0"/>
              <a:t>尽管技术领先，</a:t>
            </a:r>
            <a:r>
              <a:rPr lang="en" altLang="zh-CN" dirty="0"/>
              <a:t>AI</a:t>
            </a:r>
            <a:r>
              <a:rPr lang="zh-CN" altLang="en-US" dirty="0"/>
              <a:t>四小龙长期未能实现盈利；</a:t>
            </a:r>
            <a:endParaRPr lang="en-US" altLang="zh-CN" dirty="0"/>
          </a:p>
          <a:p>
            <a:pPr lvl="1"/>
            <a:r>
              <a:rPr lang="zh-CN" altLang="en-US" dirty="0"/>
              <a:t>商汤科技 </a:t>
            </a:r>
            <a:r>
              <a:rPr lang="en-US" altLang="zh-CN" dirty="0"/>
              <a:t>2021-2023</a:t>
            </a:r>
            <a:r>
              <a:rPr lang="zh-CN" altLang="en-US" dirty="0"/>
              <a:t> 年累计亏损超过</a:t>
            </a:r>
            <a:r>
              <a:rPr lang="en-US" altLang="zh-CN" dirty="0"/>
              <a:t>250</a:t>
            </a:r>
            <a:r>
              <a:rPr lang="zh-CN" altLang="en-US" dirty="0"/>
              <a:t>亿元；</a:t>
            </a:r>
            <a:endParaRPr lang="en-US" altLang="zh-CN" dirty="0"/>
          </a:p>
          <a:p>
            <a:pPr lvl="1"/>
            <a:r>
              <a:rPr lang="zh-CN" altLang="en-US" dirty="0"/>
              <a:t>云从科技和旷视科技也面临巨额亏损。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715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CBAFBD-74C2-C9D3-24F1-A53F5AD6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自动驾驶与新能源汽车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15B0DF4-FDB0-EC42-8E42-DE3B90D08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自动驾驶商业化：百度</a:t>
            </a:r>
            <a:r>
              <a:rPr lang="en" altLang="zh-CN" dirty="0"/>
              <a:t>Apollo</a:t>
            </a:r>
            <a:r>
              <a:rPr lang="zh-CN" altLang="en-US" dirty="0"/>
              <a:t>无人驾驶</a:t>
            </a:r>
            <a:r>
              <a:rPr lang="en" altLang="zh-CN" dirty="0" err="1"/>
              <a:t>Robotaxi</a:t>
            </a:r>
            <a:r>
              <a:rPr lang="zh-CN" altLang="en-US" dirty="0"/>
              <a:t>在北京、广州等地开启常态化商业运营。小鹏汽车、元戎启行等也在多地开展自动驾驶汽车的运营服务。</a:t>
            </a:r>
          </a:p>
          <a:p>
            <a:r>
              <a:rPr lang="zh-CN" altLang="en-US" dirty="0"/>
              <a:t>新能源汽车：百度、小米、华为等科技巨头纷纷加入造车行列，开启全民造车新时代</a:t>
            </a:r>
            <a:endParaRPr lang="en-US" altLang="zh-CN" dirty="0"/>
          </a:p>
          <a:p>
            <a:r>
              <a:rPr lang="zh-CN" altLang="en-US" dirty="0"/>
              <a:t>自动驾驶的商业化试点</a:t>
            </a:r>
          </a:p>
          <a:p>
            <a:r>
              <a:rPr lang="zh-CN" altLang="en-US" dirty="0"/>
              <a:t>事件：</a:t>
            </a:r>
            <a:r>
              <a:rPr lang="en" altLang="zh-CN" dirty="0"/>
              <a:t>Waymo</a:t>
            </a:r>
            <a:r>
              <a:rPr lang="zh-CN" altLang="en-US" dirty="0"/>
              <a:t>和百度</a:t>
            </a:r>
            <a:r>
              <a:rPr lang="en" altLang="zh-CN" dirty="0"/>
              <a:t>Apollo</a:t>
            </a:r>
            <a:r>
              <a:rPr lang="zh-CN" altLang="en-US" dirty="0"/>
              <a:t>等公司在</a:t>
            </a:r>
            <a:r>
              <a:rPr lang="en-US" altLang="zh-CN" dirty="0"/>
              <a:t>2021</a:t>
            </a:r>
            <a:r>
              <a:rPr lang="zh-CN" altLang="en-US" dirty="0"/>
              <a:t>年推出了商业化自动驾驶服务，标志着自动驾驶技术从测试阶段迈向实际应用</a:t>
            </a:r>
            <a:r>
              <a:rPr lang="en-US" altLang="zh-CN" dirty="0"/>
              <a:t>912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意义：自动驾驶的商业化试点为未来交通革命奠定了基础，展示了</a:t>
            </a:r>
            <a:r>
              <a:rPr lang="en" altLang="zh-CN" dirty="0"/>
              <a:t>AI</a:t>
            </a:r>
            <a:r>
              <a:rPr lang="zh-CN" altLang="en-US" dirty="0"/>
              <a:t>在交通领域的实际应用潜力</a:t>
            </a:r>
            <a:r>
              <a:rPr lang="en-US" altLang="zh-CN" dirty="0"/>
              <a:t>9</a:t>
            </a:r>
            <a:r>
              <a:rPr lang="zh-CN" altLang="en-US" dirty="0"/>
              <a:t>。</a:t>
            </a:r>
          </a:p>
          <a:p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63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元宇宙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830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38565B-E7D8-A08A-42AD-ED0BAAC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元宇宙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AC115F-DF22-C018-6543-9130AF0A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元宇宙概念兴起：</a:t>
            </a:r>
            <a:endParaRPr lang="en-US" altLang="zh-CN" dirty="0"/>
          </a:p>
          <a:p>
            <a:pPr lvl="1"/>
            <a:r>
              <a:rPr lang="zh-CN" altLang="en-US" dirty="0"/>
              <a:t>元宇宙在 </a:t>
            </a:r>
            <a:r>
              <a:rPr lang="en-US" altLang="zh-CN" dirty="0"/>
              <a:t>2021 </a:t>
            </a:r>
            <a:r>
              <a:rPr lang="zh-CN" altLang="en-US" dirty="0"/>
              <a:t>年成为年度最热门科技概念，</a:t>
            </a:r>
            <a:r>
              <a:rPr lang="en" altLang="zh-CN" dirty="0"/>
              <a:t>Facebook</a:t>
            </a:r>
            <a:r>
              <a:rPr lang="zh-CN" altLang="en-US" dirty="0"/>
              <a:t> 改名为 </a:t>
            </a:r>
            <a:r>
              <a:rPr lang="en" altLang="zh-CN" dirty="0"/>
              <a:t>Meta</a:t>
            </a:r>
            <a:r>
              <a:rPr lang="zh-CN" altLang="en" dirty="0"/>
              <a:t>，</a:t>
            </a:r>
            <a:r>
              <a:rPr lang="zh-CN" altLang="en-US" dirty="0"/>
              <a:t>全力投入打造元宇宙平台。国内也成立了元宇宙产业委员会。</a:t>
            </a:r>
          </a:p>
          <a:p>
            <a:r>
              <a:rPr lang="zh-CN" altLang="en-US" dirty="0"/>
              <a:t>企业数字化服务爆发：随着疫情常态化，政府和企业全面拥抱基于</a:t>
            </a:r>
            <a:r>
              <a:rPr lang="en" altLang="zh-CN" dirty="0"/>
              <a:t>SaaS</a:t>
            </a:r>
            <a:r>
              <a:rPr lang="zh-CN" altLang="en-US" dirty="0"/>
              <a:t>的工作新模式，企业数字化服务领域迎来爆发增</a:t>
            </a:r>
            <a:endParaRPr lang="en-US" altLang="zh-CN" dirty="0"/>
          </a:p>
          <a:p>
            <a:r>
              <a:rPr lang="zh-CN" altLang="en-US" dirty="0"/>
              <a:t>事件：</a:t>
            </a:r>
            <a:r>
              <a:rPr lang="en" altLang="zh-CN" dirty="0"/>
              <a:t>Facebook</a:t>
            </a:r>
            <a:r>
              <a:rPr lang="zh-CN" altLang="en" dirty="0"/>
              <a:t>（</a:t>
            </a:r>
            <a:r>
              <a:rPr lang="zh-CN" altLang="en-US" dirty="0"/>
              <a:t>现</a:t>
            </a:r>
            <a:r>
              <a:rPr lang="en" altLang="zh-CN" dirty="0"/>
              <a:t>Meta</a:t>
            </a:r>
            <a:r>
              <a:rPr lang="zh-CN" altLang="en" dirty="0"/>
              <a:t>）</a:t>
            </a:r>
            <a:r>
              <a:rPr lang="zh-CN" altLang="en-US" dirty="0"/>
              <a:t>在</a:t>
            </a:r>
            <a:r>
              <a:rPr lang="en-US" altLang="zh-CN" dirty="0"/>
              <a:t>2021</a:t>
            </a:r>
            <a:r>
              <a:rPr lang="zh-CN" altLang="en-US" dirty="0"/>
              <a:t>年宣布全面转向元宇宙，并推出了多模态</a:t>
            </a:r>
            <a:r>
              <a:rPr lang="en" altLang="zh-CN" dirty="0"/>
              <a:t>AI</a:t>
            </a:r>
            <a:r>
              <a:rPr lang="zh-CN" altLang="en-US" dirty="0"/>
              <a:t>和虚拟现实技术，推动了元宇宙概念的普及</a:t>
            </a:r>
            <a:r>
              <a:rPr lang="en-US" altLang="zh-CN" dirty="0"/>
              <a:t>12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意义：元宇宙的兴起标志着</a:t>
            </a:r>
            <a:r>
              <a:rPr lang="en" altLang="zh-CN" dirty="0"/>
              <a:t>AI</a:t>
            </a:r>
            <a:r>
              <a:rPr lang="zh-CN" altLang="en-US" dirty="0"/>
              <a:t>与虚拟现实技术的深度融合，为未来数字世界的发展提供了新的方向</a:t>
            </a:r>
          </a:p>
          <a:p>
            <a:endParaRPr lang="en-US" altLang="zh-CN" dirty="0"/>
          </a:p>
          <a:p>
            <a:r>
              <a:rPr lang="en" altLang="zh-CN" dirty="0"/>
              <a:t>AI</a:t>
            </a:r>
            <a:r>
              <a:rPr lang="zh-CN" altLang="en-US" dirty="0"/>
              <a:t>治理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治理进入新阶段：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" altLang="zh-CN" dirty="0"/>
              <a:t>AI</a:t>
            </a:r>
            <a:r>
              <a:rPr lang="zh-CN" altLang="en-US" dirty="0"/>
              <a:t>政策关键词为“治理”，包括反垄断、伦理治理、智能网联汽车标准体系的制定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789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产业政策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966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CACBB45-9C5A-2FEE-4695-C8DA10B2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84A20-3BC8-9150-7BAB-3ED293993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年，全球多个国家和地区发布了</a:t>
            </a:r>
            <a:r>
              <a:rPr lang="en" altLang="zh-CN" dirty="0"/>
              <a:t>AI</a:t>
            </a:r>
            <a:r>
              <a:rPr lang="zh-CN" altLang="en-US" dirty="0"/>
              <a:t>治理政策。欧盟起草了基于风险类别的</a:t>
            </a:r>
            <a:r>
              <a:rPr lang="en" altLang="zh-CN" dirty="0"/>
              <a:t>AI</a:t>
            </a:r>
            <a:r>
              <a:rPr lang="zh-CN" altLang="en-US" dirty="0"/>
              <a:t>应用条例，中国发布了</a:t>
            </a:r>
            <a:r>
              <a:rPr lang="en-US" altLang="zh-CN" dirty="0"/>
              <a:t>《</a:t>
            </a:r>
            <a:r>
              <a:rPr lang="zh-CN" altLang="en-US" dirty="0"/>
              <a:t>新一代人工智能伦理规范</a:t>
            </a:r>
            <a:r>
              <a:rPr lang="en-US" altLang="zh-CN" dirty="0"/>
              <a:t>》</a:t>
            </a:r>
            <a:r>
              <a:rPr lang="zh-CN" altLang="en-US" dirty="0"/>
              <a:t>，美国提出了</a:t>
            </a:r>
            <a:r>
              <a:rPr lang="en" altLang="zh-CN" dirty="0"/>
              <a:t>AI</a:t>
            </a:r>
            <a:r>
              <a:rPr lang="zh-CN" altLang="en-US" dirty="0"/>
              <a:t>权利法案。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这些政策为</a:t>
            </a:r>
            <a:r>
              <a:rPr lang="en" altLang="zh-CN" dirty="0"/>
              <a:t>AI</a:t>
            </a:r>
            <a:r>
              <a:rPr lang="zh-CN" altLang="en-US" dirty="0"/>
              <a:t>的健康发展提供了法律和伦理框架，推动了全球</a:t>
            </a:r>
            <a:r>
              <a:rPr lang="en" altLang="zh-CN" dirty="0"/>
              <a:t>AI</a:t>
            </a:r>
            <a:r>
              <a:rPr lang="zh-CN" altLang="en-US" dirty="0"/>
              <a:t>治理的共识。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218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111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2021</a:t>
            </a:r>
            <a:r>
              <a:rPr lang="zh-CN" altLang="en-US" dirty="0"/>
              <a:t> 年 </a:t>
            </a:r>
            <a:r>
              <a:rPr lang="en" altLang="zh-CN" dirty="0"/>
              <a:t>AI</a:t>
            </a:r>
            <a:r>
              <a:rPr lang="zh-CN" altLang="en-US" dirty="0"/>
              <a:t> 领域发生了多个重大事件，包括 </a:t>
            </a:r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AlphaFold</a:t>
            </a:r>
            <a:r>
              <a:rPr lang="zh-CN" altLang="en-US" dirty="0"/>
              <a:t> </a:t>
            </a:r>
            <a:r>
              <a:rPr lang="en" altLang="zh-CN" dirty="0"/>
              <a:t>2</a:t>
            </a:r>
            <a:r>
              <a:rPr lang="zh-CN" altLang="en-US" dirty="0"/>
              <a:t> 成功预测 </a:t>
            </a:r>
            <a:r>
              <a:rPr lang="en-US" altLang="zh-CN" dirty="0"/>
              <a:t>98%</a:t>
            </a:r>
            <a:r>
              <a:rPr lang="zh-CN" altLang="en-US" dirty="0"/>
              <a:t> 的蛋白质结构，预训练大模型迎来新尝试，自动驾驶进入商业化试点新阶段，元宇宙概念兴起，以及首个关于</a:t>
            </a:r>
            <a:r>
              <a:rPr lang="en" altLang="zh-CN" dirty="0"/>
              <a:t>AI</a:t>
            </a:r>
            <a:r>
              <a:rPr lang="zh-CN" altLang="en-US" dirty="0"/>
              <a:t>伦理的全球协议通过。</a:t>
            </a:r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2"/>
                </a:solidFill>
                <a:latin typeface="Lexend" pitchFamily="2" charset="0"/>
                <a:ea typeface="+mj-ea"/>
              </a:rPr>
              <a:t>模型算法发展</a:t>
            </a:r>
            <a:endParaRPr lang="en-US" altLang="zh-CN" dirty="0">
              <a:solidFill>
                <a:schemeClr val="tx2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AlphaFold</a:t>
            </a:r>
            <a:r>
              <a:rPr lang="zh-CN" altLang="en-US" dirty="0"/>
              <a:t> </a:t>
            </a:r>
            <a:r>
              <a:rPr lang="en" altLang="zh-CN" dirty="0"/>
              <a:t>2 </a:t>
            </a:r>
            <a:r>
              <a:rPr lang="zh-CN" altLang="en-US" dirty="0"/>
              <a:t>突破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AlphaFold</a:t>
            </a:r>
            <a:r>
              <a:rPr lang="en" altLang="zh-CN" dirty="0"/>
              <a:t> 2</a:t>
            </a:r>
            <a:r>
              <a:rPr lang="zh-CN" altLang="en-US" dirty="0"/>
              <a:t> 成功预测了 </a:t>
            </a:r>
            <a:r>
              <a:rPr lang="en-US" altLang="zh-CN" dirty="0"/>
              <a:t>98%</a:t>
            </a:r>
            <a:r>
              <a:rPr lang="zh-CN" altLang="en-US" dirty="0"/>
              <a:t> 的人类蛋白质结构，并在</a:t>
            </a:r>
            <a:r>
              <a:rPr lang="en-US" altLang="zh-CN" dirty="0"/>
              <a:t>《</a:t>
            </a:r>
            <a:r>
              <a:rPr lang="zh-CN" altLang="en-US" dirty="0"/>
              <a:t>自然</a:t>
            </a:r>
            <a:r>
              <a:rPr lang="en-US" altLang="zh-CN" dirty="0"/>
              <a:t>》</a:t>
            </a:r>
            <a:r>
              <a:rPr lang="zh-CN" altLang="en-US" dirty="0"/>
              <a:t>杂志上公布了 </a:t>
            </a:r>
            <a:r>
              <a:rPr lang="en-US" altLang="zh-CN" dirty="0"/>
              <a:t>35</a:t>
            </a:r>
            <a:r>
              <a:rPr lang="zh-CN" altLang="en-US" dirty="0"/>
              <a:t> 万种蛋白质结构的预测结果。这一突破解决了生物学领域长期以来的难题，为药物研发和生命科学研究提供了重要工具。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en" altLang="zh-CN" dirty="0" err="1"/>
              <a:t>AlphaFold</a:t>
            </a:r>
            <a:r>
              <a:rPr lang="en" altLang="zh-CN" dirty="0"/>
              <a:t> 2</a:t>
            </a:r>
            <a:r>
              <a:rPr lang="zh-CN" altLang="en-US" dirty="0"/>
              <a:t>的开源和广泛应用标志着</a:t>
            </a:r>
            <a:r>
              <a:rPr lang="en" altLang="zh-CN" dirty="0"/>
              <a:t>AI</a:t>
            </a:r>
            <a:r>
              <a:rPr lang="zh-CN" altLang="en-US" dirty="0"/>
              <a:t>在生命科学领域的重大突破，推动了蛋白质结构预测的普及和应用。</a:t>
            </a:r>
          </a:p>
        </p:txBody>
      </p:sp>
    </p:spTree>
    <p:extLst>
      <p:ext uri="{BB962C8B-B14F-4D97-AF65-F5344CB8AC3E}">
        <p14:creationId xmlns:p14="http://schemas.microsoft.com/office/powerpoint/2010/main" val="995630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超大规模预训练模型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超大规模预训练模型：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 年是超大规模预训练模型的爆发之年，谷歌的 </a:t>
            </a:r>
            <a:r>
              <a:rPr lang="en" altLang="zh-CN" dirty="0"/>
              <a:t>Switch Transformer</a:t>
            </a:r>
            <a:r>
              <a:rPr lang="zh-CN" altLang="en-US" dirty="0"/>
              <a:t> 使用 </a:t>
            </a:r>
            <a:r>
              <a:rPr lang="en-US" altLang="zh-CN" dirty="0"/>
              <a:t>MOE</a:t>
            </a:r>
            <a:r>
              <a:rPr lang="zh-CN" altLang="en-US" dirty="0"/>
              <a:t> 架构是的模型规模高达 </a:t>
            </a:r>
            <a:r>
              <a:rPr lang="en-US" altLang="zh-CN" dirty="0"/>
              <a:t>1.6</a:t>
            </a:r>
            <a:r>
              <a:rPr lang="zh-CN" altLang="en-US" dirty="0"/>
              <a:t> 万亿参数，成为史上首个万亿级语言模型。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 年 </a:t>
            </a:r>
            <a:r>
              <a:rPr lang="en-US" altLang="zh-CN" dirty="0"/>
              <a:t>6</a:t>
            </a:r>
            <a:r>
              <a:rPr lang="zh-CN" altLang="en-US" dirty="0"/>
              <a:t> 月，北京智源人工智能研究院发布了当时全球最大规模的预训练模型 “悟道</a:t>
            </a:r>
            <a:r>
              <a:rPr lang="en-US" altLang="zh-CN" dirty="0"/>
              <a:t>2.0</a:t>
            </a:r>
            <a:r>
              <a:rPr lang="zh-CN" altLang="en-US" dirty="0"/>
              <a:t>”（</a:t>
            </a:r>
            <a:r>
              <a:rPr lang="en" altLang="zh-CN" dirty="0" err="1"/>
              <a:t>WuDao</a:t>
            </a:r>
            <a:r>
              <a:rPr lang="en" altLang="zh-CN" dirty="0"/>
              <a:t> 2.0</a:t>
            </a:r>
            <a:r>
              <a:rPr lang="zh-CN" altLang="en" dirty="0"/>
              <a:t>），</a:t>
            </a:r>
            <a:r>
              <a:rPr lang="zh-CN" altLang="en-US" dirty="0"/>
              <a:t>其参数量达到了惊人的 </a:t>
            </a:r>
            <a:r>
              <a:rPr lang="en-US" altLang="zh-CN" dirty="0"/>
              <a:t>1.75</a:t>
            </a:r>
            <a:r>
              <a:rPr lang="zh-CN" altLang="en-US" dirty="0"/>
              <a:t> 万亿，远超 </a:t>
            </a:r>
            <a:r>
              <a:rPr lang="en" altLang="zh-CN" dirty="0"/>
              <a:t>OpenAI</a:t>
            </a:r>
            <a:r>
              <a:rPr lang="zh-CN" altLang="en-US" dirty="0"/>
              <a:t> </a:t>
            </a:r>
            <a:r>
              <a:rPr lang="en" altLang="zh-CN" dirty="0"/>
              <a:t>GPT-3</a:t>
            </a:r>
            <a:r>
              <a:rPr lang="zh-CN" altLang="en" dirty="0"/>
              <a:t>（</a:t>
            </a:r>
            <a:r>
              <a:rPr lang="en" altLang="zh-CN" dirty="0"/>
              <a:t>1750</a:t>
            </a:r>
            <a:r>
              <a:rPr lang="zh-CN" altLang="en-US" dirty="0"/>
              <a:t>亿参数）。</a:t>
            </a:r>
            <a:endParaRPr lang="en-US" altLang="zh-CN" dirty="0"/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悟道 </a:t>
            </a:r>
            <a:r>
              <a:rPr lang="en-US" altLang="zh-CN" dirty="0"/>
              <a:t>2.0</a:t>
            </a:r>
            <a:r>
              <a:rPr lang="zh-CN" altLang="en-US" dirty="0"/>
              <a:t> 的发布标志着中国在人工智能大模型领域的重要突破，展现了国内在 </a:t>
            </a:r>
            <a:r>
              <a:rPr lang="en" altLang="zh-CN" dirty="0"/>
              <a:t>AI </a:t>
            </a:r>
            <a:r>
              <a:rPr lang="zh-CN" altLang="en-US" dirty="0"/>
              <a:t>技术研发上的实力和雄心。</a:t>
            </a:r>
          </a:p>
        </p:txBody>
      </p:sp>
    </p:spTree>
    <p:extLst>
      <p:ext uri="{BB962C8B-B14F-4D97-AF65-F5344CB8AC3E}">
        <p14:creationId xmlns:p14="http://schemas.microsoft.com/office/powerpoint/2010/main" val="257349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55307003-58F8-879A-4FAF-CB1D2D42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多模态 </a:t>
            </a:r>
            <a:r>
              <a:rPr lang="en" altLang="zh-CN" dirty="0"/>
              <a:t>AI</a:t>
            </a:r>
            <a:r>
              <a:rPr lang="zh-CN" altLang="en-US" dirty="0"/>
              <a:t> 的崛起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6D1-BA1C-56CB-01FA-E2F3AF3E7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" altLang="zh-CN" dirty="0"/>
              <a:t>OpenAI</a:t>
            </a:r>
            <a:r>
              <a:rPr lang="zh-CN" altLang="en-US" dirty="0"/>
              <a:t> 发布了 </a:t>
            </a:r>
            <a:r>
              <a:rPr lang="en" altLang="zh-CN" dirty="0"/>
              <a:t>CLIP</a:t>
            </a:r>
            <a:r>
              <a:rPr lang="zh-CN" altLang="en-US" dirty="0"/>
              <a:t> 和 </a:t>
            </a:r>
            <a:r>
              <a:rPr lang="en" altLang="zh-CN" dirty="0"/>
              <a:t>DALL·E</a:t>
            </a:r>
            <a:r>
              <a:rPr lang="zh-CN" altLang="en-US" dirty="0"/>
              <a:t> 模型，分别实现了图像</a:t>
            </a:r>
            <a:r>
              <a:rPr lang="en-US" altLang="zh-CN" dirty="0"/>
              <a:t>-</a:t>
            </a:r>
            <a:r>
              <a:rPr lang="zh-CN" altLang="en-US" dirty="0"/>
              <a:t>文本匹配和文本到图像生成。</a:t>
            </a:r>
            <a:endParaRPr lang="en-US" altLang="zh-CN" dirty="0"/>
          </a:p>
          <a:p>
            <a:pPr lvl="1"/>
            <a:r>
              <a:rPr lang="en" altLang="zh-CN" dirty="0"/>
              <a:t>CLIP</a:t>
            </a:r>
            <a:r>
              <a:rPr lang="zh-CN" altLang="en-US" dirty="0"/>
              <a:t> 通过对</a:t>
            </a:r>
            <a:r>
              <a:rPr lang="en-US" altLang="zh-CN" dirty="0"/>
              <a:t>4</a:t>
            </a:r>
            <a:r>
              <a:rPr lang="zh-CN" altLang="en-US" dirty="0"/>
              <a:t>亿个图像</a:t>
            </a:r>
            <a:r>
              <a:rPr lang="en-US" altLang="zh-CN" dirty="0"/>
              <a:t>-</a:t>
            </a:r>
            <a:r>
              <a:rPr lang="zh-CN" altLang="en-US" dirty="0"/>
              <a:t>文本对进行对比学习，展示了强大的跨模态理解能力。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这些模型推动了多模态 </a:t>
            </a:r>
            <a:r>
              <a:rPr lang="en" altLang="zh-CN" dirty="0"/>
              <a:t>AI</a:t>
            </a:r>
            <a:r>
              <a:rPr lang="zh-CN" altLang="en-US" dirty="0"/>
              <a:t> 的发展，展示了</a:t>
            </a:r>
            <a:r>
              <a:rPr lang="en" altLang="zh-CN" dirty="0"/>
              <a:t>AI</a:t>
            </a:r>
            <a:r>
              <a:rPr lang="zh-CN" altLang="en-US" dirty="0"/>
              <a:t>在跨模态任务中的潜力，如图像生成、视觉问答等。</a:t>
            </a:r>
            <a:endParaRPr lang="en-US" altLang="zh-CN" dirty="0"/>
          </a:p>
          <a:p>
            <a:pPr lvl="1"/>
            <a:r>
              <a:rPr lang="en" altLang="zh-CN" dirty="0"/>
              <a:t>2021</a:t>
            </a:r>
            <a:r>
              <a:rPr lang="zh-CN" altLang="en-US" dirty="0"/>
              <a:t>年，</a:t>
            </a:r>
            <a:r>
              <a:rPr lang="en" altLang="zh-CN" dirty="0"/>
              <a:t>OpenAI</a:t>
            </a:r>
            <a:r>
              <a:rPr lang="zh-CN" altLang="en-US" dirty="0"/>
              <a:t>发布</a:t>
            </a:r>
            <a:r>
              <a:rPr lang="en" altLang="zh-CN" dirty="0"/>
              <a:t>DALL·E</a:t>
            </a:r>
            <a:r>
              <a:rPr lang="zh-CN" altLang="en" dirty="0"/>
              <a:t>，</a:t>
            </a:r>
            <a:r>
              <a:rPr lang="zh-CN" altLang="en-US" dirty="0"/>
              <a:t>实现了从文本生成图像的能力。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年，</a:t>
            </a:r>
            <a:r>
              <a:rPr lang="en" altLang="zh-CN" dirty="0"/>
              <a:t>Stable Diffusion</a:t>
            </a:r>
            <a:r>
              <a:rPr lang="zh-CN" altLang="en-US" dirty="0"/>
              <a:t>进一步推动了文生图技术的发展，成为生成式</a:t>
            </a:r>
            <a:r>
              <a:rPr lang="en" altLang="zh-CN" dirty="0"/>
              <a:t>AI</a:t>
            </a:r>
            <a:r>
              <a:rPr lang="zh-CN" altLang="en-US" dirty="0"/>
              <a:t>的重要里程碑。</a:t>
            </a:r>
          </a:p>
        </p:txBody>
      </p:sp>
    </p:spTree>
    <p:extLst>
      <p:ext uri="{BB962C8B-B14F-4D97-AF65-F5344CB8AC3E}">
        <p14:creationId xmlns:p14="http://schemas.microsoft.com/office/powerpoint/2010/main" val="428007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</a:t>
            </a:r>
            <a:r>
              <a:rPr lang="zh-CN" altLang="en-US" dirty="0">
                <a:latin typeface="Lexend" pitchFamily="2" charset="0"/>
                <a:ea typeface="+mj-ea"/>
              </a:rPr>
              <a:t> 芯片与硬件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281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2892F218-3A64-484B-D040-007D5240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芯片产业格局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A40E18A-A610-675C-8844-C3AC6DD86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全球</a:t>
            </a:r>
            <a:r>
              <a:rPr lang="en" altLang="zh-CN" dirty="0"/>
              <a:t>AI</a:t>
            </a:r>
            <a:r>
              <a:rPr lang="zh-CN" altLang="en-US" dirty="0"/>
              <a:t>芯片市场规模：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 年，全球</a:t>
            </a:r>
            <a:r>
              <a:rPr lang="en" altLang="zh-CN" dirty="0"/>
              <a:t>AI</a:t>
            </a:r>
            <a:r>
              <a:rPr lang="zh-CN" altLang="en-US" dirty="0"/>
              <a:t>芯片市场规模达到</a:t>
            </a:r>
            <a:r>
              <a:rPr lang="en-US" altLang="zh-CN" dirty="0"/>
              <a:t>101</a:t>
            </a:r>
            <a:r>
              <a:rPr lang="zh-CN" altLang="en-US" dirty="0"/>
              <a:t>亿美元，预计到</a:t>
            </a:r>
            <a:r>
              <a:rPr lang="en-US" altLang="zh-CN" dirty="0"/>
              <a:t>2025</a:t>
            </a:r>
            <a:r>
              <a:rPr lang="zh-CN" altLang="en-US" dirty="0"/>
              <a:t>年将增长至</a:t>
            </a:r>
            <a:r>
              <a:rPr lang="en-US" altLang="zh-CN" dirty="0"/>
              <a:t>726</a:t>
            </a:r>
            <a:r>
              <a:rPr lang="zh-CN" altLang="en-US" dirty="0"/>
              <a:t>亿美元，年复合增长率达到</a:t>
            </a:r>
            <a:r>
              <a:rPr lang="en-US" altLang="zh-CN" dirty="0"/>
              <a:t>48.4%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中国</a:t>
            </a:r>
            <a:r>
              <a:rPr lang="en" altLang="zh-CN" dirty="0"/>
              <a:t>AI</a:t>
            </a:r>
            <a:r>
              <a:rPr lang="zh-CN" altLang="en-US" dirty="0"/>
              <a:t>芯片市场的崛起：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年，中国</a:t>
            </a:r>
            <a:r>
              <a:rPr lang="en" altLang="zh-CN" dirty="0"/>
              <a:t>AI</a:t>
            </a:r>
            <a:r>
              <a:rPr lang="zh-CN" altLang="en-US" dirty="0"/>
              <a:t>芯片市场规模超过</a:t>
            </a:r>
            <a:r>
              <a:rPr lang="en-US" altLang="zh-CN" dirty="0"/>
              <a:t>151</a:t>
            </a:r>
            <a:r>
              <a:rPr lang="zh-CN" altLang="en-US" dirty="0"/>
              <a:t>亿元，预计</a:t>
            </a:r>
            <a:r>
              <a:rPr lang="en-US" altLang="zh-CN" dirty="0"/>
              <a:t>2023</a:t>
            </a:r>
            <a:r>
              <a:rPr lang="zh-CN" altLang="en-US" dirty="0"/>
              <a:t>年将达到</a:t>
            </a:r>
            <a:r>
              <a:rPr lang="en-US" altLang="zh-CN" dirty="0"/>
              <a:t>557</a:t>
            </a:r>
            <a:r>
              <a:rPr lang="zh-CN" altLang="en-US" dirty="0"/>
              <a:t>亿元，占全球市场的</a:t>
            </a:r>
            <a:r>
              <a:rPr lang="en-US" altLang="zh-CN" dirty="0"/>
              <a:t>25%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095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7E52B37-51A9-BC12-EF6E-438F9627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D630B1-547A-4931-2AFC-92BED7D28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寒武纪：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日，寒武纪发布了首颗</a:t>
            </a:r>
            <a:r>
              <a:rPr lang="en" altLang="zh-CN" dirty="0"/>
              <a:t>AI</a:t>
            </a:r>
            <a:r>
              <a:rPr lang="zh-CN" altLang="en-US" dirty="0"/>
              <a:t>训练芯片思元</a:t>
            </a:r>
            <a:r>
              <a:rPr lang="en-US" altLang="zh-CN" dirty="0"/>
              <a:t>290</a:t>
            </a:r>
          </a:p>
          <a:p>
            <a:r>
              <a:rPr lang="zh-CN" altLang="en-US" dirty="0"/>
              <a:t>百度昆仑芯片：</a:t>
            </a:r>
            <a:endParaRPr lang="en-US" altLang="zh-CN" dirty="0"/>
          </a:p>
          <a:p>
            <a:pPr lvl="1"/>
            <a:r>
              <a:rPr lang="zh-CN" altLang="en-US" dirty="0"/>
              <a:t>百度 </a:t>
            </a:r>
            <a:r>
              <a:rPr lang="en-US" altLang="zh-CN" dirty="0"/>
              <a:t>2021</a:t>
            </a:r>
            <a:r>
              <a:rPr lang="zh-CN" altLang="en-US" dirty="0"/>
              <a:t> 年完成了第二代昆仑芯片生产，性能提升了</a:t>
            </a:r>
            <a:r>
              <a:rPr lang="en-US" altLang="zh-CN" dirty="0"/>
              <a:t>2-3</a:t>
            </a:r>
            <a:r>
              <a:rPr lang="zh-CN" altLang="en-US" dirty="0"/>
              <a:t>倍。</a:t>
            </a:r>
          </a:p>
          <a:p>
            <a:r>
              <a:rPr lang="zh-CN" altLang="en-US" dirty="0"/>
              <a:t>英伟达：</a:t>
            </a:r>
            <a:endParaRPr lang="en-US" altLang="zh-CN" dirty="0"/>
          </a:p>
          <a:p>
            <a:pPr lvl="1"/>
            <a:r>
              <a:rPr lang="zh-CN" altLang="en-US" dirty="0"/>
              <a:t>发布基于</a:t>
            </a:r>
            <a:r>
              <a:rPr lang="en" altLang="zh-CN" dirty="0"/>
              <a:t>Ampere</a:t>
            </a:r>
            <a:r>
              <a:rPr lang="zh-CN" altLang="en-US" dirty="0"/>
              <a:t>架构的新一代 </a:t>
            </a:r>
            <a:r>
              <a:rPr lang="en" altLang="zh-CN" dirty="0"/>
              <a:t>GPU</a:t>
            </a:r>
            <a:r>
              <a:rPr lang="zh-CN" altLang="en-US" dirty="0"/>
              <a:t>（</a:t>
            </a:r>
            <a:r>
              <a:rPr lang="en" altLang="zh-CN" dirty="0"/>
              <a:t>GeForce RTX 30 </a:t>
            </a:r>
            <a:r>
              <a:rPr lang="zh-CN" altLang="en-US" dirty="0"/>
              <a:t>系列新增显卡）</a:t>
            </a:r>
            <a:r>
              <a:rPr lang="zh-CN" altLang="en" dirty="0"/>
              <a:t>，</a:t>
            </a:r>
            <a:r>
              <a:rPr lang="zh-CN" altLang="en-US" dirty="0"/>
              <a:t>支持光线追踪和 </a:t>
            </a:r>
            <a:r>
              <a:rPr lang="en" altLang="zh-CN" dirty="0"/>
              <a:t>DLSS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并推出了 </a:t>
            </a:r>
            <a:r>
              <a:rPr lang="en" altLang="zh-CN" dirty="0"/>
              <a:t>Jetson AGX Xavier</a:t>
            </a:r>
            <a:r>
              <a:rPr lang="zh-CN" altLang="en" dirty="0"/>
              <a:t>，</a:t>
            </a:r>
            <a:r>
              <a:rPr lang="zh-CN" altLang="en-US" dirty="0"/>
              <a:t>专为自动驾驶和边缘计算设计。</a:t>
            </a:r>
          </a:p>
        </p:txBody>
      </p:sp>
    </p:spTree>
    <p:extLst>
      <p:ext uri="{BB962C8B-B14F-4D97-AF65-F5344CB8AC3E}">
        <p14:creationId xmlns:p14="http://schemas.microsoft.com/office/powerpoint/2010/main" val="276763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81A7FC4F-9A97-D47F-EAAA-FAAB63F1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边缘计算与终端 </a:t>
            </a:r>
            <a:r>
              <a:rPr lang="en" altLang="zh-CN" dirty="0"/>
              <a:t>AI</a:t>
            </a:r>
            <a:r>
              <a:rPr lang="zh-CN" altLang="en-US" dirty="0"/>
              <a:t> 芯片的崛起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FDC5A2-A033-58B9-0758-A75527223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地平线：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日地平线完成了</a:t>
            </a:r>
            <a:r>
              <a:rPr lang="en" altLang="zh-CN" dirty="0"/>
              <a:t>C2</a:t>
            </a:r>
            <a:r>
              <a:rPr lang="zh-CN" altLang="en-US" dirty="0"/>
              <a:t>轮</a:t>
            </a:r>
            <a:r>
              <a:rPr lang="en-US" altLang="zh-CN" dirty="0"/>
              <a:t>4</a:t>
            </a:r>
            <a:r>
              <a:rPr lang="zh-CN" altLang="en-US" dirty="0"/>
              <a:t>亿美元融资，进一步推动了其在边缘计算和终端</a:t>
            </a:r>
            <a:r>
              <a:rPr lang="en" altLang="zh-CN" dirty="0"/>
              <a:t>AI</a:t>
            </a:r>
            <a:r>
              <a:rPr lang="zh-CN" altLang="en-US" dirty="0"/>
              <a:t>芯片领域的布局。</a:t>
            </a:r>
            <a:endParaRPr lang="en-US" altLang="zh-CN" dirty="0"/>
          </a:p>
          <a:p>
            <a:r>
              <a:rPr lang="zh-CN" altLang="en-US" dirty="0"/>
              <a:t>紫霄、沧海、玄灵：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月腾讯发布三款芯片，分别为针对</a:t>
            </a:r>
            <a:r>
              <a:rPr lang="en" altLang="zh-CN" dirty="0"/>
              <a:t>AI</a:t>
            </a:r>
            <a:r>
              <a:rPr lang="zh-CN" altLang="en-US" dirty="0"/>
              <a:t>计算的紫霄、用于视频处理的沧海以及面向高性能网络的玄灵。</a:t>
            </a:r>
          </a:p>
          <a:p>
            <a:r>
              <a:rPr lang="zh-CN" altLang="en-US" dirty="0"/>
              <a:t>终端</a:t>
            </a:r>
            <a:r>
              <a:rPr lang="en" altLang="zh-CN" dirty="0"/>
              <a:t>AI</a:t>
            </a:r>
            <a:r>
              <a:rPr lang="zh-CN" altLang="en-US" dirty="0"/>
              <a:t>芯片的爆发：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 年，终端 </a:t>
            </a:r>
            <a:r>
              <a:rPr lang="en" altLang="zh-CN" dirty="0"/>
              <a:t>AI</a:t>
            </a:r>
            <a:r>
              <a:rPr lang="zh-CN" altLang="en-US" dirty="0"/>
              <a:t> 芯片的市场需求显著增长，预计到 </a:t>
            </a:r>
            <a:r>
              <a:rPr lang="en-US" altLang="zh-CN" dirty="0"/>
              <a:t>2023</a:t>
            </a:r>
            <a:r>
              <a:rPr lang="zh-CN" altLang="en-US" dirty="0"/>
              <a:t> 年复合增长率达到 </a:t>
            </a:r>
            <a:r>
              <a:rPr lang="en-US" altLang="zh-CN" dirty="0"/>
              <a:t>62.2%</a:t>
            </a:r>
            <a:r>
              <a:rPr lang="zh-CN" altLang="en-US" dirty="0"/>
              <a:t>，高于云端 </a:t>
            </a:r>
            <a:r>
              <a:rPr lang="en" altLang="zh-CN" dirty="0"/>
              <a:t>AI</a:t>
            </a:r>
            <a:r>
              <a:rPr lang="zh-CN" altLang="en-US" dirty="0"/>
              <a:t> 芯片的增长率，业界对训练芯片增长出现疲软，业界对 </a:t>
            </a:r>
            <a:r>
              <a:rPr lang="en-US" altLang="zh-CN" dirty="0"/>
              <a:t>AI</a:t>
            </a:r>
            <a:r>
              <a:rPr lang="zh-CN" altLang="en-US" dirty="0"/>
              <a:t> 应用落地抱有期待。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87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29441</TotalTime>
  <Words>1211</Words>
  <Application>Microsoft Macintosh PowerPoint</Application>
  <PresentationFormat>自定义</PresentationFormat>
  <Paragraphs>93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AlphaFold 2 突破</vt:lpstr>
      <vt:lpstr>超大规模预训练模型</vt:lpstr>
      <vt:lpstr>多模态 AI 的崛起</vt:lpstr>
      <vt:lpstr>PowerPoint 演示文稿</vt:lpstr>
      <vt:lpstr>芯片产业格局</vt:lpstr>
      <vt:lpstr>AI芯片的突破</vt:lpstr>
      <vt:lpstr>边缘计算与终端 AI 芯片的崛起</vt:lpstr>
      <vt:lpstr>PowerPoint 演示文稿</vt:lpstr>
      <vt:lpstr>上市与亏损困境</vt:lpstr>
      <vt:lpstr>自动驾驶与新能源汽车</vt:lpstr>
      <vt:lpstr>PowerPoint 演示文稿</vt:lpstr>
      <vt:lpstr>元宇宙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9828</cp:revision>
  <cp:lastPrinted>2023-09-08T09:14:01Z</cp:lastPrinted>
  <dcterms:created xsi:type="dcterms:W3CDTF">2020-08-28T08:44:19Z</dcterms:created>
  <dcterms:modified xsi:type="dcterms:W3CDTF">2025-01-26T21:29:18Z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