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28"/>
  </p:notesMasterIdLst>
  <p:handoutMasterIdLst>
    <p:handoutMasterId r:id="rId29"/>
  </p:handoutMasterIdLst>
  <p:sldIdLst>
    <p:sldId id="603" r:id="rId6"/>
    <p:sldId id="2441" r:id="rId7"/>
    <p:sldId id="2473" r:id="rId8"/>
    <p:sldId id="2465" r:id="rId9"/>
    <p:sldId id="2474" r:id="rId10"/>
    <p:sldId id="2484" r:id="rId11"/>
    <p:sldId id="2467" r:id="rId12"/>
    <p:sldId id="2481" r:id="rId13"/>
    <p:sldId id="2480" r:id="rId14"/>
    <p:sldId id="2476" r:id="rId15"/>
    <p:sldId id="2468" r:id="rId16"/>
    <p:sldId id="2475" r:id="rId17"/>
    <p:sldId id="2466" r:id="rId18"/>
    <p:sldId id="2483" r:id="rId19"/>
    <p:sldId id="2477" r:id="rId20"/>
    <p:sldId id="2469" r:id="rId21"/>
    <p:sldId id="2479" r:id="rId22"/>
    <p:sldId id="2478" r:id="rId23"/>
    <p:sldId id="2470" r:id="rId24"/>
    <p:sldId id="2482" r:id="rId25"/>
    <p:sldId id="2449" r:id="rId26"/>
    <p:sldId id="582" r:id="rId27"/>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1D1D1A"/>
    <a:srgbClr val="595757"/>
    <a:srgbClr val="221815"/>
    <a:srgbClr val="91A2BF"/>
    <a:srgbClr val="66BA36"/>
    <a:srgbClr val="E4EBEA"/>
    <a:srgbClr val="C00000"/>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1" autoAdjust="0"/>
    <p:restoredTop sz="96291" autoAdjust="0"/>
  </p:normalViewPr>
  <p:slideViewPr>
    <p:cSldViewPr snapToGrid="0" snapToObjects="1">
      <p:cViewPr varScale="1">
        <p:scale>
          <a:sx n="122" d="100"/>
          <a:sy n="122" d="100"/>
        </p:scale>
        <p:origin x="240"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1/27/25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2</a:t>
            </a:fld>
            <a:endParaRPr kumimoji="1" lang="zh-CN" altLang="en-US"/>
          </a:p>
        </p:txBody>
      </p:sp>
    </p:spTree>
    <p:extLst>
      <p:ext uri="{BB962C8B-B14F-4D97-AF65-F5344CB8AC3E}">
        <p14:creationId xmlns:p14="http://schemas.microsoft.com/office/powerpoint/2010/main" val="1304582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5</a:t>
            </a:fld>
            <a:endParaRPr kumimoji="1" lang="zh-CN" altLang="en-US"/>
          </a:p>
        </p:txBody>
      </p:sp>
    </p:spTree>
    <p:extLst>
      <p:ext uri="{BB962C8B-B14F-4D97-AF65-F5344CB8AC3E}">
        <p14:creationId xmlns:p14="http://schemas.microsoft.com/office/powerpoint/2010/main" val="375105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8</a:t>
            </a:fld>
            <a:endParaRPr kumimoji="1" lang="zh-CN" altLang="en-US"/>
          </a:p>
        </p:txBody>
      </p:sp>
    </p:spTree>
    <p:extLst>
      <p:ext uri="{BB962C8B-B14F-4D97-AF65-F5344CB8AC3E}">
        <p14:creationId xmlns:p14="http://schemas.microsoft.com/office/powerpoint/2010/main" val="2586645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10</a:t>
            </a:fld>
            <a:endParaRPr kumimoji="1" lang="zh-CN" altLang="en-US"/>
          </a:p>
        </p:txBody>
      </p:sp>
    </p:spTree>
    <p:extLst>
      <p:ext uri="{BB962C8B-B14F-4D97-AF65-F5344CB8AC3E}">
        <p14:creationId xmlns:p14="http://schemas.microsoft.com/office/powerpoint/2010/main" val="77383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12</a:t>
            </a:fld>
            <a:endParaRPr kumimoji="1" lang="zh-CN" altLang="en-US"/>
          </a:p>
        </p:txBody>
      </p:sp>
    </p:spTree>
    <p:extLst>
      <p:ext uri="{BB962C8B-B14F-4D97-AF65-F5344CB8AC3E}">
        <p14:creationId xmlns:p14="http://schemas.microsoft.com/office/powerpoint/2010/main" val="2437136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15</a:t>
            </a:fld>
            <a:endParaRPr kumimoji="1" lang="zh-CN" altLang="en-US"/>
          </a:p>
        </p:txBody>
      </p:sp>
    </p:spTree>
    <p:extLst>
      <p:ext uri="{BB962C8B-B14F-4D97-AF65-F5344CB8AC3E}">
        <p14:creationId xmlns:p14="http://schemas.microsoft.com/office/powerpoint/2010/main" val="3466373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18</a:t>
            </a:fld>
            <a:endParaRPr kumimoji="1" lang="zh-CN" altLang="en-US"/>
          </a:p>
        </p:txBody>
      </p:sp>
    </p:spTree>
    <p:extLst>
      <p:ext uri="{BB962C8B-B14F-4D97-AF65-F5344CB8AC3E}">
        <p14:creationId xmlns:p14="http://schemas.microsoft.com/office/powerpoint/2010/main" val="2862198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20</a:t>
            </a:fld>
            <a:endParaRPr kumimoji="1" lang="zh-CN" altLang="en-US"/>
          </a:p>
        </p:txBody>
      </p:sp>
    </p:spTree>
    <p:extLst>
      <p:ext uri="{BB962C8B-B14F-4D97-AF65-F5344CB8AC3E}">
        <p14:creationId xmlns:p14="http://schemas.microsoft.com/office/powerpoint/2010/main" val="36230351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80790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AIFoundation</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AIFoundation</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AIFoundation</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956C6CE-0F8A-4B8B-A85E-CECDD9097B54}"/>
              </a:ext>
            </a:extLst>
          </p:cNvPr>
          <p:cNvSpPr/>
          <p:nvPr/>
        </p:nvSpPr>
        <p:spPr>
          <a:xfrm>
            <a:off x="0" y="2644589"/>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002048" y="5792400"/>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000" dirty="0">
                <a:solidFill>
                  <a:srgbClr val="1D1D1A"/>
                </a:solidFill>
                <a:latin typeface="ACGN-MiaoGB-Flash" panose="02020300000000000000" pitchFamily="18" charset="-122"/>
                <a:ea typeface="ACGN-MiaoGB-Flash" panose="02020300000000000000" pitchFamily="18" charset="-122"/>
              </a:rPr>
              <a:t>ZOMI</a:t>
            </a:r>
            <a:endParaRPr lang="zh-CN" altLang="en-US" sz="40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67133" y="6024778"/>
            <a:ext cx="669829" cy="66982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2912986"/>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a:solidFill>
                  <a:schemeClr val="bg1"/>
                </a:solidFill>
                <a:latin typeface="Lexend" pitchFamily="2" charset="0"/>
              </a:rPr>
              <a:t>2024 AI</a:t>
            </a:r>
          </a:p>
          <a:p>
            <a:pPr marL="50800" algn="ctr">
              <a:buClr>
                <a:srgbClr val="C00000"/>
              </a:buClr>
            </a:pPr>
            <a:r>
              <a:rPr lang="zh-CN" altLang="en-US" sz="8800" dirty="0">
                <a:solidFill>
                  <a:schemeClr val="bg1"/>
                </a:solidFill>
              </a:rPr>
              <a:t>大事件</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04</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脑机接口</a:t>
            </a:r>
            <a:endParaRPr lang="en-US" altLang="zh-CN" dirty="0">
              <a:latin typeface="Lexend" pitchFamily="2" charset="0"/>
              <a:ea typeface="+mj-ea"/>
            </a:endParaRPr>
          </a:p>
        </p:txBody>
      </p:sp>
    </p:spTree>
    <p:extLst>
      <p:ext uri="{BB962C8B-B14F-4D97-AF65-F5344CB8AC3E}">
        <p14:creationId xmlns:p14="http://schemas.microsoft.com/office/powerpoint/2010/main" val="335601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CC5257ED-9F62-5982-0081-2A700D65D87F}"/>
              </a:ext>
            </a:extLst>
          </p:cNvPr>
          <p:cNvSpPr>
            <a:spLocks noGrp="1"/>
          </p:cNvSpPr>
          <p:nvPr>
            <p:ph type="title"/>
          </p:nvPr>
        </p:nvSpPr>
        <p:spPr>
          <a:xfrm>
            <a:off x="623635" y="522789"/>
            <a:ext cx="10963473" cy="589190"/>
          </a:xfrm>
        </p:spPr>
        <p:txBody>
          <a:bodyPr/>
          <a:lstStyle/>
          <a:p>
            <a:r>
              <a:rPr lang="en" altLang="zh-CN" dirty="0"/>
              <a:t>AI</a:t>
            </a:r>
            <a:r>
              <a:rPr lang="zh-CN" altLang="en-US" dirty="0"/>
              <a:t> 医疗与脑机接口</a:t>
            </a:r>
          </a:p>
        </p:txBody>
      </p:sp>
      <p:sp>
        <p:nvSpPr>
          <p:cNvPr id="5" name="内容占位符 4">
            <a:extLst>
              <a:ext uri="{FF2B5EF4-FFF2-40B4-BE49-F238E27FC236}">
                <a16:creationId xmlns:a16="http://schemas.microsoft.com/office/drawing/2014/main" id="{B2411434-8D5B-0972-2E92-A9A8D6507567}"/>
              </a:ext>
            </a:extLst>
          </p:cNvPr>
          <p:cNvSpPr>
            <a:spLocks noGrp="1"/>
          </p:cNvSpPr>
          <p:nvPr>
            <p:ph sz="half" idx="1"/>
          </p:nvPr>
        </p:nvSpPr>
        <p:spPr>
          <a:xfrm>
            <a:off x="623635" y="1246909"/>
            <a:ext cx="10963473" cy="5108171"/>
          </a:xfrm>
        </p:spPr>
        <p:txBody>
          <a:bodyPr/>
          <a:lstStyle/>
          <a:p>
            <a:r>
              <a:rPr lang="en" altLang="zh-CN" dirty="0" err="1"/>
              <a:t>Neuralink</a:t>
            </a:r>
            <a:r>
              <a:rPr lang="zh-CN" altLang="en-US" dirty="0"/>
              <a:t> 脑机接口：</a:t>
            </a:r>
            <a:endParaRPr lang="en-US" altLang="zh-CN" dirty="0"/>
          </a:p>
          <a:p>
            <a:pPr lvl="1"/>
            <a:r>
              <a:rPr lang="en-US" altLang="zh-CN" dirty="0"/>
              <a:t>2024 </a:t>
            </a:r>
            <a:r>
              <a:rPr lang="zh-CN" altLang="en-US" dirty="0"/>
              <a:t>年年底埃隆</a:t>
            </a:r>
            <a:r>
              <a:rPr lang="en-US" altLang="zh-CN" dirty="0"/>
              <a:t>·</a:t>
            </a:r>
            <a:r>
              <a:rPr lang="zh-CN" altLang="en-US" dirty="0"/>
              <a:t>马斯克宣布首位人类成功植入 </a:t>
            </a:r>
            <a:r>
              <a:rPr lang="en" altLang="zh-CN" dirty="0" err="1"/>
              <a:t>Neuralink</a:t>
            </a:r>
            <a:r>
              <a:rPr lang="zh-CN" altLang="en-US" dirty="0"/>
              <a:t> 脑机接口芯片，标志着脑机接口技术的重要突破，为未来人机交互提供了新可能。</a:t>
            </a:r>
          </a:p>
        </p:txBody>
      </p:sp>
      <p:sp>
        <p:nvSpPr>
          <p:cNvPr id="3" name="文本框 2">
            <a:extLst>
              <a:ext uri="{FF2B5EF4-FFF2-40B4-BE49-F238E27FC236}">
                <a16:creationId xmlns:a16="http://schemas.microsoft.com/office/drawing/2014/main" id="{AECB1383-3BB0-C5BC-B4A2-D087F5B55D77}"/>
              </a:ext>
            </a:extLst>
          </p:cNvPr>
          <p:cNvSpPr txBox="1"/>
          <p:nvPr/>
        </p:nvSpPr>
        <p:spPr>
          <a:xfrm>
            <a:off x="3599794" y="1407651"/>
            <a:ext cx="8271640" cy="276999"/>
          </a:xfrm>
          <a:prstGeom prst="rect">
            <a:avLst/>
          </a:prstGeom>
          <a:noFill/>
        </p:spPr>
        <p:txBody>
          <a:bodyPr wrap="square">
            <a:spAutoFit/>
          </a:bodyPr>
          <a:lstStyle/>
          <a:p>
            <a:r>
              <a:rPr lang="zh-CN" altLang="en-US" sz="1200" dirty="0">
                <a:solidFill>
                  <a:srgbClr val="0432FF"/>
                </a:solidFill>
              </a:rPr>
              <a:t>https://www.youtube.com/watch?v=Gv_XB6Hf6gM&amp;pp=ygUJTmV1cmFsaW5r</a:t>
            </a:r>
          </a:p>
        </p:txBody>
      </p:sp>
    </p:spTree>
    <p:extLst>
      <p:ext uri="{BB962C8B-B14F-4D97-AF65-F5344CB8AC3E}">
        <p14:creationId xmlns:p14="http://schemas.microsoft.com/office/powerpoint/2010/main" val="955428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05</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en-US" altLang="zh-CN" dirty="0">
                <a:latin typeface="Lexend" pitchFamily="2" charset="0"/>
                <a:ea typeface="+mj-ea"/>
              </a:rPr>
              <a:t>AI</a:t>
            </a:r>
            <a:r>
              <a:rPr lang="zh-CN" altLang="en-US" dirty="0">
                <a:latin typeface="Lexend" pitchFamily="2" charset="0"/>
                <a:ea typeface="+mj-ea"/>
              </a:rPr>
              <a:t> 芯片与硬件</a:t>
            </a:r>
            <a:endParaRPr lang="en-US" altLang="zh-CN" dirty="0">
              <a:latin typeface="Lexend" pitchFamily="2" charset="0"/>
              <a:ea typeface="+mj-ea"/>
            </a:endParaRPr>
          </a:p>
        </p:txBody>
      </p:sp>
    </p:spTree>
    <p:extLst>
      <p:ext uri="{BB962C8B-B14F-4D97-AF65-F5344CB8AC3E}">
        <p14:creationId xmlns:p14="http://schemas.microsoft.com/office/powerpoint/2010/main" val="146761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3E2C7B5A-A3F7-034A-4678-E2001E17992C}"/>
              </a:ext>
            </a:extLst>
          </p:cNvPr>
          <p:cNvSpPr>
            <a:spLocks noGrp="1"/>
          </p:cNvSpPr>
          <p:nvPr>
            <p:ph type="title"/>
          </p:nvPr>
        </p:nvSpPr>
        <p:spPr>
          <a:xfrm>
            <a:off x="623635" y="522789"/>
            <a:ext cx="10963473" cy="589190"/>
          </a:xfrm>
        </p:spPr>
        <p:txBody>
          <a:bodyPr/>
          <a:lstStyle/>
          <a:p>
            <a:r>
              <a:rPr lang="en" altLang="zh-CN" dirty="0"/>
              <a:t>AI</a:t>
            </a:r>
            <a:r>
              <a:rPr lang="zh-CN" altLang="en-US" dirty="0"/>
              <a:t>芯片与硬件的突破</a:t>
            </a:r>
          </a:p>
        </p:txBody>
      </p:sp>
      <p:sp>
        <p:nvSpPr>
          <p:cNvPr id="5" name="内容占位符 4">
            <a:extLst>
              <a:ext uri="{FF2B5EF4-FFF2-40B4-BE49-F238E27FC236}">
                <a16:creationId xmlns:a16="http://schemas.microsoft.com/office/drawing/2014/main" id="{B8EFA262-823D-5709-F297-5B050DA103E3}"/>
              </a:ext>
            </a:extLst>
          </p:cNvPr>
          <p:cNvSpPr>
            <a:spLocks noGrp="1"/>
          </p:cNvSpPr>
          <p:nvPr>
            <p:ph sz="half" idx="1"/>
          </p:nvPr>
        </p:nvSpPr>
        <p:spPr>
          <a:xfrm>
            <a:off x="623635" y="1246909"/>
            <a:ext cx="10963473" cy="5108171"/>
          </a:xfrm>
        </p:spPr>
        <p:txBody>
          <a:bodyPr/>
          <a:lstStyle/>
          <a:p>
            <a:r>
              <a:rPr lang="zh-CN" altLang="en-US" dirty="0"/>
              <a:t>英伟达发布 </a:t>
            </a:r>
            <a:r>
              <a:rPr lang="en" altLang="zh-CN" dirty="0"/>
              <a:t>Blackwell</a:t>
            </a:r>
            <a:r>
              <a:rPr lang="zh-CN" altLang="en-US" dirty="0"/>
              <a:t> 架构：</a:t>
            </a:r>
            <a:endParaRPr lang="en-US" altLang="zh-CN" dirty="0"/>
          </a:p>
          <a:p>
            <a:pPr lvl="1"/>
            <a:r>
              <a:rPr lang="zh-CN" altLang="en-US" dirty="0"/>
              <a:t>英伟达在 </a:t>
            </a:r>
            <a:r>
              <a:rPr lang="en-US" altLang="zh-CN" dirty="0"/>
              <a:t>2024 </a:t>
            </a:r>
            <a:r>
              <a:rPr lang="zh-CN" altLang="en-US" dirty="0"/>
              <a:t>年 </a:t>
            </a:r>
            <a:r>
              <a:rPr lang="en-US" altLang="zh-CN" dirty="0"/>
              <a:t>3 </a:t>
            </a:r>
            <a:r>
              <a:rPr lang="zh-CN" altLang="en-US" dirty="0"/>
              <a:t>月的 </a:t>
            </a:r>
            <a:r>
              <a:rPr lang="en" altLang="zh-CN" dirty="0"/>
              <a:t>GTC </a:t>
            </a:r>
            <a:r>
              <a:rPr lang="zh-CN" altLang="en-US" dirty="0"/>
              <a:t>大会上发布了基于 </a:t>
            </a:r>
            <a:r>
              <a:rPr lang="en" altLang="zh-CN" dirty="0"/>
              <a:t>Blackwell </a:t>
            </a:r>
            <a:r>
              <a:rPr lang="zh-CN" altLang="en-US" dirty="0"/>
              <a:t>架构的 </a:t>
            </a:r>
            <a:r>
              <a:rPr lang="en" altLang="zh-CN" dirty="0"/>
              <a:t>B200 GPU</a:t>
            </a:r>
            <a:r>
              <a:rPr lang="zh-CN" altLang="en" dirty="0"/>
              <a:t>，</a:t>
            </a:r>
            <a:r>
              <a:rPr lang="zh-CN" altLang="en-US" dirty="0"/>
              <a:t>其 </a:t>
            </a:r>
            <a:r>
              <a:rPr lang="en" altLang="zh-CN" dirty="0"/>
              <a:t>AI </a:t>
            </a:r>
            <a:r>
              <a:rPr lang="zh-CN" altLang="en-US" dirty="0"/>
              <a:t>运算性能在 </a:t>
            </a:r>
            <a:r>
              <a:rPr lang="en" altLang="zh-CN" dirty="0"/>
              <a:t>FP8 </a:t>
            </a:r>
            <a:r>
              <a:rPr lang="zh-CN" altLang="en-US" dirty="0"/>
              <a:t>和 </a:t>
            </a:r>
            <a:r>
              <a:rPr lang="en" altLang="zh-CN" dirty="0"/>
              <a:t>FP6 </a:t>
            </a:r>
            <a:r>
              <a:rPr lang="zh-CN" altLang="en-US" dirty="0"/>
              <a:t>格式上分别达到 </a:t>
            </a:r>
            <a:r>
              <a:rPr lang="en-US" altLang="zh-CN" dirty="0"/>
              <a:t>20 </a:t>
            </a:r>
            <a:r>
              <a:rPr lang="en" altLang="zh-CN" dirty="0"/>
              <a:t>petaflops </a:t>
            </a:r>
            <a:r>
              <a:rPr lang="zh-CN" altLang="en-US" dirty="0"/>
              <a:t>和 </a:t>
            </a:r>
            <a:r>
              <a:rPr lang="en-US" altLang="zh-CN" dirty="0"/>
              <a:t>40 </a:t>
            </a:r>
            <a:r>
              <a:rPr lang="en" altLang="zh-CN" dirty="0"/>
              <a:t>petaflops</a:t>
            </a:r>
            <a:r>
              <a:rPr lang="zh-CN" altLang="en" dirty="0"/>
              <a:t>，</a:t>
            </a:r>
            <a:r>
              <a:rPr lang="zh-CN" altLang="en-US" dirty="0"/>
              <a:t>是前代 </a:t>
            </a:r>
            <a:r>
              <a:rPr lang="en" altLang="zh-CN" dirty="0"/>
              <a:t>Hopper </a:t>
            </a:r>
            <a:r>
              <a:rPr lang="zh-CN" altLang="en-US" dirty="0"/>
              <a:t>架构的 </a:t>
            </a:r>
            <a:r>
              <a:rPr lang="en-US" altLang="zh-CN" dirty="0"/>
              <a:t>2.5 </a:t>
            </a:r>
            <a:r>
              <a:rPr lang="zh-CN" altLang="en-US" dirty="0"/>
              <a:t>倍和 </a:t>
            </a:r>
            <a:r>
              <a:rPr lang="en-US" altLang="zh-CN" dirty="0"/>
              <a:t>5 </a:t>
            </a:r>
            <a:r>
              <a:rPr lang="zh-CN" altLang="en-US" dirty="0"/>
              <a:t>倍。这一突破为生成式 </a:t>
            </a:r>
            <a:r>
              <a:rPr lang="en" altLang="zh-CN" dirty="0"/>
              <a:t>AI</a:t>
            </a:r>
            <a:r>
              <a:rPr lang="zh-CN" altLang="en" dirty="0"/>
              <a:t>、</a:t>
            </a:r>
            <a:r>
              <a:rPr lang="zh-CN" altLang="en-US" dirty="0"/>
              <a:t>大语言模型和自动驾驶等应用提供了强大的计算支持。</a:t>
            </a:r>
          </a:p>
          <a:p>
            <a:r>
              <a:rPr lang="zh-CN" altLang="en-US" dirty="0"/>
              <a:t>量子计算芯片 </a:t>
            </a:r>
            <a:r>
              <a:rPr lang="en" altLang="zh-CN" dirty="0"/>
              <a:t>Willow</a:t>
            </a:r>
            <a:r>
              <a:rPr lang="zh-CN" altLang="en" dirty="0"/>
              <a:t>：</a:t>
            </a:r>
            <a:endParaRPr lang="en-US" altLang="zh-CN" dirty="0"/>
          </a:p>
          <a:p>
            <a:pPr lvl="1"/>
            <a:r>
              <a:rPr lang="zh-CN" altLang="en-US" dirty="0"/>
              <a:t>谷歌研发的量子计算芯片 </a:t>
            </a:r>
            <a:r>
              <a:rPr lang="en" altLang="zh-CN" dirty="0"/>
              <a:t>Willow</a:t>
            </a:r>
            <a:r>
              <a:rPr lang="zh-CN" altLang="en" dirty="0"/>
              <a:t>，</a:t>
            </a:r>
            <a:r>
              <a:rPr lang="zh-CN" altLang="en-US" dirty="0"/>
              <a:t>仅用 </a:t>
            </a:r>
            <a:r>
              <a:rPr lang="en-US" altLang="zh-CN" dirty="0"/>
              <a:t>5</a:t>
            </a:r>
            <a:r>
              <a:rPr lang="zh-CN" altLang="en-US" dirty="0"/>
              <a:t> 分钟即可完成传统计算机需 </a:t>
            </a:r>
            <a:r>
              <a:rPr lang="en-US" altLang="zh-CN" dirty="0"/>
              <a:t>10^25</a:t>
            </a:r>
            <a:r>
              <a:rPr lang="zh-CN" altLang="en-US" dirty="0"/>
              <a:t> 年才能完成的任务，标志着量子计算的重大突破，为量子计算的实用化铺平了道路。</a:t>
            </a:r>
          </a:p>
        </p:txBody>
      </p:sp>
      <p:sp>
        <p:nvSpPr>
          <p:cNvPr id="3" name="文本框 2">
            <a:extLst>
              <a:ext uri="{FF2B5EF4-FFF2-40B4-BE49-F238E27FC236}">
                <a16:creationId xmlns:a16="http://schemas.microsoft.com/office/drawing/2014/main" id="{408D0EBD-ED6B-E10D-FD66-7A6F774EC3A1}"/>
              </a:ext>
            </a:extLst>
          </p:cNvPr>
          <p:cNvSpPr txBox="1"/>
          <p:nvPr/>
        </p:nvSpPr>
        <p:spPr>
          <a:xfrm>
            <a:off x="4335518" y="1395275"/>
            <a:ext cx="8271640" cy="276999"/>
          </a:xfrm>
          <a:prstGeom prst="rect">
            <a:avLst/>
          </a:prstGeom>
          <a:noFill/>
        </p:spPr>
        <p:txBody>
          <a:bodyPr wrap="square">
            <a:spAutoFit/>
          </a:bodyPr>
          <a:lstStyle/>
          <a:p>
            <a:r>
              <a:rPr lang="zh-CN" altLang="en-US" sz="1200" dirty="0">
                <a:solidFill>
                  <a:srgbClr val="0432FF"/>
                </a:solidFill>
              </a:rPr>
              <a:t>https://www.youtube.com/watch?v=lPy6ED4iM20&amp;pp=ygUUbnZpZGlhIEdUQyBCbGFja3dlbGw%3D</a:t>
            </a:r>
          </a:p>
        </p:txBody>
      </p:sp>
      <p:sp>
        <p:nvSpPr>
          <p:cNvPr id="7" name="文本框 6">
            <a:extLst>
              <a:ext uri="{FF2B5EF4-FFF2-40B4-BE49-F238E27FC236}">
                <a16:creationId xmlns:a16="http://schemas.microsoft.com/office/drawing/2014/main" id="{CB327133-1340-85D1-B5F5-86F09923AEBB}"/>
              </a:ext>
            </a:extLst>
          </p:cNvPr>
          <p:cNvSpPr txBox="1"/>
          <p:nvPr/>
        </p:nvSpPr>
        <p:spPr>
          <a:xfrm>
            <a:off x="3925123" y="3290500"/>
            <a:ext cx="8271640" cy="276999"/>
          </a:xfrm>
          <a:prstGeom prst="rect">
            <a:avLst/>
          </a:prstGeom>
          <a:noFill/>
        </p:spPr>
        <p:txBody>
          <a:bodyPr wrap="square">
            <a:spAutoFit/>
          </a:bodyPr>
          <a:lstStyle/>
          <a:p>
            <a:r>
              <a:rPr lang="zh-CN" altLang="en-US" sz="1200" dirty="0">
                <a:solidFill>
                  <a:srgbClr val="0432FF"/>
                </a:solidFill>
              </a:rPr>
              <a:t>https://www.youtube.com/watch?v=W2piM1I05A4&amp;pp=ygUNZ29vZ2xlIFdpbGxvdw%3D%3D</a:t>
            </a:r>
          </a:p>
        </p:txBody>
      </p:sp>
    </p:spTree>
    <p:extLst>
      <p:ext uri="{BB962C8B-B14F-4D97-AF65-F5344CB8AC3E}">
        <p14:creationId xmlns:p14="http://schemas.microsoft.com/office/powerpoint/2010/main" val="1445193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97A8B5E-DB38-E3D1-1E8D-76B842E09F25}"/>
              </a:ext>
            </a:extLst>
          </p:cNvPr>
          <p:cNvSpPr>
            <a:spLocks noGrp="1"/>
          </p:cNvSpPr>
          <p:nvPr>
            <p:ph type="title"/>
          </p:nvPr>
        </p:nvSpPr>
        <p:spPr>
          <a:xfrm>
            <a:off x="623635" y="522789"/>
            <a:ext cx="10963473" cy="589190"/>
          </a:xfrm>
        </p:spPr>
        <p:txBody>
          <a:bodyPr/>
          <a:lstStyle/>
          <a:p>
            <a:r>
              <a:rPr lang="en-US" altLang="zh-CN" dirty="0"/>
              <a:t>AI</a:t>
            </a:r>
            <a:r>
              <a:rPr lang="zh-CN" altLang="en-US" dirty="0"/>
              <a:t> 硬件</a:t>
            </a:r>
          </a:p>
        </p:txBody>
      </p:sp>
      <p:sp>
        <p:nvSpPr>
          <p:cNvPr id="5" name="内容占位符 4">
            <a:extLst>
              <a:ext uri="{FF2B5EF4-FFF2-40B4-BE49-F238E27FC236}">
                <a16:creationId xmlns:a16="http://schemas.microsoft.com/office/drawing/2014/main" id="{9785BDAF-852B-6B91-B4E4-7C8CF9E0F7FE}"/>
              </a:ext>
            </a:extLst>
          </p:cNvPr>
          <p:cNvSpPr>
            <a:spLocks noGrp="1"/>
          </p:cNvSpPr>
          <p:nvPr>
            <p:ph sz="half" idx="1"/>
          </p:nvPr>
        </p:nvSpPr>
        <p:spPr>
          <a:xfrm>
            <a:off x="623635" y="1246909"/>
            <a:ext cx="10963473" cy="5108171"/>
          </a:xfrm>
        </p:spPr>
        <p:txBody>
          <a:bodyPr/>
          <a:lstStyle/>
          <a:p>
            <a:r>
              <a:rPr lang="en" altLang="zh-CN" dirty="0"/>
              <a:t>AI PC </a:t>
            </a:r>
            <a:r>
              <a:rPr lang="zh-CN" altLang="en-US" dirty="0"/>
              <a:t>的兴起：</a:t>
            </a:r>
            <a:endParaRPr lang="en-US" altLang="zh-CN" dirty="0"/>
          </a:p>
          <a:p>
            <a:pPr lvl="1"/>
            <a:r>
              <a:rPr lang="en-US" altLang="zh-CN" dirty="0"/>
              <a:t>2024 </a:t>
            </a:r>
            <a:r>
              <a:rPr lang="zh-CN" altLang="en-US" dirty="0"/>
              <a:t>年，</a:t>
            </a:r>
            <a:r>
              <a:rPr lang="en" altLang="zh-CN" dirty="0"/>
              <a:t>AI PC </a:t>
            </a:r>
            <a:r>
              <a:rPr lang="zh-CN" altLang="en-US" dirty="0"/>
              <a:t>成为热门话题。英特尔和高通等厂商推出了集成 </a:t>
            </a:r>
            <a:r>
              <a:rPr lang="en" altLang="zh-CN" dirty="0"/>
              <a:t>NPU</a:t>
            </a:r>
            <a:r>
              <a:rPr lang="zh-CN" altLang="en" dirty="0"/>
              <a:t>（</a:t>
            </a:r>
            <a:r>
              <a:rPr lang="zh-CN" altLang="en-US" dirty="0"/>
              <a:t>神经网络处理单元）的处理器，支持端侧 </a:t>
            </a:r>
            <a:r>
              <a:rPr lang="en" altLang="zh-CN" dirty="0"/>
              <a:t>AI </a:t>
            </a:r>
            <a:r>
              <a:rPr lang="zh-CN" altLang="en-US" dirty="0"/>
              <a:t>任务处理。联想、华硕等品牌也推出了多款 </a:t>
            </a:r>
            <a:r>
              <a:rPr lang="en" altLang="zh-CN" dirty="0"/>
              <a:t>AI PC </a:t>
            </a:r>
            <a:r>
              <a:rPr lang="zh-CN" altLang="en-US" dirty="0"/>
              <a:t>产品，尽管市场接受度仍需时间</a:t>
            </a:r>
            <a:endParaRPr lang="en-US" altLang="zh-CN" dirty="0"/>
          </a:p>
          <a:p>
            <a:r>
              <a:rPr lang="zh-CN" altLang="en-US" dirty="0"/>
              <a:t>智能眼镜的爆发：</a:t>
            </a:r>
            <a:endParaRPr lang="en-US" altLang="zh-CN" dirty="0"/>
          </a:p>
          <a:p>
            <a:pPr lvl="1"/>
            <a:r>
              <a:rPr lang="en" altLang="zh-CN" dirty="0"/>
              <a:t>Meta </a:t>
            </a:r>
            <a:r>
              <a:rPr lang="zh-CN" altLang="en-US" dirty="0"/>
              <a:t>与 </a:t>
            </a:r>
            <a:r>
              <a:rPr lang="en" altLang="zh-CN" dirty="0"/>
              <a:t>Ray-Ban </a:t>
            </a:r>
            <a:r>
              <a:rPr lang="zh-CN" altLang="en-US" dirty="0"/>
              <a:t>合作的第二代智能眼镜在 </a:t>
            </a:r>
            <a:r>
              <a:rPr lang="en-US" altLang="zh-CN" dirty="0"/>
              <a:t>2024 </a:t>
            </a:r>
            <a:r>
              <a:rPr lang="zh-CN" altLang="en-US" dirty="0"/>
              <a:t>年大受欢迎，销量突破 </a:t>
            </a:r>
            <a:r>
              <a:rPr lang="en-US" altLang="zh-CN" dirty="0"/>
              <a:t>300 </a:t>
            </a:r>
            <a:r>
              <a:rPr lang="zh-CN" altLang="en-US" dirty="0"/>
              <a:t>万台。其 </a:t>
            </a:r>
            <a:r>
              <a:rPr lang="en" altLang="zh-CN" dirty="0"/>
              <a:t>AI </a:t>
            </a:r>
            <a:r>
              <a:rPr lang="zh-CN" altLang="en-US" dirty="0"/>
              <a:t>助手功能支持语音控制拍照、导航等任务，成为 </a:t>
            </a:r>
            <a:r>
              <a:rPr lang="en" altLang="zh-CN" dirty="0"/>
              <a:t>AI </a:t>
            </a:r>
            <a:r>
              <a:rPr lang="zh-CN" altLang="en-US" dirty="0"/>
              <a:t>硬件普及的重要里程碑</a:t>
            </a:r>
          </a:p>
        </p:txBody>
      </p:sp>
      <p:sp>
        <p:nvSpPr>
          <p:cNvPr id="3" name="文本框 2">
            <a:extLst>
              <a:ext uri="{FF2B5EF4-FFF2-40B4-BE49-F238E27FC236}">
                <a16:creationId xmlns:a16="http://schemas.microsoft.com/office/drawing/2014/main" id="{DF783974-670F-4B68-73E6-FB031B3E92CA}"/>
              </a:ext>
            </a:extLst>
          </p:cNvPr>
          <p:cNvSpPr txBox="1"/>
          <p:nvPr/>
        </p:nvSpPr>
        <p:spPr>
          <a:xfrm>
            <a:off x="2758966" y="1384765"/>
            <a:ext cx="8271640" cy="276999"/>
          </a:xfrm>
          <a:prstGeom prst="rect">
            <a:avLst/>
          </a:prstGeom>
          <a:noFill/>
        </p:spPr>
        <p:txBody>
          <a:bodyPr wrap="square">
            <a:spAutoFit/>
          </a:bodyPr>
          <a:lstStyle/>
          <a:p>
            <a:r>
              <a:rPr lang="zh-CN" altLang="en-US" sz="1200" dirty="0">
                <a:solidFill>
                  <a:srgbClr val="0432FF"/>
                </a:solidFill>
              </a:rPr>
              <a:t>https://www.youtube.com/watch?v=WepYhlI0nns&amp;pp=ygULQUlQQyBMZW5vdm8%3D</a:t>
            </a:r>
          </a:p>
        </p:txBody>
      </p:sp>
      <p:sp>
        <p:nvSpPr>
          <p:cNvPr id="7" name="文本框 6">
            <a:extLst>
              <a:ext uri="{FF2B5EF4-FFF2-40B4-BE49-F238E27FC236}">
                <a16:creationId xmlns:a16="http://schemas.microsoft.com/office/drawing/2014/main" id="{36A86462-DD36-F02D-5BBD-92B0D1C1A1F3}"/>
              </a:ext>
            </a:extLst>
          </p:cNvPr>
          <p:cNvSpPr txBox="1"/>
          <p:nvPr/>
        </p:nvSpPr>
        <p:spPr>
          <a:xfrm>
            <a:off x="3126827" y="2908765"/>
            <a:ext cx="8271640" cy="276999"/>
          </a:xfrm>
          <a:prstGeom prst="rect">
            <a:avLst/>
          </a:prstGeom>
          <a:noFill/>
        </p:spPr>
        <p:txBody>
          <a:bodyPr wrap="square">
            <a:spAutoFit/>
          </a:bodyPr>
          <a:lstStyle/>
          <a:p>
            <a:r>
              <a:rPr lang="zh-CN" altLang="en-US" sz="1200" dirty="0">
                <a:solidFill>
                  <a:srgbClr val="0432FF"/>
                </a:solidFill>
              </a:rPr>
              <a:t>https://www.youtube.com/watch?v=E1LW_MteTho&amp;pp=ygUUbWV0YSByYXktYmFuIGdsYXNzZXM%3D</a:t>
            </a:r>
          </a:p>
        </p:txBody>
      </p:sp>
    </p:spTree>
    <p:extLst>
      <p:ext uri="{BB962C8B-B14F-4D97-AF65-F5344CB8AC3E}">
        <p14:creationId xmlns:p14="http://schemas.microsoft.com/office/powerpoint/2010/main" val="504057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06</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中国</a:t>
            </a:r>
            <a:r>
              <a:rPr lang="en" altLang="zh-CN" dirty="0"/>
              <a:t>AI</a:t>
            </a:r>
            <a:r>
              <a:rPr lang="zh-CN" altLang="en-US" dirty="0"/>
              <a:t>企业崛起</a:t>
            </a:r>
            <a:endParaRPr lang="en-US" altLang="zh-CN" dirty="0">
              <a:latin typeface="Lexend" pitchFamily="2" charset="0"/>
              <a:ea typeface="+mj-ea"/>
            </a:endParaRPr>
          </a:p>
        </p:txBody>
      </p:sp>
    </p:spTree>
    <p:extLst>
      <p:ext uri="{BB962C8B-B14F-4D97-AF65-F5344CB8AC3E}">
        <p14:creationId xmlns:p14="http://schemas.microsoft.com/office/powerpoint/2010/main" val="342236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D782F2D-72F1-5ABA-151A-0C606842E315}"/>
              </a:ext>
            </a:extLst>
          </p:cNvPr>
          <p:cNvSpPr>
            <a:spLocks noGrp="1"/>
          </p:cNvSpPr>
          <p:nvPr>
            <p:ph type="title"/>
          </p:nvPr>
        </p:nvSpPr>
        <p:spPr>
          <a:xfrm>
            <a:off x="623635" y="522789"/>
            <a:ext cx="10963473" cy="589190"/>
          </a:xfrm>
        </p:spPr>
        <p:txBody>
          <a:bodyPr/>
          <a:lstStyle/>
          <a:p>
            <a:r>
              <a:rPr lang="en" altLang="zh-CN" dirty="0"/>
              <a:t>AI</a:t>
            </a:r>
            <a:r>
              <a:rPr lang="zh-CN" altLang="en-US" dirty="0"/>
              <a:t> 六小虎竞争</a:t>
            </a:r>
          </a:p>
        </p:txBody>
      </p:sp>
      <p:sp>
        <p:nvSpPr>
          <p:cNvPr id="5" name="内容占位符 4">
            <a:extLst>
              <a:ext uri="{FF2B5EF4-FFF2-40B4-BE49-F238E27FC236}">
                <a16:creationId xmlns:a16="http://schemas.microsoft.com/office/drawing/2014/main" id="{88406028-0CB8-8E30-55DF-8AE14CD41CFA}"/>
              </a:ext>
            </a:extLst>
          </p:cNvPr>
          <p:cNvSpPr>
            <a:spLocks noGrp="1"/>
          </p:cNvSpPr>
          <p:nvPr>
            <p:ph sz="half" idx="1"/>
          </p:nvPr>
        </p:nvSpPr>
        <p:spPr>
          <a:xfrm>
            <a:off x="623635" y="1246909"/>
            <a:ext cx="10963473" cy="5108171"/>
          </a:xfrm>
        </p:spPr>
        <p:txBody>
          <a:bodyPr/>
          <a:lstStyle/>
          <a:p>
            <a:r>
              <a:rPr lang="en" altLang="zh-CN" dirty="0"/>
              <a:t>AI</a:t>
            </a:r>
            <a:r>
              <a:rPr lang="zh-CN" altLang="en-US" dirty="0"/>
              <a:t> 六小虎竞争：</a:t>
            </a:r>
            <a:endParaRPr lang="en-US" altLang="zh-CN" dirty="0"/>
          </a:p>
          <a:p>
            <a:pPr lvl="1"/>
            <a:r>
              <a:rPr lang="zh-CN" altLang="en-US" dirty="0"/>
              <a:t>智谱</a:t>
            </a:r>
            <a:r>
              <a:rPr lang="en" altLang="zh-CN" dirty="0"/>
              <a:t>AI</a:t>
            </a:r>
            <a:r>
              <a:rPr lang="zh-CN" altLang="en" dirty="0"/>
              <a:t>、</a:t>
            </a:r>
            <a:r>
              <a:rPr lang="zh-CN" altLang="en-US" dirty="0"/>
              <a:t>月之暗面、</a:t>
            </a:r>
            <a:r>
              <a:rPr lang="en" altLang="zh-CN" dirty="0" err="1"/>
              <a:t>MiniMax</a:t>
            </a:r>
            <a:r>
              <a:rPr lang="zh-CN" altLang="en-US" dirty="0"/>
              <a:t> 等中国 </a:t>
            </a:r>
            <a:r>
              <a:rPr lang="en" altLang="zh-CN" dirty="0"/>
              <a:t>AI</a:t>
            </a:r>
            <a:r>
              <a:rPr lang="zh-CN" altLang="en-US" dirty="0"/>
              <a:t> 企业在技术研发和商业化应用上取得了显著进展，部分领域实现了对国际巨头的超越。有意思的是，部分企业开始不卷大模型预训练和开源，反而转向闭源，零一万物出局，幻方量化成为新的刘小虎。</a:t>
            </a:r>
            <a:endParaRPr lang="en-US" altLang="zh-CN" dirty="0"/>
          </a:p>
          <a:p>
            <a:r>
              <a:rPr lang="zh-CN" altLang="en-US" dirty="0"/>
              <a:t>融资进展：</a:t>
            </a:r>
            <a:endParaRPr lang="en-US" altLang="zh-CN" dirty="0"/>
          </a:p>
          <a:p>
            <a:pPr lvl="1"/>
            <a:r>
              <a:rPr lang="en-US" altLang="zh-CN" dirty="0"/>
              <a:t>2024</a:t>
            </a:r>
            <a:r>
              <a:rPr lang="zh-CN" altLang="en-US" dirty="0"/>
              <a:t>年，六小虎均获得了亿元以上的融资，总融资额超过</a:t>
            </a:r>
            <a:r>
              <a:rPr lang="en-US" altLang="zh-CN" dirty="0"/>
              <a:t>200</a:t>
            </a:r>
            <a:r>
              <a:rPr lang="zh-CN" altLang="en-US" dirty="0"/>
              <a:t>亿元。其中，智谱、月之暗面、百川智能估值已超 </a:t>
            </a:r>
            <a:r>
              <a:rPr lang="en-US" altLang="zh-CN" dirty="0"/>
              <a:t>200</a:t>
            </a:r>
            <a:r>
              <a:rPr lang="zh-CN" altLang="en-US" dirty="0"/>
              <a:t> 亿元。</a:t>
            </a:r>
          </a:p>
          <a:p>
            <a:r>
              <a:rPr lang="zh-CN" altLang="en-US" dirty="0"/>
              <a:t>落地应用：</a:t>
            </a:r>
            <a:endParaRPr lang="en-US" altLang="zh-CN" dirty="0"/>
          </a:p>
          <a:p>
            <a:pPr lvl="1"/>
            <a:r>
              <a:rPr lang="en-US" altLang="zh-CN" dirty="0"/>
              <a:t>AI</a:t>
            </a:r>
            <a:r>
              <a:rPr lang="zh-CN" altLang="en-US" dirty="0"/>
              <a:t> 六小虎、字节和百度都纷纷推出新的大模型和应用，如智谱的 </a:t>
            </a:r>
            <a:r>
              <a:rPr lang="en" altLang="zh-CN" dirty="0" err="1"/>
              <a:t>MaaS</a:t>
            </a:r>
            <a:r>
              <a:rPr lang="zh-CN" altLang="en-US" dirty="0"/>
              <a:t> 开放平台 </a:t>
            </a:r>
            <a:r>
              <a:rPr lang="en" altLang="zh-CN" dirty="0" err="1"/>
              <a:t>bigmodel.cn</a:t>
            </a:r>
            <a:r>
              <a:rPr lang="zh-CN" altLang="en" dirty="0"/>
              <a:t>，</a:t>
            </a:r>
            <a:r>
              <a:rPr lang="zh-CN" altLang="en-US" dirty="0"/>
              <a:t>月之暗面的 </a:t>
            </a:r>
            <a:r>
              <a:rPr lang="en" altLang="zh-CN" dirty="0"/>
              <a:t>Kimi</a:t>
            </a:r>
            <a:r>
              <a:rPr lang="zh-CN" altLang="en-US" dirty="0"/>
              <a:t> 智能助手，阶跃星辰的 </a:t>
            </a:r>
            <a:r>
              <a:rPr lang="en" altLang="zh-CN" dirty="0"/>
              <a:t>Step-1o</a:t>
            </a:r>
            <a:r>
              <a:rPr lang="zh-CN" altLang="en-US" dirty="0"/>
              <a:t> 系列多模态模型等。</a:t>
            </a:r>
          </a:p>
        </p:txBody>
      </p:sp>
    </p:spTree>
    <p:extLst>
      <p:ext uri="{BB962C8B-B14F-4D97-AF65-F5344CB8AC3E}">
        <p14:creationId xmlns:p14="http://schemas.microsoft.com/office/powerpoint/2010/main" val="255805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D782F2D-72F1-5ABA-151A-0C606842E315}"/>
              </a:ext>
            </a:extLst>
          </p:cNvPr>
          <p:cNvSpPr>
            <a:spLocks noGrp="1"/>
          </p:cNvSpPr>
          <p:nvPr>
            <p:ph type="title"/>
          </p:nvPr>
        </p:nvSpPr>
        <p:spPr>
          <a:xfrm>
            <a:off x="623635" y="522789"/>
            <a:ext cx="10963473" cy="589190"/>
          </a:xfrm>
        </p:spPr>
        <p:txBody>
          <a:bodyPr/>
          <a:lstStyle/>
          <a:p>
            <a:r>
              <a:rPr lang="en" altLang="zh-CN" dirty="0"/>
              <a:t>AI</a:t>
            </a:r>
            <a:r>
              <a:rPr lang="zh-CN" altLang="en-US" dirty="0"/>
              <a:t> 六小虎竞争</a:t>
            </a:r>
          </a:p>
        </p:txBody>
      </p:sp>
      <p:sp>
        <p:nvSpPr>
          <p:cNvPr id="5" name="内容占位符 4">
            <a:extLst>
              <a:ext uri="{FF2B5EF4-FFF2-40B4-BE49-F238E27FC236}">
                <a16:creationId xmlns:a16="http://schemas.microsoft.com/office/drawing/2014/main" id="{88406028-0CB8-8E30-55DF-8AE14CD41CFA}"/>
              </a:ext>
            </a:extLst>
          </p:cNvPr>
          <p:cNvSpPr>
            <a:spLocks noGrp="1"/>
          </p:cNvSpPr>
          <p:nvPr>
            <p:ph sz="half" idx="1"/>
          </p:nvPr>
        </p:nvSpPr>
        <p:spPr>
          <a:xfrm>
            <a:off x="623635" y="1246909"/>
            <a:ext cx="10963473" cy="5108171"/>
          </a:xfrm>
        </p:spPr>
        <p:txBody>
          <a:bodyPr/>
          <a:lstStyle/>
          <a:p>
            <a:r>
              <a:rPr lang="zh-CN" altLang="en-US" dirty="0"/>
              <a:t>市场扩张：</a:t>
            </a:r>
            <a:endParaRPr lang="en-US" altLang="zh-CN" dirty="0"/>
          </a:p>
          <a:p>
            <a:pPr lvl="1"/>
            <a:r>
              <a:rPr lang="zh-CN" altLang="en-US" dirty="0"/>
              <a:t>六小虎在 </a:t>
            </a:r>
            <a:r>
              <a:rPr lang="en" altLang="zh-CN" dirty="0"/>
              <a:t>AI</a:t>
            </a:r>
            <a:r>
              <a:rPr lang="zh-CN" altLang="en-US" dirty="0"/>
              <a:t> 应用层展开激烈竞争，通过铺天盖地的投放轰炸目标用户的心智，越来越多的人开始了解和使用</a:t>
            </a:r>
            <a:r>
              <a:rPr lang="en" altLang="zh-CN" dirty="0"/>
              <a:t>AI</a:t>
            </a:r>
            <a:r>
              <a:rPr lang="zh-CN" altLang="en-US" dirty="0"/>
              <a:t>工具。</a:t>
            </a:r>
          </a:p>
        </p:txBody>
      </p:sp>
    </p:spTree>
    <p:extLst>
      <p:ext uri="{BB962C8B-B14F-4D97-AF65-F5344CB8AC3E}">
        <p14:creationId xmlns:p14="http://schemas.microsoft.com/office/powerpoint/2010/main" val="16187655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78951" y="1046095"/>
            <a:ext cx="2638864"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07</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产业和应用的增长</a:t>
            </a:r>
            <a:endParaRPr lang="en-US" altLang="zh-CN" dirty="0">
              <a:latin typeface="Lexend" pitchFamily="2" charset="0"/>
              <a:ea typeface="+mj-ea"/>
            </a:endParaRPr>
          </a:p>
        </p:txBody>
      </p:sp>
    </p:spTree>
    <p:extLst>
      <p:ext uri="{BB962C8B-B14F-4D97-AF65-F5344CB8AC3E}">
        <p14:creationId xmlns:p14="http://schemas.microsoft.com/office/powerpoint/2010/main" val="308417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78CA9E98-EE41-2410-CF3A-5CC5AF69A33B}"/>
              </a:ext>
            </a:extLst>
          </p:cNvPr>
          <p:cNvSpPr>
            <a:spLocks noGrp="1"/>
          </p:cNvSpPr>
          <p:nvPr>
            <p:ph type="title"/>
          </p:nvPr>
        </p:nvSpPr>
        <p:spPr/>
        <p:txBody>
          <a:bodyPr/>
          <a:lstStyle/>
          <a:p>
            <a:endParaRPr lang="zh-CN" altLang="en-US"/>
          </a:p>
        </p:txBody>
      </p:sp>
      <p:sp>
        <p:nvSpPr>
          <p:cNvPr id="5" name="内容占位符 4">
            <a:extLst>
              <a:ext uri="{FF2B5EF4-FFF2-40B4-BE49-F238E27FC236}">
                <a16:creationId xmlns:a16="http://schemas.microsoft.com/office/drawing/2014/main" id="{971E142E-9426-71FD-F2ED-868F0891FF12}"/>
              </a:ext>
            </a:extLst>
          </p:cNvPr>
          <p:cNvSpPr>
            <a:spLocks noGrp="1"/>
          </p:cNvSpPr>
          <p:nvPr>
            <p:ph sz="half" idx="1"/>
          </p:nvPr>
        </p:nvSpPr>
        <p:spPr>
          <a:xfrm>
            <a:off x="623635" y="1246909"/>
            <a:ext cx="10963473" cy="5108171"/>
          </a:xfrm>
        </p:spPr>
        <p:txBody>
          <a:bodyPr/>
          <a:lstStyle/>
          <a:p>
            <a:r>
              <a:rPr lang="zh-CN" altLang="en-US" dirty="0"/>
              <a:t>全球 </a:t>
            </a:r>
            <a:r>
              <a:rPr lang="en" altLang="zh-CN" dirty="0"/>
              <a:t>AI</a:t>
            </a:r>
            <a:r>
              <a:rPr lang="zh-CN" altLang="en-US" dirty="0"/>
              <a:t> 产业融资增长：</a:t>
            </a:r>
            <a:endParaRPr lang="en-US" altLang="zh-CN" dirty="0"/>
          </a:p>
          <a:p>
            <a:pPr lvl="1"/>
            <a:r>
              <a:rPr lang="en-US" altLang="zh-CN" dirty="0"/>
              <a:t>2024</a:t>
            </a:r>
            <a:r>
              <a:rPr lang="zh-CN" altLang="en-US" dirty="0"/>
              <a:t> 年全球人工智能产业融资金额超 </a:t>
            </a:r>
            <a:r>
              <a:rPr lang="en-US" altLang="zh-CN" dirty="0"/>
              <a:t>4000</a:t>
            </a:r>
            <a:r>
              <a:rPr lang="zh-CN" altLang="en-US" dirty="0"/>
              <a:t> 亿元，同比增长超 </a:t>
            </a:r>
            <a:r>
              <a:rPr lang="en-US" altLang="zh-CN" dirty="0"/>
              <a:t>77%</a:t>
            </a:r>
            <a:r>
              <a:rPr lang="zh-CN" altLang="en-US" dirty="0"/>
              <a:t>。</a:t>
            </a:r>
          </a:p>
          <a:p>
            <a:r>
              <a:rPr lang="en" altLang="zh-CN" dirty="0"/>
              <a:t>AI</a:t>
            </a:r>
            <a:r>
              <a:rPr lang="zh-CN" altLang="en-US" dirty="0"/>
              <a:t>应用访问量增长：</a:t>
            </a:r>
            <a:endParaRPr lang="en-US" altLang="zh-CN" dirty="0"/>
          </a:p>
          <a:p>
            <a:pPr lvl="1"/>
            <a:r>
              <a:rPr lang="en" altLang="zh-CN" dirty="0"/>
              <a:t>AI</a:t>
            </a:r>
            <a:r>
              <a:rPr lang="zh-CN" altLang="en-US" dirty="0"/>
              <a:t> 在应用的访问量年度增幅达 </a:t>
            </a:r>
            <a:r>
              <a:rPr lang="en-US" altLang="zh-CN" dirty="0"/>
              <a:t>111%</a:t>
            </a:r>
            <a:r>
              <a:rPr lang="zh-CN" altLang="en-US" dirty="0"/>
              <a:t>，</a:t>
            </a:r>
            <a:r>
              <a:rPr lang="en" altLang="zh-CN" dirty="0"/>
              <a:t> Chat</a:t>
            </a:r>
            <a:r>
              <a:rPr lang="zh-CN" altLang="en-US" dirty="0"/>
              <a:t> 助手类产品占据总流量的 </a:t>
            </a:r>
            <a:r>
              <a:rPr lang="en-US" altLang="zh-CN" dirty="0"/>
              <a:t>62.93%</a:t>
            </a:r>
            <a:r>
              <a:rPr lang="zh-CN" altLang="en-US" dirty="0"/>
              <a:t>，且呈现明显的马太效应快速扩展，超过了 </a:t>
            </a:r>
            <a:r>
              <a:rPr lang="en-US" altLang="zh-CN" dirty="0"/>
              <a:t>4G</a:t>
            </a:r>
            <a:r>
              <a:rPr lang="zh-CN" altLang="en-US" dirty="0"/>
              <a:t> 时代的应用。</a:t>
            </a:r>
          </a:p>
          <a:p>
            <a:endParaRPr lang="zh-CN" altLang="en-US" dirty="0"/>
          </a:p>
        </p:txBody>
      </p:sp>
    </p:spTree>
    <p:extLst>
      <p:ext uri="{BB962C8B-B14F-4D97-AF65-F5344CB8AC3E}">
        <p14:creationId xmlns:p14="http://schemas.microsoft.com/office/powerpoint/2010/main" val="2451695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多模态元年</a:t>
            </a:r>
            <a:endParaRPr lang="en-US" altLang="zh-CN" dirty="0">
              <a:latin typeface="Lexend" pitchFamily="2" charset="0"/>
              <a:ea typeface="+mj-ea"/>
            </a:endParaRPr>
          </a:p>
        </p:txBody>
      </p:sp>
    </p:spTree>
    <p:extLst>
      <p:ext uri="{BB962C8B-B14F-4D97-AF65-F5344CB8AC3E}">
        <p14:creationId xmlns:p14="http://schemas.microsoft.com/office/powerpoint/2010/main" val="797963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总结</a:t>
            </a:r>
            <a:endParaRPr lang="en-US" altLang="zh-CN" dirty="0">
              <a:latin typeface="Lexend" pitchFamily="2" charset="0"/>
              <a:ea typeface="+mj-ea"/>
            </a:endParaRPr>
          </a:p>
        </p:txBody>
      </p:sp>
    </p:spTree>
    <p:extLst>
      <p:ext uri="{BB962C8B-B14F-4D97-AF65-F5344CB8AC3E}">
        <p14:creationId xmlns:p14="http://schemas.microsoft.com/office/powerpoint/2010/main" val="32982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F73186F-EDD3-89C1-9476-2A0A77B306A2}"/>
              </a:ext>
            </a:extLst>
          </p:cNvPr>
          <p:cNvSpPr>
            <a:spLocks noGrp="1"/>
          </p:cNvSpPr>
          <p:nvPr>
            <p:ph type="title"/>
          </p:nvPr>
        </p:nvSpPr>
        <p:spPr>
          <a:xfrm>
            <a:off x="623635" y="522789"/>
            <a:ext cx="10963473" cy="589190"/>
          </a:xfrm>
        </p:spPr>
        <p:txBody>
          <a:bodyPr/>
          <a:lstStyle/>
          <a:p>
            <a:r>
              <a:rPr lang="zh-CN" altLang="en-US" dirty="0"/>
              <a:t>总结</a:t>
            </a:r>
          </a:p>
        </p:txBody>
      </p:sp>
      <p:sp>
        <p:nvSpPr>
          <p:cNvPr id="5" name="内容占位符 4">
            <a:extLst>
              <a:ext uri="{FF2B5EF4-FFF2-40B4-BE49-F238E27FC236}">
                <a16:creationId xmlns:a16="http://schemas.microsoft.com/office/drawing/2014/main" id="{0898AF5A-0B63-3D29-441D-41D1895AC819}"/>
              </a:ext>
            </a:extLst>
          </p:cNvPr>
          <p:cNvSpPr>
            <a:spLocks noGrp="1"/>
          </p:cNvSpPr>
          <p:nvPr>
            <p:ph sz="half" idx="1"/>
          </p:nvPr>
        </p:nvSpPr>
        <p:spPr>
          <a:xfrm>
            <a:off x="623635" y="1246909"/>
            <a:ext cx="10963473" cy="5108171"/>
          </a:xfrm>
        </p:spPr>
        <p:txBody>
          <a:bodyPr/>
          <a:lstStyle/>
          <a:p>
            <a:r>
              <a:rPr lang="en-US" altLang="zh-CN" dirty="0"/>
              <a:t>2024</a:t>
            </a:r>
            <a:r>
              <a:rPr lang="zh-CN" altLang="en-US" dirty="0"/>
              <a:t>年是 </a:t>
            </a:r>
            <a:r>
              <a:rPr lang="en" altLang="zh-CN" dirty="0"/>
              <a:t>AI</a:t>
            </a:r>
            <a:r>
              <a:rPr lang="zh-CN" altLang="en-US" dirty="0"/>
              <a:t> 技术，特别是大模型飞速发展和落地的一年，生成式</a:t>
            </a:r>
            <a:r>
              <a:rPr lang="en" altLang="zh-CN" dirty="0"/>
              <a:t>AI</a:t>
            </a:r>
            <a:r>
              <a:rPr lang="zh-CN" altLang="en-US" dirty="0"/>
              <a:t>从“能写会画”到“多才多艺”，大模型从“通用”到“专用”，从执行到思考，</a:t>
            </a:r>
            <a:r>
              <a:rPr lang="en" altLang="zh-CN" dirty="0"/>
              <a:t>AI Agent</a:t>
            </a:r>
            <a:r>
              <a:rPr lang="zh-CN" altLang="en-US" dirty="0"/>
              <a:t>成为“智能助手”。</a:t>
            </a:r>
            <a:endParaRPr lang="en-US" altLang="zh-CN" dirty="0"/>
          </a:p>
          <a:p>
            <a:r>
              <a:rPr lang="en-US" altLang="zh-CN" dirty="0"/>
              <a:t>2024</a:t>
            </a:r>
            <a:r>
              <a:rPr lang="zh-CN" altLang="en-US" dirty="0"/>
              <a:t>年，</a:t>
            </a:r>
            <a:r>
              <a:rPr lang="en" altLang="zh-CN" dirty="0"/>
              <a:t>AI</a:t>
            </a:r>
            <a:r>
              <a:rPr lang="zh-CN" altLang="en-US" dirty="0"/>
              <a:t> 技术在多模态能力、推理性能和应用场景上取得显著突破，生成式 </a:t>
            </a:r>
            <a:r>
              <a:rPr lang="en" altLang="zh-CN" dirty="0"/>
              <a:t>AI</a:t>
            </a:r>
            <a:r>
              <a:rPr lang="zh-CN" altLang="en-US" dirty="0"/>
              <a:t> 和大模型持续进化，推动了从文本、图像到视频的全面创新。</a:t>
            </a:r>
            <a:endParaRPr lang="en-US" altLang="zh-CN" dirty="0"/>
          </a:p>
          <a:p>
            <a:r>
              <a:rPr lang="zh-CN" altLang="en-US" dirty="0"/>
              <a:t>同时 </a:t>
            </a:r>
            <a:r>
              <a:rPr lang="en" altLang="zh-CN" dirty="0"/>
              <a:t>AI</a:t>
            </a:r>
            <a:r>
              <a:rPr lang="zh-CN" altLang="en-US" dirty="0"/>
              <a:t> 硬件和智能体的发展进一步加速了</a:t>
            </a:r>
            <a:r>
              <a:rPr lang="en" altLang="zh-CN" dirty="0"/>
              <a:t>AI</a:t>
            </a:r>
            <a:r>
              <a:rPr lang="zh-CN" altLang="en-US" dirty="0"/>
              <a:t>在垂直领域的落地，</a:t>
            </a:r>
            <a:r>
              <a:rPr lang="en" altLang="zh-CN" dirty="0"/>
              <a:t> AI</a:t>
            </a:r>
            <a:r>
              <a:rPr lang="zh-CN" altLang="en-US" dirty="0"/>
              <a:t> 正在以前所未有的速度重塑着我们的世界。</a:t>
            </a:r>
          </a:p>
          <a:p>
            <a:endParaRPr lang="zh-CN" altLang="en-US" dirty="0"/>
          </a:p>
        </p:txBody>
      </p:sp>
    </p:spTree>
    <p:extLst>
      <p:ext uri="{BB962C8B-B14F-4D97-AF65-F5344CB8AC3E}">
        <p14:creationId xmlns:p14="http://schemas.microsoft.com/office/powerpoint/2010/main" val="373807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E573643-F72A-E1AC-863D-AC6250A01D8A}"/>
              </a:ext>
            </a:extLst>
          </p:cNvPr>
          <p:cNvSpPr>
            <a:spLocks noGrp="1"/>
          </p:cNvSpPr>
          <p:nvPr>
            <p:ph type="title"/>
          </p:nvPr>
        </p:nvSpPr>
        <p:spPr>
          <a:xfrm>
            <a:off x="623635" y="522789"/>
            <a:ext cx="10963473" cy="589190"/>
          </a:xfrm>
        </p:spPr>
        <p:txBody>
          <a:bodyPr/>
          <a:lstStyle/>
          <a:p>
            <a:r>
              <a:rPr lang="zh-CN" altLang="en-US" dirty="0"/>
              <a:t>生成式 </a:t>
            </a:r>
            <a:r>
              <a:rPr lang="en" altLang="zh-CN" dirty="0"/>
              <a:t>AI</a:t>
            </a:r>
            <a:r>
              <a:rPr lang="zh-CN" altLang="en-US" dirty="0"/>
              <a:t> 全面爆发</a:t>
            </a:r>
          </a:p>
        </p:txBody>
      </p:sp>
      <p:sp>
        <p:nvSpPr>
          <p:cNvPr id="5" name="内容占位符 4">
            <a:extLst>
              <a:ext uri="{FF2B5EF4-FFF2-40B4-BE49-F238E27FC236}">
                <a16:creationId xmlns:a16="http://schemas.microsoft.com/office/drawing/2014/main" id="{FCFC1AEB-3024-BFED-5433-842B59BB9099}"/>
              </a:ext>
            </a:extLst>
          </p:cNvPr>
          <p:cNvSpPr>
            <a:spLocks noGrp="1"/>
          </p:cNvSpPr>
          <p:nvPr>
            <p:ph sz="half" idx="1"/>
          </p:nvPr>
        </p:nvSpPr>
        <p:spPr>
          <a:xfrm>
            <a:off x="623635" y="1246909"/>
            <a:ext cx="10963473" cy="5108171"/>
          </a:xfrm>
        </p:spPr>
        <p:txBody>
          <a:bodyPr/>
          <a:lstStyle/>
          <a:p>
            <a:r>
              <a:rPr lang="en" altLang="zh-CN" dirty="0"/>
              <a:t>OpenAI</a:t>
            </a:r>
            <a:r>
              <a:rPr lang="zh-CN" altLang="en-US" dirty="0"/>
              <a:t> 推出 </a:t>
            </a:r>
            <a:r>
              <a:rPr lang="en" altLang="zh-CN" dirty="0"/>
              <a:t>GPT-4o</a:t>
            </a:r>
            <a:r>
              <a:rPr lang="zh-CN" altLang="en" dirty="0"/>
              <a:t>：</a:t>
            </a:r>
            <a:endParaRPr lang="en-US" altLang="zh-CN" dirty="0"/>
          </a:p>
          <a:p>
            <a:pPr lvl="1"/>
            <a:r>
              <a:rPr lang="en" altLang="zh-CN" dirty="0"/>
              <a:t>OpenAI</a:t>
            </a:r>
            <a:r>
              <a:rPr lang="zh-CN" altLang="en-US" dirty="0"/>
              <a:t> 发布多模态大模型 </a:t>
            </a:r>
            <a:r>
              <a:rPr lang="en" altLang="zh-CN" dirty="0"/>
              <a:t>GPT-4o</a:t>
            </a:r>
            <a:r>
              <a:rPr lang="zh-CN" altLang="en" dirty="0"/>
              <a:t>，</a:t>
            </a:r>
            <a:r>
              <a:rPr lang="zh-CN" altLang="en-US" dirty="0"/>
              <a:t>支持文本、音频、图像等多种模态实时处理和生成，展现了强大的多模态理解能力。</a:t>
            </a:r>
          </a:p>
          <a:p>
            <a:r>
              <a:rPr lang="en" altLang="zh-CN" dirty="0"/>
              <a:t>Sora</a:t>
            </a:r>
            <a:r>
              <a:rPr lang="zh-CN" altLang="en-US" dirty="0"/>
              <a:t> 视频生成模型：</a:t>
            </a:r>
            <a:endParaRPr lang="en-US" altLang="zh-CN" dirty="0"/>
          </a:p>
          <a:p>
            <a:pPr lvl="1"/>
            <a:r>
              <a:rPr lang="en" altLang="zh-CN" dirty="0"/>
              <a:t>OpenAI</a:t>
            </a:r>
            <a:r>
              <a:rPr lang="zh-CN" altLang="en-US" dirty="0"/>
              <a:t> 在 </a:t>
            </a:r>
            <a:r>
              <a:rPr lang="en-US" altLang="zh-CN" dirty="0"/>
              <a:t>2024</a:t>
            </a:r>
            <a:r>
              <a:rPr lang="zh-CN" altLang="en-US" dirty="0"/>
              <a:t> 年 </a:t>
            </a:r>
            <a:r>
              <a:rPr lang="en-US" altLang="zh-CN" dirty="0"/>
              <a:t>2</a:t>
            </a:r>
            <a:r>
              <a:rPr lang="zh-CN" altLang="en-US" dirty="0"/>
              <a:t> 月份推出 </a:t>
            </a:r>
            <a:r>
              <a:rPr lang="en" altLang="zh-CN" dirty="0"/>
              <a:t>Sora</a:t>
            </a:r>
            <a:r>
              <a:rPr lang="zh-CN" altLang="en-US" dirty="0"/>
              <a:t> 模型能够根据文本提示生成高质量视频，支持多角度镜头转换和复杂物理运动模拟，被誉为“世界模拟器”。</a:t>
            </a:r>
            <a:br>
              <a:rPr lang="zh-CN" altLang="en-US" dirty="0"/>
            </a:br>
            <a:endParaRPr lang="zh-CN" altLang="en-US" dirty="0"/>
          </a:p>
        </p:txBody>
      </p:sp>
      <p:sp>
        <p:nvSpPr>
          <p:cNvPr id="3" name="文本框 2">
            <a:extLst>
              <a:ext uri="{FF2B5EF4-FFF2-40B4-BE49-F238E27FC236}">
                <a16:creationId xmlns:a16="http://schemas.microsoft.com/office/drawing/2014/main" id="{0512DB11-8235-70F2-4A04-D35084FC8F27}"/>
              </a:ext>
            </a:extLst>
          </p:cNvPr>
          <p:cNvSpPr txBox="1"/>
          <p:nvPr/>
        </p:nvSpPr>
        <p:spPr>
          <a:xfrm>
            <a:off x="2832538" y="2561924"/>
            <a:ext cx="8271640" cy="276999"/>
          </a:xfrm>
          <a:prstGeom prst="rect">
            <a:avLst/>
          </a:prstGeom>
          <a:noFill/>
        </p:spPr>
        <p:txBody>
          <a:bodyPr wrap="square">
            <a:spAutoFit/>
          </a:bodyPr>
          <a:lstStyle/>
          <a:p>
            <a:r>
              <a:rPr lang="zh-CN" altLang="en-US" sz="1200" i="1" dirty="0">
                <a:solidFill>
                  <a:srgbClr val="0432FF"/>
                </a:solidFill>
              </a:rPr>
              <a:t>https://www.youtube.com/watch?v=XOXMwsq7ACs&amp;list=PLOXw6I10VTv8VOvPNVQ8c4D4NyMRMotXh</a:t>
            </a:r>
          </a:p>
        </p:txBody>
      </p:sp>
      <p:sp>
        <p:nvSpPr>
          <p:cNvPr id="7" name="文本框 6">
            <a:extLst>
              <a:ext uri="{FF2B5EF4-FFF2-40B4-BE49-F238E27FC236}">
                <a16:creationId xmlns:a16="http://schemas.microsoft.com/office/drawing/2014/main" id="{88897EEA-6A33-5E71-978C-E2CEE24A5470}"/>
              </a:ext>
            </a:extLst>
          </p:cNvPr>
          <p:cNvSpPr txBox="1"/>
          <p:nvPr/>
        </p:nvSpPr>
        <p:spPr>
          <a:xfrm>
            <a:off x="2832538" y="4181503"/>
            <a:ext cx="8271640" cy="276999"/>
          </a:xfrm>
          <a:prstGeom prst="rect">
            <a:avLst/>
          </a:prstGeom>
          <a:noFill/>
        </p:spPr>
        <p:txBody>
          <a:bodyPr wrap="square">
            <a:spAutoFit/>
          </a:bodyPr>
          <a:lstStyle/>
          <a:p>
            <a:r>
              <a:rPr lang="zh-CN" altLang="en-US" sz="1200" dirty="0">
                <a:solidFill>
                  <a:srgbClr val="0432FF"/>
                </a:solidFill>
              </a:rPr>
              <a:t>https://www.youtube.com/watch?v=HK6y8DAPN_0&amp;t=34s&amp;pp=ygULb3BlbmFpIFNvcmE%3D</a:t>
            </a:r>
          </a:p>
        </p:txBody>
      </p:sp>
    </p:spTree>
    <p:extLst>
      <p:ext uri="{BB962C8B-B14F-4D97-AF65-F5344CB8AC3E}">
        <p14:creationId xmlns:p14="http://schemas.microsoft.com/office/powerpoint/2010/main" val="231775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E573643-F72A-E1AC-863D-AC6250A01D8A}"/>
              </a:ext>
            </a:extLst>
          </p:cNvPr>
          <p:cNvSpPr>
            <a:spLocks noGrp="1"/>
          </p:cNvSpPr>
          <p:nvPr>
            <p:ph type="title"/>
          </p:nvPr>
        </p:nvSpPr>
        <p:spPr>
          <a:xfrm>
            <a:off x="623635" y="522789"/>
            <a:ext cx="10963473" cy="589190"/>
          </a:xfrm>
        </p:spPr>
        <p:txBody>
          <a:bodyPr/>
          <a:lstStyle/>
          <a:p>
            <a:r>
              <a:rPr lang="zh-CN" altLang="en-US" dirty="0"/>
              <a:t>生成式 </a:t>
            </a:r>
            <a:r>
              <a:rPr lang="en" altLang="zh-CN" dirty="0"/>
              <a:t>AI</a:t>
            </a:r>
            <a:r>
              <a:rPr lang="zh-CN" altLang="en-US" dirty="0"/>
              <a:t> 全面爆发</a:t>
            </a:r>
          </a:p>
        </p:txBody>
      </p:sp>
      <p:sp>
        <p:nvSpPr>
          <p:cNvPr id="5" name="内容占位符 4">
            <a:extLst>
              <a:ext uri="{FF2B5EF4-FFF2-40B4-BE49-F238E27FC236}">
                <a16:creationId xmlns:a16="http://schemas.microsoft.com/office/drawing/2014/main" id="{FCFC1AEB-3024-BFED-5433-842B59BB9099}"/>
              </a:ext>
            </a:extLst>
          </p:cNvPr>
          <p:cNvSpPr>
            <a:spLocks noGrp="1"/>
          </p:cNvSpPr>
          <p:nvPr>
            <p:ph sz="half" idx="1"/>
          </p:nvPr>
        </p:nvSpPr>
        <p:spPr>
          <a:xfrm>
            <a:off x="623635" y="1246909"/>
            <a:ext cx="10963473" cy="5108171"/>
          </a:xfrm>
        </p:spPr>
        <p:txBody>
          <a:bodyPr/>
          <a:lstStyle/>
          <a:p>
            <a:r>
              <a:rPr lang="en" altLang="zh-CN" dirty="0"/>
              <a:t>AI</a:t>
            </a:r>
            <a:r>
              <a:rPr lang="zh-CN" altLang="en-US" dirty="0"/>
              <a:t> 音乐生成：</a:t>
            </a:r>
            <a:endParaRPr lang="en-US" altLang="zh-CN" dirty="0"/>
          </a:p>
          <a:p>
            <a:pPr lvl="1"/>
            <a:r>
              <a:rPr lang="en" altLang="zh-CN" dirty="0" err="1"/>
              <a:t>Suno</a:t>
            </a:r>
            <a:r>
              <a:rPr lang="en" altLang="zh-CN" dirty="0"/>
              <a:t> AI</a:t>
            </a:r>
            <a:r>
              <a:rPr lang="zh-CN" altLang="en-US" dirty="0"/>
              <a:t> 发布了</a:t>
            </a:r>
            <a:r>
              <a:rPr lang="en" altLang="zh-CN" dirty="0" err="1"/>
              <a:t>Suno</a:t>
            </a:r>
            <a:r>
              <a:rPr lang="en" altLang="zh-CN" dirty="0"/>
              <a:t> V3</a:t>
            </a:r>
            <a:r>
              <a:rPr lang="zh-CN" altLang="en" dirty="0"/>
              <a:t>，</a:t>
            </a:r>
            <a:r>
              <a:rPr lang="zh-CN" altLang="en-US" dirty="0"/>
              <a:t>只需输入文字即可生成完整的音乐作品，推动了</a:t>
            </a:r>
            <a:r>
              <a:rPr lang="en" altLang="zh-CN" dirty="0"/>
              <a:t>AI</a:t>
            </a:r>
            <a:r>
              <a:rPr lang="zh-CN" altLang="en-US" dirty="0"/>
              <a:t>在创意领域的应用。</a:t>
            </a:r>
          </a:p>
          <a:p>
            <a:r>
              <a:rPr lang="zh-CN" altLang="en-US" dirty="0"/>
              <a:t>生成式 </a:t>
            </a:r>
            <a:r>
              <a:rPr lang="en-US" altLang="zh-CN" dirty="0"/>
              <a:t>3D</a:t>
            </a:r>
            <a:r>
              <a:rPr lang="zh-CN" altLang="en-US" dirty="0"/>
              <a:t>：</a:t>
            </a:r>
            <a:endParaRPr lang="en-US" altLang="zh-CN" dirty="0"/>
          </a:p>
          <a:p>
            <a:pPr lvl="1"/>
            <a:r>
              <a:rPr lang="en" altLang="zh-CN" dirty="0"/>
              <a:t>Luma AI</a:t>
            </a:r>
            <a:r>
              <a:rPr lang="zh-CN" altLang="en-US" dirty="0"/>
              <a:t> 发布 </a:t>
            </a:r>
            <a:r>
              <a:rPr lang="en" altLang="zh-CN" dirty="0"/>
              <a:t>Genie</a:t>
            </a:r>
            <a:r>
              <a:rPr lang="zh-CN" altLang="en-US" dirty="0"/>
              <a:t> 可以直接通过文本在线生成 </a:t>
            </a:r>
            <a:r>
              <a:rPr lang="en-US" altLang="zh-CN" dirty="0"/>
              <a:t>3</a:t>
            </a:r>
            <a:r>
              <a:rPr lang="en" altLang="zh-CN" dirty="0"/>
              <a:t>D</a:t>
            </a:r>
            <a:r>
              <a:rPr lang="zh-CN" altLang="en-US" dirty="0"/>
              <a:t> 模型，极大地降低了 </a:t>
            </a:r>
            <a:r>
              <a:rPr lang="en-US" altLang="zh-CN" dirty="0"/>
              <a:t>3</a:t>
            </a:r>
            <a:r>
              <a:rPr lang="en" altLang="zh-CN" dirty="0"/>
              <a:t>D</a:t>
            </a:r>
            <a:r>
              <a:rPr lang="zh-CN" altLang="en-US" dirty="0"/>
              <a:t> 内容创作的门槛。</a:t>
            </a:r>
            <a:endParaRPr lang="en-US" altLang="zh-CN" dirty="0"/>
          </a:p>
          <a:p>
            <a:r>
              <a:rPr lang="zh-CN" altLang="en-US" dirty="0"/>
              <a:t>推理模型的突破：</a:t>
            </a:r>
            <a:endParaRPr lang="en-US" altLang="zh-CN" dirty="0"/>
          </a:p>
          <a:p>
            <a:pPr lvl="1"/>
            <a:r>
              <a:rPr lang="en-US" altLang="zh-CN" dirty="0"/>
              <a:t>2024</a:t>
            </a:r>
            <a:r>
              <a:rPr lang="zh-CN" altLang="en-US" dirty="0"/>
              <a:t> 年 圣诞节 </a:t>
            </a:r>
            <a:r>
              <a:rPr lang="en" altLang="zh-CN" dirty="0"/>
              <a:t>OpenAI</a:t>
            </a:r>
            <a:r>
              <a:rPr lang="zh-CN" altLang="en-US" dirty="0"/>
              <a:t> 连续 </a:t>
            </a:r>
            <a:r>
              <a:rPr lang="en-US" altLang="zh-CN" dirty="0"/>
              <a:t>12 </a:t>
            </a:r>
            <a:r>
              <a:rPr lang="zh-CN" altLang="en-US" dirty="0"/>
              <a:t>天发布会，发布 </a:t>
            </a:r>
            <a:r>
              <a:rPr lang="en" altLang="zh-CN" dirty="0"/>
              <a:t>o3</a:t>
            </a:r>
            <a:r>
              <a:rPr lang="zh-CN" altLang="en-US" dirty="0"/>
              <a:t> 模型，接近人类水平的推理能力，标志着 </a:t>
            </a:r>
            <a:r>
              <a:rPr lang="en" altLang="zh-CN" dirty="0"/>
              <a:t>AI</a:t>
            </a:r>
            <a:r>
              <a:rPr lang="zh-CN" altLang="en-US" dirty="0"/>
              <a:t> 从任务从简单的生成走向自主决策者的转变；</a:t>
            </a:r>
            <a:endParaRPr lang="en-US" altLang="zh-CN" dirty="0"/>
          </a:p>
          <a:p>
            <a:pPr lvl="1"/>
            <a:r>
              <a:rPr lang="en-US" altLang="zh-CN" dirty="0"/>
              <a:t>2025</a:t>
            </a:r>
            <a:r>
              <a:rPr lang="zh-CN" altLang="en-US" dirty="0"/>
              <a:t>年</a:t>
            </a:r>
            <a:r>
              <a:rPr lang="en-US" altLang="zh-CN" dirty="0"/>
              <a:t>1 </a:t>
            </a:r>
            <a:r>
              <a:rPr lang="zh-CN" altLang="en-US" dirty="0"/>
              <a:t>月份，推理模型 </a:t>
            </a:r>
            <a:r>
              <a:rPr lang="en" altLang="zh-CN" dirty="0"/>
              <a:t>Kimi k1.5</a:t>
            </a:r>
            <a:r>
              <a:rPr lang="zh-CN" altLang="en-US" dirty="0"/>
              <a:t> 和 </a:t>
            </a:r>
            <a:r>
              <a:rPr lang="en" altLang="zh-CN" dirty="0"/>
              <a:t>DeepSeek-R1</a:t>
            </a:r>
            <a:r>
              <a:rPr lang="zh-CN" altLang="en-US" dirty="0"/>
              <a:t> 也相继发布，这种模式也叫 </a:t>
            </a:r>
            <a:r>
              <a:rPr lang="en-US" altLang="zh-CN" dirty="0"/>
              <a:t>Test</a:t>
            </a:r>
            <a:r>
              <a:rPr lang="zh-CN" altLang="en-US" dirty="0"/>
              <a:t> </a:t>
            </a:r>
            <a:r>
              <a:rPr lang="en-US" altLang="zh-CN" dirty="0"/>
              <a:t>Time</a:t>
            </a:r>
            <a:r>
              <a:rPr lang="zh-CN" altLang="en-US" dirty="0"/>
              <a:t> </a:t>
            </a:r>
            <a:r>
              <a:rPr lang="en-US" altLang="zh-CN" dirty="0"/>
              <a:t>Reasoning</a:t>
            </a:r>
            <a:r>
              <a:rPr lang="zh-CN" altLang="en-US" dirty="0"/>
              <a:t>。</a:t>
            </a:r>
          </a:p>
        </p:txBody>
      </p:sp>
      <p:sp>
        <p:nvSpPr>
          <p:cNvPr id="3" name="文本框 2">
            <a:extLst>
              <a:ext uri="{FF2B5EF4-FFF2-40B4-BE49-F238E27FC236}">
                <a16:creationId xmlns:a16="http://schemas.microsoft.com/office/drawing/2014/main" id="{7BDAA8AA-05A9-DF43-3D1E-F3DB56103B72}"/>
              </a:ext>
            </a:extLst>
          </p:cNvPr>
          <p:cNvSpPr txBox="1"/>
          <p:nvPr/>
        </p:nvSpPr>
        <p:spPr>
          <a:xfrm>
            <a:off x="2643352" y="1460202"/>
            <a:ext cx="8271640" cy="276999"/>
          </a:xfrm>
          <a:prstGeom prst="rect">
            <a:avLst/>
          </a:prstGeom>
          <a:noFill/>
        </p:spPr>
        <p:txBody>
          <a:bodyPr wrap="square">
            <a:spAutoFit/>
          </a:bodyPr>
          <a:lstStyle/>
          <a:p>
            <a:r>
              <a:rPr lang="zh-CN" altLang="en-US" sz="1200" dirty="0">
                <a:solidFill>
                  <a:srgbClr val="0432FF"/>
                </a:solidFill>
              </a:rPr>
              <a:t>https://www.youtube.com/watch?v=817YPxLdhjs</a:t>
            </a:r>
          </a:p>
        </p:txBody>
      </p:sp>
      <p:sp>
        <p:nvSpPr>
          <p:cNvPr id="7" name="文本框 6">
            <a:extLst>
              <a:ext uri="{FF2B5EF4-FFF2-40B4-BE49-F238E27FC236}">
                <a16:creationId xmlns:a16="http://schemas.microsoft.com/office/drawing/2014/main" id="{60DC0041-221D-6A25-02DD-497F7AA054F8}"/>
              </a:ext>
            </a:extLst>
          </p:cNvPr>
          <p:cNvSpPr txBox="1"/>
          <p:nvPr/>
        </p:nvSpPr>
        <p:spPr>
          <a:xfrm>
            <a:off x="2391103" y="2542767"/>
            <a:ext cx="8271640" cy="276999"/>
          </a:xfrm>
          <a:prstGeom prst="rect">
            <a:avLst/>
          </a:prstGeom>
          <a:noFill/>
        </p:spPr>
        <p:txBody>
          <a:bodyPr wrap="square">
            <a:spAutoFit/>
          </a:bodyPr>
          <a:lstStyle/>
          <a:p>
            <a:r>
              <a:rPr lang="zh-CN" altLang="en-US" sz="1200" dirty="0">
                <a:solidFill>
                  <a:srgbClr val="0432FF"/>
                </a:solidFill>
              </a:rPr>
              <a:t>https://www.youtube.com/watch?v=CzG170t7EbE</a:t>
            </a:r>
          </a:p>
        </p:txBody>
      </p:sp>
      <p:sp>
        <p:nvSpPr>
          <p:cNvPr id="9" name="文本框 8">
            <a:extLst>
              <a:ext uri="{FF2B5EF4-FFF2-40B4-BE49-F238E27FC236}">
                <a16:creationId xmlns:a16="http://schemas.microsoft.com/office/drawing/2014/main" id="{F728BC4D-E614-02F3-DA4D-13CB49CCFD81}"/>
              </a:ext>
            </a:extLst>
          </p:cNvPr>
          <p:cNvSpPr txBox="1"/>
          <p:nvPr/>
        </p:nvSpPr>
        <p:spPr>
          <a:xfrm>
            <a:off x="2937642" y="3537553"/>
            <a:ext cx="8271640" cy="276999"/>
          </a:xfrm>
          <a:prstGeom prst="rect">
            <a:avLst/>
          </a:prstGeom>
          <a:noFill/>
        </p:spPr>
        <p:txBody>
          <a:bodyPr wrap="square">
            <a:spAutoFit/>
          </a:bodyPr>
          <a:lstStyle/>
          <a:p>
            <a:r>
              <a:rPr lang="zh-CN" altLang="en-US" sz="1200" dirty="0">
                <a:solidFill>
                  <a:srgbClr val="0432FF"/>
                </a:solidFill>
              </a:rPr>
              <a:t>https://www.youtube.com/watch?v=g_qxoznfa7E&amp;list=PLOXw6I10VTv9lin5AzsHAHCTrC7BdVdEM</a:t>
            </a:r>
          </a:p>
        </p:txBody>
      </p:sp>
    </p:spTree>
    <p:extLst>
      <p:ext uri="{BB962C8B-B14F-4D97-AF65-F5344CB8AC3E}">
        <p14:creationId xmlns:p14="http://schemas.microsoft.com/office/powerpoint/2010/main" val="244498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具身智能</a:t>
            </a:r>
            <a:endParaRPr lang="en-US" altLang="zh-CN" dirty="0">
              <a:latin typeface="Lexend" pitchFamily="2" charset="0"/>
              <a:ea typeface="+mj-ea"/>
            </a:endParaRPr>
          </a:p>
        </p:txBody>
      </p:sp>
    </p:spTree>
    <p:extLst>
      <p:ext uri="{BB962C8B-B14F-4D97-AF65-F5344CB8AC3E}">
        <p14:creationId xmlns:p14="http://schemas.microsoft.com/office/powerpoint/2010/main" val="112988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E6A004C-083A-50A4-33D7-1749F1086C59}"/>
              </a:ext>
            </a:extLst>
          </p:cNvPr>
          <p:cNvSpPr>
            <a:spLocks noGrp="1"/>
          </p:cNvSpPr>
          <p:nvPr>
            <p:ph type="title"/>
          </p:nvPr>
        </p:nvSpPr>
        <p:spPr>
          <a:xfrm>
            <a:off x="623635" y="522789"/>
            <a:ext cx="10963473" cy="589190"/>
          </a:xfrm>
        </p:spPr>
        <p:txBody>
          <a:bodyPr/>
          <a:lstStyle/>
          <a:p>
            <a:r>
              <a:rPr lang="zh-CN" altLang="en-US" dirty="0"/>
              <a:t>具身智能的进展</a:t>
            </a:r>
          </a:p>
        </p:txBody>
      </p:sp>
      <p:sp>
        <p:nvSpPr>
          <p:cNvPr id="5" name="内容占位符 4">
            <a:extLst>
              <a:ext uri="{FF2B5EF4-FFF2-40B4-BE49-F238E27FC236}">
                <a16:creationId xmlns:a16="http://schemas.microsoft.com/office/drawing/2014/main" id="{1BA61140-AAAB-33B3-2E5A-1C677FE78D81}"/>
              </a:ext>
            </a:extLst>
          </p:cNvPr>
          <p:cNvSpPr>
            <a:spLocks noGrp="1"/>
          </p:cNvSpPr>
          <p:nvPr>
            <p:ph sz="half" idx="1"/>
          </p:nvPr>
        </p:nvSpPr>
        <p:spPr>
          <a:xfrm>
            <a:off x="623635" y="1246909"/>
            <a:ext cx="10963473" cy="5108171"/>
          </a:xfrm>
        </p:spPr>
        <p:txBody>
          <a:bodyPr/>
          <a:lstStyle/>
          <a:p>
            <a:r>
              <a:rPr lang="zh-CN" altLang="en-US" dirty="0"/>
              <a:t>特斯拉 </a:t>
            </a:r>
            <a:r>
              <a:rPr lang="en" altLang="zh-CN" dirty="0"/>
              <a:t>Optimus</a:t>
            </a:r>
            <a:r>
              <a:rPr lang="zh-CN" altLang="en-US" dirty="0"/>
              <a:t> 机器人：</a:t>
            </a:r>
            <a:endParaRPr lang="en-US" altLang="zh-CN" dirty="0"/>
          </a:p>
          <a:p>
            <a:pPr lvl="1"/>
            <a:r>
              <a:rPr lang="en-US" altLang="zh-CN" dirty="0"/>
              <a:t>2024 </a:t>
            </a:r>
            <a:r>
              <a:rPr lang="zh-CN" altLang="en-US" dirty="0"/>
              <a:t>年初特斯拉发布 </a:t>
            </a:r>
            <a:r>
              <a:rPr lang="en" altLang="zh-CN" dirty="0"/>
              <a:t>Optimus</a:t>
            </a:r>
            <a:r>
              <a:rPr lang="zh-CN" altLang="en-US" dirty="0"/>
              <a:t> 人形机器人，具备流畅的交互能力，能够处理家务、提供饮料等，标志着人形机器人进入日常生活。</a:t>
            </a:r>
          </a:p>
          <a:p>
            <a:r>
              <a:rPr lang="en" altLang="zh-CN" dirty="0"/>
              <a:t>Figure 02</a:t>
            </a:r>
            <a:r>
              <a:rPr lang="zh-CN" altLang="en-US" dirty="0"/>
              <a:t> 人形机器人：</a:t>
            </a:r>
            <a:endParaRPr lang="en-US" altLang="zh-CN" dirty="0"/>
          </a:p>
          <a:p>
            <a:pPr lvl="1"/>
            <a:r>
              <a:rPr lang="en-US" altLang="zh-CN" dirty="0"/>
              <a:t>2024 </a:t>
            </a:r>
            <a:r>
              <a:rPr lang="zh-CN" altLang="en-US" dirty="0"/>
              <a:t>年 </a:t>
            </a:r>
            <a:r>
              <a:rPr lang="en-US" altLang="zh-CN" dirty="0"/>
              <a:t>8</a:t>
            </a:r>
            <a:r>
              <a:rPr lang="zh-CN" altLang="en-US" dirty="0"/>
              <a:t> 月 </a:t>
            </a:r>
            <a:r>
              <a:rPr lang="en" altLang="zh-CN" dirty="0"/>
              <a:t>Figure AI</a:t>
            </a:r>
            <a:r>
              <a:rPr lang="zh-CN" altLang="en-US" dirty="0"/>
              <a:t> 发布的 </a:t>
            </a:r>
            <a:r>
              <a:rPr lang="en" altLang="zh-CN" dirty="0"/>
              <a:t>Figure 02</a:t>
            </a:r>
            <a:r>
              <a:rPr lang="zh-CN" altLang="en-US" dirty="0"/>
              <a:t> 在宝马工厂中展示了其工业应用潜力，进一步推动了人形机器人在制造业的落地。</a:t>
            </a:r>
            <a:endParaRPr lang="en-US" altLang="zh-CN" dirty="0"/>
          </a:p>
        </p:txBody>
      </p:sp>
      <p:sp>
        <p:nvSpPr>
          <p:cNvPr id="3" name="文本框 2">
            <a:extLst>
              <a:ext uri="{FF2B5EF4-FFF2-40B4-BE49-F238E27FC236}">
                <a16:creationId xmlns:a16="http://schemas.microsoft.com/office/drawing/2014/main" id="{09B748B0-CBA5-2919-8999-5134C854AFE3}"/>
              </a:ext>
            </a:extLst>
          </p:cNvPr>
          <p:cNvSpPr txBox="1"/>
          <p:nvPr/>
        </p:nvSpPr>
        <p:spPr>
          <a:xfrm>
            <a:off x="3925123" y="1458338"/>
            <a:ext cx="8271640" cy="276999"/>
          </a:xfrm>
          <a:prstGeom prst="rect">
            <a:avLst/>
          </a:prstGeom>
          <a:noFill/>
        </p:spPr>
        <p:txBody>
          <a:bodyPr wrap="square">
            <a:spAutoFit/>
          </a:bodyPr>
          <a:lstStyle/>
          <a:p>
            <a:r>
              <a:rPr lang="zh-CN" altLang="en-US" sz="1200" dirty="0">
                <a:solidFill>
                  <a:srgbClr val="0432FF"/>
                </a:solidFill>
              </a:rPr>
              <a:t>https://www.youtube.com/watch?v=cpraXaw7dyc&amp;pp=ygUNdGVzbGEgT3B0aW11cw%3D%3D</a:t>
            </a:r>
          </a:p>
        </p:txBody>
      </p:sp>
      <p:sp>
        <p:nvSpPr>
          <p:cNvPr id="7" name="文本框 6">
            <a:extLst>
              <a:ext uri="{FF2B5EF4-FFF2-40B4-BE49-F238E27FC236}">
                <a16:creationId xmlns:a16="http://schemas.microsoft.com/office/drawing/2014/main" id="{20AB79EB-BDBF-42E7-9D23-45823418304E}"/>
              </a:ext>
            </a:extLst>
          </p:cNvPr>
          <p:cNvSpPr txBox="1"/>
          <p:nvPr/>
        </p:nvSpPr>
        <p:spPr>
          <a:xfrm>
            <a:off x="3925123" y="2898255"/>
            <a:ext cx="8271640" cy="276999"/>
          </a:xfrm>
          <a:prstGeom prst="rect">
            <a:avLst/>
          </a:prstGeom>
          <a:noFill/>
        </p:spPr>
        <p:txBody>
          <a:bodyPr wrap="square">
            <a:spAutoFit/>
          </a:bodyPr>
          <a:lstStyle/>
          <a:p>
            <a:r>
              <a:rPr lang="zh-CN" altLang="en-US" sz="1200" dirty="0">
                <a:solidFill>
                  <a:srgbClr val="0432FF"/>
                </a:solidFill>
              </a:rPr>
              <a:t>https://www.youtube.com/watch?v=0SRVJaOg9Co&amp;pp=ygUKRmlndXJlIDAyIA%3D%3D</a:t>
            </a:r>
          </a:p>
        </p:txBody>
      </p:sp>
    </p:spTree>
    <p:extLst>
      <p:ext uri="{BB962C8B-B14F-4D97-AF65-F5344CB8AC3E}">
        <p14:creationId xmlns:p14="http://schemas.microsoft.com/office/powerpoint/2010/main" val="4109721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E6A004C-083A-50A4-33D7-1749F1086C59}"/>
              </a:ext>
            </a:extLst>
          </p:cNvPr>
          <p:cNvSpPr>
            <a:spLocks noGrp="1"/>
          </p:cNvSpPr>
          <p:nvPr>
            <p:ph type="title"/>
          </p:nvPr>
        </p:nvSpPr>
        <p:spPr>
          <a:xfrm>
            <a:off x="623635" y="522789"/>
            <a:ext cx="10963473" cy="589190"/>
          </a:xfrm>
        </p:spPr>
        <p:txBody>
          <a:bodyPr/>
          <a:lstStyle/>
          <a:p>
            <a:r>
              <a:rPr lang="zh-CN" altLang="en-US" dirty="0"/>
              <a:t>具身智能的进展</a:t>
            </a:r>
          </a:p>
        </p:txBody>
      </p:sp>
      <p:sp>
        <p:nvSpPr>
          <p:cNvPr id="5" name="内容占位符 4">
            <a:extLst>
              <a:ext uri="{FF2B5EF4-FFF2-40B4-BE49-F238E27FC236}">
                <a16:creationId xmlns:a16="http://schemas.microsoft.com/office/drawing/2014/main" id="{1BA61140-AAAB-33B3-2E5A-1C677FE78D81}"/>
              </a:ext>
            </a:extLst>
          </p:cNvPr>
          <p:cNvSpPr>
            <a:spLocks noGrp="1"/>
          </p:cNvSpPr>
          <p:nvPr>
            <p:ph sz="half" idx="1"/>
          </p:nvPr>
        </p:nvSpPr>
        <p:spPr>
          <a:xfrm>
            <a:off x="623635" y="1246909"/>
            <a:ext cx="10963473" cy="5108171"/>
          </a:xfrm>
        </p:spPr>
        <p:txBody>
          <a:bodyPr/>
          <a:lstStyle/>
          <a:p>
            <a:r>
              <a:rPr lang="zh-CN" altLang="en-US" dirty="0"/>
              <a:t>宇树科技（</a:t>
            </a:r>
            <a:r>
              <a:rPr lang="en" altLang="zh-CN" dirty="0"/>
              <a:t>Unitree</a:t>
            </a:r>
            <a:r>
              <a:rPr lang="zh-CN" altLang="en" dirty="0"/>
              <a:t>）</a:t>
            </a:r>
            <a:r>
              <a:rPr lang="zh-CN" altLang="en-US" dirty="0"/>
              <a:t>机器狗：</a:t>
            </a:r>
            <a:endParaRPr lang="en-US" altLang="zh-CN" dirty="0"/>
          </a:p>
          <a:p>
            <a:pPr lvl="1"/>
            <a:r>
              <a:rPr lang="en" altLang="zh-CN" dirty="0"/>
              <a:t>B2-W </a:t>
            </a:r>
            <a:r>
              <a:rPr lang="zh-CN" altLang="en" dirty="0"/>
              <a:t>作为</a:t>
            </a:r>
            <a:r>
              <a:rPr lang="zh-CN" altLang="en-US" dirty="0"/>
              <a:t>一款高性能的工业轮足机器狗，于 </a:t>
            </a:r>
            <a:r>
              <a:rPr lang="en-US" altLang="zh-CN" dirty="0"/>
              <a:t>2024 </a:t>
            </a:r>
            <a:r>
              <a:rPr lang="zh-CN" altLang="en-US" dirty="0"/>
              <a:t>年 </a:t>
            </a:r>
            <a:r>
              <a:rPr lang="en-US" altLang="zh-CN" dirty="0"/>
              <a:t>12 </a:t>
            </a:r>
            <a:r>
              <a:rPr lang="zh-CN" altLang="en-US" dirty="0"/>
              <a:t>月 </a:t>
            </a:r>
            <a:r>
              <a:rPr lang="en-US" altLang="zh-CN" dirty="0"/>
              <a:t>23 </a:t>
            </a:r>
            <a:r>
              <a:rPr lang="zh-CN" altLang="en-US" dirty="0"/>
              <a:t>日正式发布，展示了多项极限动作，包括托马斯全旋、侧空翻、</a:t>
            </a:r>
            <a:r>
              <a:rPr lang="en-US" altLang="zh-CN" dirty="0"/>
              <a:t>360° </a:t>
            </a:r>
            <a:r>
              <a:rPr lang="zh-CN" altLang="en-US" dirty="0"/>
              <a:t>跳跃转体等，不仅展示了中国在机器人技术领域的领先地位，也为工业和服务机器人市场注入了新的活力。</a:t>
            </a:r>
            <a:endParaRPr lang="en-US" altLang="zh-CN" dirty="0"/>
          </a:p>
          <a:p>
            <a:r>
              <a:rPr lang="zh-CN" altLang="en-US" dirty="0"/>
              <a:t>具身智能赛道的兴起：</a:t>
            </a:r>
            <a:endParaRPr lang="en-US" altLang="zh-CN" dirty="0"/>
          </a:p>
          <a:p>
            <a:pPr lvl="1"/>
            <a:r>
              <a:rPr lang="zh-CN" altLang="en-US" dirty="0"/>
              <a:t>当前以人形机器人为代表的具身智能已经成为新一轮科技竞争的前沿阵地，各地纷纷落地具身智能创新中心，推动技术进步。</a:t>
            </a:r>
          </a:p>
          <a:p>
            <a:endParaRPr lang="zh-CN" altLang="en-US" dirty="0"/>
          </a:p>
        </p:txBody>
      </p:sp>
      <p:sp>
        <p:nvSpPr>
          <p:cNvPr id="3" name="文本框 2">
            <a:extLst>
              <a:ext uri="{FF2B5EF4-FFF2-40B4-BE49-F238E27FC236}">
                <a16:creationId xmlns:a16="http://schemas.microsoft.com/office/drawing/2014/main" id="{3D6E13FF-342B-9D1C-7233-4ECBD846004A}"/>
              </a:ext>
            </a:extLst>
          </p:cNvPr>
          <p:cNvSpPr txBox="1"/>
          <p:nvPr/>
        </p:nvSpPr>
        <p:spPr>
          <a:xfrm>
            <a:off x="4493173" y="1418161"/>
            <a:ext cx="8271640" cy="276999"/>
          </a:xfrm>
          <a:prstGeom prst="rect">
            <a:avLst/>
          </a:prstGeom>
          <a:noFill/>
        </p:spPr>
        <p:txBody>
          <a:bodyPr wrap="square">
            <a:spAutoFit/>
          </a:bodyPr>
          <a:lstStyle/>
          <a:p>
            <a:r>
              <a:rPr lang="zh-CN" altLang="en-US" sz="1200" dirty="0">
                <a:solidFill>
                  <a:srgbClr val="0432FF"/>
                </a:solidFill>
              </a:rPr>
              <a:t>https://www.youtubecom/watch?v=iI8UUu9g8iI</a:t>
            </a:r>
          </a:p>
        </p:txBody>
      </p:sp>
    </p:spTree>
    <p:extLst>
      <p:ext uri="{BB962C8B-B14F-4D97-AF65-F5344CB8AC3E}">
        <p14:creationId xmlns:p14="http://schemas.microsoft.com/office/powerpoint/2010/main" val="1450492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t>自动驾驶</a:t>
            </a:r>
            <a:endParaRPr lang="en-US" altLang="zh-CN" dirty="0">
              <a:latin typeface="Lexend" pitchFamily="2" charset="0"/>
              <a:ea typeface="+mj-ea"/>
            </a:endParaRPr>
          </a:p>
        </p:txBody>
      </p:sp>
    </p:spTree>
    <p:extLst>
      <p:ext uri="{BB962C8B-B14F-4D97-AF65-F5344CB8AC3E}">
        <p14:creationId xmlns:p14="http://schemas.microsoft.com/office/powerpoint/2010/main" val="176439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9496C28-61DC-1846-098E-986C78451205}"/>
              </a:ext>
            </a:extLst>
          </p:cNvPr>
          <p:cNvSpPr>
            <a:spLocks noGrp="1"/>
          </p:cNvSpPr>
          <p:nvPr>
            <p:ph type="title"/>
          </p:nvPr>
        </p:nvSpPr>
        <p:spPr>
          <a:xfrm>
            <a:off x="623635" y="522789"/>
            <a:ext cx="10963473" cy="589190"/>
          </a:xfrm>
        </p:spPr>
        <p:txBody>
          <a:bodyPr/>
          <a:lstStyle/>
          <a:p>
            <a:r>
              <a:rPr lang="zh-CN" altLang="en-US" dirty="0"/>
              <a:t>自动驾驶</a:t>
            </a:r>
          </a:p>
        </p:txBody>
      </p:sp>
      <p:sp>
        <p:nvSpPr>
          <p:cNvPr id="3" name="内容占位符 2">
            <a:extLst>
              <a:ext uri="{FF2B5EF4-FFF2-40B4-BE49-F238E27FC236}">
                <a16:creationId xmlns:a16="http://schemas.microsoft.com/office/drawing/2014/main" id="{218691FE-411C-DD5A-15A0-E4D85E4BEAF4}"/>
              </a:ext>
            </a:extLst>
          </p:cNvPr>
          <p:cNvSpPr>
            <a:spLocks noGrp="1"/>
          </p:cNvSpPr>
          <p:nvPr>
            <p:ph sz="half" idx="1"/>
          </p:nvPr>
        </p:nvSpPr>
        <p:spPr>
          <a:xfrm>
            <a:off x="623635" y="1246909"/>
            <a:ext cx="10963473" cy="5108171"/>
          </a:xfrm>
        </p:spPr>
        <p:txBody>
          <a:bodyPr/>
          <a:lstStyle/>
          <a:p>
            <a:r>
              <a:rPr lang="zh-CN" altLang="en-US" dirty="0"/>
              <a:t>整体情况：</a:t>
            </a:r>
            <a:endParaRPr lang="en-US" altLang="zh-CN" dirty="0"/>
          </a:p>
          <a:p>
            <a:pPr lvl="1"/>
            <a:r>
              <a:rPr lang="en-US" altLang="zh-CN" dirty="0"/>
              <a:t>2024</a:t>
            </a:r>
            <a:r>
              <a:rPr lang="zh-CN" altLang="en-US" dirty="0"/>
              <a:t>年是自动驾驶技术快速发展的一年，技术创新、政策支持和商业化落地成为主要驱动力。</a:t>
            </a:r>
            <a:endParaRPr lang="en-US" altLang="zh-CN" dirty="0"/>
          </a:p>
          <a:p>
            <a:r>
              <a:rPr lang="zh-CN" altLang="en-US" dirty="0"/>
              <a:t>端到端自动驾驶技术进展：</a:t>
            </a:r>
            <a:endParaRPr lang="en-US" altLang="zh-CN" dirty="0"/>
          </a:p>
          <a:p>
            <a:pPr lvl="1"/>
            <a:r>
              <a:rPr lang="zh-CN" altLang="en-US" dirty="0"/>
              <a:t>特斯拉开启了端到端自动驾驶领域之后，小鹏、华为、蔚来、理想等公司都在使用大模型布局端到端自动驾驶，特斯拉的 </a:t>
            </a:r>
            <a:r>
              <a:rPr lang="en" altLang="zh-CN" dirty="0"/>
              <a:t>FSD V12</a:t>
            </a:r>
            <a:r>
              <a:rPr lang="zh-CN" altLang="en-US" dirty="0"/>
              <a:t> 系统全面推进，标志着大模型在自动驾驶技术在量产车型上应用成为现实。</a:t>
            </a:r>
          </a:p>
          <a:p>
            <a:r>
              <a:rPr lang="zh-CN" altLang="en-US" dirty="0"/>
              <a:t>自动驾驶商业化：</a:t>
            </a:r>
            <a:endParaRPr lang="en-US" altLang="zh-CN" dirty="0"/>
          </a:p>
          <a:p>
            <a:pPr lvl="1"/>
            <a:r>
              <a:rPr lang="en" altLang="zh-CN" dirty="0"/>
              <a:t>Waymo</a:t>
            </a:r>
            <a:r>
              <a:rPr lang="zh-CN" altLang="en-US" dirty="0"/>
              <a:t> 和百度 </a:t>
            </a:r>
            <a:r>
              <a:rPr lang="en" altLang="zh-CN" dirty="0"/>
              <a:t>Apollo</a:t>
            </a:r>
            <a:r>
              <a:rPr lang="zh-CN" altLang="en-US" dirty="0"/>
              <a:t> 等公司进一步扩展了自动驾驶服务的覆盖范围，百度旗下的萝卜快跑在</a:t>
            </a:r>
            <a:r>
              <a:rPr lang="en-US" altLang="zh-CN" dirty="0"/>
              <a:t>2024</a:t>
            </a:r>
            <a:r>
              <a:rPr lang="zh-CN" altLang="en-US" dirty="0"/>
              <a:t>年三季度订单接近一百万单，标志着自动驾驶技术从测试阶段迈向实际应用。</a:t>
            </a:r>
            <a:endParaRPr lang="en-US" altLang="zh-CN" dirty="0"/>
          </a:p>
          <a:p>
            <a:r>
              <a:rPr lang="zh-CN" altLang="en-US" dirty="0"/>
              <a:t>芯片发展：</a:t>
            </a:r>
            <a:endParaRPr lang="en-US" altLang="zh-CN" dirty="0"/>
          </a:p>
          <a:p>
            <a:pPr lvl="1"/>
            <a:r>
              <a:rPr lang="zh-CN" altLang="en-US" dirty="0"/>
              <a:t>英伟达 </a:t>
            </a:r>
            <a:r>
              <a:rPr lang="en" altLang="zh-CN" dirty="0"/>
              <a:t>DRIVE Thor</a:t>
            </a:r>
            <a:r>
              <a:rPr lang="zh-CN" altLang="en-US" dirty="0"/>
              <a:t> 平台和地平线征程</a:t>
            </a:r>
            <a:r>
              <a:rPr lang="en-US" altLang="zh-CN" dirty="0"/>
              <a:t>5</a:t>
            </a:r>
            <a:r>
              <a:rPr lang="zh-CN" altLang="en-US" dirty="0"/>
              <a:t>芯片，吉利汽车发布自研自动驾驶芯片“星辰一号”。</a:t>
            </a:r>
          </a:p>
        </p:txBody>
      </p:sp>
      <p:sp>
        <p:nvSpPr>
          <p:cNvPr id="5" name="文本框 4">
            <a:extLst>
              <a:ext uri="{FF2B5EF4-FFF2-40B4-BE49-F238E27FC236}">
                <a16:creationId xmlns:a16="http://schemas.microsoft.com/office/drawing/2014/main" id="{BF26AE47-1146-06E9-C91E-BE0CFE586F80}"/>
              </a:ext>
            </a:extLst>
          </p:cNvPr>
          <p:cNvSpPr txBox="1"/>
          <p:nvPr/>
        </p:nvSpPr>
        <p:spPr>
          <a:xfrm>
            <a:off x="4293476" y="2469195"/>
            <a:ext cx="8271640" cy="276999"/>
          </a:xfrm>
          <a:prstGeom prst="rect">
            <a:avLst/>
          </a:prstGeom>
          <a:noFill/>
        </p:spPr>
        <p:txBody>
          <a:bodyPr wrap="square">
            <a:spAutoFit/>
          </a:bodyPr>
          <a:lstStyle/>
          <a:p>
            <a:r>
              <a:rPr lang="zh-CN" altLang="en-US" sz="1200" dirty="0">
                <a:solidFill>
                  <a:srgbClr val="0432FF"/>
                </a:solidFill>
              </a:rPr>
              <a:t>https://www.youtube.com/watch?v=il5q8vBFZa8</a:t>
            </a:r>
          </a:p>
        </p:txBody>
      </p:sp>
      <p:sp>
        <p:nvSpPr>
          <p:cNvPr id="7" name="文本框 6">
            <a:extLst>
              <a:ext uri="{FF2B5EF4-FFF2-40B4-BE49-F238E27FC236}">
                <a16:creationId xmlns:a16="http://schemas.microsoft.com/office/drawing/2014/main" id="{21E31DC2-AD49-B0D9-4868-EAECCC396EB0}"/>
              </a:ext>
            </a:extLst>
          </p:cNvPr>
          <p:cNvSpPr txBox="1"/>
          <p:nvPr/>
        </p:nvSpPr>
        <p:spPr>
          <a:xfrm>
            <a:off x="3063765" y="3964910"/>
            <a:ext cx="8271640" cy="276999"/>
          </a:xfrm>
          <a:prstGeom prst="rect">
            <a:avLst/>
          </a:prstGeom>
          <a:noFill/>
        </p:spPr>
        <p:txBody>
          <a:bodyPr wrap="square">
            <a:spAutoFit/>
          </a:bodyPr>
          <a:lstStyle/>
          <a:p>
            <a:r>
              <a:rPr lang="zh-CN" altLang="en-US" sz="1200" dirty="0">
                <a:solidFill>
                  <a:srgbClr val="0432FF"/>
                </a:solidFill>
              </a:rPr>
              <a:t>https://www.youtube.com/watch?v=zXqu8N4TQp8</a:t>
            </a:r>
          </a:p>
        </p:txBody>
      </p:sp>
      <p:sp>
        <p:nvSpPr>
          <p:cNvPr id="9" name="文本框 8">
            <a:extLst>
              <a:ext uri="{FF2B5EF4-FFF2-40B4-BE49-F238E27FC236}">
                <a16:creationId xmlns:a16="http://schemas.microsoft.com/office/drawing/2014/main" id="{75F32936-8628-2B66-15F6-16D35F52AFCA}"/>
              </a:ext>
            </a:extLst>
          </p:cNvPr>
          <p:cNvSpPr txBox="1"/>
          <p:nvPr/>
        </p:nvSpPr>
        <p:spPr>
          <a:xfrm>
            <a:off x="2233448" y="5460625"/>
            <a:ext cx="8271640" cy="276999"/>
          </a:xfrm>
          <a:prstGeom prst="rect">
            <a:avLst/>
          </a:prstGeom>
          <a:noFill/>
        </p:spPr>
        <p:txBody>
          <a:bodyPr wrap="square">
            <a:spAutoFit/>
          </a:bodyPr>
          <a:lstStyle/>
          <a:p>
            <a:r>
              <a:rPr lang="zh-CN" altLang="en-US" sz="1200" dirty="0">
                <a:solidFill>
                  <a:srgbClr val="0432FF"/>
                </a:solidFill>
              </a:rPr>
              <a:t>https://www.youtube.com/watch?v=BEGZnrS-fHs&amp;pp=ygUSbnZpZGlhIERSSVZFIFRob3Ig</a:t>
            </a:r>
          </a:p>
        </p:txBody>
      </p:sp>
    </p:spTree>
    <p:extLst>
      <p:ext uri="{BB962C8B-B14F-4D97-AF65-F5344CB8AC3E}">
        <p14:creationId xmlns:p14="http://schemas.microsoft.com/office/powerpoint/2010/main" val="3935428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29511</TotalTime>
  <Words>1589</Words>
  <Application>Microsoft Macintosh PowerPoint</Application>
  <PresentationFormat>自定义</PresentationFormat>
  <Paragraphs>106</Paragraphs>
  <Slides>22</Slides>
  <Notes>9</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22</vt:i4>
      </vt:variant>
    </vt:vector>
  </HeadingPairs>
  <TitlesOfParts>
    <vt:vector size="37" baseType="lpstr">
      <vt:lpstr>Microsoft YaHei</vt:lpstr>
      <vt:lpstr>Microsoft YaHei</vt:lpstr>
      <vt:lpstr>ACGN-MiaoGB-Flash</vt:lpstr>
      <vt:lpstr>PingFang SC Semibold</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PowerPoint 演示文稿</vt:lpstr>
      <vt:lpstr>生成式 AI 全面爆发</vt:lpstr>
      <vt:lpstr>生成式 AI 全面爆发</vt:lpstr>
      <vt:lpstr>PowerPoint 演示文稿</vt:lpstr>
      <vt:lpstr>具身智能的进展</vt:lpstr>
      <vt:lpstr>具身智能的进展</vt:lpstr>
      <vt:lpstr>PowerPoint 演示文稿</vt:lpstr>
      <vt:lpstr>自动驾驶</vt:lpstr>
      <vt:lpstr>PowerPoint 演示文稿</vt:lpstr>
      <vt:lpstr>AI 医疗与脑机接口</vt:lpstr>
      <vt:lpstr>PowerPoint 演示文稿</vt:lpstr>
      <vt:lpstr>AI芯片与硬件的突破</vt:lpstr>
      <vt:lpstr>AI 硬件</vt:lpstr>
      <vt:lpstr>PowerPoint 演示文稿</vt:lpstr>
      <vt:lpstr>AI 六小虎竞争</vt:lpstr>
      <vt:lpstr>AI 六小虎竞争</vt:lpstr>
      <vt:lpstr>PowerPoint 演示文稿</vt:lpstr>
      <vt:lpstr>PowerPoint 演示文稿</vt:lpstr>
      <vt:lpstr>PowerPoint 演示文稿</vt:lpstr>
      <vt:lpstr>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9976</cp:revision>
  <cp:lastPrinted>2023-09-08T09:14:01Z</cp:lastPrinted>
  <dcterms:created xsi:type="dcterms:W3CDTF">2020-08-28T08:44:19Z</dcterms:created>
  <dcterms:modified xsi:type="dcterms:W3CDTF">2025-01-27T15:51:14Z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