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6"/>
  </p:notesMasterIdLst>
  <p:handoutMasterIdLst>
    <p:handoutMasterId r:id="rId17"/>
  </p:handoutMasterIdLst>
  <p:sldIdLst>
    <p:sldId id="603" r:id="rId6"/>
    <p:sldId id="2465" r:id="rId7"/>
    <p:sldId id="2466" r:id="rId8"/>
    <p:sldId id="2467" r:id="rId9"/>
    <p:sldId id="2468" r:id="rId10"/>
    <p:sldId id="2469" r:id="rId11"/>
    <p:sldId id="2470" r:id="rId12"/>
    <p:sldId id="2471" r:id="rId13"/>
    <p:sldId id="2472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000" y="-6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93E28-0E4E-C1D6-0B6E-5A6B0A90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24" y="0"/>
            <a:ext cx="122484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2023 </a:t>
            </a:r>
            <a:r>
              <a:rPr lang="zh-CN" altLang="en-US" sz="8800" dirty="0">
                <a:solidFill>
                  <a:schemeClr val="tx2"/>
                </a:solidFill>
              </a:rPr>
              <a:t>年</a:t>
            </a:r>
            <a:endParaRPr lang="en-US" altLang="zh-CN" sz="8800" dirty="0">
              <a:solidFill>
                <a:schemeClr val="tx2"/>
              </a:solidFill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 AI </a:t>
            </a:r>
            <a:r>
              <a:rPr lang="zh-CN" altLang="en-US" sz="8800" dirty="0">
                <a:solidFill>
                  <a:schemeClr val="tx2"/>
                </a:solidFill>
              </a:rPr>
              <a:t>重大事件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2012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 err="1">
                <a:solidFill>
                  <a:srgbClr val="060607"/>
                </a:solidFill>
                <a:effectLst/>
                <a:latin typeface="inherit"/>
              </a:rPr>
              <a:t>AlexNet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ImageNet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挑战赛中夺冠，大幅降低了图像分类错误率，标志着深度学习在图像识别领域的突破。这一事件引发了学术界和工业界对深度学习的广泛关注，促使更多研究和开发资源投入到该领域。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2014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：生成对抗网络（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GAN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被提出，能够生成逼真的图像、音频等，广泛应用于图像生成、艺术创作等领域。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GAN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的出现为生成式建模开辟了新路径，推动了无监督学习的发展。</a:t>
            </a:r>
            <a:endParaRPr lang="en-US" altLang="zh-CN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年：生成对抗网络（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GAN</a:t>
            </a:r>
            <a:r>
              <a:rPr lang="zh-CN" altLang="en" b="1" i="0" dirty="0">
                <a:solidFill>
                  <a:srgbClr val="404040"/>
                </a:solidFill>
                <a:effectLst/>
                <a:latin typeface="Inter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6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Ian Goodfellow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等人提出生成对抗网络（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GAN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），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通过生成器和鉴别器的对抗训练生成高质量数据样本。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GAN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在图像生成、艺术创作等领域展现了巨大潜力，推动了生成式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的发展，并为无监督学习开辟了新路径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2016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AlphaGo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击败围棋世界冠军李世石，展示了深度强化学习的强大能力。这一事件证明了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在复杂决策游戏中的强大能力，推动了深度强化学习等技术的发展。</a:t>
            </a:r>
          </a:p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2017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Transformer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架构诞生，极大地推动了自然语言处理技术的发展，成为后续大语言模型的基础。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Transformer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架构为自然语言处理领域带来了革命性变化，推动了机器翻译、文本生成等任务的快速发展。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2017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Transformer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架构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2017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Vaswani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等人提出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Transformer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架构，通过自注意力机制处理长距离依赖关系。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Transformer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成为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NLP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领域的核心技术，为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GPT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BERT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等大语言模型的开发提供了基础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br>
              <a:rPr lang="zh-CN" altLang="en-US" dirty="0"/>
            </a:br>
            <a:endParaRPr lang="zh-CN" alt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2018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OpenAI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GPT-3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发布，凭借其强大的语言生成能力，标志着自然语言处理技术的又一重大突破。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GPT-3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的出现推动了自然语言处理技术在更多领域的应用，如智能客服、语言翻译等。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2020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GPT-3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与自监督学习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2020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OpenAI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GPT-3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拥有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1750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亿参数，展示了自监督学习在未标记数据训练中的潜力。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GPT-3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在文本生成、问答等任务中表现出色，推动了生成式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的普及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Stable Diffusion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2022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OpenAI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展示了强大的对话和文本生成能力；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Stability 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Stable Diffusion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推动了文本到图像生成技术的发展。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Stable Diffusion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标志着生成式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进入主流应用，推动了多模态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的发展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2024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：多模态大模型崛起，如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OpenAI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推出的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ChatGPT-4o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，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能够实时处理和生成文本、音频等多种模态的数据。这一技术的发展为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在更多领域的应用提供了新的可能性，如智能教育、智能娱乐等。</a:t>
            </a:r>
          </a:p>
        </p:txBody>
      </p:sp>
    </p:spTree>
    <p:extLst>
      <p:ext uri="{BB962C8B-B14F-4D97-AF65-F5344CB8AC3E}">
        <p14:creationId xmlns:p14="http://schemas.microsoft.com/office/powerpoint/2010/main" val="24449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2012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 err="1">
                <a:solidFill>
                  <a:srgbClr val="060607"/>
                </a:solidFill>
                <a:effectLst/>
                <a:latin typeface="inherit"/>
              </a:rPr>
              <a:t>AlexNet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ImageNet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挑战赛中夺冠，大幅降低了图像分类错误率，标志着深度学习在图像识别领域的突破。这一事件引发了学术界和工业界对深度学习的广泛关注，促使更多研究和开发资源投入到该领域。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2014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：生成对抗网络（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GAN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被提出，能够生成逼真的图像、音频等，广泛应用于图像生成、艺术创作等领域。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GAN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的出现为生成式建模开辟了新路径，推动了无监督学习的发展。</a:t>
            </a:r>
            <a:endParaRPr lang="en-US" altLang="zh-CN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年：生成对抗网络（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GAN</a:t>
            </a:r>
            <a:r>
              <a:rPr lang="zh-CN" altLang="en" b="1" i="0" dirty="0">
                <a:solidFill>
                  <a:srgbClr val="404040"/>
                </a:solidFill>
                <a:effectLst/>
                <a:latin typeface="Inter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6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Ian Goodfellow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等人提出生成对抗网络（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GAN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），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通过生成器和鉴别器的对抗训练生成高质量数据样本。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GAN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在图像生成、艺术创作等领域展现了巨大潜力，推动了生成式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的发展，并为无监督学习开辟了新路径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2016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AlphaGo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击败围棋世界冠军李世石，展示了深度强化学习的强大能力。这一事件证明了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在复杂决策游戏中的强大能力，推动了深度强化学习等技术的发展。</a:t>
            </a:r>
          </a:p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2017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Transformer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架构诞生，极大地推动了自然语言处理技术的发展，成为后续大语言模型的基础。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Transformer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架构为自然语言处理领域带来了革命性变化，推动了机器翻译、文本生成等任务的快速发展。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2017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Transformer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架构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2017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Vaswani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等人提出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Transformer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架构，通过自注意力机制处理长距离依赖关系。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Transformer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成为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NLP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领域的核心技术，为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GPT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BERT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等大语言模型的开发提供了基础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br>
              <a:rPr lang="zh-CN" altLang="en-US" dirty="0"/>
            </a:br>
            <a:endParaRPr lang="zh-CN" alt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2018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OpenAI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GPT-3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发布，凭借其强大的语言生成能力，标志着自然语言处理技术的又一重大突破。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GPT-3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的出现推动了自然语言处理技术在更多领域的应用，如智能客服、语言翻译等。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2020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GPT-3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与自监督学习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2020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OpenAI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GPT-3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拥有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1750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亿参数，展示了自监督学习在未标记数据训练中的潜力。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GPT-3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在文本生成、问答等任务中表现出色，推动了生成式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的普及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Stable Diffusion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时间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2022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OpenAI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展示了强大的对话和文本生成能力；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Stability 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Stable Diffusion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推动了文本到图像生成技术的发展。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Stable Diffusion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标志着生成式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进入主流应用，推动了多模态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的发展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2024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年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：多模态大模型崛起，如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OpenAI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推出的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ChatGPT-4o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，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能够实时处理和生成文本、音频等多种模态的数据。这一技术的发展为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在更多领域的应用提供了新的可能性，如智能教育、智能娱乐等。</a:t>
            </a:r>
          </a:p>
        </p:txBody>
      </p:sp>
    </p:spTree>
    <p:extLst>
      <p:ext uri="{BB962C8B-B14F-4D97-AF65-F5344CB8AC3E}">
        <p14:creationId xmlns:p14="http://schemas.microsoft.com/office/powerpoint/2010/main" val="345208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FAF491-BC91-9153-0F85-E2BF8F9C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D5EB34-9717-56A7-CFC9-575F38BC4E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过去十年，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芯片和硬件的发展从专用芯片的崛起到边缘计算的普及，再到量子计算的探索，展现了技术的多样化和应用的广泛性。未来，随着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技术的进一步发展，芯片和硬件将继续扮演关键角色，推动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在更多领域的落地和应用。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50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1727F2-1105-56A9-4EF4-B5A78BD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2016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Google TPU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的发布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Google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发布了专为机器学习设计的张量处理单元（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），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用于加速神经网络的推理和训练。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的推出标志着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专用芯片的崛起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显著提升了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模型的训练效率，尤其是在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AlphaGo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击败李世石的比赛中发挥了关键作用。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的专用架构为后续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芯片的设计提供了重要参考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2. 2017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NVIDIA Volta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架构与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芯片元年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NVIDIA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Volta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GPU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首次引入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Tensor Core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专门优化深度学习任务。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2017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年被称为“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芯片元年”，各大科技公司纷纷布局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Volta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在深度学习训练中表现出色，推动了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模型的规模化发展。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NVIDIA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凭借其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芯片市场的领先地位，成为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硬件领域的核心供应商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3. 2019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年：边缘计算与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芯片的普及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：苹果推出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A14 Bionic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芯片，专为边缘设备优化，支持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推理任务。同时，英伟达发布了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Jetson AGX Xavier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开发者套件，推动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在边缘计算中的应用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：边缘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芯片的兴起使得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技术能够在智能手机、物联网设备等终端设备上运行，降低了数据传输延迟，提升了隐私保护能力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4. 2021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年：专用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芯片的多样化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：华为发布昇腾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处理器，专注于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推理和训练；谷歌推出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 v4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进一步提升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算力；英特尔发布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Habana Labs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Gaudi 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芯片，专注于深度学习训练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：专用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芯片的多样化满足了不同场景的需求，从数据中心到边缘设备，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算力的分布更加均衡，推动了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技术的普及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5. 2023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年：量子计算与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结合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：谷歌发布量子芯片“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Willow”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探索量子计算在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领域的应用潜力。量子计算的高并行计算能力有望解决复杂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问题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：量子计算与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的结合为未来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技术的发展提供了新的方向，尤其是在优化算法和解决复杂问题方面展现了巨大潜力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6. 2024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年：英伟达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Blackwell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架构与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芯片的新高度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：英伟达发布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Blackwell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B200 GPU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拥有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2080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亿个晶体管，推理能力是前代产品的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30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倍，被誉为“史上最强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芯片”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Blackwell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架构的推出进一步巩固了英伟达在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芯片市场的领导地位，为生成式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和大规模模型训练提供了强大的硬件支持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7. 2024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芯片的全球化竞争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：华为发布昇腾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5 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处理器，性能和能效实现突破；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Meta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Llama 3.2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优化移动设备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性能；阿里巴巴推出“智链”技术，结合区块链与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提升供应链管理效率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：全球科技巨头在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芯片领域的竞争加剧，推动了技术的快速迭代和成本的降低，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芯片逐渐成为科技行业的核心竞争力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7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1727F2-1105-56A9-4EF4-B5A78BD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2016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Google TPU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的发布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Google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发布了专为机器学习设计的张量处理单元（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），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用于加速神经网络的推理和训练。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的推出标志着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专用芯片的崛起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显著提升了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模型的训练效率，尤其是在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AlphaGo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击败李世石的比赛中发挥了关键作用。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的专用架构为后续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芯片的设计提供了重要参考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2. 2017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NVIDIA Volta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架构与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芯片元年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NVIDIA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Volta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GPU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首次引入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Tensor Core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专门优化深度学习任务。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2017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年被称为“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芯片元年”，各大科技公司纷纷布局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Volta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在深度学习训练中表现出色，推动了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模型的规模化发展。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NVIDIA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凭借其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GPU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芯片市场的领先地位，成为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硬件领域的核心供应商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3. 2019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年：边缘计算与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芯片的普及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：苹果推出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A14 Bionic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芯片，专为边缘设备优化，支持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推理任务。同时，英伟达发布了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Jetson AGX Xavier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开发者套件，推动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在边缘计算中的应用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：边缘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芯片的兴起使得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技术能够在智能手机、物联网设备等终端设备上运行，降低了数据传输延迟，提升了隐私保护能力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714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4. 2021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年：专用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芯片的多样化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：华为发布昇腾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处理器，专注于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推理和训练；谷歌推出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TPU v4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进一步提升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算力；英特尔发布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Habana Labs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Gaudi 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芯片，专注于深度学习训练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：专用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芯片的多样化满足了不同场景的需求，从数据中心到边缘设备，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算力的分布更加均衡，推动了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技术的普及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1415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5. 2023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年：量子计算与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结合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：谷歌发布量子芯片“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Willow”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探索量子计算在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领域的应用潜力。量子计算的高并行计算能力有望解决复杂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问题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：量子计算与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的结合为未来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技术的发展提供了新的方向，尤其是在优化算法和解决复杂问题方面展现了巨大潜力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6. 2024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年：英伟达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Blackwell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架构与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芯片的新高度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：英伟达发布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Blackwell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B200 GPU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拥有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2080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亿个晶体管，推理能力是前代产品的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30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倍，被誉为“史上最强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芯片”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Blackwell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架构的推出进一步巩固了英伟达在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芯片市场的领导地位，为生成式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和大规模模型训练提供了强大的硬件支持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7. 2024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芯片的全球化竞争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事件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：华为发布昇腾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5 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处理器，性能和能效实现突破；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Meta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推出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Llama 3.2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优化移动设备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性能；阿里巴巴推出“智链”技术，结合区块链与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提升供应链管理效率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影响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：全球科技巨头在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芯片领域的竞争加剧，推动了技术的快速迭代和成本的降低，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芯片逐渐成为科技行业的核心竞争力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716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71B56D2-BA79-F887-F479-9E00D4F9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165D4F-CA3A-27CF-1921-BBFD8B66E7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过去十年，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领域的投融资和初创企业经历了从爆发到成熟的过程。生成式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制药成为资本追逐的热点，推动了技术的快速发展和商业化落地。未来，随着技术的进一步突破，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将在更多领域展现其潜力。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73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3097168-54CC-33F9-025B-1362F0A1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C13BED-2141-4EAD-CE1E-A166655E84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2015-2018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投融资的爆发期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2015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领域投融资事件数量大幅增长，全年投融资事件超过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1000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起，金额突破千亿人民币。这一年被视为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投资的“爆发元年”，资本开始大规模涌入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赛道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2016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芯片公司地平线完成天使轮融资，标志着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硬件领域的崛起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2018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投融资达到巅峰，全年融资事件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1185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起，金额超过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2600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亿人民币。商汤科技、旷视科技等“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四小龙”获得数十亿美元融资，成为行业标杆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2015-2018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：商汤科技、旷视科技、云从科技和依图科技（“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四小龙”）崛起，成为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领域的代表性企业。这些公司在计算机视觉和深度学习领域取得突破，获得数十亿美元融资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2020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：中国独角兽企业数量达到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266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家，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领域独角兽企业如云天励飞、奕斯伟等崭露头角，主要集中在人工智能、医疗和教育领域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2019-2021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年：资本寒冬与复苏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2019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：受全球经济环境影响，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投融资进入“资本寒冬”，融资事件数量下降至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326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起，但金额仍保持较高水平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投融资复苏，全年融资事件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1132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起，金额达到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3343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亿人民币。生成式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制药成为投资热点，晶泰科技等公司获得大额融资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79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/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2022-2025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年：生成式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与多模态</a:t>
            </a:r>
            <a:r>
              <a:rPr lang="en" altLang="zh-CN" b="1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的崛起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成为投资热点，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OpenAI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的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ChatGPT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发布引发全球关注，资本开始大规模涌入生成式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2024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：全球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领域投融资总额达到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821.29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亿人民币，生成式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" b="0" i="0" dirty="0">
                <a:solidFill>
                  <a:srgbClr val="404040"/>
                </a:solidFill>
                <a:effectLst/>
                <a:latin typeface="Inter"/>
              </a:rPr>
              <a:t>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制药和多模态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成为主要投资方向。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OpenAI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完成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66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亿美元融资，估值飙升至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1570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亿美元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410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2025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Inter"/>
              </a:rPr>
              <a:t>年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：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投融资持续活跃，生成式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和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 Agent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成为资本追逐的热点。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11</a:t>
            </a:r>
            <a:r>
              <a:rPr lang="en" altLang="zh-CN" b="0" i="0" dirty="0" err="1">
                <a:solidFill>
                  <a:srgbClr val="404040"/>
                </a:solidFill>
                <a:effectLst/>
                <a:latin typeface="Inter"/>
              </a:rPr>
              <a:t>x.ai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等公司完成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7400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万美元融资，验证了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替代人类完成复杂任务的商业潜力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25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7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059D3CD-523F-7B6A-B182-4743AC7E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9F6907-B2F3-385C-8D9E-9E58DB729D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fontAlgn="base"/>
            <a:r>
              <a:rPr lang="en" altLang="zh-CN" b="1" i="0" dirty="0">
                <a:solidFill>
                  <a:srgbClr val="060607"/>
                </a:solidFill>
                <a:effectLst/>
                <a:latin typeface="inherit"/>
              </a:rPr>
              <a:t>OpenAI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的</a:t>
            </a:r>
            <a:r>
              <a:rPr lang="en" altLang="zh-CN" b="1" i="0" dirty="0">
                <a:solidFill>
                  <a:srgbClr val="060607"/>
                </a:solidFill>
                <a:effectLst/>
                <a:latin typeface="inherit"/>
              </a:rPr>
              <a:t>GPT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系列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开发者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OpenAI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功能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系列（如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GPT-4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是目前最先进的人工智能语言模型之一，能够进行流畅的对话、文本生成、语言翻译、代码生成等多种任务。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亮点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：强大的语言理解和生成能力，支持多种语言，应用场景广泛。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GPT-4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在理解和生成人类语言方面展现出了卓越的能力。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影响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GPT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系列推动了自然语言处理技术的快速发展，成为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领域的标杆模型，广泛应用于各种领域。</a:t>
            </a:r>
          </a:p>
          <a:p>
            <a:pPr algn="l" fontAlgn="base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2. 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谷歌的</a:t>
            </a:r>
            <a:r>
              <a:rPr lang="en" altLang="zh-CN" b="1" i="0" dirty="0">
                <a:solidFill>
                  <a:srgbClr val="060607"/>
                </a:solidFill>
                <a:effectLst/>
                <a:latin typeface="inherit"/>
              </a:rPr>
              <a:t>Gemini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系列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开发者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：谷歌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功能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Gemini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系列（如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Gemini 1.5 Pro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支持多模态处理、长上下文处理、语言理解和生成，适用于多种特定任务。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亮点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：在机器翻译领域具有较高的准确率和翻译速度。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影响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：谷歌的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Gemini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系列在多模态应用和长文本处理方面表现出色，推动了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在复杂任务中的应用。</a:t>
            </a:r>
          </a:p>
          <a:p>
            <a:pPr algn="l" fontAlgn="base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3. </a:t>
            </a:r>
            <a:r>
              <a:rPr lang="en" altLang="zh-CN" b="1" i="0" dirty="0">
                <a:solidFill>
                  <a:srgbClr val="060607"/>
                </a:solidFill>
                <a:effectLst/>
                <a:latin typeface="inherit"/>
              </a:rPr>
              <a:t>Anthropic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的</a:t>
            </a:r>
            <a:r>
              <a:rPr lang="en" altLang="zh-CN" b="1" i="0" dirty="0">
                <a:solidFill>
                  <a:srgbClr val="060607"/>
                </a:solidFill>
                <a:effectLst/>
                <a:latin typeface="inherit"/>
              </a:rPr>
              <a:t>Claude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系列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开发者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Anthropic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功能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Claude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系列（如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Claude 3.5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是一个快速、能干且真正会话的助手，覆盖自然语言处理、机器翻译等领域。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亮点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：在处理复杂文本和语境时表现出色，提供高质量的翻译和文本生成服务。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影响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Claude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系列以其高质量的文本生成和翻译能力，成为自然语言处理领域的重要参与者。</a:t>
            </a:r>
          </a:p>
          <a:p>
            <a:pPr algn="l" fontAlgn="base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4. </a:t>
            </a:r>
            <a:r>
              <a:rPr lang="en" altLang="zh-CN" b="1" i="0" dirty="0">
                <a:solidFill>
                  <a:srgbClr val="060607"/>
                </a:solidFill>
                <a:effectLst/>
                <a:latin typeface="inherit"/>
              </a:rPr>
              <a:t>Meta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的</a:t>
            </a:r>
            <a:r>
              <a:rPr lang="en" altLang="zh-CN" b="1" i="0" dirty="0" err="1">
                <a:solidFill>
                  <a:srgbClr val="060607"/>
                </a:solidFill>
                <a:effectLst/>
                <a:latin typeface="inherit"/>
              </a:rPr>
              <a:t>LLaMA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系列</a:t>
            </a:r>
            <a:endParaRPr lang="zh-CN" altLang="en-US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开发者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Meta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（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Facebook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母公司）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功能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 err="1">
                <a:solidFill>
                  <a:srgbClr val="060607"/>
                </a:solidFill>
                <a:effectLst/>
                <a:latin typeface="inherit"/>
              </a:rPr>
              <a:t>LLaMA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系列（如</a:t>
            </a:r>
            <a:r>
              <a:rPr lang="en" altLang="zh-CN" b="0" i="0" dirty="0" err="1">
                <a:solidFill>
                  <a:srgbClr val="060607"/>
                </a:solidFill>
                <a:effectLst/>
                <a:latin typeface="inherit"/>
              </a:rPr>
              <a:t>LLaMA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 3.3</a:t>
            </a:r>
            <a:r>
              <a:rPr lang="zh-CN" altLang="en" b="0" i="0" dirty="0">
                <a:solidFill>
                  <a:srgbClr val="060607"/>
                </a:solidFill>
                <a:effectLst/>
                <a:latin typeface="inherit"/>
              </a:rPr>
              <a:t>）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是一个开源的大型语言模型，专注于高效的语言生成和多语言支持。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亮点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：开源特性使其在学术界和开发者社区中广泛使用，推动了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技术的普及和创新。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影响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" altLang="zh-CN" b="0" i="0" dirty="0" err="1">
                <a:solidFill>
                  <a:srgbClr val="060607"/>
                </a:solidFill>
                <a:effectLst/>
                <a:latin typeface="inherit"/>
              </a:rPr>
              <a:t>LLaMA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系列通过开源策略，促进了</a:t>
            </a:r>
            <a:r>
              <a:rPr lang="en" altLang="zh-CN" b="0" i="0" dirty="0">
                <a:solidFill>
                  <a:srgbClr val="060607"/>
                </a:solidFill>
                <a:effectLst/>
                <a:latin typeface="inherit"/>
              </a:rPr>
              <a:t>AI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技术的广泛传播和应用，成为许多研究和开发项目的基石。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4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29428</TotalTime>
  <Words>3318</Words>
  <Application>Microsoft Macintosh PowerPoint</Application>
  <PresentationFormat>自定义</PresentationFormat>
  <Paragraphs>134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-apple-system</vt:lpstr>
      <vt:lpstr>微软雅黑</vt:lpstr>
      <vt:lpstr>微软雅黑</vt:lpstr>
      <vt:lpstr>ACGN-MiaoGB-Flash</vt:lpstr>
      <vt:lpstr>inherit</vt:lpstr>
      <vt:lpstr>Inter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算法突破</vt:lpstr>
      <vt:lpstr>算法突破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9784</cp:revision>
  <cp:lastPrinted>2023-09-08T09:14:01Z</cp:lastPrinted>
  <dcterms:created xsi:type="dcterms:W3CDTF">2020-08-28T08:44:19Z</dcterms:created>
  <dcterms:modified xsi:type="dcterms:W3CDTF">2025-01-26T10:58:06Z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