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2"/>
  </p:notesMasterIdLst>
  <p:handoutMasterIdLst>
    <p:handoutMasterId r:id="rId13"/>
  </p:handoutMasterIdLst>
  <p:sldIdLst>
    <p:sldId id="603" r:id="rId6"/>
    <p:sldId id="2433" r:id="rId7"/>
    <p:sldId id="2767" r:id="rId8"/>
    <p:sldId id="259" r:id="rId9"/>
    <p:sldId id="582" r:id="rId10"/>
    <p:sldId id="2749" r:id="rId1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49FD"/>
    <a:srgbClr val="E04795"/>
    <a:srgbClr val="1D1D1A"/>
    <a:srgbClr val="595757"/>
    <a:srgbClr val="221815"/>
    <a:srgbClr val="91A2BF"/>
    <a:srgbClr val="66BA36"/>
    <a:srgbClr val="E4EBEA"/>
    <a:srgbClr val="C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63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060028"/>
            <a:ext cx="11161240" cy="319514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BC6AC-E2D3-95E2-75AE-2F297EA6858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028295" y="404649"/>
            <a:ext cx="3491153" cy="33790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1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algn="ctr"/>
            <a:r>
              <a:rPr kumimoji="1" lang="en-US" altLang="zh-CN" sz="9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9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71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3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bricks.com/blog/" TargetMode="External"/><Relationship Id="rId2" Type="http://schemas.openxmlformats.org/officeDocument/2006/relationships/hyperlink" Target="https://www.omrimallis.com/posts/understanding-how-llm-inference-works-with-llama-cpp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databricks.com/blog/llm-inference-performance-engineering-best-pract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litwise improves GPU usage by splitting LLM inference phases - Microsoft  Research">
            <a:extLst>
              <a:ext uri="{FF2B5EF4-FFF2-40B4-BE49-F238E27FC236}">
                <a16:creationId xmlns:a16="http://schemas.microsoft.com/office/drawing/2014/main" id="{77167FB6-BD10-AA5B-3BD7-154A5B3B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4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366070"/>
            <a:ext cx="12196763" cy="3287730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4421757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66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80" y="4518507"/>
            <a:ext cx="895099" cy="89509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436243"/>
            <a:ext cx="10607784" cy="2082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 err="1">
                <a:solidFill>
                  <a:schemeClr val="tx2"/>
                </a:solidFill>
              </a:rPr>
              <a:t>vLLM</a:t>
            </a:r>
            <a:r>
              <a:rPr lang="en-US" altLang="zh-CN" sz="8800" dirty="0">
                <a:solidFill>
                  <a:schemeClr val="tx2"/>
                </a:solidFill>
              </a:rPr>
              <a:t> </a:t>
            </a:r>
            <a:r>
              <a:rPr lang="zh-CN" altLang="en-US" sz="8800" dirty="0">
                <a:solidFill>
                  <a:schemeClr val="tx2"/>
                </a:solidFill>
              </a:rPr>
              <a:t>架构剖析</a:t>
            </a:r>
            <a:endParaRPr lang="en-US" altLang="zh-CN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8BEADE-A684-EA06-9C3F-1236A20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AF98D-903F-6755-8A0B-1EF0B61FB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21813" r="10738" b="22206"/>
          <a:stretch/>
        </p:blipFill>
        <p:spPr>
          <a:xfrm>
            <a:off x="819925" y="1846779"/>
            <a:ext cx="10827902" cy="37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BA3EBE-2280-60FA-B19B-0073E96B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839DD-397C-F427-9006-90BE08155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业界大模型推理框架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err="1"/>
              <a:t>Huggingface</a:t>
            </a:r>
            <a:r>
              <a:rPr lang="zh-CN" altLang="en-US" sz="2400" dirty="0"/>
              <a:t> </a:t>
            </a:r>
            <a:r>
              <a:rPr lang="en-US" altLang="zh-CN" sz="2400" dirty="0"/>
              <a:t>TGI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vLLM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SGLang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LMDeploy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dirty="0"/>
              <a:t>性能对比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小结与思考</a:t>
            </a:r>
          </a:p>
        </p:txBody>
      </p:sp>
    </p:spTree>
    <p:extLst>
      <p:ext uri="{BB962C8B-B14F-4D97-AF65-F5344CB8AC3E}">
        <p14:creationId xmlns:p14="http://schemas.microsoft.com/office/powerpoint/2010/main" val="403034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tx2"/>
                </a:solidFill>
                <a:latin typeface="+mj-ea"/>
                <a:ea typeface="+mj-ea"/>
              </a:rPr>
              <a:t>有哪些大模型推理框架</a:t>
            </a:r>
            <a:endParaRPr lang="en" altLang="zh-CN" sz="9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7C8E4-3300-3D16-A2AB-A8E87EE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E4546-93BE-FFEA-8EC9-B7100A43D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432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https://www.omrimallis.com/posts/understanding-how-llm-inference-works-with-llama-cpp/</a:t>
            </a:r>
            <a:endParaRPr kumimoji="1" lang="en" altLang="zh-CN" dirty="0">
              <a:solidFill>
                <a:srgbClr val="0432FF"/>
              </a:solidFill>
            </a:endParaRPr>
          </a:p>
          <a:p>
            <a:r>
              <a:rPr kumimoji="1" lang="en" altLang="zh-CN" dirty="0">
                <a:solidFill>
                  <a:srgbClr val="0432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https://www.databricks.com/blog/</a:t>
            </a:r>
            <a:r>
              <a:rPr kumimoji="1" lang="en" altLang="zh-CN" dirty="0">
                <a:solidFill>
                  <a:srgbClr val="0432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llm-inference-performance-engineering-best-practices</a:t>
            </a:r>
            <a:endParaRPr kumimoji="1" lang="en" altLang="zh-CN" dirty="0">
              <a:solidFill>
                <a:srgbClr val="0432FF"/>
              </a:solidFill>
            </a:endParaRPr>
          </a:p>
          <a:p>
            <a:r>
              <a:rPr kumimoji="1" lang="en" altLang="zh-CN" dirty="0">
                <a:solidFill>
                  <a:srgbClr val="0432FF"/>
                </a:solidFill>
              </a:rPr>
              <a:t>SARATHI: Efficient LLM Inference by Piggybacking Decodes with Chunked Prefills</a:t>
            </a:r>
          </a:p>
          <a:p>
            <a:endParaRPr kumimoji="1" lang="en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2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29146</TotalTime>
  <Words>68</Words>
  <Application>Microsoft Macintosh PowerPoint</Application>
  <PresentationFormat>自定义</PresentationFormat>
  <Paragraphs>18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大模型推理</vt:lpstr>
      <vt:lpstr>目录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9469</cp:revision>
  <cp:lastPrinted>2023-09-08T09:14:01Z</cp:lastPrinted>
  <dcterms:created xsi:type="dcterms:W3CDTF">2020-08-28T08:44:19Z</dcterms:created>
  <dcterms:modified xsi:type="dcterms:W3CDTF">2025-01-15T02:23:39Z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