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19"/>
  </p:notesMasterIdLst>
  <p:handoutMasterIdLst>
    <p:handoutMasterId r:id="rId20"/>
  </p:handoutMasterIdLst>
  <p:sldIdLst>
    <p:sldId id="603" r:id="rId6"/>
    <p:sldId id="2479" r:id="rId7"/>
    <p:sldId id="2417" r:id="rId8"/>
    <p:sldId id="2461" r:id="rId9"/>
    <p:sldId id="2467" r:id="rId10"/>
    <p:sldId id="2477" r:id="rId11"/>
    <p:sldId id="2478" r:id="rId12"/>
    <p:sldId id="2469" r:id="rId13"/>
    <p:sldId id="2489" r:id="rId14"/>
    <p:sldId id="2441" r:id="rId15"/>
    <p:sldId id="2458" r:id="rId16"/>
    <p:sldId id="582" r:id="rId17"/>
    <p:sldId id="2419" r:id="rId18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1D1D1A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3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013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680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p.weixin.qq.com/s/8Y281VYaLu5jHoAvQVvVJg" TargetMode="External"/><Relationship Id="rId13" Type="http://schemas.openxmlformats.org/officeDocument/2006/relationships/hyperlink" Target="https://github.com/chenzomi12/AIInfra" TargetMode="External"/><Relationship Id="rId3" Type="http://schemas.openxmlformats.org/officeDocument/2006/relationships/hyperlink" Target="https://www.zhihu.com/tardis/zm/art/677638939?source_id=1003" TargetMode="External"/><Relationship Id="rId7" Type="http://schemas.openxmlformats.org/officeDocument/2006/relationships/hyperlink" Target="https://mp.weixin.qq.com/s/ZXjwnO103e-wXJGmmKi-Pw" TargetMode="External"/><Relationship Id="rId12" Type="http://schemas.openxmlformats.org/officeDocument/2006/relationships/hyperlink" Target="https://my.oschina.net/IDP/blog/16513157" TargetMode="External"/><Relationship Id="rId2" Type="http://schemas.openxmlformats.org/officeDocument/2006/relationships/hyperlink" Target="https://mp.weixin.qq.com/s/6kzCMsJuavkZPG0YCKge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p.weixin.qq.com/s/x39hqf8xn1cUlnxEIM0_ww" TargetMode="External"/><Relationship Id="rId11" Type="http://schemas.openxmlformats.org/officeDocument/2006/relationships/hyperlink" Target="https://www.zair.top/post/mixture-of-experts/" TargetMode="External"/><Relationship Id="rId5" Type="http://schemas.openxmlformats.org/officeDocument/2006/relationships/hyperlink" Target="https://mp.weixin.qq.com/s/mOrAYo3qEACjSwcRPG7fWw" TargetMode="External"/><Relationship Id="rId10" Type="http://schemas.openxmlformats.org/officeDocument/2006/relationships/hyperlink" Target="https://developer.nvidia.com/zh-cn/blog/applying-mixture-of-experts-in-llm-architectures/" TargetMode="External"/><Relationship Id="rId4" Type="http://schemas.openxmlformats.org/officeDocument/2006/relationships/hyperlink" Target="https://huggingface.co/blog/zh/moe" TargetMode="External"/><Relationship Id="rId9" Type="http://schemas.openxmlformats.org/officeDocument/2006/relationships/hyperlink" Target="https://blog.csdn.net/weixin_43013480/article/details/13930100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8858BE-DB75-9276-AE60-B70AA2DD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994"/>
            <a:ext cx="12227896" cy="6878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MoE</a:t>
            </a: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 混合专家</a:t>
            </a:r>
            <a:endParaRPr lang="en-US" altLang="zh-CN" sz="8800" dirty="0">
              <a:solidFill>
                <a:schemeClr val="tx2"/>
              </a:solidFill>
              <a:latin typeface="Futura-Medium" panose="020B0602020204020303" pitchFamily="34" charset="-79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前世今生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/>
          <a:lstStyle/>
          <a:p>
            <a:r>
              <a:rPr lang="zh-CN" altLang="en-US" dirty="0"/>
              <a:t>思考与小结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796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50AD9-73B4-4A11-9724-BC6DBDE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总结与思考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E6FFA8-A262-110E-46A7-3DC74DF852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647E584-1B5D-DB0B-2156-C7B6100D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58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https://mp.weixin.qq.com/s/6kzCMsJuavkZPG0YCKgeig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https://www.zhihu.com/tardis/zm/art/677638939?source_id=1003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https://huggingface.co/blog/zh/moe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https://mp.weixin.qq.com/s/mOrAYo3qEACjSwcRPG7fWw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6"/>
              </a:rPr>
              <a:t>https://mp.weixin.qq.com/s/x39hqf8xn1cUlnxEIM0_ww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7"/>
              </a:rPr>
              <a:t>https://mp.weixin.qq.com/s/ZXjwnO103e-wXJGmmKi-Pw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8"/>
              </a:rPr>
              <a:t>https://mp.weixin.qq.com/s/8Y281VYaLu5jHoAvQVvVJg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9"/>
              </a:rPr>
              <a:t>https://blog.csdn.net/weixin_43013480/article/details/139301000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0"/>
              </a:rPr>
              <a:t>https://developer.nvidia.com/zh-cn/blog/applying-mixture-of-experts-in-llm-architectures/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1"/>
              </a:rPr>
              <a:t>https://www.zair.top/post/mixture-of-experts/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2"/>
              </a:rPr>
              <a:t>https://my.oschina.net/IDP/blog/16513157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endParaRPr lang="en-US" altLang="zh-CN" dirty="0"/>
          </a:p>
          <a:p>
            <a:pPr algn="l"/>
            <a:r>
              <a:rPr lang="en" altLang="zh-CN" dirty="0">
                <a:hlinkClick r:id="rId13"/>
              </a:rPr>
              <a:t>https://github.com/chenzomi12/AIInfra</a:t>
            </a:r>
            <a:endParaRPr lang="en" altLang="zh-CN" dirty="0"/>
          </a:p>
          <a:p>
            <a:pPr algn="l"/>
            <a:endParaRPr lang="en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Question?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r>
              <a:rPr lang="zh-CN" altLang="en-US" sz="2400" dirty="0"/>
              <a:t>为什么幻方</a:t>
            </a:r>
            <a:r>
              <a:rPr lang="en-US" altLang="zh-CN" sz="2400" dirty="0"/>
              <a:t> DeepSeek</a:t>
            </a:r>
            <a:r>
              <a:rPr lang="zh-CN" altLang="en-US" sz="2400" dirty="0"/>
              <a:t> </a:t>
            </a:r>
            <a:r>
              <a:rPr lang="en-US" altLang="zh-CN" sz="2400" dirty="0"/>
              <a:t>V3 </a:t>
            </a:r>
            <a:r>
              <a:rPr lang="zh-CN" altLang="en-US" sz="2400" dirty="0"/>
              <a:t>和</a:t>
            </a:r>
            <a:r>
              <a:rPr lang="en-US" altLang="zh-CN" sz="2400" dirty="0"/>
              <a:t> R1 </a:t>
            </a:r>
            <a:r>
              <a:rPr lang="zh-CN" altLang="en-US" sz="2400" dirty="0"/>
              <a:t>模型能够做到这么便宜的 </a:t>
            </a:r>
            <a:r>
              <a:rPr lang="en-US" altLang="zh-CN" sz="2400" dirty="0"/>
              <a:t>Tokens/pre</a:t>
            </a:r>
            <a:r>
              <a:rPr lang="zh-CN" altLang="en-US" sz="2400" dirty="0"/>
              <a:t> </a:t>
            </a:r>
            <a:r>
              <a:rPr lang="en-US" altLang="zh-CN" sz="2400" dirty="0"/>
              <a:t>$?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dirty="0"/>
              <a:t>幻方的 </a:t>
            </a:r>
            <a:r>
              <a:rPr lang="en-US" altLang="zh-CN" sz="2400" dirty="0"/>
              <a:t>DeepSeek</a:t>
            </a:r>
            <a:r>
              <a:rPr lang="zh-CN" altLang="en-US" sz="2400" dirty="0"/>
              <a:t> </a:t>
            </a:r>
            <a:r>
              <a:rPr lang="en-US" altLang="zh-CN" sz="2400" dirty="0"/>
              <a:t>MoE</a:t>
            </a:r>
            <a:r>
              <a:rPr lang="zh-CN" altLang="en-US" sz="2400" dirty="0"/>
              <a:t> 架构到底有什么主要特性使得算力利用率上去？</a:t>
            </a:r>
            <a:endParaRPr lang="en-US" altLang="zh-CN" sz="24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dirty="0"/>
              <a:t>幻方的 </a:t>
            </a:r>
            <a:r>
              <a:rPr lang="en-US" altLang="zh-CN" sz="2400" dirty="0"/>
              <a:t>DeepSeek</a:t>
            </a:r>
            <a:r>
              <a:rPr lang="zh-CN" altLang="en-US" sz="2400" dirty="0"/>
              <a:t> </a:t>
            </a:r>
            <a:r>
              <a:rPr lang="en-US" altLang="zh-CN" sz="2400" dirty="0"/>
              <a:t>MoE</a:t>
            </a:r>
            <a:r>
              <a:rPr lang="zh-CN" altLang="en-US" sz="2400" dirty="0"/>
              <a:t> 架构会不会降低对训练算力和推理算力的需求？ </a:t>
            </a:r>
            <a:endParaRPr lang="en-US" altLang="zh-CN" sz="24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807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视频目录大纲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90</a:t>
            </a:r>
            <a:r>
              <a:rPr lang="zh-CN" altLang="en-US" sz="2800" dirty="0"/>
              <a:t> 年代初期（奠基工作）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RNN</a:t>
            </a:r>
            <a:r>
              <a:rPr lang="zh-CN" altLang="en-US" sz="2800" dirty="0"/>
              <a:t> 时代（</a:t>
            </a:r>
            <a:r>
              <a:rPr lang="en-US" altLang="zh-CN" sz="2800" dirty="0"/>
              <a:t>MOE </a:t>
            </a:r>
            <a:r>
              <a:rPr lang="zh-CN" altLang="en-US" sz="2800" dirty="0"/>
              <a:t>架构形成）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Transformer</a:t>
            </a:r>
            <a:r>
              <a:rPr lang="zh-CN" altLang="en-US" sz="2800" dirty="0"/>
              <a:t> 时代（提升效果）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Mixtral</a:t>
            </a:r>
            <a:r>
              <a:rPr lang="zh-CN" altLang="en-US" sz="2800" dirty="0"/>
              <a:t> 为例 </a:t>
            </a:r>
            <a:r>
              <a:rPr lang="en-US" altLang="zh-CN" sz="2800" dirty="0"/>
              <a:t>MOE</a:t>
            </a:r>
            <a:r>
              <a:rPr lang="zh-CN" altLang="en-US" sz="2800" dirty="0"/>
              <a:t> 可视化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 MoE</a:t>
            </a:r>
            <a:r>
              <a:rPr lang="zh-CN" altLang="en-US" sz="2800" dirty="0"/>
              <a:t> 混合专家模型？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混合专家模型简史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混合专家对训练的影响？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让 </a:t>
            </a:r>
            <a:r>
              <a:rPr lang="en-US" altLang="zh-CN" sz="2800" dirty="0"/>
              <a:t>MoE</a:t>
            </a:r>
            <a:r>
              <a:rPr lang="zh-CN" altLang="en-US" sz="2800" dirty="0"/>
              <a:t> 训练和推理起飞！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E9132B-1A71-FBBB-0F24-0C93E88E0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55" y="1134374"/>
            <a:ext cx="7772400" cy="533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763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</a:rPr>
              <a:t>MoE</a:t>
            </a:r>
            <a:r>
              <a:rPr lang="zh-CN" altLang="en-US" sz="9600" b="1" dirty="0">
                <a:solidFill>
                  <a:schemeClr val="bg1"/>
                </a:solidFill>
              </a:rPr>
              <a:t> 混合专家模型简史</a:t>
            </a:r>
            <a:endParaRPr lang="en-US" altLang="zh-C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C1840E-4830-D27A-825A-404A5C5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历史对 </a:t>
            </a:r>
            <a:r>
              <a:rPr lang="en" altLang="zh-CN" dirty="0"/>
              <a:t>MoE</a:t>
            </a:r>
            <a:r>
              <a:rPr lang="zh-CN" altLang="en-US" dirty="0"/>
              <a:t> 模型架构重要文献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0365643-AF55-5AF4-76CB-C7B37CC0EF5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06600685"/>
              </p:ext>
            </p:extLst>
          </p:nvPr>
        </p:nvGraphicFramePr>
        <p:xfrm>
          <a:off x="645962" y="1183831"/>
          <a:ext cx="10963274" cy="5326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322021">
                  <a:extLst>
                    <a:ext uri="{9D8B030D-6E8A-4147-A177-3AD203B41FA5}">
                      <a16:colId xmlns:a16="http://schemas.microsoft.com/office/drawing/2014/main" val="2373870944"/>
                    </a:ext>
                  </a:extLst>
                </a:gridCol>
                <a:gridCol w="1091855">
                  <a:extLst>
                    <a:ext uri="{9D8B030D-6E8A-4147-A177-3AD203B41FA5}">
                      <a16:colId xmlns:a16="http://schemas.microsoft.com/office/drawing/2014/main" val="4029662087"/>
                    </a:ext>
                  </a:extLst>
                </a:gridCol>
                <a:gridCol w="4549398">
                  <a:extLst>
                    <a:ext uri="{9D8B030D-6E8A-4147-A177-3AD203B41FA5}">
                      <a16:colId xmlns:a16="http://schemas.microsoft.com/office/drawing/2014/main" val="963645971"/>
                    </a:ext>
                  </a:extLst>
                </a:gridCol>
              </a:tblGrid>
              <a:tr h="348005">
                <a:tc>
                  <a:txBody>
                    <a:bodyPr/>
                    <a:lstStyle/>
                    <a:p>
                      <a:pPr algn="ctr" fontAlgn="auto"/>
                      <a:r>
                        <a:rPr lang="zh-CN" altLang="en-US" sz="105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文章名称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altLang="en-US" sz="105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发布时间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zh-CN" altLang="en-US" sz="105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主要贡献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41200"/>
                  </a:ext>
                </a:extLst>
              </a:tr>
              <a:tr h="491300">
                <a:tc>
                  <a:txBody>
                    <a:bodyPr/>
                    <a:lstStyle/>
                    <a:p>
                      <a:pPr marL="0" algn="l" defTabSz="1219200" rtl="0" eaLnBrk="1" fontAlgn="auto" latinLnBrk="1" hangingPunct="1"/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Adaptive Mixtures of Local Experts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fontAlgn="auto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1991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auto" latinLnBrk="1" hangingPunct="1"/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提出了局部专家的概念，通过门控机制选择不同的专家子模型处理不同输入区域，为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MoE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架构奠定了基础。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628185"/>
                  </a:ext>
                </a:extLst>
              </a:tr>
              <a:tr h="491300">
                <a:tc>
                  <a:txBody>
                    <a:bodyPr/>
                    <a:lstStyle/>
                    <a:p>
                      <a:pPr marL="0" algn="l" defTabSz="1219200" rtl="0" eaLnBrk="1" fontAlgn="auto" latinLnBrk="1" hangingPunct="1"/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Hierarchical Mixtures of Experts and the EM Algorithm</a:t>
                      </a:r>
                      <a:endParaRPr lang="en" sz="1050" kern="1200" dirty="0">
                        <a:solidFill>
                          <a:schemeClr val="tx1"/>
                        </a:solidFill>
                        <a:effectLst/>
                        <a:latin typeface="Lexend" pitchFamily="2" charset="0"/>
                        <a:ea typeface="+mj-ea"/>
                        <a:cs typeface="+mn-cs"/>
                      </a:endParaRP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fontAlgn="auto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1994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auto" latinLnBrk="1" hangingPunct="1"/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提出了混合专家模型的基本框架，结合了概率模型和神经网络的思想，使用期望最大化（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EM</a:t>
                      </a:r>
                      <a:r>
                        <a:rPr lang="zh-CN" alt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）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算法进行训练。这是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MoE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架构的奠基性工作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2588283"/>
                  </a:ext>
                </a:extLst>
              </a:tr>
              <a:tr h="491300">
                <a:tc>
                  <a:txBody>
                    <a:bodyPr/>
                    <a:lstStyle/>
                    <a:p>
                      <a:pPr marL="0" algn="l" defTabSz="1219200" rtl="0" eaLnBrk="1" fontAlgn="auto" latinLnBrk="1" hangingPunct="1"/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Outrageously Large Neural Networks: The Sparsely-Gated Mixture-of-Experts Layer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fontAlgn="auto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2017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auto" latinLnBrk="1" hangingPunct="1"/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提出了稀疏门控混合专家层，实现了大规模模型的高效推理。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457744"/>
                  </a:ext>
                </a:extLst>
              </a:tr>
              <a:tr h="491300">
                <a:tc>
                  <a:txBody>
                    <a:bodyPr/>
                    <a:lstStyle/>
                    <a:p>
                      <a:pPr marL="0" algn="l" defTabSz="1219200" rtl="0" eaLnBrk="1" fontAlgn="auto" latinLnBrk="1" hangingPunct="1"/>
                      <a:r>
                        <a:rPr lang="en" sz="1050" kern="1200" dirty="0" err="1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GShard</a:t>
                      </a:r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: Scaling Giant Models with Conditional Computation and Automatic </a:t>
                      </a:r>
                      <a:r>
                        <a:rPr lang="en" sz="1050" kern="1200" dirty="0" err="1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Sharding</a:t>
                      </a:r>
                      <a:endParaRPr lang="en" sz="1050" kern="1200" dirty="0">
                        <a:solidFill>
                          <a:schemeClr val="tx1"/>
                        </a:solidFill>
                        <a:effectLst/>
                        <a:latin typeface="Lexend" pitchFamily="2" charset="0"/>
                        <a:ea typeface="+mj-ea"/>
                        <a:cs typeface="+mn-cs"/>
                      </a:endParaRP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fontAlgn="auto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2020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auto" latinLnBrk="1" hangingPunct="1"/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首次将</a:t>
                      </a:r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MOE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技术引入</a:t>
                      </a:r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Transformer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架构，提供了高效的分布式并行计算架构。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7727146"/>
                  </a:ext>
                </a:extLst>
              </a:tr>
              <a:tr h="491300">
                <a:tc>
                  <a:txBody>
                    <a:bodyPr/>
                    <a:lstStyle/>
                    <a:p>
                      <a:pPr marL="0" algn="l" defTabSz="1219200" rtl="0" eaLnBrk="1" fontAlgn="auto" latinLnBrk="1" hangingPunct="1"/>
                      <a:r>
                        <a:rPr lang="en" altLang="zh-CN" sz="1050" kern="1200" dirty="0" err="1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GLaM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: Efficient Scaling of Language Models with Mixture-of-Experts</a:t>
                      </a:r>
                      <a:endParaRPr lang="en" sz="1050" kern="1200" dirty="0">
                        <a:solidFill>
                          <a:schemeClr val="tx1"/>
                        </a:solidFill>
                        <a:effectLst/>
                        <a:latin typeface="Lexend" pitchFamily="2" charset="0"/>
                        <a:ea typeface="+mj-ea"/>
                        <a:cs typeface="+mn-cs"/>
                      </a:endParaRP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fontAlgn="auto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2021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auto" latinLnBrk="1" hangingPunct="1"/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利用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MoE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架构在语言模型中实现了高效的扩展，展示了其在自然语言处理任务中的潜力。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68566111"/>
                  </a:ext>
                </a:extLst>
              </a:tr>
              <a:tr h="491300">
                <a:tc>
                  <a:txBody>
                    <a:bodyPr/>
                    <a:lstStyle/>
                    <a:p>
                      <a:pPr marL="0" algn="l" defTabSz="1219200" rtl="0" eaLnBrk="1" fontAlgn="auto" latinLnBrk="1" hangingPunct="1"/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Switch Transformers: Scaling to Trillion Parameter Models with Simple and Efficient Sparsity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fontAlgn="auto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2021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auto" latinLnBrk="1" hangingPunct="1"/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提出了稀疏激活的</a:t>
                      </a:r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MOE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架构，显著提升了模型的预训练速度和推理效率。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964281"/>
                  </a:ext>
                </a:extLst>
              </a:tr>
              <a:tr h="491300">
                <a:tc>
                  <a:txBody>
                    <a:bodyPr/>
                    <a:lstStyle/>
                    <a:p>
                      <a:pPr marL="0" algn="l" defTabSz="1219200" rtl="0" eaLnBrk="1" fontAlgn="auto" latinLnBrk="1" hangingPunct="1"/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PaLM: Scaling Language Modeling with Pathways</a:t>
                      </a:r>
                      <a:endParaRPr lang="en" sz="1050" kern="1200" dirty="0">
                        <a:solidFill>
                          <a:schemeClr val="tx1"/>
                        </a:solidFill>
                        <a:effectLst/>
                        <a:latin typeface="Lexend" pitchFamily="2" charset="0"/>
                        <a:ea typeface="+mj-ea"/>
                        <a:cs typeface="+mn-cs"/>
                      </a:endParaRP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2022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auto" latinLnBrk="1" hangingPunct="1"/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提出了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Pathways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架构下的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PaLM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模型，结合了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MoE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技术，实现了高效的大规模语言模型训练。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9722194"/>
                  </a:ext>
                </a:extLst>
              </a:tr>
              <a:tr h="491300">
                <a:tc>
                  <a:txBody>
                    <a:bodyPr/>
                    <a:lstStyle/>
                    <a:p>
                      <a:pPr marL="0" algn="l" defTabSz="1219200" rtl="0" eaLnBrk="1" fontAlgn="auto" latinLnBrk="1" hangingPunct="1"/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Llama-MoE: Scaling Mixture-of-Experts Models for Open Pretraining</a:t>
                      </a:r>
                      <a:endParaRPr lang="en" sz="1050" kern="1200" dirty="0">
                        <a:solidFill>
                          <a:schemeClr val="tx1"/>
                        </a:solidFill>
                        <a:effectLst/>
                        <a:latin typeface="Lexend" pitchFamily="2" charset="0"/>
                        <a:ea typeface="+mj-ea"/>
                        <a:cs typeface="+mn-cs"/>
                      </a:endParaRP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2023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auto" latinLnBrk="1" hangingPunct="1"/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将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MoE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架构引入开源的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Llama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系列模型中，展示了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MoE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在开放预训练中的可行性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8420106"/>
                  </a:ext>
                </a:extLst>
              </a:tr>
              <a:tr h="491300">
                <a:tc>
                  <a:txBody>
                    <a:bodyPr/>
                    <a:lstStyle/>
                    <a:p>
                      <a:pPr marL="0" algn="l" defTabSz="1219200" rtl="0" eaLnBrk="1" fontAlgn="auto" latinLnBrk="1" hangingPunct="1"/>
                      <a:r>
                        <a:rPr lang="en" sz="1050" kern="1200" dirty="0" err="1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DeepSeekMoE</a:t>
                      </a:r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: Towards Ultimate Expert Specialization in Mixture-of-Experts Language Models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fontAlgn="auto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fontAlgn="auto" latinLnBrk="1" hangingPunct="1"/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引入了“细粒度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/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垂类专家”和“共享专家”的概念，提升了专家的专业性和模型效率。</a:t>
                      </a:r>
                    </a:p>
                  </a:txBody>
                  <a:tcPr marL="152400" marR="152400" marT="114300" marB="1143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8737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270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C1840E-4830-D27A-825A-404A5C5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近期发布的 </a:t>
            </a:r>
            <a:r>
              <a:rPr lang="en" altLang="zh-CN" dirty="0"/>
              <a:t>MoE</a:t>
            </a:r>
            <a:r>
              <a:rPr lang="zh-CN" altLang="en-US" dirty="0"/>
              <a:t> 大模型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B0365643-AF55-5AF4-76CB-C7B37CC0EF5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9243943"/>
              </p:ext>
            </p:extLst>
          </p:nvPr>
        </p:nvGraphicFramePr>
        <p:xfrm>
          <a:off x="623888" y="1232898"/>
          <a:ext cx="10963275" cy="51028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00007">
                  <a:extLst>
                    <a:ext uri="{9D8B030D-6E8A-4147-A177-3AD203B41FA5}">
                      <a16:colId xmlns:a16="http://schemas.microsoft.com/office/drawing/2014/main" val="2373870944"/>
                    </a:ext>
                  </a:extLst>
                </a:gridCol>
                <a:gridCol w="2577676">
                  <a:extLst>
                    <a:ext uri="{9D8B030D-6E8A-4147-A177-3AD203B41FA5}">
                      <a16:colId xmlns:a16="http://schemas.microsoft.com/office/drawing/2014/main" val="4029662087"/>
                    </a:ext>
                  </a:extLst>
                </a:gridCol>
                <a:gridCol w="6185592">
                  <a:extLst>
                    <a:ext uri="{9D8B030D-6E8A-4147-A177-3AD203B41FA5}">
                      <a16:colId xmlns:a16="http://schemas.microsoft.com/office/drawing/2014/main" val="963645971"/>
                    </a:ext>
                  </a:extLst>
                </a:gridCol>
              </a:tblGrid>
              <a:tr h="254186"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05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模型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05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发布时间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05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备注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741200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latinLnBrk="1"/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GPT4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2023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年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3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050">
                          <a:effectLst/>
                          <a:latin typeface="Lexend" pitchFamily="2" charset="0"/>
                          <a:ea typeface="+mj-ea"/>
                        </a:rPr>
                        <a:t>23</a:t>
                      </a:r>
                      <a:r>
                        <a:rPr lang="zh-CN" altLang="en-US" sz="1050">
                          <a:effectLst/>
                          <a:latin typeface="Lexend" pitchFamily="2" charset="0"/>
                          <a:ea typeface="+mj-ea"/>
                        </a:rPr>
                        <a:t>年</a:t>
                      </a:r>
                      <a:r>
                        <a:rPr lang="en-US" altLang="zh-CN" sz="1050">
                          <a:effectLst/>
                          <a:latin typeface="Lexend" pitchFamily="2" charset="0"/>
                          <a:ea typeface="+mj-ea"/>
                        </a:rPr>
                        <a:t>6</a:t>
                      </a:r>
                      <a:r>
                        <a:rPr lang="zh-CN" altLang="en-US" sz="1050">
                          <a:effectLst/>
                          <a:latin typeface="Lexend" pitchFamily="2" charset="0"/>
                          <a:ea typeface="+mj-ea"/>
                        </a:rPr>
                        <a:t>月</a:t>
                      </a:r>
                      <a:r>
                        <a:rPr lang="en" sz="1050">
                          <a:effectLst/>
                          <a:latin typeface="Lexend" pitchFamily="2" charset="0"/>
                          <a:ea typeface="+mj-ea"/>
                        </a:rPr>
                        <a:t>George Hotz</a:t>
                      </a:r>
                      <a:r>
                        <a:rPr lang="zh-CN" altLang="en-US" sz="1050">
                          <a:effectLst/>
                          <a:latin typeface="Lexend" pitchFamily="2" charset="0"/>
                          <a:ea typeface="+mj-ea"/>
                        </a:rPr>
                        <a:t>爆料</a:t>
                      </a:r>
                      <a:r>
                        <a:rPr lang="en" sz="1050">
                          <a:effectLst/>
                          <a:latin typeface="Lexend" pitchFamily="2" charset="0"/>
                          <a:ea typeface="+mj-ea"/>
                        </a:rPr>
                        <a:t>GPT4</a:t>
                      </a:r>
                      <a:r>
                        <a:rPr lang="zh-CN" altLang="en-US" sz="1050">
                          <a:effectLst/>
                          <a:latin typeface="Lexend" pitchFamily="2" charset="0"/>
                          <a:ea typeface="+mj-ea"/>
                        </a:rPr>
                        <a:t>是</a:t>
                      </a:r>
                      <a:r>
                        <a:rPr lang="en-US" altLang="zh-CN" sz="1050">
                          <a:effectLst/>
                          <a:latin typeface="Lexend" pitchFamily="2" charset="0"/>
                          <a:ea typeface="+mj-ea"/>
                        </a:rPr>
                        <a:t>8×220</a:t>
                      </a:r>
                      <a:r>
                        <a:rPr lang="en" sz="1050">
                          <a:effectLst/>
                          <a:latin typeface="Lexend" pitchFamily="2" charset="0"/>
                          <a:ea typeface="+mj-ea"/>
                        </a:rPr>
                        <a:t>B</a:t>
                      </a:r>
                      <a:r>
                        <a:rPr lang="zh-CN" altLang="en-US" sz="1050">
                          <a:effectLst/>
                          <a:latin typeface="Lexend" pitchFamily="2" charset="0"/>
                          <a:ea typeface="+mj-ea"/>
                        </a:rPr>
                        <a:t>模型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1628185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latinLnBrk="1"/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Mistral-8×7B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2023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年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12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Mistral AI，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开源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7727146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latinLnBrk="1"/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LLAMA-MoE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2023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年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12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Mate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开源</a:t>
                      </a:r>
                      <a:endParaRPr lang="zh-CN" altLang="en-US" sz="1050" dirty="0">
                        <a:effectLst/>
                        <a:latin typeface="Lexend" pitchFamily="2" charset="0"/>
                        <a:ea typeface="+mj-ea"/>
                      </a:endParaRP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8964281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latinLnBrk="1"/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DeepSeek-MoE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2024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年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1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幻方量化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(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深度求索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)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，国内首个开源 </a:t>
                      </a:r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MoE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 模型，有技术报告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8134217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latinLnBrk="1"/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Step-2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2024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年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3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阶跃星辰，无开源，无细节发布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01828674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latinLnBrk="1"/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MM1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2024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年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3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苹果，多模态</a:t>
                      </a:r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MoE，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无开源，有技术报告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0114861"/>
                  </a:ext>
                </a:extLst>
              </a:tr>
              <a:tr h="254186">
                <a:tc>
                  <a:txBody>
                    <a:bodyPr/>
                    <a:lstStyle/>
                    <a:p>
                      <a:pPr latinLnBrk="1"/>
                      <a:r>
                        <a:rPr lang="en" sz="1050">
                          <a:effectLst/>
                          <a:latin typeface="Lexend" pitchFamily="2" charset="0"/>
                          <a:ea typeface="+mj-ea"/>
                        </a:rPr>
                        <a:t>Grok-1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2024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年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3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X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AI</a:t>
                      </a:r>
                      <a:r>
                        <a:rPr lang="en" sz="1050" dirty="0">
                          <a:effectLst/>
                          <a:latin typeface="Lexend" pitchFamily="2" charset="0"/>
                          <a:ea typeface="+mj-ea"/>
                        </a:rPr>
                        <a:t>，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开源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5508920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latinLnBrk="1"/>
                      <a:r>
                        <a:rPr lang="en" sz="1050">
                          <a:effectLst/>
                          <a:latin typeface="Lexend" pitchFamily="2" charset="0"/>
                          <a:ea typeface="+mj-ea"/>
                        </a:rPr>
                        <a:t>Qwen1.5-MoE-A2.7B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2024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年</a:t>
                      </a:r>
                      <a:r>
                        <a:rPr lang="en-US" altLang="zh-CN" sz="1050" dirty="0">
                          <a:effectLst/>
                          <a:latin typeface="Lexend" pitchFamily="2" charset="0"/>
                          <a:ea typeface="+mj-ea"/>
                        </a:rPr>
                        <a:t>3</a:t>
                      </a:r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zh-CN" altLang="en-US" sz="1050" dirty="0">
                          <a:effectLst/>
                          <a:latin typeface="Lexend" pitchFamily="2" charset="0"/>
                          <a:ea typeface="+mj-ea"/>
                        </a:rPr>
                        <a:t>阿里巴巴，开源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746458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DBRX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3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Databricks，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开源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112586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Mistral-8×22B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Mistral AI，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开源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945692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sz="1050" kern="120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WizardLM-2-8×22B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微软，开源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4098413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Arctic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Snowflake，480B，Dense-MoE Hybrid，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开源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5356482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Grok-2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2024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8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AI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，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开源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Lexend" pitchFamily="2" charset="0"/>
                        <a:ea typeface="+mj-ea"/>
                        <a:cs typeface="+mn-cs"/>
                      </a:endParaRP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3785375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DeepSeek-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V3</a:t>
                      </a:r>
                      <a:endParaRPr lang="en" altLang="zh-CN" sz="1050" kern="1200" dirty="0">
                        <a:solidFill>
                          <a:schemeClr val="tx1"/>
                        </a:solidFill>
                        <a:effectLst/>
                        <a:latin typeface="Lexend" pitchFamily="2" charset="0"/>
                        <a:ea typeface="+mj-ea"/>
                        <a:cs typeface="+mn-cs"/>
                      </a:endParaRP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2025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年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1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n-ea"/>
                          <a:cs typeface="+mn-cs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幻方量化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(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深度求索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)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，国内首个开源 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MoE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 模型，有技术报告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345232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MiniMax-01</a:t>
                      </a:r>
                      <a:endParaRPr lang="en" sz="1050" kern="1200" dirty="0">
                        <a:solidFill>
                          <a:schemeClr val="tx1"/>
                        </a:solidFill>
                        <a:effectLst/>
                        <a:latin typeface="Lexend" pitchFamily="2" charset="0"/>
                        <a:ea typeface="+mj-ea"/>
                        <a:cs typeface="+mn-cs"/>
                      </a:endParaRP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9200" rtl="0" eaLnBrk="1" latinLnBrk="1" hangingPunct="1"/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2025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1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en" altLang="zh-CN" sz="1050" kern="1200" dirty="0" err="1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MiniMax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 发布的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MoE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架构大模型，参数规模达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4560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亿，支持长达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400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万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tokens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的输入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6023622"/>
                  </a:ext>
                </a:extLst>
              </a:tr>
              <a:tr h="306296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Qwen2.5-Max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Lexend" pitchFamily="2" charset="0"/>
                        <a:ea typeface="+mj-ea"/>
                        <a:cs typeface="+mn-cs"/>
                      </a:endParaRP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2025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年 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1 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月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1" hangingPunct="1"/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采用超大规模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MOE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架构，预训练数据量超过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20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万亿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tokens</a:t>
                      </a:r>
                      <a:r>
                        <a:rPr lang="zh-CN" altLang="e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，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支持高达</a:t>
                      </a:r>
                      <a:r>
                        <a:rPr lang="en-US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100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万</a:t>
                      </a:r>
                      <a:r>
                        <a:rPr lang="en" altLang="zh-CN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token</a:t>
                      </a:r>
                      <a:r>
                        <a:rPr lang="zh-CN" altLang="en-US" sz="1050" kern="1200" dirty="0">
                          <a:solidFill>
                            <a:schemeClr val="tx1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的上下文窗口</a:t>
                      </a:r>
                    </a:p>
                  </a:txBody>
                  <a:tcPr marL="28051" marR="28051" marT="14025" marB="14025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2427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83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让 </a:t>
            </a:r>
            <a:r>
              <a:rPr lang="en-US" altLang="zh-CN" sz="9600" b="1" dirty="0">
                <a:solidFill>
                  <a:schemeClr val="bg1"/>
                </a:solidFill>
              </a:rPr>
              <a:t>MoE</a:t>
            </a:r>
            <a:r>
              <a:rPr lang="zh-CN" altLang="en-US" sz="9600" b="1" dirty="0">
                <a:solidFill>
                  <a:schemeClr val="bg1"/>
                </a:solidFill>
              </a:rPr>
              <a:t> 训练和推理起飞！</a:t>
            </a:r>
            <a:endParaRPr lang="en-US" altLang="zh-C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3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专家网络聚合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Expert</a:t>
            </a:r>
            <a:r>
              <a:rPr lang="zh-CN" altLang="en-US" dirty="0"/>
              <a:t> 聚合：合并各个专家权重，推理时减少所需参数数量。在不显著牺牲性能的情况下降低模型稀疏复杂度。</a:t>
            </a:r>
          </a:p>
        </p:txBody>
      </p:sp>
      <p:pic>
        <p:nvPicPr>
          <p:cNvPr id="9" name="Picture 2" descr="Switch Layer">
            <a:extLst>
              <a:ext uri="{FF2B5EF4-FFF2-40B4-BE49-F238E27FC236}">
                <a16:creationId xmlns:a16="http://schemas.microsoft.com/office/drawing/2014/main" id="{FA426669-394D-ED89-45E4-27FD1BADE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9" b="32584"/>
          <a:stretch/>
        </p:blipFill>
        <p:spPr bwMode="auto">
          <a:xfrm>
            <a:off x="1304057" y="2172494"/>
            <a:ext cx="9588647" cy="431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58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29813</TotalTime>
  <Words>930</Words>
  <Application>Microsoft Macintosh PowerPoint</Application>
  <PresentationFormat>自定义</PresentationFormat>
  <Paragraphs>130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Question?</vt:lpstr>
      <vt:lpstr>视频目录大纲</vt:lpstr>
      <vt:lpstr>视频目录大纲</vt:lpstr>
      <vt:lpstr>PowerPoint 演示文稿</vt:lpstr>
      <vt:lpstr>历史对 MoE 模型架构重要文献</vt:lpstr>
      <vt:lpstr>近期发布的 MoE 大模型</vt:lpstr>
      <vt:lpstr>PowerPoint 演示文稿</vt:lpstr>
      <vt:lpstr>专家网络聚合</vt:lpstr>
      <vt:lpstr>PowerPoint 演示文稿</vt:lpstr>
      <vt:lpstr>总结与思考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9894</cp:revision>
  <cp:lastPrinted>2023-09-08T09:14:01Z</cp:lastPrinted>
  <dcterms:created xsi:type="dcterms:W3CDTF">2020-08-28T08:44:19Z</dcterms:created>
  <dcterms:modified xsi:type="dcterms:W3CDTF">2025-02-06T04:42:41Z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