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25"/>
  </p:notesMasterIdLst>
  <p:handoutMasterIdLst>
    <p:handoutMasterId r:id="rId26"/>
  </p:handoutMasterIdLst>
  <p:sldIdLst>
    <p:sldId id="603" r:id="rId8"/>
    <p:sldId id="2614" r:id="rId9"/>
    <p:sldId id="2631" r:id="rId10"/>
    <p:sldId id="2624" r:id="rId11"/>
    <p:sldId id="2626" r:id="rId12"/>
    <p:sldId id="2616" r:id="rId13"/>
    <p:sldId id="2617" r:id="rId14"/>
    <p:sldId id="2618" r:id="rId15"/>
    <p:sldId id="2619" r:id="rId16"/>
    <p:sldId id="2620" r:id="rId17"/>
    <p:sldId id="2632" r:id="rId18"/>
    <p:sldId id="2666" r:id="rId19"/>
    <p:sldId id="2633" r:id="rId20"/>
    <p:sldId id="2667" r:id="rId21"/>
    <p:sldId id="2668" r:id="rId22"/>
    <p:sldId id="2669" r:id="rId23"/>
    <p:sldId id="582" r:id="rId2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1D1D1A"/>
    <a:srgbClr val="0432FF"/>
    <a:srgbClr val="0096FF"/>
    <a:srgbClr val="F2F2F2"/>
    <a:srgbClr val="4F81BD"/>
    <a:srgbClr val="E2F9D0"/>
    <a:srgbClr val="91A2BF"/>
    <a:srgbClr val="66BA36"/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5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1960" y="-2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80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chenzomi12/DeepLearningSyste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chenzomi12.github.io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hyperlink" Target="https://chenzomi12.github.io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0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2024/7/25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  <p:sldLayoutId id="2147483981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7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AF9D07-1819-0D4C-806D-91F452DC89CF}"/>
              </a:ext>
            </a:extLst>
          </p:cNvPr>
          <p:cNvSpPr/>
          <p:nvPr/>
        </p:nvSpPr>
        <p:spPr>
          <a:xfrm>
            <a:off x="0" y="1014787"/>
            <a:ext cx="12196763" cy="4440082"/>
          </a:xfrm>
          <a:prstGeom prst="rect">
            <a:avLst/>
          </a:prstGeom>
          <a:solidFill>
            <a:srgbClr val="1D1D1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96" y="4486280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4A9CB9F-4DA1-7140-97D3-DE0194B7B103}"/>
              </a:ext>
            </a:extLst>
          </p:cNvPr>
          <p:cNvSpPr txBox="1">
            <a:spLocks/>
          </p:cNvSpPr>
          <p:nvPr/>
        </p:nvSpPr>
        <p:spPr>
          <a:xfrm>
            <a:off x="852696" y="2153972"/>
            <a:ext cx="11171138" cy="2002968"/>
          </a:xfrm>
          <a:prstGeom prst="rect">
            <a:avLst/>
          </a:prstGeom>
          <a:gradFill flip="none" rotWithShape="1">
            <a:gsLst>
              <a:gs pos="29000">
                <a:schemeClr val="bg1">
                  <a:alpha val="0"/>
                </a:schemeClr>
              </a:gs>
              <a:gs pos="62000">
                <a:schemeClr val="bg1">
                  <a:alpha val="32000"/>
                </a:schemeClr>
              </a:gs>
              <a:gs pos="99000">
                <a:srgbClr val="91A2BF"/>
              </a:gs>
            </a:gsLst>
            <a:lin ang="0" scaled="0"/>
            <a:tileRect/>
          </a:gra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9600" kern="0" dirty="0">
                <a:solidFill>
                  <a:schemeClr val="tx2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大模型发展趋势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10869769-AA76-D448-9B48-B8A7026A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Nemotron-4</a:t>
            </a:r>
            <a:r>
              <a:rPr lang="zh-CN" altLang="en-US" dirty="0"/>
              <a:t> 模型效果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849AE4-A2BC-2944-93C7-F32A863A7C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635" y="2250207"/>
            <a:ext cx="4438937" cy="34779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B30A78-573C-5A4C-888A-532A07E3C6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9111" y="2204983"/>
            <a:ext cx="6280867" cy="34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6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2477745-3769-E6AA-A24A-04F8F425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各厂商近期小模型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377405A-630C-454D-C92B-D3178648B1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2866827"/>
              </p:ext>
            </p:extLst>
          </p:nvPr>
        </p:nvGraphicFramePr>
        <p:xfrm>
          <a:off x="623888" y="1360488"/>
          <a:ext cx="10963275" cy="4654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0672">
                  <a:extLst>
                    <a:ext uri="{9D8B030D-6E8A-4147-A177-3AD203B41FA5}">
                      <a16:colId xmlns:a16="http://schemas.microsoft.com/office/drawing/2014/main" val="1281298079"/>
                    </a:ext>
                  </a:extLst>
                </a:gridCol>
                <a:gridCol w="5516880">
                  <a:extLst>
                    <a:ext uri="{9D8B030D-6E8A-4147-A177-3AD203B41FA5}">
                      <a16:colId xmlns:a16="http://schemas.microsoft.com/office/drawing/2014/main" val="1911819300"/>
                    </a:ext>
                  </a:extLst>
                </a:gridCol>
                <a:gridCol w="2605723">
                  <a:extLst>
                    <a:ext uri="{9D8B030D-6E8A-4147-A177-3AD203B41FA5}">
                      <a16:colId xmlns:a16="http://schemas.microsoft.com/office/drawing/2014/main" val="361089407"/>
                    </a:ext>
                  </a:extLst>
                </a:gridCol>
              </a:tblGrid>
              <a:tr h="5817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Gill Sans MT" panose="020B0502020104020203" pitchFamily="34" charset="0"/>
                          <a:ea typeface="+mj-ea"/>
                        </a:rPr>
                        <a:t>厂商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Gill Sans MT" panose="020B0502020104020203" pitchFamily="34" charset="0"/>
                          <a:ea typeface="+mj-ea"/>
                        </a:rPr>
                        <a:t>模型</a:t>
                      </a:r>
                      <a:r>
                        <a:rPr lang="en-US" altLang="zh-CN" sz="2000" b="1" dirty="0">
                          <a:latin typeface="Gill Sans MT" panose="020B0502020104020203" pitchFamily="34" charset="0"/>
                          <a:ea typeface="+mj-ea"/>
                        </a:rPr>
                        <a:t>&amp;</a:t>
                      </a:r>
                      <a:r>
                        <a:rPr lang="zh-CN" altLang="en-US" sz="2000" b="1" dirty="0">
                          <a:latin typeface="Gill Sans MT" panose="020B0502020104020203" pitchFamily="34" charset="0"/>
                          <a:ea typeface="+mj-ea"/>
                        </a:rPr>
                        <a:t>参数量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Gill Sans MT" panose="020B0502020104020203" pitchFamily="34" charset="0"/>
                          <a:ea typeface="+mj-ea"/>
                        </a:rPr>
                        <a:t>发布时间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677682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Google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Gemma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2B/7B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2024.03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961207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NVIDIA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Nemotron-4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15B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2024.04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149384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Apple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MMI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3B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2024.03.20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954027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Meta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MobileLLM-350M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/</a:t>
                      </a:r>
                      <a:r>
                        <a:rPr lang="en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1.5B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2024.06.11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744993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Gill Sans MT" panose="020B0502020104020203" pitchFamily="34" charset="0"/>
                          <a:ea typeface="+mj-ea"/>
                        </a:rPr>
                        <a:t>HuggingFace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SmolLM-135M</a:t>
                      </a:r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/</a:t>
                      </a:r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360M</a:t>
                      </a:r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/</a:t>
                      </a:r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1.7B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2024.07.18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849177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OpenAI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GPT-4o mini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2024.07.20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158960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Mistral</a:t>
                      </a:r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+NVIDIA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Mistral </a:t>
                      </a:r>
                      <a:r>
                        <a:rPr lang="en" altLang="zh-CN" sz="2000" dirty="0" err="1">
                          <a:latin typeface="Gill Sans MT" panose="020B0502020104020203" pitchFamily="34" charset="0"/>
                          <a:ea typeface="+mj-ea"/>
                        </a:rPr>
                        <a:t>NeMo</a:t>
                      </a:r>
                      <a:r>
                        <a:rPr lang="zh-CN" altLang="en-US" sz="2000" dirty="0">
                          <a:latin typeface="Gill Sans MT" panose="020B0502020104020203" pitchFamily="34" charset="0"/>
                          <a:ea typeface="+mj-ea"/>
                        </a:rPr>
                        <a:t> </a:t>
                      </a:r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12B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2024.07.20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97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47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0F3F1-F1F1-044A-99C0-86C77170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洞察与思考：大模型规模发展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020E1-16E0-4544-8188-14F9E72A2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60170"/>
            <a:ext cx="11192445" cy="49949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大模型在模型规模方面主要面向 </a:t>
            </a:r>
            <a:r>
              <a:rPr lang="en-US" altLang="zh-CN" b="1" dirty="0"/>
              <a:t>2 </a:t>
            </a:r>
            <a:r>
              <a:rPr lang="zh-CN" altLang="en-US" b="1" dirty="0"/>
              <a:t>类型：</a:t>
            </a:r>
            <a:endParaRPr lang="en-US" altLang="zh-CN" b="1" dirty="0"/>
          </a:p>
          <a:p>
            <a:pPr lvl="1"/>
            <a:r>
              <a:rPr lang="zh-CN" altLang="en-US" dirty="0"/>
              <a:t>一场是大模型规模做大（</a:t>
            </a:r>
            <a:r>
              <a:rPr lang="en-US" altLang="zh-CN" dirty="0"/>
              <a:t>&gt;</a:t>
            </a:r>
            <a:r>
              <a:rPr lang="zh-CN" altLang="en-US" dirty="0"/>
              <a:t>万亿规模）战役走向</a:t>
            </a:r>
            <a:r>
              <a:rPr lang="en-US" altLang="zh-CN" dirty="0"/>
              <a:t>AGI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一场小模型小规模大模型（</a:t>
            </a:r>
            <a:r>
              <a:rPr lang="en-US" altLang="zh-CN" dirty="0"/>
              <a:t>&lt;10B</a:t>
            </a:r>
            <a:r>
              <a:rPr lang="zh-CN" altLang="en-US" dirty="0"/>
              <a:t>）战役加速端侧应用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小规模大模型（</a:t>
            </a:r>
            <a:r>
              <a:rPr lang="en-US" altLang="zh-CN" b="1" dirty="0"/>
              <a:t>&lt;10B</a:t>
            </a:r>
            <a:r>
              <a:rPr lang="zh-CN" altLang="en-US" b="1" dirty="0"/>
              <a:t>）战役加速端侧应用，目前看主要有 </a:t>
            </a:r>
            <a:r>
              <a:rPr lang="en-US" altLang="zh-CN" b="1" dirty="0"/>
              <a:t>2 </a:t>
            </a:r>
            <a:r>
              <a:rPr lang="zh-CN" altLang="en-US" b="1" dirty="0"/>
              <a:t>类型：</a:t>
            </a:r>
            <a:endParaRPr lang="en-US" altLang="zh-CN" b="1" dirty="0"/>
          </a:p>
          <a:p>
            <a:pPr lvl="1"/>
            <a:r>
              <a:rPr lang="zh-CN" altLang="en-US" dirty="0"/>
              <a:t>一种是小于 </a:t>
            </a:r>
            <a:r>
              <a:rPr lang="en-US" altLang="zh-CN" dirty="0"/>
              <a:t>5B</a:t>
            </a:r>
            <a:r>
              <a:rPr lang="zh-CN" altLang="en-US" dirty="0"/>
              <a:t> 在终端（手机、电脑、平板）本地运行的大模型落地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另外一种是边缘和云测落地（单个 </a:t>
            </a:r>
            <a:r>
              <a:rPr lang="en-US" altLang="zh-CN" dirty="0"/>
              <a:t>A100/H100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）上运行的最佳通用大模型。</a:t>
            </a:r>
            <a:endParaRPr lang="en-US" altLang="zh-CN" dirty="0"/>
          </a:p>
          <a:p>
            <a:r>
              <a:rPr lang="zh-CN" altLang="en-US" b="1" dirty="0"/>
              <a:t>小规模大模型主要的技术改进点：</a:t>
            </a:r>
            <a:endParaRPr lang="en-US" altLang="zh-CN" b="1" dirty="0"/>
          </a:p>
          <a:p>
            <a:pPr lvl="1"/>
            <a:r>
              <a:rPr lang="zh-CN" altLang="en-US" dirty="0"/>
              <a:t>使用更大数据集对小规模的模型进行预训练</a:t>
            </a:r>
            <a:r>
              <a:rPr lang="en-US" altLang="zh-CN" dirty="0"/>
              <a:t> Pre-train</a:t>
            </a:r>
            <a:r>
              <a:rPr lang="zh-CN" altLang="en-US" dirty="0"/>
              <a:t>，进一步突破</a:t>
            </a:r>
            <a:r>
              <a:rPr lang="en-US" altLang="zh-CN" dirty="0"/>
              <a:t> Transformer </a:t>
            </a:r>
            <a:r>
              <a:rPr lang="zh-CN" altLang="en-US" dirty="0"/>
              <a:t>结构的容量极限。</a:t>
            </a:r>
          </a:p>
          <a:p>
            <a:pPr lvl="1"/>
            <a:r>
              <a:rPr lang="zh-CN" altLang="en-US" dirty="0"/>
              <a:t>使用更专业数据（下游任务数据）进行 </a:t>
            </a:r>
            <a:r>
              <a:rPr lang="en-US" altLang="zh-CN" dirty="0"/>
              <a:t>finetune</a:t>
            </a:r>
            <a:r>
              <a:rPr lang="zh-CN" altLang="en-US" dirty="0"/>
              <a:t>，达到针对某类型下游任务（数学、代码生成）效果更好；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7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2FA6A3B-7032-653D-C9AC-3E14296F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洞察与思考：大模型规模发展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25F08D-F2E7-CE86-67D2-AFB878662F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1800" dirty="0"/>
              <a:t>小规模大模型已经成为当前模型的趋势，因为随着</a:t>
            </a:r>
            <a:r>
              <a:rPr lang="en-US" altLang="zh-CN" sz="1800" dirty="0"/>
              <a:t> AI </a:t>
            </a:r>
            <a:r>
              <a:rPr lang="zh-CN" altLang="en-US" sz="1800" dirty="0"/>
              <a:t>应用的落地，特别是苹果</a:t>
            </a:r>
            <a:r>
              <a:rPr lang="en-US" altLang="zh-CN" sz="1800" dirty="0"/>
              <a:t> WWDC</a:t>
            </a:r>
            <a:r>
              <a:rPr lang="zh-CN" altLang="en-US" sz="1800" dirty="0"/>
              <a:t> 大会，重点发布的</a:t>
            </a:r>
            <a:r>
              <a:rPr lang="en-US" altLang="zh-CN" sz="1800" dirty="0"/>
              <a:t> Apple</a:t>
            </a:r>
            <a:r>
              <a:rPr lang="zh-CN" altLang="en-US" sz="1800" dirty="0"/>
              <a:t> </a:t>
            </a:r>
            <a:r>
              <a:rPr lang="en-US" altLang="zh-CN" sz="1800" dirty="0"/>
              <a:t>Intelligence </a:t>
            </a:r>
            <a:r>
              <a:rPr lang="zh-CN" altLang="en-US" sz="1800" dirty="0"/>
              <a:t>植入小规模大模型，并附带提出了多篇解决大模型落地终端的技术方案，越来越多的终端厂商会跟进这一技术。</a:t>
            </a:r>
            <a:endParaRPr lang="en-US" altLang="zh-CN" sz="1800" dirty="0"/>
          </a:p>
          <a:p>
            <a:pPr algn="just" fontAlgn="base"/>
            <a:r>
              <a:rPr lang="en-US" altLang="zh-CN" sz="1800" b="1" dirty="0"/>
              <a:t>2023 </a:t>
            </a:r>
            <a:r>
              <a:rPr lang="zh-CN" altLang="en-US" sz="1800" b="1" dirty="0"/>
              <a:t>年下半年开始，国内手机厂商 </a:t>
            </a:r>
            <a:r>
              <a:rPr lang="en" altLang="zh-CN" sz="1800" b="1" dirty="0"/>
              <a:t>AI</a:t>
            </a:r>
            <a:r>
              <a:rPr lang="zh-CN" altLang="en-US" sz="1800" b="1" dirty="0"/>
              <a:t> 布局声量已经渐起，</a:t>
            </a:r>
            <a:r>
              <a:rPr lang="en-US" altLang="zh-CN" sz="1800" b="1" dirty="0"/>
              <a:t>All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 AI </a:t>
            </a:r>
            <a:r>
              <a:rPr lang="zh-CN" altLang="en-US" sz="1800" b="1" dirty="0"/>
              <a:t>手机：</a:t>
            </a:r>
            <a:endParaRPr lang="en-US" altLang="zh-CN" sz="1800" b="1" dirty="0"/>
          </a:p>
          <a:p>
            <a:pPr lvl="1" algn="just"/>
            <a:r>
              <a:rPr lang="en-US" altLang="zh-CN" sz="1600" dirty="0"/>
              <a:t>2023.08</a:t>
            </a:r>
            <a:r>
              <a:rPr lang="zh-CN" altLang="en-US" sz="1600" dirty="0"/>
              <a:t>，华为 </a:t>
            </a:r>
            <a:r>
              <a:rPr lang="en" altLang="zh-CN" sz="1600" dirty="0" err="1"/>
              <a:t>HarmonyOS</a:t>
            </a:r>
            <a:r>
              <a:rPr lang="en" altLang="zh-CN" sz="1600" dirty="0"/>
              <a:t> 4</a:t>
            </a:r>
            <a:r>
              <a:rPr lang="zh-CN" altLang="en-US" sz="1600" dirty="0"/>
              <a:t> 全面接入盘古大模型；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2023.10</a:t>
            </a:r>
            <a:r>
              <a:rPr lang="zh-CN" altLang="en-US" sz="1600" dirty="0"/>
              <a:t>，小米自研</a:t>
            </a:r>
            <a:r>
              <a:rPr lang="en" altLang="zh-CN" sz="1600" dirty="0"/>
              <a:t>AI</a:t>
            </a:r>
            <a:r>
              <a:rPr lang="zh-CN" altLang="en-US" sz="1600" dirty="0"/>
              <a:t>大模型“</a:t>
            </a:r>
            <a:r>
              <a:rPr lang="en" altLang="zh-CN" sz="1600" dirty="0"/>
              <a:t>MiLM-6B”</a:t>
            </a:r>
            <a:r>
              <a:rPr lang="zh-CN" altLang="en-US" sz="1600" dirty="0"/>
              <a:t>接入澎湃</a:t>
            </a:r>
            <a:r>
              <a:rPr lang="en" altLang="zh-CN" sz="1600" dirty="0"/>
              <a:t>OS</a:t>
            </a:r>
            <a:r>
              <a:rPr lang="zh-CN" altLang="en" sz="1600" dirty="0"/>
              <a:t>；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2023.</a:t>
            </a:r>
            <a:r>
              <a:rPr lang="en" altLang="zh-CN" sz="1600" dirty="0"/>
              <a:t>11</a:t>
            </a:r>
            <a:r>
              <a:rPr lang="zh-CN" altLang="en-US" sz="1600" dirty="0"/>
              <a:t>，</a:t>
            </a:r>
            <a:r>
              <a:rPr lang="en" altLang="zh-CN" sz="1600" dirty="0"/>
              <a:t>vivo</a:t>
            </a:r>
            <a:r>
              <a:rPr lang="zh-CN" altLang="en-US" sz="1600" dirty="0"/>
              <a:t>发布自研“蓝心大模型”；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2023.11</a:t>
            </a:r>
            <a:r>
              <a:rPr lang="zh-CN" altLang="en-US" sz="1600" dirty="0"/>
              <a:t>，</a:t>
            </a:r>
            <a:r>
              <a:rPr lang="en" altLang="zh-CN" sz="1600" dirty="0"/>
              <a:t>OPPO</a:t>
            </a:r>
            <a:r>
              <a:rPr lang="zh-CN" altLang="en-US" sz="1600" dirty="0"/>
              <a:t> 在 </a:t>
            </a:r>
            <a:r>
              <a:rPr lang="en" altLang="zh-CN" sz="1600" dirty="0" err="1"/>
              <a:t>ColorOS</a:t>
            </a:r>
            <a:r>
              <a:rPr lang="en" altLang="zh-CN" sz="1600" dirty="0"/>
              <a:t> 14</a:t>
            </a:r>
            <a:r>
              <a:rPr lang="zh-CN" altLang="en-US" sz="1600" dirty="0"/>
              <a:t>引入“安第斯大模型”；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2024.01</a:t>
            </a:r>
            <a:r>
              <a:rPr lang="zh-CN" altLang="en-US" sz="1600" dirty="0"/>
              <a:t>，荣耀也发布自研</a:t>
            </a:r>
            <a:r>
              <a:rPr lang="en-US" altLang="zh-CN" sz="1600" dirty="0"/>
              <a:t>70</a:t>
            </a:r>
            <a:r>
              <a:rPr lang="zh-CN" altLang="en-US" sz="1600" dirty="0"/>
              <a:t>亿参数端侧</a:t>
            </a:r>
            <a:r>
              <a:rPr lang="en" altLang="zh-CN" sz="1600" dirty="0"/>
              <a:t>AI</a:t>
            </a:r>
            <a:r>
              <a:rPr lang="zh-CN" altLang="en-US" sz="1600" dirty="0"/>
              <a:t>大模型“魔法大模型”；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2024.06</a:t>
            </a:r>
            <a:r>
              <a:rPr lang="zh-CN" altLang="en-US" sz="1600" dirty="0"/>
              <a:t>，</a:t>
            </a:r>
            <a:r>
              <a:rPr lang="en-US" altLang="zh-CN" sz="1600" dirty="0"/>
              <a:t>WWDC</a:t>
            </a:r>
            <a:r>
              <a:rPr lang="zh-CN" altLang="en-US" sz="1600" dirty="0"/>
              <a:t> </a:t>
            </a:r>
            <a:r>
              <a:rPr lang="en-US" altLang="zh-CN" sz="1600" dirty="0"/>
              <a:t>Apple</a:t>
            </a:r>
            <a:r>
              <a:rPr lang="zh-CN" altLang="en-US" sz="1600" dirty="0"/>
              <a:t> 推出自研端云协同的大模型架构，接入 </a:t>
            </a:r>
            <a:r>
              <a:rPr lang="en-US" altLang="zh-CN" sz="1600" dirty="0"/>
              <a:t>OpenAI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2024.06</a:t>
            </a:r>
            <a:r>
              <a:rPr lang="zh-CN" altLang="en-US" sz="1600" dirty="0"/>
              <a:t>，华为 </a:t>
            </a:r>
            <a:r>
              <a:rPr lang="en-US" altLang="zh-CN" sz="1600" dirty="0"/>
              <a:t>HDC</a:t>
            </a:r>
            <a:r>
              <a:rPr lang="zh-CN" altLang="en-US" sz="1600" dirty="0"/>
              <a:t> 发布 </a:t>
            </a:r>
            <a:r>
              <a:rPr lang="en" altLang="zh-CN" sz="1600" dirty="0"/>
              <a:t>Harmony</a:t>
            </a:r>
            <a:r>
              <a:rPr lang="zh-CN" altLang="en-US" sz="1600" dirty="0"/>
              <a:t> </a:t>
            </a:r>
            <a:r>
              <a:rPr lang="en" altLang="zh-CN" sz="1600" dirty="0"/>
              <a:t>Intelligence</a:t>
            </a:r>
            <a:r>
              <a:rPr lang="zh-CN" altLang="en-US" sz="1600" dirty="0"/>
              <a:t>，官宣</a:t>
            </a:r>
            <a:r>
              <a:rPr lang="en-US" altLang="zh-CN" sz="1600" dirty="0"/>
              <a:t>《</a:t>
            </a:r>
            <a:r>
              <a:rPr lang="zh-CN" altLang="en-US" sz="1600" dirty="0"/>
              <a:t>智能</a:t>
            </a:r>
            <a:r>
              <a:rPr lang="en-US" altLang="zh-CN" sz="1600" dirty="0"/>
              <a:t> AI </a:t>
            </a:r>
            <a:r>
              <a:rPr lang="zh-CN" altLang="en-US" sz="1600" dirty="0"/>
              <a:t>终端白皮书</a:t>
            </a:r>
            <a:r>
              <a:rPr lang="en-US" altLang="zh-CN" sz="1600" dirty="0"/>
              <a:t>》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9B1DE2C1-1C7D-2C91-74BD-49A928001D21}"/>
              </a:ext>
            </a:extLst>
          </p:cNvPr>
          <p:cNvSpPr/>
          <p:nvPr/>
        </p:nvSpPr>
        <p:spPr>
          <a:xfrm>
            <a:off x="10261600" y="2966720"/>
            <a:ext cx="914400" cy="3241040"/>
          </a:xfrm>
          <a:prstGeom prst="downArrow">
            <a:avLst/>
          </a:prstGeom>
          <a:gradFill>
            <a:gsLst>
              <a:gs pos="0">
                <a:srgbClr val="82DD72"/>
              </a:gs>
              <a:gs pos="100000">
                <a:srgbClr val="11A2C0"/>
              </a:gs>
              <a:gs pos="100000">
                <a:srgbClr val="14A5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831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70CE0FB-E226-1137-0435-0B0DBBEF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71F44-DD5C-7FED-935E-44AD568F7E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最近半年小模型在快速崛起，各种开源小模型此起彼伏，且效果也越来越好。小模型无论是训练成本、推理成本还是对于用户数据隐私保护，相比大模型都有独到的好处。唯一的问题是效果，只要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Scaling law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成立，就可以推断出小模型效果不会比超大规模模型效果好，否则就直接反证了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Scaling law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是不成立的。 所以小模型的关键点在于：在模型规模大小受限的情况下，如何通过其它技术手段来不断提升模型效果，最好的结局是小模型尺寸比最大模型小很多倍，但是效果逐步逼近最大模型的效果，两者差距越来越小。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175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F47321F-5259-8CE3-192C-808C139C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B202E-853A-F319-915B-EBE64012AB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这样美好的结局会出现么？目前看有极大可能会达成这一目标。从最近一年各种技术进展来说，我归纳下，不断提升小模型效果的三个关键因素： 第一个武器是预训练阶段增加训练数据数量和质量。要打破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Optimal Chinchilla Law</a:t>
            </a:r>
            <a:r>
              <a:rPr lang="zh-CN" altLang="en" b="0" i="0" dirty="0">
                <a:solidFill>
                  <a:srgbClr val="E7E9EA"/>
                </a:solidFill>
                <a:effectLst/>
                <a:latin typeface="TwitterChirp"/>
              </a:rPr>
              <a:t>，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在保证质量前提下加大数据数量，这个肯定是有效的。去年早些时候有些模型就比较实在，比如</a:t>
            </a:r>
            <a:r>
              <a:rPr lang="en" altLang="zh-CN" b="0" i="0" dirty="0" err="1">
                <a:solidFill>
                  <a:srgbClr val="E7E9EA"/>
                </a:solidFill>
                <a:effectLst/>
                <a:latin typeface="TwitterChirp"/>
              </a:rPr>
              <a:t>pythia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和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Llama 1</a:t>
            </a:r>
            <a:r>
              <a:rPr lang="zh-CN" altLang="en" b="0" i="0" dirty="0">
                <a:solidFill>
                  <a:srgbClr val="E7E9EA"/>
                </a:solidFill>
                <a:effectLst/>
                <a:latin typeface="TwitterChirp"/>
              </a:rPr>
              <a:t>，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严格遵循这个法则，导致相同规模的模型效果远比不上那些大量增加数据的模型。后来大家都开始猛加数据，小模型的效果就越来越好。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51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21FC83A-FA61-C588-E6F4-3673CCFB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220F31-BBE2-A5A2-7794-536BF964DE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第二个武器是模型蒸馏。从开源角度来看，这个武器相对较新，而且我判断用蒸馏来提升小模型效果的能力非常强大。所谓“蒸馏”，就是说在预训练阶段小模型作为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Student</a:t>
            </a:r>
            <a:r>
              <a:rPr lang="zh-CN" altLang="en" b="0" i="0" dirty="0">
                <a:solidFill>
                  <a:srgbClr val="E7E9EA"/>
                </a:solidFill>
                <a:effectLst/>
                <a:latin typeface="TwitterChirp"/>
              </a:rPr>
              <a:t>，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大模型作为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Teacher</a:t>
            </a:r>
            <a:r>
              <a:rPr lang="zh-CN" altLang="en" b="0" i="0" dirty="0">
                <a:solidFill>
                  <a:srgbClr val="E7E9EA"/>
                </a:solidFill>
                <a:effectLst/>
                <a:latin typeface="TwitterChirp"/>
              </a:rPr>
              <a:t>，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Teacher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告诉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Student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更多信息来提升小模型效果。 原先小模型预训练目标是根据上文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context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信息正确预测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Next Token</a:t>
            </a:r>
            <a:r>
              <a:rPr lang="zh-CN" altLang="en" b="0" i="0" dirty="0">
                <a:solidFill>
                  <a:srgbClr val="E7E9EA"/>
                </a:solidFill>
                <a:effectLst/>
                <a:latin typeface="TwitterChirp"/>
              </a:rPr>
              <a:t>，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而蒸馏则改成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Teacher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把自己做相同上下文做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Next Token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预测的时候，把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Token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词典里每个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Token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的生成概率都输出来，形成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Next Token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的概率分布，这就是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Teacher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交给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Student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的额外附加信息，小模型从原先的预测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Next Token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改为预测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Next Token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的概率分布，要求和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Teacher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输出的分布尽量一致，这样就学到了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Teacher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的内部信息。 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Gemma 2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采用模型蒸馏对于小版本模型提升非常明显。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Llama 3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技术报告貌似没有看到采用这个技术，但是在宣传页里到处暗示你应该拿</a:t>
            </a:r>
            <a:r>
              <a:rPr lang="en-US" altLang="zh-CN" b="0" i="0" dirty="0">
                <a:solidFill>
                  <a:srgbClr val="E7E9EA"/>
                </a:solidFill>
                <a:effectLst/>
                <a:latin typeface="TwitterChirp"/>
              </a:rPr>
              <a:t>405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B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模型作为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Teacher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去蒸馏自己的小模型，无疑这会是很有效提升小模型能力的新武器。感觉其它模型在这里没有足够的重视，而之后这应该成为普及方案。而研究怎样的蒸馏方法是最好的会是一个重要研究领域。 第三个武器是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Annealing Data</a:t>
            </a:r>
            <a:r>
              <a:rPr lang="zh-CN" altLang="en" b="0" i="0" dirty="0">
                <a:solidFill>
                  <a:srgbClr val="E7E9EA"/>
                </a:solidFill>
                <a:effectLst/>
                <a:latin typeface="TwitterChirp"/>
              </a:rPr>
              <a:t>。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核心思想就是在预训练的最后阶段，对高质量数据比如数学、逻辑、代码数据进行上采样，增加其影响。</a:t>
            </a:r>
            <a:r>
              <a:rPr lang="en" altLang="zh-CN" b="0" i="0" dirty="0" err="1">
                <a:solidFill>
                  <a:srgbClr val="E7E9EA"/>
                </a:solidFill>
                <a:effectLst/>
                <a:latin typeface="TwitterChirp"/>
              </a:rPr>
              <a:t>LLama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 3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技术报告说这招对</a:t>
            </a:r>
            <a:r>
              <a:rPr lang="en-US" altLang="zh-CN" b="0" i="0" dirty="0">
                <a:solidFill>
                  <a:srgbClr val="E7E9EA"/>
                </a:solidFill>
                <a:effectLst/>
                <a:latin typeface="TwitterChirp"/>
              </a:rPr>
              <a:t>405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B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模型不怎么起作用，但是对</a:t>
            </a:r>
            <a:r>
              <a:rPr lang="en-US" altLang="zh-CN" b="0" i="0" dirty="0">
                <a:solidFill>
                  <a:srgbClr val="E7E9EA"/>
                </a:solidFill>
                <a:effectLst/>
                <a:latin typeface="TwitterChirp"/>
              </a:rPr>
              <a:t>8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B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小模型在逻辑代码能力方面有明显提升。 根据现有资料分析，我推断模型蒸馏和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Annealing Data</a:t>
            </a:r>
            <a:r>
              <a:rPr lang="zh-CN" altLang="en-US" b="0" i="0" dirty="0">
                <a:solidFill>
                  <a:srgbClr val="E7E9EA"/>
                </a:solidFill>
                <a:effectLst/>
                <a:latin typeface="TwitterChirp"/>
              </a:rPr>
              <a:t>很可能存在一种“反规模效应”，就是说小模型的参数规模越小，上这两个技术对其正面影响越大。（推断的，没明确证据，谨慎参考）所以在研发小模型时尤其注意要引入这两项改进，三个武器并用，我觉得作出接近最强大模型能力的小模型目前看是可行的。（其实还有一个重要因素，就是</a:t>
            </a:r>
            <a:r>
              <a:rPr lang="en" altLang="zh-CN" b="0" i="0" dirty="0">
                <a:solidFill>
                  <a:srgbClr val="E7E9EA"/>
                </a:solidFill>
                <a:effectLst/>
                <a:latin typeface="TwitterChirp"/>
              </a:rPr>
              <a:t>Post-Training</a:t>
            </a:r>
            <a:r>
              <a:rPr lang="zh-CN" altLang="en-US" b="0" i="0">
                <a:solidFill>
                  <a:srgbClr val="E7E9EA"/>
                </a:solidFill>
                <a:effectLst/>
                <a:latin typeface="TwitterChirp"/>
              </a:rPr>
              <a:t>阶段合成数据的影响，这个对几乎所有尺寸模型都成立，所以放在后面“驱动大模型效果提升三要素”分析了，对小模型也成立）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5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6D5B608-F91E-AF47-B754-026C6ED3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GEMMA</a:t>
            </a:r>
            <a:r>
              <a:rPr lang="zh-CN" altLang="en-US" dirty="0"/>
              <a:t> 概述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41198-0955-7F42-8AAA-13DECF6F0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目标：</a:t>
            </a:r>
            <a:r>
              <a:rPr lang="en-US" altLang="zh-CN" dirty="0"/>
              <a:t>Gemma </a:t>
            </a:r>
            <a:r>
              <a:rPr lang="zh-CN" altLang="en-US" dirty="0"/>
              <a:t>模型可以在台式机 </a:t>
            </a:r>
            <a:r>
              <a:rPr lang="en-US" altLang="zh-CN" dirty="0"/>
              <a:t>and/or</a:t>
            </a:r>
            <a:r>
              <a:rPr lang="zh-CN" altLang="en-US" dirty="0"/>
              <a:t> 笔记本电脑上本地运行；</a:t>
            </a:r>
          </a:p>
          <a:p>
            <a:r>
              <a:rPr lang="zh-CN" altLang="en-US" b="1" dirty="0"/>
              <a:t>规模：</a:t>
            </a:r>
            <a:r>
              <a:rPr lang="zh-CN" altLang="en-US" dirty="0"/>
              <a:t>两种尺寸， </a:t>
            </a:r>
            <a:r>
              <a:rPr lang="en-US" altLang="zh-CN" dirty="0"/>
              <a:t>Gemma 2B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Gemma 7B</a:t>
            </a:r>
            <a:r>
              <a:rPr lang="zh-CN" altLang="en-US" dirty="0"/>
              <a:t>，每种尺寸都发布预训练和指令微调变体。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C8C63B-781A-3E48-BFE2-50C776B651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38" y="2996236"/>
            <a:ext cx="5147085" cy="250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88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6D5B608-F91E-AF47-B754-026C6ED3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GEMMA</a:t>
            </a:r>
            <a:r>
              <a:rPr lang="zh-CN" altLang="en-US" dirty="0"/>
              <a:t> 概述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41198-0955-7F42-8AAA-13DECF6F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6" y="1360170"/>
            <a:ext cx="5474745" cy="4994910"/>
          </a:xfrm>
          <a:ln w="57150"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ea typeface="+mj-ea"/>
              </a:rPr>
              <a:t>transformer decoder</a:t>
            </a:r>
            <a:r>
              <a:rPr lang="zh-CN" altLang="en-US" sz="1800" dirty="0">
                <a:ea typeface="+mj-ea"/>
              </a:rPr>
              <a:t> 结构进行训练，训练的上下文大小为</a:t>
            </a:r>
            <a:r>
              <a:rPr lang="en-US" altLang="zh-CN" sz="1800" dirty="0">
                <a:ea typeface="+mj-ea"/>
              </a:rPr>
              <a:t>8192</a:t>
            </a:r>
            <a:r>
              <a:rPr lang="zh-CN" altLang="en-US" sz="1800" dirty="0">
                <a:ea typeface="+mj-ea"/>
              </a:rPr>
              <a:t>个</a:t>
            </a:r>
            <a:r>
              <a:rPr lang="en-US" altLang="zh-CN" sz="1800" dirty="0">
                <a:ea typeface="+mj-ea"/>
              </a:rPr>
              <a:t>token</a:t>
            </a:r>
            <a:r>
              <a:rPr lang="zh-CN" altLang="en-US" sz="1800" dirty="0">
                <a:ea typeface="+mj-ea"/>
              </a:rPr>
              <a:t>；</a:t>
            </a:r>
            <a:endParaRPr lang="en-US" altLang="zh-CN" sz="1800" dirty="0"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ea typeface="+mj-ea"/>
              </a:rPr>
              <a:t>Attention</a:t>
            </a:r>
            <a:r>
              <a:rPr lang="zh-CN" altLang="en-US" sz="1800" dirty="0">
                <a:ea typeface="+mj-ea"/>
              </a:rPr>
              <a:t>：</a:t>
            </a:r>
            <a:r>
              <a:rPr lang="en-US" altLang="zh-CN" sz="1800" dirty="0">
                <a:ea typeface="+mj-ea"/>
              </a:rPr>
              <a:t> 7B</a:t>
            </a:r>
            <a:r>
              <a:rPr lang="zh-CN" altLang="en-US" sz="1800" dirty="0">
                <a:ea typeface="+mj-ea"/>
              </a:rPr>
              <a:t> 使用 </a:t>
            </a:r>
            <a:r>
              <a:rPr lang="en-US" altLang="zh-CN" sz="1800" dirty="0">
                <a:ea typeface="+mj-ea"/>
              </a:rPr>
              <a:t>MHA</a:t>
            </a:r>
            <a:r>
              <a:rPr lang="zh-CN" altLang="en-US" sz="1800" dirty="0">
                <a:ea typeface="+mj-ea"/>
              </a:rPr>
              <a:t>，</a:t>
            </a:r>
            <a:r>
              <a:rPr lang="en-US" altLang="zh-CN" sz="1800" dirty="0">
                <a:ea typeface="+mj-ea"/>
              </a:rPr>
              <a:t>2B</a:t>
            </a:r>
            <a:r>
              <a:rPr lang="zh-CN" altLang="en-US" sz="1800" dirty="0">
                <a:ea typeface="+mj-ea"/>
              </a:rPr>
              <a:t> 模型使用 </a:t>
            </a:r>
            <a:r>
              <a:rPr lang="en-US" altLang="zh-CN" sz="1800" dirty="0">
                <a:ea typeface="+mj-ea"/>
              </a:rPr>
              <a:t>MQA (with 𝑛𝑢𝑚_𝑘𝑣_</a:t>
            </a:r>
            <a:r>
              <a:rPr lang="en-US" altLang="zh-CN" sz="1800" dirty="0" err="1">
                <a:ea typeface="+mj-ea"/>
              </a:rPr>
              <a:t>ℎ</a:t>
            </a:r>
            <a:r>
              <a:rPr lang="en-US" altLang="zh-CN" sz="1800" dirty="0">
                <a:ea typeface="+mj-ea"/>
              </a:rPr>
              <a:t>𝑒𝑎𝑑𝑠 = 1)</a:t>
            </a:r>
            <a:r>
              <a:rPr lang="zh-CN" altLang="en-US" sz="1800" dirty="0">
                <a:ea typeface="+mj-ea"/>
              </a:rPr>
              <a:t>；</a:t>
            </a:r>
            <a:endParaRPr lang="en-US" altLang="zh-CN" sz="1800" dirty="0"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ea typeface="+mj-ea"/>
              </a:rPr>
              <a:t>Embeddings</a:t>
            </a:r>
            <a:r>
              <a:rPr lang="zh-CN" altLang="en-US" sz="1800" dirty="0">
                <a:ea typeface="+mj-ea"/>
              </a:rPr>
              <a:t>：每一层加 </a:t>
            </a:r>
            <a:r>
              <a:rPr lang="en-US" altLang="zh-CN" sz="1800" dirty="0" err="1">
                <a:ea typeface="+mj-ea"/>
              </a:rPr>
              <a:t>RoPE</a:t>
            </a:r>
            <a:r>
              <a:rPr lang="en-US" altLang="zh-CN" sz="1800" dirty="0">
                <a:ea typeface="+mj-ea"/>
              </a:rPr>
              <a:t> Embedding</a:t>
            </a:r>
            <a:r>
              <a:rPr lang="zh-CN" altLang="en-US" sz="1800" dirty="0">
                <a:ea typeface="+mj-ea"/>
              </a:rPr>
              <a:t>，同时共享输入与输出层 </a:t>
            </a:r>
            <a:r>
              <a:rPr lang="en-US" altLang="zh-CN" sz="1800" dirty="0">
                <a:ea typeface="+mj-ea"/>
              </a:rPr>
              <a:t>embedding</a:t>
            </a:r>
            <a:r>
              <a:rPr lang="zh-CN" altLang="en-US" sz="1800" dirty="0">
                <a:ea typeface="+mj-ea"/>
              </a:rPr>
              <a:t> 权重；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ea typeface="+mj-ea"/>
              </a:rPr>
              <a:t>Activations</a:t>
            </a:r>
            <a:r>
              <a:rPr lang="zh-CN" altLang="en-US" sz="1800" dirty="0">
                <a:ea typeface="+mj-ea"/>
              </a:rPr>
              <a:t>：</a:t>
            </a:r>
            <a:r>
              <a:rPr lang="en-US" altLang="zh-CN" sz="1800" dirty="0">
                <a:ea typeface="+mj-ea"/>
              </a:rPr>
              <a:t>ReLU</a:t>
            </a:r>
            <a:r>
              <a:rPr lang="zh-CN" altLang="en-US" sz="1800" dirty="0">
                <a:ea typeface="+mj-ea"/>
              </a:rPr>
              <a:t>的激活替换为 </a:t>
            </a:r>
            <a:r>
              <a:rPr lang="en-US" altLang="zh-CN" sz="1800" dirty="0" err="1">
                <a:ea typeface="+mj-ea"/>
              </a:rPr>
              <a:t>GeGLU</a:t>
            </a:r>
            <a:r>
              <a:rPr lang="zh-CN" altLang="en-US" sz="1800" dirty="0">
                <a:ea typeface="+mj-ea"/>
              </a:rPr>
              <a:t> 的激活。对比 </a:t>
            </a:r>
            <a:r>
              <a:rPr lang="en-US" altLang="zh-CN" sz="1800" dirty="0">
                <a:ea typeface="+mj-ea"/>
              </a:rPr>
              <a:t>llama</a:t>
            </a:r>
            <a:r>
              <a:rPr lang="zh-CN" altLang="en-US" sz="1800" dirty="0">
                <a:ea typeface="+mj-ea"/>
              </a:rPr>
              <a:t>中用了</a:t>
            </a:r>
            <a:r>
              <a:rPr lang="en-US" altLang="zh-CN" sz="1800" dirty="0">
                <a:ea typeface="+mj-ea"/>
              </a:rPr>
              <a:t>SwiGLU</a:t>
            </a:r>
            <a:r>
              <a:rPr lang="zh-CN" altLang="en-US" sz="1800" dirty="0">
                <a:ea typeface="+mj-ea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ea typeface="+mj-ea"/>
              </a:rPr>
              <a:t>Normalizer</a:t>
            </a:r>
            <a:r>
              <a:rPr lang="zh-CN" altLang="en-US" sz="1800" dirty="0">
                <a:ea typeface="+mj-ea"/>
              </a:rPr>
              <a:t>：每一层 </a:t>
            </a:r>
            <a:r>
              <a:rPr lang="en-US" altLang="zh-CN" sz="1800" dirty="0"/>
              <a:t>transformer </a:t>
            </a:r>
            <a:r>
              <a:rPr lang="zh-CN" altLang="en-US" sz="1800" dirty="0"/>
              <a:t> </a:t>
            </a:r>
            <a:r>
              <a:rPr lang="zh-CN" altLang="en-US" sz="1800" dirty="0">
                <a:ea typeface="+mj-ea"/>
              </a:rPr>
              <a:t>前后都使用 </a:t>
            </a:r>
            <a:r>
              <a:rPr lang="en-US" altLang="zh-CN" sz="1800" dirty="0" err="1"/>
              <a:t>RMSNorm</a:t>
            </a:r>
            <a:r>
              <a:rPr lang="zh-CN" altLang="en-US" sz="1800" dirty="0"/>
              <a:t> </a:t>
            </a:r>
            <a:r>
              <a:rPr lang="zh-CN" altLang="en-US" sz="1800" dirty="0">
                <a:ea typeface="+mj-ea"/>
              </a:rPr>
              <a:t>进行规一化。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F36E24-5F09-B84F-B1A9-980FE4416D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4409" y="2293617"/>
            <a:ext cx="5130772" cy="31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6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058A1D-88BD-4B49-AEA2-C69B6C53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GEMMA</a:t>
            </a:r>
            <a:r>
              <a:rPr lang="zh-CN" altLang="en-US" dirty="0"/>
              <a:t> 模型效果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99CB44A-6E4A-8C4C-97F9-775E102DEE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Google </a:t>
            </a:r>
            <a:r>
              <a:rPr lang="zh-CN" altLang="en-US" dirty="0"/>
              <a:t>表示：“</a:t>
            </a:r>
            <a:r>
              <a:rPr lang="en-US" altLang="zh-CN" dirty="0"/>
              <a:t>Gemma 2B </a:t>
            </a:r>
            <a:r>
              <a:rPr lang="zh-CN" altLang="en-US" dirty="0"/>
              <a:t>和 </a:t>
            </a:r>
            <a:r>
              <a:rPr lang="en-US" altLang="zh-CN" dirty="0"/>
              <a:t>7B </a:t>
            </a:r>
            <a:r>
              <a:rPr lang="zh-CN" altLang="en-US" dirty="0"/>
              <a:t>与其他开放式模型相比，在其规模上实现了同类最佳的性能。”从学术基准角度来看，</a:t>
            </a:r>
            <a:r>
              <a:rPr lang="en-US" altLang="zh-CN" dirty="0"/>
              <a:t>Gemma 7B </a:t>
            </a:r>
            <a:r>
              <a:rPr lang="zh-CN" altLang="en-US" dirty="0"/>
              <a:t>在数学、</a:t>
            </a:r>
            <a:r>
              <a:rPr lang="en-US" altLang="zh-CN" dirty="0"/>
              <a:t>Python </a:t>
            </a:r>
            <a:r>
              <a:rPr lang="zh-CN" altLang="en-US" dirty="0"/>
              <a:t>代码生成、常识和常识推理任务的几个基准测试中，优于 </a:t>
            </a:r>
            <a:r>
              <a:rPr lang="en-US" altLang="zh-CN" dirty="0"/>
              <a:t>Meta </a:t>
            </a:r>
            <a:r>
              <a:rPr lang="zh-CN" altLang="en-US" dirty="0"/>
              <a:t>的 </a:t>
            </a:r>
            <a:r>
              <a:rPr lang="en-US" altLang="zh-CN" dirty="0"/>
              <a:t>Llama 2 7B </a:t>
            </a:r>
            <a:r>
              <a:rPr lang="zh-CN" altLang="en-US" dirty="0"/>
              <a:t>和 </a:t>
            </a:r>
            <a:r>
              <a:rPr lang="en-US" altLang="zh-CN" dirty="0"/>
              <a:t>13B </a:t>
            </a:r>
            <a:r>
              <a:rPr lang="zh-CN" altLang="en-US" dirty="0"/>
              <a:t>模型。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0C7460-AEB8-534B-A31E-DE88E43CC4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7553" y="2991450"/>
            <a:ext cx="7921656" cy="33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2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B8F50AF-CBA0-F348-AF5B-41EBFC4D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GEMMA</a:t>
            </a:r>
            <a:r>
              <a:rPr lang="zh-CN" altLang="en-US" dirty="0"/>
              <a:t> 模型效果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995FE-5F10-BF47-8C90-80F566605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60170"/>
            <a:ext cx="4179593" cy="4939416"/>
          </a:xfrm>
          <a:ln w="57150"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r>
              <a:rPr lang="en-US" altLang="zh-CN" dirty="0"/>
              <a:t>MMLU </a:t>
            </a:r>
            <a:r>
              <a:rPr lang="zh-CN" altLang="en-US" dirty="0"/>
              <a:t>基准测试中，</a:t>
            </a:r>
            <a:r>
              <a:rPr lang="en-US" altLang="zh-CN" dirty="0"/>
              <a:t>Gemma 7B </a:t>
            </a:r>
            <a:r>
              <a:rPr lang="zh-CN" altLang="en-US" dirty="0"/>
              <a:t>模型不仅超过了所有规模相同或更小的开源模型，还超过了一些更大的模型，包括 </a:t>
            </a:r>
            <a:r>
              <a:rPr lang="en-US" altLang="zh-CN" dirty="0"/>
              <a:t>Llama 2 13B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CC27F8-5306-C646-9A12-F254DA914E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7724" y="1042177"/>
            <a:ext cx="6265404" cy="540591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F79B1B4-6189-494E-9A8B-92A970E17D21}"/>
              </a:ext>
            </a:extLst>
          </p:cNvPr>
          <p:cNvSpPr/>
          <p:nvPr/>
        </p:nvSpPr>
        <p:spPr>
          <a:xfrm>
            <a:off x="1543880" y="485522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还是想以小打大</a:t>
            </a:r>
          </a:p>
        </p:txBody>
      </p:sp>
    </p:spTree>
    <p:extLst>
      <p:ext uri="{BB962C8B-B14F-4D97-AF65-F5344CB8AC3E}">
        <p14:creationId xmlns:p14="http://schemas.microsoft.com/office/powerpoint/2010/main" val="20120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8D17F66-338F-D94E-AFB5-C7ED638D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Nemotron-4</a:t>
            </a:r>
            <a:r>
              <a:rPr lang="zh-CN" altLang="en-US" dirty="0"/>
              <a:t> 基本信息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40EECF-A279-4948-A6DC-2275A8EA9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基本参数：</a:t>
            </a:r>
            <a:r>
              <a:rPr lang="en-US" altLang="zh-CN" dirty="0"/>
              <a:t>Nemotron-4</a:t>
            </a:r>
            <a:r>
              <a:rPr lang="zh-CN" altLang="en-US" dirty="0"/>
              <a:t> </a:t>
            </a:r>
            <a:r>
              <a:rPr lang="en-US" altLang="zh-CN" dirty="0"/>
              <a:t>15B</a:t>
            </a:r>
            <a:r>
              <a:rPr lang="zh-CN" altLang="en-US" dirty="0"/>
              <a:t>，</a:t>
            </a:r>
            <a:r>
              <a:rPr lang="en-US" altLang="zh-CN" dirty="0"/>
              <a:t>8T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  <a:r>
              <a:rPr lang="zh-CN" altLang="en-US" dirty="0"/>
              <a:t> （万亿）训练，能在单个</a:t>
            </a:r>
            <a:r>
              <a:rPr lang="en-US" altLang="zh-CN" dirty="0"/>
              <a:t>NV</a:t>
            </a:r>
            <a:r>
              <a:rPr lang="zh-CN" altLang="en-US" dirty="0"/>
              <a:t> </a:t>
            </a:r>
            <a:r>
              <a:rPr lang="en-US" altLang="zh-CN" dirty="0"/>
              <a:t>A100/H100</a:t>
            </a:r>
            <a:r>
              <a:rPr lang="zh-CN" altLang="en-US" dirty="0"/>
              <a:t> 上运行的最佳「通用大模型」。</a:t>
            </a:r>
          </a:p>
          <a:p>
            <a:r>
              <a:rPr lang="zh-CN" altLang="en-US" b="1" dirty="0"/>
              <a:t>模型结构：</a:t>
            </a:r>
            <a:r>
              <a:rPr lang="zh-CN" altLang="en-US" dirty="0"/>
              <a:t>旋转位置编码（</a:t>
            </a:r>
            <a:r>
              <a:rPr lang="en-US" altLang="zh-CN" dirty="0" err="1"/>
              <a:t>RoPE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）、</a:t>
            </a:r>
            <a:r>
              <a:rPr lang="en-US" altLang="zh-CN" dirty="0" err="1"/>
              <a:t>SentencePiece</a:t>
            </a:r>
            <a:r>
              <a:rPr lang="zh-CN" altLang="en-US" dirty="0"/>
              <a:t> 分词器、</a:t>
            </a:r>
            <a:r>
              <a:rPr lang="en-US" altLang="zh-CN" dirty="0"/>
              <a:t>ReLU</a:t>
            </a:r>
            <a:r>
              <a:rPr lang="zh-CN" altLang="en-US" dirty="0"/>
              <a:t> 激活、无偏置项（</a:t>
            </a:r>
            <a:r>
              <a:rPr lang="en-US" altLang="zh-CN" dirty="0"/>
              <a:t> bias terms</a:t>
            </a:r>
            <a:r>
              <a:rPr lang="zh-CN" altLang="en-US" dirty="0"/>
              <a:t>）、分组查询关注（</a:t>
            </a:r>
            <a:r>
              <a:rPr lang="en-US" altLang="zh-CN" dirty="0"/>
              <a:t>GQA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b="1" dirty="0"/>
              <a:t>模型参数：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D621C7-929C-4F41-A75B-FB2E88B4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00" y="4250076"/>
            <a:ext cx="10283962" cy="17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6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6FDE302-CFE8-4943-A311-31EDC688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Nemotron-4</a:t>
            </a:r>
            <a:r>
              <a:rPr lang="zh-CN" altLang="en-US" dirty="0"/>
              <a:t> 训练数据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D29220-271E-7543-9D29-2AEEDAAB4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2028496"/>
            <a:ext cx="5220117" cy="3694387"/>
          </a:xfrm>
          <a:ln w="57150">
            <a:solidFill>
              <a:schemeClr val="bg1">
                <a:lumMod val="95000"/>
              </a:schemeClr>
            </a:solidFill>
          </a:ln>
        </p:spPr>
        <p:txBody>
          <a:bodyPr anchor="ctr"/>
          <a:lstStyle/>
          <a:p>
            <a:r>
              <a:rPr lang="zh-CN" altLang="en-US" dirty="0"/>
              <a:t>分为三种不同类型的数据：</a:t>
            </a:r>
            <a:endParaRPr lang="en-US" altLang="zh-CN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英语自然语言数据（</a:t>
            </a:r>
            <a:r>
              <a:rPr lang="en-US" altLang="zh-CN" dirty="0"/>
              <a:t>70%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多语言自然语言数据（</a:t>
            </a:r>
            <a:r>
              <a:rPr lang="en-US" altLang="zh-CN" dirty="0"/>
              <a:t>15%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源代码数据（</a:t>
            </a:r>
            <a:r>
              <a:rPr lang="en-US" altLang="zh-CN" dirty="0"/>
              <a:t>15%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41BFB4-7E27-DB45-AC37-C4F0C9282C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8381" y="2291255"/>
            <a:ext cx="5340664" cy="34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0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CF7CFB-3197-0947-AB88-33C5E956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Nemotron-4</a:t>
            </a:r>
            <a:r>
              <a:rPr lang="zh-CN" altLang="en-US" dirty="0"/>
              <a:t> 预训练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827E1F-2DB8-4845-A785-1777B93F1B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384</a:t>
            </a:r>
            <a:r>
              <a:rPr lang="zh-CN" altLang="en-US" dirty="0"/>
              <a:t> 个 </a:t>
            </a:r>
            <a:r>
              <a:rPr lang="en-US" altLang="zh-CN" dirty="0"/>
              <a:t>DGX H100</a:t>
            </a:r>
            <a:r>
              <a:rPr lang="zh-CN" altLang="en-US" dirty="0"/>
              <a:t>节点，每个节点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NV</a:t>
            </a:r>
            <a:r>
              <a:rPr lang="zh-CN" altLang="en-US" dirty="0"/>
              <a:t> </a:t>
            </a:r>
            <a:r>
              <a:rPr lang="en-US" altLang="zh-CN" dirty="0"/>
              <a:t>Hopper</a:t>
            </a:r>
            <a:r>
              <a:rPr lang="zh-CN" altLang="en-US" dirty="0"/>
              <a:t> 架构 </a:t>
            </a:r>
            <a:r>
              <a:rPr lang="en-US" altLang="zh-CN" dirty="0"/>
              <a:t>H100</a:t>
            </a:r>
            <a:r>
              <a:rPr lang="zh-CN" altLang="en-US" dirty="0"/>
              <a:t> </a:t>
            </a:r>
            <a:r>
              <a:rPr lang="en-US" altLang="zh-CN" dirty="0"/>
              <a:t>80GB SXM5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无稀疏性</a:t>
            </a:r>
            <a:r>
              <a:rPr lang="en-US" altLang="zh-CN" dirty="0"/>
              <a:t>16</a:t>
            </a:r>
            <a:r>
              <a:rPr lang="zh-CN" altLang="en-US" dirty="0"/>
              <a:t>位浮点（</a:t>
            </a:r>
            <a:r>
              <a:rPr lang="en-US" altLang="zh-CN" dirty="0"/>
              <a:t>bfloat16</a:t>
            </a:r>
            <a:r>
              <a:rPr lang="zh-CN" altLang="en-US" dirty="0"/>
              <a:t>）算术时，每 </a:t>
            </a:r>
            <a:r>
              <a:rPr lang="en-US" altLang="zh-CN" dirty="0"/>
              <a:t>H100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 峰值吞吐量为 </a:t>
            </a:r>
            <a:r>
              <a:rPr lang="en-US" altLang="zh-CN" dirty="0"/>
              <a:t>989</a:t>
            </a:r>
            <a:r>
              <a:rPr lang="zh-CN" altLang="en-US" dirty="0"/>
              <a:t> </a:t>
            </a:r>
            <a:r>
              <a:rPr lang="en-US" altLang="zh-CN" dirty="0" err="1"/>
              <a:t>teraFLOP</a:t>
            </a:r>
            <a:r>
              <a:rPr lang="en-US" altLang="zh-CN" dirty="0"/>
              <a:t>/s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每节点内通过 </a:t>
            </a:r>
            <a:r>
              <a:rPr lang="en-US" altLang="zh-CN" dirty="0"/>
              <a:t>NVLink</a:t>
            </a:r>
            <a:r>
              <a:rPr lang="zh-CN" altLang="en-US" dirty="0"/>
              <a:t> 和 </a:t>
            </a:r>
            <a:r>
              <a:rPr lang="en-US" altLang="zh-CN" dirty="0"/>
              <a:t>NVSwitch</a:t>
            </a:r>
            <a:r>
              <a:rPr lang="zh-CN" altLang="en-US" dirty="0"/>
              <a:t>连接，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 带宽为 </a:t>
            </a:r>
            <a:r>
              <a:rPr lang="en-US" altLang="zh-CN" dirty="0"/>
              <a:t>900GB/s</a:t>
            </a:r>
            <a:r>
              <a:rPr lang="zh-CN" altLang="en-US" dirty="0"/>
              <a:t>（每个方向</a:t>
            </a:r>
            <a:r>
              <a:rPr lang="en-US" altLang="zh-CN" dirty="0"/>
              <a:t>450GB/s</a:t>
            </a:r>
            <a:r>
              <a:rPr lang="zh-CN" altLang="en-US" dirty="0"/>
              <a:t>）；</a:t>
            </a:r>
          </a:p>
          <a:p>
            <a:r>
              <a:rPr lang="zh-CN" altLang="en-US" dirty="0"/>
              <a:t>每节点 </a:t>
            </a:r>
            <a:r>
              <a:rPr lang="en-US" altLang="zh-CN" dirty="0"/>
              <a:t>8</a:t>
            </a:r>
            <a:r>
              <a:rPr lang="zh-CN" altLang="en-US" dirty="0"/>
              <a:t> 个 </a:t>
            </a:r>
            <a:r>
              <a:rPr lang="en-US" altLang="zh-CN" dirty="0"/>
              <a:t>NV Mellanox400Gbps HDR InfiniBand</a:t>
            </a:r>
            <a:r>
              <a:rPr lang="zh-CN" altLang="en-US" dirty="0"/>
              <a:t> 主机通道适配器（</a:t>
            </a:r>
            <a:r>
              <a:rPr lang="en-US" altLang="zh-CN" dirty="0"/>
              <a:t>HCA</a:t>
            </a:r>
            <a:r>
              <a:rPr lang="zh-CN" altLang="en-US" dirty="0"/>
              <a:t>），用于节点间通信；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8</a:t>
            </a:r>
            <a:r>
              <a:rPr lang="zh-CN" altLang="en-US" dirty="0"/>
              <a:t> 路张量并行 </a:t>
            </a:r>
            <a:r>
              <a:rPr lang="en-US" altLang="zh-CN" dirty="0"/>
              <a:t>TP</a:t>
            </a:r>
            <a:r>
              <a:rPr lang="zh-CN" altLang="en-US" dirty="0"/>
              <a:t> 和数据并行 </a:t>
            </a:r>
            <a:r>
              <a:rPr lang="en-US" altLang="zh-CN" dirty="0"/>
              <a:t>DP</a:t>
            </a:r>
            <a:r>
              <a:rPr lang="zh-CN" altLang="en-US" dirty="0"/>
              <a:t> 组合来训练模型，使用 </a:t>
            </a:r>
            <a:r>
              <a:rPr lang="en-US" altLang="zh-CN" dirty="0"/>
              <a:t>ZeRO</a:t>
            </a:r>
            <a:r>
              <a:rPr lang="zh-CN" altLang="en-US" dirty="0"/>
              <a:t> 分布式优化器，随着批大小的增加，数据并行度从 </a:t>
            </a:r>
            <a:r>
              <a:rPr lang="en-US" altLang="zh-CN" dirty="0"/>
              <a:t>96</a:t>
            </a:r>
            <a:r>
              <a:rPr lang="zh-CN" altLang="en-US" dirty="0"/>
              <a:t> 增加到 </a:t>
            </a:r>
            <a:r>
              <a:rPr lang="en-US" altLang="zh-CN" dirty="0"/>
              <a:t>384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95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32DF1BF-27AA-C747-980B-6B53F0D7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Nemotron-4</a:t>
            </a:r>
            <a:r>
              <a:rPr lang="zh-CN" altLang="en-US" dirty="0"/>
              <a:t> 模型效果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198F9-08FA-BE48-91B4-54DEC93FB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作者使用</a:t>
            </a:r>
            <a:r>
              <a:rPr lang="en-US" altLang="zh-CN" dirty="0"/>
              <a:t>LM-Evaluation Harness</a:t>
            </a:r>
            <a:r>
              <a:rPr lang="zh-CN" altLang="en-US" dirty="0"/>
              <a:t>在所有上述任务中评估</a:t>
            </a:r>
            <a:r>
              <a:rPr lang="en-US" altLang="zh-CN" dirty="0"/>
              <a:t>Nemotron-415B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表</a:t>
            </a:r>
            <a:r>
              <a:rPr lang="en-US" altLang="zh-CN" dirty="0"/>
              <a:t>3</a:t>
            </a:r>
            <a:r>
              <a:rPr lang="zh-CN" altLang="en-US" dirty="0"/>
              <a:t>显示了</a:t>
            </a:r>
            <a:r>
              <a:rPr lang="en-US" altLang="zh-CN" dirty="0"/>
              <a:t>Nemotron-415B</a:t>
            </a:r>
            <a:r>
              <a:rPr lang="zh-CN" altLang="en-US" dirty="0"/>
              <a:t>在这组不同的任务中实现了最强的平均性能。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5E91CC-6922-AB4F-BE40-A1C51F505B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1800" y="2611451"/>
            <a:ext cx="9373161" cy="368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36615</TotalTime>
  <Words>1682</Words>
  <Application>Microsoft Macintosh PowerPoint</Application>
  <PresentationFormat>自定义</PresentationFormat>
  <Paragraphs>83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Microsoft YaHei</vt:lpstr>
      <vt:lpstr>Microsoft YaHei</vt:lpstr>
      <vt:lpstr>ACGN-MiaoGB-Flash</vt:lpstr>
      <vt:lpstr>TwitterChirp</vt:lpstr>
      <vt:lpstr>Arial</vt:lpstr>
      <vt:lpstr>Calibri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GEMMA 概述</vt:lpstr>
      <vt:lpstr>GEMMA 概述</vt:lpstr>
      <vt:lpstr>GEMMA 模型效果</vt:lpstr>
      <vt:lpstr>GEMMA 模型效果</vt:lpstr>
      <vt:lpstr>Nemotron-4 基本信息</vt:lpstr>
      <vt:lpstr>Nemotron-4 训练数据</vt:lpstr>
      <vt:lpstr>Nemotron-4 预训练</vt:lpstr>
      <vt:lpstr>Nemotron-4 模型效果</vt:lpstr>
      <vt:lpstr>Nemotron-4 模型效果</vt:lpstr>
      <vt:lpstr>各厂商近期小模型</vt:lpstr>
      <vt:lpstr>洞察与思考：大模型规模发展</vt:lpstr>
      <vt:lpstr>洞察与思考：大模型规模发展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10721</cp:revision>
  <cp:lastPrinted>2023-09-08T09:14:01Z</cp:lastPrinted>
  <dcterms:created xsi:type="dcterms:W3CDTF">2020-08-28T08:44:19Z</dcterms:created>
  <dcterms:modified xsi:type="dcterms:W3CDTF">2024-07-25T05:30:48Z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