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3"/>
  </p:notesMasterIdLst>
  <p:handoutMasterIdLst>
    <p:handoutMasterId r:id="rId24"/>
  </p:handoutMasterIdLst>
  <p:sldIdLst>
    <p:sldId id="256" r:id="rId3"/>
    <p:sldId id="277" r:id="rId4"/>
    <p:sldId id="291" r:id="rId5"/>
    <p:sldId id="271" r:id="rId6"/>
    <p:sldId id="279" r:id="rId7"/>
    <p:sldId id="281" r:id="rId8"/>
    <p:sldId id="278" r:id="rId9"/>
    <p:sldId id="263" r:id="rId10"/>
    <p:sldId id="275" r:id="rId11"/>
    <p:sldId id="276" r:id="rId12"/>
    <p:sldId id="292" r:id="rId13"/>
    <p:sldId id="282" r:id="rId14"/>
    <p:sldId id="283" r:id="rId15"/>
    <p:sldId id="266" r:id="rId16"/>
    <p:sldId id="267" r:id="rId17"/>
    <p:sldId id="284" r:id="rId18"/>
    <p:sldId id="285" r:id="rId19"/>
    <p:sldId id="286" r:id="rId20"/>
    <p:sldId id="287" r:id="rId21"/>
    <p:sldId id="280"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007" autoAdjust="0"/>
  </p:normalViewPr>
  <p:slideViewPr>
    <p:cSldViewPr>
      <p:cViewPr varScale="1">
        <p:scale>
          <a:sx n="68" d="100"/>
          <a:sy n="68" d="100"/>
        </p:scale>
        <p:origin x="822" y="5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128FCA9C-FF92-4024-BDEC-A6D3B663DC09}" type="datetimeFigureOut">
              <a:rPr lang="en-US" altLang="zh-CN"/>
              <a:t>1/3/2016</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446DCAE-1661-43FF-8A44-43DAFDC1FD90}" type="slidenum">
              <a:rPr lang="zh-CN"/>
              <a:t>‹#›</a:t>
            </a:fld>
            <a:endParaRPr lang="zh-CN"/>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772AB877-E7B1-4681-847E-D0918612832B}" type="datetimeFigureOut">
              <a:t>2016/1/3</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69C971FF-EF28-4195-A575-329446EFAA55}" type="slidenum">
              <a:t>‹#›</a:t>
            </a:fld>
            <a:endParaRPr lang="zh-CN"/>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lumMod val="50000"/>
          </a:schemeClr>
        </a:solidFill>
        <a:latin typeface="+mn-lt"/>
        <a:ea typeface="+mn-ea"/>
        <a:cs typeface="+mn-cs"/>
      </a:defRPr>
    </a:lvl1pPr>
    <a:lvl2pPr marL="457200" algn="l" defTabSz="914400" rtl="0" eaLnBrk="1" latinLnBrk="0" hangingPunct="1">
      <a:defRPr lang="zh-CN" sz="1200" kern="1200">
        <a:solidFill>
          <a:schemeClr val="tx1">
            <a:lumMod val="50000"/>
          </a:schemeClr>
        </a:solidFill>
        <a:latin typeface="+mn-lt"/>
        <a:ea typeface="+mn-ea"/>
        <a:cs typeface="+mn-cs"/>
      </a:defRPr>
    </a:lvl2pPr>
    <a:lvl3pPr marL="914400" algn="l" defTabSz="914400" rtl="0" eaLnBrk="1" latinLnBrk="0" hangingPunct="1">
      <a:defRPr lang="zh-CN" sz="1200" kern="1200">
        <a:solidFill>
          <a:schemeClr val="tx1">
            <a:lumMod val="50000"/>
          </a:schemeClr>
        </a:solidFill>
        <a:latin typeface="+mn-lt"/>
        <a:ea typeface="+mn-ea"/>
        <a:cs typeface="+mn-cs"/>
      </a:defRPr>
    </a:lvl3pPr>
    <a:lvl4pPr marL="1371600" algn="l" defTabSz="914400" rtl="0" eaLnBrk="1" latinLnBrk="0" hangingPunct="1">
      <a:defRPr lang="zh-CN" sz="1200" kern="1200">
        <a:solidFill>
          <a:schemeClr val="tx1">
            <a:lumMod val="50000"/>
          </a:schemeClr>
        </a:solidFill>
        <a:latin typeface="+mn-lt"/>
        <a:ea typeface="+mn-ea"/>
        <a:cs typeface="+mn-cs"/>
      </a:defRPr>
    </a:lvl4pPr>
    <a:lvl5pPr marL="1828800" algn="l" defTabSz="914400" rtl="0" eaLnBrk="1" latinLnBrk="0" hangingPunct="1">
      <a:defRPr lang="zh-CN" sz="1200" kern="1200">
        <a:solidFill>
          <a:schemeClr val="tx1">
            <a:lumMod val="50000"/>
          </a:schemeClr>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latin typeface="宋体" panose="02010600030101010101" pitchFamily="2" charset="-122"/>
                <a:ea typeface="宋体" panose="02010600030101010101" pitchFamily="2" charset="-122"/>
              </a:rPr>
              <a:t>云计算平台搭建及网络爬取功能开发</a:t>
            </a:r>
          </a:p>
          <a:p>
            <a:pPr marL="45720" indent="0">
              <a:buNone/>
            </a:pPr>
            <a:r>
              <a:rPr lang="zh-CN" altLang="en-US" dirty="0" smtClean="0">
                <a:latin typeface="宋体" panose="02010600030101010101" pitchFamily="2" charset="-122"/>
                <a:ea typeface="宋体" panose="02010600030101010101" pitchFamily="2" charset="-122"/>
              </a:rPr>
              <a:t>包括阿里云平台的搭建和维护以及程序第一部分（网站内容爬取）的开发工作，由张玉英同学负责。</a:t>
            </a:r>
          </a:p>
          <a:p>
            <a:r>
              <a:rPr lang="zh-CN" altLang="en-US" b="1" dirty="0" smtClean="0">
                <a:latin typeface="宋体" panose="02010600030101010101" pitchFamily="2" charset="-122"/>
                <a:ea typeface="宋体" panose="02010600030101010101" pitchFamily="2" charset="-122"/>
              </a:rPr>
              <a:t>数据分析功能开发及项目文档撰写</a:t>
            </a:r>
          </a:p>
          <a:p>
            <a:pPr marL="45720" indent="0">
              <a:buNone/>
            </a:pPr>
            <a:r>
              <a:rPr lang="zh-CN" altLang="en-US" dirty="0" smtClean="0">
                <a:latin typeface="宋体" panose="02010600030101010101" pitchFamily="2" charset="-122"/>
                <a:ea typeface="宋体" panose="02010600030101010101" pitchFamily="2" charset="-122"/>
              </a:rPr>
              <a:t>包括程序第二部分（数据分析）的实现和项目进展程度的追踪以及项目文档的撰写工作，由魏钊旸同学负责。</a:t>
            </a:r>
          </a:p>
          <a:p>
            <a:r>
              <a:rPr lang="zh-CN" altLang="en-US" b="1" dirty="0" smtClean="0">
                <a:latin typeface="宋体" panose="02010600030101010101" pitchFamily="2" charset="-122"/>
                <a:ea typeface="宋体" panose="02010600030101010101" pitchFamily="2" charset="-122"/>
              </a:rPr>
              <a:t>数据深度分析及项目演示工作</a:t>
            </a:r>
          </a:p>
          <a:p>
            <a:pPr marL="45720" indent="0">
              <a:buNone/>
            </a:pPr>
            <a:r>
              <a:rPr lang="zh-CN" altLang="en-US" dirty="0" smtClean="0">
                <a:latin typeface="宋体" panose="02010600030101010101" pitchFamily="2" charset="-122"/>
                <a:ea typeface="宋体" panose="02010600030101010101" pitchFamily="2" charset="-122"/>
              </a:rPr>
              <a:t>包括使用统计工具对原始数据的深度分析以及项目的现场展示工作，由孙明月同学负责。</a:t>
            </a:r>
          </a:p>
          <a:p>
            <a:endParaRPr lang="zh-CN" altLang="en-US" dirty="0"/>
          </a:p>
        </p:txBody>
      </p:sp>
      <p:sp>
        <p:nvSpPr>
          <p:cNvPr id="4" name="灯片编号占位符 3"/>
          <p:cNvSpPr>
            <a:spLocks noGrp="1"/>
          </p:cNvSpPr>
          <p:nvPr>
            <p:ph type="sldNum" sz="quarter" idx="10"/>
          </p:nvPr>
        </p:nvSpPr>
        <p:spPr/>
        <p:txBody>
          <a:bodyPr/>
          <a:lstStyle/>
          <a:p>
            <a:fld id="{69C971FF-EF28-4195-A575-329446EFAA55}" type="slidenum">
              <a:rPr lang="en-US" altLang="zh-CN" smtClean="0"/>
              <a:t>2</a:t>
            </a:fld>
            <a:endParaRPr lang="zh-CN" altLang="en-US"/>
          </a:p>
        </p:txBody>
      </p:sp>
    </p:spTree>
    <p:extLst>
      <p:ext uri="{BB962C8B-B14F-4D97-AF65-F5344CB8AC3E}">
        <p14:creationId xmlns:p14="http://schemas.microsoft.com/office/powerpoint/2010/main" val="2756319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zh-CN"/>
            </a:pPr>
            <a:endParaRPr lang="zh-CN" baseline="0" dirty="0" smtClean="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14</a:t>
            </a:fld>
            <a:endParaRPr lang="zh-CN"/>
          </a:p>
        </p:txBody>
      </p:sp>
    </p:spTree>
    <p:extLst>
      <p:ext uri="{BB962C8B-B14F-4D97-AF65-F5344CB8AC3E}">
        <p14:creationId xmlns:p14="http://schemas.microsoft.com/office/powerpoint/2010/main" val="711306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17613" y="1828799"/>
            <a:ext cx="9753600" cy="3048001"/>
          </a:xfrm>
        </p:spPr>
        <p:txBody>
          <a:bodyPr>
            <a:normAutofit/>
          </a:bodyPr>
          <a:lstStyle>
            <a:lvl1pPr latinLnBrk="0">
              <a:defRPr lang="zh-CN" sz="4400"/>
            </a:lvl1pPr>
          </a:lstStyle>
          <a:p>
            <a:r>
              <a:rPr lang="zh-CN" altLang="en-US" smtClean="0"/>
              <a:t>单击此处编辑母版标题样式</a:t>
            </a:r>
            <a:endParaRPr lang="zh-CN"/>
          </a:p>
        </p:txBody>
      </p:sp>
      <p:sp>
        <p:nvSpPr>
          <p:cNvPr id="3" name="副标题 2"/>
          <p:cNvSpPr>
            <a:spLocks noGrp="1"/>
          </p:cNvSpPr>
          <p:nvPr>
            <p:ph type="subTitle" idx="1"/>
          </p:nvPr>
        </p:nvSpPr>
        <p:spPr>
          <a:xfrm>
            <a:off x="1217614" y="5029200"/>
            <a:ext cx="7848600" cy="1143000"/>
          </a:xfrm>
        </p:spPr>
        <p:txBody>
          <a:bodyPr>
            <a:normAutofit/>
          </a:bodyPr>
          <a:lstStyle>
            <a:lvl1pPr marL="0" indent="0" algn="l" latinLnBrk="0">
              <a:spcBef>
                <a:spcPts val="0"/>
              </a:spcBef>
              <a:buNone/>
              <a:defRPr lang="zh-CN" sz="2000">
                <a:solidFill>
                  <a:schemeClr val="tx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smtClean="0"/>
              <a:t>单击此处编辑母版副标题样式</a:t>
            </a:r>
            <a:endParaRPr lang="zh-CN"/>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lvl5pPr latinLnBrk="0">
              <a:defRPr lang="zh-CN"/>
            </a:lvl5pPr>
            <a:lvl6pPr latinLnBrk="0">
              <a:defRPr lang="zh-CN"/>
            </a:lvl6pPr>
            <a:lvl7pPr latinLnBrk="0">
              <a:defRPr lang="zh-CN" baseline="0"/>
            </a:lvl7pPr>
            <a:lvl8pPr latinLnBrk="0">
              <a:defRPr lang="zh-CN" baseline="0"/>
            </a:lvl8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2016/1/3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6898" y="685800"/>
            <a:ext cx="2134315" cy="5486400"/>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1217613" y="685800"/>
            <a:ext cx="7416138" cy="5486400"/>
          </a:xfrm>
        </p:spPr>
        <p:txBody>
          <a:bodyPr vert="eaVert"/>
          <a:lstStyle>
            <a:lvl5pPr latinLnBrk="0">
              <a:defRPr lang="zh-CN"/>
            </a:lvl5pPr>
            <a:lvl6pPr latinLnBrk="0">
              <a:defRPr lang="zh-CN"/>
            </a:lvl6pPr>
            <a:lvl7pPr latinLnBrk="0">
              <a:defRPr lang="zh-CN"/>
            </a:lvl7pPr>
            <a:lvl8pPr latinLnBrk="0">
              <a:defRPr lang="zh-CN"/>
            </a:lvl8pPr>
            <a:lvl9pPr latinLnBrk="0">
              <a:defRPr lang="zh-CN"/>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2016/1/3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idx="1"/>
          </p:nvPr>
        </p:nvSpPr>
        <p:spPr/>
        <p:txBody>
          <a:bodyPr/>
          <a:lstStyle>
            <a:lvl5pPr latinLnBrk="0">
              <a:defRPr lang="zh-CN"/>
            </a:lvl5pPr>
            <a:lvl6pPr latinLnBrk="0">
              <a:defRPr lang="zh-CN"/>
            </a:lvl6pPr>
            <a:lvl7pPr latinLnBrk="0">
              <a:defRPr lang="zh-CN" baseline="0"/>
            </a:lvl7pPr>
            <a:lvl8pPr latinLnBrk="0">
              <a:defRPr lang="zh-CN" baseline="0"/>
            </a:lvl8pPr>
            <a:lvl9pPr latinLnBrk="0">
              <a:defRPr lang="zh-CN"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2016/1/3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anchor="b">
            <a:normAutofit/>
          </a:bodyPr>
          <a:lstStyle>
            <a:lvl1pPr algn="l" latinLnBrk="0">
              <a:defRPr lang="zh-CN" sz="4400" b="0" cap="all"/>
            </a:lvl1pPr>
          </a:lstStyle>
          <a:p>
            <a:r>
              <a:rPr lang="zh-CN" altLang="en-US" smtClean="0"/>
              <a:t>单击此处编辑母版标题样式</a:t>
            </a:r>
            <a:endParaRPr lang="zh-CN"/>
          </a:p>
        </p:txBody>
      </p:sp>
      <p:sp>
        <p:nvSpPr>
          <p:cNvPr id="3" name="文本占位符 2"/>
          <p:cNvSpPr>
            <a:spLocks noGrp="1"/>
          </p:cNvSpPr>
          <p:nvPr>
            <p:ph type="body" idx="1"/>
          </p:nvPr>
        </p:nvSpPr>
        <p:spPr>
          <a:xfrm>
            <a:off x="1213150" y="685801"/>
            <a:ext cx="7853063" cy="1142999"/>
          </a:xfrm>
        </p:spPr>
        <p:txBody>
          <a:bodyPr anchor="t"/>
          <a:lstStyle>
            <a:lvl1pPr marL="0" indent="0" latinLnBrk="0">
              <a:spcBef>
                <a:spcPts val="0"/>
              </a:spcBef>
              <a:buNone/>
              <a:defRPr lang="zh-CN" sz="200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DF33987-6305-4E2A-BF18-EF013ECE927B}" type="datetimeFigureOut">
              <a:t>2016/1/3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12332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baseline="0"/>
            </a:lvl7pPr>
            <a:lvl8pPr latinLnBrk="0">
              <a:defRPr lang="zh-CN" sz="1600" baseline="0"/>
            </a:lvl8pPr>
            <a:lvl9pPr latinLnBrk="0">
              <a:defRPr lang="zh-CN" sz="16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内容占位符 3"/>
          <p:cNvSpPr>
            <a:spLocks noGrp="1"/>
          </p:cNvSpPr>
          <p:nvPr>
            <p:ph sz="half" idx="2"/>
          </p:nvPr>
        </p:nvSpPr>
        <p:spPr>
          <a:xfrm>
            <a:off x="62624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EDF33987-6305-4E2A-BF18-EF013ECE927B}" type="datetimeFigureOut">
              <a:t>2016/1/3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1325562"/>
          </a:xfrm>
        </p:spPr>
        <p:txBody>
          <a:bodyPr/>
          <a:lstStyle>
            <a:lvl1pPr latinLnBrk="0">
              <a:defRPr lang="zh-CN"/>
            </a:lvl1pPr>
          </a:lstStyle>
          <a:p>
            <a:r>
              <a:rPr lang="zh-CN" altLang="en-US" smtClean="0"/>
              <a:t>单击此处编辑母版标题样式</a:t>
            </a:r>
            <a:endParaRPr lang="zh-CN"/>
          </a:p>
        </p:txBody>
      </p:sp>
      <p:sp>
        <p:nvSpPr>
          <p:cNvPr id="3" name="文本占位符 2"/>
          <p:cNvSpPr>
            <a:spLocks noGrp="1"/>
          </p:cNvSpPr>
          <p:nvPr>
            <p:ph type="body" idx="1"/>
          </p:nvPr>
        </p:nvSpPr>
        <p:spPr>
          <a:xfrm>
            <a:off x="121761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121761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文本占位符 4"/>
          <p:cNvSpPr>
            <a:spLocks noGrp="1"/>
          </p:cNvSpPr>
          <p:nvPr>
            <p:ph type="body" sz="quarter" idx="3"/>
          </p:nvPr>
        </p:nvSpPr>
        <p:spPr>
          <a:xfrm>
            <a:off x="626205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26205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baseline="0"/>
            </a:lvl8pPr>
            <a:lvl9pPr latinLnBrk="0">
              <a:defRPr lang="zh-CN" sz="14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EDF33987-6305-4E2A-BF18-EF013ECE927B}" type="datetimeFigureOut">
              <a:t>2016/1/3</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EDF33987-6305-4E2A-BF18-EF013ECE927B}" type="datetimeFigureOut">
              <a:t>2016/1/3</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F33987-6305-4E2A-BF18-EF013ECE927B}" type="datetimeFigureOut">
              <a:t>2016/1/3</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smtClean="0"/>
              <a:t>单击此处编辑母版标题样式</a:t>
            </a:r>
            <a:endParaRPr lang="zh-CN"/>
          </a:p>
        </p:txBody>
      </p:sp>
      <p:sp>
        <p:nvSpPr>
          <p:cNvPr id="3" name="内容占位符 2"/>
          <p:cNvSpPr>
            <a:spLocks noGrp="1"/>
          </p:cNvSpPr>
          <p:nvPr>
            <p:ph idx="1"/>
          </p:nvPr>
        </p:nvSpPr>
        <p:spPr>
          <a:xfrm>
            <a:off x="5865814" y="685800"/>
            <a:ext cx="5638800" cy="5486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F33987-6305-4E2A-BF18-EF013ECE927B}" type="datetimeFigureOut">
              <a:t>2016/1/3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smtClean="0"/>
              <a:t>单击此处编辑母版标题样式</a:t>
            </a:r>
            <a:endParaRPr lang="zh-CN"/>
          </a:p>
        </p:txBody>
      </p:sp>
      <p:sp>
        <p:nvSpPr>
          <p:cNvPr id="3" name="图片占位符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F33987-6305-4E2A-BF18-EF013ECE927B}" type="datetimeFigureOut">
              <a:t>2016/1/3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latinLnBrk="0">
              <a:defRPr lang="zh-CN" sz="1000">
                <a:solidFill>
                  <a:schemeClr val="tx1"/>
                </a:solidFill>
                <a:latin typeface="微软雅黑" panose="020B0503020204020204" pitchFamily="34" charset="-122"/>
                <a:ea typeface="微软雅黑" panose="020B0503020204020204" pitchFamily="34" charset="-122"/>
              </a:defRPr>
            </a:lvl1pPr>
          </a:lstStyle>
          <a:p>
            <a:fld id="{EDF33987-6305-4E2A-BF18-EF013ECE927B}" type="datetimeFigureOut">
              <a:rPr lang="en-US" altLang="zh-CN" smtClean="0"/>
              <a:pPr/>
              <a:t>1/3/2016</a:t>
            </a:fld>
            <a:endParaRPr lang="zh-CN" altLang="en-US"/>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latinLnBrk="0">
              <a:defRPr lang="zh-CN" sz="1000" cap="all" baseline="0">
                <a:solidFill>
                  <a:schemeClr val="tx1"/>
                </a:solidFill>
                <a:latin typeface="微软雅黑" panose="020B0503020204020204" pitchFamily="34" charset="-122"/>
                <a:ea typeface="微软雅黑"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latinLnBrk="0">
              <a:defRPr lang="zh-CN" sz="1000">
                <a:solidFill>
                  <a:schemeClr val="tx1"/>
                </a:solidFill>
                <a:latin typeface="微软雅黑" panose="020B0503020204020204" pitchFamily="34" charset="-122"/>
                <a:ea typeface="微软雅黑" panose="020B0503020204020204" pitchFamily="34" charset="-122"/>
              </a:defRPr>
            </a:lvl1pPr>
          </a:lstStyle>
          <a:p>
            <a:fld id="{F36C87F6-986D-49E6-AF40-1B3A1EE8064D}" type="slidenum">
              <a:rPr lang="en-US" altLang="zh-CN" smtClean="0"/>
              <a:pPr/>
              <a:t>‹#›</a:t>
            </a:fld>
            <a:endParaRPr lang="en-US" altLang="zh-C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zh-CN" sz="4000" kern="1200" cap="all" baseline="0">
          <a:solidFill>
            <a:schemeClr val="tx1">
              <a:lumMod val="50000"/>
            </a:schemeClr>
          </a:solidFill>
          <a:latin typeface="微软雅黑" panose="020B0503020204020204" pitchFamily="34" charset="-122"/>
          <a:ea typeface="微软雅黑"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lang="zh-CN"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微软雅黑" panose="020B0503020204020204" pitchFamily="34" charset="-122"/>
          <a:ea typeface="微软雅黑" panose="020B0503020204020204" pitchFamily="34" charset="-122"/>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微软雅黑" panose="020B0503020204020204" pitchFamily="34" charset="-122"/>
          <a:ea typeface="微软雅黑" panose="020B0503020204020204" pitchFamily="34" charset="-122"/>
          <a:cs typeface="+mn-cs"/>
        </a:defRPr>
      </a:lvl5pPr>
      <a:lvl6pPr marL="14173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CN" sz="16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ictclas.nlpir.org/newsdownloads?DocId=389" TargetMode="External"/><Relationship Id="rId2" Type="http://schemas.openxmlformats.org/officeDocument/2006/relationships/hyperlink" Target="https://github.com/code4craft/webmagi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Java</a:t>
            </a:r>
            <a:r>
              <a:rPr lang="zh-CN" altLang="en-US" b="1" dirty="0"/>
              <a:t>编程技能训练课程大</a:t>
            </a:r>
            <a:r>
              <a:rPr lang="zh-CN" altLang="en-US" b="1" dirty="0" smtClean="0"/>
              <a:t>项目</a:t>
            </a:r>
            <a:r>
              <a:rPr lang="en-US" altLang="zh-CN" b="1" dirty="0" smtClean="0"/>
              <a:t/>
            </a:r>
            <a:br>
              <a:rPr lang="en-US" altLang="zh-CN" b="1" dirty="0" smtClean="0"/>
            </a:br>
            <a:r>
              <a:rPr lang="en-US" altLang="zh-CN" b="1" dirty="0" smtClean="0"/>
              <a:t>——</a:t>
            </a:r>
            <a:r>
              <a:rPr lang="zh-CN" altLang="en-US" b="1" dirty="0"/>
              <a:t>新闻热点与趋势挖掘工具</a:t>
            </a:r>
            <a:br>
              <a:rPr lang="zh-CN" altLang="en-US" b="1" dirty="0"/>
            </a:br>
            <a:endParaRPr lang="zh-CN" dirty="0"/>
          </a:p>
        </p:txBody>
      </p:sp>
      <p:sp>
        <p:nvSpPr>
          <p:cNvPr id="3" name="副标题 2"/>
          <p:cNvSpPr>
            <a:spLocks noGrp="1"/>
          </p:cNvSpPr>
          <p:nvPr>
            <p:ph type="subTitle" idx="1"/>
          </p:nvPr>
        </p:nvSpPr>
        <p:spPr/>
        <p:txBody>
          <a:bodyPr/>
          <a:lstStyle/>
          <a:p>
            <a:r>
              <a:rPr lang="zh-CN" altLang="en-US" dirty="0" smtClean="0">
                <a:latin typeface="宋体" panose="02010600030101010101" pitchFamily="2" charset="-122"/>
                <a:ea typeface="宋体" panose="02010600030101010101" pitchFamily="2" charset="-122"/>
              </a:rPr>
              <a:t>第十八组</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组员：张玉英、</a:t>
            </a:r>
            <a:r>
              <a:rPr lang="zh-CN" altLang="en-US" dirty="0">
                <a:latin typeface="宋体" panose="02010600030101010101" pitchFamily="2" charset="-122"/>
                <a:ea typeface="宋体" panose="02010600030101010101" pitchFamily="2" charset="-122"/>
              </a:rPr>
              <a:t>魏钊</a:t>
            </a:r>
            <a:r>
              <a:rPr lang="zh-CN" altLang="en-US" dirty="0" smtClean="0">
                <a:latin typeface="宋体" panose="02010600030101010101" pitchFamily="2" charset="-122"/>
                <a:ea typeface="宋体" panose="02010600030101010101" pitchFamily="2" charset="-122"/>
              </a:rPr>
              <a:t>旸、孙明月</a:t>
            </a:r>
            <a:endParaRPr 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7540" y="1124744"/>
            <a:ext cx="10435464" cy="1325562"/>
          </a:xfrm>
        </p:spPr>
        <p:txBody>
          <a:bodyPr>
            <a:noAutofit/>
          </a:bodyPr>
          <a:lstStyle/>
          <a:p>
            <a:r>
              <a:rPr lang="en-US" altLang="zh-CN" sz="2800" b="1" dirty="0" smtClean="0"/>
              <a:t/>
            </a:r>
            <a:br>
              <a:rPr lang="en-US" altLang="zh-CN" sz="2800" b="1" dirty="0" smtClean="0"/>
            </a:br>
            <a:r>
              <a:rPr lang="en-US" altLang="zh-CN" sz="2800" b="1" dirty="0"/>
              <a:t/>
            </a:r>
            <a:br>
              <a:rPr lang="en-US" altLang="zh-CN" sz="2800" b="1" dirty="0"/>
            </a:br>
            <a:r>
              <a:rPr lang="en-US" altLang="zh-CN" sz="2800" b="1" dirty="0" smtClean="0">
                <a:latin typeface="宋体" panose="02010600030101010101" pitchFamily="2" charset="-122"/>
                <a:ea typeface="宋体" panose="02010600030101010101" pitchFamily="2" charset="-122"/>
              </a:rPr>
              <a:t/>
            </a:r>
            <a:br>
              <a:rPr lang="en-US" altLang="zh-CN" sz="2800" b="1" dirty="0" smtClean="0">
                <a:latin typeface="宋体" panose="02010600030101010101" pitchFamily="2" charset="-122"/>
                <a:ea typeface="宋体" panose="02010600030101010101" pitchFamily="2" charset="-122"/>
              </a:rPr>
            </a:br>
            <a:r>
              <a:rPr lang="zh-CN" altLang="en-US" sz="2800" b="1" dirty="0" smtClean="0">
                <a:latin typeface="宋体" panose="02010600030101010101" pitchFamily="2" charset="-122"/>
                <a:ea typeface="宋体" panose="02010600030101010101" pitchFamily="2" charset="-122"/>
              </a:rPr>
              <a:t>技术</a:t>
            </a:r>
            <a:r>
              <a:rPr lang="zh-CN" altLang="en-US" sz="2800" b="1" dirty="0">
                <a:latin typeface="宋体" panose="02010600030101010101" pitchFamily="2" charset="-122"/>
                <a:ea typeface="宋体" panose="02010600030101010101" pitchFamily="2" charset="-122"/>
              </a:rPr>
              <a:t>难点</a:t>
            </a:r>
            <a:br>
              <a:rPr lang="zh-CN" altLang="en-US" sz="2800" b="1" dirty="0">
                <a:latin typeface="宋体" panose="02010600030101010101" pitchFamily="2" charset="-122"/>
                <a:ea typeface="宋体" panose="02010600030101010101" pitchFamily="2" charset="-122"/>
              </a:rPr>
            </a:br>
            <a:r>
              <a:rPr lang="zh-CN" altLang="en-US" sz="2800" b="1" dirty="0"/>
              <a:t/>
            </a:r>
            <a:br>
              <a:rPr lang="zh-CN" altLang="en-US" sz="2800" b="1" dirty="0"/>
            </a:br>
            <a:endParaRPr lang="zh-CN" sz="28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909836" y="2132856"/>
            <a:ext cx="10441160" cy="4343400"/>
          </a:xfrm>
        </p:spPr>
        <p:txBody>
          <a:bodyPr/>
          <a:lstStyle/>
          <a:p>
            <a:pPr marL="45720" indent="0">
              <a:buNone/>
            </a:pP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项目要求抓取某个新闻站点一年内所有的文档，因此需要设计一条合理的网站检索路径</a:t>
            </a:r>
          </a:p>
          <a:p>
            <a:r>
              <a:rPr lang="zh-CN" altLang="en-US" dirty="0">
                <a:latin typeface="宋体" panose="02010600030101010101" pitchFamily="2" charset="-122"/>
                <a:ea typeface="宋体" panose="02010600030101010101" pitchFamily="2" charset="-122"/>
              </a:rPr>
              <a:t>对汉语文档进行词频统计首先需要对文档进行分词，词语分割是否准确直接影响之后的统计结果</a:t>
            </a:r>
          </a:p>
          <a:p>
            <a:r>
              <a:rPr lang="zh-CN" altLang="en-US" dirty="0">
                <a:latin typeface="宋体" panose="02010600030101010101" pitchFamily="2" charset="-122"/>
                <a:ea typeface="宋体" panose="02010600030101010101" pitchFamily="2" charset="-122"/>
              </a:rPr>
              <a:t>某些常见的词语本身并无实际意义（如助词等），需要在统计过程中予以摒弃</a:t>
            </a:r>
          </a:p>
        </p:txBody>
      </p:sp>
    </p:spTree>
    <p:extLst>
      <p:ext uri="{BB962C8B-B14F-4D97-AF65-F5344CB8AC3E}">
        <p14:creationId xmlns:p14="http://schemas.microsoft.com/office/powerpoint/2010/main" val="246258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297" y="1916832"/>
            <a:ext cx="9355344" cy="648072"/>
          </a:xfrm>
        </p:spPr>
        <p:txBody>
          <a:bodyPr>
            <a:noAutofit/>
          </a:bodyPr>
          <a:lstStyle/>
          <a:p>
            <a:r>
              <a:rPr lang="zh-CN" altLang="en-US" sz="2800" b="1" dirty="0" smtClean="0"/>
              <a:t>网络爬虫代码</a:t>
            </a:r>
            <a:r>
              <a:rPr lang="zh-CN" altLang="en-US" sz="2800" b="1" dirty="0"/>
              <a:t/>
            </a:r>
            <a:br>
              <a:rPr lang="zh-CN" altLang="en-US" sz="2800" b="1" dirty="0"/>
            </a:br>
            <a:r>
              <a:rPr lang="zh-CN" altLang="en-US" sz="2800" dirty="0"/>
              <a:t/>
            </a:r>
            <a:br>
              <a:rPr lang="zh-CN" altLang="en-US" sz="2800" dirty="0"/>
            </a:br>
            <a:r>
              <a:rPr lang="zh-CN" altLang="en-US" sz="2800" b="1" dirty="0"/>
              <a:t/>
            </a:r>
            <a:br>
              <a:rPr lang="zh-CN" altLang="en-US" sz="2800" b="1" dirty="0"/>
            </a:br>
            <a:r>
              <a:rPr lang="zh-CN" altLang="en-US" sz="2800" b="1" dirty="0"/>
              <a:t/>
            </a:r>
            <a:br>
              <a:rPr lang="zh-CN" altLang="en-US" sz="2800" b="1" dirty="0"/>
            </a:br>
            <a:endParaRPr lang="zh-CN" sz="2800" dirty="0">
              <a:latin typeface="宋体" panose="02010600030101010101" pitchFamily="2" charset="-122"/>
              <a:ea typeface="宋体" panose="02010600030101010101" pitchFamily="2" charset="-122"/>
            </a:endParaRPr>
          </a:p>
        </p:txBody>
      </p:sp>
      <p:sp>
        <p:nvSpPr>
          <p:cNvPr id="5" name="内容占位符 4"/>
          <p:cNvSpPr>
            <a:spLocks noGrp="1"/>
          </p:cNvSpPr>
          <p:nvPr>
            <p:ph idx="1"/>
          </p:nvPr>
        </p:nvSpPr>
        <p:spPr/>
        <p:txBody>
          <a:bodyPr/>
          <a:lstStyle/>
          <a:p>
            <a:pPr marL="45720" indent="0">
              <a:buNone/>
            </a:pPr>
            <a:endParaRPr lang="zh-CN" altLang="en-US" dirty="0"/>
          </a:p>
        </p:txBody>
      </p:sp>
    </p:spTree>
    <p:extLst>
      <p:ext uri="{BB962C8B-B14F-4D97-AF65-F5344CB8AC3E}">
        <p14:creationId xmlns:p14="http://schemas.microsoft.com/office/powerpoint/2010/main" val="16236492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297" y="1916832"/>
            <a:ext cx="9355344" cy="648072"/>
          </a:xfrm>
        </p:spPr>
        <p:txBody>
          <a:bodyPr>
            <a:noAutofit/>
          </a:bodyPr>
          <a:lstStyle/>
          <a:p>
            <a:r>
              <a:rPr lang="zh-CN" altLang="en-US" sz="2800" b="1" dirty="0"/>
              <a:t/>
            </a:r>
            <a:br>
              <a:rPr lang="zh-CN" altLang="en-US" sz="2800" b="1" dirty="0"/>
            </a:br>
            <a:r>
              <a:rPr lang="zh-CN" altLang="en-US" sz="2800" dirty="0"/>
              <a:t/>
            </a:r>
            <a:br>
              <a:rPr lang="zh-CN" altLang="en-US" sz="2800" dirty="0"/>
            </a:br>
            <a:r>
              <a:rPr lang="zh-CN" altLang="en-US" sz="2800" b="1" dirty="0"/>
              <a:t/>
            </a:r>
            <a:br>
              <a:rPr lang="zh-CN" altLang="en-US" sz="2800" b="1" dirty="0"/>
            </a:br>
            <a:r>
              <a:rPr lang="zh-CN" altLang="en-US" sz="2800" b="1" dirty="0"/>
              <a:t/>
            </a:r>
            <a:br>
              <a:rPr lang="zh-CN" altLang="en-US" sz="2800" b="1" dirty="0"/>
            </a:br>
            <a:endParaRPr lang="zh-CN" sz="2800"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742007" y="1196752"/>
            <a:ext cx="4648200" cy="5000625"/>
          </a:xfrm>
          <a:prstGeom prst="rect">
            <a:avLst/>
          </a:prstGeom>
        </p:spPr>
      </p:pic>
      <p:pic>
        <p:nvPicPr>
          <p:cNvPr id="5" name="图片 4"/>
          <p:cNvPicPr>
            <a:picLocks noChangeAspect="1"/>
          </p:cNvPicPr>
          <p:nvPr/>
        </p:nvPicPr>
        <p:blipFill>
          <a:blip r:embed="rId3"/>
          <a:stretch>
            <a:fillRect/>
          </a:stretch>
        </p:blipFill>
        <p:spPr>
          <a:xfrm>
            <a:off x="5806380" y="1230920"/>
            <a:ext cx="4657725" cy="5343525"/>
          </a:xfrm>
          <a:prstGeom prst="rect">
            <a:avLst/>
          </a:prstGeom>
        </p:spPr>
      </p:pic>
      <p:pic>
        <p:nvPicPr>
          <p:cNvPr id="6" name="图片 5"/>
          <p:cNvPicPr>
            <a:picLocks noChangeAspect="1"/>
          </p:cNvPicPr>
          <p:nvPr/>
        </p:nvPicPr>
        <p:blipFill>
          <a:blip r:embed="rId4"/>
          <a:stretch>
            <a:fillRect/>
          </a:stretch>
        </p:blipFill>
        <p:spPr>
          <a:xfrm>
            <a:off x="3089920" y="2110269"/>
            <a:ext cx="4600575" cy="4010025"/>
          </a:xfrm>
          <a:prstGeom prst="rect">
            <a:avLst/>
          </a:prstGeom>
        </p:spPr>
      </p:pic>
      <p:sp>
        <p:nvSpPr>
          <p:cNvPr id="7" name="文本框 6"/>
          <p:cNvSpPr txBox="1"/>
          <p:nvPr/>
        </p:nvSpPr>
        <p:spPr>
          <a:xfrm>
            <a:off x="675227" y="543975"/>
            <a:ext cx="2448272" cy="424732"/>
          </a:xfrm>
          <a:prstGeom prst="rect">
            <a:avLst/>
          </a:prstGeom>
          <a:noFill/>
        </p:spPr>
        <p:txBody>
          <a:bodyPr wrap="square" rtlCol="0">
            <a:spAutoFit/>
          </a:bodyPr>
          <a:lstStyle/>
          <a:p>
            <a:pPr>
              <a:lnSpc>
                <a:spcPct val="90000"/>
              </a:lnSpc>
            </a:pPr>
            <a:r>
              <a:rPr lang="en-US" altLang="zh-CN" sz="2400" dirty="0" err="1"/>
              <a:t>P</a:t>
            </a:r>
            <a:r>
              <a:rPr lang="en-US" altLang="zh-CN" sz="2400" dirty="0" err="1" smtClean="0"/>
              <a:t>hraseCount</a:t>
            </a:r>
            <a:endParaRPr lang="zh-CN" altLang="en-US" sz="2400" dirty="0"/>
          </a:p>
        </p:txBody>
      </p:sp>
      <p:sp>
        <p:nvSpPr>
          <p:cNvPr id="8" name="矩形 7"/>
          <p:cNvSpPr/>
          <p:nvPr/>
        </p:nvSpPr>
        <p:spPr>
          <a:xfrm>
            <a:off x="333772" y="75982"/>
            <a:ext cx="3416320" cy="369332"/>
          </a:xfrm>
          <a:prstGeom prst="rect">
            <a:avLst/>
          </a:prstGeom>
        </p:spPr>
        <p:txBody>
          <a:bodyPr wrap="none">
            <a:spAutoFit/>
          </a:bodyPr>
          <a:lstStyle/>
          <a:p>
            <a:r>
              <a:rPr lang="en-US" altLang="zh-CN" dirty="0" smtClean="0">
                <a:solidFill>
                  <a:srgbClr val="333333"/>
                </a:solidFill>
                <a:latin typeface="宋体" panose="02010600030101010101" pitchFamily="2" charset="-122"/>
                <a:ea typeface="宋体" panose="02010600030101010101" pitchFamily="2" charset="-122"/>
              </a:rPr>
              <a:t>H</a:t>
            </a:r>
            <a:r>
              <a:rPr lang="en-US" altLang="zh-CN" dirty="0" smtClean="0">
                <a:solidFill>
                  <a:srgbClr val="333333"/>
                </a:solidFill>
                <a:latin typeface="宋体" panose="02010600030101010101" pitchFamily="2" charset="-122"/>
                <a:ea typeface="宋体" panose="02010600030101010101" pitchFamily="2" charset="-122"/>
              </a:rPr>
              <a:t>adoop</a:t>
            </a:r>
            <a:r>
              <a:rPr lang="zh-CN" altLang="en-US" dirty="0" smtClean="0">
                <a:solidFill>
                  <a:srgbClr val="333333"/>
                </a:solidFill>
                <a:latin typeface="宋体" panose="02010600030101010101" pitchFamily="2" charset="-122"/>
                <a:ea typeface="宋体" panose="02010600030101010101" pitchFamily="2" charset="-122"/>
              </a:rPr>
              <a:t>处理爬虫结果，排序等等</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2965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297" y="1916832"/>
            <a:ext cx="9355344" cy="648072"/>
          </a:xfrm>
        </p:spPr>
        <p:txBody>
          <a:bodyPr>
            <a:noAutofit/>
          </a:bodyPr>
          <a:lstStyle/>
          <a:p>
            <a:r>
              <a:rPr lang="zh-CN" altLang="en-US" sz="2800" b="1" dirty="0"/>
              <a:t/>
            </a:r>
            <a:br>
              <a:rPr lang="zh-CN" altLang="en-US" sz="2800" b="1" dirty="0"/>
            </a:br>
            <a:r>
              <a:rPr lang="zh-CN" altLang="en-US" sz="2800" dirty="0"/>
              <a:t/>
            </a:r>
            <a:br>
              <a:rPr lang="zh-CN" altLang="en-US" sz="2800" dirty="0"/>
            </a:br>
            <a:r>
              <a:rPr lang="zh-CN" altLang="en-US" sz="2800" b="1" dirty="0"/>
              <a:t/>
            </a:r>
            <a:br>
              <a:rPr lang="zh-CN" altLang="en-US" sz="2800" b="1" dirty="0"/>
            </a:br>
            <a:r>
              <a:rPr lang="zh-CN" altLang="en-US" sz="2800" b="1" dirty="0"/>
              <a:t/>
            </a:r>
            <a:br>
              <a:rPr lang="zh-CN" altLang="en-US" sz="2800" b="1" dirty="0"/>
            </a:br>
            <a:endParaRPr lang="zh-CN" sz="2800"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3386865" y="16966"/>
            <a:ext cx="8153400" cy="5095875"/>
          </a:xfrm>
          <a:prstGeom prst="rect">
            <a:avLst/>
          </a:prstGeom>
        </p:spPr>
      </p:pic>
      <p:pic>
        <p:nvPicPr>
          <p:cNvPr id="7" name="图片 6"/>
          <p:cNvPicPr>
            <a:picLocks noChangeAspect="1"/>
          </p:cNvPicPr>
          <p:nvPr/>
        </p:nvPicPr>
        <p:blipFill>
          <a:blip r:embed="rId3"/>
          <a:stretch>
            <a:fillRect/>
          </a:stretch>
        </p:blipFill>
        <p:spPr>
          <a:xfrm>
            <a:off x="3416320" y="4688607"/>
            <a:ext cx="7724775" cy="2324100"/>
          </a:xfrm>
          <a:prstGeom prst="rect">
            <a:avLst/>
          </a:prstGeom>
        </p:spPr>
      </p:pic>
      <p:sp>
        <p:nvSpPr>
          <p:cNvPr id="8" name="文本框 7"/>
          <p:cNvSpPr txBox="1"/>
          <p:nvPr/>
        </p:nvSpPr>
        <p:spPr>
          <a:xfrm>
            <a:off x="440924" y="777187"/>
            <a:ext cx="1726699" cy="424732"/>
          </a:xfrm>
          <a:prstGeom prst="rect">
            <a:avLst/>
          </a:prstGeom>
          <a:noFill/>
        </p:spPr>
        <p:txBody>
          <a:bodyPr wrap="square" rtlCol="0">
            <a:spAutoFit/>
          </a:bodyPr>
          <a:lstStyle/>
          <a:p>
            <a:pPr>
              <a:lnSpc>
                <a:spcPct val="90000"/>
              </a:lnSpc>
            </a:pPr>
            <a:r>
              <a:rPr lang="en-US" altLang="zh-CN" sz="2400" dirty="0" err="1" smtClean="0"/>
              <a:t>SortCount</a:t>
            </a:r>
            <a:endParaRPr lang="zh-CN" altLang="en-US" sz="2400" dirty="0"/>
          </a:p>
        </p:txBody>
      </p:sp>
      <p:sp>
        <p:nvSpPr>
          <p:cNvPr id="9" name="矩形 8"/>
          <p:cNvSpPr/>
          <p:nvPr/>
        </p:nvSpPr>
        <p:spPr>
          <a:xfrm>
            <a:off x="0" y="407855"/>
            <a:ext cx="3416320" cy="369332"/>
          </a:xfrm>
          <a:prstGeom prst="rect">
            <a:avLst/>
          </a:prstGeom>
        </p:spPr>
        <p:txBody>
          <a:bodyPr wrap="none">
            <a:spAutoFit/>
          </a:bodyPr>
          <a:lstStyle/>
          <a:p>
            <a:r>
              <a:rPr lang="en-US" altLang="zh-CN" dirty="0">
                <a:solidFill>
                  <a:srgbClr val="333333"/>
                </a:solidFill>
                <a:latin typeface="宋体" panose="02010600030101010101" pitchFamily="2" charset="-122"/>
                <a:ea typeface="宋体" panose="02010600030101010101" pitchFamily="2" charset="-122"/>
              </a:rPr>
              <a:t>H</a:t>
            </a:r>
            <a:r>
              <a:rPr lang="en-US" altLang="zh-CN" dirty="0" smtClean="0">
                <a:solidFill>
                  <a:srgbClr val="333333"/>
                </a:solidFill>
                <a:latin typeface="宋体" panose="02010600030101010101" pitchFamily="2" charset="-122"/>
                <a:ea typeface="宋体" panose="02010600030101010101" pitchFamily="2" charset="-122"/>
              </a:rPr>
              <a:t>adoop</a:t>
            </a:r>
            <a:r>
              <a:rPr lang="zh-CN" altLang="en-US" dirty="0">
                <a:solidFill>
                  <a:srgbClr val="333333"/>
                </a:solidFill>
                <a:latin typeface="宋体" panose="02010600030101010101" pitchFamily="2" charset="-122"/>
                <a:ea typeface="宋体" panose="02010600030101010101" pitchFamily="2" charset="-122"/>
              </a:rPr>
              <a:t>处理爬虫结果，排序等等</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2381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862164" y="1844824"/>
            <a:ext cx="3600450" cy="4457700"/>
          </a:xfrm>
          <a:prstGeom prst="rect">
            <a:avLst/>
          </a:prstGeom>
        </p:spPr>
      </p:pic>
      <p:sp>
        <p:nvSpPr>
          <p:cNvPr id="7" name="标题 6"/>
          <p:cNvSpPr>
            <a:spLocks noGrp="1"/>
          </p:cNvSpPr>
          <p:nvPr>
            <p:ph type="title"/>
          </p:nvPr>
        </p:nvSpPr>
        <p:spPr>
          <a:xfrm>
            <a:off x="621804" y="332656"/>
            <a:ext cx="9753600" cy="1325562"/>
          </a:xfrm>
        </p:spPr>
        <p:txBody>
          <a:bodyPr>
            <a:normAutofit/>
          </a:bodyPr>
          <a:lstStyle/>
          <a:p>
            <a:r>
              <a:rPr lang="zh-CN" altLang="en-US" sz="2800" b="1" dirty="0" smtClean="0">
                <a:latin typeface="宋体" panose="02010600030101010101" pitchFamily="2" charset="-122"/>
                <a:ea typeface="宋体" panose="02010600030101010101" pitchFamily="2" charset="-122"/>
              </a:rPr>
              <a:t>网络数据爬取结果</a:t>
            </a:r>
            <a:r>
              <a:rPr lang="en-US" altLang="zh-CN" sz="2800" b="1" dirty="0" smtClean="0">
                <a:latin typeface="宋体" panose="02010600030101010101" pitchFamily="2" charset="-122"/>
                <a:ea typeface="宋体" panose="02010600030101010101" pitchFamily="2" charset="-122"/>
              </a:rPr>
              <a:t>-</a:t>
            </a:r>
            <a:r>
              <a:rPr lang="zh-CN" altLang="en-US" sz="2800" b="1" dirty="0" smtClean="0">
                <a:latin typeface="宋体" panose="02010600030101010101" pitchFamily="2" charset="-122"/>
                <a:ea typeface="宋体" panose="02010600030101010101" pitchFamily="2" charset="-122"/>
              </a:rPr>
              <a:t>百</a:t>
            </a:r>
            <a:r>
              <a:rPr lang="zh-CN" altLang="en-US" sz="2800" b="1" dirty="0" smtClean="0">
                <a:latin typeface="宋体" panose="02010600030101010101" pitchFamily="2" charset="-122"/>
                <a:ea typeface="宋体" panose="02010600030101010101" pitchFamily="2" charset="-122"/>
              </a:rPr>
              <a:t>度新闻结果</a:t>
            </a:r>
            <a:endParaRPr lang="zh-CN"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17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85900" y="1196752"/>
            <a:ext cx="9067800" cy="5276850"/>
          </a:xfrm>
          <a:prstGeom prst="rect">
            <a:avLst/>
          </a:prstGeom>
        </p:spPr>
      </p:pic>
      <p:sp>
        <p:nvSpPr>
          <p:cNvPr id="3" name="文本框 2"/>
          <p:cNvSpPr txBox="1"/>
          <p:nvPr/>
        </p:nvSpPr>
        <p:spPr>
          <a:xfrm>
            <a:off x="693812" y="404664"/>
            <a:ext cx="2304256" cy="424732"/>
          </a:xfrm>
          <a:prstGeom prst="rect">
            <a:avLst/>
          </a:prstGeom>
          <a:noFill/>
        </p:spPr>
        <p:txBody>
          <a:bodyPr wrap="square" rtlCol="0">
            <a:spAutoFit/>
          </a:bodyPr>
          <a:lstStyle/>
          <a:p>
            <a:pPr>
              <a:lnSpc>
                <a:spcPct val="90000"/>
              </a:lnSpc>
            </a:pPr>
            <a:r>
              <a:rPr lang="en-US" altLang="zh-CN" sz="2400" dirty="0" smtClean="0"/>
              <a:t>result1</a:t>
            </a:r>
            <a:endParaRPr lang="zh-CN" altLang="en-US" sz="2400" dirty="0"/>
          </a:p>
        </p:txBody>
      </p:sp>
    </p:spTree>
    <p:extLst>
      <p:ext uri="{BB962C8B-B14F-4D97-AF65-F5344CB8AC3E}">
        <p14:creationId xmlns:p14="http://schemas.microsoft.com/office/powerpoint/2010/main" val="369133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565274" y="1166812"/>
            <a:ext cx="9058275" cy="4524375"/>
          </a:xfrm>
          <a:prstGeom prst="rect">
            <a:avLst/>
          </a:prstGeom>
        </p:spPr>
      </p:pic>
      <p:sp>
        <p:nvSpPr>
          <p:cNvPr id="4" name="文本框 3"/>
          <p:cNvSpPr txBox="1"/>
          <p:nvPr/>
        </p:nvSpPr>
        <p:spPr>
          <a:xfrm>
            <a:off x="667933" y="404664"/>
            <a:ext cx="5415265" cy="480131"/>
          </a:xfrm>
          <a:prstGeom prst="rect">
            <a:avLst/>
          </a:prstGeom>
          <a:noFill/>
        </p:spPr>
        <p:txBody>
          <a:bodyPr wrap="none" rtlCol="0">
            <a:spAutoFit/>
          </a:bodyPr>
          <a:lstStyle/>
          <a:p>
            <a:pPr>
              <a:lnSpc>
                <a:spcPct val="90000"/>
              </a:lnSpc>
            </a:pPr>
            <a:r>
              <a:rPr lang="zh-CN" altLang="en-US" sz="2800" b="1" dirty="0" smtClean="0">
                <a:latin typeface="宋体" panose="02010600030101010101" pitchFamily="2" charset="-122"/>
                <a:ea typeface="宋体" panose="02010600030101010101" pitchFamily="2" charset="-122"/>
              </a:rPr>
              <a:t>网络数据爬取结果</a:t>
            </a:r>
            <a:r>
              <a:rPr lang="en-US" altLang="zh-CN" sz="2800" b="1" dirty="0" smtClean="0">
                <a:latin typeface="宋体" panose="02010600030101010101" pitchFamily="2" charset="-122"/>
                <a:ea typeface="宋体" panose="02010600030101010101" pitchFamily="2" charset="-122"/>
              </a:rPr>
              <a:t>-</a:t>
            </a:r>
            <a:r>
              <a:rPr lang="zh-CN" altLang="en-US" sz="2800" b="1" dirty="0" smtClean="0">
                <a:latin typeface="宋体" panose="02010600030101010101" pitchFamily="2" charset="-122"/>
                <a:ea typeface="宋体" panose="02010600030101010101" pitchFamily="2" charset="-122"/>
              </a:rPr>
              <a:t>新华</a:t>
            </a:r>
            <a:r>
              <a:rPr lang="zh-CN" altLang="en-US" sz="2800" b="1" dirty="0" smtClean="0">
                <a:latin typeface="宋体" panose="02010600030101010101" pitchFamily="2" charset="-122"/>
                <a:ea typeface="宋体" panose="02010600030101010101" pitchFamily="2" charset="-122"/>
              </a:rPr>
              <a:t>新闻结果</a:t>
            </a:r>
            <a:endParaRPr lang="zh-CN" altLang="en-US"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268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565274" y="1166812"/>
            <a:ext cx="9058275" cy="4524375"/>
          </a:xfrm>
          <a:prstGeom prst="rect">
            <a:avLst/>
          </a:prstGeom>
        </p:spPr>
      </p:pic>
      <p:sp>
        <p:nvSpPr>
          <p:cNvPr id="4" name="文本框 3"/>
          <p:cNvSpPr txBox="1"/>
          <p:nvPr/>
        </p:nvSpPr>
        <p:spPr>
          <a:xfrm>
            <a:off x="1053852" y="116632"/>
            <a:ext cx="1120820" cy="424732"/>
          </a:xfrm>
          <a:prstGeom prst="rect">
            <a:avLst/>
          </a:prstGeom>
          <a:noFill/>
        </p:spPr>
        <p:txBody>
          <a:bodyPr wrap="none" rtlCol="0">
            <a:spAutoFit/>
          </a:bodyPr>
          <a:lstStyle/>
          <a:p>
            <a:pPr>
              <a:lnSpc>
                <a:spcPct val="90000"/>
              </a:lnSpc>
            </a:pPr>
            <a:r>
              <a:rPr lang="en-US" altLang="zh-CN" sz="2400" dirty="0" smtClean="0"/>
              <a:t>result1</a:t>
            </a:r>
            <a:endParaRPr lang="zh-CN" altLang="en-US" sz="2400" dirty="0"/>
          </a:p>
        </p:txBody>
      </p:sp>
    </p:spTree>
    <p:extLst>
      <p:ext uri="{BB962C8B-B14F-4D97-AF65-F5344CB8AC3E}">
        <p14:creationId xmlns:p14="http://schemas.microsoft.com/office/powerpoint/2010/main" val="233424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02946" y="1185822"/>
            <a:ext cx="4680520" cy="2736304"/>
          </a:xfrm>
          <a:prstGeom prst="rect">
            <a:avLst/>
          </a:prstGeom>
        </p:spPr>
      </p:pic>
      <p:pic>
        <p:nvPicPr>
          <p:cNvPr id="5" name="图片 4"/>
          <p:cNvPicPr>
            <a:picLocks noChangeAspect="1"/>
          </p:cNvPicPr>
          <p:nvPr/>
        </p:nvPicPr>
        <p:blipFill>
          <a:blip r:embed="rId3"/>
          <a:stretch>
            <a:fillRect/>
          </a:stretch>
        </p:blipFill>
        <p:spPr>
          <a:xfrm>
            <a:off x="6598468" y="1165363"/>
            <a:ext cx="4590686" cy="2736304"/>
          </a:xfrm>
          <a:prstGeom prst="rect">
            <a:avLst/>
          </a:prstGeom>
        </p:spPr>
      </p:pic>
      <p:pic>
        <p:nvPicPr>
          <p:cNvPr id="6" name="图片 5"/>
          <p:cNvPicPr>
            <a:picLocks noChangeAspect="1"/>
          </p:cNvPicPr>
          <p:nvPr/>
        </p:nvPicPr>
        <p:blipFill>
          <a:blip r:embed="rId4"/>
          <a:stretch>
            <a:fillRect/>
          </a:stretch>
        </p:blipFill>
        <p:spPr>
          <a:xfrm>
            <a:off x="693812" y="4255786"/>
            <a:ext cx="4680520" cy="2602214"/>
          </a:xfrm>
          <a:prstGeom prst="rect">
            <a:avLst/>
          </a:prstGeom>
        </p:spPr>
      </p:pic>
      <p:pic>
        <p:nvPicPr>
          <p:cNvPr id="7" name="图片 6"/>
          <p:cNvPicPr>
            <a:picLocks noChangeAspect="1"/>
          </p:cNvPicPr>
          <p:nvPr/>
        </p:nvPicPr>
        <p:blipFill>
          <a:blip r:embed="rId5"/>
          <a:stretch>
            <a:fillRect/>
          </a:stretch>
        </p:blipFill>
        <p:spPr>
          <a:xfrm>
            <a:off x="6598468" y="4255786"/>
            <a:ext cx="4619625" cy="2602214"/>
          </a:xfrm>
          <a:prstGeom prst="rect">
            <a:avLst/>
          </a:prstGeom>
        </p:spPr>
      </p:pic>
      <p:sp>
        <p:nvSpPr>
          <p:cNvPr id="3" name="矩形 2"/>
          <p:cNvSpPr/>
          <p:nvPr/>
        </p:nvSpPr>
        <p:spPr>
          <a:xfrm>
            <a:off x="521056" y="328943"/>
            <a:ext cx="3791423" cy="523220"/>
          </a:xfrm>
          <a:prstGeom prst="rect">
            <a:avLst/>
          </a:prstGeom>
        </p:spPr>
        <p:txBody>
          <a:bodyPr wrap="none">
            <a:spAutoFit/>
          </a:bodyPr>
          <a:lstStyle/>
          <a:p>
            <a:r>
              <a:rPr lang="zh-CN" altLang="en-US" sz="2800" b="1" dirty="0">
                <a:solidFill>
                  <a:srgbClr val="333333"/>
                </a:solidFill>
                <a:latin typeface="宋体" panose="02010600030101010101" pitchFamily="2" charset="-122"/>
                <a:ea typeface="宋体" panose="02010600030101010101" pitchFamily="2" charset="-122"/>
              </a:rPr>
              <a:t>数据分析结果信息图谱</a:t>
            </a:r>
            <a:endParaRPr lang="zh-CN" altLang="en-US"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20584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096993" y="1196752"/>
            <a:ext cx="4600575" cy="2390775"/>
          </a:xfrm>
          <a:prstGeom prst="rect">
            <a:avLst/>
          </a:prstGeom>
        </p:spPr>
      </p:pic>
      <p:pic>
        <p:nvPicPr>
          <p:cNvPr id="6" name="图片 5"/>
          <p:cNvPicPr>
            <a:picLocks noChangeAspect="1"/>
          </p:cNvPicPr>
          <p:nvPr/>
        </p:nvPicPr>
        <p:blipFill>
          <a:blip r:embed="rId3"/>
          <a:stretch>
            <a:fillRect/>
          </a:stretch>
        </p:blipFill>
        <p:spPr>
          <a:xfrm>
            <a:off x="6629250" y="1196752"/>
            <a:ext cx="4638675" cy="2381250"/>
          </a:xfrm>
          <a:prstGeom prst="rect">
            <a:avLst/>
          </a:prstGeom>
        </p:spPr>
      </p:pic>
      <p:pic>
        <p:nvPicPr>
          <p:cNvPr id="8" name="图片 7"/>
          <p:cNvPicPr>
            <a:picLocks noChangeAspect="1"/>
          </p:cNvPicPr>
          <p:nvPr/>
        </p:nvPicPr>
        <p:blipFill>
          <a:blip r:embed="rId4"/>
          <a:stretch>
            <a:fillRect/>
          </a:stretch>
        </p:blipFill>
        <p:spPr>
          <a:xfrm>
            <a:off x="1116335" y="4077072"/>
            <a:ext cx="4610100" cy="2400300"/>
          </a:xfrm>
          <a:prstGeom prst="rect">
            <a:avLst/>
          </a:prstGeom>
        </p:spPr>
      </p:pic>
      <p:pic>
        <p:nvPicPr>
          <p:cNvPr id="9" name="图片 8"/>
          <p:cNvPicPr>
            <a:picLocks noChangeAspect="1"/>
          </p:cNvPicPr>
          <p:nvPr/>
        </p:nvPicPr>
        <p:blipFill>
          <a:blip r:embed="rId5"/>
          <a:stretch>
            <a:fillRect/>
          </a:stretch>
        </p:blipFill>
        <p:spPr>
          <a:xfrm>
            <a:off x="6623986" y="4077072"/>
            <a:ext cx="4629150" cy="2419350"/>
          </a:xfrm>
          <a:prstGeom prst="rect">
            <a:avLst/>
          </a:prstGeom>
        </p:spPr>
      </p:pic>
      <p:sp>
        <p:nvSpPr>
          <p:cNvPr id="2" name="矩形 1"/>
          <p:cNvSpPr/>
          <p:nvPr/>
        </p:nvSpPr>
        <p:spPr>
          <a:xfrm>
            <a:off x="1078637" y="315282"/>
            <a:ext cx="3791423" cy="523220"/>
          </a:xfrm>
          <a:prstGeom prst="rect">
            <a:avLst/>
          </a:prstGeom>
        </p:spPr>
        <p:txBody>
          <a:bodyPr wrap="none">
            <a:spAutoFit/>
          </a:bodyPr>
          <a:lstStyle/>
          <a:p>
            <a:r>
              <a:rPr lang="zh-CN" altLang="en-US" sz="2800" b="1" dirty="0">
                <a:solidFill>
                  <a:srgbClr val="333333"/>
                </a:solidFill>
                <a:latin typeface="宋体" panose="02010600030101010101" pitchFamily="2" charset="-122"/>
                <a:ea typeface="宋体" panose="02010600030101010101" pitchFamily="2" charset="-122"/>
              </a:rPr>
              <a:t>数据分析结果信息图谱</a:t>
            </a:r>
            <a:endParaRPr lang="zh-CN" altLang="en-US"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3218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24744"/>
            <a:ext cx="9649072" cy="648072"/>
          </a:xfrm>
        </p:spPr>
        <p:txBody>
          <a:bodyPr>
            <a:noAutofit/>
          </a:bodyPr>
          <a:lstStyle/>
          <a:p>
            <a:r>
              <a:rPr lang="zh-CN" altLang="en-US" sz="2800" b="1" dirty="0"/>
              <a:t>任务分工</a:t>
            </a:r>
            <a:br>
              <a:rPr lang="zh-CN" altLang="en-US" sz="2800" b="1" dirty="0"/>
            </a:br>
            <a:r>
              <a:rPr lang="zh-CN" altLang="en-US" sz="2800" b="1" dirty="0"/>
              <a:t/>
            </a:r>
            <a:br>
              <a:rPr lang="zh-CN" altLang="en-US" sz="2800" b="1" dirty="0"/>
            </a:br>
            <a:endParaRPr lang="zh-CN" sz="28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1804" y="1754900"/>
            <a:ext cx="10441160" cy="4343400"/>
          </a:xfrm>
        </p:spPr>
        <p:txBody>
          <a:bodyPr>
            <a:normAutofit/>
          </a:bodyPr>
          <a:lstStyle/>
          <a:p>
            <a:r>
              <a:rPr lang="zh-CN" altLang="en-US" b="1" dirty="0">
                <a:latin typeface="宋体" panose="02010600030101010101" pitchFamily="2" charset="-122"/>
                <a:ea typeface="宋体" panose="02010600030101010101" pitchFamily="2" charset="-122"/>
              </a:rPr>
              <a:t>云计算平台搭建及网络爬取功能</a:t>
            </a:r>
            <a:r>
              <a:rPr lang="zh-CN" altLang="en-US" b="1" dirty="0" smtClean="0">
                <a:latin typeface="宋体" panose="02010600030101010101" pitchFamily="2" charset="-122"/>
                <a:ea typeface="宋体" panose="02010600030101010101" pitchFamily="2" charset="-122"/>
              </a:rPr>
              <a:t>开发</a:t>
            </a:r>
            <a:r>
              <a:rPr lang="zh-CN" altLang="en-US" b="1" dirty="0" smtClean="0">
                <a:latin typeface="宋体" panose="02010600030101010101" pitchFamily="2" charset="-122"/>
                <a:ea typeface="宋体" panose="02010600030101010101" pitchFamily="2" charset="-122"/>
              </a:rPr>
              <a:t>：张玉英</a:t>
            </a:r>
            <a:endParaRPr lang="zh-CN" altLang="en-US" b="1" dirty="0">
              <a:latin typeface="宋体" panose="02010600030101010101" pitchFamily="2" charset="-122"/>
              <a:ea typeface="宋体" panose="02010600030101010101" pitchFamily="2" charset="-122"/>
            </a:endParaRPr>
          </a:p>
          <a:p>
            <a:r>
              <a:rPr lang="zh-CN" altLang="en-US" b="1" dirty="0" smtClean="0">
                <a:latin typeface="宋体" panose="02010600030101010101" pitchFamily="2" charset="-122"/>
                <a:ea typeface="宋体" panose="02010600030101010101" pitchFamily="2" charset="-122"/>
              </a:rPr>
              <a:t>数据分析</a:t>
            </a:r>
            <a:r>
              <a:rPr lang="zh-CN" altLang="en-US" b="1" dirty="0">
                <a:latin typeface="宋体" panose="02010600030101010101" pitchFamily="2" charset="-122"/>
                <a:ea typeface="宋体" panose="02010600030101010101" pitchFamily="2" charset="-122"/>
              </a:rPr>
              <a:t>功能开发及项目文档</a:t>
            </a:r>
            <a:r>
              <a:rPr lang="zh-CN" altLang="en-US" b="1" dirty="0" smtClean="0">
                <a:latin typeface="宋体" panose="02010600030101010101" pitchFamily="2" charset="-122"/>
                <a:ea typeface="宋体" panose="02010600030101010101" pitchFamily="2" charset="-122"/>
              </a:rPr>
              <a:t>撰写</a:t>
            </a:r>
            <a:r>
              <a:rPr lang="zh-CN" altLang="en-US" b="1" dirty="0">
                <a:latin typeface="宋体" panose="02010600030101010101" pitchFamily="2" charset="-122"/>
                <a:ea typeface="宋体" panose="02010600030101010101" pitchFamily="2" charset="-122"/>
              </a:rPr>
              <a:t>：魏钊旸</a:t>
            </a:r>
            <a:endParaRPr lang="zh-CN" altLang="en-US" b="1"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数据深度分析及项目演示</a:t>
            </a:r>
            <a:r>
              <a:rPr lang="zh-CN" altLang="en-US" b="1" dirty="0">
                <a:latin typeface="宋体" panose="02010600030101010101" pitchFamily="2" charset="-122"/>
                <a:ea typeface="宋体" panose="02010600030101010101" pitchFamily="2" charset="-122"/>
              </a:rPr>
              <a:t>工作：孙明月</a:t>
            </a:r>
            <a:endParaRPr lang="zh-CN" altLang="en-US"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6366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297" y="1916832"/>
            <a:ext cx="9355344" cy="648072"/>
          </a:xfrm>
        </p:spPr>
        <p:txBody>
          <a:bodyPr>
            <a:noAutofit/>
          </a:bodyPr>
          <a:lstStyle/>
          <a:p>
            <a:r>
              <a:rPr lang="zh-CN" altLang="en-US" sz="2800" b="1" dirty="0">
                <a:latin typeface="宋体" panose="02010600030101010101" pitchFamily="2" charset="-122"/>
                <a:ea typeface="宋体" panose="02010600030101010101" pitchFamily="2" charset="-122"/>
              </a:rPr>
              <a:t>资源引用</a:t>
            </a:r>
            <a:r>
              <a:rPr lang="zh-CN" altLang="en-US" sz="2800" b="1" dirty="0"/>
              <a:t/>
            </a:r>
            <a:br>
              <a:rPr lang="zh-CN" altLang="en-US" sz="2800" b="1" dirty="0"/>
            </a:br>
            <a:r>
              <a:rPr lang="zh-CN" altLang="en-US" sz="2800" dirty="0"/>
              <a:t/>
            </a:r>
            <a:br>
              <a:rPr lang="zh-CN" altLang="en-US" sz="2800" dirty="0"/>
            </a:br>
            <a:r>
              <a:rPr lang="zh-CN" altLang="en-US" sz="2800" b="1" dirty="0"/>
              <a:t/>
            </a:r>
            <a:br>
              <a:rPr lang="zh-CN" altLang="en-US" sz="2800" b="1" dirty="0"/>
            </a:br>
            <a:r>
              <a:rPr lang="zh-CN" altLang="en-US" sz="2800" b="1" dirty="0"/>
              <a:t/>
            </a:r>
            <a:br>
              <a:rPr lang="zh-CN" altLang="en-US" sz="2800" b="1" dirty="0"/>
            </a:br>
            <a:endParaRPr lang="zh-CN" sz="28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1804" y="1754900"/>
            <a:ext cx="10441160" cy="4343400"/>
          </a:xfrm>
        </p:spPr>
        <p:txBody>
          <a:bodyPr>
            <a:normAutofit/>
          </a:bodyPr>
          <a:lstStyle/>
          <a:p>
            <a:r>
              <a:rPr lang="zh-CN" altLang="en-US" b="1" dirty="0">
                <a:latin typeface="宋体" panose="02010600030101010101" pitchFamily="2" charset="-122"/>
                <a:ea typeface="宋体" panose="02010600030101010101" pitchFamily="2" charset="-122"/>
              </a:rPr>
              <a:t>数据来源</a:t>
            </a:r>
          </a:p>
          <a:p>
            <a:pPr marL="45720" indent="0">
              <a:buNone/>
            </a:pPr>
            <a:r>
              <a:rPr lang="zh-CN" altLang="en-US" dirty="0" smtClean="0">
                <a:latin typeface="宋体" panose="02010600030101010101" pitchFamily="2" charset="-122"/>
                <a:ea typeface="宋体" panose="02010600030101010101" pitchFamily="2" charset="-122"/>
              </a:rPr>
              <a:t>本</a:t>
            </a:r>
            <a:r>
              <a:rPr lang="zh-CN" altLang="en-US" dirty="0">
                <a:latin typeface="宋体" panose="02010600030101010101" pitchFamily="2" charset="-122"/>
                <a:ea typeface="宋体" panose="02010600030101010101" pitchFamily="2" charset="-122"/>
              </a:rPr>
              <a:t>项目所使用的统计数据来自新华网以及百度新闻在</a:t>
            </a:r>
            <a:r>
              <a:rPr lang="en-US" altLang="zh-CN" dirty="0">
                <a:latin typeface="宋体" panose="02010600030101010101" pitchFamily="2" charset="-122"/>
                <a:ea typeface="宋体" panose="02010600030101010101" pitchFamily="2" charset="-122"/>
              </a:rPr>
              <a:t>2015</a:t>
            </a:r>
            <a:r>
              <a:rPr lang="zh-CN" altLang="en-US" dirty="0">
                <a:latin typeface="宋体" panose="02010600030101010101" pitchFamily="2" charset="-122"/>
                <a:ea typeface="宋体" panose="02010600030101010101" pitchFamily="2" charset="-122"/>
              </a:rPr>
              <a:t>年度所公开发布的所有新闻。</a:t>
            </a:r>
          </a:p>
          <a:p>
            <a:r>
              <a:rPr lang="zh-CN" altLang="en-US" b="1" dirty="0">
                <a:latin typeface="宋体" panose="02010600030101010101" pitchFamily="2" charset="-122"/>
                <a:ea typeface="宋体" panose="02010600030101010101" pitchFamily="2" charset="-122"/>
              </a:rPr>
              <a:t>网络爬虫</a:t>
            </a:r>
            <a:r>
              <a:rPr lang="zh-CN" altLang="en-US" b="1" dirty="0" smtClean="0">
                <a:latin typeface="宋体" panose="02010600030101010101" pitchFamily="2" charset="-122"/>
                <a:ea typeface="宋体" panose="02010600030101010101" pitchFamily="2" charset="-122"/>
              </a:rPr>
              <a:t>设计</a:t>
            </a:r>
            <a:endParaRPr lang="en-US" altLang="zh-CN" b="1" dirty="0" smtClean="0">
              <a:latin typeface="宋体" panose="02010600030101010101" pitchFamily="2" charset="-122"/>
              <a:ea typeface="宋体" panose="02010600030101010101" pitchFamily="2" charset="-122"/>
            </a:endParaRPr>
          </a:p>
          <a:p>
            <a:pPr marL="45720" indent="0">
              <a:buNone/>
            </a:pPr>
            <a:r>
              <a:rPr lang="zh-CN" altLang="en-US" dirty="0" smtClean="0">
                <a:latin typeface="宋体" panose="02010600030101010101" pitchFamily="2" charset="-122"/>
                <a:ea typeface="宋体" panose="02010600030101010101" pitchFamily="2" charset="-122"/>
              </a:rPr>
              <a:t>网络</a:t>
            </a:r>
            <a:r>
              <a:rPr lang="zh-CN" altLang="en-US" dirty="0">
                <a:latin typeface="宋体" panose="02010600030101010101" pitchFamily="2" charset="-122"/>
                <a:ea typeface="宋体" panose="02010600030101010101" pitchFamily="2" charset="-122"/>
              </a:rPr>
              <a:t>爬虫的设计过程参考了开源项目</a:t>
            </a:r>
            <a:r>
              <a:rPr lang="en-US" altLang="zh-CN" dirty="0" err="1">
                <a:latin typeface="宋体" panose="02010600030101010101" pitchFamily="2" charset="-122"/>
                <a:ea typeface="宋体" panose="02010600030101010101" pitchFamily="2" charset="-122"/>
                <a:hlinkClick r:id="rId2"/>
              </a:rPr>
              <a:t>WebMagic</a:t>
            </a:r>
            <a:r>
              <a:rPr lang="zh-CN" altLang="en-US" dirty="0">
                <a:latin typeface="宋体" panose="02010600030101010101" pitchFamily="2" charset="-122"/>
                <a:ea typeface="宋体" panose="02010600030101010101" pitchFamily="2" charset="-122"/>
              </a:rPr>
              <a:t>的相关内容</a:t>
            </a:r>
          </a:p>
          <a:p>
            <a:r>
              <a:rPr lang="zh-CN" altLang="en-US" b="1" dirty="0">
                <a:latin typeface="宋体" panose="02010600030101010101" pitchFamily="2" charset="-122"/>
                <a:ea typeface="宋体" panose="02010600030101010101" pitchFamily="2" charset="-122"/>
              </a:rPr>
              <a:t>文章分词功能</a:t>
            </a:r>
          </a:p>
          <a:p>
            <a:pPr marL="45720" indent="0">
              <a:buNone/>
            </a:pPr>
            <a:r>
              <a:rPr lang="zh-CN" altLang="en-US" dirty="0" smtClean="0">
                <a:latin typeface="宋体" panose="02010600030101010101" pitchFamily="2" charset="-122"/>
                <a:ea typeface="宋体" panose="02010600030101010101" pitchFamily="2" charset="-122"/>
              </a:rPr>
              <a:t>文章</a:t>
            </a:r>
            <a:r>
              <a:rPr lang="zh-CN" altLang="en-US" dirty="0">
                <a:latin typeface="宋体" panose="02010600030101010101" pitchFamily="2" charset="-122"/>
                <a:ea typeface="宋体" panose="02010600030101010101" pitchFamily="2" charset="-122"/>
              </a:rPr>
              <a:t>分词功能使用</a:t>
            </a:r>
            <a:r>
              <a:rPr lang="en-US" altLang="zh-CN" dirty="0">
                <a:latin typeface="宋体" panose="02010600030101010101" pitchFamily="2" charset="-122"/>
                <a:ea typeface="宋体" panose="02010600030101010101" pitchFamily="2" charset="-122"/>
                <a:hlinkClick r:id="rId3"/>
              </a:rPr>
              <a:t>NLPIR</a:t>
            </a:r>
            <a:r>
              <a:rPr lang="zh-CN" altLang="en-US" dirty="0">
                <a:latin typeface="宋体" panose="02010600030101010101" pitchFamily="2" charset="-122"/>
                <a:ea typeface="宋体" panose="02010600030101010101" pitchFamily="2" charset="-122"/>
                <a:hlinkClick r:id="rId3"/>
              </a:rPr>
              <a:t>汉语分词系统</a:t>
            </a:r>
            <a:r>
              <a:rPr lang="zh-CN" altLang="en-US" dirty="0">
                <a:latin typeface="宋体" panose="02010600030101010101" pitchFamily="2" charset="-122"/>
                <a:ea typeface="宋体" panose="02010600030101010101" pitchFamily="2" charset="-122"/>
              </a:rPr>
              <a:t>实现。</a:t>
            </a: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0054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3852" y="188640"/>
            <a:ext cx="9753600" cy="835496"/>
          </a:xfrm>
        </p:spPr>
        <p:txBody>
          <a:bodyPr/>
          <a:lstStyle/>
          <a:p>
            <a:r>
              <a:rPr lang="zh-CN" altLang="en-US" b="1" dirty="0">
                <a:latin typeface="宋体" panose="02010600030101010101" pitchFamily="2" charset="-122"/>
                <a:ea typeface="宋体" panose="02010600030101010101" pitchFamily="2" charset="-122"/>
              </a:rPr>
              <a:t>新闻热点与趋势挖掘工具</a:t>
            </a:r>
            <a:endParaRPr lang="zh-CN"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1053852" y="1268760"/>
            <a:ext cx="9753600" cy="4896544"/>
          </a:xfrm>
        </p:spPr>
        <p:txBody>
          <a:bodyPr>
            <a:normAutofit fontScale="92500" lnSpcReduction="10000"/>
          </a:bodyPr>
          <a:lstStyle/>
          <a:p>
            <a:r>
              <a:rPr lang="zh-CN" altLang="en-US" sz="2600" b="1" dirty="0" smtClean="0">
                <a:latin typeface="宋体" panose="02010600030101010101" pitchFamily="2" charset="-122"/>
                <a:ea typeface="宋体" panose="02010600030101010101" pitchFamily="2" charset="-122"/>
              </a:rPr>
              <a:t>项目</a:t>
            </a:r>
            <a:r>
              <a:rPr lang="zh-CN" altLang="en-US" sz="2600" b="1" dirty="0">
                <a:latin typeface="宋体" panose="02010600030101010101" pitchFamily="2" charset="-122"/>
                <a:ea typeface="宋体" panose="02010600030101010101" pitchFamily="2" charset="-122"/>
              </a:rPr>
              <a:t>概述</a:t>
            </a:r>
            <a:endParaRPr lang="en-US" altLang="zh-CN" sz="2600" b="1" dirty="0">
              <a:latin typeface="宋体" panose="02010600030101010101" pitchFamily="2" charset="-122"/>
              <a:ea typeface="宋体" panose="02010600030101010101" pitchFamily="2" charset="-122"/>
            </a:endParaRPr>
          </a:p>
          <a:p>
            <a:pPr marL="45720" indent="0">
              <a:buNone/>
            </a:pP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项目</a:t>
            </a:r>
            <a:r>
              <a:rPr lang="zh-CN" altLang="en-US" dirty="0" smtClean="0">
                <a:latin typeface="宋体" panose="02010600030101010101" pitchFamily="2" charset="-122"/>
                <a:ea typeface="宋体" panose="02010600030101010101" pitchFamily="2" charset="-122"/>
              </a:rPr>
              <a:t>简介</a:t>
            </a:r>
            <a:endParaRPr lang="en-US" altLang="zh-CN" dirty="0" smtClean="0">
              <a:latin typeface="宋体" panose="02010600030101010101" pitchFamily="2" charset="-122"/>
              <a:ea typeface="宋体" panose="02010600030101010101" pitchFamily="2" charset="-122"/>
            </a:endParaRPr>
          </a:p>
          <a:p>
            <a:pPr marL="45720" indent="0">
              <a:buNone/>
            </a:pPr>
            <a:r>
              <a:rPr lang="zh-CN" altLang="en-US" dirty="0" smtClean="0">
                <a:latin typeface="宋体" panose="02010600030101010101" pitchFamily="2" charset="-122"/>
                <a:ea typeface="宋体" panose="02010600030101010101" pitchFamily="2" charset="-122"/>
              </a:rPr>
              <a:t>    项目架构</a:t>
            </a:r>
            <a:endParaRPr lang="en-US" altLang="zh-CN" dirty="0" smtClean="0">
              <a:latin typeface="宋体" panose="02010600030101010101" pitchFamily="2" charset="-122"/>
              <a:ea typeface="宋体" panose="02010600030101010101" pitchFamily="2" charset="-122"/>
            </a:endParaRPr>
          </a:p>
          <a:p>
            <a:pPr marL="45720" indent="0">
              <a:buNone/>
            </a:pPr>
            <a:r>
              <a:rPr lang="zh-CN" altLang="en-US" dirty="0" smtClean="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优势比</a:t>
            </a:r>
            <a:r>
              <a:rPr lang="zh-CN" altLang="en-US" dirty="0" smtClean="0">
                <a:latin typeface="宋体" panose="02010600030101010101" pitchFamily="2" charset="-122"/>
                <a:ea typeface="宋体" panose="02010600030101010101" pitchFamily="2" charset="-122"/>
              </a:rPr>
              <a:t>较</a:t>
            </a:r>
            <a:endParaRPr lang="en-US" altLang="zh-CN" dirty="0" smtClean="0">
              <a:latin typeface="宋体" panose="02010600030101010101" pitchFamily="2" charset="-122"/>
              <a:ea typeface="宋体" panose="02010600030101010101" pitchFamily="2" charset="-122"/>
            </a:endParaRPr>
          </a:p>
          <a:p>
            <a:pPr marL="45720" indent="0">
              <a:buNone/>
            </a:pP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技术难点</a:t>
            </a:r>
            <a:endParaRPr lang="en-US" altLang="zh-CN" dirty="0" smtClean="0">
              <a:latin typeface="宋体" panose="02010600030101010101" pitchFamily="2" charset="-122"/>
              <a:ea typeface="宋体" panose="02010600030101010101" pitchFamily="2" charset="-122"/>
            </a:endParaRPr>
          </a:p>
          <a:p>
            <a:r>
              <a:rPr lang="zh-CN" altLang="en-US" sz="2600" b="1" dirty="0">
                <a:latin typeface="宋体" panose="02010600030101010101" pitchFamily="2" charset="-122"/>
                <a:ea typeface="宋体" panose="02010600030101010101" pitchFamily="2" charset="-122"/>
              </a:rPr>
              <a:t>具体</a:t>
            </a:r>
            <a:r>
              <a:rPr lang="zh-CN" altLang="en-US" sz="2600" b="1" dirty="0">
                <a:latin typeface="宋体" panose="02010600030101010101" pitchFamily="2" charset="-122"/>
                <a:ea typeface="宋体" panose="02010600030101010101" pitchFamily="2" charset="-122"/>
              </a:rPr>
              <a:t>实现</a:t>
            </a:r>
            <a:endParaRPr lang="en-US" altLang="zh-CN" sz="2600" b="1" dirty="0">
              <a:latin typeface="宋体" panose="02010600030101010101" pitchFamily="2" charset="-122"/>
              <a:ea typeface="宋体" panose="02010600030101010101" pitchFamily="2" charset="-122"/>
            </a:endParaRPr>
          </a:p>
          <a:p>
            <a:pPr marL="45720" indent="0">
              <a:buNone/>
            </a:pP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网络爬虫代码</a:t>
            </a:r>
            <a:endParaRPr lang="en-US" altLang="zh-CN" dirty="0" smtClean="0">
              <a:latin typeface="宋体" panose="02010600030101010101" pitchFamily="2" charset="-122"/>
              <a:ea typeface="宋体" panose="02010600030101010101" pitchFamily="2" charset="-122"/>
            </a:endParaRPr>
          </a:p>
          <a:p>
            <a:pPr marL="45720" indent="0">
              <a:buNone/>
            </a:pP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Hadoop</a:t>
            </a:r>
            <a:r>
              <a:rPr lang="zh-CN" altLang="en-US" dirty="0" smtClean="0">
                <a:latin typeface="宋体" panose="02010600030101010101" pitchFamily="2" charset="-122"/>
                <a:ea typeface="宋体" panose="02010600030101010101" pitchFamily="2" charset="-122"/>
              </a:rPr>
              <a:t>处理</a:t>
            </a:r>
            <a:endParaRPr lang="en-US" altLang="zh-CN" dirty="0" smtClean="0">
              <a:latin typeface="宋体" panose="02010600030101010101" pitchFamily="2" charset="-122"/>
              <a:ea typeface="宋体" panose="02010600030101010101" pitchFamily="2" charset="-122"/>
            </a:endParaRPr>
          </a:p>
          <a:p>
            <a:pPr marL="45720" indent="0">
              <a:buNone/>
            </a:pP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网络数据爬取结果</a:t>
            </a:r>
            <a:endParaRPr lang="en-US" altLang="zh-CN" dirty="0" smtClean="0">
              <a:latin typeface="宋体" panose="02010600030101010101" pitchFamily="2" charset="-122"/>
              <a:ea typeface="宋体" panose="02010600030101010101" pitchFamily="2" charset="-122"/>
            </a:endParaRPr>
          </a:p>
          <a:p>
            <a:pPr marL="45720" indent="0">
              <a:buNone/>
            </a:pPr>
            <a:r>
              <a:rPr lang="zh-CN" altLang="en-US" dirty="0" smtClean="0">
                <a:latin typeface="宋体" panose="02010600030101010101" pitchFamily="2" charset="-122"/>
                <a:ea typeface="宋体" panose="02010600030101010101" pitchFamily="2" charset="-122"/>
              </a:rPr>
              <a:t>    数据分析</a:t>
            </a:r>
            <a:r>
              <a:rPr lang="zh-CN" altLang="en-US" dirty="0">
                <a:latin typeface="宋体" panose="02010600030101010101" pitchFamily="2" charset="-122"/>
                <a:ea typeface="宋体" panose="02010600030101010101" pitchFamily="2" charset="-122"/>
              </a:rPr>
              <a:t>结果信息图谱</a:t>
            </a:r>
            <a:endParaRPr lang="en-US" altLang="zh-CN" dirty="0" smtClean="0">
              <a:latin typeface="宋体" panose="02010600030101010101" pitchFamily="2" charset="-122"/>
              <a:ea typeface="宋体" panose="02010600030101010101" pitchFamily="2" charset="-122"/>
            </a:endParaRPr>
          </a:p>
          <a:p>
            <a:pPr marL="45720" indent="0">
              <a:buNone/>
            </a:pPr>
            <a:endParaRPr lang="en-US" altLang="zh-CN" dirty="0" smtClean="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11"/>
          </p:nvPr>
        </p:nvSpPr>
        <p:spPr>
          <a:xfrm>
            <a:off x="2205980" y="6597352"/>
            <a:ext cx="6638176" cy="180974"/>
          </a:xfrm>
        </p:spPr>
        <p:txBody>
          <a:bodyPr/>
          <a:lstStyle/>
          <a:p>
            <a:pPr algn="ctr"/>
            <a:r>
              <a:rPr lang="en-US" altLang="zh-CN" sz="2000" dirty="0" smtClean="0">
                <a:solidFill>
                  <a:schemeClr val="tx2">
                    <a:lumMod val="95000"/>
                    <a:lumOff val="5000"/>
                  </a:schemeClr>
                </a:solidFill>
                <a:latin typeface="宋体" panose="02010600030101010101" pitchFamily="2" charset="-122"/>
                <a:ea typeface="宋体" panose="02010600030101010101" pitchFamily="2" charset="-122"/>
              </a:rPr>
              <a:t>《</a:t>
            </a:r>
            <a:r>
              <a:rPr lang="zh-CN" altLang="en-US" sz="2000" dirty="0" smtClean="0">
                <a:solidFill>
                  <a:schemeClr val="tx2">
                    <a:lumMod val="95000"/>
                    <a:lumOff val="5000"/>
                  </a:schemeClr>
                </a:solidFill>
                <a:latin typeface="宋体" panose="02010600030101010101" pitchFamily="2" charset="-122"/>
                <a:ea typeface="宋体" panose="02010600030101010101" pitchFamily="2" charset="-122"/>
              </a:rPr>
              <a:t>嵌入式系统概论</a:t>
            </a:r>
            <a:r>
              <a:rPr lang="en-US" altLang="zh-CN" sz="2000" dirty="0" smtClean="0">
                <a:solidFill>
                  <a:schemeClr val="tx2">
                    <a:lumMod val="95000"/>
                    <a:lumOff val="5000"/>
                  </a:schemeClr>
                </a:solidFill>
                <a:latin typeface="宋体" panose="02010600030101010101" pitchFamily="2" charset="-122"/>
                <a:ea typeface="宋体" panose="02010600030101010101" pitchFamily="2" charset="-122"/>
              </a:rPr>
              <a:t>》</a:t>
            </a:r>
            <a:r>
              <a:rPr lang="zh-CN" altLang="en-US" sz="2000" dirty="0" smtClean="0">
                <a:solidFill>
                  <a:schemeClr val="tx2">
                    <a:lumMod val="95000"/>
                    <a:lumOff val="5000"/>
                  </a:schemeClr>
                </a:solidFill>
                <a:latin typeface="宋体" panose="02010600030101010101" pitchFamily="2" charset="-122"/>
                <a:ea typeface="宋体" panose="02010600030101010101" pitchFamily="2" charset="-122"/>
              </a:rPr>
              <a:t>课程项目</a:t>
            </a:r>
            <a:endParaRPr lang="zh-CN" sz="2000" dirty="0">
              <a:solidFill>
                <a:schemeClr val="tx2">
                  <a:lumMod val="95000"/>
                  <a:lumOff val="5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6962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8389" y="404664"/>
            <a:ext cx="10435464" cy="1325562"/>
          </a:xfrm>
        </p:spPr>
        <p:txBody>
          <a:bodyPr>
            <a:noAutofit/>
          </a:bodyPr>
          <a:lstStyle/>
          <a:p>
            <a:r>
              <a:rPr lang="zh-CN" altLang="en-US" sz="2800" b="1" dirty="0" smtClean="0">
                <a:latin typeface="宋体" panose="02010600030101010101" pitchFamily="2" charset="-122"/>
                <a:ea typeface="宋体" panose="02010600030101010101" pitchFamily="2" charset="-122"/>
              </a:rPr>
              <a:t>项目简介</a:t>
            </a:r>
            <a:endParaRPr lang="zh-CN" sz="28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981844" y="3068960"/>
            <a:ext cx="10441160" cy="4343400"/>
          </a:xfrm>
        </p:spPr>
        <p:txBody>
          <a:bodyPr>
            <a:normAutofit/>
          </a:bodyPr>
          <a:lstStyle/>
          <a:p>
            <a:pPr marL="45720" indent="0">
              <a:buNone/>
            </a:pPr>
            <a:r>
              <a:rPr lang="zh-CN" altLang="en-US" dirty="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   本</a:t>
            </a:r>
            <a:r>
              <a:rPr lang="zh-CN" altLang="en-US" dirty="0">
                <a:latin typeface="宋体" panose="02010600030101010101" pitchFamily="2" charset="-122"/>
                <a:ea typeface="宋体" panose="02010600030101010101" pitchFamily="2" charset="-122"/>
              </a:rPr>
              <a:t>项目为一个新闻站点文章爬取和分析工具，能够通过抓取一定时间内某个新闻网站上所发布的所有新闻，分析得出某些极具参考价值的数据结论如新闻热点和舆论变化趋势等等。</a:t>
            </a:r>
          </a:p>
        </p:txBody>
      </p:sp>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628800"/>
            <a:ext cx="9355344" cy="648072"/>
          </a:xfrm>
        </p:spPr>
        <p:txBody>
          <a:bodyPr>
            <a:noAutofit/>
          </a:bodyPr>
          <a:lstStyle/>
          <a:p>
            <a:r>
              <a:rPr lang="zh-CN" altLang="en-US" sz="2800" b="1" dirty="0"/>
              <a:t>项目可分为以下三个部分：</a:t>
            </a:r>
            <a:r>
              <a:rPr lang="zh-CN" altLang="en-US" sz="2800" dirty="0"/>
              <a:t/>
            </a:r>
            <a:br>
              <a:rPr lang="zh-CN" altLang="en-US" sz="2800" dirty="0"/>
            </a:br>
            <a:r>
              <a:rPr lang="zh-CN" altLang="en-US" sz="2800" b="1" dirty="0"/>
              <a:t/>
            </a:r>
            <a:br>
              <a:rPr lang="zh-CN" altLang="en-US" sz="2800" b="1" dirty="0"/>
            </a:br>
            <a:r>
              <a:rPr lang="zh-CN" altLang="en-US" sz="2800" b="1" dirty="0"/>
              <a:t/>
            </a:r>
            <a:br>
              <a:rPr lang="zh-CN" altLang="en-US" sz="2800" b="1" dirty="0"/>
            </a:br>
            <a:endParaRPr lang="zh-CN" sz="28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1804" y="1754900"/>
            <a:ext cx="10441160" cy="4343400"/>
          </a:xfrm>
        </p:spPr>
        <p:txBody>
          <a:bodyPr>
            <a:normAutofit/>
          </a:bodyPr>
          <a:lstStyle/>
          <a:p>
            <a:r>
              <a:rPr lang="zh-CN" altLang="en-US" b="1" dirty="0" smtClean="0">
                <a:latin typeface="宋体" panose="02010600030101010101" pitchFamily="2" charset="-122"/>
                <a:ea typeface="宋体" panose="02010600030101010101" pitchFamily="2" charset="-122"/>
              </a:rPr>
              <a:t>网络</a:t>
            </a:r>
            <a:r>
              <a:rPr lang="zh-CN" altLang="en-US" b="1" dirty="0">
                <a:latin typeface="宋体" panose="02010600030101010101" pitchFamily="2" charset="-122"/>
                <a:ea typeface="宋体" panose="02010600030101010101" pitchFamily="2" charset="-122"/>
              </a:rPr>
              <a:t>数据爬取</a:t>
            </a:r>
          </a:p>
          <a:p>
            <a:pPr marL="45720" indent="0">
              <a:buNone/>
            </a:pPr>
            <a:r>
              <a:rPr lang="zh-CN" altLang="en-US" sz="2200" dirty="0">
                <a:latin typeface="宋体" panose="02010600030101010101" pitchFamily="2" charset="-122"/>
                <a:ea typeface="宋体" panose="02010600030101010101" pitchFamily="2" charset="-122"/>
              </a:rPr>
              <a:t>使用设计完成的网络爬虫检索并爬取某个新闻站点（项目示例中为新华网和百度新闻）一年之内所发布的所有文章，并采集文章的正文文本按月份予以保存。</a:t>
            </a:r>
          </a:p>
          <a:p>
            <a:r>
              <a:rPr lang="zh-CN" altLang="en-US" b="1" dirty="0">
                <a:latin typeface="宋体" panose="02010600030101010101" pitchFamily="2" charset="-122"/>
                <a:ea typeface="宋体" panose="02010600030101010101" pitchFamily="2" charset="-122"/>
              </a:rPr>
              <a:t>中文文档分析</a:t>
            </a:r>
          </a:p>
          <a:p>
            <a:pPr marL="45720" indent="0">
              <a:buNone/>
            </a:pPr>
            <a:r>
              <a:rPr lang="zh-CN" altLang="en-US" sz="2200" dirty="0">
                <a:latin typeface="宋体" panose="02010600030101010101" pitchFamily="2" charset="-122"/>
                <a:ea typeface="宋体" panose="02010600030101010101" pitchFamily="2" charset="-122"/>
              </a:rPr>
              <a:t>使用</a:t>
            </a:r>
            <a:r>
              <a:rPr lang="en-US" altLang="zh-CN" sz="2200" dirty="0">
                <a:latin typeface="宋体" panose="02010600030101010101" pitchFamily="2" charset="-122"/>
                <a:ea typeface="宋体" panose="02010600030101010101" pitchFamily="2" charset="-122"/>
              </a:rPr>
              <a:t>Hadoop</a:t>
            </a:r>
            <a:r>
              <a:rPr lang="zh-CN" altLang="en-US" sz="2200" dirty="0">
                <a:latin typeface="宋体" panose="02010600030101010101" pitchFamily="2" charset="-122"/>
                <a:ea typeface="宋体" panose="02010600030101010101" pitchFamily="2" charset="-122"/>
              </a:rPr>
              <a:t>云计算框架对得到的新闻文本进行分词和词频统计工作，统计出每个月以及全年的关键词出现频率，并加以排序处理。</a:t>
            </a:r>
          </a:p>
          <a:p>
            <a:r>
              <a:rPr lang="zh-CN" altLang="en-US" b="1" dirty="0">
                <a:latin typeface="宋体" panose="02010600030101010101" pitchFamily="2" charset="-122"/>
                <a:ea typeface="宋体" panose="02010600030101010101" pitchFamily="2" charset="-122"/>
              </a:rPr>
              <a:t>本地结果统计</a:t>
            </a:r>
          </a:p>
          <a:p>
            <a:pPr marL="45720" indent="0">
              <a:buNone/>
            </a:pPr>
            <a:r>
              <a:rPr lang="zh-CN" altLang="en-US" sz="2200" dirty="0">
                <a:latin typeface="宋体" panose="02010600030101010101" pitchFamily="2" charset="-122"/>
                <a:ea typeface="宋体" panose="02010600030101010101" pitchFamily="2" charset="-122"/>
              </a:rPr>
              <a:t>使用统计工具对所得到的原始数据进行加工和整理，得到可视性好、说服力强的统计结果（如信息图谱、折线图等等）。</a:t>
            </a: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323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548680"/>
            <a:ext cx="10441160" cy="1325562"/>
          </a:xfrm>
        </p:spPr>
        <p:txBody>
          <a:bodyPr>
            <a:noAutofit/>
          </a:bodyPr>
          <a:lstStyle/>
          <a:p>
            <a:r>
              <a:rPr lang="zh-CN" altLang="en-US" sz="2800" b="1" dirty="0" smtClean="0">
                <a:latin typeface="宋体" panose="02010600030101010101" pitchFamily="2" charset="-122"/>
                <a:ea typeface="宋体" panose="02010600030101010101" pitchFamily="2" charset="-122"/>
              </a:rPr>
              <a:t>项目实现功能</a:t>
            </a:r>
            <a:endParaRPr lang="zh-CN" sz="28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909836" y="2636912"/>
            <a:ext cx="10441160" cy="4343400"/>
          </a:xfrm>
        </p:spPr>
        <p:txBody>
          <a:bodyPr/>
          <a:lstStyle/>
          <a:p>
            <a:r>
              <a:rPr lang="zh-CN" altLang="en-US" dirty="0">
                <a:latin typeface="宋体" panose="02010600030101010101" pitchFamily="2" charset="-122"/>
                <a:ea typeface="宋体" panose="02010600030101010101" pitchFamily="2" charset="-122"/>
              </a:rPr>
              <a:t>年度关键词分析</a:t>
            </a:r>
          </a:p>
          <a:p>
            <a:pPr marL="45720" indent="0">
              <a:buNone/>
            </a:pPr>
            <a:r>
              <a:rPr lang="zh-CN" altLang="en-US" sz="2000" dirty="0">
                <a:latin typeface="宋体" panose="02010600030101010101" pitchFamily="2" charset="-122"/>
                <a:ea typeface="宋体" panose="02010600030101010101" pitchFamily="2" charset="-122"/>
              </a:rPr>
              <a:t>通过抓取和分析一年以来新闻站点所发布的文章内容，分析一年内最受关注的新闻热点词汇</a:t>
            </a:r>
          </a:p>
          <a:p>
            <a:r>
              <a:rPr lang="zh-CN" altLang="en-US" dirty="0">
                <a:latin typeface="宋体" panose="02010600030101010101" pitchFamily="2" charset="-122"/>
                <a:ea typeface="宋体" panose="02010600030101010101" pitchFamily="2" charset="-122"/>
              </a:rPr>
              <a:t>热门词汇趋势</a:t>
            </a:r>
          </a:p>
          <a:p>
            <a:pPr marL="45720" indent="0">
              <a:buNone/>
            </a:pPr>
            <a:r>
              <a:rPr lang="zh-CN" altLang="en-US" sz="2000" dirty="0">
                <a:latin typeface="宋体" panose="02010600030101010101" pitchFamily="2" charset="-122"/>
                <a:ea typeface="宋体" panose="02010600030101010101" pitchFamily="2" charset="-122"/>
              </a:rPr>
              <a:t>以月为单位呈现某些新闻要素的曝光率以及变化趋势</a:t>
            </a:r>
          </a:p>
          <a:p>
            <a:r>
              <a:rPr lang="zh-CN" altLang="en-US" dirty="0">
                <a:latin typeface="宋体" panose="02010600030101010101" pitchFamily="2" charset="-122"/>
                <a:ea typeface="宋体" panose="02010600030101010101" pitchFamily="2" charset="-122"/>
              </a:rPr>
              <a:t>相关度分析</a:t>
            </a:r>
          </a:p>
          <a:p>
            <a:pPr marL="45720" indent="0">
              <a:buNone/>
            </a:pPr>
            <a:r>
              <a:rPr lang="zh-CN" altLang="en-US" sz="2000" dirty="0">
                <a:latin typeface="宋体" panose="02010600030101010101" pitchFamily="2" charset="-122"/>
                <a:ea typeface="宋体" panose="02010600030101010101" pitchFamily="2" charset="-122"/>
              </a:rPr>
              <a:t>深度研究已经得到的数据，挖掘某些新闻要素所隐含的联系</a:t>
            </a:r>
          </a:p>
        </p:txBody>
      </p:sp>
    </p:spTree>
    <p:extLst>
      <p:ext uri="{BB962C8B-B14F-4D97-AF65-F5344CB8AC3E}">
        <p14:creationId xmlns:p14="http://schemas.microsoft.com/office/powerpoint/2010/main" val="28381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6555" y="1998387"/>
            <a:ext cx="9643376" cy="648072"/>
          </a:xfrm>
        </p:spPr>
        <p:txBody>
          <a:bodyPr>
            <a:noAutofit/>
          </a:bodyPr>
          <a:lstStyle/>
          <a:p>
            <a:r>
              <a:rPr lang="zh-CN" altLang="en-US" sz="2800" b="1" dirty="0">
                <a:latin typeface="宋体" panose="02010600030101010101" pitchFamily="2" charset="-122"/>
                <a:ea typeface="宋体" panose="02010600030101010101" pitchFamily="2" charset="-122"/>
              </a:rPr>
              <a:t>项目架构说明</a:t>
            </a:r>
            <a:r>
              <a:rPr lang="zh-CN" altLang="en-US" sz="2800" b="1" dirty="0"/>
              <a:t/>
            </a:r>
            <a:br>
              <a:rPr lang="zh-CN" altLang="en-US" sz="2800" b="1" dirty="0"/>
            </a:br>
            <a:r>
              <a:rPr lang="zh-CN" altLang="en-US" sz="2800" b="1" dirty="0"/>
              <a:t/>
            </a:r>
            <a:br>
              <a:rPr lang="zh-CN" altLang="en-US" sz="2800" b="1" dirty="0"/>
            </a:br>
            <a:r>
              <a:rPr lang="zh-CN" altLang="en-US" sz="2800" b="1" dirty="0"/>
              <a:t/>
            </a:r>
            <a:br>
              <a:rPr lang="zh-CN" altLang="en-US" sz="2800" b="1" dirty="0"/>
            </a:br>
            <a:endParaRPr lang="zh-CN" sz="28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549796" y="2636912"/>
            <a:ext cx="10441160" cy="4343400"/>
          </a:xfrm>
        </p:spPr>
        <p:txBody>
          <a:bodyPr>
            <a:normAutofit/>
          </a:bodyPr>
          <a:lstStyle/>
          <a:p>
            <a:pPr marL="45720" indent="0">
              <a:buNone/>
            </a:pPr>
            <a:r>
              <a:rPr lang="zh-CN" altLang="en-US" dirty="0" smtClean="0">
                <a:latin typeface="宋体" panose="02010600030101010101" pitchFamily="2" charset="-122"/>
                <a:ea typeface="宋体" panose="02010600030101010101" pitchFamily="2" charset="-122"/>
              </a:rPr>
              <a:t>    本</a:t>
            </a:r>
            <a:r>
              <a:rPr lang="zh-CN" altLang="en-US" dirty="0">
                <a:latin typeface="宋体" panose="02010600030101010101" pitchFamily="2" charset="-122"/>
                <a:ea typeface="宋体" panose="02010600030101010101" pitchFamily="2" charset="-122"/>
              </a:rPr>
              <a:t>项目程序使用</a:t>
            </a:r>
            <a:r>
              <a:rPr lang="en-US" altLang="zh-CN" dirty="0">
                <a:latin typeface="宋体" panose="02010600030101010101" pitchFamily="2" charset="-122"/>
                <a:ea typeface="宋体" panose="02010600030101010101" pitchFamily="2" charset="-122"/>
              </a:rPr>
              <a:t>Java</a:t>
            </a:r>
            <a:r>
              <a:rPr lang="zh-CN" altLang="en-US" dirty="0">
                <a:latin typeface="宋体" panose="02010600030101010101" pitchFamily="2" charset="-122"/>
                <a:ea typeface="宋体" panose="02010600030101010101" pitchFamily="2" charset="-122"/>
              </a:rPr>
              <a:t>程序开发设计，程序包含数据爬取＋数据分析两个环节的工作。项目使用阿里云平台作为运行环境，所有数据挖掘工作都将在云端执行，所获得的原始数据将在本地作进一步处理。</a:t>
            </a:r>
          </a:p>
          <a:p>
            <a:endParaRPr lang="zh-CN" altLang="en-US" dirty="0">
              <a:latin typeface="宋体" panose="02010600030101010101" pitchFamily="2" charset="-122"/>
              <a:ea typeface="宋体" panose="02010600030101010101" pitchFamily="2" charset="-122"/>
            </a:endParaRPr>
          </a:p>
          <a:p>
            <a:pPr marL="45720" indent="0">
              <a:buNone/>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7173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65820" y="260648"/>
            <a:ext cx="7853063" cy="1142999"/>
          </a:xfrm>
        </p:spPr>
        <p:txBody>
          <a:bodyPr>
            <a:normAutofit/>
          </a:bodyPr>
          <a:lstStyle/>
          <a:p>
            <a:r>
              <a:rPr lang="zh-CN" altLang="en-US" sz="2800" b="1" dirty="0">
                <a:latin typeface="宋体" panose="02010600030101010101" pitchFamily="2" charset="-122"/>
                <a:ea typeface="宋体" panose="02010600030101010101" pitchFamily="2" charset="-122"/>
              </a:rPr>
              <a:t>项目</a:t>
            </a:r>
            <a:r>
              <a:rPr lang="zh-CN" altLang="en-US" sz="2800" b="1" dirty="0" smtClean="0">
                <a:latin typeface="宋体" panose="02010600030101010101" pitchFamily="2" charset="-122"/>
                <a:ea typeface="宋体" panose="02010600030101010101" pitchFamily="2" charset="-122"/>
              </a:rPr>
              <a:t>架构</a:t>
            </a:r>
            <a:endParaRPr lang="zh-CN" sz="2800"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3210532" y="669411"/>
            <a:ext cx="5400600" cy="6163703"/>
          </a:xfrm>
          <a:prstGeom prst="rect">
            <a:avLst/>
          </a:prstGeom>
        </p:spPr>
      </p:pic>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7998" y="764704"/>
            <a:ext cx="10435464" cy="1325562"/>
          </a:xfrm>
        </p:spPr>
        <p:txBody>
          <a:bodyPr>
            <a:noAutofit/>
          </a:bodyPr>
          <a:lstStyle/>
          <a:p>
            <a:r>
              <a:rPr lang="zh-CN" altLang="en-US" sz="2800" b="1" dirty="0">
                <a:latin typeface="宋体" panose="02010600030101010101" pitchFamily="2" charset="-122"/>
                <a:ea typeface="宋体" panose="02010600030101010101" pitchFamily="2" charset="-122"/>
              </a:rPr>
              <a:t>优势比较</a:t>
            </a:r>
            <a:r>
              <a:rPr lang="zh-CN" altLang="en-US" sz="2800" b="1" dirty="0"/>
              <a:t/>
            </a:r>
            <a:br>
              <a:rPr lang="zh-CN" altLang="en-US" sz="2800" b="1" dirty="0"/>
            </a:br>
            <a:endParaRPr lang="zh-CN" sz="28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1125860" y="2348880"/>
            <a:ext cx="10441160" cy="4343400"/>
          </a:xfrm>
        </p:spPr>
        <p:txBody>
          <a:bodyPr/>
          <a:lstStyle/>
          <a:p>
            <a:pPr marL="45720" indent="0">
              <a:buNone/>
            </a:pPr>
            <a:r>
              <a:rPr lang="zh-CN" altLang="en-US" dirty="0">
                <a:latin typeface="宋体" panose="02010600030101010101" pitchFamily="2" charset="-122"/>
                <a:ea typeface="宋体" panose="02010600030101010101" pitchFamily="2" charset="-122"/>
              </a:rPr>
              <a:t>与其他产品相比较，本项目的特点和优势在于以下三个方面：</a:t>
            </a:r>
          </a:p>
          <a:p>
            <a:r>
              <a:rPr lang="zh-CN" altLang="en-US" dirty="0">
                <a:latin typeface="宋体" panose="02010600030101010101" pitchFamily="2" charset="-122"/>
                <a:ea typeface="宋体" panose="02010600030101010101" pitchFamily="2" charset="-122"/>
              </a:rPr>
              <a:t>轻量级网络程序，数据抓取和统计工作可以同步进行</a:t>
            </a:r>
          </a:p>
          <a:p>
            <a:r>
              <a:rPr lang="zh-CN" altLang="en-US" dirty="0">
                <a:latin typeface="宋体" panose="02010600030101010101" pitchFamily="2" charset="-122"/>
                <a:ea typeface="宋体" panose="02010600030101010101" pitchFamily="2" charset="-122"/>
              </a:rPr>
              <a:t>使用云计算平台，效率高，运行稳定</a:t>
            </a:r>
          </a:p>
          <a:p>
            <a:r>
              <a:rPr lang="zh-CN" altLang="en-US" dirty="0">
                <a:latin typeface="宋体" panose="02010600030101010101" pitchFamily="2" charset="-122"/>
                <a:ea typeface="宋体" panose="02010600030101010101" pitchFamily="2" charset="-122"/>
              </a:rPr>
              <a:t>实时的数据采集和分析过程，灵活性好</a:t>
            </a:r>
          </a:p>
        </p:txBody>
      </p:sp>
    </p:spTree>
    <p:extLst>
      <p:ext uri="{BB962C8B-B14F-4D97-AF65-F5344CB8AC3E}">
        <p14:creationId xmlns:p14="http://schemas.microsoft.com/office/powerpoint/2010/main" val="19878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ntinental_World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C0AAE90-47C3-40A1-8017-32A7017B6A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世界地图系列，世界演示文稿（宽屏）</Template>
  <TotalTime>0</TotalTime>
  <Words>717</Words>
  <Application>Microsoft Office PowerPoint</Application>
  <PresentationFormat>自定义</PresentationFormat>
  <Paragraphs>76</Paragraphs>
  <Slides>20</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宋体</vt:lpstr>
      <vt:lpstr>微软雅黑</vt:lpstr>
      <vt:lpstr>幼圆</vt:lpstr>
      <vt:lpstr>Arial</vt:lpstr>
      <vt:lpstr>Century Gothic</vt:lpstr>
      <vt:lpstr>Continental_World_16x9</vt:lpstr>
      <vt:lpstr>Java编程技能训练课程大项目 ——新闻热点与趋势挖掘工具 </vt:lpstr>
      <vt:lpstr>任务分工  </vt:lpstr>
      <vt:lpstr>新闻热点与趋势挖掘工具</vt:lpstr>
      <vt:lpstr>项目简介</vt:lpstr>
      <vt:lpstr>项目可分为以下三个部分：   </vt:lpstr>
      <vt:lpstr>项目实现功能</vt:lpstr>
      <vt:lpstr>项目架构说明   </vt:lpstr>
      <vt:lpstr>PowerPoint 演示文稿</vt:lpstr>
      <vt:lpstr>优势比较 </vt:lpstr>
      <vt:lpstr>   技术难点  </vt:lpstr>
      <vt:lpstr>网络爬虫代码    </vt:lpstr>
      <vt:lpstr>    </vt:lpstr>
      <vt:lpstr>    </vt:lpstr>
      <vt:lpstr>网络数据爬取结果-百度新闻结果</vt:lpstr>
      <vt:lpstr>PowerPoint 演示文稿</vt:lpstr>
      <vt:lpstr>PowerPoint 演示文稿</vt:lpstr>
      <vt:lpstr>PowerPoint 演示文稿</vt:lpstr>
      <vt:lpstr>PowerPoint 演示文稿</vt:lpstr>
      <vt:lpstr>PowerPoint 演示文稿</vt:lpstr>
      <vt:lpstr>资源引用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2016-01-02T02:31:05Z</dcterms:created>
  <dcterms:modified xsi:type="dcterms:W3CDTF">2016-01-03T03:24:33Z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