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7" r:id="rId1"/>
  </p:sldMasterIdLst>
  <p:notesMasterIdLst>
    <p:notesMasterId r:id="rId2"/>
  </p:notes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5033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9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4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615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616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2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3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2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6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9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5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65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0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9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2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9/19/2022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9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"/>
          <p:cNvSpPr/>
          <p:nvPr/>
        </p:nvSpPr>
        <p:spPr>
          <a:xfrm rot="0">
            <a:off x="1739600" y="15575"/>
            <a:ext cx="8799757" cy="5772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0" strike="noStrike" u="none">
                <a:solidFill>
                  <a:srgbClr val="FF000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Sagar Institute of </a:t>
            </a:r>
            <a:r>
              <a:rPr altLang="zh-CN" baseline="0" b="1" cap="none" sz="3200" i="0" kern="1200" lang="en-US" spc="0" strike="noStrike" u="none">
                <a:solidFill>
                  <a:srgbClr val="FF0000"/>
                </a:solidFill>
                <a:effectLst>
                  <a:outerShdw algn="tl" blurRad="38100" dir="2700000" dist="38100" sx="100000" sy="100000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Research</a:t>
            </a:r>
            <a:r>
              <a:rPr altLang="zh-CN" baseline="0" b="1" cap="none" sz="3200" i="0" kern="1200" lang="en-US" spc="0" strike="noStrike" u="none">
                <a:solidFill>
                  <a:srgbClr val="FF000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FF0000"/>
                </a:solidFill>
                <a:latin typeface="Arial Black" pitchFamily="34" charset="0"/>
                <a:ea typeface="华文新魏" pitchFamily="0" charset="0"/>
                <a:cs typeface="Trebuchet MS" pitchFamily="0" charset="0"/>
              </a:rPr>
              <a:t>&amp;</a:t>
            </a:r>
            <a:r>
              <a:rPr altLang="zh-CN" baseline="0" b="1" cap="none" sz="3200" i="0" kern="1200" lang="en-US" spc="0" strike="noStrike" u="none">
                <a:solidFill>
                  <a:srgbClr val="FF000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Technology</a:t>
            </a:r>
            <a:endParaRPr altLang="en-US" baseline="0" b="1" cap="none" sz="3200" i="0" kern="1200" lang="zh-CN" spc="0" strike="noStrike" u="none">
              <a:solidFill>
                <a:srgbClr val="FF0000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矩形"/>
          <p:cNvSpPr/>
          <p:nvPr/>
        </p:nvSpPr>
        <p:spPr>
          <a:xfrm rot="0">
            <a:off x="3361457" y="546773"/>
            <a:ext cx="6097554" cy="2724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200" i="0" kern="1200" lang="en-US" spc="300" strike="noStrike" u="sng">
                <a:solidFill>
                  <a:schemeClr val="tx1"/>
                </a:solidFill>
                <a:effectLst>
                  <a:outerShdw algn="tl" blurRad="38100" dir="2700000" dist="38100" sx="100000" sy="100000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9001-2008 ISO Certified Institute of MP</a:t>
            </a:r>
            <a:endParaRPr altLang="en-US" baseline="0" b="0" cap="none" sz="1200" i="0" kern="1200" lang="zh-CN" spc="300" strike="noStrike" u="sng">
              <a:solidFill>
                <a:schemeClr val="tx1"/>
              </a:solidFill>
              <a:effectLst>
                <a:outerShdw algn="tl" blurRad="38100" dir="2700000" dist="38100" sx="100000" sy="100000">
                  <a:srgbClr val="000000">
                    <a:alpha val="43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6" name="矩形"/>
          <p:cNvSpPr/>
          <p:nvPr/>
        </p:nvSpPr>
        <p:spPr>
          <a:xfrm rot="0">
            <a:off x="4322147" y="2689882"/>
            <a:ext cx="5913120" cy="3295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effectLst>
                  <a:outerShdw algn="tl" blurRad="38100" dir="2700000" dist="38100" sx="100000" sy="100000">
                    <a:srgbClr val="000000">
                      <a:alpha val="43000"/>
                    </a:srgbClr>
                  </a:outerShdw>
                </a:effectLst>
                <a:latin typeface="Bahnschrift SemiBold SemiConden" pitchFamily="34" charset="0"/>
                <a:ea typeface="华文新魏" pitchFamily="0" charset="0"/>
                <a:cs typeface="Trebuchet MS" pitchFamily="0" charset="0"/>
              </a:rPr>
              <a:t>MAJOR  PROJECT ON</a:t>
            </a:r>
            <a:endParaRPr altLang="en-US" baseline="0" b="1" cap="none" sz="1600" i="0" kern="1200" lang="zh-CN" spc="0" strike="noStrike" u="none">
              <a:solidFill>
                <a:schemeClr val="tx1"/>
              </a:solidFill>
              <a:effectLst>
                <a:outerShdw algn="tl" blurRad="38100" dir="2700000" dist="38100" sx="100000" sy="100000">
                  <a:srgbClr val="000000">
                    <a:alpha val="43000"/>
                  </a:srgbClr>
                </a:outerShdw>
              </a:effectLst>
              <a:latin typeface="Bahnschrift SemiBold SemiConden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2686387" y="3028436"/>
            <a:ext cx="8129097" cy="453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just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1200" lang="en-US" spc="0" strike="noStrike" u="none">
                <a:solidFill>
                  <a:srgbClr val="00206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Programmable Energy Meter With Bill Estimation</a:t>
            </a:r>
            <a:endParaRPr altLang="en-US" baseline="0" b="1" cap="none" sz="2400" i="0" kern="1200" lang="zh-CN" spc="0" strike="noStrike" u="none">
              <a:solidFill>
                <a:srgbClr val="002060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4017346" y="3482261"/>
            <a:ext cx="3759199" cy="3295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30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BRANCH : EC[7</a:t>
            </a:r>
            <a:r>
              <a:rPr altLang="zh-CN" baseline="30000" b="1" cap="none" sz="1600" i="0" kern="1200" lang="en-US" spc="30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TH</a:t>
            </a:r>
            <a:r>
              <a:rPr altLang="zh-CN" baseline="0" b="1" cap="none" sz="1600" i="0" kern="1200" lang="en-US" spc="30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SEM ]</a:t>
            </a:r>
            <a:endParaRPr altLang="en-US" baseline="0" b="1" cap="none" sz="1600" i="0" kern="1200" lang="zh-CN" spc="30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9" name="矩形"/>
          <p:cNvSpPr/>
          <p:nvPr/>
        </p:nvSpPr>
        <p:spPr>
          <a:xfrm rot="0">
            <a:off x="260014" y="4607055"/>
            <a:ext cx="4155440" cy="5772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FF000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by…</a:t>
            </a:r>
            <a:endParaRPr altLang="en-US" baseline="0" b="0" cap="none" sz="3200" i="0" kern="1200" lang="zh-CN" spc="0" strike="noStrike" u="none">
              <a:solidFill>
                <a:srgbClr val="FF0000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10" name="矩形"/>
          <p:cNvSpPr/>
          <p:nvPr/>
        </p:nvSpPr>
        <p:spPr>
          <a:xfrm rot="0">
            <a:off x="287487" y="5230157"/>
            <a:ext cx="4328160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Shruti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Nodia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(0133EC191101)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Siddharth Yadav (0133EC191108)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Suhana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khan (0133EC191110)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Vishal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bhumarkar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(0133EC191122)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11" name="矩形"/>
          <p:cNvSpPr/>
          <p:nvPr/>
        </p:nvSpPr>
        <p:spPr>
          <a:xfrm rot="0">
            <a:off x="6281161" y="4607055"/>
            <a:ext cx="5069840" cy="5232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FF0000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Under The Guidance of..</a:t>
            </a:r>
            <a:endParaRPr altLang="en-US" baseline="0" b="0" cap="none" sz="2800" i="0" kern="1200" lang="zh-CN" spc="0" strike="noStrike" u="none">
              <a:solidFill>
                <a:srgbClr val="FF0000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21600000" flipH="1">
            <a:off x="7015531" y="5198179"/>
            <a:ext cx="2330378" cy="8026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Professor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defTabSz="457200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Shalini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y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endParaRPr altLang="en-US" baseline="0" b="1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2" name="图片" descr="Sagar Institute of Research and Technology - [SIRT], Bhopal | ENGINEERING  COLLEGES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415454" y="1051321"/>
            <a:ext cx="1724025" cy="15621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3" name="矩形"/>
          <p:cNvSpPr/>
          <p:nvPr/>
        </p:nvSpPr>
        <p:spPr>
          <a:xfrm rot="0">
            <a:off x="3864078" y="3844603"/>
            <a:ext cx="3667432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Academic session : 2022-2023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3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Disadvantages 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Network Problem 15/212.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Circuit Complexity.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Implementation cost is high.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 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GSM is beneficial for both energy provider and customer. This reduces the manual cost and also reduces the errors done by the humans.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helps the consumer to reduce the number of units.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system can be used even in the remote areas by changing the type of the modem and its range of frequency for communication 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device reduces all the cases of revenue problems to the country and helps us to improve our usage.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Future scope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In future we can also update the tariff within the energy meter by writing a program in the java and it must be connected to the energy meter using USB port which automatically updates the program in the microcontroller.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makes flexible for both user and the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Reference 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H.G. Rodney Tan, C.H. Lee, and V.H.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Mok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Design and Implementation of Automatic Meter Reading System Using GSM,ZIGBEE through GPRS, International Journal of Advanced Researching Computer Science and SoftwareEngineering,vol2, edition 5, May2012.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Yujun Bao and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Xiaoyan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Jiang, "Design of electric Energy Meter for long distance data information transfers based upon GPRS",ISA 2009. International Workshop on Intelligent Systems and Applications, 2009.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Subhashish Maitra, "Embedded Energy Meter- A new concept to        measure the energy consumed by a con-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sumer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and to pay the bill” , Power System Technology and IEEE Power India Conference, 2008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-223685" y="2723537"/>
            <a:ext cx="11147324" cy="23892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9600" i="0" kern="1200" lang="en-US" spc="0" strike="noStrike" u="none">
                <a:solidFill>
                  <a:schemeClr val="accent1"/>
                </a:solidFill>
                <a:latin typeface="Bell MT" pitchFamily="18" charset="0"/>
                <a:ea typeface="方正姚体" pitchFamily="0" charset="0"/>
                <a:cs typeface="Lucida Sans"/>
              </a:rPr>
              <a:t>Thank you</a:t>
            </a:r>
            <a:endParaRPr altLang="en-US" baseline="0" b="0" cap="none" sz="9600" i="0" kern="1200" lang="zh-CN" spc="0" strike="noStrike" u="none">
              <a:solidFill>
                <a:schemeClr val="accent1"/>
              </a:solidFill>
              <a:latin typeface="Bell MT" pitchFamily="18" charset="0"/>
              <a:ea typeface="方正姚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Table of content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Introduction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Description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Block diagram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Design of the system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Software required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Advantages and disadvantages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Conclusion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Future scope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reference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514350" marL="5143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Introduction</a:t>
            </a:r>
            <a:endParaRPr altLang="en-US" baseline="0" b="1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1.embedded system is a combination of software and hardware to perform a dedicated task. Some of the main devices used in embedded products are microprocessors and micro-controllers.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2.An embedded system is a computer system designed to perform one or more dedicated functions often with real-time computing constraints 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By contrast , a general-purpose computer , such as personal computer (PC), is designed to be flexible and to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meeta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wide range of end-user needs . 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Description of project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main aim of the Programmable energy meter project is to estimate energy consumed by load with the help of at meg and calculate the cost.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Energy meter gives pulses which will be counted and displayed on LCD. These pulses occur depending on energy consumed.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GSM to send SMS on amount of energy consumed.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12V Transformer to give power supply to the system. The user needs to make call which.6/21 be received and displayed on LCD and stored.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In this design, the hardware components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thatwe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use are: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GSM MODULE • TRANSFORMER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ULN2003A (RELAY DRIVER) • Relay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ENERGY METER• OPTO COUPLER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矩形"/>
          <p:cNvSpPr/>
          <p:nvPr/>
        </p:nvSpPr>
        <p:spPr>
          <a:xfrm rot="0">
            <a:off x="1642187" y="335348"/>
            <a:ext cx="5346441" cy="5772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Block diagram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 descr="PDF] PROGRAMMABLE ENERGY METER WITH BILL ESTIMATION FOR REDUCING POWER BILL  | Semantic Scholar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973393" y="1622322"/>
            <a:ext cx="7541342" cy="507179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Design of the system 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Embedded system designed is Programmable Energy Meter With Bill Estimation using GSM module.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Project is designed with latest and most demanding technology that is embedded system.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In this project we will use GSM based programmable energy meter to solve statistical errors overcome in the process of monthly billing.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will help in a huge reduction of power thefts as well to analyze average power consumption of a certain locality. 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矩形"/>
          <p:cNvSpPr/>
          <p:nvPr/>
        </p:nvSpPr>
        <p:spPr>
          <a:xfrm rot="0">
            <a:off x="4534677" y="125190"/>
            <a:ext cx="4180113" cy="36933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SCHEMATIC DIAGRAM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4" name="图片" descr="PDF] PROGRAMMABLE ENERGY METER WITH BILL ESTIMATION FOR REDUCING POWER BILL  | Semantic Scholar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48713" y="963562"/>
            <a:ext cx="8900088" cy="5211098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Software required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Compilers are programs used to convert a High Level Language to object code. Desktop compilers produce an output object code for the underlying microprocessor, but not for other microprocessors.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programs written in one of the HLL like 'C' will compile the code to run on the system for a particular processor like x86 (underlying microprocessor in the computer).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For example compilers for Dos platform is different from the Compilers for UNIX platform.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Proteus is an electronic circuit design software which includes a schematic capture, simulation and PCB (Printed Circuit Board) Layout modules. 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Advantages</a:t>
            </a:r>
            <a:endParaRPr altLang="en-US" baseline="0" b="0" cap="none" sz="36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This reduces the large number of lab our operators/employees and long hours to accomplish the task and errors done by humans.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Less time consuming, Economical and simple to use.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This is going to help the customers to reduce their power bill by managing their energy consumption. 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YOGESH VISHWAKARMA</dc:creator>
  <cp:lastModifiedBy>root</cp:lastModifiedBy>
  <dcterms:created xsi:type="dcterms:W3CDTF">2022-09-14T17:50:44Z</dcterms:created>
  <dcterms:modified xsi:type="dcterms:W3CDTF">2022-09-19T01:50:25Z</dcterms:modified>
</cp:coreProperties>
</file>