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76" r:id="rId2"/>
    <p:sldId id="277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ECECEE"/>
    <a:srgbClr val="00599F"/>
    <a:srgbClr val="EAEEEC"/>
    <a:srgbClr val="ECECF1"/>
    <a:srgbClr val="E7E7E7"/>
    <a:srgbClr val="005FAA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7" autoAdjust="0"/>
    <p:restoredTop sz="94628" autoAdjust="0"/>
  </p:normalViewPr>
  <p:slideViewPr>
    <p:cSldViewPr snapToGrid="0">
      <p:cViewPr>
        <p:scale>
          <a:sx n="75" d="100"/>
          <a:sy n="75" d="100"/>
        </p:scale>
        <p:origin x="960" y="36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01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E3A313-E8F8-4E1A-995C-C51BCFEF9B09}" type="datetimeFigureOut">
              <a:rPr lang="en-US"/>
              <a:pPr>
                <a:defRPr/>
              </a:pPr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24D4FE-02AB-4772-A505-4492B42D2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56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4E97F50-E990-4285-8B86-E8C7CE70A485}" type="datetimeFigureOut">
              <a:rPr lang="en-US"/>
              <a:pPr>
                <a:defRPr/>
              </a:pPr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06FD95-F9DA-4C2E-88E2-BC5CE9576F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5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293"/>
              </a:buClr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293"/>
              </a:buClr>
              <a:buSzTx/>
              <a:buFont typeface="Arial" pitchFamily="34" charset="0"/>
              <a:buChar char="–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293"/>
              </a:buClr>
              <a:buSzTx/>
              <a:buFont typeface="Arial" pitchFamily="34" charset="0"/>
              <a:buChar char="•"/>
              <a:tabLst/>
              <a:defRPr/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99F"/>
              </a:buClr>
              <a:buSzTx/>
              <a:buFont typeface="Arial" pitchFamily="34" charset="0"/>
              <a:buChar char="−"/>
              <a:tabLst/>
              <a:defRPr/>
            </a:lvl6pPr>
            <a:lvl7pPr marL="29718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99F"/>
              </a:buClr>
              <a:buSzTx/>
              <a:buFont typeface="Arial" pitchFamily="34" charset="0"/>
              <a:buChar char="•"/>
              <a:tabLst/>
              <a:defRPr/>
            </a:lvl7pPr>
            <a:lvl8pPr marL="3429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99F"/>
              </a:buClr>
              <a:buSzTx/>
              <a:buFont typeface="Arial" pitchFamily="34" charset="0"/>
              <a:buChar char="−"/>
              <a:tabLst/>
              <a:defRPr/>
            </a:lvl8pPr>
            <a:lvl9pPr marL="3943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99F"/>
              </a:buClr>
              <a:buSzTx/>
              <a:buFont typeface="Arial" pitchFamily="34" charset="0"/>
              <a:buChar char="•"/>
              <a:tabLst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290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Log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862263"/>
            <a:ext cx="53752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7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u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636"/>
            <a:ext cx="8686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6153"/>
            <a:ext cx="4270248" cy="4994147"/>
          </a:xfrm>
        </p:spPr>
        <p:txBody>
          <a:bodyPr/>
          <a:lstStyle>
            <a:lvl1pPr>
              <a:buClr>
                <a:schemeClr val="accent1"/>
              </a:buClr>
              <a:defRPr sz="2200"/>
            </a:lvl1pPr>
            <a:lvl2pPr>
              <a:buClr>
                <a:srgbClr val="00599F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rgbClr val="00599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6153"/>
            <a:ext cx="4270248" cy="4994147"/>
          </a:xfrm>
        </p:spPr>
        <p:txBody>
          <a:bodyPr/>
          <a:lstStyle>
            <a:lvl1pPr>
              <a:buClr>
                <a:schemeClr val="accent1"/>
              </a:buClr>
              <a:defRPr sz="2200"/>
            </a:lvl1pPr>
            <a:lvl2pPr>
              <a:buClr>
                <a:schemeClr val="accent1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rgbClr val="00599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1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636"/>
            <a:ext cx="8686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6153"/>
            <a:ext cx="4270248" cy="2411898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00599F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rgbClr val="00599F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6153"/>
            <a:ext cx="4270248" cy="2411898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rgbClr val="00599F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234696" y="3764281"/>
            <a:ext cx="4279392" cy="2417063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00599F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rgbClr val="00599F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4296" y="3764281"/>
            <a:ext cx="4279392" cy="2417063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rgbClr val="00599F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4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1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7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>
            <a:spLocks/>
          </p:cNvSpPr>
          <p:nvPr userDrawn="1"/>
        </p:nvSpPr>
        <p:spPr bwMode="auto">
          <a:xfrm>
            <a:off x="4656138" y="282575"/>
            <a:ext cx="2044700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 hidden="1"/>
          <p:cNvSpPr>
            <a:spLocks/>
          </p:cNvSpPr>
          <p:nvPr userDrawn="1"/>
        </p:nvSpPr>
        <p:spPr bwMode="auto">
          <a:xfrm>
            <a:off x="6870700" y="282575"/>
            <a:ext cx="2044700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 hidden="1"/>
          <p:cNvSpPr>
            <a:spLocks/>
          </p:cNvSpPr>
          <p:nvPr userDrawn="1"/>
        </p:nvSpPr>
        <p:spPr bwMode="auto">
          <a:xfrm>
            <a:off x="2443163" y="2428875"/>
            <a:ext cx="2044700" cy="20431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 hidden="1"/>
          <p:cNvSpPr>
            <a:spLocks/>
          </p:cNvSpPr>
          <p:nvPr userDrawn="1"/>
        </p:nvSpPr>
        <p:spPr bwMode="auto">
          <a:xfrm>
            <a:off x="4656138" y="2428875"/>
            <a:ext cx="2044700" cy="20431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 hidden="1"/>
          <p:cNvSpPr>
            <a:spLocks/>
          </p:cNvSpPr>
          <p:nvPr userDrawn="1"/>
        </p:nvSpPr>
        <p:spPr bwMode="auto">
          <a:xfrm>
            <a:off x="6870700" y="2428875"/>
            <a:ext cx="2044700" cy="20431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 hidden="1"/>
          <p:cNvSpPr>
            <a:spLocks/>
          </p:cNvSpPr>
          <p:nvPr userDrawn="1"/>
        </p:nvSpPr>
        <p:spPr bwMode="auto">
          <a:xfrm>
            <a:off x="228600" y="4573588"/>
            <a:ext cx="2044700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 hidden="1"/>
          <p:cNvSpPr>
            <a:spLocks/>
          </p:cNvSpPr>
          <p:nvPr userDrawn="1"/>
        </p:nvSpPr>
        <p:spPr bwMode="auto">
          <a:xfrm>
            <a:off x="4656138" y="4573588"/>
            <a:ext cx="2044700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 hidden="1"/>
          <p:cNvSpPr>
            <a:spLocks/>
          </p:cNvSpPr>
          <p:nvPr userDrawn="1"/>
        </p:nvSpPr>
        <p:spPr bwMode="auto">
          <a:xfrm>
            <a:off x="6870700" y="4573588"/>
            <a:ext cx="2044700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17" y="2440543"/>
            <a:ext cx="5943600" cy="452432"/>
          </a:xfrm>
        </p:spPr>
        <p:txBody>
          <a:bodyPr>
            <a:spAutoFit/>
          </a:bodyPr>
          <a:lstStyle>
            <a:lvl1pPr algn="l">
              <a:lnSpc>
                <a:spcPct val="90000"/>
              </a:lnSpc>
              <a:defRPr sz="2600" b="0" cap="none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780" y="2943479"/>
            <a:ext cx="5943600" cy="369332"/>
          </a:xfrm>
        </p:spPr>
        <p:txBody>
          <a:bodyPr>
            <a:spAutoFit/>
          </a:bodyPr>
          <a:lstStyle>
            <a:lvl1pPr marL="0" indent="0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71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229420" y="2286000"/>
            <a:ext cx="6347652" cy="74066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229420" y="3399536"/>
            <a:ext cx="6347652" cy="9144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5000"/>
              </a:lnSpc>
              <a:buFontTx/>
              <a:buNone/>
              <a:defRPr lang="en-US"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619125"/>
            <a:ext cx="10842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231136" y="2286000"/>
            <a:ext cx="6355080" cy="74066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231136" y="3399536"/>
            <a:ext cx="6355080" cy="9144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5000"/>
              </a:lnSpc>
              <a:buFontTx/>
              <a:buNone/>
              <a:defRPr lang="en-US"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losing">
    <p:bg bwMode="auto">
      <p:bgPr>
        <a:solidFill>
          <a:srgbClr val="00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3044825"/>
            <a:ext cx="5229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5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523038"/>
            <a:ext cx="1022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82563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16025"/>
            <a:ext cx="86868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1136650"/>
            <a:ext cx="8686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3813" y="6591300"/>
            <a:ext cx="0" cy="136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5"/>
          <p:cNvSpPr txBox="1">
            <a:spLocks noChangeArrowheads="1"/>
          </p:cNvSpPr>
          <p:nvPr/>
        </p:nvSpPr>
        <p:spPr bwMode="auto">
          <a:xfrm>
            <a:off x="8451850" y="6529388"/>
            <a:ext cx="4635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3C20C0C0-E665-441D-9850-4B6541C9DDBC}" type="slidenum">
              <a:rPr lang="en-US" altLang="en-US" sz="11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altLang="en-US" sz="110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570913" y="6591300"/>
            <a:ext cx="0" cy="136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1"/>
          <p:cNvSpPr txBox="1">
            <a:spLocks noChangeArrowheads="1"/>
          </p:cNvSpPr>
          <p:nvPr/>
        </p:nvSpPr>
        <p:spPr bwMode="auto">
          <a:xfrm>
            <a:off x="1423988" y="6529388"/>
            <a:ext cx="30940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100">
                <a:solidFill>
                  <a:srgbClr val="000000"/>
                </a:solidFill>
              </a:rPr>
              <a:t>Business Name</a:t>
            </a:r>
          </a:p>
        </p:txBody>
      </p:sp>
      <p:sp>
        <p:nvSpPr>
          <p:cNvPr id="9" name="fr" descr="Corning Restricted                   "/>
          <p:cNvSpPr txBox="1"/>
          <p:nvPr userDrawn="1"/>
        </p:nvSpPr>
        <p:spPr>
          <a:xfrm>
            <a:off x="0" y="6515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000000"/>
                </a:solidFill>
                <a:latin typeface="arial"/>
              </a:rPr>
              <a:t>Corning Restricted                  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277813" indent="-2778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293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rgbClr val="00599F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rgbClr val="00599F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rgbClr val="00599F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943350" indent="-285750" algn="l" defTabSz="914400" rtl="0" eaLnBrk="1" latinLnBrk="0" hangingPunct="1">
        <a:spcBef>
          <a:spcPct val="20000"/>
        </a:spcBef>
        <a:buClr>
          <a:srgbClr val="00599F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Setup Configuration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427" y="1760058"/>
            <a:ext cx="1047750" cy="1317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40 </a:t>
            </a:r>
            <a:r>
              <a:rPr lang="en-US" dirty="0" err="1"/>
              <a:t>ch</a:t>
            </a: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100GHz spacing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9465" y="1968020"/>
            <a:ext cx="1524000" cy="90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WaveShaper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3153465" y="2418870"/>
            <a:ext cx="38766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flipH="1">
            <a:off x="4613965" y="2418870"/>
            <a:ext cx="908050" cy="1852613"/>
          </a:xfrm>
          <a:prstGeom prst="arc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02740" y="3260245"/>
            <a:ext cx="1219200" cy="4404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980 nm Pump</a:t>
            </a:r>
          </a:p>
        </p:txBody>
      </p:sp>
      <p:grpSp>
        <p:nvGrpSpPr>
          <p:cNvPr id="9224" name="Group 16"/>
          <p:cNvGrpSpPr>
            <a:grpSpLocks/>
          </p:cNvGrpSpPr>
          <p:nvPr/>
        </p:nvGrpSpPr>
        <p:grpSpPr bwMode="auto">
          <a:xfrm>
            <a:off x="3848790" y="2363308"/>
            <a:ext cx="152400" cy="98425"/>
            <a:chOff x="3688080" y="1780032"/>
            <a:chExt cx="152400" cy="9753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694430" y="1780032"/>
              <a:ext cx="146050" cy="975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88080" y="1780032"/>
              <a:ext cx="146050" cy="975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5" name="Group 19"/>
          <p:cNvGrpSpPr>
            <a:grpSpLocks/>
          </p:cNvGrpSpPr>
          <p:nvPr/>
        </p:nvGrpSpPr>
        <p:grpSpPr bwMode="auto">
          <a:xfrm>
            <a:off x="5445815" y="2363308"/>
            <a:ext cx="152400" cy="98425"/>
            <a:chOff x="3688080" y="1780032"/>
            <a:chExt cx="152400" cy="9753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694430" y="1780032"/>
              <a:ext cx="146050" cy="975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688080" y="1780032"/>
              <a:ext cx="146050" cy="975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6" name="Group 22"/>
          <p:cNvGrpSpPr>
            <a:grpSpLocks/>
          </p:cNvGrpSpPr>
          <p:nvPr/>
        </p:nvGrpSpPr>
        <p:grpSpPr bwMode="auto">
          <a:xfrm>
            <a:off x="6922190" y="2361720"/>
            <a:ext cx="152400" cy="96838"/>
            <a:chOff x="3688080" y="1780032"/>
            <a:chExt cx="152400" cy="9753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694430" y="1780032"/>
              <a:ext cx="146050" cy="975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688080" y="1780032"/>
              <a:ext cx="146050" cy="975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7" name="Group 25"/>
          <p:cNvGrpSpPr>
            <a:grpSpLocks/>
          </p:cNvGrpSpPr>
          <p:nvPr/>
        </p:nvGrpSpPr>
        <p:grpSpPr bwMode="auto">
          <a:xfrm>
            <a:off x="4599677" y="2869720"/>
            <a:ext cx="152400" cy="96838"/>
            <a:chOff x="3688080" y="1780032"/>
            <a:chExt cx="152400" cy="9753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94430" y="1780032"/>
              <a:ext cx="146050" cy="975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688080" y="1780032"/>
              <a:ext cx="146050" cy="975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8" name="Group 31"/>
          <p:cNvGrpSpPr>
            <a:grpSpLocks/>
          </p:cNvGrpSpPr>
          <p:nvPr/>
        </p:nvGrpSpPr>
        <p:grpSpPr bwMode="auto">
          <a:xfrm>
            <a:off x="5982390" y="1961670"/>
            <a:ext cx="792162" cy="450850"/>
            <a:chOff x="5974080" y="1530096"/>
            <a:chExt cx="792480" cy="451104"/>
          </a:xfrm>
        </p:grpSpPr>
        <p:sp>
          <p:nvSpPr>
            <p:cNvPr id="29" name="Oval 28"/>
            <p:cNvSpPr/>
            <p:nvPr/>
          </p:nvSpPr>
          <p:spPr>
            <a:xfrm>
              <a:off x="5974080" y="1536450"/>
              <a:ext cx="487558" cy="44475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26541" y="1530096"/>
              <a:ext cx="487558" cy="44475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279002" y="1536450"/>
              <a:ext cx="487558" cy="44475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229" name="TextBox 33"/>
          <p:cNvSpPr txBox="1">
            <a:spLocks noChangeArrowheads="1"/>
          </p:cNvSpPr>
          <p:nvPr/>
        </p:nvSpPr>
        <p:spPr bwMode="auto">
          <a:xfrm>
            <a:off x="5945009" y="1578813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8m EDF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7702" y="2028345"/>
            <a:ext cx="890588" cy="781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OSA</a:t>
            </a:r>
          </a:p>
        </p:txBody>
      </p:sp>
      <p:cxnSp>
        <p:nvCxnSpPr>
          <p:cNvPr id="37" name="Straight Connector 36"/>
          <p:cNvCxnSpPr>
            <a:stCxn id="6" idx="1"/>
            <a:endCxn id="5" idx="3"/>
          </p:cNvCxnSpPr>
          <p:nvPr/>
        </p:nvCxnSpPr>
        <p:spPr>
          <a:xfrm flipH="1">
            <a:off x="1361177" y="2418870"/>
            <a:ext cx="26828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2" name="TextBox 37"/>
          <p:cNvSpPr txBox="1">
            <a:spLocks noChangeArrowheads="1"/>
          </p:cNvSpPr>
          <p:nvPr/>
        </p:nvSpPr>
        <p:spPr bwMode="auto">
          <a:xfrm>
            <a:off x="3739252" y="202834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9233" name="TextBox 38"/>
          <p:cNvSpPr txBox="1">
            <a:spLocks noChangeArrowheads="1"/>
          </p:cNvSpPr>
          <p:nvPr/>
        </p:nvSpPr>
        <p:spPr bwMode="auto">
          <a:xfrm>
            <a:off x="5368568" y="2445799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B</a:t>
            </a:r>
          </a:p>
        </p:txBody>
      </p:sp>
      <p:sp>
        <p:nvSpPr>
          <p:cNvPr id="9234" name="TextBox 39"/>
          <p:cNvSpPr txBox="1">
            <a:spLocks noChangeArrowheads="1"/>
          </p:cNvSpPr>
          <p:nvPr/>
        </p:nvSpPr>
        <p:spPr bwMode="auto">
          <a:xfrm>
            <a:off x="7045985" y="2202042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C</a:t>
            </a:r>
          </a:p>
        </p:txBody>
      </p:sp>
      <p:sp>
        <p:nvSpPr>
          <p:cNvPr id="9235" name="TextBox 40"/>
          <p:cNvSpPr txBox="1">
            <a:spLocks noChangeArrowheads="1"/>
          </p:cNvSpPr>
          <p:nvPr/>
        </p:nvSpPr>
        <p:spPr bwMode="auto">
          <a:xfrm>
            <a:off x="4745458" y="2785433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D</a:t>
            </a:r>
          </a:p>
        </p:txBody>
      </p:sp>
      <p:sp>
        <p:nvSpPr>
          <p:cNvPr id="9238" name="TextBox 44"/>
          <p:cNvSpPr txBox="1">
            <a:spLocks noChangeArrowheads="1"/>
          </p:cNvSpPr>
          <p:nvPr/>
        </p:nvSpPr>
        <p:spPr bwMode="auto">
          <a:xfrm>
            <a:off x="3109015" y="204898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153465" y="2707795"/>
            <a:ext cx="26828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21752" y="2707795"/>
            <a:ext cx="0" cy="11128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21752" y="3820633"/>
            <a:ext cx="3217863" cy="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652315" y="3442808"/>
            <a:ext cx="606425" cy="549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6996023" y="2406770"/>
            <a:ext cx="8239" cy="1037985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58740" y="3717445"/>
            <a:ext cx="103505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5" idx="2"/>
          </p:cNvCxnSpPr>
          <p:nvPr/>
        </p:nvCxnSpPr>
        <p:spPr>
          <a:xfrm flipV="1">
            <a:off x="8293790" y="2809395"/>
            <a:ext cx="0" cy="908050"/>
          </a:xfrm>
          <a:prstGeom prst="line">
            <a:avLst/>
          </a:prstGeom>
          <a:ln w="254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6" name="TextBox 60"/>
          <p:cNvSpPr txBox="1">
            <a:spLocks noChangeArrowheads="1"/>
          </p:cNvSpPr>
          <p:nvPr/>
        </p:nvSpPr>
        <p:spPr bwMode="auto">
          <a:xfrm>
            <a:off x="7969940" y="280463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9248" name="TextBox 63"/>
          <p:cNvSpPr txBox="1">
            <a:spLocks noChangeArrowheads="1"/>
          </p:cNvSpPr>
          <p:nvPr/>
        </p:nvSpPr>
        <p:spPr bwMode="auto">
          <a:xfrm>
            <a:off x="3109015" y="272367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2</a:t>
            </a:r>
          </a:p>
        </p:txBody>
      </p:sp>
      <p:sp>
        <p:nvSpPr>
          <p:cNvPr id="3" name="Oval 2"/>
          <p:cNvSpPr/>
          <p:nvPr/>
        </p:nvSpPr>
        <p:spPr>
          <a:xfrm>
            <a:off x="4692770" y="2277373"/>
            <a:ext cx="526211" cy="29329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99208" y="4054414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2x1 switch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849" y="4287328"/>
            <a:ext cx="7798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Splice loss at A:  0.05 dB</a:t>
            </a:r>
          </a:p>
          <a:p>
            <a:r>
              <a:rPr lang="en-US" sz="1600" dirty="0"/>
              <a:t>Splice loss at B:  0.15 dB</a:t>
            </a:r>
          </a:p>
          <a:p>
            <a:r>
              <a:rPr lang="en-US" sz="1600" dirty="0"/>
              <a:t>Splice loss at C:  0.15 dB (estimated)</a:t>
            </a:r>
          </a:p>
          <a:p>
            <a:r>
              <a:rPr lang="en-US" sz="1600" dirty="0"/>
              <a:t>Splice loss at D:  0.12 dB</a:t>
            </a:r>
          </a:p>
          <a:p>
            <a:r>
              <a:rPr lang="en-US" sz="1600" dirty="0"/>
              <a:t>Loss of WDM coupler:  0.25 dB at 1550 nm, ~0 dB at 980 nm</a:t>
            </a:r>
          </a:p>
          <a:p>
            <a:r>
              <a:rPr lang="en-US" sz="1600" dirty="0"/>
              <a:t>Loss of switch was ~ 0.7 dB for both input ports</a:t>
            </a:r>
          </a:p>
          <a:p>
            <a:r>
              <a:rPr lang="en-US" sz="1600" dirty="0"/>
              <a:t>Loss at input to OSA ~1.8 dB</a:t>
            </a:r>
          </a:p>
          <a:p>
            <a:r>
              <a:rPr lang="en-US" sz="1600" dirty="0" err="1"/>
              <a:t>WaveShaper</a:t>
            </a:r>
            <a:r>
              <a:rPr lang="en-US" sz="1600" dirty="0"/>
              <a:t> output port 1 power – output port 2 power ~0.25 dB</a:t>
            </a:r>
          </a:p>
        </p:txBody>
      </p:sp>
      <p:sp>
        <p:nvSpPr>
          <p:cNvPr id="50" name="TextBox 37"/>
          <p:cNvSpPr txBox="1">
            <a:spLocks noChangeArrowheads="1"/>
          </p:cNvSpPr>
          <p:nvPr/>
        </p:nvSpPr>
        <p:spPr bwMode="auto">
          <a:xfrm>
            <a:off x="4460994" y="1714918"/>
            <a:ext cx="1146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/>
              <a:t>WDM coupler</a:t>
            </a:r>
          </a:p>
        </p:txBody>
      </p:sp>
      <p:sp>
        <p:nvSpPr>
          <p:cNvPr id="52" name="TextBox 63"/>
          <p:cNvSpPr txBox="1">
            <a:spLocks noChangeArrowheads="1"/>
          </p:cNvSpPr>
          <p:nvPr/>
        </p:nvSpPr>
        <p:spPr bwMode="auto">
          <a:xfrm>
            <a:off x="6283535" y="3413783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2’</a:t>
            </a:r>
          </a:p>
        </p:txBody>
      </p:sp>
      <p:sp>
        <p:nvSpPr>
          <p:cNvPr id="54" name="TextBox 44"/>
          <p:cNvSpPr txBox="1">
            <a:spLocks noChangeArrowheads="1"/>
          </p:cNvSpPr>
          <p:nvPr/>
        </p:nvSpPr>
        <p:spPr bwMode="auto">
          <a:xfrm>
            <a:off x="7039785" y="3055398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293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1’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8DA2B-8274-4D71-8AB5-EBA14435DC43}"/>
              </a:ext>
            </a:extLst>
          </p:cNvPr>
          <p:cNvSpPr/>
          <p:nvPr/>
        </p:nvSpPr>
        <p:spPr>
          <a:xfrm>
            <a:off x="0" y="1325563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gain measurements were done by switching the inputs to the OSA using the optical switch.  Please note that we found a small ~0.25 dB difference in the output power levels of the </a:t>
            </a:r>
            <a:r>
              <a:rPr lang="en-US" dirty="0" err="1"/>
              <a:t>WaveShaper</a:t>
            </a:r>
            <a:r>
              <a:rPr lang="en-US" dirty="0"/>
              <a:t> port 1 and 2, with port 1 having the slightly higher power level.  This would imply that the gain values we measured probably overestimate the gain by about 0.25 </a:t>
            </a:r>
            <a:r>
              <a:rPr lang="en-US" dirty="0" err="1"/>
              <a:t>dB.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total loss of the combined switch plus OSA seems to be about 2.5 dB, which you need to calibrate the absolute ASE power levels.</a:t>
            </a:r>
          </a:p>
          <a:p>
            <a:endParaRPr lang="en-US" dirty="0"/>
          </a:p>
          <a:p>
            <a:r>
              <a:rPr lang="en-US" dirty="0"/>
              <a:t>Also note that 1550 nm WDM total power we gave you (0 dBm, 3 dBm, or -3 dBm) was measured at point A before the splice.  On the other hand, the pump power levels were already calibrated to be representative of their value at point B before the splice, after the WDM coupler. </a:t>
            </a:r>
          </a:p>
        </p:txBody>
      </p:sp>
    </p:spTree>
    <p:extLst>
      <p:ext uri="{BB962C8B-B14F-4D97-AF65-F5344CB8AC3E}">
        <p14:creationId xmlns:p14="http://schemas.microsoft.com/office/powerpoint/2010/main" val="2611255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orning Corporate Theme">
      <a:dk1>
        <a:sysClr val="windowText" lastClr="000000"/>
      </a:dk1>
      <a:lt1>
        <a:sysClr val="window" lastClr="FFFFFF"/>
      </a:lt1>
      <a:dk2>
        <a:srgbClr val="616365"/>
      </a:dk2>
      <a:lt2>
        <a:srgbClr val="CCCCCC"/>
      </a:lt2>
      <a:accent1>
        <a:srgbClr val="005293"/>
      </a:accent1>
      <a:accent2>
        <a:srgbClr val="99CCFF"/>
      </a:accent2>
      <a:accent3>
        <a:srgbClr val="616365"/>
      </a:accent3>
      <a:accent4>
        <a:srgbClr val="C60C30"/>
      </a:accent4>
      <a:accent5>
        <a:srgbClr val="FFCC33"/>
      </a:accent5>
      <a:accent6>
        <a:srgbClr val="0098DB"/>
      </a:accent6>
      <a:hlink>
        <a:srgbClr val="0098DB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266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</vt:lpstr>
      <vt:lpstr>Calibri</vt:lpstr>
      <vt:lpstr>blank</vt:lpstr>
      <vt:lpstr>Setup Configuration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Corning Restricted ;Business Continuity - 7 Years</cp:keywords>
  <cp:lastModifiedBy/>
  <cp:revision>1</cp:revision>
  <dcterms:created xsi:type="dcterms:W3CDTF">2018-03-29T16:21:08Z</dcterms:created>
  <dcterms:modified xsi:type="dcterms:W3CDTF">2018-04-25T17:18:25Z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rporate Template">
    <vt:lpwstr>2013_301Blue_v.2.0</vt:lpwstr>
  </property>
  <property fmtid="{D5CDD505-2E9C-101B-9397-08002B2CF9AE}" pid="3" name="TitusGUID">
    <vt:lpwstr>6a6fb569-894e-4f5d-8b41-dceb3db28788</vt:lpwstr>
  </property>
  <property fmtid="{D5CDD505-2E9C-101B-9397-08002B2CF9AE}" pid="4" name="CorningConfigurationVersion">
    <vt:lpwstr>3.0.11.5.5.2ENT</vt:lpwstr>
  </property>
  <property fmtid="{D5CDD505-2E9C-101B-9397-08002B2CF9AE}" pid="5" name="CorningFullClassification">
    <vt:lpwstr>Corning Restricted</vt:lpwstr>
  </property>
  <property fmtid="{D5CDD505-2E9C-101B-9397-08002B2CF9AE}" pid="6" name="CCTCode">
    <vt:lpwstr>CR</vt:lpwstr>
  </property>
  <property fmtid="{D5CDD505-2E9C-101B-9397-08002B2CF9AE}" pid="7" name="CRCCode">
    <vt:lpwstr>BC-7</vt:lpwstr>
  </property>
  <property fmtid="{D5CDD505-2E9C-101B-9397-08002B2CF9AE}" pid="8" name="CPTClassificationMethod">
    <vt:lpwstr/>
  </property>
  <property fmtid="{D5CDD505-2E9C-101B-9397-08002B2CF9AE}" pid="9" name="CPTPreviousModifiedDate">
    <vt:lpwstr/>
  </property>
  <property fmtid="{D5CDD505-2E9C-101B-9397-08002B2CF9AE}" pid="10" name="CORNINGClassification">
    <vt:lpwstr>Restricted</vt:lpwstr>
  </property>
  <property fmtid="{D5CDD505-2E9C-101B-9397-08002B2CF9AE}" pid="11" name="CORNINGLabelExtension">
    <vt:lpwstr>None</vt:lpwstr>
  </property>
  <property fmtid="{D5CDD505-2E9C-101B-9397-08002B2CF9AE}" pid="12" name="CORNINGDisplayOptionalMarkingLanguage">
    <vt:lpwstr>None</vt:lpwstr>
  </property>
  <property fmtid="{D5CDD505-2E9C-101B-9397-08002B2CF9AE}" pid="13" name="CORNINGMarkingOption">
    <vt:lpwstr>Automatic</vt:lpwstr>
  </property>
  <property fmtid="{D5CDD505-2E9C-101B-9397-08002B2CF9AE}" pid="14" name="CORNINGRetention">
    <vt:lpwstr>Business Continuity - 7 Years</vt:lpwstr>
  </property>
  <property fmtid="{D5CDD505-2E9C-101B-9397-08002B2CF9AE}" pid="15" name="_AdHocReviewCycleID">
    <vt:i4>253172930</vt:i4>
  </property>
  <property fmtid="{D5CDD505-2E9C-101B-9397-08002B2CF9AE}" pid="16" name="_NewReviewCycle">
    <vt:lpwstr/>
  </property>
</Properties>
</file>