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2" r:id="rId6"/>
    <p:sldId id="282" r:id="rId7"/>
    <p:sldId id="270" r:id="rId8"/>
    <p:sldId id="292" r:id="rId9"/>
    <p:sldId id="271" r:id="rId10"/>
    <p:sldId id="287" r:id="rId11"/>
    <p:sldId id="294" r:id="rId12"/>
    <p:sldId id="284" r:id="rId13"/>
    <p:sldId id="295" r:id="rId14"/>
    <p:sldId id="296" r:id="rId15"/>
    <p:sldId id="289" r:id="rId16"/>
    <p:sldId id="293" r:id="rId17"/>
    <p:sldId id="299" r:id="rId18"/>
    <p:sldId id="275" r:id="rId19"/>
    <p:sldId id="298" r:id="rId20"/>
    <p:sldId id="300" r:id="rId21"/>
    <p:sldId id="297" r:id="rId22"/>
    <p:sldId id="302" r:id="rId23"/>
    <p:sldId id="303" r:id="rId24"/>
    <p:sldId id="304" r:id="rId25"/>
    <p:sldId id="285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434"/>
    <a:srgbClr val="C01C23"/>
    <a:srgbClr val="FFC000"/>
    <a:srgbClr val="44546A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BDC6-96A9-45B7-ADB8-15D4618BD70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A506-4726-4922-97B4-8F6BC2803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4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EA506-4726-4922-97B4-8F6BC28033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4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10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zh-CN" altLang="en-US" dirty="0"/>
              <a:t>登录</a:t>
            </a:r>
            <a:r>
              <a:rPr lang="en-US" altLang="zh-CN" dirty="0"/>
              <a:t>6</a:t>
            </a:r>
            <a:r>
              <a:rPr lang="zh-CN" altLang="en-US" dirty="0"/>
              <a:t>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EA506-4726-4922-97B4-8F6BC28033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0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8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6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1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1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3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4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2DCE-F5FE-42E6-B7AD-2E701BC4A19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7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94" name="直角三角形 9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直角三角形 9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591857" y="2959755"/>
            <a:ext cx="1098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+mj-ea"/>
                <a:ea typeface="+mj-ea"/>
              </a:rPr>
              <a:t>软件测试项目汇报</a:t>
            </a:r>
          </a:p>
        </p:txBody>
      </p:sp>
    </p:spTree>
    <p:extLst>
      <p:ext uri="{BB962C8B-B14F-4D97-AF65-F5344CB8AC3E}">
        <p14:creationId xmlns:p14="http://schemas.microsoft.com/office/powerpoint/2010/main" val="18805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FE9B015-6B34-4047-9567-7E568E09F403}"/>
              </a:ext>
            </a:extLst>
          </p:cNvPr>
          <p:cNvSpPr txBox="1"/>
          <p:nvPr/>
        </p:nvSpPr>
        <p:spPr>
          <a:xfrm>
            <a:off x="1020417" y="1504122"/>
            <a:ext cx="9051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问题：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有些</a:t>
            </a:r>
            <a:r>
              <a:rPr lang="zh-CN" altLang="en-US" sz="2400" dirty="0"/>
              <a:t>打桩返回的数据比较难验证，比如</a:t>
            </a:r>
            <a:r>
              <a:rPr lang="en-US" altLang="zh-CN" sz="2400" dirty="0" err="1"/>
              <a:t>cotroller</a:t>
            </a:r>
            <a:r>
              <a:rPr lang="zh-CN" altLang="en-US" sz="2400" dirty="0"/>
              <a:t>里在</a:t>
            </a:r>
            <a:r>
              <a:rPr lang="en-US" altLang="zh-CN" sz="2400" dirty="0"/>
              <a:t>model</a:t>
            </a:r>
            <a:r>
              <a:rPr lang="zh-CN" altLang="en-US" sz="2400" dirty="0"/>
              <a:t>中存放了数据，查阅资料后使用了</a:t>
            </a:r>
            <a:r>
              <a:rPr lang="en-US" altLang="zh-CN" sz="2400" dirty="0" err="1"/>
              <a:t>assertModelAttritubeAvailable</a:t>
            </a:r>
            <a:r>
              <a:rPr lang="zh-CN" altLang="en-US" sz="2400" dirty="0"/>
              <a:t>断言进行验证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集成测试由于注入了真实的属性，所以需要对数据库中的数据进行验证，同时在验证完毕后需要回滚。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8DD6B-BC31-43AE-BFA2-27660C3B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3" y="5165662"/>
            <a:ext cx="11034716" cy="693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6379" y="468053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代码测试</a:t>
            </a:r>
          </a:p>
        </p:txBody>
      </p:sp>
    </p:spTree>
    <p:extLst>
      <p:ext uri="{BB962C8B-B14F-4D97-AF65-F5344CB8AC3E}">
        <p14:creationId xmlns:p14="http://schemas.microsoft.com/office/powerpoint/2010/main" val="26431110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4" y="334011"/>
            <a:ext cx="2541329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6226" y="468053"/>
            <a:ext cx="27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系统功能测试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28" y="1459459"/>
            <a:ext cx="8198906" cy="52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94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4" y="334011"/>
            <a:ext cx="2541329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6226" y="468053"/>
            <a:ext cx="27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系统功能测试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7" y="1729821"/>
            <a:ext cx="10629701" cy="51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4" y="334011"/>
            <a:ext cx="2541329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6226" y="468053"/>
            <a:ext cx="27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系统功能测试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861" b="1522"/>
          <a:stretch/>
        </p:blipFill>
        <p:spPr>
          <a:xfrm>
            <a:off x="1892733" y="2403299"/>
            <a:ext cx="7445231" cy="41794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E8FBEDC-E28D-42B6-A6B3-D8EE79667003}"/>
              </a:ext>
            </a:extLst>
          </p:cNvPr>
          <p:cNvSpPr txBox="1"/>
          <p:nvPr/>
        </p:nvSpPr>
        <p:spPr>
          <a:xfrm>
            <a:off x="498854" y="149723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测试用例：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661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4" y="334011"/>
            <a:ext cx="2541329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6226" y="468053"/>
            <a:ext cx="27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系统功能测试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4257"/>
          <a:stretch/>
        </p:blipFill>
        <p:spPr>
          <a:xfrm>
            <a:off x="1339631" y="2269255"/>
            <a:ext cx="9664268" cy="4297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E8FBEDC-E28D-42B6-A6B3-D8EE79667003}"/>
              </a:ext>
            </a:extLst>
          </p:cNvPr>
          <p:cNvSpPr txBox="1"/>
          <p:nvPr/>
        </p:nvSpPr>
        <p:spPr>
          <a:xfrm>
            <a:off x="498854" y="156425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测试工具：</a:t>
            </a:r>
            <a:r>
              <a:rPr lang="en-US" altLang="zh-CN" sz="2400" dirty="0" smtClean="0"/>
              <a:t>Selenium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3145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4" y="334011"/>
            <a:ext cx="2541329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6226" y="468053"/>
            <a:ext cx="27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系统功能测试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50" y="1404041"/>
            <a:ext cx="8135883" cy="24883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269" y="3913036"/>
            <a:ext cx="6594405" cy="28093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E8FBEDC-E28D-42B6-A6B3-D8EE79667003}"/>
              </a:ext>
            </a:extLst>
          </p:cNvPr>
          <p:cNvSpPr txBox="1"/>
          <p:nvPr/>
        </p:nvSpPr>
        <p:spPr>
          <a:xfrm>
            <a:off x="498854" y="156425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自动化测试代码：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2815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4" y="334011"/>
            <a:ext cx="2541329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6226" y="468053"/>
            <a:ext cx="27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系统功能测试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091CBE-49A6-401A-B126-264E8BE1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5" y="2698589"/>
            <a:ext cx="10958510" cy="12955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E8FBEDC-E28D-42B6-A6B3-D8EE79667003}"/>
              </a:ext>
            </a:extLst>
          </p:cNvPr>
          <p:cNvSpPr txBox="1"/>
          <p:nvPr/>
        </p:nvSpPr>
        <p:spPr>
          <a:xfrm>
            <a:off x="498854" y="1644876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缺陷报告单：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748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94589" y="601236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035962" y="735278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62EB34-CD3A-4081-91E8-8CF7EF8D33F0}"/>
              </a:ext>
            </a:extLst>
          </p:cNvPr>
          <p:cNvSpPr txBox="1"/>
          <p:nvPr/>
        </p:nvSpPr>
        <p:spPr>
          <a:xfrm>
            <a:off x="1611897" y="2721264"/>
            <a:ext cx="897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完成测试种类：</a:t>
            </a:r>
            <a:r>
              <a:rPr lang="zh-CN" altLang="en-US" sz="2400" dirty="0" smtClean="0"/>
              <a:t>独立场景性能测试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混合场景性能测试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9284867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3498" y="351854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4871" y="485896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2EB34-CD3A-4081-91E8-8CF7EF8D33F0}"/>
              </a:ext>
            </a:extLst>
          </p:cNvPr>
          <p:cNvSpPr txBox="1"/>
          <p:nvPr/>
        </p:nvSpPr>
        <p:spPr>
          <a:xfrm>
            <a:off x="694871" y="1338757"/>
            <a:ext cx="897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独立场景：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注册、登录、场馆预约、留言</a:t>
            </a:r>
            <a:endParaRPr lang="en-US" altLang="zh-CN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25763"/>
              </p:ext>
            </p:extLst>
          </p:nvPr>
        </p:nvGraphicFramePr>
        <p:xfrm>
          <a:off x="1644686" y="2986002"/>
          <a:ext cx="7789479" cy="318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068">
                  <a:extLst>
                    <a:ext uri="{9D8B030D-6E8A-4147-A177-3AD203B41FA5}">
                      <a16:colId xmlns:a16="http://schemas.microsoft.com/office/drawing/2014/main" val="758397389"/>
                    </a:ext>
                  </a:extLst>
                </a:gridCol>
                <a:gridCol w="2055348">
                  <a:extLst>
                    <a:ext uri="{9D8B030D-6E8A-4147-A177-3AD203B41FA5}">
                      <a16:colId xmlns:a16="http://schemas.microsoft.com/office/drawing/2014/main" val="3450856057"/>
                    </a:ext>
                  </a:extLst>
                </a:gridCol>
                <a:gridCol w="1557708">
                  <a:extLst>
                    <a:ext uri="{9D8B030D-6E8A-4147-A177-3AD203B41FA5}">
                      <a16:colId xmlns:a16="http://schemas.microsoft.com/office/drawing/2014/main" val="987829675"/>
                    </a:ext>
                  </a:extLst>
                </a:gridCol>
                <a:gridCol w="1557708">
                  <a:extLst>
                    <a:ext uri="{9D8B030D-6E8A-4147-A177-3AD203B41FA5}">
                      <a16:colId xmlns:a16="http://schemas.microsoft.com/office/drawing/2014/main" val="28174975"/>
                    </a:ext>
                  </a:extLst>
                </a:gridCol>
                <a:gridCol w="1558647">
                  <a:extLst>
                    <a:ext uri="{9D8B030D-6E8A-4147-A177-3AD203B41FA5}">
                      <a16:colId xmlns:a16="http://schemas.microsoft.com/office/drawing/2014/main" val="3016567097"/>
                    </a:ext>
                  </a:extLst>
                </a:gridCol>
              </a:tblGrid>
              <a:tr h="37131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并发数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响应时间要求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TPS</a:t>
                      </a:r>
                      <a:r>
                        <a:rPr lang="zh-CN" sz="1800" kern="100">
                          <a:effectLst/>
                        </a:rPr>
                        <a:t>要求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加压时间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加压方式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9364446"/>
                  </a:ext>
                </a:extLst>
              </a:tr>
              <a:tr h="5773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&lt;1</a:t>
                      </a:r>
                      <a:r>
                        <a:rPr lang="zh-CN" sz="1800" kern="100" dirty="0">
                          <a:effectLst/>
                        </a:rPr>
                        <a:t>秒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r>
                        <a:rPr lang="zh-CN" sz="1800" kern="100">
                          <a:effectLst/>
                        </a:rPr>
                        <a:t>分钟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直接加压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235929"/>
                  </a:ext>
                </a:extLst>
              </a:tr>
              <a:tr h="5581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r>
                        <a:rPr lang="zh-CN" sz="1800" kern="100">
                          <a:effectLst/>
                        </a:rPr>
                        <a:t>分钟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个用户</a:t>
                      </a:r>
                      <a:r>
                        <a:rPr lang="en-US" sz="1800" kern="100">
                          <a:effectLst/>
                        </a:rPr>
                        <a:t>/5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941076"/>
                  </a:ext>
                </a:extLst>
              </a:tr>
              <a:tr h="5581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zh-CN" sz="1800" kern="100" dirty="0">
                          <a:effectLst/>
                        </a:rPr>
                        <a:t>分钟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个用户</a:t>
                      </a:r>
                      <a:r>
                        <a:rPr lang="en-US" sz="1800" kern="100">
                          <a:effectLst/>
                        </a:rPr>
                        <a:t>/5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909865"/>
                  </a:ext>
                </a:extLst>
              </a:tr>
              <a:tr h="5581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&gt;100</a:t>
                      </a:r>
                      <a:r>
                        <a:rPr lang="zh-CN" sz="1800" kern="100">
                          <a:effectLst/>
                        </a:rPr>
                        <a:t>笔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r>
                        <a:rPr lang="zh-CN" sz="1800" kern="100">
                          <a:effectLst/>
                        </a:rPr>
                        <a:t>分钟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个用户</a:t>
                      </a:r>
                      <a:r>
                        <a:rPr lang="en-US" sz="1800" kern="100">
                          <a:effectLst/>
                        </a:rPr>
                        <a:t>/5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769119"/>
                  </a:ext>
                </a:extLst>
              </a:tr>
              <a:tr h="5581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&gt;100</a:t>
                      </a:r>
                      <a:r>
                        <a:rPr lang="zh-CN" sz="1800" kern="100" dirty="0">
                          <a:effectLst/>
                        </a:rPr>
                        <a:t>笔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秒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</a:t>
                      </a:r>
                      <a:r>
                        <a:rPr lang="zh-CN" sz="1800" kern="100" dirty="0">
                          <a:effectLst/>
                        </a:rPr>
                        <a:t>分钟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个用户</a:t>
                      </a:r>
                      <a:r>
                        <a:rPr lang="en-US" sz="1800" kern="100" dirty="0">
                          <a:effectLst/>
                        </a:rPr>
                        <a:t>/5</a:t>
                      </a:r>
                      <a:r>
                        <a:rPr lang="zh-CN" sz="1800" kern="100" dirty="0">
                          <a:effectLst/>
                        </a:rPr>
                        <a:t>秒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37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8130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3498" y="351854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4871" y="485896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2EB34-CD3A-4081-91E8-8CF7EF8D33F0}"/>
              </a:ext>
            </a:extLst>
          </p:cNvPr>
          <p:cNvSpPr txBox="1"/>
          <p:nvPr/>
        </p:nvSpPr>
        <p:spPr>
          <a:xfrm>
            <a:off x="694871" y="1354089"/>
            <a:ext cx="8976360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混合场景：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758986" y="1779687"/>
            <a:ext cx="103164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、用户注册—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用户修改个人信息—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用户点击场馆名称链接查看场馆信息—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用户点击查看所有场馆列表—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用户点击场馆名称链接查看场馆信息—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用户进行预场馆约—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用户点击订单管理—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用户修改订单信息—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用户点击订单管理—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用户取消订单—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用户点击留言板查看留言—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用户发布留言—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用户点击留言板查看留言—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用户修改留言—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用户点击新闻标题链接查看新闻内容—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、用户登录—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用户点击查看所有新闻列表—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用户点击新闻标题链接查看新闻内容—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用户退出</a:t>
            </a: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11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、管理员登录—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管理员添加新的新闻—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管理员退出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、管理员登录—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管理员修改新闻—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管理员退出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13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、管理员登录—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管理员审核订单—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管理员退出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14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、管理员登录—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管理员审核留言—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latin typeface="+mn-ea"/>
                <a:cs typeface="Times New Roman" panose="02020603050405020304" pitchFamily="18" charset="0"/>
              </a:rPr>
              <a:t>管理员退出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0423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562066">
            <a:off x="4149225" y="1754572"/>
            <a:ext cx="3851979" cy="3848100"/>
            <a:chOff x="4092009" y="1748648"/>
            <a:chExt cx="3851979" cy="3848100"/>
          </a:xfrm>
        </p:grpSpPr>
        <p:sp>
          <p:nvSpPr>
            <p:cNvPr id="8" name="等腰三角形 7"/>
            <p:cNvSpPr/>
            <p:nvPr/>
          </p:nvSpPr>
          <p:spPr>
            <a:xfrm rot="14088228">
              <a:off x="4122504" y="4748260"/>
              <a:ext cx="497016" cy="558006"/>
            </a:xfrm>
            <a:prstGeom prst="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4611756">
            <a:off x="4067604" y="1751385"/>
            <a:ext cx="3818506" cy="3335424"/>
            <a:chOff x="3444438" y="1748648"/>
            <a:chExt cx="4499550" cy="3930309"/>
          </a:xfrm>
        </p:grpSpPr>
        <p:sp>
          <p:nvSpPr>
            <p:cNvPr id="11" name="等腰三角形 10"/>
            <p:cNvSpPr/>
            <p:nvPr/>
          </p:nvSpPr>
          <p:spPr>
            <a:xfrm rot="14088228">
              <a:off x="3763766" y="4664826"/>
              <a:ext cx="694803" cy="1333459"/>
            </a:xfrm>
            <a:prstGeom prst="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21354803">
            <a:off x="3787342" y="2324144"/>
            <a:ext cx="3717647" cy="2841410"/>
            <a:chOff x="2771349" y="1868123"/>
            <a:chExt cx="5034780" cy="3848100"/>
          </a:xfrm>
        </p:grpSpPr>
        <p:sp>
          <p:nvSpPr>
            <p:cNvPr id="14" name="等腰三角形 13"/>
            <p:cNvSpPr/>
            <p:nvPr/>
          </p:nvSpPr>
          <p:spPr>
            <a:xfrm rot="14088228">
              <a:off x="3353727" y="4342536"/>
              <a:ext cx="723929" cy="1888685"/>
            </a:xfrm>
            <a:prstGeom prst="triangle">
              <a:avLst>
                <a:gd name="adj" fmla="val 68553"/>
              </a:avLst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958029" y="1868123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5062627">
            <a:off x="4559180" y="2930359"/>
            <a:ext cx="3623094" cy="2618001"/>
            <a:chOff x="2257464" y="1748647"/>
            <a:chExt cx="5686524" cy="4109007"/>
          </a:xfrm>
          <a:solidFill>
            <a:srgbClr val="252434"/>
          </a:solidFill>
        </p:grpSpPr>
        <p:sp>
          <p:nvSpPr>
            <p:cNvPr id="17" name="等腰三角形 16"/>
            <p:cNvSpPr/>
            <p:nvPr/>
          </p:nvSpPr>
          <p:spPr>
            <a:xfrm rot="14088228">
              <a:off x="3018182" y="4175786"/>
              <a:ext cx="921150" cy="2442586"/>
            </a:xfrm>
            <a:prstGeom prst="triangl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95888" y="1748647"/>
              <a:ext cx="3848100" cy="3848100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3318" y="1451053"/>
            <a:ext cx="7523419" cy="1093127"/>
            <a:chOff x="583316" y="1451052"/>
            <a:chExt cx="7523419" cy="109312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8106735" y="1681042"/>
              <a:ext cx="0" cy="863137"/>
            </a:xfrm>
            <a:prstGeom prst="line">
              <a:avLst/>
            </a:prstGeom>
            <a:ln w="63500">
              <a:solidFill>
                <a:srgbClr val="C01C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83316" y="1451052"/>
              <a:ext cx="29613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PART ONE</a:t>
              </a:r>
            </a:p>
            <a:p>
              <a:pPr algn="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成员分工介绍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8117" y="1451053"/>
            <a:ext cx="7542467" cy="913862"/>
            <a:chOff x="3708117" y="1451052"/>
            <a:chExt cx="7542465" cy="9138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708117" y="1451052"/>
              <a:ext cx="0" cy="8631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289267" y="1626250"/>
              <a:ext cx="29613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PART TWO</a:t>
              </a:r>
            </a:p>
            <a:p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需求说明及功能演示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69492" y="4640996"/>
            <a:ext cx="3200965" cy="939401"/>
            <a:chOff x="8469491" y="4640995"/>
            <a:chExt cx="3200965" cy="939401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8469491" y="4717259"/>
              <a:ext cx="0" cy="86313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709142" y="4640995"/>
              <a:ext cx="29613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PART FOUR</a:t>
              </a:r>
            </a:p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项目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总结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41754" y="5148828"/>
            <a:ext cx="3117642" cy="863137"/>
            <a:chOff x="241753" y="5148827"/>
            <a:chExt cx="3117642" cy="86313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359395" y="5148827"/>
              <a:ext cx="0" cy="863137"/>
            </a:xfrm>
            <a:prstGeom prst="line">
              <a:avLst/>
            </a:prstGeom>
            <a:ln w="63500">
              <a:solidFill>
                <a:srgbClr val="C01C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41753" y="5148827"/>
              <a:ext cx="29613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PART THREE</a:t>
              </a:r>
            </a:p>
            <a:p>
              <a:pPr algn="r"/>
              <a:r>
                <a:rPr lang="en-US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MeetHere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测试介绍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116707" y="2926914"/>
            <a:ext cx="184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14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3498" y="351854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4871" y="485896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2EB34-CD3A-4081-91E8-8CF7EF8D33F0}"/>
              </a:ext>
            </a:extLst>
          </p:cNvPr>
          <p:cNvSpPr txBox="1"/>
          <p:nvPr/>
        </p:nvSpPr>
        <p:spPr>
          <a:xfrm>
            <a:off x="694871" y="1354089"/>
            <a:ext cx="8976360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混合场景：</a:t>
            </a:r>
            <a:endParaRPr lang="en-US" altLang="zh-CN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96054"/>
              </p:ext>
            </p:extLst>
          </p:nvPr>
        </p:nvGraphicFramePr>
        <p:xfrm>
          <a:off x="2409445" y="2758539"/>
          <a:ext cx="6928889" cy="2533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2950">
                  <a:extLst>
                    <a:ext uri="{9D8B030D-6E8A-4147-A177-3AD203B41FA5}">
                      <a16:colId xmlns:a16="http://schemas.microsoft.com/office/drawing/2014/main" val="1086620375"/>
                    </a:ext>
                  </a:extLst>
                </a:gridCol>
                <a:gridCol w="1828271">
                  <a:extLst>
                    <a:ext uri="{9D8B030D-6E8A-4147-A177-3AD203B41FA5}">
                      <a16:colId xmlns:a16="http://schemas.microsoft.com/office/drawing/2014/main" val="2504603204"/>
                    </a:ext>
                  </a:extLst>
                </a:gridCol>
                <a:gridCol w="1385611">
                  <a:extLst>
                    <a:ext uri="{9D8B030D-6E8A-4147-A177-3AD203B41FA5}">
                      <a16:colId xmlns:a16="http://schemas.microsoft.com/office/drawing/2014/main" val="690803900"/>
                    </a:ext>
                  </a:extLst>
                </a:gridCol>
                <a:gridCol w="1385611">
                  <a:extLst>
                    <a:ext uri="{9D8B030D-6E8A-4147-A177-3AD203B41FA5}">
                      <a16:colId xmlns:a16="http://schemas.microsoft.com/office/drawing/2014/main" val="3582146672"/>
                    </a:ext>
                  </a:extLst>
                </a:gridCol>
                <a:gridCol w="1386446">
                  <a:extLst>
                    <a:ext uri="{9D8B030D-6E8A-4147-A177-3AD203B41FA5}">
                      <a16:colId xmlns:a16="http://schemas.microsoft.com/office/drawing/2014/main" val="1800124373"/>
                    </a:ext>
                  </a:extLst>
                </a:gridCol>
              </a:tblGrid>
              <a:tr h="5009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并发数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响应时间要求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TPS</a:t>
                      </a:r>
                      <a:r>
                        <a:rPr lang="zh-CN" sz="1800" kern="100">
                          <a:effectLst/>
                        </a:rPr>
                        <a:t>要求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加压时间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加压方式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589676"/>
                  </a:ext>
                </a:extLst>
              </a:tr>
              <a:tr h="5082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r>
                        <a:rPr lang="zh-CN" sz="1800" kern="100">
                          <a:effectLst/>
                        </a:rPr>
                        <a:t>分钟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个用户</a:t>
                      </a:r>
                      <a:r>
                        <a:rPr lang="en-US" sz="1800" kern="100">
                          <a:effectLst/>
                        </a:rPr>
                        <a:t>/5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70667"/>
                  </a:ext>
                </a:extLst>
              </a:tr>
              <a:tr h="5082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r>
                        <a:rPr lang="zh-CN" sz="1800" kern="100">
                          <a:effectLst/>
                        </a:rPr>
                        <a:t>分钟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个用户</a:t>
                      </a:r>
                      <a:r>
                        <a:rPr lang="en-US" sz="1800" kern="100">
                          <a:effectLst/>
                        </a:rPr>
                        <a:t>/5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411913"/>
                  </a:ext>
                </a:extLst>
              </a:tr>
              <a:tr h="5082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&gt;100</a:t>
                      </a:r>
                      <a:r>
                        <a:rPr lang="zh-CN" sz="1800" kern="100">
                          <a:effectLst/>
                        </a:rPr>
                        <a:t>笔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r>
                        <a:rPr lang="zh-CN" sz="1800" kern="100">
                          <a:effectLst/>
                        </a:rPr>
                        <a:t>分钟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个用户</a:t>
                      </a:r>
                      <a:r>
                        <a:rPr lang="en-US" sz="1800" kern="100">
                          <a:effectLst/>
                        </a:rPr>
                        <a:t>/5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870170"/>
                  </a:ext>
                </a:extLst>
              </a:tr>
              <a:tr h="5082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&gt;100</a:t>
                      </a:r>
                      <a:r>
                        <a:rPr lang="zh-CN" sz="1800" kern="100">
                          <a:effectLst/>
                        </a:rPr>
                        <a:t>笔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</a:t>
                      </a:r>
                      <a:r>
                        <a:rPr lang="zh-CN" sz="1800" kern="100" dirty="0">
                          <a:effectLst/>
                        </a:rPr>
                        <a:t>分钟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个用户</a:t>
                      </a:r>
                      <a:r>
                        <a:rPr lang="en-US" sz="1800" kern="100" dirty="0">
                          <a:effectLst/>
                        </a:rPr>
                        <a:t>/5</a:t>
                      </a:r>
                      <a:r>
                        <a:rPr lang="zh-CN" sz="1800" kern="100" dirty="0">
                          <a:effectLst/>
                        </a:rPr>
                        <a:t>秒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16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4769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3498" y="351854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4871" y="485896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62EB34-CD3A-4081-91E8-8CF7EF8D33F0}"/>
              </a:ext>
            </a:extLst>
          </p:cNvPr>
          <p:cNvSpPr txBox="1"/>
          <p:nvPr/>
        </p:nvSpPr>
        <p:spPr>
          <a:xfrm>
            <a:off x="694871" y="1936174"/>
            <a:ext cx="648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测试工具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Apache </a:t>
            </a:r>
            <a:r>
              <a:rPr lang="en-US" altLang="zh-CN" sz="2400" dirty="0" err="1"/>
              <a:t>JMeter</a:t>
            </a:r>
            <a:r>
              <a:rPr lang="zh-CN" altLang="zh-CN" sz="2400" dirty="0" smtClean="0"/>
              <a:t>，</a:t>
            </a:r>
            <a:r>
              <a:rPr lang="en-US" altLang="zh-CN" sz="2400" dirty="0" err="1" smtClean="0"/>
              <a:t>BlazeMeter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943" y="3167947"/>
            <a:ext cx="2671821" cy="26370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71" y="2838086"/>
            <a:ext cx="6861946" cy="36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25259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3498" y="351854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4871" y="485896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62EB34-CD3A-4081-91E8-8CF7EF8D33F0}"/>
              </a:ext>
            </a:extLst>
          </p:cNvPr>
          <p:cNvSpPr txBox="1"/>
          <p:nvPr/>
        </p:nvSpPr>
        <p:spPr>
          <a:xfrm>
            <a:off x="694871" y="1936174"/>
            <a:ext cx="648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测试</a:t>
            </a:r>
            <a:r>
              <a:rPr lang="zh-CN" altLang="en-US" sz="2400" dirty="0" smtClean="0"/>
              <a:t>结果：</a:t>
            </a:r>
            <a:endParaRPr lang="en-US" altLang="zh-CN" sz="2400" dirty="0"/>
          </a:p>
        </p:txBody>
      </p:sp>
      <p:pic>
        <p:nvPicPr>
          <p:cNvPr id="11" name="图片 10" descr="C:\Users\xuzanbo\AppData\Local\Microsoft\Windows\INetCache\Content.Word\chrome_cfBJFlefX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59" y="2689225"/>
            <a:ext cx="9407823" cy="39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94223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3498" y="351854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4871" y="485896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62EB34-CD3A-4081-91E8-8CF7EF8D33F0}"/>
              </a:ext>
            </a:extLst>
          </p:cNvPr>
          <p:cNvSpPr txBox="1"/>
          <p:nvPr/>
        </p:nvSpPr>
        <p:spPr>
          <a:xfrm>
            <a:off x="694871" y="1936174"/>
            <a:ext cx="648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测试</a:t>
            </a:r>
            <a:r>
              <a:rPr lang="zh-CN" altLang="en-US" sz="2400" dirty="0" smtClean="0"/>
              <a:t>结果：</a:t>
            </a:r>
            <a:endParaRPr lang="en-US" altLang="zh-CN" sz="2400" dirty="0"/>
          </a:p>
        </p:txBody>
      </p:sp>
      <p:pic>
        <p:nvPicPr>
          <p:cNvPr id="4098" name="Picture 2" descr="chrome_lVtDc32A8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37" y="2658243"/>
            <a:ext cx="9134493" cy="372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09837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3498" y="351854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4871" y="485896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62EB34-CD3A-4081-91E8-8CF7EF8D33F0}"/>
              </a:ext>
            </a:extLst>
          </p:cNvPr>
          <p:cNvSpPr txBox="1"/>
          <p:nvPr/>
        </p:nvSpPr>
        <p:spPr>
          <a:xfrm>
            <a:off x="694871" y="1936174"/>
            <a:ext cx="648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遇到的问题</a:t>
            </a:r>
            <a:endParaRPr lang="en-US" altLang="zh-CN" sz="2400" dirty="0"/>
          </a:p>
        </p:txBody>
      </p:sp>
      <p:pic>
        <p:nvPicPr>
          <p:cNvPr id="5122" name="Picture 2" descr="java_A2rWMLPB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95" y="3055408"/>
            <a:ext cx="10162887" cy="293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40112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3927346" y="39229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286028" y="1545366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578379" y="5331011"/>
            <a:ext cx="759286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3175334330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1671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pic>
        <p:nvPicPr>
          <p:cNvPr id="2" name="图片 1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"/>
            <a:ext cx="12192000" cy="67434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22331" y="5481233"/>
            <a:ext cx="12213877" cy="1376769"/>
            <a:chOff x="-35031" y="1575572"/>
            <a:chExt cx="12213877" cy="13767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09944" y="2238260"/>
            <a:ext cx="43187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328722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144945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023585" y="1565266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227150" y="5163983"/>
            <a:ext cx="759286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成员分工介绍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7510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58398" y="5362691"/>
            <a:ext cx="1553710" cy="1436915"/>
          </a:xfrm>
          <a:prstGeom prst="triangle">
            <a:avLst/>
          </a:prstGeom>
          <a:solidFill>
            <a:srgbClr val="C01C23"/>
          </a:solidFill>
          <a:ln>
            <a:solidFill>
              <a:srgbClr val="C01C2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H="1">
            <a:off x="1" y="0"/>
            <a:ext cx="12192001" cy="6858000"/>
          </a:xfrm>
          <a:prstGeom prst="rtTriangle">
            <a:avLst/>
          </a:pr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6200000">
            <a:off x="10591802" y="95247"/>
            <a:ext cx="1695453" cy="1504952"/>
          </a:xfrm>
          <a:prstGeom prst="triangle">
            <a:avLst/>
          </a:prstGeom>
          <a:solidFill>
            <a:srgbClr val="C01C23"/>
          </a:solidFill>
          <a:ln>
            <a:solidFill>
              <a:srgbClr val="C01C2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620406" y="5385162"/>
            <a:ext cx="951189" cy="942876"/>
            <a:chOff x="4657216" y="1964788"/>
            <a:chExt cx="2899842" cy="2874498"/>
          </a:xfrm>
        </p:grpSpPr>
        <p:sp>
          <p:nvSpPr>
            <p:cNvPr id="10" name="椭圆 9"/>
            <p:cNvSpPr/>
            <p:nvPr/>
          </p:nvSpPr>
          <p:spPr>
            <a:xfrm>
              <a:off x="4967068" y="2271932"/>
              <a:ext cx="2257864" cy="22578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657216" y="1964788"/>
              <a:ext cx="2899842" cy="2874498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25934" y="5304294"/>
            <a:ext cx="755970" cy="981541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895935" y="791453"/>
            <a:ext cx="1237957" cy="2637549"/>
            <a:chOff x="895934" y="791451"/>
            <a:chExt cx="1237957" cy="2637549"/>
          </a:xfrm>
        </p:grpSpPr>
        <p:sp>
          <p:nvSpPr>
            <p:cNvPr id="33" name="矩形 32"/>
            <p:cNvSpPr/>
            <p:nvPr/>
          </p:nvSpPr>
          <p:spPr>
            <a:xfrm>
              <a:off x="895934" y="791451"/>
              <a:ext cx="1237957" cy="643452"/>
            </a:xfrm>
            <a:prstGeom prst="rect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910002" y="1561514"/>
              <a:ext cx="0" cy="186748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1105590" y="1721932"/>
            <a:ext cx="3630275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项目经理：徐赞博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小组成员：郭晓康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57216" y="1964788"/>
            <a:ext cx="2899843" cy="2874498"/>
            <a:chOff x="4657216" y="1964788"/>
            <a:chExt cx="2899842" cy="2874498"/>
          </a:xfrm>
        </p:grpSpPr>
        <p:grpSp>
          <p:nvGrpSpPr>
            <p:cNvPr id="8" name="组合 7"/>
            <p:cNvGrpSpPr/>
            <p:nvPr/>
          </p:nvGrpSpPr>
          <p:grpSpPr>
            <a:xfrm>
              <a:off x="4657216" y="1964788"/>
              <a:ext cx="2899842" cy="2874498"/>
              <a:chOff x="4657216" y="1964788"/>
              <a:chExt cx="2899842" cy="2874498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967068" y="2271932"/>
                <a:ext cx="2257864" cy="22578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57216" y="1964788"/>
                <a:ext cx="2899842" cy="2874498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5025587" y="2552929"/>
              <a:ext cx="2163100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PART </a:t>
              </a:r>
            </a:p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ONE</a:t>
              </a:r>
            </a:p>
            <a:p>
              <a:pPr algn="ctr"/>
              <a:r>
                <a: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成员介绍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5691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233337B-E4C1-4104-ADEE-19FB59502974}"/>
              </a:ext>
            </a:extLst>
          </p:cNvPr>
          <p:cNvSpPr txBox="1"/>
          <p:nvPr/>
        </p:nvSpPr>
        <p:spPr>
          <a:xfrm>
            <a:off x="1318592" y="1758770"/>
            <a:ext cx="4108174" cy="196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开发过程</a:t>
            </a:r>
            <a:r>
              <a:rPr lang="zh-CN" altLang="en-US" sz="2200" dirty="0" smtClean="0">
                <a:latin typeface="+mn-ea"/>
              </a:rPr>
              <a:t>：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	</a:t>
            </a:r>
            <a:r>
              <a:rPr lang="zh-CN" altLang="en-US" sz="2200" dirty="0" smtClean="0">
                <a:latin typeface="+mn-ea"/>
              </a:rPr>
              <a:t>前端</a:t>
            </a:r>
            <a:r>
              <a:rPr lang="zh-CN" altLang="en-US" sz="2200" dirty="0">
                <a:latin typeface="+mn-ea"/>
              </a:rPr>
              <a:t>：徐赞博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+mn-ea"/>
              </a:rPr>
              <a:t>	</a:t>
            </a:r>
            <a:r>
              <a:rPr lang="zh-CN" altLang="en-US" sz="2200" dirty="0" smtClean="0">
                <a:latin typeface="+mn-ea"/>
              </a:rPr>
              <a:t>后端</a:t>
            </a:r>
            <a:r>
              <a:rPr lang="zh-CN" altLang="en-US" sz="2200" dirty="0">
                <a:latin typeface="+mn-ea"/>
              </a:rPr>
              <a:t>：郭晓康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EB841A-2114-4135-AB36-08A6E7E89712}"/>
              </a:ext>
            </a:extLst>
          </p:cNvPr>
          <p:cNvSpPr txBox="1"/>
          <p:nvPr/>
        </p:nvSpPr>
        <p:spPr>
          <a:xfrm>
            <a:off x="1318592" y="3613726"/>
            <a:ext cx="5373757" cy="153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测试过程</a:t>
            </a:r>
            <a:r>
              <a:rPr lang="zh-CN" altLang="en-US" sz="2200" dirty="0" smtClean="0">
                <a:latin typeface="+mn-ea"/>
              </a:rPr>
              <a:t>：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	</a:t>
            </a:r>
            <a:r>
              <a:rPr lang="zh-CN" altLang="en-US" sz="2200" dirty="0" smtClean="0">
                <a:latin typeface="+mn-ea"/>
              </a:rPr>
              <a:t>单元测试</a:t>
            </a:r>
            <a:r>
              <a:rPr lang="zh-CN" altLang="en-US" sz="2200" dirty="0">
                <a:latin typeface="+mn-ea"/>
              </a:rPr>
              <a:t>、集成测试：郭晓康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+mn-ea"/>
              </a:rPr>
              <a:t>	</a:t>
            </a:r>
            <a:r>
              <a:rPr lang="zh-CN" altLang="en-US" sz="2200" dirty="0" smtClean="0">
                <a:latin typeface="+mn-ea"/>
              </a:rPr>
              <a:t>系统测试、性能测试：</a:t>
            </a:r>
            <a:r>
              <a:rPr lang="zh-CN" altLang="en-US" sz="2200" dirty="0">
                <a:latin typeface="+mn-ea"/>
              </a:rPr>
              <a:t>徐赞博</a:t>
            </a:r>
          </a:p>
        </p:txBody>
      </p:sp>
    </p:spTree>
    <p:extLst>
      <p:ext uri="{BB962C8B-B14F-4D97-AF65-F5344CB8AC3E}">
        <p14:creationId xmlns:p14="http://schemas.microsoft.com/office/powerpoint/2010/main" val="32471892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3515618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096001" y="1558414"/>
            <a:ext cx="923330" cy="360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288399" y="5162268"/>
            <a:ext cx="759286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+mj-ea"/>
                <a:ea typeface="+mj-ea"/>
              </a:rPr>
              <a:t>需求说明及功能演示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814664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40228" y="468053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项目需求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52137D-0597-4586-A382-D20EEB555110}"/>
              </a:ext>
            </a:extLst>
          </p:cNvPr>
          <p:cNvSpPr txBox="1"/>
          <p:nvPr/>
        </p:nvSpPr>
        <p:spPr>
          <a:xfrm>
            <a:off x="1037484" y="1417582"/>
            <a:ext cx="9455426" cy="609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项目需求：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+mn-ea"/>
              </a:rPr>
              <a:t>MeetHere</a:t>
            </a:r>
            <a:r>
              <a:rPr lang="zh-CN" altLang="en-US" sz="2400" dirty="0">
                <a:latin typeface="+mn-ea"/>
              </a:rPr>
              <a:t>是一个场馆预约和管理的</a:t>
            </a:r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商务网站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</a:rPr>
              <a:t>普通用户：注册、登录、个人信息管理、查看场馆介绍和预约信息、场馆预约、场馆预约订单管理、查看新闻、留言管理（发布、浏览、删除、修改）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</a:rPr>
              <a:t>管理员：用户管理、场馆信息管理（场馆介绍、场馆位置、场馆租金、场馆空闲时间</a:t>
            </a:r>
            <a:r>
              <a:rPr lang="en-US" altLang="zh-CN" sz="2400" dirty="0">
                <a:latin typeface="+mn-ea"/>
              </a:rPr>
              <a:t>...</a:t>
            </a:r>
            <a:r>
              <a:rPr lang="zh-CN" altLang="zh-CN" sz="2400" dirty="0">
                <a:latin typeface="+mn-ea"/>
              </a:rPr>
              <a:t>）、预约订单审核、预约订单统计（按照场馆、时间等对预约订单进行统计）、新闻动态管理（发布、增、删、改）、留言审核</a:t>
            </a:r>
          </a:p>
          <a:p>
            <a:pPr>
              <a:lnSpc>
                <a:spcPct val="150000"/>
              </a:lnSpc>
            </a:pP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8507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3627899" y="409461"/>
            <a:ext cx="14911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267710" y="1246909"/>
            <a:ext cx="923330" cy="4257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412726" y="5328782"/>
            <a:ext cx="759286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chemeClr val="bg1"/>
                </a:solidFill>
                <a:latin typeface="+mj-ea"/>
                <a:ea typeface="+mj-ea"/>
              </a:rPr>
              <a:t>MeetHere</a:t>
            </a: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测试介绍</a:t>
            </a:r>
          </a:p>
        </p:txBody>
      </p:sp>
    </p:spTree>
    <p:extLst>
      <p:ext uri="{BB962C8B-B14F-4D97-AF65-F5344CB8AC3E}">
        <p14:creationId xmlns:p14="http://schemas.microsoft.com/office/powerpoint/2010/main" val="201255216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66379" y="468053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FBEDC-E28D-42B6-A6B3-D8EE79667003}"/>
              </a:ext>
            </a:extLst>
          </p:cNvPr>
          <p:cNvSpPr txBox="1"/>
          <p:nvPr/>
        </p:nvSpPr>
        <p:spPr>
          <a:xfrm>
            <a:off x="1259960" y="2125166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单元测试：使用</a:t>
            </a:r>
            <a:r>
              <a:rPr lang="en-US" altLang="zh-CN" sz="2400" dirty="0" err="1"/>
              <a:t>junit</a:t>
            </a:r>
            <a:r>
              <a:rPr lang="zh-CN" altLang="en-US" sz="2400" dirty="0"/>
              <a:t>和</a:t>
            </a:r>
            <a:r>
              <a:rPr lang="en-US" altLang="zh-CN" sz="2400" dirty="0"/>
              <a:t>Mockito</a:t>
            </a:r>
            <a:r>
              <a:rPr lang="zh-CN" altLang="en-US" sz="2400" dirty="0"/>
              <a:t>，给需要使用的方法打桩，模拟返回数据，进行验证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集成测试：采用自顶向下进行验证，先验证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，再验证</a:t>
            </a:r>
            <a:r>
              <a:rPr lang="en-US" altLang="zh-CN" sz="2400" dirty="0"/>
              <a:t>service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3521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881</Words>
  <Application>Microsoft Office PowerPoint</Application>
  <PresentationFormat>宽屏</PresentationFormat>
  <Paragraphs>159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黑体</vt:lpstr>
      <vt:lpstr>宋体</vt:lpstr>
      <vt:lpstr>Arial</vt:lpstr>
      <vt:lpstr>Calibri</vt:lpstr>
      <vt:lpstr>Calibri Light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徐 赞博</cp:lastModifiedBy>
  <cp:revision>65</cp:revision>
  <dcterms:created xsi:type="dcterms:W3CDTF">2015-06-10T14:28:31Z</dcterms:created>
  <dcterms:modified xsi:type="dcterms:W3CDTF">2020-01-02T15:50:06Z</dcterms:modified>
  <cp:category>第一PPT模板网-WWW.1PPT.COM</cp:category>
  <cp:contentStatus>第一PPT模板网-WWW.1PPT.COM</cp:contentStatus>
</cp:coreProperties>
</file>