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  <p:sldMasterId id="2147483659" r:id="rId5"/>
    <p:sldMasterId id="2147483679" r:id="rId6"/>
  </p:sldMasterIdLst>
  <p:notesMasterIdLst>
    <p:notesMasterId r:id="rId9"/>
  </p:notesMasterIdLst>
  <p:sldIdLst>
    <p:sldId id="256" r:id="rId7"/>
    <p:sldId id="257" r:id="rId8"/>
    <p:sldId id="308" r:id="rId10"/>
    <p:sldId id="258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8" r:id="rId25"/>
    <p:sldId id="330" r:id="rId26"/>
    <p:sldId id="309" r:id="rId27"/>
    <p:sldId id="331" r:id="rId28"/>
    <p:sldId id="332" r:id="rId29"/>
    <p:sldId id="663" r:id="rId30"/>
    <p:sldId id="378" r:id="rId31"/>
    <p:sldId id="379" r:id="rId32"/>
    <p:sldId id="380" r:id="rId33"/>
    <p:sldId id="382" r:id="rId34"/>
    <p:sldId id="664" r:id="rId35"/>
    <p:sldId id="383" r:id="rId36"/>
    <p:sldId id="384" r:id="rId37"/>
    <p:sldId id="385" r:id="rId38"/>
    <p:sldId id="387" r:id="rId39"/>
    <p:sldId id="665" r:id="rId40"/>
    <p:sldId id="388" r:id="rId41"/>
    <p:sldId id="389" r:id="rId42"/>
    <p:sldId id="390" r:id="rId43"/>
    <p:sldId id="666" r:id="rId44"/>
    <p:sldId id="391" r:id="rId45"/>
    <p:sldId id="392" r:id="rId46"/>
    <p:sldId id="393" r:id="rId47"/>
    <p:sldId id="394" r:id="rId48"/>
    <p:sldId id="395" r:id="rId49"/>
    <p:sldId id="396" r:id="rId50"/>
    <p:sldId id="339" r:id="rId51"/>
    <p:sldId id="397" r:id="rId52"/>
    <p:sldId id="398" r:id="rId53"/>
    <p:sldId id="400" r:id="rId54"/>
    <p:sldId id="401" r:id="rId55"/>
    <p:sldId id="402" r:id="rId56"/>
    <p:sldId id="405" r:id="rId57"/>
    <p:sldId id="557" r:id="rId58"/>
    <p:sldId id="406" r:id="rId59"/>
    <p:sldId id="407" r:id="rId60"/>
    <p:sldId id="410" r:id="rId61"/>
    <p:sldId id="411" r:id="rId62"/>
    <p:sldId id="558" r:id="rId63"/>
    <p:sldId id="413" r:id="rId64"/>
    <p:sldId id="415" r:id="rId65"/>
    <p:sldId id="416" r:id="rId66"/>
    <p:sldId id="418" r:id="rId67"/>
    <p:sldId id="419" r:id="rId68"/>
    <p:sldId id="421" r:id="rId69"/>
    <p:sldId id="424" r:id="rId70"/>
    <p:sldId id="425" r:id="rId71"/>
    <p:sldId id="426" r:id="rId72"/>
    <p:sldId id="427" r:id="rId73"/>
    <p:sldId id="430" r:id="rId74"/>
    <p:sldId id="433" r:id="rId75"/>
    <p:sldId id="435" r:id="rId76"/>
    <p:sldId id="436" r:id="rId77"/>
    <p:sldId id="437" r:id="rId78"/>
    <p:sldId id="438" r:id="rId79"/>
    <p:sldId id="439" r:id="rId80"/>
    <p:sldId id="440" r:id="rId81"/>
    <p:sldId id="441" r:id="rId82"/>
    <p:sldId id="560" r:id="rId83"/>
    <p:sldId id="561" r:id="rId84"/>
    <p:sldId id="562" r:id="rId85"/>
    <p:sldId id="563" r:id="rId86"/>
    <p:sldId id="564" r:id="rId87"/>
    <p:sldId id="565" r:id="rId88"/>
    <p:sldId id="448" r:id="rId89"/>
    <p:sldId id="559" r:id="rId90"/>
    <p:sldId id="462" r:id="rId91"/>
    <p:sldId id="463" r:id="rId92"/>
    <p:sldId id="464" r:id="rId93"/>
    <p:sldId id="465" r:id="rId94"/>
    <p:sldId id="466" r:id="rId95"/>
    <p:sldId id="467" r:id="rId96"/>
    <p:sldId id="468" r:id="rId97"/>
    <p:sldId id="469" r:id="rId98"/>
    <p:sldId id="470" r:id="rId99"/>
    <p:sldId id="471" r:id="rId100"/>
    <p:sldId id="472" r:id="rId101"/>
    <p:sldId id="473" r:id="rId102"/>
    <p:sldId id="474" r:id="rId103"/>
    <p:sldId id="475" r:id="rId104"/>
    <p:sldId id="476" r:id="rId105"/>
    <p:sldId id="477" r:id="rId106"/>
    <p:sldId id="478" r:id="rId107"/>
    <p:sldId id="479" r:id="rId108"/>
    <p:sldId id="310" r:id="rId109"/>
    <p:sldId id="347" r:id="rId110"/>
    <p:sldId id="348" r:id="rId111"/>
    <p:sldId id="353" r:id="rId112"/>
    <p:sldId id="349" r:id="rId113"/>
    <p:sldId id="350" r:id="rId114"/>
    <p:sldId id="351" r:id="rId115"/>
    <p:sldId id="311" r:id="rId116"/>
    <p:sldId id="357" r:id="rId117"/>
    <p:sldId id="358" r:id="rId118"/>
    <p:sldId id="359" r:id="rId119"/>
    <p:sldId id="364" r:id="rId120"/>
    <p:sldId id="566" r:id="rId121"/>
    <p:sldId id="643" r:id="rId122"/>
    <p:sldId id="508" r:id="rId123"/>
    <p:sldId id="509" r:id="rId124"/>
    <p:sldId id="510" r:id="rId125"/>
    <p:sldId id="511" r:id="rId126"/>
    <p:sldId id="512" r:id="rId127"/>
    <p:sldId id="513" r:id="rId128"/>
    <p:sldId id="514" r:id="rId129"/>
    <p:sldId id="515" r:id="rId130"/>
    <p:sldId id="516" r:id="rId131"/>
    <p:sldId id="517" r:id="rId132"/>
    <p:sldId id="518" r:id="rId133"/>
    <p:sldId id="519" r:id="rId134"/>
    <p:sldId id="520" r:id="rId135"/>
    <p:sldId id="521" r:id="rId136"/>
    <p:sldId id="522" r:id="rId137"/>
    <p:sldId id="556" r:id="rId138"/>
    <p:sldId id="553" r:id="rId139"/>
    <p:sldId id="554" r:id="rId140"/>
    <p:sldId id="307" r:id="rId14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DBB36F9-0F44-4A34-AB54-292C431E624A}">
          <p14:sldIdLst>
            <p14:sldId id="256"/>
            <p14:sldId id="257"/>
          </p14:sldIdLst>
        </p14:section>
        <p14:section name="一 泛型" id="{57E12D75-413B-4075-BD78-17C4234B983D}">
          <p14:sldIdLst>
            <p14:sldId id="308"/>
          </p14:sldIdLst>
        </p14:section>
        <p14:section name="1.1 泛型介绍" id="{52507A91-B06C-48E6-BE59-AF5C41E53041}">
          <p14:sldIdLst>
            <p14:sldId id="313"/>
            <p14:sldId id="258"/>
            <p14:sldId id="312"/>
          </p14:sldIdLst>
        </p14:section>
        <p14:section name="1.2 自定义泛型类" id="{9A570EFD-3EBB-430B-8A34-62C01896F177}">
          <p14:sldIdLst>
            <p14:sldId id="314"/>
            <p14:sldId id="316"/>
            <p14:sldId id="315"/>
          </p14:sldIdLst>
        </p14:section>
        <p14:section name="1.3 自定义泛型接口" id="{493B5249-7B73-4174-BE0C-C87090D037A5}">
          <p14:sldIdLst>
            <p14:sldId id="317"/>
            <p14:sldId id="319"/>
            <p14:sldId id="318"/>
          </p14:sldIdLst>
        </p14:section>
        <p14:section name="1.4 自定义泛型方法" id="{25B25FAD-5E2A-4D1D-8F01-6A3B59A0DF27}">
          <p14:sldIdLst>
            <p14:sldId id="320"/>
            <p14:sldId id="321"/>
            <p14:sldId id="322"/>
          </p14:sldIdLst>
        </p14:section>
        <p14:section name="1.5 泛型通配符" id="{9CE81FEB-DC79-4F82-B1D8-5A6DEDF7E71C}">
          <p14:sldIdLst>
            <p14:sldId id="330"/>
            <p14:sldId id="324"/>
            <p14:sldId id="328"/>
            <p14:sldId id="323"/>
          </p14:sldIdLst>
        </p14:section>
        <p14:section name="二 数据结构" id="{96D4BE05-7DC0-4E8A-A6D6-BDFD7B28A842}">
          <p14:sldIdLst>
            <p14:sldId id="309"/>
          </p14:sldIdLst>
        </p14:section>
        <p14:section name="2.1 栈，队列，链表" id="{304E80FB-A2BD-45BE-83E9-CF697D9DCC93}">
          <p14:sldIdLst>
            <p14:sldId id="396"/>
            <p14:sldId id="394"/>
            <p14:sldId id="393"/>
            <p14:sldId id="390"/>
            <p14:sldId id="389"/>
            <p14:sldId id="388"/>
            <p14:sldId id="383"/>
            <p14:sldId id="380"/>
            <p14:sldId id="378"/>
            <p14:sldId id="331"/>
            <p14:sldId id="379"/>
            <p14:sldId id="384"/>
            <p14:sldId id="385"/>
            <p14:sldId id="663"/>
            <p14:sldId id="332"/>
            <p14:sldId id="382"/>
            <p14:sldId id="664"/>
            <p14:sldId id="387"/>
            <p14:sldId id="665"/>
            <p14:sldId id="391"/>
            <p14:sldId id="666"/>
            <p14:sldId id="392"/>
            <p14:sldId id="395"/>
          </p14:sldIdLst>
        </p14:section>
        <p14:section name="2.2 树结构" id="{4C677283-9A87-483B-9E99-282CD33F2BDA}">
          <p14:sldIdLst>
            <p14:sldId id="339"/>
          </p14:sldIdLst>
        </p14:section>
        <p14:section name="2.2.1 树结构介绍" id="{A1896451-D225-4F46-BFDC-E90F2515297C}">
          <p14:sldIdLst>
            <p14:sldId id="401"/>
            <p14:sldId id="405"/>
            <p14:sldId id="411"/>
            <p14:sldId id="558"/>
            <p14:sldId id="413"/>
            <p14:sldId id="416"/>
            <p14:sldId id="418"/>
            <p14:sldId id="419"/>
            <p14:sldId id="421"/>
            <p14:sldId id="424"/>
            <p14:sldId id="425"/>
            <p14:sldId id="427"/>
            <p14:sldId id="430"/>
            <p14:sldId id="435"/>
            <p14:sldId id="436"/>
            <p14:sldId id="437"/>
            <p14:sldId id="438"/>
            <p14:sldId id="439"/>
            <p14:sldId id="440"/>
            <p14:sldId id="441"/>
            <p14:sldId id="560"/>
            <p14:sldId id="561"/>
            <p14:sldId id="562"/>
            <p14:sldId id="563"/>
            <p14:sldId id="564"/>
            <p14:sldId id="565"/>
            <p14:sldId id="448"/>
            <p14:sldId id="462"/>
            <p14:sldId id="466"/>
            <p14:sldId id="472"/>
            <p14:sldId id="473"/>
            <p14:sldId id="476"/>
            <p14:sldId id="478"/>
            <p14:sldId id="479"/>
            <p14:sldId id="397"/>
            <p14:sldId id="557"/>
            <p14:sldId id="406"/>
            <p14:sldId id="398"/>
            <p14:sldId id="400"/>
            <p14:sldId id="402"/>
            <p14:sldId id="407"/>
            <p14:sldId id="410"/>
            <p14:sldId id="415"/>
            <p14:sldId id="426"/>
            <p14:sldId id="433"/>
            <p14:sldId id="559"/>
            <p14:sldId id="463"/>
            <p14:sldId id="464"/>
            <p14:sldId id="465"/>
            <p14:sldId id="468"/>
            <p14:sldId id="471"/>
            <p14:sldId id="477"/>
            <p14:sldId id="469"/>
            <p14:sldId id="467"/>
            <p14:sldId id="470"/>
            <p14:sldId id="475"/>
            <p14:sldId id="474"/>
          </p14:sldIdLst>
        </p14:section>
        <p14:section name="三 List" id="{530EEB3B-62C0-4B53-A8F7-CB6ABF51966A}">
          <p14:sldIdLst>
            <p14:sldId id="310"/>
          </p14:sldIdLst>
        </p14:section>
        <p14:section name="3.1 List集合" id="{A392089E-F44E-4E3B-AFA7-0ADBB39B040F}">
          <p14:sldIdLst>
            <p14:sldId id="348"/>
            <p14:sldId id="353"/>
            <p14:sldId id="347"/>
            <p14:sldId id="349"/>
          </p14:sldIdLst>
        </p14:section>
        <p14:section name="3.2 LinkedList集合" id="{83F18B5E-A8ED-4548-8CB5-D593DE2D142F}">
          <p14:sldIdLst>
            <p14:sldId id="350"/>
            <p14:sldId id="351"/>
          </p14:sldIdLst>
        </p14:section>
        <p14:section name="四 Set" id="{E3CB398F-92EE-484A-AEDE-6ADE9D383985}">
          <p14:sldIdLst>
            <p14:sldId id="311"/>
          </p14:sldIdLst>
        </p14:section>
        <p14:section name="4.1 Set集合介绍" id="{964BA4FE-EB33-459E-AE63-501D2E9C4785}">
          <p14:sldIdLst>
            <p14:sldId id="357"/>
            <p14:sldId id="359"/>
            <p14:sldId id="358"/>
          </p14:sldIdLst>
        </p14:section>
        <p14:section name="4.3 哈希表结构" id="{E006DCDA-F4E7-4AA1-A3F1-3808EE55F306}">
          <p14:sldIdLst>
            <p14:sldId id="364"/>
            <p14:sldId id="566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56"/>
            <p14:sldId id="554"/>
            <p14:sldId id="508"/>
            <p14:sldId id="643"/>
            <p14:sldId id="553"/>
          </p14:sldIdLst>
        </p14:section>
        <p14:section name="end" id="{6965EB8B-3AB9-460A-9B88-08885C308CA4}">
          <p14:sldIdLst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5" autoAdjust="0"/>
    <p:restoredTop sz="95156" autoAdjust="0"/>
  </p:normalViewPr>
  <p:slideViewPr>
    <p:cSldViewPr>
      <p:cViewPr>
        <p:scale>
          <a:sx n="126" d="100"/>
          <a:sy n="126" d="100"/>
        </p:scale>
        <p:origin x="132" y="234"/>
      </p:cViewPr>
      <p:guideLst>
        <p:guide orient="horz" pos="1583"/>
        <p:guide pos="2872"/>
      </p:guideLst>
    </p:cSldViewPr>
  </p:slideViewPr>
  <p:outlineViewPr>
    <p:cViewPr>
      <p:scale>
        <a:sx n="33" d="100"/>
        <a:sy n="33" d="100"/>
      </p:scale>
      <p:origin x="0" y="4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" Type="http://schemas.openxmlformats.org/officeDocument/2006/relationships/notesMaster" Target="notesMasters/notesMaster1.xml"/><Relationship Id="rId89" Type="http://schemas.openxmlformats.org/officeDocument/2006/relationships/slide" Target="slides/slide82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80" Type="http://schemas.openxmlformats.org/officeDocument/2006/relationships/slide" Target="slides/slide73.xml"/><Relationship Id="rId8" Type="http://schemas.openxmlformats.org/officeDocument/2006/relationships/slide" Target="slides/slide2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7" Type="http://schemas.openxmlformats.org/officeDocument/2006/relationships/slide" Target="slides/slide1.xml"/><Relationship Id="rId69" Type="http://schemas.openxmlformats.org/officeDocument/2006/relationships/slide" Target="slides/slide62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4" Type="http://schemas.openxmlformats.org/officeDocument/2006/relationships/tableStyles" Target="tableStyles.xml"/><Relationship Id="rId143" Type="http://schemas.openxmlformats.org/officeDocument/2006/relationships/viewProps" Target="viewProps.xml"/><Relationship Id="rId142" Type="http://schemas.openxmlformats.org/officeDocument/2006/relationships/presProps" Target="presProps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14" Type="http://schemas.openxmlformats.org/officeDocument/2006/relationships/slide" Target="slides/slide7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" Type="http://schemas.openxmlformats.org/officeDocument/2006/relationships/slide" Target="slides/slide6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125" Type="http://schemas.openxmlformats.org/officeDocument/2006/relationships/slide" Target="slides/slide118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121" Type="http://schemas.openxmlformats.org/officeDocument/2006/relationships/slide" Target="slides/slide114.xml"/><Relationship Id="rId120" Type="http://schemas.openxmlformats.org/officeDocument/2006/relationships/slide" Target="slides/slide113.xml"/><Relationship Id="rId12" Type="http://schemas.openxmlformats.org/officeDocument/2006/relationships/slide" Target="slides/slide5.xml"/><Relationship Id="rId119" Type="http://schemas.openxmlformats.org/officeDocument/2006/relationships/slide" Target="slides/slide112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4" Type="http://schemas.openxmlformats.org/officeDocument/2006/relationships/slide" Target="slides/slide107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110" Type="http://schemas.openxmlformats.org/officeDocument/2006/relationships/slide" Target="slides/slide103.xml"/><Relationship Id="rId11" Type="http://schemas.openxmlformats.org/officeDocument/2006/relationships/slide" Target="slides/slide4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EEA46-075C-47FB-BB4B-32A319D2B7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800D3-538E-4BF9-B7D6-322C4E0F79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00D3-538E-4BF9-B7D6-322C4E0F7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查看帮助文档，回到资料总结，然后程序中演示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2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rtl="0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查看帮助文档，回到资料总结，然后程序中演示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2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rtl="0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查看帮助文档，回到资料总结，然后程序中演示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83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rtl="0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查看帮助文档，回到资料总结，然后程序中演示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4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rtl="0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查看帮助文档，回到资料总结，然后程序中演示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4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rtl="0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查看帮助文档，回到资料总结，然后程序中演示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85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rtl="0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查看帮助文档，回到资料总结，然后程序中演示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5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rtl="0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查看帮助文档，回到资料总结，然后程序中演示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rtl="0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查看帮助文档，回到资料总结，然后程序中演示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46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rtl="0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查看帮助文档，回到资料总结，然后程序中演示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67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rtl="0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00D3-538E-4BF9-B7D6-322C4E0F7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查看帮助文档，回到资料总结，然后程序中演示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87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rtl="0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查看帮助文档，回到资料总结，然后程序中演示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08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rtl="0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查看帮助文档，回到资料总结，然后程序中演示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8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rtl="0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因为结构不同，称呼也不同。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在树结构中，每一个元素称之为：节点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此处体现了节点的概念，在二叉树中，每一个节点的子节点称之为度，二叉树的度小于等于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因为结构不同，称呼也不同。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在树结构中，每一个元素称之为：节点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此处体现了节点的概念，在二叉树中，每一个节点的子节点称之为度，二叉树的度小于等于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当节点越来越多的时候引出整体的树结构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对于整体的树结构说一些他的专业名词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对于整体的树结构说一些他的专业名词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对于整体的树结构说一些他的专业名词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乱七八糟排列的不是二叉查找树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右边的才是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3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>
              <a:solidFill>
                <a:srgbClr val="333333"/>
              </a:solidFill>
              <a:effectLst/>
              <a:latin typeface="Open San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800D3-538E-4BF9-B7D6-322C4E0F7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再说每一个节点分别是怎么存的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你看到这位美女怎么样？心情如何？有没有一种很想帮助她的冲动啊？如果你没有，那么我告诉你，我已经知道为什么你还没有女朋友了。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给你一个眼神你自己体会吧。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二叉查找树现在的状况跟那位美女是一样的，两条腿不一样长了。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虽然对于刚刚那位美女，我们帮不上忙，因为我们不是医生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但是我们是程序员啊，我们可以来帮助这个长短腿的二叉树。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先说一下，长短腿的二叉树有什么弊端。。。。。。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所以，我们要修改一下。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那么你觉得该怎么办？元素不变的前提下，我们是不是把右边长的腿挪一部分到短的腿上就可以了啊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7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8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98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如何保证平衡树的方式，左旋和右旋。这两种方式仅仅是一个选择方式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39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如何保证平衡树的方式，左旋和右旋。这两种方式仅仅是一个选择方式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左旋的复杂情况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1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2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需求 : 定义一个人类，定义一个属性表示爱好，但是具体爱好是什么不清楚，可能是游泳，乒乓，篮球。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最简单的右旋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83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较为复杂的右旋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3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最简单的右旋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4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对于整体的树结构说一些他的专业名词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85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四种情况会触发左旋或者右旋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46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四种情况会触发左旋或者右旋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87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最简单的右旋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08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四种情况会触发左旋或者右旋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8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最简单的右旋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49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四种情况会触发左旋或者右旋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69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00D3-538E-4BF9-B7D6-322C4E0F7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四种情况会触发左旋或者右旋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90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四种情况会触发左旋或者右旋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10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四种情况会触发左旋或者右旋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四种情况会触发左旋或者右旋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5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四种情况会触发左旋或者右旋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7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四种情况会触发左旋或者右旋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9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四种情况会触发左旋或者右旋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1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四种情况会触发左旋或者右旋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四种情况会触发左旋或者右旋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5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新插入的节点默认是红色的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新插入节点的红色颜色调整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未完成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4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查看帮助文档，回到资料总结，然后程序中演示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39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rtl="0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新插入的节点默认是红色的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新插入节点的红色颜色调整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未完成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61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假设新添加的节点是黑色的。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81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假设新添加的节点是红色的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0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假设新添加的节点是红色的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2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假设新添加的节点是红色的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假设新添加的节点是红色的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6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假设新添加的节点是红色的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8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假设新添加的节点是红色的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04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假设新添加的节点是红色的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2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假设新添加的节点是红色的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5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查看帮助文档，回到资料总结，然后程序中演示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60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rtl="0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假设新添加的节点是红色的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66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假设新添加的节点是红色的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86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假设新添加的节点是红色的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07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假设新添加的节点是红色的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27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假设新添加的节点是红色的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48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新插入的节点默认是红色的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新插入节点的红色颜色调整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未完成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68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新插入的节点默认是红色的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新插入节点的红色颜色调整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未完成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89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00D3-538E-4BF9-B7D6-322C4E0F7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00D3-538E-4BF9-B7D6-322C4E0F7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再讲原理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70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查看帮助文档，回到资料总结，然后程序中演示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0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rtl="0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查看帮助文档，回到资料总结，然后程序中演示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91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11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211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3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32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232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52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252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7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73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273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9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93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293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1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14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314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3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34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334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355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7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75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375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查看帮助文档，回到资料总结，然后程序中演示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1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rtl="0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9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96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396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1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16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416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3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37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437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457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167188" y="2267562"/>
            <a:ext cx="4809624" cy="60837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sz="3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61" y="699547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61" y="1207274"/>
            <a:ext cx="3727325" cy="788417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611570" y="2139707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1570" y="2647431"/>
            <a:ext cx="3727325" cy="788417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90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1491863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269875" indent="-26987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539115" indent="-269240">
              <a:buFont typeface="Wingdings" panose="05000000000000000000" pitchFamily="2" charset="2"/>
              <a:buChar char="p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09625" indent="-269240">
              <a:buFont typeface="Wingdings" panose="05000000000000000000" pitchFamily="2" charset="2"/>
              <a:buChar char="p"/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90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1491863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269875" indent="-26987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539750" indent="-269875">
              <a:buFont typeface="+mj-lt"/>
              <a:buAutoNum type="arabicPeriod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09625" indent="-269240">
              <a:buFont typeface="+mj-lt"/>
              <a:buAutoNum type="arabicPeriod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90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878691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879401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128270" indent="-12827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269875" lvl="0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879401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257175" indent="-25717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83285" indent="-342900">
              <a:buAutoNum type="arabicPeriod"/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269875" lvl="0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539750" lvl="1" indent="-2698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539750" lvl="1" indent="-2698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809625" lvl="2" indent="-26924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809625" lvl="2" indent="-26924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392244" y="1747843"/>
            <a:ext cx="1544637" cy="1544637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176344" y="1739905"/>
            <a:ext cx="1544638" cy="1544637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166938"/>
            <a:ext cx="3829050" cy="809625"/>
          </a:xfrm>
          <a:prstGeom prst="rect">
            <a:avLst/>
          </a:prstGeom>
          <a:noFill/>
          <a:ln>
            <a:noFill/>
          </a:ln>
        </p:spPr>
        <p:txBody>
          <a:bodyPr lIns="68574" tIns="34289" rIns="68574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36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4171" y="1427943"/>
            <a:ext cx="4320404" cy="2397029"/>
          </a:xfrm>
          <a:prstGeom prst="rect">
            <a:avLst/>
          </a:prstGeom>
        </p:spPr>
        <p:txBody>
          <a:bodyPr lIns="68574" tIns="34289" rIns="68574" bIns="34289"/>
          <a:lstStyle>
            <a:lvl1pPr marL="257175" marR="0" indent="-25717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392244" y="1747843"/>
            <a:ext cx="1544637" cy="1544637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176344" y="1739905"/>
            <a:ext cx="1544638" cy="1544637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166938"/>
            <a:ext cx="3829050" cy="809625"/>
          </a:xfrm>
          <a:prstGeom prst="rect">
            <a:avLst/>
          </a:prstGeom>
          <a:noFill/>
          <a:ln>
            <a:noFill/>
          </a:ln>
        </p:spPr>
        <p:txBody>
          <a:bodyPr lIns="68574" tIns="34289" rIns="68574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36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4171" y="1427943"/>
            <a:ext cx="4320404" cy="2397029"/>
          </a:xfrm>
          <a:prstGeom prst="rect">
            <a:avLst/>
          </a:prstGeom>
        </p:spPr>
        <p:txBody>
          <a:bodyPr lIns="68574" tIns="34289" rIns="68574" bIns="34289"/>
          <a:lstStyle>
            <a:lvl1pPr marL="257175" marR="0" indent="-25717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目录版式 2倍行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章重点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91617" y="846367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 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891617" y="1375371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932042" y="846367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lang="en-US" altLang="zh-CN" sz="14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marL="0" marR="0" lvl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2" y="1375371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891617" y="2671515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2042" y="2671515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891617" y="3918719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4932042" y="3916834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1137" y="2281755"/>
            <a:ext cx="734445" cy="521999"/>
            <a:chOff x="856433" y="1739900"/>
            <a:chExt cx="2184449" cy="1552575"/>
          </a:xfrm>
        </p:grpSpPr>
        <p:sp>
          <p:nvSpPr>
            <p:cNvPr id="4" name="矩形 3"/>
            <p:cNvSpPr/>
            <p:nvPr userDrawn="1"/>
          </p:nvSpPr>
          <p:spPr>
            <a:xfrm rot="2700000">
              <a:off x="1392239" y="1747838"/>
              <a:ext cx="1544637" cy="1544637"/>
            </a:xfrm>
            <a:prstGeom prst="rect">
              <a:avLst/>
            </a:prstGeom>
            <a:noFill/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4" tIns="34289" rIns="68574" bIns="34289"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5" name="矩形 4"/>
            <p:cNvSpPr/>
            <p:nvPr userDrawn="1"/>
          </p:nvSpPr>
          <p:spPr>
            <a:xfrm rot="2700000">
              <a:off x="1176339" y="1739900"/>
              <a:ext cx="1544638" cy="1544637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4" tIns="34289" rIns="68574" bIns="34289" anchor="ctr"/>
            <a:lstStyle/>
            <a:p>
              <a:pPr algn="ctr">
                <a:defRPr/>
              </a:pPr>
              <a:endParaRPr lang="zh-CN" altLang="en-US" sz="1800" dirty="0"/>
            </a:p>
          </p:txBody>
        </p:sp>
        <p:sp>
          <p:nvSpPr>
            <p:cNvPr id="6" name="标题占位符 1"/>
            <p:cNvSpPr txBox="1">
              <a:spLocks noChangeArrowheads="1"/>
            </p:cNvSpPr>
            <p:nvPr userDrawn="1"/>
          </p:nvSpPr>
          <p:spPr bwMode="auto">
            <a:xfrm>
              <a:off x="856433" y="2166938"/>
              <a:ext cx="2184449" cy="809625"/>
            </a:xfrm>
            <a:prstGeom prst="rect">
              <a:avLst/>
            </a:prstGeom>
            <a:noFill/>
            <a:ln>
              <a:noFill/>
            </a:ln>
          </p:spPr>
          <p:txBody>
            <a:bodyPr lIns="68574" tIns="34289" rIns="68574" bIns="34289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1400" kern="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TW" altLang="zh-CN" sz="14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4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891617" y="2140229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891617" y="3362852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4932041" y="3362852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4932041" y="2140229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lang="en-US" altLang="zh-CN" sz="14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marL="0" marR="0" lvl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/>
              <a:t>小结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实战演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883600" cy="7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 userDrawn="1"/>
        </p:nvSpPr>
        <p:spPr>
          <a:xfrm>
            <a:off x="4932040" y="1125948"/>
            <a:ext cx="374441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endParaRPr lang="zh-CN" altLang="en-US" sz="1200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862105" y="1101205"/>
            <a:ext cx="4281905" cy="130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Alibaba PuHuiTi"/>
              </a:defRPr>
            </a:lvl1pPr>
          </a:lstStyle>
          <a:p>
            <a:pPr lvl="0"/>
            <a:r>
              <a:rPr lang="zh-CN" altLang="en-US"/>
              <a:t>需求说明：</a:t>
            </a: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351144" y="177601"/>
            <a:ext cx="5855772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/>
              <a:t>实战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163655" y="1373243"/>
            <a:ext cx="4718447" cy="2397029"/>
          </a:xfrm>
          <a:prstGeom prst="rect">
            <a:avLst/>
          </a:prstGeom>
        </p:spPr>
        <p:txBody>
          <a:bodyPr lIns="68577" tIns="34289" rIns="68577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6535" y="1455035"/>
            <a:ext cx="4222863" cy="2397029"/>
          </a:xfrm>
          <a:prstGeom prst="rect">
            <a:avLst/>
          </a:prstGeom>
        </p:spPr>
        <p:txBody>
          <a:bodyPr lIns="68576" tIns="34289" rIns="68576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1.5倍行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163651" y="1373241"/>
            <a:ext cx="4718447" cy="2397029"/>
          </a:xfrm>
          <a:prstGeom prst="rect">
            <a:avLst/>
          </a:prstGeom>
        </p:spPr>
        <p:txBody>
          <a:bodyPr lIns="68577" tIns="34289" rIns="68577" bIns="34289"/>
          <a:lstStyle>
            <a:lvl1pPr marL="213995" marR="0" indent="-213995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9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163651" y="1373241"/>
            <a:ext cx="4718447" cy="2397029"/>
          </a:xfrm>
          <a:prstGeom prst="rect">
            <a:avLst/>
          </a:prstGeom>
        </p:spPr>
        <p:txBody>
          <a:bodyPr lIns="68577" tIns="34289" rIns="68577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9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1.5倍行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163651" y="1373241"/>
            <a:ext cx="4718447" cy="2397029"/>
          </a:xfrm>
          <a:prstGeom prst="rect">
            <a:avLst/>
          </a:prstGeom>
        </p:spPr>
        <p:txBody>
          <a:bodyPr lIns="68577" tIns="34289" rIns="68577" bIns="34289"/>
          <a:lstStyle>
            <a:lvl1pPr marL="213995" marR="0" indent="-213995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9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6535" y="1455035"/>
            <a:ext cx="4222863" cy="2397029"/>
          </a:xfrm>
          <a:prstGeom prst="rect">
            <a:avLst/>
          </a:prstGeom>
        </p:spPr>
        <p:txBody>
          <a:bodyPr lIns="68576" tIns="34289" rIns="68576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6535" y="1455035"/>
            <a:ext cx="4222863" cy="2397029"/>
          </a:xfrm>
          <a:prstGeom prst="rect">
            <a:avLst/>
          </a:prstGeom>
        </p:spPr>
        <p:txBody>
          <a:bodyPr lIns="68576" tIns="34289" rIns="68576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61" y="699547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61" y="1207274"/>
            <a:ext cx="3727325" cy="788417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611570" y="2139707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1570" y="2647431"/>
            <a:ext cx="3727325" cy="788417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本章重点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91617" y="846367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 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891617" y="1375371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932042" y="846367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lang="en-US" altLang="zh-CN" sz="14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marL="0" marR="0" lvl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2" y="1375371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891617" y="2671515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2042" y="2671515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891617" y="3918719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4932042" y="3916834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1137" y="2281755"/>
            <a:ext cx="734445" cy="521999"/>
            <a:chOff x="856433" y="1739900"/>
            <a:chExt cx="2184449" cy="1552575"/>
          </a:xfrm>
        </p:grpSpPr>
        <p:sp>
          <p:nvSpPr>
            <p:cNvPr id="4" name="矩形 3"/>
            <p:cNvSpPr/>
            <p:nvPr userDrawn="1"/>
          </p:nvSpPr>
          <p:spPr>
            <a:xfrm rot="2700000">
              <a:off x="1392239" y="1747838"/>
              <a:ext cx="1544637" cy="1544637"/>
            </a:xfrm>
            <a:prstGeom prst="rect">
              <a:avLst/>
            </a:prstGeom>
            <a:noFill/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4" tIns="34289" rIns="68574" bIns="34289"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5" name="矩形 4"/>
            <p:cNvSpPr/>
            <p:nvPr userDrawn="1"/>
          </p:nvSpPr>
          <p:spPr>
            <a:xfrm rot="2700000">
              <a:off x="1176339" y="1739900"/>
              <a:ext cx="1544638" cy="1544637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4" tIns="34289" rIns="68574" bIns="34289" anchor="ctr"/>
            <a:lstStyle/>
            <a:p>
              <a:pPr algn="ctr">
                <a:defRPr/>
              </a:pPr>
              <a:endParaRPr lang="zh-CN" altLang="en-US" sz="1800" dirty="0"/>
            </a:p>
          </p:txBody>
        </p:sp>
        <p:sp>
          <p:nvSpPr>
            <p:cNvPr id="6" name="标题占位符 1"/>
            <p:cNvSpPr txBox="1">
              <a:spLocks noChangeArrowheads="1"/>
            </p:cNvSpPr>
            <p:nvPr userDrawn="1"/>
          </p:nvSpPr>
          <p:spPr bwMode="auto">
            <a:xfrm>
              <a:off x="856433" y="2166938"/>
              <a:ext cx="2184449" cy="809625"/>
            </a:xfrm>
            <a:prstGeom prst="rect">
              <a:avLst/>
            </a:prstGeom>
            <a:noFill/>
            <a:ln>
              <a:noFill/>
            </a:ln>
          </p:spPr>
          <p:txBody>
            <a:bodyPr lIns="68574" tIns="34289" rIns="68574" bIns="34289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1400" kern="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TW" altLang="zh-CN" sz="14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4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891617" y="2140229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891617" y="3362852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4932041" y="3362852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4932041" y="2140229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lang="en-US" altLang="zh-CN" sz="14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marL="0" marR="0" lvl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/>
              <a:t>小结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90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1491863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8" Type="http://schemas.openxmlformats.org/officeDocument/2006/relationships/image" Target="../media/image6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Relationship Id="rId3" Type="http://schemas.openxmlformats.org/officeDocument/2006/relationships/image" Target="../media/image1.emf"/><Relationship Id="rId22" Type="http://schemas.openxmlformats.org/officeDocument/2006/relationships/theme" Target="../theme/theme1.xml"/><Relationship Id="rId21" Type="http://schemas.openxmlformats.org/officeDocument/2006/relationships/image" Target="../media/image19.png"/><Relationship Id="rId20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7.emf"/><Relationship Id="rId18" Type="http://schemas.openxmlformats.org/officeDocument/2006/relationships/image" Target="../media/image16.emf"/><Relationship Id="rId17" Type="http://schemas.openxmlformats.org/officeDocument/2006/relationships/image" Target="../media/image15.emf"/><Relationship Id="rId16" Type="http://schemas.openxmlformats.org/officeDocument/2006/relationships/image" Target="../media/image14.emf"/><Relationship Id="rId15" Type="http://schemas.openxmlformats.org/officeDocument/2006/relationships/image" Target="../media/image13.emf"/><Relationship Id="rId14" Type="http://schemas.openxmlformats.org/officeDocument/2006/relationships/image" Target="../media/image12.emf"/><Relationship Id="rId13" Type="http://schemas.openxmlformats.org/officeDocument/2006/relationships/image" Target="../media/image11.emf"/><Relationship Id="rId12" Type="http://schemas.openxmlformats.org/officeDocument/2006/relationships/image" Target="../media/image10.emf"/><Relationship Id="rId11" Type="http://schemas.openxmlformats.org/officeDocument/2006/relationships/image" Target="../media/image9.emf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1" Type="http://schemas.openxmlformats.org/officeDocument/2006/relationships/theme" Target="../theme/theme4.xml"/><Relationship Id="rId20" Type="http://schemas.openxmlformats.org/officeDocument/2006/relationships/image" Target="../media/image19.png"/><Relationship Id="rId2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91" y="641352"/>
            <a:ext cx="3127375" cy="34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41" y="1065215"/>
            <a:ext cx="220027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6381751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451101" y="1749426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/>
        </p:nvSpPr>
        <p:spPr bwMode="auto">
          <a:xfrm>
            <a:off x="5240341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lIns="68580" tIns="34290" rIns="68580" bIns="3429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265491" y="1939927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41" y="1581152"/>
            <a:ext cx="2174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6" y="1460502"/>
            <a:ext cx="2127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/>
        </p:nvGrpSpPr>
        <p:grpSpPr bwMode="auto">
          <a:xfrm>
            <a:off x="6100766" y="1751015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3" y="3994152"/>
            <a:ext cx="1174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/>
        </p:nvGrpSpPr>
        <p:grpSpPr bwMode="auto">
          <a:xfrm>
            <a:off x="3040066" y="546102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/>
        </p:nvGrpSpPr>
        <p:grpSpPr bwMode="auto">
          <a:xfrm>
            <a:off x="2586041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6" y="1974851"/>
            <a:ext cx="71437" cy="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/>
        </p:nvSpPr>
        <p:spPr bwMode="auto">
          <a:xfrm>
            <a:off x="7113589" y="2630489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5"/>
            <a:ext cx="13335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/>
        </p:nvGrpSpPr>
        <p:grpSpPr bwMode="auto">
          <a:xfrm>
            <a:off x="2327276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/>
        </p:nvGrpSpPr>
        <p:grpSpPr bwMode="auto">
          <a:xfrm>
            <a:off x="976316" y="1046165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/>
        </p:nvGrpSpPr>
        <p:grpSpPr bwMode="auto">
          <a:xfrm>
            <a:off x="1763716" y="4391026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/>
        </p:nvGrpSpPr>
        <p:grpSpPr bwMode="auto">
          <a:xfrm>
            <a:off x="1169991" y="2619376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/>
        </p:nvGrpSpPr>
        <p:grpSpPr bwMode="auto">
          <a:xfrm>
            <a:off x="7781927" y="4046540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6" y="1773240"/>
            <a:ext cx="1270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/>
        </p:nvGrpSpPr>
        <p:grpSpPr bwMode="auto">
          <a:xfrm>
            <a:off x="6613528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/>
        </p:nvGrpSpPr>
        <p:grpSpPr bwMode="auto">
          <a:xfrm>
            <a:off x="7308853" y="912814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6" name="组合 18"/>
          <p:cNvGrpSpPr/>
          <p:nvPr/>
        </p:nvGrpSpPr>
        <p:grpSpPr bwMode="auto">
          <a:xfrm>
            <a:off x="493715" y="219076"/>
            <a:ext cx="92075" cy="314325"/>
            <a:chOff x="457200" y="427038"/>
            <a:chExt cx="127000" cy="431800"/>
          </a:xfrm>
        </p:grpSpPr>
        <p:sp>
          <p:nvSpPr>
            <p:cNvPr id="47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0" name="圆角矩形 3"/>
          <p:cNvSpPr>
            <a:spLocks noChangeArrowheads="1"/>
          </p:cNvSpPr>
          <p:nvPr/>
        </p:nvSpPr>
        <p:spPr bwMode="auto">
          <a:xfrm>
            <a:off x="7375527" y="-19049"/>
            <a:ext cx="1281113" cy="627063"/>
          </a:xfrm>
          <a:custGeom>
            <a:avLst/>
            <a:gdLst>
              <a:gd name="T0" fmla="*/ 1180531 w 1180531"/>
              <a:gd name="T1" fmla="*/ 0 h 577560"/>
              <a:gd name="T2" fmla="*/ 1180531 w 1180531"/>
              <a:gd name="T3" fmla="*/ 462045 h 577560"/>
              <a:gd name="T4" fmla="*/ 1065016 w 1180531"/>
              <a:gd name="T5" fmla="*/ 577560 h 577560"/>
              <a:gd name="T6" fmla="*/ 115515 w 1180531"/>
              <a:gd name="T7" fmla="*/ 577560 h 577560"/>
              <a:gd name="T8" fmla="*/ 0 w 1180531"/>
              <a:gd name="T9" fmla="*/ 462045 h 577560"/>
              <a:gd name="T10" fmla="*/ 0 w 1180531"/>
              <a:gd name="T11" fmla="*/ 0 h 577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pic>
        <p:nvPicPr>
          <p:cNvPr id="51" name="图片 1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167689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/>
        </p:nvSpPr>
        <p:spPr bwMode="auto">
          <a:xfrm>
            <a:off x="7375530" y="-19049"/>
            <a:ext cx="1281113" cy="627063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9" tIns="34289" rIns="68579" bIns="34289"/>
          <a:lstStyle/>
          <a:p>
            <a:endParaRPr lang="zh-CN" altLang="en-US" sz="1800"/>
          </a:p>
        </p:txBody>
      </p:sp>
      <p:pic>
        <p:nvPicPr>
          <p:cNvPr id="3076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6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68579" tIns="34289" rIns="68579" bIns="34289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58981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79" tIns="34289" rIns="68579" bIns="34289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  <a:endParaRPr lang="en-US" altLang="zh-CN" sz="3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MH_Others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98631" y="915989"/>
            <a:ext cx="936625" cy="935037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79" tIns="34289" rIns="68579" bIns="134997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None/>
              <a:defRPr/>
            </a:pPr>
            <a:r>
              <a:rPr lang="zh-CN" altLang="en-US" sz="41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  <a:endParaRPr lang="zh-CN" altLang="en-US" sz="4100" b="1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MH_Others_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31641" y="1759696"/>
            <a:ext cx="734366" cy="734366"/>
          </a:xfrm>
          <a:prstGeom prst="ellipse">
            <a:avLst/>
          </a:prstGeom>
          <a:noFill/>
          <a:ln>
            <a:noFill/>
          </a:ln>
        </p:spPr>
        <p:txBody>
          <a:bodyPr lIns="68579" tIns="34289" rIns="68579" bIns="34289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1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  <a:endParaRPr lang="zh-CN" altLang="en-US" sz="4100" b="1" dirty="0">
              <a:ln w="3175">
                <a:solidFill>
                  <a:srgbClr val="FFFFFF"/>
                </a:solidFill>
              </a:ln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167689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7" tIns="34289" rIns="68577" bIns="34289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/>
        </p:nvSpPr>
        <p:spPr bwMode="auto">
          <a:xfrm>
            <a:off x="7375530" y="-19049"/>
            <a:ext cx="1281113" cy="627063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7" tIns="34289" rIns="68577" bIns="34289"/>
          <a:lstStyle/>
          <a:p>
            <a:endParaRPr lang="zh-CN" altLang="en-US" sz="1800"/>
          </a:p>
        </p:txBody>
      </p:sp>
      <p:pic>
        <p:nvPicPr>
          <p:cNvPr id="3076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8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68577" tIns="34289" rIns="68577" bIns="34289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348038" y="1384301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311534" y="1347794"/>
            <a:ext cx="73025" cy="714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2" name="椭圆 11"/>
          <p:cNvSpPr/>
          <p:nvPr/>
        </p:nvSpPr>
        <p:spPr>
          <a:xfrm>
            <a:off x="3311534" y="3832225"/>
            <a:ext cx="73025" cy="714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4" name="标题占位符 1"/>
          <p:cNvSpPr txBox="1">
            <a:spLocks noChangeArrowheads="1"/>
          </p:cNvSpPr>
          <p:nvPr/>
        </p:nvSpPr>
        <p:spPr bwMode="auto">
          <a:xfrm>
            <a:off x="1042990" y="1924052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1258889" y="2573339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ransition spd="slow">
    <p:push dir="u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/>
        </p:nvGrpSpPr>
        <p:grpSpPr bwMode="auto">
          <a:xfrm>
            <a:off x="493725" y="219077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8167689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6" tIns="34289" rIns="68576" bIns="34289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/>
        </p:nvSpPr>
        <p:spPr bwMode="auto">
          <a:xfrm>
            <a:off x="7375530" y="-19049"/>
            <a:ext cx="1281113" cy="627063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6" tIns="34289" rIns="68576" bIns="34289"/>
          <a:lstStyle/>
          <a:p>
            <a:endParaRPr lang="zh-CN" altLang="en-US" sz="1800"/>
          </a:p>
        </p:txBody>
      </p:sp>
      <p:pic>
        <p:nvPicPr>
          <p:cNvPr id="2053" name="图片 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68576" tIns="34289" rIns="68576" bIns="34289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/>
        </p:nvGrpSpPr>
        <p:grpSpPr bwMode="auto">
          <a:xfrm>
            <a:off x="1944690" y="1817689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4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6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jpeg"/><Relationship Id="rId8" Type="http://schemas.openxmlformats.org/officeDocument/2006/relationships/image" Target="../media/image32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1" Type="http://schemas.openxmlformats.org/officeDocument/2006/relationships/notesSlide" Target="../notesSlides/notesSlide25.xml"/><Relationship Id="rId10" Type="http://schemas.openxmlformats.org/officeDocument/2006/relationships/slideLayout" Target="../slideLayouts/slideLayout26.xml"/><Relationship Id="rId1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9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4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41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255" y="2139950"/>
            <a:ext cx="4809490" cy="78740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泛型，数据结构，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List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接口，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Set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接口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能够定义含有泛型的接口</a:t>
            </a:r>
            <a:endParaRPr lang="en-US" altLang="zh-CN"/>
          </a:p>
          <a:p>
            <a:r>
              <a:rPr lang="zh-CN" altLang="en-US"/>
              <a:t>能够使用含有泛型的接口，给泛型指定具体类型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自定义泛型接口</a:t>
            </a:r>
            <a:endParaRPr lang="zh-CN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TextBox 45"/>
          <p:cNvSpPr txBox="1"/>
          <p:nvPr/>
        </p:nvSpPr>
        <p:spPr>
          <a:xfrm>
            <a:off x="841375" y="1131888"/>
            <a:ext cx="31289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红黑树小结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1043305" y="1564958"/>
            <a:ext cx="7797800" cy="178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红黑树</a:t>
            </a:r>
            <a:r>
              <a:rPr kumimoji="0" lang="zh-CN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不是高度平衡的</a:t>
            </a:r>
            <a:r>
              <a:rPr kumimoji="0" lang="zh-CN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，它的平衡是通过"红黑规则"进行实现的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规则如下：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每一个节点或是红色的，或者是黑色的。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根节点必须是黑色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如果一个节点没有子节点或者父节点，则该节点相应的指针属性值为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Nil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，这些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Nil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视为叶节点，每个叶节点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(Nil)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是黑色的；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不能出现两个红色节点相连的情况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对每一个节点，从该节点到其所有后代叶节点的简单路径上，均包含相同数目的黑色节点；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红黑树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3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3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5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6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12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141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TextBox 45"/>
          <p:cNvSpPr txBox="1"/>
          <p:nvPr/>
        </p:nvSpPr>
        <p:spPr>
          <a:xfrm>
            <a:off x="827405" y="987108"/>
            <a:ext cx="1714500" cy="50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红黑树小结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1255" y="1564323"/>
            <a:ext cx="6369685" cy="57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红黑树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在添加节点的时候：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     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添加的节点默认是红色的。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4025" y="2925763"/>
            <a:ext cx="723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添加节点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1177925" y="2459038"/>
            <a:ext cx="434975" cy="1152525"/>
          </a:xfrm>
          <a:prstGeom prst="leftBrac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0200" y="2327275"/>
            <a:ext cx="889000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根节点位置</a:t>
            </a:r>
            <a:endParaRPr kumimoji="0" lang="zh-CN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9475" y="2284413"/>
            <a:ext cx="992188" cy="333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直接变为黑色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11" name="直接箭头连接符 10"/>
          <p:cNvCxnSpPr>
            <a:stCxn id="8" idx="3"/>
            <a:endCxn id="9" idx="1"/>
          </p:cNvCxnSpPr>
          <p:nvPr/>
        </p:nvCxnSpPr>
        <p:spPr>
          <a:xfrm flipV="1">
            <a:off x="2489200" y="2451100"/>
            <a:ext cx="930275" cy="79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612900" y="3495675"/>
            <a:ext cx="1031875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非根节点位置</a:t>
            </a:r>
            <a:endParaRPr kumimoji="0" lang="zh-CN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2652713" y="2922588"/>
            <a:ext cx="434975" cy="1046163"/>
          </a:xfrm>
          <a:prstGeom prst="leftBrace">
            <a:avLst>
              <a:gd name="adj1" fmla="val 8333"/>
              <a:gd name="adj2" fmla="val 65035"/>
            </a:avLst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09913" y="2800350"/>
            <a:ext cx="9921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父节点为黑色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86350" y="2741613"/>
            <a:ext cx="1262063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则不需要任何操作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5313" y="3873500"/>
            <a:ext cx="992188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父节点为红色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4165600" y="3590925"/>
            <a:ext cx="246063" cy="854075"/>
          </a:xfrm>
          <a:prstGeom prst="leftBrace">
            <a:avLst>
              <a:gd name="adj1" fmla="val 8333"/>
              <a:gd name="adj2" fmla="val 49566"/>
            </a:avLst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43413" y="3476625"/>
            <a:ext cx="11271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叔叔节点为红色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4102100" y="2900363"/>
            <a:ext cx="930275" cy="79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451350" y="4308475"/>
            <a:ext cx="11271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叔叔节点为黑色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22925" y="3138488"/>
            <a:ext cx="3146425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将“父节点”设为黑色，将“叔叔节点”设为黑色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将“祖父节点”设为“红色”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如果祖父节点为根节点，则将根节点再次变成黑色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19750" y="3973513"/>
            <a:ext cx="1935163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将“父节点”设为“黑色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将“祖父节点”设为“红色”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以祖父节点为支点进行旋转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左大括号 35"/>
          <p:cNvSpPr/>
          <p:nvPr/>
        </p:nvSpPr>
        <p:spPr>
          <a:xfrm>
            <a:off x="5492750" y="3278188"/>
            <a:ext cx="158750" cy="595313"/>
          </a:xfrm>
          <a:prstGeom prst="leftBrace">
            <a:avLst>
              <a:gd name="adj1" fmla="val 8333"/>
              <a:gd name="adj2" fmla="val 49566"/>
            </a:avLst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5492750" y="4102100"/>
            <a:ext cx="158750" cy="595313"/>
          </a:xfrm>
          <a:prstGeom prst="leftBrace">
            <a:avLst>
              <a:gd name="adj1" fmla="val 8333"/>
              <a:gd name="adj2" fmla="val 49566"/>
            </a:avLst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红黑树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charRg st="2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charRg st="3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charRg st="2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8" grpId="0"/>
      <p:bldP spid="9" grpId="0"/>
      <p:bldP spid="14" grpId="0"/>
      <p:bldP spid="15" grpId="0" bldLvl="0" animBg="1"/>
      <p:bldP spid="12" grpId="0"/>
      <p:bldP spid="17" grpId="0"/>
      <p:bldP spid="19" grpId="0"/>
      <p:bldP spid="22" grpId="0" bldLvl="0" animBg="1"/>
      <p:bldP spid="23" grpId="0"/>
      <p:bldP spid="33" grpId="0"/>
      <p:bldP spid="36" grpId="0" bldLvl="0" animBg="1"/>
      <p:bldP spid="37" grpId="0" bldLvl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List</a:t>
            </a:r>
            <a:r>
              <a:rPr lang="zh-CN" altLang="en-US"/>
              <a:t>接口介绍</a:t>
            </a:r>
            <a:endParaRPr lang="en-US" altLang="zh-CN"/>
          </a:p>
          <a:p>
            <a:r>
              <a:rPr lang="en-US" altLang="zh-CN"/>
              <a:t>LinkedList</a:t>
            </a:r>
            <a:r>
              <a:rPr lang="zh-CN" altLang="en-US"/>
              <a:t>集合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第三章 </a:t>
            </a:r>
            <a:r>
              <a:rPr lang="en-US" altLang="zh-CN"/>
              <a:t>List</a:t>
            </a:r>
            <a:endParaRPr lang="zh-CN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熟悉</a:t>
            </a:r>
            <a:r>
              <a:rPr lang="en-US" altLang="zh-CN"/>
              <a:t>List</a:t>
            </a:r>
            <a:r>
              <a:rPr lang="zh-CN" altLang="en-US"/>
              <a:t>集合的特点</a:t>
            </a:r>
            <a:endParaRPr lang="en-US" altLang="zh-CN"/>
          </a:p>
          <a:p>
            <a:r>
              <a:rPr lang="zh-CN" altLang="en-US"/>
              <a:t>熟悉</a:t>
            </a:r>
            <a:r>
              <a:rPr lang="en-US" altLang="zh-CN"/>
              <a:t>List</a:t>
            </a:r>
            <a:r>
              <a:rPr lang="zh-CN" altLang="en-US"/>
              <a:t>接口常用特有方法</a:t>
            </a:r>
            <a:endParaRPr lang="en-US" altLang="zh-CN"/>
          </a:p>
          <a:p>
            <a:r>
              <a:rPr lang="zh-CN" altLang="en-US"/>
              <a:t>熟悉</a:t>
            </a:r>
            <a:r>
              <a:rPr lang="en-US" altLang="zh-CN"/>
              <a:t>List</a:t>
            </a:r>
            <a:r>
              <a:rPr lang="zh-CN" altLang="en-US"/>
              <a:t>集合的常见实现类及其底层数据结构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List</a:t>
            </a:r>
            <a:r>
              <a:rPr lang="zh-CN" altLang="en-US"/>
              <a:t>集合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2160" y="771210"/>
            <a:ext cx="1790700" cy="1409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307" y="2787873"/>
            <a:ext cx="4257675" cy="1285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List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List</a:t>
            </a:r>
            <a:r>
              <a:rPr lang="zh-CN" altLang="en-US"/>
              <a:t>集合特点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61" y="1200289"/>
            <a:ext cx="5383499" cy="1683166"/>
          </a:xfrm>
        </p:spPr>
        <p:txBody>
          <a:bodyPr/>
          <a:lstStyle/>
          <a:p>
            <a:r>
              <a:rPr lang="en-US" altLang="zh-CN" sz="1100"/>
              <a:t>List</a:t>
            </a:r>
            <a:r>
              <a:rPr lang="zh-CN" altLang="en-US" sz="1100"/>
              <a:t>集合是</a:t>
            </a:r>
            <a:r>
              <a:rPr lang="en-US" altLang="zh-CN" sz="1100"/>
              <a:t>Collection</a:t>
            </a:r>
            <a:r>
              <a:rPr lang="zh-CN" altLang="en-US" sz="1100"/>
              <a:t>集合子类型，继承了所有</a:t>
            </a:r>
            <a:r>
              <a:rPr lang="en-US" altLang="zh-CN" sz="1100"/>
              <a:t>Collection</a:t>
            </a:r>
            <a:r>
              <a:rPr lang="zh-CN" altLang="en-US" sz="1100"/>
              <a:t>中功能，同时</a:t>
            </a:r>
            <a:r>
              <a:rPr lang="en-US" sz="1100"/>
              <a:t>List</a:t>
            </a:r>
            <a:r>
              <a:rPr lang="zh-CN" altLang="en-US" sz="1100"/>
              <a:t>增加了带索引的功能</a:t>
            </a:r>
            <a:endParaRPr lang="en-US" altLang="zh-CN" sz="1100"/>
          </a:p>
          <a:p>
            <a:r>
              <a:rPr lang="zh-CN" altLang="en-US" sz="1100" b="1"/>
              <a:t>特点如下：</a:t>
            </a:r>
            <a:endParaRPr lang="en-US" altLang="zh-CN" sz="1100" b="1"/>
          </a:p>
          <a:p>
            <a:pPr marL="228600" indent="-228600">
              <a:buFont typeface="+mj-lt"/>
              <a:buAutoNum type="arabicPeriod"/>
            </a:pPr>
            <a:r>
              <a:rPr lang="zh-CN" altLang="en-US" sz="1100">
                <a:sym typeface="+mn-ea"/>
              </a:rPr>
              <a:t>元素的存取是有序的</a:t>
            </a:r>
            <a:r>
              <a:rPr lang="en-US" altLang="zh-CN" sz="1100">
                <a:sym typeface="+mn-ea"/>
              </a:rPr>
              <a:t>【</a:t>
            </a:r>
            <a:r>
              <a:rPr lang="zh-CN" altLang="en-US" sz="1100">
                <a:sym typeface="+mn-ea"/>
              </a:rPr>
              <a:t>有序</a:t>
            </a:r>
            <a:r>
              <a:rPr lang="en-US" altLang="zh-CN" sz="1100">
                <a:sym typeface="+mn-ea"/>
              </a:rPr>
              <a:t>】</a:t>
            </a:r>
            <a:endParaRPr lang="en-US" altLang="zh-CN" sz="1100"/>
          </a:p>
          <a:p>
            <a:pPr marL="228600" indent="-228600">
              <a:buFont typeface="+mj-lt"/>
              <a:buAutoNum type="arabicPeriod"/>
            </a:pPr>
            <a:r>
              <a:rPr lang="zh-CN" altLang="en-US" sz="1100">
                <a:sym typeface="+mn-ea"/>
              </a:rPr>
              <a:t>元素具备索引 </a:t>
            </a:r>
            <a:r>
              <a:rPr lang="en-US" altLang="zh-CN" sz="1100">
                <a:sym typeface="+mn-ea"/>
              </a:rPr>
              <a:t>【</a:t>
            </a:r>
            <a:r>
              <a:rPr lang="zh-CN" altLang="en-US" sz="1100">
                <a:sym typeface="+mn-ea"/>
              </a:rPr>
              <a:t>有索引</a:t>
            </a:r>
            <a:r>
              <a:rPr lang="en-US" altLang="zh-CN" sz="1100">
                <a:sym typeface="+mn-ea"/>
              </a:rPr>
              <a:t>】</a:t>
            </a:r>
            <a:endParaRPr lang="en-US" altLang="zh-CN" sz="1100"/>
          </a:p>
          <a:p>
            <a:pPr marL="228600" indent="-228600">
              <a:buFont typeface="+mj-lt"/>
              <a:buAutoNum type="arabicPeriod"/>
            </a:pPr>
            <a:r>
              <a:rPr lang="zh-CN" altLang="en-US" sz="1100">
                <a:sym typeface="+mn-ea"/>
              </a:rPr>
              <a:t>元素可以重复存储</a:t>
            </a:r>
            <a:r>
              <a:rPr lang="en-US" altLang="zh-CN" sz="1100">
                <a:sym typeface="+mn-ea"/>
              </a:rPr>
              <a:t>【</a:t>
            </a:r>
            <a:r>
              <a:rPr lang="zh-CN" altLang="en-US" sz="1100">
                <a:sym typeface="+mn-ea"/>
              </a:rPr>
              <a:t>可重复</a:t>
            </a:r>
            <a:r>
              <a:rPr lang="en-US" altLang="zh-CN" sz="1100">
                <a:sym typeface="+mn-ea"/>
              </a:rPr>
              <a:t>】</a:t>
            </a:r>
            <a:endParaRPr lang="en-US" altLang="zh-CN" sz="11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11570" y="3412386"/>
            <a:ext cx="3727325" cy="387893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常用子类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11505" y="3830320"/>
            <a:ext cx="4953635" cy="954405"/>
          </a:xfrm>
        </p:spPr>
        <p:txBody>
          <a:bodyPr/>
          <a:lstStyle/>
          <a:p>
            <a:r>
              <a:rPr lang="en-US" altLang="zh-CN" sz="1100" b="1"/>
              <a:t>ArrayList</a:t>
            </a:r>
            <a:r>
              <a:rPr lang="zh-CN" altLang="en-US" sz="1100" b="1"/>
              <a:t>：</a:t>
            </a:r>
            <a:r>
              <a:rPr lang="zh-CN" altLang="en-US" sz="1100"/>
              <a:t>底层结构就是数组</a:t>
            </a:r>
            <a:r>
              <a:rPr lang="en-US" altLang="zh-CN" sz="1100"/>
              <a:t>【</a:t>
            </a:r>
            <a:r>
              <a:rPr lang="zh-CN" altLang="en-US" sz="1100"/>
              <a:t>查询快，增删慢</a:t>
            </a:r>
            <a:r>
              <a:rPr lang="en-US" altLang="zh-CN" sz="1100"/>
              <a:t>】</a:t>
            </a:r>
            <a:endParaRPr lang="en-US" altLang="zh-CN" sz="1100"/>
          </a:p>
          <a:p>
            <a:r>
              <a:rPr lang="en-US" altLang="zh-CN" sz="1100" b="1"/>
              <a:t>Vector</a:t>
            </a:r>
            <a:r>
              <a:rPr lang="zh-CN" altLang="en-US" sz="1100" b="1"/>
              <a:t>：</a:t>
            </a:r>
            <a:r>
              <a:rPr lang="zh-CN" altLang="en-US" sz="1100"/>
              <a:t>底层结构也是数组（线程安全，同步安全的，低效，用的就少）</a:t>
            </a:r>
            <a:endParaRPr lang="zh-CN" altLang="en-US" sz="1100"/>
          </a:p>
          <a:p>
            <a:r>
              <a:rPr lang="en-US" altLang="zh-CN" sz="1100" b="1"/>
              <a:t>LinkedList</a:t>
            </a:r>
            <a:r>
              <a:rPr lang="zh-CN" altLang="en-US" sz="1100" b="1"/>
              <a:t>：</a:t>
            </a:r>
            <a:r>
              <a:rPr lang="zh-CN" altLang="en-US" sz="1100"/>
              <a:t>底层是链表结构（双向链表）</a:t>
            </a:r>
            <a:r>
              <a:rPr lang="en-US" altLang="zh-CN" sz="1100"/>
              <a:t>【</a:t>
            </a:r>
            <a:r>
              <a:rPr lang="zh-CN" altLang="en-US" sz="1100"/>
              <a:t>查询慢，增删快</a:t>
            </a:r>
            <a:r>
              <a:rPr lang="en-US" altLang="zh-CN" sz="1100"/>
              <a:t>】</a:t>
            </a:r>
            <a:endParaRPr lang="zh-CN" altLang="en-US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List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 List</a:t>
            </a:r>
            <a:r>
              <a:rPr lang="zh-CN" altLang="en-US"/>
              <a:t>中特有的方法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61" y="1207274"/>
            <a:ext cx="7975787" cy="2084556"/>
          </a:xfrm>
          <a:solidFill>
            <a:srgbClr val="FFFF99"/>
          </a:solidFill>
        </p:spPr>
        <p:txBody>
          <a:bodyPr/>
          <a:lstStyle/>
          <a:p>
            <a:r>
              <a:rPr lang="en-US" altLang="zh-CN"/>
              <a:t>List</a:t>
            </a:r>
            <a:r>
              <a:rPr lang="zh-CN" altLang="en-US"/>
              <a:t>继承了</a:t>
            </a:r>
            <a:r>
              <a:rPr lang="en-US" altLang="zh-CN"/>
              <a:t>Collection</a:t>
            </a:r>
            <a:r>
              <a:rPr lang="zh-CN" altLang="en-US"/>
              <a:t>中所有方法，元素具备索引特性，因此新增了一些含有索引的特有方法，如下：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public void </a:t>
            </a:r>
            <a:r>
              <a:rPr lang="en-US" altLang="zh-CN" b="1"/>
              <a:t>add</a:t>
            </a:r>
            <a:r>
              <a:rPr lang="en-US" altLang="zh-CN"/>
              <a:t>(int index, E element): </a:t>
            </a:r>
            <a:r>
              <a:rPr lang="zh-CN" altLang="en-US"/>
              <a:t>将指定的元素，添加到该集合中的指定位置上。</a:t>
            </a:r>
            <a:endParaRPr lang="zh-CN" altLang="en-US"/>
          </a:p>
          <a:p>
            <a:r>
              <a:rPr lang="en-US" altLang="zh-CN"/>
              <a:t>- public E </a:t>
            </a:r>
            <a:r>
              <a:rPr lang="en-US" altLang="zh-CN" b="1"/>
              <a:t>get</a:t>
            </a:r>
            <a:r>
              <a:rPr lang="en-US" altLang="zh-CN"/>
              <a:t>(int index):</a:t>
            </a:r>
            <a:r>
              <a:rPr lang="zh-CN" altLang="en-US"/>
              <a:t>返回集合中指定位置的元素。</a:t>
            </a:r>
            <a:endParaRPr lang="zh-CN" altLang="en-US"/>
          </a:p>
          <a:p>
            <a:r>
              <a:rPr lang="en-US" altLang="zh-CN"/>
              <a:t>- public E </a:t>
            </a:r>
            <a:r>
              <a:rPr lang="en-US" altLang="zh-CN" b="1"/>
              <a:t>remove</a:t>
            </a:r>
            <a:r>
              <a:rPr lang="en-US" altLang="zh-CN"/>
              <a:t>(int index): </a:t>
            </a:r>
            <a:r>
              <a:rPr lang="zh-CN" altLang="en-US"/>
              <a:t>移除列表中指定位置的元素</a:t>
            </a:r>
            <a:r>
              <a:rPr lang="en-US" altLang="zh-CN"/>
              <a:t>, </a:t>
            </a:r>
            <a:r>
              <a:rPr lang="zh-CN" altLang="en-US"/>
              <a:t>返回的是被移除的元素。</a:t>
            </a:r>
            <a:endParaRPr lang="zh-CN" altLang="en-US"/>
          </a:p>
          <a:p>
            <a:r>
              <a:rPr lang="en-US" altLang="zh-CN"/>
              <a:t>- public E </a:t>
            </a:r>
            <a:r>
              <a:rPr lang="en-US" altLang="zh-CN" b="1"/>
              <a:t>set</a:t>
            </a:r>
            <a:r>
              <a:rPr lang="en-US" altLang="zh-CN"/>
              <a:t>(int index, E element):</a:t>
            </a:r>
            <a:r>
              <a:rPr lang="zh-CN" altLang="en-US"/>
              <a:t>用指定元素替换集合中指定位置的元素</a:t>
            </a:r>
            <a:r>
              <a:rPr lang="en-US" altLang="zh-CN"/>
              <a:t>,</a:t>
            </a:r>
            <a:r>
              <a:rPr lang="zh-CN" altLang="en-US"/>
              <a:t>返回值的更新前的元素。</a:t>
            </a:r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755576" y="3933610"/>
            <a:ext cx="2664296" cy="942396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代码实践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91616" y="846367"/>
            <a:ext cx="4832511" cy="387893"/>
          </a:xfrm>
        </p:spPr>
        <p:txBody>
          <a:bodyPr/>
          <a:lstStyle/>
          <a:p>
            <a:r>
              <a:rPr lang="en-US" altLang="zh-CN"/>
              <a:t>List</a:t>
            </a:r>
            <a:r>
              <a:rPr lang="zh-CN" altLang="en-US"/>
              <a:t>集合有什么特点？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91616" y="1252538"/>
            <a:ext cx="4832511" cy="527124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有序 </a:t>
            </a:r>
            <a:r>
              <a:rPr lang="en-US" altLang="zh-CN"/>
              <a:t>2. </a:t>
            </a:r>
            <a:r>
              <a:rPr lang="zh-CN" altLang="en-US"/>
              <a:t>可重复的 </a:t>
            </a:r>
            <a:r>
              <a:rPr lang="en-US" altLang="zh-CN"/>
              <a:t>3. </a:t>
            </a:r>
            <a:r>
              <a:rPr lang="zh-CN" altLang="en-US"/>
              <a:t>有索引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891616" y="2528122"/>
            <a:ext cx="4832511" cy="691337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zh-CN"/>
              <a:t> ArrayList</a:t>
            </a:r>
            <a:r>
              <a:rPr lang="zh-CN" altLang="en-US"/>
              <a:t>：数组结构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 LinkedList</a:t>
            </a:r>
            <a:r>
              <a:rPr lang="zh-CN" altLang="en-US"/>
              <a:t>：双向链表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 Vector : </a:t>
            </a:r>
            <a:r>
              <a:rPr lang="zh-CN" altLang="en-US"/>
              <a:t>数组结构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891616" y="3867894"/>
            <a:ext cx="4832511" cy="527124"/>
          </a:xfrm>
        </p:spPr>
        <p:txBody>
          <a:bodyPr/>
          <a:lstStyle/>
          <a:p>
            <a:r>
              <a:rPr lang="en-US" altLang="zh-CN"/>
              <a:t>add remove set get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>
          <a:xfrm>
            <a:off x="891616" y="2140229"/>
            <a:ext cx="5566128" cy="387893"/>
          </a:xfrm>
        </p:spPr>
        <p:txBody>
          <a:bodyPr/>
          <a:lstStyle/>
          <a:p>
            <a:r>
              <a:rPr lang="en-US" altLang="zh-CN"/>
              <a:t>List</a:t>
            </a:r>
            <a:r>
              <a:rPr lang="zh-CN" altLang="en-US"/>
              <a:t>集合有哪些常用的子类及底层数据结构是啥？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>
          <a:xfrm>
            <a:off x="891616" y="3446838"/>
            <a:ext cx="4832511" cy="387893"/>
          </a:xfrm>
        </p:spPr>
        <p:txBody>
          <a:bodyPr/>
          <a:lstStyle/>
          <a:p>
            <a:r>
              <a:rPr lang="en-US" altLang="zh-CN"/>
              <a:t>List</a:t>
            </a:r>
            <a:r>
              <a:rPr lang="zh-CN" altLang="en-US"/>
              <a:t>集合有哪些常用的特有方法？</a:t>
            </a:r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List</a:t>
            </a:r>
            <a:r>
              <a:rPr lang="zh-CN" altLang="en-US"/>
              <a:t>集合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6" grpId="0" animBg="1" uiExpand="1" build="p"/>
      <p:bldP spid="8" grpId="0" animBg="1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 熟悉</a:t>
            </a:r>
            <a:r>
              <a:rPr lang="en-US" altLang="zh-CN"/>
              <a:t>LinkedList</a:t>
            </a:r>
            <a:r>
              <a:rPr lang="zh-CN" altLang="en-US"/>
              <a:t>首尾操作方法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能够自己查阅理解</a:t>
            </a:r>
            <a:r>
              <a:rPr lang="en-US" altLang="zh-CN"/>
              <a:t>add</a:t>
            </a:r>
            <a:r>
              <a:rPr lang="zh-CN" altLang="en-US"/>
              <a:t>，</a:t>
            </a:r>
            <a:r>
              <a:rPr lang="en-US" altLang="zh-CN"/>
              <a:t>get</a:t>
            </a:r>
            <a:r>
              <a:rPr lang="zh-CN" altLang="en-US"/>
              <a:t>等方法的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LinkedList</a:t>
            </a:r>
            <a:r>
              <a:rPr lang="zh-CN" altLang="en-US"/>
              <a:t>集合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LinkedList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LinkedList</a:t>
            </a:r>
            <a:r>
              <a:rPr lang="zh-CN" altLang="en-US"/>
              <a:t>的介绍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1080330"/>
            <a:ext cx="4087355" cy="1147180"/>
          </a:xfrm>
        </p:spPr>
        <p:txBody>
          <a:bodyPr/>
          <a:lstStyle/>
          <a:p>
            <a:r>
              <a:rPr lang="en-US" altLang="zh-CN"/>
              <a:t>LinkedList</a:t>
            </a:r>
            <a:r>
              <a:rPr lang="zh-CN" altLang="en-US"/>
              <a:t>底层结构是双向链表。每个节点有三个部分的数据，一个是保存元素数据，一个是保存前一个节点的地址，一个是保存后一个节点的地址。可以双向查询，效率会比单向链表高。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11570" y="2354454"/>
            <a:ext cx="3727325" cy="387893"/>
          </a:xfrm>
        </p:spPr>
        <p:txBody>
          <a:bodyPr/>
          <a:lstStyle/>
          <a:p>
            <a:r>
              <a:rPr lang="en-US" altLang="zh-CN"/>
              <a:t>2 LinkedList</a:t>
            </a:r>
            <a:r>
              <a:rPr lang="zh-CN" altLang="en-US"/>
              <a:t>特有方法</a:t>
            </a:r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28650" y="2859787"/>
            <a:ext cx="6336694" cy="175323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addFirst(E e):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将指定元素插入此列表的开头。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addLast(E e):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将指定元素添加到此列表的结尾。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getFirst():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返回此列表的第一个元素。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getLast():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返回此列表的最后一个元素。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removeFirst():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移除并返回此列表的第一个元素。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removeLast():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移除并返回此列表的最后一个元素。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145" y="1080135"/>
            <a:ext cx="4044950" cy="1085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接口介绍</a:t>
            </a:r>
            <a:endParaRPr lang="en-US" altLang="zh-CN"/>
          </a:p>
          <a:p>
            <a:r>
              <a:rPr lang="en-US" altLang="zh-CN"/>
              <a:t>HashSet</a:t>
            </a:r>
            <a:r>
              <a:rPr lang="zh-CN" altLang="en-US"/>
              <a:t>集合</a:t>
            </a:r>
            <a:endParaRPr lang="en-US" altLang="zh-CN"/>
          </a:p>
          <a:p>
            <a:r>
              <a:rPr lang="zh-CN" altLang="en-US"/>
              <a:t>哈希表结构</a:t>
            </a:r>
            <a:endParaRPr lang="en-US" altLang="zh-CN"/>
          </a:p>
          <a:p>
            <a:r>
              <a:rPr lang="en-US" altLang="zh-CN"/>
              <a:t>LinkedHashSet</a:t>
            </a:r>
            <a:r>
              <a:rPr lang="zh-CN" altLang="en-US"/>
              <a:t>集合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第四章 </a:t>
            </a:r>
            <a:r>
              <a:rPr lang="en-US" altLang="zh-CN"/>
              <a:t>Set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自定义泛型接口</a:t>
            </a:r>
            <a:endParaRPr lang="zh-CN" altLang="en-US"/>
          </a:p>
        </p:txBody>
      </p:sp>
      <p:sp>
        <p:nvSpPr>
          <p:cNvPr id="8" name="文本占位符 3"/>
          <p:cNvSpPr txBox="1"/>
          <p:nvPr/>
        </p:nvSpPr>
        <p:spPr>
          <a:xfrm>
            <a:off x="628661" y="699936"/>
            <a:ext cx="7975787" cy="387894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当定义接口时，内部方法中其参数类型，返回值类型不确定时，就可以使用泛型替代了。</a:t>
            </a:r>
            <a:endParaRPr lang="en-US" altLang="zh-CN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8661" y="1203598"/>
            <a:ext cx="3727325" cy="387893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定义格式</a:t>
            </a:r>
            <a:endParaRPr lang="zh-CN" altLang="en-US"/>
          </a:p>
        </p:txBody>
      </p:sp>
      <p:sp>
        <p:nvSpPr>
          <p:cNvPr id="26" name="文本占位符 4"/>
          <p:cNvSpPr txBox="1"/>
          <p:nvPr/>
        </p:nvSpPr>
        <p:spPr>
          <a:xfrm>
            <a:off x="611570" y="2643758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 </a:t>
            </a:r>
            <a:r>
              <a:rPr lang="zh-CN" altLang="en-US"/>
              <a:t>泛型的</a:t>
            </a:r>
            <a:r>
              <a:rPr lang="zh-CN" altLang="en-US">
                <a:sym typeface="+mn-ea"/>
              </a:rPr>
              <a:t>确定</a:t>
            </a:r>
            <a:endParaRPr lang="zh-CN" altLang="en-US"/>
          </a:p>
        </p:txBody>
      </p:sp>
      <p:sp>
        <p:nvSpPr>
          <p:cNvPr id="27" name="文本占位符 5"/>
          <p:cNvSpPr txBox="1"/>
          <p:nvPr/>
        </p:nvSpPr>
        <p:spPr>
          <a:xfrm>
            <a:off x="625475" y="2931795"/>
            <a:ext cx="3688715" cy="1048385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</a:pPr>
            <a:r>
              <a:rPr lang="zh-CN" altLang="en-US" sz="1000">
                <a:sym typeface="+mn-ea"/>
              </a:rPr>
              <a:t>可以在实现类实现接口时，确定接口中的泛型的类型</a:t>
            </a:r>
            <a:endParaRPr lang="zh-CN" altLang="en-US" sz="1000"/>
          </a:p>
          <a:p>
            <a:pPr>
              <a:buFont typeface="+mj-lt"/>
            </a:pPr>
            <a:r>
              <a:rPr lang="zh-CN" altLang="en-US" sz="1000">
                <a:sym typeface="+mn-ea"/>
              </a:rPr>
              <a:t>如果实现类和接口不指定具体的类型</a:t>
            </a:r>
            <a:r>
              <a:rPr lang="en-US" altLang="zh-CN" sz="1000">
                <a:sym typeface="+mn-ea"/>
              </a:rPr>
              <a:t> ,</a:t>
            </a:r>
            <a:r>
              <a:rPr lang="zh-CN" altLang="en-US" sz="1000">
                <a:sym typeface="+mn-ea"/>
              </a:rPr>
              <a:t>继续使用泛型指定</a:t>
            </a:r>
            <a:endParaRPr lang="zh-CN" altLang="en-US" sz="1000">
              <a:sym typeface="+mn-ea"/>
            </a:endParaRPr>
          </a:p>
          <a:p>
            <a:pPr>
              <a:buFont typeface="+mj-lt"/>
            </a:pPr>
            <a:r>
              <a:rPr lang="zh-CN" altLang="en-US" sz="1000">
                <a:sym typeface="+mn-ea"/>
              </a:rPr>
              <a:t>变成含有泛型的类使用。</a:t>
            </a:r>
            <a:endParaRPr lang="zh-CN" altLang="en-US" sz="1000">
              <a:sym typeface="+mn-ea"/>
            </a:endParaRPr>
          </a:p>
          <a:p>
            <a:pPr>
              <a:buFont typeface="+mj-lt"/>
            </a:pPr>
            <a:r>
              <a:rPr lang="zh-CN" altLang="en-US" sz="1000">
                <a:sym typeface="+mn-ea"/>
              </a:rPr>
              <a:t>举例 </a:t>
            </a:r>
            <a:r>
              <a:rPr lang="en-US" altLang="zh-CN" sz="1000">
                <a:sym typeface="+mn-ea"/>
              </a:rPr>
              <a:t>: </a:t>
            </a:r>
            <a:r>
              <a:rPr lang="en-US" altLang="zh-CN" sz="1000">
                <a:sym typeface="+mn-ea"/>
              </a:rPr>
              <a:t>public class Test&lt;E&gt; implements Collection&lt;E&gt;{} </a:t>
            </a:r>
            <a:endParaRPr lang="en-US" altLang="zh-CN" sz="1000">
              <a:sym typeface="+mn-ea"/>
            </a:endParaRPr>
          </a:p>
        </p:txBody>
      </p:sp>
      <p:sp>
        <p:nvSpPr>
          <p:cNvPr id="28" name="文本占位符 3"/>
          <p:cNvSpPr txBox="1"/>
          <p:nvPr/>
        </p:nvSpPr>
        <p:spPr>
          <a:xfrm>
            <a:off x="611571" y="1608836"/>
            <a:ext cx="3744416" cy="387894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000"/>
              <a:t>在接口名后面加上一对尖括号，里面定义泛型。一般使用一个英文大写字母表示，如果有多个泛型使用逗号分隔。</a:t>
            </a:r>
            <a:endParaRPr lang="en-US" altLang="zh-CN" sz="100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628650" y="2014557"/>
            <a:ext cx="368562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lang="en-US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interface</a:t>
            </a: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接口名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泛型名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类型内部，就可以把泛型名当做是某一种类型使用了。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箭头: 右 29"/>
          <p:cNvSpPr/>
          <p:nvPr/>
        </p:nvSpPr>
        <p:spPr>
          <a:xfrm>
            <a:off x="4355976" y="1574101"/>
            <a:ext cx="576064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932040" y="1493952"/>
            <a:ext cx="3672408" cy="86177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zh-CN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>
                <a:solidFill>
                  <a:srgbClr val="20999D"/>
                </a:solidFill>
                <a:latin typeface="Consolas" panose="020B0609020204030204" pitchFamily="49" charset="0"/>
              </a:rPr>
              <a:t>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public boolean add(E e);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zh-CN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文本占位符 4"/>
          <p:cNvSpPr txBox="1"/>
          <p:nvPr/>
        </p:nvSpPr>
        <p:spPr>
          <a:xfrm>
            <a:off x="611570" y="4049199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 </a:t>
            </a:r>
            <a:r>
              <a:rPr lang="zh-CN" altLang="en-US"/>
              <a:t>代码实践</a:t>
            </a:r>
            <a:endParaRPr lang="zh-CN" altLang="en-US"/>
          </a:p>
        </p:txBody>
      </p:sp>
      <p:sp>
        <p:nvSpPr>
          <p:cNvPr id="35" name="文本占位符 5"/>
          <p:cNvSpPr txBox="1"/>
          <p:nvPr/>
        </p:nvSpPr>
        <p:spPr>
          <a:xfrm>
            <a:off x="611570" y="4409239"/>
            <a:ext cx="5400590" cy="538775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/>
              <a:t>模拟一个</a:t>
            </a:r>
            <a:r>
              <a:rPr lang="en-US" altLang="zh-CN" sz="1000"/>
              <a:t>Collection</a:t>
            </a:r>
            <a:r>
              <a:rPr lang="zh-CN" altLang="en-US" sz="1000"/>
              <a:t>接口，表示集合，集合操作的数据不确定。</a:t>
            </a:r>
            <a:endParaRPr lang="zh-CN" altLang="en-US" sz="1000"/>
          </a:p>
          <a:p>
            <a:r>
              <a:rPr lang="zh-CN" altLang="en-US" sz="1000"/>
              <a:t>定义一个接口</a:t>
            </a:r>
            <a:r>
              <a:rPr lang="en-US" altLang="zh-CN" sz="1000"/>
              <a:t>MyCollection</a:t>
            </a:r>
            <a:r>
              <a:rPr lang="zh-CN" altLang="en-US" sz="1000"/>
              <a:t>具体表示。</a:t>
            </a:r>
            <a:endParaRPr lang="zh-CN" altLang="en-US" sz="1000"/>
          </a:p>
        </p:txBody>
      </p:sp>
      <p:sp>
        <p:nvSpPr>
          <p:cNvPr id="36" name="云形 35"/>
          <p:cNvSpPr/>
          <p:nvPr/>
        </p:nvSpPr>
        <p:spPr>
          <a:xfrm>
            <a:off x="6518012" y="4282582"/>
            <a:ext cx="2088232" cy="792088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代码实践</a:t>
            </a:r>
            <a:endParaRPr lang="zh-CN" altLang="en-US"/>
          </a:p>
        </p:txBody>
      </p:sp>
      <p:sp>
        <p:nvSpPr>
          <p:cNvPr id="38" name="箭头: 右 37"/>
          <p:cNvSpPr/>
          <p:nvPr/>
        </p:nvSpPr>
        <p:spPr>
          <a:xfrm>
            <a:off x="4355976" y="2837704"/>
            <a:ext cx="576064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4932040" y="2684190"/>
            <a:ext cx="3672408" cy="10156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zh-CN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CollectionImp </a:t>
            </a:r>
            <a:r>
              <a:rPr lang="en-US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implements 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public boolean add(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e);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zh-CN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animBg="1" uiExpand="1" build="p"/>
      <p:bldP spid="30" grpId="0" animBg="1"/>
      <p:bldP spid="31" grpId="0" animBg="1"/>
      <p:bldP spid="35" grpId="0"/>
      <p:bldP spid="36" grpId="0" animBg="1"/>
      <p:bldP spid="38" grpId="0" animBg="1"/>
      <p:bldP spid="39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能够熟悉</a:t>
            </a:r>
            <a:r>
              <a:rPr lang="en-US" altLang="zh-CN"/>
              <a:t>Set</a:t>
            </a:r>
            <a:r>
              <a:rPr lang="zh-CN" altLang="en-US"/>
              <a:t>集合的特点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熟悉常见的</a:t>
            </a:r>
            <a:r>
              <a:rPr lang="en-US" altLang="zh-CN"/>
              <a:t>Set</a:t>
            </a:r>
            <a:r>
              <a:rPr lang="zh-CN" altLang="en-US"/>
              <a:t>实现类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集合介绍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444208" y="755087"/>
            <a:ext cx="2511102" cy="2231518"/>
            <a:chOff x="6242645" y="1015435"/>
            <a:chExt cx="2714625" cy="275322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52320" y="1015435"/>
              <a:ext cx="1504950" cy="126682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2645" y="1711259"/>
              <a:ext cx="2714625" cy="20574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Set</a:t>
            </a:r>
            <a:r>
              <a:rPr lang="zh-CN" altLang="en-US"/>
              <a:t>集合介绍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4096" y="1107798"/>
            <a:ext cx="6319603" cy="1412299"/>
          </a:xfrm>
        </p:spPr>
        <p:txBody>
          <a:bodyPr/>
          <a:lstStyle/>
          <a:p>
            <a:r>
              <a:rPr lang="en-US" altLang="zh-CN" sz="1100"/>
              <a:t>Set</a:t>
            </a:r>
            <a:r>
              <a:rPr lang="zh-CN" altLang="en-US" sz="1100"/>
              <a:t>集合也是</a:t>
            </a:r>
            <a:r>
              <a:rPr lang="en-US" altLang="zh-CN" sz="1100"/>
              <a:t>Collection</a:t>
            </a:r>
            <a:r>
              <a:rPr lang="zh-CN" altLang="en-US" sz="1100"/>
              <a:t>集合的子类型，</a:t>
            </a:r>
            <a:r>
              <a:rPr lang="zh-CN" altLang="en-US" sz="1100" b="1">
                <a:solidFill>
                  <a:srgbClr val="FF0000"/>
                </a:solidFill>
              </a:rPr>
              <a:t>没有特有方法</a:t>
            </a:r>
            <a:r>
              <a:rPr lang="zh-CN" altLang="en-US" sz="1100"/>
              <a:t>。</a:t>
            </a:r>
            <a:r>
              <a:rPr lang="en-US" altLang="zh-CN" sz="1100"/>
              <a:t>Set</a:t>
            </a:r>
            <a:r>
              <a:rPr lang="zh-CN" altLang="en-US" sz="1100"/>
              <a:t>比</a:t>
            </a:r>
            <a:r>
              <a:rPr lang="en-US" altLang="zh-CN" sz="1100"/>
              <a:t>Collection</a:t>
            </a:r>
            <a:r>
              <a:rPr lang="zh-CN" altLang="en-US" sz="1100"/>
              <a:t>定义更严谨，</a:t>
            </a:r>
            <a:r>
              <a:rPr lang="en-US" altLang="zh-CN" sz="1100"/>
              <a:t>Set</a:t>
            </a:r>
            <a:r>
              <a:rPr lang="zh-CN" altLang="en-US" sz="1100"/>
              <a:t>集合要求：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2" eaLnBrk="0" hangingPunct="0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11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元素不能保证</a:t>
            </a:r>
            <a:r>
              <a:rPr lang="zh-CN" altLang="en-US" sz="11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添加</a:t>
            </a:r>
            <a:r>
              <a:rPr lang="en-US" altLang="zh-CN" sz="11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和取出顺序（无序）</a:t>
            </a:r>
            <a:endParaRPr lang="en-US" altLang="zh-CN" sz="11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457200" lvl="2" eaLnBrk="0" hangingPunct="0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11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元素是没有索引的(</a:t>
            </a:r>
            <a:r>
              <a:rPr lang="zh-CN" altLang="en-US" sz="11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无索引</a:t>
            </a:r>
            <a:r>
              <a:rPr lang="en-US" altLang="zh-CN" sz="11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1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457200" lvl="2" eaLnBrk="0" hangingPunct="0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11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元素唯一(</a:t>
            </a:r>
            <a:r>
              <a:rPr lang="zh-CN" altLang="en-US" sz="11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元素唯一</a:t>
            </a:r>
            <a:r>
              <a:rPr lang="en-US" altLang="zh-CN" sz="11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1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28650" y="2659489"/>
            <a:ext cx="3727325" cy="387893"/>
          </a:xfrm>
        </p:spPr>
        <p:txBody>
          <a:bodyPr/>
          <a:lstStyle/>
          <a:p>
            <a:r>
              <a:rPr lang="en-US" altLang="zh-CN"/>
              <a:t>2 Set</a:t>
            </a:r>
            <a:r>
              <a:rPr lang="zh-CN" altLang="en-US"/>
              <a:t>常用子类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79141" y="3099999"/>
            <a:ext cx="2308683" cy="17039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/>
              <a:t>HashSet</a:t>
            </a:r>
            <a:r>
              <a:rPr lang="zh-CN" altLang="en-US" b="1"/>
              <a:t>：</a:t>
            </a:r>
            <a:r>
              <a:rPr lang="zh-CN" altLang="en-US"/>
              <a:t>底层由</a:t>
            </a:r>
            <a:r>
              <a:rPr lang="en-US" altLang="zh-CN"/>
              <a:t>HashMap</a:t>
            </a:r>
            <a:r>
              <a:rPr lang="zh-CN" altLang="en-US"/>
              <a:t>，底层结构哈希表结构。</a:t>
            </a:r>
            <a:endParaRPr lang="en-US" altLang="zh-CN"/>
          </a:p>
          <a:p>
            <a:r>
              <a:rPr lang="zh-CN" altLang="en-US"/>
              <a:t>去重，无索引，无序。</a:t>
            </a:r>
            <a:endParaRPr lang="zh-CN" altLang="en-US"/>
          </a:p>
          <a:p>
            <a:r>
              <a:rPr lang="zh-CN" altLang="en-US"/>
              <a:t>哈希表结构的集合，操作效率会非常高。</a:t>
            </a:r>
            <a:endParaRPr lang="zh-CN" altLang="en-US"/>
          </a:p>
        </p:txBody>
      </p:sp>
      <p:sp>
        <p:nvSpPr>
          <p:cNvPr id="12" name="文本占位符 5"/>
          <p:cNvSpPr txBox="1"/>
          <p:nvPr/>
        </p:nvSpPr>
        <p:spPr>
          <a:xfrm>
            <a:off x="3102868" y="3099999"/>
            <a:ext cx="2261220" cy="170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/>
              <a:t>LinkedHashSet:</a:t>
            </a:r>
            <a:r>
              <a:rPr lang="zh-CN" altLang="en-US"/>
              <a:t>底层结构链表加哈希表结构。</a:t>
            </a:r>
            <a:endParaRPr lang="en-US" altLang="zh-CN"/>
          </a:p>
          <a:p>
            <a:r>
              <a:rPr lang="zh-CN" altLang="en-US"/>
              <a:t>具有哈希表表结构的特点，也具有链表的特点。</a:t>
            </a:r>
            <a:endParaRPr lang="en-US" altLang="zh-CN"/>
          </a:p>
        </p:txBody>
      </p:sp>
      <p:sp>
        <p:nvSpPr>
          <p:cNvPr id="14" name="文本占位符 5"/>
          <p:cNvSpPr txBox="1"/>
          <p:nvPr/>
        </p:nvSpPr>
        <p:spPr>
          <a:xfrm>
            <a:off x="5580325" y="3099999"/>
            <a:ext cx="2261220" cy="170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/>
              <a:t>TreeSet</a:t>
            </a:r>
            <a:r>
              <a:rPr lang="zh-CN" altLang="en-US" b="1"/>
              <a:t>：</a:t>
            </a:r>
            <a:r>
              <a:rPr lang="zh-CN" altLang="en-US"/>
              <a:t>底层是有</a:t>
            </a:r>
            <a:r>
              <a:rPr lang="en-US" altLang="zh-CN"/>
              <a:t>TreeMap</a:t>
            </a:r>
            <a:r>
              <a:rPr lang="zh-CN" altLang="en-US"/>
              <a:t>，底层数据结构 红黑树。</a:t>
            </a:r>
            <a:endParaRPr lang="en-US" altLang="zh-CN"/>
          </a:p>
          <a:p>
            <a:r>
              <a:rPr lang="zh-CN" altLang="en-US"/>
              <a:t>去重，让存入的元素具有排序（升序排序）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 uiExpand="1" build="p"/>
      <p:bldP spid="12" grpId="0" animBg="1"/>
      <p:bldP spid="14" grpId="0" bldLvl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集合特点？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91616" y="1234260"/>
            <a:ext cx="4472471" cy="731335"/>
          </a:xfrm>
        </p:spPr>
        <p:txBody>
          <a:bodyPr/>
          <a:lstStyle/>
          <a:p>
            <a:r>
              <a:rPr lang="zh-CN" altLang="en-US"/>
              <a:t>无序</a:t>
            </a:r>
            <a:endParaRPr lang="zh-CN" altLang="en-US"/>
          </a:p>
          <a:p>
            <a:r>
              <a:rPr lang="zh-CN" altLang="en-US"/>
              <a:t>无索引</a:t>
            </a:r>
            <a:endParaRPr lang="zh-CN" altLang="en-US"/>
          </a:p>
          <a:p>
            <a:r>
              <a:rPr lang="zh-CN" altLang="en-US"/>
              <a:t>去重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891616" y="2881811"/>
            <a:ext cx="4472471" cy="620315"/>
          </a:xfrm>
        </p:spPr>
        <p:txBody>
          <a:bodyPr/>
          <a:lstStyle/>
          <a:p>
            <a:r>
              <a:rPr lang="en-US" altLang="zh-CN"/>
              <a:t>HashSet </a:t>
            </a:r>
            <a:r>
              <a:rPr lang="zh-CN" altLang="en-US"/>
              <a:t>哈希表结构</a:t>
            </a:r>
            <a:endParaRPr lang="zh-CN" altLang="en-US"/>
          </a:p>
          <a:p>
            <a:r>
              <a:rPr lang="en-US" altLang="zh-CN"/>
              <a:t>LinkedHashSet  </a:t>
            </a:r>
            <a:r>
              <a:rPr lang="zh-CN" altLang="en-US"/>
              <a:t>链表</a:t>
            </a:r>
            <a:r>
              <a:rPr lang="en-US" altLang="zh-CN"/>
              <a:t>+</a:t>
            </a:r>
            <a:r>
              <a:rPr lang="zh-CN" altLang="en-US"/>
              <a:t>哈希表结构</a:t>
            </a:r>
            <a:endParaRPr lang="zh-CN" altLang="en-US"/>
          </a:p>
          <a:p>
            <a:r>
              <a:rPr lang="en-US" altLang="zh-CN"/>
              <a:t>TreeSet  </a:t>
            </a:r>
            <a:r>
              <a:rPr lang="zh-CN" altLang="en-US"/>
              <a:t>红黑树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>
          <a:xfrm>
            <a:off x="891616" y="2428262"/>
            <a:ext cx="3896407" cy="387893"/>
          </a:xfrm>
        </p:spPr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集合有哪些常用的子类，底层结构是什么？</a:t>
            </a:r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集合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6" grpId="0" animBg="1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使用使用</a:t>
            </a:r>
            <a:r>
              <a:rPr lang="en-US" altLang="zh-CN"/>
              <a:t>HashSet</a:t>
            </a:r>
            <a:r>
              <a:rPr lang="zh-CN" altLang="en-US"/>
              <a:t>集合对数据进行去重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理解哈希表结构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HashSet</a:t>
            </a:r>
            <a:r>
              <a:rPr lang="zh-CN" altLang="en-US"/>
              <a:t>集合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HashSet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11570" y="699547"/>
            <a:ext cx="3727325" cy="387893"/>
          </a:xfrm>
        </p:spPr>
        <p:txBody>
          <a:bodyPr/>
          <a:lstStyle/>
          <a:p>
            <a:r>
              <a:rPr lang="en-US" altLang="zh-CN"/>
              <a:t>1 HashSet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11570" y="1103737"/>
            <a:ext cx="6823659" cy="387893"/>
          </a:xfrm>
        </p:spPr>
        <p:txBody>
          <a:bodyPr/>
          <a:lstStyle/>
          <a:p>
            <a:r>
              <a:rPr lang="en-US" altLang="zh-CN"/>
              <a:t>java.util.HashSet</a:t>
            </a:r>
            <a:r>
              <a:rPr lang="zh-CN" altLang="en-US"/>
              <a:t>是</a:t>
            </a:r>
            <a:r>
              <a:rPr lang="en-US" altLang="zh-CN"/>
              <a:t>Set</a:t>
            </a:r>
            <a:r>
              <a:rPr lang="zh-CN" altLang="en-US"/>
              <a:t>接口的实现类，没有特有方法。 底层是哈希表结构，具有去重特点。</a:t>
            </a:r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70" y="1443429"/>
            <a:ext cx="3943350" cy="120032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HashSet&lt;Integer&gt; set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HashSet&lt;&gt;();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set.add(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set.add(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set.add(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set.add(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System.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.println(set);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箭头: 右 7"/>
          <p:cNvSpPr/>
          <p:nvPr/>
        </p:nvSpPr>
        <p:spPr>
          <a:xfrm>
            <a:off x="4915172" y="1785949"/>
            <a:ext cx="531510" cy="5697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95663" y="1851903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nsolas" panose="020B0609020204030204" pitchFamily="49" charset="0"/>
              </a:rPr>
              <a:t>[20, 10, 30]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7700" y="2986405"/>
            <a:ext cx="5796280" cy="337185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练习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: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宋体" panose="02010600030101010101" pitchFamily="2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宋体" panose="02010600030101010101" pitchFamily="2" charset="-122"/>
              </a:rPr>
              <a:t>HashSet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宋体" panose="02010600030101010101" pitchFamily="2" charset="-122"/>
              </a:rPr>
              <a:t>集合存储字符串并遍历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7700" y="3724275"/>
            <a:ext cx="5796280" cy="337185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宋体" panose="02010600030101010101" pitchFamily="2" charset="-122"/>
              </a:rPr>
              <a:t>练习 : 使用HashSet集合存储自定义对象并遍历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ldLvl="0" animBg="1"/>
      <p:bldP spid="8" grpId="0" bldLvl="0" animBg="1"/>
      <p:bldP spid="10" grpId="0"/>
      <p:bldP spid="13" grpId="0"/>
      <p:bldP spid="14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哈希表结构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786505" y="1454785"/>
            <a:ext cx="4222750" cy="108775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能够说出哈希表结构的组成及特点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2300" y="12446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哈希表结构</a:t>
            </a:r>
            <a:endParaRPr lang="zh-CN" altLang="en-US" sz="240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405" y="1131253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哈希值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113" y="1590675"/>
            <a:ext cx="7488238" cy="2030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哈希值：是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根据对象的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或者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对象的属性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算出来的</a:t>
            </a:r>
            <a:r>
              <a:rPr kumimoji="0" lang="en-US" altLang="zh-CN" sz="1050" kern="1200" cap="none" spc="0" normalizeH="0" baseline="0" noProof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类型的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数值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Object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类中有一个方法可以获取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对象的哈希值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 </a:t>
            </a:r>
            <a:r>
              <a:rPr kumimoji="0" lang="en-US" altLang="zh-CN" sz="1050" kern="1200" cap="none" spc="0" normalizeH="0" baseline="0" noProof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050" kern="1200" cap="none" spc="0" normalizeH="0" baseline="0" noProof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hashCode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​()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：返回对象的哈希码值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对象的哈希值特点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同一个对象多次调用</a:t>
            </a:r>
            <a:r>
              <a:rPr kumimoji="0" lang="en-US" altLang="zh-CN" sz="1050" kern="1200" cap="none" spc="0" normalizeH="0" baseline="0" noProof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hashCode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方法返回的哈希值是相同的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默认情况下，不同对象的哈希值是不同的。而重写</a:t>
            </a:r>
            <a:r>
              <a:rPr kumimoji="0" lang="en-US" altLang="zh-CN" sz="1050" kern="1200" cap="none" spc="0" normalizeH="0" baseline="0" noProof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hashCode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方法，不同对象的哈希值有可能相同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3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6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96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05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37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47700" y="214630"/>
            <a:ext cx="5383530" cy="61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哈希表结构</a:t>
            </a:r>
            <a:endParaRPr lang="zh-CN" altLang="en-US" sz="240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1375" y="1131888"/>
            <a:ext cx="5746750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常见数据结构之哈希表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113" y="1590675"/>
            <a:ext cx="7488238" cy="8185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哈希表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JDK8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之前，底层采用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链表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JDK8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以后，底层采用数组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+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链表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红黑树实现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4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2"/>
          <p:cNvSpPr txBox="1"/>
          <p:nvPr/>
        </p:nvSpPr>
        <p:spPr>
          <a:xfrm>
            <a:off x="841375" y="1131888"/>
            <a:ext cx="4491038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HashSet1.7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版本原理解析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93738" y="1628775"/>
            <a:ext cx="81041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3738" y="2132013"/>
            <a:ext cx="8104188" cy="476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72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06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57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209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21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225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6567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705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7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78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781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85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789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293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797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795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796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59075" y="1757363"/>
            <a:ext cx="4206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18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941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41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339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241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562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5476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4847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469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708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69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391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2238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4626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4473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3845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369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6080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5927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990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99088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62638" y="2133600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62700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641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5488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7876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7723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48625" y="1235075"/>
            <a:ext cx="596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table[]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17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713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01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1"/>
          <p:cNvSpPr/>
          <p:nvPr/>
        </p:nvSpPr>
        <p:spPr>
          <a:xfrm>
            <a:off x="314325" y="3784600"/>
            <a:ext cx="3678238" cy="2921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>
            <a:spAutoFit/>
          </a:bodyPr>
          <a:p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Hash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hm = </a:t>
            </a:r>
            <a:r>
              <a:rPr lang="zh-CN" altLang="zh-CN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Hash</a:t>
            </a:r>
            <a:r>
              <a:rPr lang="en-US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68" name="标题占位符 1"/>
          <p:cNvSpPr txBox="1">
            <a:spLocks noChangeArrowheads="1"/>
          </p:cNvSpPr>
          <p:nvPr/>
        </p:nvSpPr>
        <p:spPr bwMode="auto">
          <a:xfrm>
            <a:off x="628650" y="1968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哈希表结构</a:t>
            </a:r>
            <a:endParaRPr lang="zh-CN" altLang="en-US" sz="240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82575" y="4011613"/>
            <a:ext cx="4175125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创建一个默认长度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，默认加载因为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0.75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的数组，数组名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table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3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1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3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7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9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1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3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7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9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1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3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7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9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1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3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7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9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61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3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7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2" grpId="0"/>
      <p:bldP spid="62" grpId="0" bldLvl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693738" y="1628775"/>
            <a:ext cx="81041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3738" y="2132013"/>
            <a:ext cx="8104188" cy="476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72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06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57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209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21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225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6567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705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7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78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781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85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789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293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797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795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796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59075" y="1757363"/>
            <a:ext cx="4206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18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941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41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339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241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562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5476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4847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469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708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69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391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2238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4626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4473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3845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369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6080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5927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990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99088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62638" y="2133600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62700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641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5488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7876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7723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48625" y="1235075"/>
            <a:ext cx="852488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Segment[]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08513" y="3138488"/>
            <a:ext cx="360363" cy="360363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8" name="直接箭头连接符 77"/>
          <p:cNvCxnSpPr>
            <a:stCxn id="74" idx="1"/>
          </p:cNvCxnSpPr>
          <p:nvPr/>
        </p:nvCxnSpPr>
        <p:spPr>
          <a:xfrm flipH="1" flipV="1">
            <a:off x="2970213" y="2184400"/>
            <a:ext cx="1690688" cy="10080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17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713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01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82575" y="4011613"/>
            <a:ext cx="4124325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创建一个默认长度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，默认加载因为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0.75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的数组，数组名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table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根据元素的哈希值跟数组的长度计算出应存入的位置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9" name="TextBox 2"/>
          <p:cNvSpPr txBox="1"/>
          <p:nvPr/>
        </p:nvSpPr>
        <p:spPr>
          <a:xfrm>
            <a:off x="841375" y="1131888"/>
            <a:ext cx="4491038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HashSet1.7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版本原理解析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标题占位符 1"/>
          <p:cNvSpPr txBox="1">
            <a:spLocks noChangeArrowheads="1"/>
          </p:cNvSpPr>
          <p:nvPr/>
        </p:nvSpPr>
        <p:spPr bwMode="auto">
          <a:xfrm>
            <a:off x="628650" y="18351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哈希表结构</a:t>
            </a:r>
            <a:endParaRPr lang="zh-CN" altLang="en-US" sz="240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charRg st="3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91616" y="846367"/>
            <a:ext cx="6416687" cy="387893"/>
          </a:xfrm>
        </p:spPr>
        <p:txBody>
          <a:bodyPr/>
          <a:lstStyle/>
          <a:p>
            <a:r>
              <a:rPr lang="zh-CN" altLang="en-US"/>
              <a:t>什么时候使用泛型？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91616" y="1375371"/>
            <a:ext cx="6416687" cy="527124"/>
          </a:xfrm>
        </p:spPr>
        <p:txBody>
          <a:bodyPr/>
          <a:lstStyle/>
          <a:p>
            <a:r>
              <a:rPr lang="zh-CN" altLang="en-US"/>
              <a:t>定义一个接口的时候，如果内部需要使用某一个数据不确定具体类型，就可以使用泛型。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891616" y="2671515"/>
            <a:ext cx="6416687" cy="527124"/>
          </a:xfrm>
        </p:spPr>
        <p:txBody>
          <a:bodyPr/>
          <a:lstStyle/>
          <a:p>
            <a:r>
              <a:rPr lang="zh-CN" altLang="en-US"/>
              <a:t>接口名后面加上尖括号，里面定义泛型名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891616" y="3918719"/>
            <a:ext cx="6416687" cy="527124"/>
          </a:xfrm>
        </p:spPr>
        <p:txBody>
          <a:bodyPr/>
          <a:lstStyle/>
          <a:p>
            <a:r>
              <a:rPr lang="zh-CN" altLang="en-US"/>
              <a:t>子类如果可以确定类型，在实现接口的时候，直接</a:t>
            </a:r>
            <a:r>
              <a:rPr lang="zh-CN" altLang="en-US">
                <a:sym typeface="+mn-ea"/>
              </a:rPr>
              <a:t>确定</a:t>
            </a:r>
            <a:r>
              <a:rPr lang="zh-CN" altLang="en-US"/>
              <a:t>类型</a:t>
            </a:r>
            <a:endParaRPr lang="en-US" altLang="zh-CN"/>
          </a:p>
          <a:p>
            <a:r>
              <a:rPr lang="zh-CN" altLang="en-US"/>
              <a:t>子类如果不确定类型，继续使用泛型指定，回到泛型类的使用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>
          <a:xfrm>
            <a:off x="891616" y="2140229"/>
            <a:ext cx="6416687" cy="387893"/>
          </a:xfrm>
        </p:spPr>
        <p:txBody>
          <a:bodyPr/>
          <a:lstStyle/>
          <a:p>
            <a:r>
              <a:rPr lang="zh-CN" altLang="en-US"/>
              <a:t>定义接口泛型的格式？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>
          <a:xfrm>
            <a:off x="891616" y="3362852"/>
            <a:ext cx="6416687" cy="387893"/>
          </a:xfrm>
        </p:spPr>
        <p:txBody>
          <a:bodyPr/>
          <a:lstStyle/>
          <a:p>
            <a:r>
              <a:rPr lang="zh-CN" altLang="en-US"/>
              <a:t>怎么给泛型接口确定泛型？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自定义泛型接口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693738" y="1628775"/>
            <a:ext cx="81041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3738" y="2132013"/>
            <a:ext cx="8104188" cy="476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72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06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57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209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21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225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6567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705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7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78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781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85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789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293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797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795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796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59075" y="1757363"/>
            <a:ext cx="4206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18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941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41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339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241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562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5476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4847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469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708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69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391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2238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4626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4473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3845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369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6080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5927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990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99088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62638" y="2133600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62700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641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5488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7876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7723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48625" y="1235075"/>
            <a:ext cx="852488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Segment[]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08513" y="3138488"/>
            <a:ext cx="360363" cy="360363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8" name="直接箭头连接符 77"/>
          <p:cNvCxnSpPr>
            <a:stCxn id="74" idx="1"/>
          </p:cNvCxnSpPr>
          <p:nvPr/>
        </p:nvCxnSpPr>
        <p:spPr>
          <a:xfrm flipH="1" flipV="1">
            <a:off x="2970213" y="2184400"/>
            <a:ext cx="1690688" cy="10080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17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713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01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82575" y="4011613"/>
            <a:ext cx="4124325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创建一个默认长度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，默认加载因为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0.75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的数组，数组名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table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根据元素的哈希值跟数组的长度计算出应存入的位置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判断当前位置是否为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，如果是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直接存入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TextBox 2"/>
          <p:cNvSpPr txBox="1"/>
          <p:nvPr/>
        </p:nvSpPr>
        <p:spPr>
          <a:xfrm>
            <a:off x="841375" y="1131888"/>
            <a:ext cx="4491038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HashSet1.7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版本原理解析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标题占位符 1"/>
          <p:cNvSpPr txBox="1">
            <a:spLocks noChangeArrowheads="1"/>
          </p:cNvSpPr>
          <p:nvPr/>
        </p:nvSpPr>
        <p:spPr bwMode="auto">
          <a:xfrm>
            <a:off x="635000" y="17589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哈希表结构</a:t>
            </a:r>
            <a:endParaRPr lang="zh-CN" altLang="en-US" sz="240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7284E-6 L -0.19878 -0.2851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0" y="-1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4" grpId="0" bldLvl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693738" y="1628775"/>
            <a:ext cx="81041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3738" y="2132013"/>
            <a:ext cx="8104188" cy="476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72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06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57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209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21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225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6567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705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7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781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85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789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293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797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795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796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18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941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41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339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241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562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5476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4847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469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708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69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391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2238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4626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4473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3845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369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6080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5927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990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99088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62638" y="2133600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62700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641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5488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7876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7723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48625" y="1235075"/>
            <a:ext cx="852488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Segment[]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2787650" y="1711325"/>
            <a:ext cx="358775" cy="360363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4745038" y="3300413"/>
            <a:ext cx="360363" cy="360363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713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17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01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78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75" idx="7"/>
            <a:endCxn id="51" idx="0"/>
          </p:cNvCxnSpPr>
          <p:nvPr/>
        </p:nvCxnSpPr>
        <p:spPr>
          <a:xfrm flipV="1">
            <a:off x="5053013" y="2133600"/>
            <a:ext cx="981075" cy="1219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82575" y="4011613"/>
            <a:ext cx="4124325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创建一个默认长度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，默认加载因为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0.75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的数组，数组名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table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根据元素的哈希值跟数组的长度计算出应存入的位置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判断当前位置是否为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，如果是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直接存入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8" name="TextBox 2"/>
          <p:cNvSpPr txBox="1"/>
          <p:nvPr/>
        </p:nvSpPr>
        <p:spPr>
          <a:xfrm>
            <a:off x="841375" y="1131888"/>
            <a:ext cx="4491038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HashSet1.7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版本原理解析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9" name="标题占位符 1"/>
          <p:cNvSpPr txBox="1">
            <a:spLocks noChangeArrowheads="1"/>
          </p:cNvSpPr>
          <p:nvPr/>
        </p:nvSpPr>
        <p:spPr bwMode="auto">
          <a:xfrm>
            <a:off x="602615" y="19558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哈希表结构</a:t>
            </a:r>
            <a:endParaRPr lang="zh-CN" altLang="en-US" sz="240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20988E-6 L 0.12292 -0.3166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-1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5" grpId="0" bldLvl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693738" y="1628775"/>
            <a:ext cx="81041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3738" y="2132013"/>
            <a:ext cx="8104188" cy="476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72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06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57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209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21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225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6567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705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7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781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85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789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293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797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795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796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18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941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41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339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241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5476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4847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469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708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69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391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2238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4626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4473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3845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369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6080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5927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990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99088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62638" y="2133600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62700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641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5488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7876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7723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48625" y="1235075"/>
            <a:ext cx="852488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Segment[]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2779713" y="1711325"/>
            <a:ext cx="358775" cy="360363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713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17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01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78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2575" y="4011613"/>
            <a:ext cx="4124325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创建一个默认长度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，默认加载因为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0.75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的数组，数组名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table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根据元素的哈希值跟数组的长度计算出应存入的位置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判断当前位置是否为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，如果是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直接存入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02138" y="4041775"/>
            <a:ext cx="2419350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如果位置不为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，表示有元素，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则调用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equals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方法比较属性值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666875" y="3073400"/>
            <a:ext cx="358775" cy="360363"/>
          </a:xfrm>
          <a:prstGeom prst="ellipse">
            <a:avLst/>
          </a:prstGeom>
          <a:solidFill>
            <a:srgbClr val="79A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直接箭头连接符 6"/>
          <p:cNvCxnSpPr>
            <a:stCxn id="61" idx="7"/>
            <a:endCxn id="45" idx="0"/>
          </p:cNvCxnSpPr>
          <p:nvPr/>
        </p:nvCxnSpPr>
        <p:spPr>
          <a:xfrm flipV="1">
            <a:off x="1973263" y="2133600"/>
            <a:ext cx="996950" cy="9921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2"/>
          <p:cNvSpPr txBox="1"/>
          <p:nvPr/>
        </p:nvSpPr>
        <p:spPr>
          <a:xfrm>
            <a:off x="841375" y="1131888"/>
            <a:ext cx="4491038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HashSet1.7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版本原理解析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占位符 1"/>
          <p:cNvSpPr txBox="1">
            <a:spLocks noChangeArrowheads="1"/>
          </p:cNvSpPr>
          <p:nvPr/>
        </p:nvSpPr>
        <p:spPr bwMode="auto">
          <a:xfrm>
            <a:off x="635635" y="15621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哈希表结构</a:t>
            </a:r>
            <a:endParaRPr lang="zh-CN" altLang="en-US" sz="240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5861050" y="1695450"/>
            <a:ext cx="360363" cy="360363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693738" y="1628775"/>
            <a:ext cx="81041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3738" y="2132013"/>
            <a:ext cx="8104188" cy="476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72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06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57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209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21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225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6567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705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7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781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85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789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293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797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795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796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18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941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41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339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241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5476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4847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469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708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69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391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2238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4626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4473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3845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369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6080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5927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990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99088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62638" y="2133600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62700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641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5488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7876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7723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48625" y="1235075"/>
            <a:ext cx="852488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Segment[]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2786063" y="1720850"/>
            <a:ext cx="358775" cy="360363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713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17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01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78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2575" y="4011613"/>
            <a:ext cx="4124325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创建一个默认长度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，默认加载因为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0.75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的数组，数组名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table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根据元素的哈希值跟数组的长度计算出应存入的位置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判断当前位置是否为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，如果是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直接存入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02138" y="4041775"/>
            <a:ext cx="4589463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如果位置不为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，表示有元素，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则调用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equals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方法比较属性值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如果一样，则不存，如果不一样，则存入数组，老元素挂在新元素下面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666875" y="3073400"/>
            <a:ext cx="358775" cy="360363"/>
          </a:xfrm>
          <a:prstGeom prst="ellipse">
            <a:avLst/>
          </a:prstGeom>
          <a:solidFill>
            <a:srgbClr val="79A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直接箭头连接符 6"/>
          <p:cNvCxnSpPr>
            <a:stCxn id="61" idx="7"/>
            <a:endCxn id="45" idx="0"/>
          </p:cNvCxnSpPr>
          <p:nvPr/>
        </p:nvCxnSpPr>
        <p:spPr>
          <a:xfrm flipV="1">
            <a:off x="1973263" y="2133600"/>
            <a:ext cx="996950" cy="9921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45" idx="2"/>
          </p:cNvCxnSpPr>
          <p:nvPr/>
        </p:nvCxnSpPr>
        <p:spPr>
          <a:xfrm>
            <a:off x="2970213" y="2011363"/>
            <a:ext cx="0" cy="376238"/>
          </a:xfrm>
          <a:prstGeom prst="line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2"/>
          <p:cNvSpPr txBox="1"/>
          <p:nvPr/>
        </p:nvSpPr>
        <p:spPr>
          <a:xfrm>
            <a:off x="841375" y="1131888"/>
            <a:ext cx="4491038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HashSet1.7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版本原理解析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占位符 1"/>
          <p:cNvSpPr txBox="1">
            <a:spLocks noChangeArrowheads="1"/>
          </p:cNvSpPr>
          <p:nvPr/>
        </p:nvSpPr>
        <p:spPr bwMode="auto">
          <a:xfrm>
            <a:off x="621665" y="15049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哈希表结构</a:t>
            </a:r>
            <a:endParaRPr lang="zh-CN" altLang="en-US" sz="240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861050" y="1695450"/>
            <a:ext cx="360363" cy="360363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44444E-6 L 4.44444E-6 0.1228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0.12187 -0.2691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-1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61" grpId="0" bldLvl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693738" y="1628775"/>
            <a:ext cx="81041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3738" y="2132013"/>
            <a:ext cx="8104188" cy="476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72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06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57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209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21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225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6567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705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7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781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85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789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293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797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795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796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18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941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41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339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241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5476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4847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469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708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69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391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2238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4626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4473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3845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369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6080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5927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990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99088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62638" y="2133600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62700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641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5488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7876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7723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48625" y="1235075"/>
            <a:ext cx="852488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Segment[]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861050" y="1695450"/>
            <a:ext cx="360363" cy="360363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713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17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01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78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2575" y="4011613"/>
            <a:ext cx="4124325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创建一个默认长度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，默认加载因为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0.75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的数组，数组名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table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根据元素的哈希值跟数组的长度计算出应存入的位置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判断当前位置是否为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，如果是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直接存入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02138" y="4041775"/>
            <a:ext cx="4589463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如果位置不为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，表示有元素，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则调用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equals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方法比较属性值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如果一样，则不存，如果不一样，则存入数组，老元素挂在新元素下面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774950" y="1703388"/>
            <a:ext cx="373063" cy="960437"/>
            <a:chOff x="2774453" y="1702594"/>
            <a:chExt cx="374353" cy="961774"/>
          </a:xfrm>
        </p:grpSpPr>
        <p:sp>
          <p:nvSpPr>
            <p:cNvPr id="74" name="椭圆 73"/>
            <p:cNvSpPr/>
            <p:nvPr/>
          </p:nvSpPr>
          <p:spPr>
            <a:xfrm>
              <a:off x="2790383" y="2303504"/>
              <a:ext cx="358423" cy="360864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774453" y="1702594"/>
              <a:ext cx="358423" cy="360864"/>
            </a:xfrm>
            <a:prstGeom prst="ellipse">
              <a:avLst/>
            </a:prstGeom>
            <a:solidFill>
              <a:srgbClr val="79A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3" name="直接连接符 62"/>
            <p:cNvCxnSpPr>
              <a:endCxn id="74" idx="0"/>
            </p:cNvCxnSpPr>
            <p:nvPr/>
          </p:nvCxnSpPr>
          <p:spPr>
            <a:xfrm>
              <a:off x="2968798" y="2010998"/>
              <a:ext cx="0" cy="292507"/>
            </a:xfrm>
            <a:prstGeom prst="line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箭头连接符 67"/>
          <p:cNvCxnSpPr/>
          <p:nvPr/>
        </p:nvCxnSpPr>
        <p:spPr>
          <a:xfrm flipV="1">
            <a:off x="1973263" y="2133600"/>
            <a:ext cx="996950" cy="9921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1662113" y="3079750"/>
            <a:ext cx="360363" cy="360363"/>
          </a:xfrm>
          <a:prstGeom prst="ellipse">
            <a:avLst/>
          </a:prstGeom>
          <a:solidFill>
            <a:srgbClr val="0000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2" name="直接箭头连接符 61"/>
          <p:cNvCxnSpPr>
            <a:stCxn id="69" idx="7"/>
          </p:cNvCxnSpPr>
          <p:nvPr/>
        </p:nvCxnSpPr>
        <p:spPr>
          <a:xfrm flipV="1">
            <a:off x="1970088" y="1876425"/>
            <a:ext cx="984250" cy="12557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1841500" y="2466975"/>
            <a:ext cx="1127125" cy="7858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74" idx="0"/>
          </p:cNvCxnSpPr>
          <p:nvPr/>
        </p:nvCxnSpPr>
        <p:spPr>
          <a:xfrm>
            <a:off x="2967038" y="2032000"/>
            <a:ext cx="3175" cy="2714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2"/>
          <p:cNvSpPr txBox="1"/>
          <p:nvPr/>
        </p:nvSpPr>
        <p:spPr>
          <a:xfrm>
            <a:off x="841375" y="1131888"/>
            <a:ext cx="4491038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HashSet1.7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版本原理解析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" name="标题占位符 1"/>
          <p:cNvSpPr txBox="1">
            <a:spLocks noChangeArrowheads="1"/>
          </p:cNvSpPr>
          <p:nvPr/>
        </p:nvSpPr>
        <p:spPr bwMode="auto">
          <a:xfrm>
            <a:off x="628650" y="15049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哈希表结构</a:t>
            </a:r>
            <a:endParaRPr lang="zh-CN" altLang="en-US" sz="240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71605E-6 L 0.00087 0.117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97531E-6 L 0.1217 -0.2688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-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nimBg="1"/>
      <p:bldP spid="69" grpId="1" bldLvl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693738" y="1628775"/>
            <a:ext cx="81041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3738" y="2132013"/>
            <a:ext cx="8104188" cy="476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72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06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57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209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21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225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6567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705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7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781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85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789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293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797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795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796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18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941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41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339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241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5476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4847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469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708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69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391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2238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4626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4473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3845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369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6080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5927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990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99088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62638" y="2133600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62700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641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5488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7876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7723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48625" y="1235075"/>
            <a:ext cx="852488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Segment[]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861050" y="1695450"/>
            <a:ext cx="360363" cy="360363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713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17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01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78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2575" y="4011613"/>
            <a:ext cx="4124325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创建一个默认长度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，默认加载因为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0.75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的数组，数组名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table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根据元素的哈希值跟数组的长度计算出应存入的位置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判断当前位置是否为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，如果是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直接存入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02138" y="4041775"/>
            <a:ext cx="4589463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如果位置不为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，表示有元素，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则调用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equals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方法比较属性值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如果一样，则不存，如果不一样，则存入数组，老元素挂在新元素下面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2773363" y="1701800"/>
            <a:ext cx="381000" cy="1517650"/>
            <a:chOff x="2773193" y="1702528"/>
            <a:chExt cx="381146" cy="1516671"/>
          </a:xfrm>
        </p:grpSpPr>
        <p:grpSp>
          <p:nvGrpSpPr>
            <p:cNvPr id="234560" name="组合 2"/>
            <p:cNvGrpSpPr/>
            <p:nvPr/>
          </p:nvGrpSpPr>
          <p:grpSpPr>
            <a:xfrm>
              <a:off x="2773193" y="1702528"/>
              <a:ext cx="381146" cy="1516671"/>
              <a:chOff x="2773193" y="1702528"/>
              <a:chExt cx="381146" cy="1516671"/>
            </a:xfrm>
          </p:grpSpPr>
          <p:grpSp>
            <p:nvGrpSpPr>
              <p:cNvPr id="234562" name="组合 69"/>
              <p:cNvGrpSpPr/>
              <p:nvPr/>
            </p:nvGrpSpPr>
            <p:grpSpPr>
              <a:xfrm>
                <a:off x="2773193" y="2011363"/>
                <a:ext cx="374353" cy="1207836"/>
                <a:chOff x="2774453" y="1456532"/>
                <a:chExt cx="374353" cy="1207836"/>
              </a:xfrm>
            </p:grpSpPr>
            <p:sp>
              <p:nvSpPr>
                <p:cNvPr id="74" name="椭圆 73"/>
                <p:cNvSpPr/>
                <p:nvPr/>
              </p:nvSpPr>
              <p:spPr>
                <a:xfrm>
                  <a:off x="2790334" y="2304239"/>
                  <a:ext cx="358912" cy="360129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2774453" y="1702964"/>
                  <a:ext cx="358912" cy="360130"/>
                </a:xfrm>
                <a:prstGeom prst="ellipse">
                  <a:avLst/>
                </a:prstGeom>
                <a:solidFill>
                  <a:srgbClr val="79AFFF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63" name="直接连接符 62"/>
                <p:cNvCxnSpPr>
                  <a:endCxn id="61" idx="0"/>
                </p:cNvCxnSpPr>
                <p:nvPr/>
              </p:nvCxnSpPr>
              <p:spPr>
                <a:xfrm flipH="1">
                  <a:off x="2953909" y="1457061"/>
                  <a:ext cx="14293" cy="245903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椭圆 68"/>
              <p:cNvSpPr/>
              <p:nvPr/>
            </p:nvSpPr>
            <p:spPr>
              <a:xfrm>
                <a:off x="2793838" y="1702528"/>
                <a:ext cx="360501" cy="360131"/>
              </a:xfrm>
              <a:prstGeom prst="ellipse">
                <a:avLst/>
              </a:prstGeom>
              <a:solidFill>
                <a:srgbClr val="0000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cxnSp>
          <p:nvCxnSpPr>
            <p:cNvPr id="76" name="直接箭头连接符 75"/>
            <p:cNvCxnSpPr>
              <a:endCxn id="74" idx="0"/>
            </p:cNvCxnSpPr>
            <p:nvPr/>
          </p:nvCxnSpPr>
          <p:spPr>
            <a:xfrm>
              <a:off x="2966942" y="2587782"/>
              <a:ext cx="1588" cy="271288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椭圆 72"/>
          <p:cNvSpPr/>
          <p:nvPr/>
        </p:nvSpPr>
        <p:spPr>
          <a:xfrm>
            <a:off x="1468438" y="3084513"/>
            <a:ext cx="360363" cy="360363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" name="直接箭头连接符 28"/>
          <p:cNvCxnSpPr>
            <a:stCxn id="73" idx="7"/>
            <a:endCxn id="45" idx="0"/>
          </p:cNvCxnSpPr>
          <p:nvPr/>
        </p:nvCxnSpPr>
        <p:spPr>
          <a:xfrm flipV="1">
            <a:off x="1776413" y="2133600"/>
            <a:ext cx="1193800" cy="10033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73" idx="7"/>
          </p:cNvCxnSpPr>
          <p:nvPr/>
        </p:nvCxnSpPr>
        <p:spPr>
          <a:xfrm flipV="1">
            <a:off x="1776413" y="1846263"/>
            <a:ext cx="1196975" cy="12906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3" idx="7"/>
          </p:cNvCxnSpPr>
          <p:nvPr/>
        </p:nvCxnSpPr>
        <p:spPr>
          <a:xfrm flipV="1">
            <a:off x="1776413" y="2387600"/>
            <a:ext cx="1190625" cy="7493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7"/>
          </p:cNvCxnSpPr>
          <p:nvPr/>
        </p:nvCxnSpPr>
        <p:spPr>
          <a:xfrm flipV="1">
            <a:off x="1776413" y="3019425"/>
            <a:ext cx="1196975" cy="1174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9" idx="4"/>
          </p:cNvCxnSpPr>
          <p:nvPr/>
        </p:nvCxnSpPr>
        <p:spPr>
          <a:xfrm flipH="1">
            <a:off x="2967038" y="2062163"/>
            <a:ext cx="6350" cy="32543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2"/>
          <p:cNvSpPr txBox="1"/>
          <p:nvPr/>
        </p:nvSpPr>
        <p:spPr>
          <a:xfrm>
            <a:off x="841375" y="1131888"/>
            <a:ext cx="4491038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HashSet1.7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版本原理解析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" name="标题占位符 1"/>
          <p:cNvSpPr txBox="1">
            <a:spLocks noChangeArrowheads="1"/>
          </p:cNvSpPr>
          <p:nvPr/>
        </p:nvSpPr>
        <p:spPr bwMode="auto">
          <a:xfrm>
            <a:off x="615315" y="13081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哈希表结构</a:t>
            </a:r>
            <a:endParaRPr lang="zh-CN" altLang="en-US" sz="240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09877E-6 L 0.14496 -0.2756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0" y="-138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93827E-6 L -0.00017 0.1086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ldLvl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693738" y="1628775"/>
            <a:ext cx="81041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3738" y="2132013"/>
            <a:ext cx="8104188" cy="476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72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06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57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209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21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225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6567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705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7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781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85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789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293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797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795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796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18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941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41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339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241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5476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4847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469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708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69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391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2238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4626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4473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3845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369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6080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5927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990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99088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62638" y="2133600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62700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641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5488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7876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7723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48625" y="1235075"/>
            <a:ext cx="852488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Segment[]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861050" y="1695450"/>
            <a:ext cx="360363" cy="360363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713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17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01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78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2575" y="4011613"/>
            <a:ext cx="4124325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创建一个默认长度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，默认加载因为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0.75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的数组，数组名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table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根据元素的哈希值跟数组的长度计算出应存入的位置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判断当前位置是否为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，如果是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直接存入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02138" y="4041775"/>
            <a:ext cx="4589463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如果位置不为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，表示有元素，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则调用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equals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方法比较属性值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如果一样，则不存，如果不一样，则存入数组，老元素挂在新元素下面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36599" name="组合 81"/>
          <p:cNvGrpSpPr/>
          <p:nvPr/>
        </p:nvGrpSpPr>
        <p:grpSpPr>
          <a:xfrm>
            <a:off x="2773363" y="2312988"/>
            <a:ext cx="381000" cy="1516062"/>
            <a:chOff x="2773193" y="1702528"/>
            <a:chExt cx="381146" cy="1516671"/>
          </a:xfrm>
        </p:grpSpPr>
        <p:grpSp>
          <p:nvGrpSpPr>
            <p:cNvPr id="236610" name="组合 2"/>
            <p:cNvGrpSpPr/>
            <p:nvPr/>
          </p:nvGrpSpPr>
          <p:grpSpPr>
            <a:xfrm>
              <a:off x="2773193" y="1702528"/>
              <a:ext cx="381146" cy="1516671"/>
              <a:chOff x="2773193" y="1702528"/>
              <a:chExt cx="381146" cy="1516671"/>
            </a:xfrm>
          </p:grpSpPr>
          <p:grpSp>
            <p:nvGrpSpPr>
              <p:cNvPr id="236612" name="组合 69"/>
              <p:cNvGrpSpPr/>
              <p:nvPr/>
            </p:nvGrpSpPr>
            <p:grpSpPr>
              <a:xfrm>
                <a:off x="2773193" y="2011363"/>
                <a:ext cx="374353" cy="1207836"/>
                <a:chOff x="2774453" y="1456532"/>
                <a:chExt cx="374353" cy="1207836"/>
              </a:xfrm>
            </p:grpSpPr>
            <p:sp>
              <p:nvSpPr>
                <p:cNvPr id="74" name="椭圆 73"/>
                <p:cNvSpPr/>
                <p:nvPr/>
              </p:nvSpPr>
              <p:spPr>
                <a:xfrm>
                  <a:off x="2790334" y="2303861"/>
                  <a:ext cx="358912" cy="360507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2774453" y="1701957"/>
                  <a:ext cx="358912" cy="360508"/>
                </a:xfrm>
                <a:prstGeom prst="ellipse">
                  <a:avLst/>
                </a:prstGeom>
                <a:solidFill>
                  <a:srgbClr val="79AFFF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63" name="直接连接符 62"/>
                <p:cNvCxnSpPr>
                  <a:endCxn id="61" idx="0"/>
                </p:cNvCxnSpPr>
                <p:nvPr/>
              </p:nvCxnSpPr>
              <p:spPr>
                <a:xfrm flipH="1">
                  <a:off x="2953909" y="1455796"/>
                  <a:ext cx="14293" cy="246161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椭圆 68"/>
              <p:cNvSpPr/>
              <p:nvPr/>
            </p:nvSpPr>
            <p:spPr>
              <a:xfrm>
                <a:off x="2793838" y="1702528"/>
                <a:ext cx="360501" cy="360507"/>
              </a:xfrm>
              <a:prstGeom prst="ellipse">
                <a:avLst/>
              </a:prstGeom>
              <a:solidFill>
                <a:srgbClr val="0000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cxnSp>
          <p:nvCxnSpPr>
            <p:cNvPr id="76" name="直接箭头连接符 75"/>
            <p:cNvCxnSpPr>
              <a:endCxn id="74" idx="0"/>
            </p:cNvCxnSpPr>
            <p:nvPr/>
          </p:nvCxnSpPr>
          <p:spPr>
            <a:xfrm>
              <a:off x="2966942" y="2587120"/>
              <a:ext cx="1588" cy="271572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椭圆 72"/>
          <p:cNvSpPr/>
          <p:nvPr/>
        </p:nvSpPr>
        <p:spPr>
          <a:xfrm>
            <a:off x="2813050" y="1700213"/>
            <a:ext cx="360363" cy="360363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2967038" y="2052638"/>
            <a:ext cx="6350" cy="32385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1143000" y="2967038"/>
            <a:ext cx="358775" cy="360363"/>
          </a:xfrm>
          <a:prstGeom prst="ellipse">
            <a:avLst/>
          </a:prstGeom>
          <a:solidFill>
            <a:srgbClr val="79A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5" name="直接箭头连接符 34"/>
          <p:cNvCxnSpPr>
            <a:stCxn id="71" idx="7"/>
            <a:endCxn id="45" idx="0"/>
          </p:cNvCxnSpPr>
          <p:nvPr/>
        </p:nvCxnSpPr>
        <p:spPr>
          <a:xfrm flipV="1">
            <a:off x="1449388" y="2133600"/>
            <a:ext cx="1520825" cy="8874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71" idx="7"/>
          </p:cNvCxnSpPr>
          <p:nvPr/>
        </p:nvCxnSpPr>
        <p:spPr>
          <a:xfrm flipV="1">
            <a:off x="1449388" y="1876425"/>
            <a:ext cx="1524000" cy="11445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71" idx="7"/>
          </p:cNvCxnSpPr>
          <p:nvPr/>
        </p:nvCxnSpPr>
        <p:spPr>
          <a:xfrm flipV="1">
            <a:off x="1449388" y="2478088"/>
            <a:ext cx="1544638" cy="542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1" idx="7"/>
          </p:cNvCxnSpPr>
          <p:nvPr/>
        </p:nvCxnSpPr>
        <p:spPr>
          <a:xfrm>
            <a:off x="1449388" y="3021013"/>
            <a:ext cx="1503363" cy="269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871663" y="302101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一样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TextBox 2"/>
          <p:cNvSpPr txBox="1"/>
          <p:nvPr/>
        </p:nvSpPr>
        <p:spPr>
          <a:xfrm>
            <a:off x="841375" y="1131888"/>
            <a:ext cx="4491038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HashSet1.7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版本原理解析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标题占位符 1"/>
          <p:cNvSpPr txBox="1">
            <a:spLocks noChangeArrowheads="1"/>
          </p:cNvSpPr>
          <p:nvPr/>
        </p:nvSpPr>
        <p:spPr bwMode="auto">
          <a:xfrm>
            <a:off x="615315" y="15621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哈希表结构</a:t>
            </a:r>
            <a:endParaRPr lang="zh-CN" altLang="en-US" sz="240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27163" y="1668463"/>
            <a:ext cx="3870325" cy="106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底层结构：哈希表。（数组、链表、红黑树的结合体）。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当挂在下面的元素过多，那么不利于查询，所以在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JDK8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以后，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当链表长度超过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的时候，自动转换为红黑树。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存储流程不变。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2300" y="19558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哈希表结构</a:t>
            </a:r>
            <a:endParaRPr lang="zh-CN" altLang="en-US" sz="240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841375" y="1131888"/>
            <a:ext cx="4491038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HashSet1.8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版本原理解析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693738" y="1628775"/>
            <a:ext cx="81041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3738" y="2132013"/>
            <a:ext cx="8104188" cy="476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72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06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57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209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21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225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6567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705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7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781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85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789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293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797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795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796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18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941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41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339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241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5476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4847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469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708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69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391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2238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4626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4473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3845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369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6080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5927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990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99088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62638" y="2133600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62700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641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5488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7876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7723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48625" y="1235075"/>
            <a:ext cx="852488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Segment[]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861050" y="1695450"/>
            <a:ext cx="360363" cy="360363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713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17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01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78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2575" y="4011613"/>
            <a:ext cx="4124325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创建一个默认长度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，默认加载因为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0.75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的数组，数组名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table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根据元素的哈希值跟数组的长度计算出应存入的位置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判断当前位置是否为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，如果是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直接存入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02138" y="4041775"/>
            <a:ext cx="4589463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如果位置不为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，表示有元素，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则调用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equals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方法比较属性值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如果一样，则不存，如果不一样，则存入数组，老元素挂在新元素下面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2789238" y="3468688"/>
            <a:ext cx="358775" cy="360363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2952750" y="2620963"/>
            <a:ext cx="14288" cy="246063"/>
          </a:xfrm>
          <a:prstGeom prst="line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2794000" y="2312988"/>
            <a:ext cx="360363" cy="360363"/>
          </a:xfrm>
          <a:prstGeom prst="ellipse">
            <a:avLst/>
          </a:prstGeom>
          <a:solidFill>
            <a:srgbClr val="0000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6" name="直接箭头连接符 75"/>
          <p:cNvCxnSpPr>
            <a:endCxn id="74" idx="0"/>
          </p:cNvCxnSpPr>
          <p:nvPr/>
        </p:nvCxnSpPr>
        <p:spPr>
          <a:xfrm>
            <a:off x="2967038" y="3197225"/>
            <a:ext cx="1588" cy="2714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2813050" y="1700213"/>
            <a:ext cx="360363" cy="360363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2967038" y="2052638"/>
            <a:ext cx="6350" cy="32385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1143000" y="2967038"/>
            <a:ext cx="358775" cy="360363"/>
          </a:xfrm>
          <a:prstGeom prst="ellipse">
            <a:avLst/>
          </a:prstGeom>
          <a:solidFill>
            <a:srgbClr val="79A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5" name="直接箭头连接符 34"/>
          <p:cNvCxnSpPr>
            <a:stCxn id="71" idx="7"/>
            <a:endCxn id="45" idx="0"/>
          </p:cNvCxnSpPr>
          <p:nvPr/>
        </p:nvCxnSpPr>
        <p:spPr>
          <a:xfrm flipV="1">
            <a:off x="1449388" y="2133600"/>
            <a:ext cx="1520825" cy="8874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71" idx="7"/>
          </p:cNvCxnSpPr>
          <p:nvPr/>
        </p:nvCxnSpPr>
        <p:spPr>
          <a:xfrm flipV="1">
            <a:off x="1449388" y="1876425"/>
            <a:ext cx="1524000" cy="11445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71" idx="7"/>
          </p:cNvCxnSpPr>
          <p:nvPr/>
        </p:nvCxnSpPr>
        <p:spPr>
          <a:xfrm flipV="1">
            <a:off x="1449388" y="2478088"/>
            <a:ext cx="1544638" cy="542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"/>
          <p:cNvSpPr txBox="1"/>
          <p:nvPr/>
        </p:nvSpPr>
        <p:spPr>
          <a:xfrm>
            <a:off x="841375" y="1131888"/>
            <a:ext cx="4491038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HashSet1.8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版本原理解析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标题占位符 1"/>
          <p:cNvSpPr txBox="1">
            <a:spLocks noChangeArrowheads="1"/>
          </p:cNvSpPr>
          <p:nvPr/>
        </p:nvSpPr>
        <p:spPr bwMode="auto">
          <a:xfrm>
            <a:off x="628650" y="1111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哈希表结构</a:t>
            </a:r>
            <a:endParaRPr lang="zh-CN" altLang="en-US" sz="240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40707" name="矩形 3"/>
          <p:cNvSpPr/>
          <p:nvPr/>
        </p:nvSpPr>
        <p:spPr>
          <a:xfrm>
            <a:off x="2767013" y="2871788"/>
            <a:ext cx="3714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3173413" y="1876425"/>
            <a:ext cx="427038" cy="1773238"/>
          </a:xfrm>
          <a:prstGeom prst="rightBrac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579813" y="2597150"/>
            <a:ext cx="2147888" cy="334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长度为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，再添加自动转成红黑树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7" name="直接箭头连接符 56"/>
          <p:cNvCxnSpPr>
            <a:stCxn id="71" idx="7"/>
          </p:cNvCxnSpPr>
          <p:nvPr/>
        </p:nvCxnSpPr>
        <p:spPr>
          <a:xfrm>
            <a:off x="1449388" y="3021013"/>
            <a:ext cx="15240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71" idx="7"/>
          </p:cNvCxnSpPr>
          <p:nvPr/>
        </p:nvCxnSpPr>
        <p:spPr>
          <a:xfrm>
            <a:off x="1449388" y="3021013"/>
            <a:ext cx="1544638" cy="6286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ldLvl="0" animBg="1"/>
      <p:bldP spid="7" grpId="0" bldLvl="0" animBg="1"/>
      <p:bldP spid="77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693738" y="1628775"/>
            <a:ext cx="81041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3738" y="2132013"/>
            <a:ext cx="8104188" cy="476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72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06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57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209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21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225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6567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705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7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781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85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789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293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797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795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796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18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941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41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339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241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5476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4847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469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708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69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391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2238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4626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4473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3845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369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6080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5927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990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99088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62638" y="2133600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62700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641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5488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7876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7723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48625" y="1235075"/>
            <a:ext cx="852488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Segment[]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861050" y="1695450"/>
            <a:ext cx="360363" cy="360363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713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17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01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78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2575" y="4011613"/>
            <a:ext cx="4124325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创建一个默认长度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，默认加载因为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0.75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的数组，数组名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table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根据元素的哈希值跟数组的长度计算出应存入的位置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判断当前位置是否为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，如果是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直接存入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02138" y="4041775"/>
            <a:ext cx="4589463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如果位置不为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，表示有元素，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则调用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equals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方法比较属性值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如果一样，则不存，如果不一样，则存入数组，老元素挂在新元素下面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3" name="TextBox 2"/>
          <p:cNvSpPr txBox="1"/>
          <p:nvPr/>
        </p:nvSpPr>
        <p:spPr>
          <a:xfrm>
            <a:off x="841375" y="1131888"/>
            <a:ext cx="4491038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HashSet1.8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版本原理解析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标题占位符 1"/>
          <p:cNvSpPr txBox="1">
            <a:spLocks noChangeArrowheads="1"/>
          </p:cNvSpPr>
          <p:nvPr/>
        </p:nvSpPr>
        <p:spPr bwMode="auto">
          <a:xfrm>
            <a:off x="599440" y="15621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哈希表结构</a:t>
            </a:r>
            <a:endParaRPr lang="zh-CN" altLang="en-US" sz="240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714625" y="1628775"/>
            <a:ext cx="504825" cy="5032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8" name="直接箭头连接符 77"/>
          <p:cNvCxnSpPr>
            <a:stCxn id="72" idx="3"/>
          </p:cNvCxnSpPr>
          <p:nvPr/>
        </p:nvCxnSpPr>
        <p:spPr>
          <a:xfrm flipH="1">
            <a:off x="2498725" y="2058988"/>
            <a:ext cx="290513" cy="258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2038350" y="2236788"/>
            <a:ext cx="503238" cy="5032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3362325" y="2236788"/>
            <a:ext cx="504825" cy="5032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2" name="直接箭头连接符 81"/>
          <p:cNvCxnSpPr>
            <a:stCxn id="72" idx="5"/>
            <a:endCxn id="80" idx="1"/>
          </p:cNvCxnSpPr>
          <p:nvPr/>
        </p:nvCxnSpPr>
        <p:spPr>
          <a:xfrm>
            <a:off x="3144838" y="2058988"/>
            <a:ext cx="292100" cy="2508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750" name="矩形 84"/>
          <p:cNvSpPr/>
          <p:nvPr/>
        </p:nvSpPr>
        <p:spPr>
          <a:xfrm>
            <a:off x="1619250" y="2646363"/>
            <a:ext cx="3714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42751" name="矩形 85"/>
          <p:cNvSpPr/>
          <p:nvPr/>
        </p:nvSpPr>
        <p:spPr>
          <a:xfrm>
            <a:off x="2305050" y="2646363"/>
            <a:ext cx="3714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42752" name="矩形 86"/>
          <p:cNvSpPr/>
          <p:nvPr/>
        </p:nvSpPr>
        <p:spPr>
          <a:xfrm>
            <a:off x="3167063" y="2654300"/>
            <a:ext cx="373062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42753" name="矩形 87"/>
          <p:cNvSpPr/>
          <p:nvPr/>
        </p:nvSpPr>
        <p:spPr>
          <a:xfrm>
            <a:off x="3729038" y="2646363"/>
            <a:ext cx="37306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能够定义含有泛型的方法，并使用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自定义泛型方法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693738" y="1628775"/>
            <a:ext cx="81041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3738" y="2132013"/>
            <a:ext cx="8104188" cy="476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72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06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57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209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21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225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6567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705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7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7818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85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789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293100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797925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795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796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18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941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418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33938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241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54763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4847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4695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70825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69300" y="1757363"/>
            <a:ext cx="4222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391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2238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46263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44738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3845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369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60800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5927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99025" y="213360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99088" y="213360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62638" y="2133600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62700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641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5488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78763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77238" y="21336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48625" y="1235075"/>
            <a:ext cx="852488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Segment[]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861050" y="1695450"/>
            <a:ext cx="360363" cy="360363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7130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178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3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01738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78563" y="1633538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2575" y="4011613"/>
            <a:ext cx="4124325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创建一个默认长度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，默认加载因为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0.75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的数组，数组名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table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根据元素的哈希值跟数组的长度计算出应存入的位置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判断当前位置是否为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，如果是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直接存入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02138" y="4041775"/>
            <a:ext cx="4589463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如果位置不为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，表示有元素，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则调用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equals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方法比较属性值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如果一样，则不存，如果不一样，则存入数组，老元素挂在新元素下面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3" name="TextBox 2"/>
          <p:cNvSpPr txBox="1"/>
          <p:nvPr/>
        </p:nvSpPr>
        <p:spPr>
          <a:xfrm>
            <a:off x="841375" y="1131888"/>
            <a:ext cx="4491038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HashSet1.8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版本原理解析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标题占位符 1"/>
          <p:cNvSpPr txBox="1">
            <a:spLocks noChangeArrowheads="1"/>
          </p:cNvSpPr>
          <p:nvPr/>
        </p:nvSpPr>
        <p:spPr bwMode="auto">
          <a:xfrm>
            <a:off x="599440" y="18351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哈希表结构</a:t>
            </a:r>
            <a:endParaRPr lang="zh-CN" altLang="en-US" sz="240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714625" y="1628775"/>
            <a:ext cx="504825" cy="5032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8" name="直接箭头连接符 77"/>
          <p:cNvCxnSpPr>
            <a:stCxn id="72" idx="3"/>
          </p:cNvCxnSpPr>
          <p:nvPr/>
        </p:nvCxnSpPr>
        <p:spPr>
          <a:xfrm flipH="1">
            <a:off x="2498725" y="2058988"/>
            <a:ext cx="290513" cy="258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2038350" y="2236788"/>
            <a:ext cx="503238" cy="5032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3362325" y="2236788"/>
            <a:ext cx="504825" cy="5032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2" name="直接箭头连接符 81"/>
          <p:cNvCxnSpPr>
            <a:stCxn id="72" idx="5"/>
            <a:endCxn id="80" idx="1"/>
          </p:cNvCxnSpPr>
          <p:nvPr/>
        </p:nvCxnSpPr>
        <p:spPr>
          <a:xfrm>
            <a:off x="3144838" y="2058988"/>
            <a:ext cx="292100" cy="2508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798" name="矩形 84"/>
          <p:cNvSpPr/>
          <p:nvPr/>
        </p:nvSpPr>
        <p:spPr>
          <a:xfrm>
            <a:off x="1619250" y="2646363"/>
            <a:ext cx="3714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44799" name="矩形 85"/>
          <p:cNvSpPr/>
          <p:nvPr/>
        </p:nvSpPr>
        <p:spPr>
          <a:xfrm>
            <a:off x="2305050" y="2646363"/>
            <a:ext cx="3714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44800" name="矩形 86"/>
          <p:cNvSpPr/>
          <p:nvPr/>
        </p:nvSpPr>
        <p:spPr>
          <a:xfrm>
            <a:off x="3167063" y="2654300"/>
            <a:ext cx="373062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44801" name="矩形 87"/>
          <p:cNvSpPr/>
          <p:nvPr/>
        </p:nvSpPr>
        <p:spPr>
          <a:xfrm>
            <a:off x="3729038" y="2646363"/>
            <a:ext cx="37306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861050" y="2236788"/>
            <a:ext cx="360363" cy="360363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5864225" y="2740025"/>
            <a:ext cx="360363" cy="3603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" name="直接连接符 3"/>
          <p:cNvCxnSpPr>
            <a:stCxn id="75" idx="4"/>
            <a:endCxn id="66" idx="0"/>
          </p:cNvCxnSpPr>
          <p:nvPr/>
        </p:nvCxnSpPr>
        <p:spPr>
          <a:xfrm>
            <a:off x="6042025" y="2055813"/>
            <a:ext cx="0" cy="180975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053138" y="2597150"/>
            <a:ext cx="0" cy="180975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lnSpc>
                <a:spcPct val="60000"/>
              </a:lnSpc>
            </a:pP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LinkedHashSet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780155" y="2067560"/>
            <a:ext cx="4222750" cy="852805"/>
          </a:xfrm>
        </p:spPr>
        <p:txBody>
          <a:bodyPr/>
          <a:p>
            <a:r>
              <a:rPr lang="zh-CN" altLang="en-US">
                <a:sym typeface="+mn-ea"/>
              </a:rPr>
              <a:t>能够说出底层数据结构，及其使用特点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LinkedHashSet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LinkedHashSet 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61" y="1207274"/>
            <a:ext cx="4951451" cy="1796524"/>
          </a:xfrm>
        </p:spPr>
        <p:txBody>
          <a:bodyPr/>
          <a:lstStyle/>
          <a:p>
            <a:r>
              <a:rPr lang="en-US" altLang="zh-CN"/>
              <a:t>LinkedHashSet</a:t>
            </a:r>
            <a:r>
              <a:rPr lang="zh-CN" altLang="en-US"/>
              <a:t>底层由链表结构和哈希表结构。</a:t>
            </a:r>
            <a:endParaRPr lang="en-US" altLang="zh-CN"/>
          </a:p>
          <a:p>
            <a:r>
              <a:rPr lang="zh-CN" altLang="en-US"/>
              <a:t>链表结构：是为了保证插入顺序</a:t>
            </a:r>
            <a:endParaRPr lang="zh-CN" altLang="en-US"/>
          </a:p>
          <a:p>
            <a:r>
              <a:rPr lang="zh-CN" altLang="en-US"/>
              <a:t>哈希表结构：是为了去重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存储元素的时候，先过哈希表，如果哈希表能够接受数据，进一步存到链表结构表结构实实现：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1365" y="985412"/>
            <a:ext cx="2511102" cy="166754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61852" y="3179318"/>
            <a:ext cx="5134283" cy="120032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LinkedHashSet&lt;Integer&gt; set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LinkedHashSet&lt;&gt;();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set.add(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set.add(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set.add(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set.add(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.println(set);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nsolas" panose="020B0609020204030204" pitchFamily="49" charset="0"/>
              </a:rPr>
              <a:t>//[10, 20, 30]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bldLvl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91616" y="846367"/>
            <a:ext cx="5336567" cy="387893"/>
          </a:xfrm>
        </p:spPr>
        <p:txBody>
          <a:bodyPr/>
          <a:lstStyle/>
          <a:p>
            <a:r>
              <a:rPr lang="zh-CN" altLang="en-US"/>
              <a:t>请说出</a:t>
            </a:r>
            <a:r>
              <a:rPr lang="en-US" altLang="zh-CN"/>
              <a:t>LinkedHashSet</a:t>
            </a:r>
            <a:r>
              <a:rPr lang="zh-CN" altLang="en-US"/>
              <a:t>底层数据结构，及其特点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91617" y="1375371"/>
            <a:ext cx="5336566" cy="527124"/>
          </a:xfrm>
        </p:spPr>
        <p:txBody>
          <a:bodyPr/>
          <a:lstStyle/>
          <a:p>
            <a:r>
              <a:rPr lang="zh-CN" altLang="en-US"/>
              <a:t>底层使用哈希表结构和链表结构，元素存储时有去重，有序的特点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LinkedHashSet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自定义泛型方法</a:t>
            </a:r>
            <a:endParaRPr lang="zh-CN" altLang="en-US"/>
          </a:p>
        </p:txBody>
      </p:sp>
      <p:sp>
        <p:nvSpPr>
          <p:cNvPr id="7" name="文本占位符 3"/>
          <p:cNvSpPr txBox="1"/>
          <p:nvPr/>
        </p:nvSpPr>
        <p:spPr>
          <a:xfrm>
            <a:off x="628661" y="609131"/>
            <a:ext cx="7975787" cy="387894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当定义方法时，方法中参数类型，返回值类型不确定时，就可以使用泛型替代了。</a:t>
            </a:r>
            <a:endParaRPr lang="en-US" altLang="zh-CN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8661" y="1203598"/>
            <a:ext cx="3727325" cy="387893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定义格式</a:t>
            </a:r>
            <a:endParaRPr lang="zh-CN" altLang="en-US"/>
          </a:p>
        </p:txBody>
      </p:sp>
      <p:sp>
        <p:nvSpPr>
          <p:cNvPr id="9" name="文本占位符 4"/>
          <p:cNvSpPr txBox="1"/>
          <p:nvPr/>
        </p:nvSpPr>
        <p:spPr>
          <a:xfrm>
            <a:off x="611570" y="2643758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 </a:t>
            </a:r>
            <a:r>
              <a:rPr lang="zh-CN" altLang="en-US"/>
              <a:t>泛型的指定</a:t>
            </a:r>
            <a:endParaRPr lang="zh-CN" altLang="en-US"/>
          </a:p>
        </p:txBody>
      </p:sp>
      <p:sp>
        <p:nvSpPr>
          <p:cNvPr id="10" name="文本占位符 5"/>
          <p:cNvSpPr txBox="1"/>
          <p:nvPr/>
        </p:nvSpPr>
        <p:spPr>
          <a:xfrm>
            <a:off x="611570" y="3003797"/>
            <a:ext cx="3960430" cy="37743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/>
              <a:t>调用含有泛型的方法时，传入的数据其类型就是泛型的类型</a:t>
            </a:r>
            <a:endParaRPr lang="zh-CN" altLang="en-US" sz="1100"/>
          </a:p>
        </p:txBody>
      </p:sp>
      <p:sp>
        <p:nvSpPr>
          <p:cNvPr id="11" name="文本占位符 3"/>
          <p:cNvSpPr txBox="1"/>
          <p:nvPr/>
        </p:nvSpPr>
        <p:spPr>
          <a:xfrm>
            <a:off x="628649" y="1617761"/>
            <a:ext cx="3583311" cy="189228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在方法的返回值类型前，加上泛型</a:t>
            </a:r>
            <a:endParaRPr lang="en-US" altLang="zh-CN"/>
          </a:p>
        </p:txBody>
      </p:sp>
      <p:sp>
        <p:nvSpPr>
          <p:cNvPr id="13" name="箭头: 右 12"/>
          <p:cNvSpPr/>
          <p:nvPr/>
        </p:nvSpPr>
        <p:spPr>
          <a:xfrm>
            <a:off x="4139441" y="1635696"/>
            <a:ext cx="576064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797425" y="1488440"/>
            <a:ext cx="3862705" cy="101473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Collection&lt;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Iterable&lt;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toArray(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a);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000">
                <a:solidFill>
                  <a:srgbClr val="FF0000"/>
                </a:solidFill>
                <a:latin typeface="Consolas" panose="020B0609020204030204" pitchFamily="49" charset="0"/>
              </a:rPr>
              <a:t>将集合变成数组</a:t>
            </a:r>
            <a:endParaRPr kumimoji="0" lang="zh-CN" altLang="zh-CN" sz="120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zh-CN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占位符 4"/>
          <p:cNvSpPr txBox="1"/>
          <p:nvPr/>
        </p:nvSpPr>
        <p:spPr>
          <a:xfrm>
            <a:off x="611570" y="3723878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 </a:t>
            </a:r>
            <a:r>
              <a:rPr lang="zh-CN" altLang="en-US"/>
              <a:t>代码实践</a:t>
            </a:r>
            <a:endParaRPr lang="zh-CN" altLang="en-US"/>
          </a:p>
        </p:txBody>
      </p:sp>
      <p:sp>
        <p:nvSpPr>
          <p:cNvPr id="16" name="文本占位符 5"/>
          <p:cNvSpPr txBox="1"/>
          <p:nvPr/>
        </p:nvSpPr>
        <p:spPr>
          <a:xfrm>
            <a:off x="611570" y="4083918"/>
            <a:ext cx="5400590" cy="538775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/>
              <a:t>定义存储字符串的</a:t>
            </a:r>
            <a:r>
              <a:rPr lang="en-US" altLang="zh-CN" sz="1100"/>
              <a:t>ArrayList</a:t>
            </a:r>
            <a:r>
              <a:rPr lang="zh-CN" altLang="en-US" sz="1100"/>
              <a:t>集合，将字符串的集合转换为字符串数组。</a:t>
            </a:r>
            <a:endParaRPr lang="zh-CN" altLang="en-US" sz="1100"/>
          </a:p>
        </p:txBody>
      </p:sp>
      <p:sp>
        <p:nvSpPr>
          <p:cNvPr id="17" name="云形 16"/>
          <p:cNvSpPr/>
          <p:nvPr/>
        </p:nvSpPr>
        <p:spPr>
          <a:xfrm>
            <a:off x="5796126" y="3867931"/>
            <a:ext cx="2088232" cy="792088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代码实践</a:t>
            </a:r>
            <a:endParaRPr lang="zh-CN" altLang="en-US"/>
          </a:p>
        </p:txBody>
      </p:sp>
      <p:sp>
        <p:nvSpPr>
          <p:cNvPr id="20" name="Rectangle 1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628650" y="1929890"/>
            <a:ext cx="3429138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100" b="1">
                <a:solidFill>
                  <a:srgbClr val="000080"/>
                </a:solidFill>
                <a:latin typeface="+mn-ea"/>
                <a:ea typeface="+mn-ea"/>
                <a:cs typeface="+mn-cs"/>
              </a:rPr>
              <a:t>修饰符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Arial Unicode MS" panose="020B0604020202020204" pitchFamily="34" charset="-122"/>
              </a:rPr>
              <a:t> &lt;泛型名&gt; </a:t>
            </a:r>
            <a:r>
              <a:rPr kumimoji="0" lang="zh-CN" altLang="zh-CN" sz="11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Arial Unicode MS" panose="020B0604020202020204" pitchFamily="34" charset="-122"/>
              </a:rPr>
              <a:t>返回值类型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Arial Unicode MS" panose="020B0604020202020204" pitchFamily="34" charset="-122"/>
              </a:rPr>
              <a:t>方法名(参数类别){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  <a:cs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Arial Unicode MS" panose="020B0604020202020204" pitchFamily="34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Arial Unicode MS" panose="020B0604020202020204" pitchFamily="34" charset="-122"/>
              </a:rPr>
              <a:t>}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bldLvl="0" animBg="1"/>
      <p:bldP spid="14" grpId="0" bldLvl="0" animBg="1"/>
      <p:bldP spid="16" grpId="0"/>
      <p:bldP spid="17" grpId="0" bldLvl="0" animBg="1"/>
      <p:bldP spid="20" grpId="0" animBg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91540" y="1375410"/>
            <a:ext cx="4151630" cy="527050"/>
          </a:xfrm>
        </p:spPr>
        <p:txBody>
          <a:bodyPr/>
          <a:lstStyle/>
          <a:p>
            <a:r>
              <a:rPr lang="zh-CN" altLang="en-US"/>
              <a:t>返回值前面定义泛型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891540" y="2671445"/>
            <a:ext cx="4151630" cy="527050"/>
          </a:xfrm>
        </p:spPr>
        <p:txBody>
          <a:bodyPr/>
          <a:lstStyle/>
          <a:p>
            <a:r>
              <a:rPr lang="zh-CN" altLang="en-US"/>
              <a:t>调用方法时传入数据，该数据是什么类型，泛型就是什么类型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sz="1300">
                <a:solidFill>
                  <a:srgbClr val="333333"/>
                </a:solidFill>
                <a:latin typeface="Arial" panose="020B0604020202020204" pitchFamily="34" charset="0"/>
              </a:rPr>
              <a:t>什么时候可以确定方法中泛型的类型？</a:t>
            </a:r>
            <a:endParaRPr lang="zh-CN" altLang="en-US" sz="130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自定义泛型方法</a:t>
            </a:r>
            <a:endParaRPr lang="zh-CN" altLang="en-US"/>
          </a:p>
        </p:txBody>
      </p:sp>
      <p:sp>
        <p:nvSpPr>
          <p:cNvPr id="15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泛型方法其泛型的定义格式？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6" grpId="0" animBg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86505" y="1454785"/>
            <a:ext cx="4222750" cy="148590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理解泛型通配符的意义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能够使用受限泛型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泛型通配符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泛型通配符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泛型通配符介绍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1080135"/>
            <a:ext cx="8047990" cy="631825"/>
          </a:xfrm>
        </p:spPr>
        <p:txBody>
          <a:bodyPr/>
          <a:lstStyle/>
          <a:p>
            <a:r>
              <a:rPr lang="zh-CN" altLang="en-US"/>
              <a:t>当我们对泛型的类型确定不了，而想要表达的可以是任意类型，可以使用泛型通配符给定。</a:t>
            </a:r>
            <a:endParaRPr lang="en-US" altLang="zh-CN"/>
          </a:p>
          <a:p>
            <a:r>
              <a:rPr lang="zh-CN" altLang="en-US"/>
              <a:t>符号就是一个问号：</a:t>
            </a:r>
            <a:r>
              <a:rPr lang="en-US" altLang="zh-CN" b="1">
                <a:solidFill>
                  <a:srgbClr val="FF0000"/>
                </a:solidFill>
              </a:rPr>
              <a:t>? </a:t>
            </a:r>
            <a:r>
              <a:rPr lang="en-US" altLang="zh-CN"/>
              <a:t> </a:t>
            </a:r>
            <a:r>
              <a:rPr lang="zh-CN" altLang="en-US"/>
              <a:t>表示任意类型，用来给泛型指定的一种通配值。如下：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11570" y="3075806"/>
            <a:ext cx="3727325" cy="387893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泛型通配符使用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28650" y="3435985"/>
            <a:ext cx="7833360" cy="1172845"/>
          </a:xfrm>
        </p:spPr>
        <p:txBody>
          <a:bodyPr/>
          <a:lstStyle/>
          <a:p>
            <a:r>
              <a:rPr lang="zh-CN" altLang="en-US">
                <a:sym typeface="+mn-ea"/>
              </a:rPr>
              <a:t>泛型通配符搭配集合使用一般在方法的参数中比较常见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在集合中泛型是不支持多态的，如果为了匹配任意类型，我们就会使用泛型通配符了。</a:t>
            </a:r>
            <a:endParaRPr lang="zh-CN" altLang="en-US">
              <a:sym typeface="+mn-ea"/>
            </a:endParaRPr>
          </a:p>
          <a:p>
            <a:r>
              <a:rPr lang="zh-CN" altLang="en-US"/>
              <a:t>但是</a:t>
            </a:r>
            <a:r>
              <a:rPr lang="en-US" altLang="zh-CN"/>
              <a:t> ArrayList&lt;E&gt;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ArrayList&lt;?&gt; </a:t>
            </a:r>
            <a:r>
              <a:rPr lang="zh-CN" altLang="en-US">
                <a:sym typeface="+mn-ea"/>
              </a:rPr>
              <a:t>都可以接收任意类型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那么通配符存在的意义是什么</a:t>
            </a:r>
            <a:r>
              <a:rPr lang="en-US" altLang="zh-CN">
                <a:sym typeface="+mn-ea"/>
              </a:rPr>
              <a:t> ? </a:t>
            </a:r>
            <a:endParaRPr lang="en-US" altLang="zh-CN">
              <a:sym typeface="+mn-ea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716" y="1779873"/>
            <a:ext cx="6912758" cy="119888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shuffle(List&lt;?&gt; list)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//…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说明：</a:t>
            </a:r>
            <a:r>
              <a:rPr lang="zh-CN" altLang="en-US" sz="1200">
                <a:latin typeface="Arial" panose="020B0604020202020204" pitchFamily="34" charset="0"/>
              </a:rPr>
              <a:t>该方法时来自工具类</a:t>
            </a:r>
            <a:r>
              <a:rPr lang="en-US" altLang="zh-CN" sz="1200">
                <a:latin typeface="Arial" panose="020B0604020202020204" pitchFamily="34" charset="0"/>
              </a:rPr>
              <a:t>Collections</a:t>
            </a:r>
            <a:r>
              <a:rPr lang="zh-CN" altLang="en-US" sz="1200">
                <a:latin typeface="Arial" panose="020B0604020202020204" pitchFamily="34" charset="0"/>
              </a:rPr>
              <a:t>中的一个方法，用来对存储任意类型数据的</a:t>
            </a:r>
            <a:r>
              <a:rPr lang="en-US" altLang="zh-CN" sz="1200">
                <a:latin typeface="Arial" panose="020B0604020202020204" pitchFamily="34" charset="0"/>
              </a:rPr>
              <a:t>List</a:t>
            </a:r>
            <a:r>
              <a:rPr lang="zh-CN" altLang="en-US" sz="1200">
                <a:latin typeface="Arial" panose="020B0604020202020204" pitchFamily="34" charset="0"/>
              </a:rPr>
              <a:t>集合进行乱序。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8" grpId="0" bldLvl="0" animBg="1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8661" y="949737"/>
            <a:ext cx="3727325" cy="387893"/>
          </a:xfrm>
        </p:spPr>
        <p:txBody>
          <a:bodyPr/>
          <a:lstStyle/>
          <a:p>
            <a:r>
              <a:rPr lang="zh-CN" altLang="en-US" sz="2000"/>
              <a:t>受限泛型</a:t>
            </a:r>
            <a:endParaRPr lang="zh-CN" altLang="en-US" sz="20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55650" y="1347470"/>
            <a:ext cx="7908925" cy="410210"/>
          </a:xfrm>
        </p:spPr>
        <p:txBody>
          <a:bodyPr/>
          <a:lstStyle/>
          <a:p>
            <a:r>
              <a:rPr lang="zh-CN" altLang="en-US"/>
              <a:t>受限泛型是指</a:t>
            </a:r>
            <a:r>
              <a:rPr lang="en-US" altLang="zh-CN"/>
              <a:t>,</a:t>
            </a:r>
            <a:r>
              <a:rPr lang="zh-CN" altLang="en-US"/>
              <a:t>在使用通配符的过程中 </a:t>
            </a:r>
            <a:r>
              <a:rPr lang="en-US" altLang="zh-CN"/>
              <a:t>, </a:t>
            </a:r>
            <a:r>
              <a:rPr lang="zh-CN" altLang="en-US"/>
              <a:t>对泛型做了约束，给泛型指定类型时，只能是某个类型父类型或者子类型。</a:t>
            </a:r>
            <a:endParaRPr lang="zh-CN" altLang="en-US"/>
          </a:p>
        </p:txBody>
      </p:sp>
      <p:sp>
        <p:nvSpPr>
          <p:cNvPr id="7" name="文本占位符 3"/>
          <p:cNvSpPr txBox="1"/>
          <p:nvPr/>
        </p:nvSpPr>
        <p:spPr>
          <a:xfrm>
            <a:off x="628661" y="1721910"/>
            <a:ext cx="7975787" cy="1151697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zh-CN" altLang="en-US"/>
              <a:t>泛型的下限</a:t>
            </a:r>
            <a:br>
              <a:rPr lang="en-US" altLang="zh-CN"/>
            </a:br>
            <a:r>
              <a:rPr lang="en-US" altLang="zh-CN" b="1">
                <a:solidFill>
                  <a:srgbClr val="7030A0"/>
                </a:solidFill>
              </a:rPr>
              <a:t>&lt;? super </a:t>
            </a:r>
            <a:r>
              <a:rPr lang="zh-CN" altLang="en-US" b="1">
                <a:solidFill>
                  <a:srgbClr val="7030A0"/>
                </a:solidFill>
              </a:rPr>
              <a:t>类型</a:t>
            </a:r>
            <a:r>
              <a:rPr lang="en-US" altLang="zh-CN" b="1">
                <a:solidFill>
                  <a:srgbClr val="7030A0"/>
                </a:solidFill>
              </a:rPr>
              <a:t>&gt;	</a:t>
            </a:r>
            <a:r>
              <a:rPr lang="zh-CN" altLang="en-US"/>
              <a:t>只能是某一类型，及其父类型，其他类型不支持</a:t>
            </a:r>
            <a:endParaRPr lang="en-US" altLang="zh-CN"/>
          </a:p>
          <a:p>
            <a:pPr marL="228600" indent="-228600">
              <a:buFont typeface="+mj-lt"/>
              <a:buAutoNum type="arabicPeriod"/>
            </a:pPr>
            <a:r>
              <a:rPr lang="zh-CN" altLang="en-US"/>
              <a:t>泛型的上限</a:t>
            </a:r>
            <a:br>
              <a:rPr lang="en-US" altLang="zh-CN"/>
            </a:br>
            <a:r>
              <a:rPr lang="en-US" altLang="zh-CN" b="1">
                <a:solidFill>
                  <a:srgbClr val="7030A0"/>
                </a:solidFill>
              </a:rPr>
              <a:t>&lt;? extends </a:t>
            </a:r>
            <a:r>
              <a:rPr lang="zh-CN" altLang="en-US" b="1">
                <a:solidFill>
                  <a:srgbClr val="7030A0"/>
                </a:solidFill>
              </a:rPr>
              <a:t>类型</a:t>
            </a:r>
            <a:r>
              <a:rPr lang="en-US" altLang="zh-CN" b="1">
                <a:solidFill>
                  <a:srgbClr val="7030A0"/>
                </a:solidFill>
              </a:rPr>
              <a:t>&gt;	</a:t>
            </a:r>
            <a:r>
              <a:rPr lang="zh-CN" altLang="en-US"/>
              <a:t>只能是某一个类型，及其子类型，其他类型不支持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9556" y="2355630"/>
            <a:ext cx="2404814" cy="217812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泛型通配符</a:t>
            </a:r>
            <a:endParaRPr lang="zh-CN" altLang="en-US"/>
          </a:p>
        </p:txBody>
      </p:sp>
      <p:sp>
        <p:nvSpPr>
          <p:cNvPr id="11" name="文本占位符 3"/>
          <p:cNvSpPr>
            <a:spLocks noGrp="1"/>
          </p:cNvSpPr>
          <p:nvPr/>
        </p:nvSpPr>
        <p:spPr>
          <a:xfrm>
            <a:off x="628650" y="3220085"/>
            <a:ext cx="5189220" cy="1076325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</a:t>
            </a:r>
            <a:r>
              <a:rPr lang="en-US" altLang="zh-CN"/>
              <a:t> : </a:t>
            </a:r>
            <a:endParaRPr lang="en-US" altLang="zh-CN"/>
          </a:p>
          <a:p>
            <a:r>
              <a:rPr lang="en-US" altLang="zh-CN"/>
              <a:t>  show1</a:t>
            </a:r>
            <a:r>
              <a:rPr lang="zh-CN" altLang="en-US"/>
              <a:t>方法，参数只接收元素类型是</a:t>
            </a:r>
            <a:r>
              <a:rPr lang="en-US" altLang="zh-CN"/>
              <a:t>Number</a:t>
            </a:r>
            <a:r>
              <a:rPr lang="zh-CN" altLang="en-US"/>
              <a:t>或者其父类型的集合</a:t>
            </a:r>
            <a:endParaRPr lang="en-US" altLang="zh-CN"/>
          </a:p>
          <a:p>
            <a:r>
              <a:rPr lang="en-US" altLang="zh-CN"/>
              <a:t>  show2</a:t>
            </a:r>
            <a:r>
              <a:rPr lang="zh-CN" altLang="en-US"/>
              <a:t>方法，参数只接收元素类型是</a:t>
            </a:r>
            <a:r>
              <a:rPr lang="en-US" altLang="zh-CN"/>
              <a:t>Number</a:t>
            </a:r>
            <a:r>
              <a:rPr lang="zh-CN" altLang="en-US"/>
              <a:t>或者其子类型的集合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891616" y="1352606"/>
            <a:ext cx="6920743" cy="527124"/>
          </a:xfrm>
        </p:spPr>
        <p:txBody>
          <a:bodyPr/>
          <a:lstStyle/>
          <a:p>
            <a:r>
              <a:rPr lang="en-US" altLang="zh-CN"/>
              <a:t>&lt;? extends </a:t>
            </a:r>
            <a:r>
              <a:rPr lang="zh-CN" altLang="en-US"/>
              <a:t>类型</a:t>
            </a:r>
            <a:r>
              <a:rPr lang="en-US" altLang="zh-CN"/>
              <a:t>&gt; </a:t>
            </a:r>
            <a:r>
              <a:rPr lang="zh-CN" altLang="en-US"/>
              <a:t>只能是本类型或者子类型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891616" y="2706148"/>
            <a:ext cx="6920743" cy="527124"/>
          </a:xfrm>
        </p:spPr>
        <p:txBody>
          <a:bodyPr/>
          <a:lstStyle/>
          <a:p>
            <a:r>
              <a:rPr lang="en-US" altLang="zh-CN"/>
              <a:t>&lt;? super </a:t>
            </a:r>
            <a:r>
              <a:rPr lang="zh-CN" altLang="en-US"/>
              <a:t>类型</a:t>
            </a:r>
            <a:r>
              <a:rPr lang="en-US" altLang="zh-CN"/>
              <a:t>&gt; </a:t>
            </a:r>
            <a:r>
              <a:rPr lang="zh-CN" altLang="en-US"/>
              <a:t>只能是本类型或者父类型，到顶了只能是</a:t>
            </a:r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>
          <a:xfrm>
            <a:off x="891617" y="821320"/>
            <a:ext cx="3320342" cy="387893"/>
          </a:xfrm>
        </p:spPr>
        <p:txBody>
          <a:bodyPr/>
          <a:lstStyle/>
          <a:p>
            <a:r>
              <a:rPr lang="zh-CN" altLang="en-US"/>
              <a:t>泛型的上限格式和含义是什么？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>
          <a:xfrm>
            <a:off x="891617" y="2150281"/>
            <a:ext cx="3320342" cy="387893"/>
          </a:xfrm>
        </p:spPr>
        <p:txBody>
          <a:bodyPr/>
          <a:lstStyle/>
          <a:p>
            <a:r>
              <a:rPr lang="zh-CN" altLang="en-US"/>
              <a:t>泛型的下限格式和含义是什么？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泛型通配符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uiExpand="1" build="p"/>
      <p:bldP spid="8" grpId="0" animBg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636010" y="1564005"/>
            <a:ext cx="2764790" cy="158242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泛型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数据结构</a:t>
            </a:r>
            <a:endParaRPr lang="en-US" altLang="zh-CN"/>
          </a:p>
          <a:p>
            <a:r>
              <a:rPr lang="en-US" altLang="zh-CN"/>
              <a:t> List</a:t>
            </a:r>
            <a:r>
              <a:rPr lang="zh-CN" altLang="en-US"/>
              <a:t>集合</a:t>
            </a:r>
            <a:endParaRPr lang="en-US" altLang="zh-CN"/>
          </a:p>
          <a:p>
            <a:r>
              <a:rPr lang="en-US" altLang="zh-CN"/>
              <a:t> Set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31901" y="843651"/>
            <a:ext cx="4718447" cy="3286741"/>
          </a:xfrm>
        </p:spPr>
        <p:txBody>
          <a:bodyPr/>
          <a:lstStyle/>
          <a:p>
            <a:r>
              <a:rPr lang="zh-CN" altLang="en-US"/>
              <a:t>数据结构的认识</a:t>
            </a:r>
            <a:endParaRPr lang="en-US" altLang="zh-CN"/>
          </a:p>
          <a:p>
            <a:r>
              <a:rPr lang="zh-CN" altLang="en-US"/>
              <a:t>栈</a:t>
            </a:r>
            <a:endParaRPr lang="en-US" altLang="zh-CN"/>
          </a:p>
          <a:p>
            <a:r>
              <a:rPr lang="zh-CN" altLang="en-US"/>
              <a:t>队列</a:t>
            </a:r>
            <a:endParaRPr lang="en-US" altLang="zh-CN"/>
          </a:p>
          <a:p>
            <a:r>
              <a:rPr lang="zh-CN" altLang="en-US"/>
              <a:t>链表</a:t>
            </a:r>
            <a:endParaRPr lang="en-US" altLang="zh-CN"/>
          </a:p>
          <a:p>
            <a:r>
              <a:rPr lang="zh-CN" altLang="en-US"/>
              <a:t>树</a:t>
            </a:r>
            <a:endParaRPr lang="en-US" altLang="zh-CN"/>
          </a:p>
          <a:p>
            <a:r>
              <a:rPr lang="zh-CN" altLang="en-US"/>
              <a:t>平衡二叉树</a:t>
            </a:r>
            <a:endParaRPr lang="en-US" altLang="zh-CN"/>
          </a:p>
          <a:p>
            <a:r>
              <a:rPr lang="zh-CN" altLang="en-US"/>
              <a:t>红黑树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数据结构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80155" y="1131570"/>
            <a:ext cx="4222750" cy="2861945"/>
          </a:xfrm>
        </p:spPr>
        <p:txBody>
          <a:bodyPr/>
          <a:lstStyle/>
          <a:p>
            <a:r>
              <a:rPr lang="zh-CN" altLang="en-US"/>
              <a:t>理解数据结构的含义</a:t>
            </a:r>
            <a:endParaRPr lang="en-US" altLang="zh-CN"/>
          </a:p>
          <a:p>
            <a:r>
              <a:rPr lang="zh-CN" altLang="en-US"/>
              <a:t>知道常用的数据结构有哪些</a:t>
            </a:r>
            <a:endParaRPr lang="en-US" altLang="zh-CN"/>
          </a:p>
          <a:p>
            <a:r>
              <a:rPr lang="zh-CN" altLang="en-US"/>
              <a:t>理解栈结构的特点</a:t>
            </a:r>
            <a:endParaRPr lang="en-US" altLang="zh-CN"/>
          </a:p>
          <a:p>
            <a:r>
              <a:rPr lang="zh-CN" altLang="en-US"/>
              <a:t>理解队列结构的特点</a:t>
            </a:r>
            <a:endParaRPr lang="zh-CN" altLang="en-US"/>
          </a:p>
          <a:p>
            <a:r>
              <a:rPr lang="zh-CN" altLang="en-US"/>
              <a:t>理解数组结构的特点</a:t>
            </a:r>
            <a:endParaRPr lang="en-US" altLang="zh-CN"/>
          </a:p>
          <a:p>
            <a:r>
              <a:rPr lang="zh-CN" altLang="en-US"/>
              <a:t>理解链表结构的特点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77800"/>
            <a:ext cx="5535930" cy="387985"/>
          </a:xfrm>
        </p:spPr>
        <p:txBody>
          <a:bodyPr/>
          <a:lstStyle/>
          <a:p>
            <a:r>
              <a:rPr lang="zh-CN" altLang="en-US"/>
              <a:t>数据结构</a:t>
            </a:r>
            <a:r>
              <a:rPr lang="en-US" altLang="zh-CN"/>
              <a:t>(</a:t>
            </a:r>
            <a:r>
              <a:rPr lang="zh-CN" altLang="en-US"/>
              <a:t>栈</a:t>
            </a:r>
            <a:r>
              <a:rPr lang="en-US" altLang="zh-CN"/>
              <a:t>,</a:t>
            </a:r>
            <a:r>
              <a:rPr lang="zh-CN" altLang="en-US"/>
              <a:t>队列</a:t>
            </a:r>
            <a:r>
              <a:rPr lang="en-US" altLang="zh-CN"/>
              <a:t>,</a:t>
            </a:r>
            <a:r>
              <a:rPr lang="zh-CN" altLang="en-US"/>
              <a:t>数组</a:t>
            </a:r>
            <a:r>
              <a:rPr lang="en-US" altLang="zh-CN"/>
              <a:t>,</a:t>
            </a:r>
            <a:r>
              <a:rPr lang="zh-CN" altLang="en-US"/>
              <a:t>链表</a:t>
            </a:r>
            <a:r>
              <a:rPr lang="en-US" altLang="zh-CN"/>
              <a:t>,</a:t>
            </a:r>
            <a:r>
              <a:rPr lang="zh-CN" altLang="en-US"/>
              <a:t>二叉树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数据结构概述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数据结构介绍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996315"/>
            <a:ext cx="8047990" cy="1143635"/>
          </a:xfrm>
        </p:spPr>
        <p:txBody>
          <a:bodyPr/>
          <a:lstStyle/>
          <a:p>
            <a:r>
              <a:rPr lang="zh-CN" altLang="en-US"/>
              <a:t>数据结构是计算机存储、组织数据的方式。通常情况下，精心选择的数据结构可以带来更高的运行或者存储效率。数据结构往往同高效的检索算法和索引技术有关。</a:t>
            </a:r>
            <a:endParaRPr lang="zh-CN" altLang="en-US"/>
          </a:p>
          <a:p>
            <a:r>
              <a:rPr lang="zh-CN" altLang="en-US"/>
              <a:t>举例</a:t>
            </a:r>
            <a:r>
              <a:rPr lang="en-US" altLang="zh-CN"/>
              <a:t> : </a:t>
            </a:r>
            <a:r>
              <a:rPr lang="zh-CN" altLang="en-US"/>
              <a:t>集合的体系是非常庞大的</a:t>
            </a:r>
            <a:r>
              <a:rPr lang="en-US" altLang="zh-CN"/>
              <a:t> , </a:t>
            </a:r>
            <a:r>
              <a:rPr lang="zh-CN" altLang="en-US"/>
              <a:t>不同集合采用的数据结构是不同</a:t>
            </a:r>
            <a:r>
              <a:rPr lang="en-US" altLang="zh-CN"/>
              <a:t>, </a:t>
            </a:r>
            <a:r>
              <a:rPr lang="zh-CN" altLang="en-US"/>
              <a:t>导致了不同集合的特点是不同</a:t>
            </a:r>
            <a:r>
              <a:rPr lang="en-US" altLang="zh-CN"/>
              <a:t> , </a:t>
            </a:r>
            <a:r>
              <a:rPr lang="zh-CN" altLang="en-US"/>
              <a:t>选择正确的集合去使用</a:t>
            </a:r>
            <a:r>
              <a:rPr lang="en-US" altLang="zh-CN"/>
              <a:t> , </a:t>
            </a:r>
            <a:r>
              <a:rPr lang="zh-CN" altLang="en-US"/>
              <a:t>会给我带来更高的代码执行效率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28715" y="2283852"/>
            <a:ext cx="3727325" cy="387893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常见的数据结构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11570" y="2647431"/>
            <a:ext cx="3727325" cy="2084559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zh-CN"/>
              <a:t> </a:t>
            </a:r>
            <a:r>
              <a:rPr lang="zh-CN" altLang="en-US"/>
              <a:t>栈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 </a:t>
            </a:r>
            <a:r>
              <a:rPr lang="zh-CN" altLang="en-US"/>
              <a:t>队列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 </a:t>
            </a:r>
            <a:r>
              <a:rPr lang="zh-CN" altLang="en-US"/>
              <a:t>数组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 </a:t>
            </a:r>
            <a:r>
              <a:rPr lang="zh-CN" altLang="en-US"/>
              <a:t>链表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 </a:t>
            </a:r>
            <a:r>
              <a:rPr lang="zh-CN" altLang="en-US"/>
              <a:t>树（二叉树，二叉平衡树，红黑树）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 </a:t>
            </a:r>
            <a:r>
              <a:rPr lang="zh-CN" altLang="en-US"/>
              <a:t>哈希表（数组</a:t>
            </a:r>
            <a:r>
              <a:rPr lang="en-US" altLang="zh-CN"/>
              <a:t>+</a:t>
            </a:r>
            <a:r>
              <a:rPr lang="zh-CN" altLang="en-US"/>
              <a:t>链表</a:t>
            </a:r>
            <a:r>
              <a:rPr lang="en-US" altLang="zh-CN"/>
              <a:t>+</a:t>
            </a:r>
            <a:r>
              <a:rPr lang="zh-CN" altLang="en-US"/>
              <a:t>红黑树）</a:t>
            </a:r>
            <a:endParaRPr lang="zh-CN" altLang="en-US"/>
          </a:p>
        </p:txBody>
      </p:sp>
      <p:sp>
        <p:nvSpPr>
          <p:cNvPr id="8" name="云形 7"/>
          <p:cNvSpPr/>
          <p:nvPr/>
        </p:nvSpPr>
        <p:spPr>
          <a:xfrm>
            <a:off x="5364088" y="3144138"/>
            <a:ext cx="3312368" cy="158417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7030A0"/>
                </a:solidFill>
              </a:rPr>
              <a:t>现阶段学习数据结构重在理解各种数据结构的特点</a:t>
            </a:r>
            <a:endParaRPr lang="zh-CN" altLang="en-US" sz="140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栈结构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786505" y="1454785"/>
            <a:ext cx="4222750" cy="85725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能够说出栈结构的特点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常见数据结构之栈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264275" y="2284413"/>
            <a:ext cx="1800225" cy="2374900"/>
            <a:chOff x="5508104" y="2427734"/>
            <a:chExt cx="1800200" cy="237626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508104" y="2427734"/>
              <a:ext cx="0" cy="23762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308304" y="2427734"/>
              <a:ext cx="0" cy="23762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508104" y="4803998"/>
              <a:ext cx="18002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2916238" y="2562225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16238" y="2981325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16238" y="3402013"/>
            <a:ext cx="1692275" cy="3587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16238" y="3821113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"/>
          <p:cNvSpPr txBox="1"/>
          <p:nvPr/>
        </p:nvSpPr>
        <p:spPr>
          <a:xfrm>
            <a:off x="6300788" y="1731963"/>
            <a:ext cx="1601787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一端开口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"/>
          <p:cNvSpPr txBox="1"/>
          <p:nvPr/>
        </p:nvSpPr>
        <p:spPr>
          <a:xfrm>
            <a:off x="6300788" y="4175125"/>
            <a:ext cx="134937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一端封闭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"/>
          <p:cNvSpPr txBox="1"/>
          <p:nvPr/>
        </p:nvSpPr>
        <p:spPr>
          <a:xfrm>
            <a:off x="7308850" y="1731963"/>
            <a:ext cx="755650" cy="458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"/>
          <p:cNvSpPr txBox="1"/>
          <p:nvPr/>
        </p:nvSpPr>
        <p:spPr>
          <a:xfrm>
            <a:off x="7308850" y="4173538"/>
            <a:ext cx="755650" cy="458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栈结构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20" grpId="0" bldLvl="0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常见数据结构之栈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995" name="组合 14"/>
          <p:cNvGrpSpPr/>
          <p:nvPr/>
        </p:nvGrpSpPr>
        <p:grpSpPr>
          <a:xfrm>
            <a:off x="6264275" y="2284413"/>
            <a:ext cx="1800225" cy="2374900"/>
            <a:chOff x="5508104" y="2427734"/>
            <a:chExt cx="1800200" cy="237626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508104" y="2427734"/>
              <a:ext cx="0" cy="23762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308304" y="2427734"/>
              <a:ext cx="0" cy="23762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508104" y="4803998"/>
              <a:ext cx="18002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2916238" y="2562225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16238" y="2981325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16238" y="3402013"/>
            <a:ext cx="1692275" cy="3587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16238" y="3821113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24600" y="1852613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24600" y="1852613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4600" y="1852613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24600" y="1847850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19638" y="2849563"/>
            <a:ext cx="1536700" cy="508000"/>
            <a:chOff x="4787680" y="2833886"/>
            <a:chExt cx="1537128" cy="507831"/>
          </a:xfrm>
        </p:grpSpPr>
        <p:sp>
          <p:nvSpPr>
            <p:cNvPr id="2" name="右箭头 1"/>
            <p:cNvSpPr/>
            <p:nvPr/>
          </p:nvSpPr>
          <p:spPr>
            <a:xfrm>
              <a:off x="5821430" y="3011627"/>
              <a:ext cx="503378" cy="225350"/>
            </a:xfrm>
            <a:prstGeom prst="rightArrow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5009" name="TextBox 2"/>
            <p:cNvSpPr txBox="1"/>
            <p:nvPr/>
          </p:nvSpPr>
          <p:spPr>
            <a:xfrm>
              <a:off x="4787680" y="2833886"/>
              <a:ext cx="1133334" cy="5078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lnSpc>
                  <a:spcPct val="15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栈顶元素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16463" y="4159250"/>
            <a:ext cx="1539875" cy="460375"/>
            <a:chOff x="4784595" y="4144735"/>
            <a:chExt cx="1540213" cy="458908"/>
          </a:xfrm>
        </p:grpSpPr>
        <p:sp>
          <p:nvSpPr>
            <p:cNvPr id="85011" name="TextBox 2"/>
            <p:cNvSpPr txBox="1"/>
            <p:nvPr/>
          </p:nvSpPr>
          <p:spPr>
            <a:xfrm>
              <a:off x="4784595" y="4144735"/>
              <a:ext cx="1133334" cy="4589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lnSpc>
                  <a:spcPct val="15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栈底元素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右箭头 32"/>
            <p:cNvSpPr/>
            <p:nvPr/>
          </p:nvSpPr>
          <p:spPr>
            <a:xfrm>
              <a:off x="5821460" y="4314057"/>
              <a:ext cx="503348" cy="226289"/>
            </a:xfrm>
            <a:prstGeom prst="rightArrow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" name="TextBox 2"/>
          <p:cNvSpPr txBox="1"/>
          <p:nvPr/>
        </p:nvSpPr>
        <p:spPr>
          <a:xfrm>
            <a:off x="2339975" y="1758950"/>
            <a:ext cx="39846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数据进入栈模型的过程称为：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进栈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栈结构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7284E-6 L -1.38889E-6 0.46451 " pathEditMode="relative" rAng="0" ptsTypes="AA">
                                      <p:cBhvr>
                                        <p:cTn id="19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7284E-6 L -1.38889E-6 0.38272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7284E-6 L -1.38889E-6 0.30124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19753E-6 L -1.38889E-6 0.22067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20" grpId="0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常见数据结构之栈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043" name="组合 14"/>
          <p:cNvGrpSpPr/>
          <p:nvPr/>
        </p:nvGrpSpPr>
        <p:grpSpPr>
          <a:xfrm>
            <a:off x="6264275" y="2284413"/>
            <a:ext cx="1800225" cy="2374900"/>
            <a:chOff x="5508104" y="2427734"/>
            <a:chExt cx="1800200" cy="237626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508104" y="2427734"/>
              <a:ext cx="0" cy="23762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308304" y="2427734"/>
              <a:ext cx="0" cy="23762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508104" y="4803998"/>
              <a:ext cx="18002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4719638" y="2849563"/>
            <a:ext cx="1536700" cy="508000"/>
            <a:chOff x="4787680" y="2833886"/>
            <a:chExt cx="1537128" cy="507831"/>
          </a:xfrm>
        </p:grpSpPr>
        <p:sp>
          <p:nvSpPr>
            <p:cNvPr id="2" name="右箭头 1"/>
            <p:cNvSpPr/>
            <p:nvPr/>
          </p:nvSpPr>
          <p:spPr>
            <a:xfrm>
              <a:off x="5821430" y="3011627"/>
              <a:ext cx="503378" cy="225350"/>
            </a:xfrm>
            <a:prstGeom prst="rightArrow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049" name="TextBox 2"/>
            <p:cNvSpPr txBox="1"/>
            <p:nvPr/>
          </p:nvSpPr>
          <p:spPr>
            <a:xfrm>
              <a:off x="4787680" y="2833886"/>
              <a:ext cx="1133334" cy="5078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lnSpc>
                  <a:spcPct val="15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栈顶元素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16463" y="4159250"/>
            <a:ext cx="1539875" cy="460375"/>
            <a:chOff x="4784595" y="4144735"/>
            <a:chExt cx="1540213" cy="458908"/>
          </a:xfrm>
        </p:grpSpPr>
        <p:sp>
          <p:nvSpPr>
            <p:cNvPr id="87051" name="TextBox 2"/>
            <p:cNvSpPr txBox="1"/>
            <p:nvPr/>
          </p:nvSpPr>
          <p:spPr>
            <a:xfrm>
              <a:off x="4784595" y="4144735"/>
              <a:ext cx="1133334" cy="4589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lnSpc>
                  <a:spcPct val="15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栈底元素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右箭头 32"/>
            <p:cNvSpPr/>
            <p:nvPr/>
          </p:nvSpPr>
          <p:spPr>
            <a:xfrm>
              <a:off x="5821460" y="4314057"/>
              <a:ext cx="503348" cy="226289"/>
            </a:xfrm>
            <a:prstGeom prst="rightArrow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7053" name="TextBox 2"/>
          <p:cNvSpPr txBox="1"/>
          <p:nvPr/>
        </p:nvSpPr>
        <p:spPr>
          <a:xfrm>
            <a:off x="2339975" y="1758950"/>
            <a:ext cx="4103688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数据进入栈模型的过程称为：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进栈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24600" y="4241800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24600" y="3822700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24600" y="3402013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24600" y="2982913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TextBox 2"/>
          <p:cNvSpPr txBox="1"/>
          <p:nvPr/>
        </p:nvSpPr>
        <p:spPr>
          <a:xfrm>
            <a:off x="2347913" y="2108200"/>
            <a:ext cx="415607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数据离开栈模型的过程称为：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719638" y="2849563"/>
            <a:ext cx="1536700" cy="458787"/>
            <a:chOff x="4787680" y="2833886"/>
            <a:chExt cx="1537128" cy="458908"/>
          </a:xfrm>
        </p:grpSpPr>
        <p:sp>
          <p:nvSpPr>
            <p:cNvPr id="37" name="右箭头 36"/>
            <p:cNvSpPr/>
            <p:nvPr/>
          </p:nvSpPr>
          <p:spPr>
            <a:xfrm>
              <a:off x="5821430" y="3011733"/>
              <a:ext cx="503378" cy="225484"/>
            </a:xfrm>
            <a:prstGeom prst="rightArrow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061" name="TextBox 2"/>
            <p:cNvSpPr txBox="1"/>
            <p:nvPr/>
          </p:nvSpPr>
          <p:spPr>
            <a:xfrm>
              <a:off x="4787680" y="2833886"/>
              <a:ext cx="1133334" cy="4589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lnSpc>
                  <a:spcPct val="150000"/>
                </a:lnSpc>
              </a:pP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栈顶元素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栈结构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81481E-6 L -1.38889E-6 -0.3108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6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-1.38889E-6 -0.39229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58025E-6 L -1.38889E-6 -0.47408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7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09877E-6 L -1.38889E-6 -0.55556 " pathEditMode="relative" rAng="0" ptsTypes="AA">
                                      <p:cBhvr>
                                        <p:cTn id="46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8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30" grpId="0" bldLvl="0" animBg="1"/>
      <p:bldP spid="30" grpId="1" bldLvl="0" animBg="1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TextBox 15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常见数据结构之栈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1139" name="组合 4"/>
          <p:cNvGrpSpPr/>
          <p:nvPr/>
        </p:nvGrpSpPr>
        <p:grpSpPr>
          <a:xfrm>
            <a:off x="4716463" y="4159250"/>
            <a:ext cx="1539875" cy="460375"/>
            <a:chOff x="4784595" y="4144735"/>
            <a:chExt cx="1540213" cy="458908"/>
          </a:xfrm>
        </p:grpSpPr>
        <p:sp>
          <p:nvSpPr>
            <p:cNvPr id="91140" name="TextBox 2"/>
            <p:cNvSpPr txBox="1"/>
            <p:nvPr/>
          </p:nvSpPr>
          <p:spPr>
            <a:xfrm>
              <a:off x="4784595" y="4144735"/>
              <a:ext cx="1133334" cy="4589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lnSpc>
                  <a:spcPct val="15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栈底元素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5821460" y="4314057"/>
              <a:ext cx="503348" cy="226289"/>
            </a:xfrm>
            <a:prstGeom prst="rightArrow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6324600" y="4241800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24600" y="3822700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24600" y="3402013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24600" y="2982913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1146" name="组合 25"/>
          <p:cNvGrpSpPr/>
          <p:nvPr/>
        </p:nvGrpSpPr>
        <p:grpSpPr>
          <a:xfrm>
            <a:off x="4719638" y="2849563"/>
            <a:ext cx="1536700" cy="458787"/>
            <a:chOff x="4787680" y="2833886"/>
            <a:chExt cx="1537128" cy="458908"/>
          </a:xfrm>
        </p:grpSpPr>
        <p:sp>
          <p:nvSpPr>
            <p:cNvPr id="34" name="右箭头 33"/>
            <p:cNvSpPr/>
            <p:nvPr/>
          </p:nvSpPr>
          <p:spPr>
            <a:xfrm>
              <a:off x="5821430" y="3011733"/>
              <a:ext cx="503378" cy="225484"/>
            </a:xfrm>
            <a:prstGeom prst="rightArrow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148" name="TextBox 2"/>
            <p:cNvSpPr txBox="1"/>
            <p:nvPr/>
          </p:nvSpPr>
          <p:spPr>
            <a:xfrm>
              <a:off x="4787680" y="2833886"/>
              <a:ext cx="1133334" cy="4589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lnSpc>
                  <a:spcPct val="150000"/>
                </a:lnSpc>
              </a:pP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栈顶元素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149" name="组合 14"/>
          <p:cNvGrpSpPr/>
          <p:nvPr/>
        </p:nvGrpSpPr>
        <p:grpSpPr>
          <a:xfrm>
            <a:off x="6264275" y="2284413"/>
            <a:ext cx="1800225" cy="2374900"/>
            <a:chOff x="5508104" y="2427734"/>
            <a:chExt cx="1800200" cy="2376264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5508104" y="2427734"/>
              <a:ext cx="0" cy="23762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7308304" y="2427734"/>
              <a:ext cx="0" cy="23762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508104" y="4803998"/>
              <a:ext cx="18002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115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978" y="1639888"/>
            <a:ext cx="1597025" cy="3338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139565" y="1155700"/>
            <a:ext cx="405701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栈结构的特点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先进后出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栈结构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队列结构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786505" y="1454785"/>
            <a:ext cx="4222750" cy="85725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能够说出队列结构的特点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常见数据结构之队列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264275" y="1708150"/>
            <a:ext cx="1800225" cy="2374900"/>
            <a:chOff x="5508104" y="2427734"/>
            <a:chExt cx="1800200" cy="237626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508104" y="2427734"/>
              <a:ext cx="0" cy="23762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308304" y="2427734"/>
              <a:ext cx="0" cy="23762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2916238" y="2562225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16238" y="2981325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16238" y="3402013"/>
            <a:ext cx="1692275" cy="3587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16238" y="3821113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"/>
          <p:cNvSpPr txBox="1"/>
          <p:nvPr/>
        </p:nvSpPr>
        <p:spPr>
          <a:xfrm>
            <a:off x="6300788" y="1203325"/>
            <a:ext cx="1601787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一端开口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"/>
          <p:cNvSpPr txBox="1"/>
          <p:nvPr/>
        </p:nvSpPr>
        <p:spPr>
          <a:xfrm>
            <a:off x="6300788" y="4030663"/>
            <a:ext cx="1349375" cy="458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一端开头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"/>
          <p:cNvSpPr txBox="1"/>
          <p:nvPr/>
        </p:nvSpPr>
        <p:spPr>
          <a:xfrm>
            <a:off x="7308850" y="1203325"/>
            <a:ext cx="755650" cy="458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"/>
          <p:cNvSpPr txBox="1"/>
          <p:nvPr/>
        </p:nvSpPr>
        <p:spPr>
          <a:xfrm>
            <a:off x="7308850" y="4029075"/>
            <a:ext cx="755650" cy="458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队列结构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20" grpId="0" bldLvl="0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780155" y="1373505"/>
            <a:ext cx="3576320" cy="239712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泛型介绍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自定义泛型类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自定义泛型接口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自定义泛型方法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泛型通配符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受限泛型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常见数据结构之队列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16238" y="2562225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16238" y="2981325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16238" y="3402013"/>
            <a:ext cx="1692275" cy="3587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16238" y="3821113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24600" y="920750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24600" y="920750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4600" y="920750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24600" y="915988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88113" y="660400"/>
            <a:ext cx="1365250" cy="930275"/>
            <a:chOff x="6588224" y="1082965"/>
            <a:chExt cx="1364530" cy="929901"/>
          </a:xfrm>
        </p:grpSpPr>
        <p:sp>
          <p:nvSpPr>
            <p:cNvPr id="2" name="右箭头 1"/>
            <p:cNvSpPr/>
            <p:nvPr/>
          </p:nvSpPr>
          <p:spPr bwMode="auto">
            <a:xfrm rot="5400000">
              <a:off x="7018970" y="1648694"/>
              <a:ext cx="503035" cy="225306"/>
            </a:xfrm>
            <a:prstGeom prst="rightArrow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245" name="TextBox 2"/>
            <p:cNvSpPr txBox="1"/>
            <p:nvPr/>
          </p:nvSpPr>
          <p:spPr>
            <a:xfrm>
              <a:off x="6588224" y="1082965"/>
              <a:ext cx="1364530" cy="4589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lnSpc>
                  <a:spcPct val="15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入队列方向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2"/>
          <p:cNvSpPr txBox="1"/>
          <p:nvPr/>
        </p:nvSpPr>
        <p:spPr>
          <a:xfrm>
            <a:off x="1331913" y="1758950"/>
            <a:ext cx="48482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进入队列模型的过程称为：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入队列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5247" name="组合 22"/>
          <p:cNvGrpSpPr/>
          <p:nvPr/>
        </p:nvGrpSpPr>
        <p:grpSpPr>
          <a:xfrm>
            <a:off x="6264275" y="1708150"/>
            <a:ext cx="1800225" cy="2374900"/>
            <a:chOff x="5508104" y="2427734"/>
            <a:chExt cx="1800200" cy="2376264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5508104" y="2427734"/>
              <a:ext cx="0" cy="23762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7308304" y="2427734"/>
              <a:ext cx="0" cy="23762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队列结构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1.38889E-6 0.46451 " pathEditMode="relative" rAng="0" ptsTypes="AA">
                                      <p:cBhvr>
                                        <p:cTn id="19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1.38889E-6 0.3827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1.38889E-6 0.30123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L -1.38889E-6 0.22068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20" grpId="0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常见数据结构之队列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88113" y="3940175"/>
            <a:ext cx="1365250" cy="930275"/>
            <a:chOff x="6588224" y="1082965"/>
            <a:chExt cx="1364530" cy="929901"/>
          </a:xfrm>
        </p:grpSpPr>
        <p:sp>
          <p:nvSpPr>
            <p:cNvPr id="2" name="右箭头 1"/>
            <p:cNvSpPr/>
            <p:nvPr/>
          </p:nvSpPr>
          <p:spPr bwMode="auto">
            <a:xfrm rot="5400000">
              <a:off x="7018970" y="1648694"/>
              <a:ext cx="503035" cy="225306"/>
            </a:xfrm>
            <a:prstGeom prst="rightArrow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7285" name="TextBox 2"/>
            <p:cNvSpPr txBox="1"/>
            <p:nvPr/>
          </p:nvSpPr>
          <p:spPr>
            <a:xfrm>
              <a:off x="6588224" y="1082965"/>
              <a:ext cx="1364530" cy="5078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lnSpc>
                  <a:spcPct val="15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出队列方向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7286" name="TextBox 2"/>
          <p:cNvSpPr txBox="1"/>
          <p:nvPr/>
        </p:nvSpPr>
        <p:spPr>
          <a:xfrm>
            <a:off x="1331913" y="1758950"/>
            <a:ext cx="48482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进入队列模型的过程称为：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入队列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7287" name="组合 22"/>
          <p:cNvGrpSpPr/>
          <p:nvPr/>
        </p:nvGrpSpPr>
        <p:grpSpPr>
          <a:xfrm>
            <a:off x="6264275" y="1708150"/>
            <a:ext cx="1800225" cy="2374900"/>
            <a:chOff x="5508104" y="2427734"/>
            <a:chExt cx="1800200" cy="2376264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5508104" y="2427734"/>
              <a:ext cx="0" cy="23762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7308304" y="2427734"/>
              <a:ext cx="0" cy="23762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"/>
          <p:cNvSpPr txBox="1"/>
          <p:nvPr/>
        </p:nvSpPr>
        <p:spPr>
          <a:xfrm>
            <a:off x="1331913" y="2051050"/>
            <a:ext cx="48482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离开队列模型的过程称为：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出队列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24600" y="3306763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24600" y="2887663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24600" y="2466975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24600" y="2047875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队列结构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1.38889E-6 0.24228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1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-1.38889E-6 0.3237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82716E-6 L -1.38889E-6 0.40555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3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69136E-6 L -1.38889E-6 0.48704 " pathEditMode="relative" rAng="0" ptsTypes="AA">
                                      <p:cBhvr>
                                        <p:cTn id="46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bldLvl="0" animBg="1"/>
      <p:bldP spid="22" grpId="1" bldLvl="0" animBg="1"/>
      <p:bldP spid="22" grpId="2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2" grpId="2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常见数据结构之队列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137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488" y="1639888"/>
            <a:ext cx="3455987" cy="318928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1380" name="组合 6"/>
          <p:cNvGrpSpPr/>
          <p:nvPr/>
        </p:nvGrpSpPr>
        <p:grpSpPr>
          <a:xfrm>
            <a:off x="6488113" y="3940175"/>
            <a:ext cx="1365250" cy="930275"/>
            <a:chOff x="6588224" y="1082965"/>
            <a:chExt cx="1364530" cy="929901"/>
          </a:xfrm>
        </p:grpSpPr>
        <p:sp>
          <p:nvSpPr>
            <p:cNvPr id="26" name="右箭头 25"/>
            <p:cNvSpPr/>
            <p:nvPr/>
          </p:nvSpPr>
          <p:spPr bwMode="auto">
            <a:xfrm rot="5400000">
              <a:off x="7018970" y="1648694"/>
              <a:ext cx="503035" cy="225306"/>
            </a:xfrm>
            <a:prstGeom prst="rightArrow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1382" name="TextBox 2"/>
            <p:cNvSpPr txBox="1"/>
            <p:nvPr/>
          </p:nvSpPr>
          <p:spPr>
            <a:xfrm>
              <a:off x="6588224" y="1082965"/>
              <a:ext cx="1364530" cy="5078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lnSpc>
                  <a:spcPct val="15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出队列方向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383" name="组合 22"/>
          <p:cNvGrpSpPr/>
          <p:nvPr/>
        </p:nvGrpSpPr>
        <p:grpSpPr>
          <a:xfrm>
            <a:off x="6264275" y="1708150"/>
            <a:ext cx="1800225" cy="2374900"/>
            <a:chOff x="5508104" y="2427734"/>
            <a:chExt cx="1800200" cy="2376264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5508104" y="2427734"/>
              <a:ext cx="0" cy="23762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7308304" y="2427734"/>
              <a:ext cx="0" cy="237626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6324600" y="3306763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24600" y="2887663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24600" y="2466975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24600" y="2047875"/>
            <a:ext cx="1692275" cy="3603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1390" name="组合 16"/>
          <p:cNvGrpSpPr/>
          <p:nvPr/>
        </p:nvGrpSpPr>
        <p:grpSpPr>
          <a:xfrm>
            <a:off x="6488113" y="660400"/>
            <a:ext cx="1365250" cy="930275"/>
            <a:chOff x="6588224" y="1082965"/>
            <a:chExt cx="1364530" cy="929901"/>
          </a:xfrm>
        </p:grpSpPr>
        <p:sp>
          <p:nvSpPr>
            <p:cNvPr id="40" name="右箭头 39"/>
            <p:cNvSpPr/>
            <p:nvPr/>
          </p:nvSpPr>
          <p:spPr bwMode="auto">
            <a:xfrm rot="5400000">
              <a:off x="7018970" y="1648694"/>
              <a:ext cx="503035" cy="225306"/>
            </a:xfrm>
            <a:prstGeom prst="rightArrow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1392" name="TextBox 2"/>
            <p:cNvSpPr txBox="1"/>
            <p:nvPr/>
          </p:nvSpPr>
          <p:spPr>
            <a:xfrm>
              <a:off x="6588224" y="1082965"/>
              <a:ext cx="1364530" cy="4589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lnSpc>
                  <a:spcPct val="15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入队列方向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1393" name="TextBox 2"/>
          <p:cNvSpPr txBox="1"/>
          <p:nvPr/>
        </p:nvSpPr>
        <p:spPr>
          <a:xfrm>
            <a:off x="7308850" y="1536700"/>
            <a:ext cx="755650" cy="458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394" name="TextBox 2"/>
          <p:cNvSpPr txBox="1"/>
          <p:nvPr/>
        </p:nvSpPr>
        <p:spPr>
          <a:xfrm>
            <a:off x="7308850" y="3651250"/>
            <a:ext cx="755650" cy="458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3575" y="718820"/>
            <a:ext cx="304546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队列特点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: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先进先出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队列结构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数组结构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786505" y="1454785"/>
            <a:ext cx="4222750" cy="85725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能够说出数组结构的特点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常见数据结构之数组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5375" y="2066925"/>
            <a:ext cx="4752975" cy="7207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40150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2138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64125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88100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50088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12075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26113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40150" y="1527175"/>
            <a:ext cx="4548188" cy="576263"/>
            <a:chOff x="3739654" y="1527714"/>
            <a:chExt cx="4548395" cy="576000"/>
          </a:xfrm>
        </p:grpSpPr>
        <p:sp>
          <p:nvSpPr>
            <p:cNvPr id="16" name="矩形 15"/>
            <p:cNvSpPr/>
            <p:nvPr/>
          </p:nvSpPr>
          <p:spPr>
            <a:xfrm>
              <a:off x="3739654" y="1527714"/>
              <a:ext cx="576289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01672" y="1527714"/>
              <a:ext cx="576288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63689" y="1527714"/>
              <a:ext cx="576289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87725" y="1527714"/>
              <a:ext cx="576289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049743" y="1527714"/>
              <a:ext cx="576288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5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711760" y="1527714"/>
              <a:ext cx="576289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6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725707" y="1527714"/>
              <a:ext cx="576288" cy="57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3" name="TextBox 2"/>
          <p:cNvSpPr txBox="1"/>
          <p:nvPr/>
        </p:nvSpPr>
        <p:spPr>
          <a:xfrm>
            <a:off x="844550" y="3940175"/>
            <a:ext cx="7688263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查询数据通过地址值和索引定位，查询任意数据耗时相同，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查询速度快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数组结构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8" grpId="0" bldLvl="0" animBg="1"/>
      <p:bldP spid="9" grpId="0" bldLvl="0" animBg="1"/>
      <p:bldP spid="9" grpId="1" bldLvl="0" animBg="1"/>
      <p:bldP spid="10" grpId="0" bldLvl="0" animBg="1"/>
      <p:bldP spid="12" grpId="0" bldLvl="0" animBg="1"/>
      <p:bldP spid="12" grpId="1" bldLvl="0" animBg="1"/>
      <p:bldP spid="13" grpId="0" bldLvl="0" animBg="1"/>
      <p:bldP spid="14" grpId="0" bldLvl="0" animBg="1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常见数据结构之数组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5375" y="2066925"/>
            <a:ext cx="4752975" cy="7207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40150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2138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64125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88100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50088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12075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26113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40150" y="1527175"/>
            <a:ext cx="576263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02138" y="1527175"/>
            <a:ext cx="576263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64125" y="1527175"/>
            <a:ext cx="576263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88100" y="1527175"/>
            <a:ext cx="576263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50088" y="1527175"/>
            <a:ext cx="576263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12075" y="1527175"/>
            <a:ext cx="576263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26113" y="1527175"/>
            <a:ext cx="576263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Box 2"/>
          <p:cNvSpPr txBox="1"/>
          <p:nvPr/>
        </p:nvSpPr>
        <p:spPr>
          <a:xfrm>
            <a:off x="827088" y="4224338"/>
            <a:ext cx="7848600" cy="458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删除数据时，要将原始数据删除，同时后面每个数据前移，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删除效率低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539" name="TextBox 2"/>
          <p:cNvSpPr txBox="1"/>
          <p:nvPr/>
        </p:nvSpPr>
        <p:spPr>
          <a:xfrm>
            <a:off x="844550" y="3940175"/>
            <a:ext cx="7688263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查询数据通过地址值和索引定位，查询任意数据耗时相同，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查询速度快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数组结构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58025E-6 L -0.07239 -3.58025E-6 " pathEditMode="fixed" rAng="0" ptsTypes="AA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58025E-6 L -0.0724 -3.58025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58025E-6 L -0.07239 -3.58025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8025E-6 L -0.0724 -3.58025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58025E-6 L -0.0724 -3.58025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bldLvl="0" animBg="1"/>
      <p:bldP spid="9" grpId="0" bldLvl="0" animBg="1"/>
      <p:bldP spid="10" grpId="0" bldLvl="0" animBg="1"/>
      <p:bldP spid="12" grpId="0" bldLvl="0" animBg="1"/>
      <p:bldP spid="13" grpId="0" bldLvl="0" animBg="1"/>
      <p:bldP spid="14" grpId="0" bldLvl="0" animBg="1"/>
      <p:bldP spid="21" grpId="0" bldLvl="0" animBg="1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常见数据结构之数组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5375" y="2066925"/>
            <a:ext cx="4752975" cy="7207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40150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2138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64125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88100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50088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02138" y="2859088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26113" y="2139950"/>
            <a:ext cx="576263" cy="5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40150" y="1527175"/>
            <a:ext cx="576263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02138" y="1527175"/>
            <a:ext cx="576263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64125" y="1527175"/>
            <a:ext cx="576263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88100" y="1527175"/>
            <a:ext cx="576263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50088" y="1527175"/>
            <a:ext cx="576263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12075" y="1527175"/>
            <a:ext cx="576263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26113" y="1527175"/>
            <a:ext cx="576263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9586" name="TextBox 2"/>
          <p:cNvSpPr txBox="1"/>
          <p:nvPr/>
        </p:nvSpPr>
        <p:spPr>
          <a:xfrm>
            <a:off x="827088" y="4224338"/>
            <a:ext cx="7848600" cy="458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删除数据时，要将原始数据删除，同时后面每个数据前移，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删除效率低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"/>
          <p:cNvSpPr txBox="1"/>
          <p:nvPr/>
        </p:nvSpPr>
        <p:spPr>
          <a:xfrm>
            <a:off x="841375" y="4516438"/>
            <a:ext cx="7848600" cy="458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添加数据时，添加位置后的每个数据后移，再添加元素，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添加效率极低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2"/>
          <p:cNvSpPr txBox="1"/>
          <p:nvPr/>
        </p:nvSpPr>
        <p:spPr>
          <a:xfrm>
            <a:off x="841375" y="3292475"/>
            <a:ext cx="4156075" cy="50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数组是一种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查询快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增删慢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的模型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589" name="TextBox 2"/>
          <p:cNvSpPr txBox="1"/>
          <p:nvPr/>
        </p:nvSpPr>
        <p:spPr>
          <a:xfrm>
            <a:off x="844550" y="3940175"/>
            <a:ext cx="7688263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查询数据通过地址值和索引定位，查询任意数据耗时相同，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查询速度快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数组结构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8025E-6 L 0.0724 -3.58025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58025E-6 L 0.0724 -3.58025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58025E-6 L 0.0724 -3.58025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58025E-6 L 0.0724 -3.58025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58025E-6 L 0.07239 -3.58025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60494E-6 L 2.77778E-6 -0.13982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13" grpId="1" bldLvl="0" animBg="1"/>
      <p:bldP spid="14" grpId="0" bldLvl="0" animBg="1"/>
      <p:bldP spid="21" grpId="0" bldLvl="0" animBg="1"/>
      <p:bldP spid="25" grpId="0"/>
      <p:bldP spid="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链表结构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786505" y="1454785"/>
            <a:ext cx="4222750" cy="85725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能够说出链表结构的特点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常见数据结构之链表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9613" y="3317875"/>
            <a:ext cx="576263" cy="287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08175" y="3244850"/>
            <a:ext cx="1368425" cy="4286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27313" y="3317875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地址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2"/>
          <p:cNvSpPr txBox="1"/>
          <p:nvPr/>
        </p:nvSpPr>
        <p:spPr>
          <a:xfrm>
            <a:off x="1193800" y="3192463"/>
            <a:ext cx="641350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39790" y="3147695"/>
            <a:ext cx="737235" cy="2876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68035" y="3075940"/>
            <a:ext cx="1368425" cy="431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87173" y="3147378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79613" y="2887663"/>
            <a:ext cx="576263" cy="28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地址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TextBox 2"/>
          <p:cNvSpPr txBox="1"/>
          <p:nvPr/>
        </p:nvSpPr>
        <p:spPr>
          <a:xfrm>
            <a:off x="4859973" y="3023553"/>
            <a:ext cx="936625" cy="458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头结点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476375" y="3605213"/>
            <a:ext cx="719138" cy="7508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"/>
          <p:cNvSpPr txBox="1"/>
          <p:nvPr/>
        </p:nvSpPr>
        <p:spPr>
          <a:xfrm>
            <a:off x="628650" y="4224338"/>
            <a:ext cx="1855788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存储具体的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2"/>
          <p:cNvSpPr txBox="1"/>
          <p:nvPr/>
        </p:nvSpPr>
        <p:spPr>
          <a:xfrm>
            <a:off x="427038" y="2032000"/>
            <a:ext cx="2776537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存储位置（地址）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56" idx="2"/>
          </p:cNvCxnSpPr>
          <p:nvPr/>
        </p:nvCxnSpPr>
        <p:spPr>
          <a:xfrm>
            <a:off x="1816100" y="2540000"/>
            <a:ext cx="379413" cy="3476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"/>
          <p:cNvSpPr txBox="1"/>
          <p:nvPr/>
        </p:nvSpPr>
        <p:spPr>
          <a:xfrm>
            <a:off x="2916238" y="4227513"/>
            <a:ext cx="2179637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下一个结点的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56" idx="2"/>
          </p:cNvCxnSpPr>
          <p:nvPr/>
        </p:nvCxnSpPr>
        <p:spPr>
          <a:xfrm flipH="1" flipV="1">
            <a:off x="3059113" y="3605213"/>
            <a:ext cx="649288" cy="6953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"/>
          <p:cNvSpPr txBox="1"/>
          <p:nvPr/>
        </p:nvSpPr>
        <p:spPr>
          <a:xfrm>
            <a:off x="6677025" y="3987165"/>
            <a:ext cx="182689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结点指向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空地址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（表示结束）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H="1" flipV="1">
            <a:off x="6820535" y="3431540"/>
            <a:ext cx="647700" cy="6953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链表结构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13" grpId="0" bldLvl="0" animBg="1"/>
      <p:bldP spid="16" grpId="0"/>
      <p:bldP spid="17" grpId="0" bldLvl="0" animBg="1"/>
      <p:bldP spid="18" grpId="0" bldLvl="0" animBg="1"/>
      <p:bldP spid="19" grpId="0" bldLvl="0" animBg="1"/>
      <p:bldP spid="21" grpId="0" bldLvl="0" animBg="1"/>
      <p:bldP spid="53" grpId="0"/>
      <p:bldP spid="54" grpId="0"/>
      <p:bldP spid="56" grpId="0"/>
      <p:bldP spid="57" grpId="0"/>
      <p:bldP spid="5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常见数据结构之链表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1705" y="2139950"/>
            <a:ext cx="647700" cy="2876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8363" y="2066925"/>
            <a:ext cx="1368425" cy="4333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9088" y="2139950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7675" y="2146300"/>
            <a:ext cx="576263" cy="2889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16238" y="2074863"/>
            <a:ext cx="1368425" cy="4286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35375" y="2146300"/>
            <a:ext cx="576263" cy="288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87675" y="1717675"/>
            <a:ext cx="576263" cy="28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35550" y="2139950"/>
            <a:ext cx="574675" cy="287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62525" y="2066925"/>
            <a:ext cx="1368425" cy="4286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83250" y="2139950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35550" y="1709738"/>
            <a:ext cx="574675" cy="28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37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81838" y="2139950"/>
            <a:ext cx="576263" cy="287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10400" y="2066925"/>
            <a:ext cx="1366838" cy="4286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29538" y="2139950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081838" y="1709738"/>
            <a:ext cx="576263" cy="28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Box 2"/>
          <p:cNvSpPr txBox="1"/>
          <p:nvPr/>
        </p:nvSpPr>
        <p:spPr>
          <a:xfrm>
            <a:off x="1392238" y="3173413"/>
            <a:ext cx="3989387" cy="506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添加一个数据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19" idx="3"/>
            <a:endCxn id="38" idx="1"/>
          </p:cNvCxnSpPr>
          <p:nvPr/>
        </p:nvCxnSpPr>
        <p:spPr>
          <a:xfrm>
            <a:off x="2165350" y="2284413"/>
            <a:ext cx="750888" cy="4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589088" y="2139950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Box 2"/>
          <p:cNvSpPr txBox="1"/>
          <p:nvPr/>
        </p:nvSpPr>
        <p:spPr>
          <a:xfrm>
            <a:off x="1392238" y="3659188"/>
            <a:ext cx="42767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再添加一个数据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2"/>
          <p:cNvSpPr txBox="1"/>
          <p:nvPr/>
        </p:nvSpPr>
        <p:spPr>
          <a:xfrm>
            <a:off x="1406525" y="4167188"/>
            <a:ext cx="4276725" cy="506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再添加一个数据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>
            <a:stCxn id="19" idx="3"/>
            <a:endCxn id="38" idx="1"/>
          </p:cNvCxnSpPr>
          <p:nvPr/>
        </p:nvCxnSpPr>
        <p:spPr>
          <a:xfrm>
            <a:off x="4211638" y="2292350"/>
            <a:ext cx="750888" cy="4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635375" y="2146300"/>
            <a:ext cx="576263" cy="288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37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683250" y="2139950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4" name="直接箭头连接符 53"/>
          <p:cNvCxnSpPr>
            <a:stCxn id="19" idx="3"/>
            <a:endCxn id="38" idx="1"/>
          </p:cNvCxnSpPr>
          <p:nvPr/>
        </p:nvCxnSpPr>
        <p:spPr>
          <a:xfrm>
            <a:off x="6257925" y="2279650"/>
            <a:ext cx="752475" cy="4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链表结构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28" grpId="0"/>
      <p:bldP spid="32" grpId="0" bldLvl="0" animBg="1"/>
      <p:bldP spid="33" grpId="0"/>
      <p:bldP spid="34" grpId="0"/>
      <p:bldP spid="36" grpId="0" bldLvl="0" animBg="1"/>
      <p:bldP spid="5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理解泛型的含义</a:t>
            </a:r>
            <a:endParaRPr lang="en-US" altLang="zh-CN"/>
          </a:p>
          <a:p>
            <a:r>
              <a:rPr lang="zh-CN" altLang="en-US"/>
              <a:t>理解泛型的好处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泛型介绍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常见数据结构之链表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1705" y="2139950"/>
            <a:ext cx="647700" cy="2876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8363" y="2066925"/>
            <a:ext cx="1368425" cy="4333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9088" y="2139950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7675" y="2146300"/>
            <a:ext cx="576263" cy="2889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16238" y="2074863"/>
            <a:ext cx="1368425" cy="4286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35375" y="2146300"/>
            <a:ext cx="576263" cy="288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87675" y="1717675"/>
            <a:ext cx="576263" cy="28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35550" y="2139950"/>
            <a:ext cx="574675" cy="287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62525" y="2066925"/>
            <a:ext cx="1368425" cy="4286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83250" y="2139950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35550" y="1709738"/>
            <a:ext cx="574675" cy="28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37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81838" y="2139950"/>
            <a:ext cx="576263" cy="287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10400" y="2066925"/>
            <a:ext cx="1366838" cy="4286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29538" y="2139950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081838" y="1709738"/>
            <a:ext cx="576263" cy="28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35550" y="3201988"/>
            <a:ext cx="574675" cy="2889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962525" y="3130550"/>
            <a:ext cx="1368425" cy="427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683250" y="3201988"/>
            <a:ext cx="576263" cy="288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35550" y="2773363"/>
            <a:ext cx="574675" cy="28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54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Box 2"/>
          <p:cNvSpPr txBox="1"/>
          <p:nvPr/>
        </p:nvSpPr>
        <p:spPr>
          <a:xfrm>
            <a:off x="366713" y="4084638"/>
            <a:ext cx="6005512" cy="506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之间添加一个数据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19" idx="3"/>
            <a:endCxn id="38" idx="1"/>
          </p:cNvCxnSpPr>
          <p:nvPr/>
        </p:nvCxnSpPr>
        <p:spPr>
          <a:xfrm>
            <a:off x="2165350" y="2284413"/>
            <a:ext cx="750888" cy="4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589088" y="2139950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5" name="直接箭头连接符 34"/>
          <p:cNvCxnSpPr>
            <a:stCxn id="19" idx="3"/>
            <a:endCxn id="38" idx="1"/>
          </p:cNvCxnSpPr>
          <p:nvPr/>
        </p:nvCxnSpPr>
        <p:spPr>
          <a:xfrm>
            <a:off x="4211638" y="2292350"/>
            <a:ext cx="750888" cy="4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635375" y="2146300"/>
            <a:ext cx="576263" cy="288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37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683250" y="2139950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4" name="直接箭头连接符 53"/>
          <p:cNvCxnSpPr>
            <a:stCxn id="19" idx="3"/>
            <a:endCxn id="38" idx="1"/>
          </p:cNvCxnSpPr>
          <p:nvPr/>
        </p:nvCxnSpPr>
        <p:spPr>
          <a:xfrm>
            <a:off x="6257925" y="2279650"/>
            <a:ext cx="752475" cy="4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"/>
          <p:cNvSpPr txBox="1"/>
          <p:nvPr/>
        </p:nvSpPr>
        <p:spPr>
          <a:xfrm>
            <a:off x="742950" y="3219450"/>
            <a:ext cx="3455988" cy="415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①数据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对应的下一个数据地址指向数据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/>
          <p:cNvCxnSpPr>
            <a:stCxn id="51" idx="0"/>
            <a:endCxn id="42" idx="2"/>
          </p:cNvCxnSpPr>
          <p:nvPr/>
        </p:nvCxnSpPr>
        <p:spPr>
          <a:xfrm flipH="1" flipV="1">
            <a:off x="5646738" y="2495550"/>
            <a:ext cx="323850" cy="706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683250" y="3201988"/>
            <a:ext cx="576263" cy="288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37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TextBox 2"/>
          <p:cNvSpPr txBox="1"/>
          <p:nvPr/>
        </p:nvSpPr>
        <p:spPr>
          <a:xfrm>
            <a:off x="742950" y="3476625"/>
            <a:ext cx="3541713" cy="415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②数据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对应的下一个数据地址指向数据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/>
          <p:cNvCxnSpPr>
            <a:stCxn id="36" idx="3"/>
            <a:endCxn id="50" idx="1"/>
          </p:cNvCxnSpPr>
          <p:nvPr/>
        </p:nvCxnSpPr>
        <p:spPr>
          <a:xfrm>
            <a:off x="4211638" y="2290763"/>
            <a:ext cx="750888" cy="10541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635375" y="2146300"/>
            <a:ext cx="576263" cy="288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54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链表结构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50" grpId="0" bldLvl="0" animBg="1"/>
      <p:bldP spid="51" grpId="0" bldLvl="0" animBg="1"/>
      <p:bldP spid="52" grpId="0" bldLvl="0" animBg="1"/>
      <p:bldP spid="28" grpId="0"/>
      <p:bldP spid="55" grpId="0"/>
      <p:bldP spid="57" grpId="0" bldLvl="0" animBg="1"/>
      <p:bldP spid="58" grpId="0"/>
      <p:bldP spid="60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常见数据结构之链表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1705" y="2139950"/>
            <a:ext cx="647700" cy="2876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8363" y="2066925"/>
            <a:ext cx="1368425" cy="4333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9088" y="2139950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7675" y="2146300"/>
            <a:ext cx="576263" cy="2889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16238" y="2074863"/>
            <a:ext cx="1368425" cy="4286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35375" y="2146300"/>
            <a:ext cx="576263" cy="288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87675" y="1717675"/>
            <a:ext cx="576263" cy="28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35550" y="2139950"/>
            <a:ext cx="574675" cy="287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62525" y="2066925"/>
            <a:ext cx="1368425" cy="4286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83250" y="2139950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35550" y="1709738"/>
            <a:ext cx="574675" cy="28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37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81838" y="2139950"/>
            <a:ext cx="576263" cy="287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10400" y="2066925"/>
            <a:ext cx="1366838" cy="4286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29538" y="2139950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081838" y="1709738"/>
            <a:ext cx="576263" cy="28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35550" y="3201988"/>
            <a:ext cx="574675" cy="2889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962525" y="3130550"/>
            <a:ext cx="1368425" cy="427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683250" y="3201988"/>
            <a:ext cx="576263" cy="288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35550" y="2773363"/>
            <a:ext cx="574675" cy="28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54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7782" name="TextBox 2"/>
          <p:cNvSpPr txBox="1"/>
          <p:nvPr/>
        </p:nvSpPr>
        <p:spPr>
          <a:xfrm>
            <a:off x="366713" y="4084638"/>
            <a:ext cx="6005512" cy="506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之间添加一个数据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19" idx="3"/>
            <a:endCxn id="38" idx="1"/>
          </p:cNvCxnSpPr>
          <p:nvPr/>
        </p:nvCxnSpPr>
        <p:spPr>
          <a:xfrm>
            <a:off x="2165350" y="2284413"/>
            <a:ext cx="750888" cy="4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589088" y="2139950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35375" y="2146300"/>
            <a:ext cx="576263" cy="288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37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683250" y="2139950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4" name="直接箭头连接符 53"/>
          <p:cNvCxnSpPr>
            <a:stCxn id="19" idx="3"/>
            <a:endCxn id="38" idx="1"/>
          </p:cNvCxnSpPr>
          <p:nvPr/>
        </p:nvCxnSpPr>
        <p:spPr>
          <a:xfrm>
            <a:off x="6257925" y="2279650"/>
            <a:ext cx="752475" cy="4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"/>
          <p:cNvSpPr txBox="1"/>
          <p:nvPr/>
        </p:nvSpPr>
        <p:spPr>
          <a:xfrm>
            <a:off x="742950" y="3219450"/>
            <a:ext cx="3535363" cy="415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①数据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对应的下一个数据地址指向数据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/>
          <p:cNvCxnSpPr>
            <a:stCxn id="51" idx="0"/>
            <a:endCxn id="42" idx="2"/>
          </p:cNvCxnSpPr>
          <p:nvPr/>
        </p:nvCxnSpPr>
        <p:spPr>
          <a:xfrm flipH="1" flipV="1">
            <a:off x="5646738" y="2495550"/>
            <a:ext cx="323850" cy="706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683250" y="3201988"/>
            <a:ext cx="576263" cy="288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37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TextBox 2"/>
          <p:cNvSpPr txBox="1"/>
          <p:nvPr/>
        </p:nvSpPr>
        <p:spPr>
          <a:xfrm>
            <a:off x="742950" y="3476625"/>
            <a:ext cx="3541713" cy="415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②数据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/>
          <p:cNvCxnSpPr>
            <a:stCxn id="36" idx="3"/>
            <a:endCxn id="50" idx="1"/>
          </p:cNvCxnSpPr>
          <p:nvPr/>
        </p:nvCxnSpPr>
        <p:spPr>
          <a:xfrm>
            <a:off x="4211638" y="2290763"/>
            <a:ext cx="750888" cy="10541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635375" y="2146300"/>
            <a:ext cx="576263" cy="288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54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2"/>
          <p:cNvSpPr txBox="1"/>
          <p:nvPr/>
        </p:nvSpPr>
        <p:spPr>
          <a:xfrm>
            <a:off x="366713" y="4389438"/>
            <a:ext cx="6005512" cy="506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之间的数据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/>
          <p:cNvCxnSpPr>
            <a:stCxn id="57" idx="3"/>
            <a:endCxn id="46" idx="1"/>
          </p:cNvCxnSpPr>
          <p:nvPr/>
        </p:nvCxnSpPr>
        <p:spPr>
          <a:xfrm flipV="1">
            <a:off x="6259513" y="2281238"/>
            <a:ext cx="750888" cy="10652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683250" y="3201988"/>
            <a:ext cx="576263" cy="2889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链表结构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2" grpId="0" bldLvl="0" animBg="1"/>
      <p:bldP spid="43" grpId="0" bldLvl="0" animBg="1"/>
      <p:bldP spid="44" grpId="0" bldLvl="0" animBg="1"/>
      <p:bldP spid="53" grpId="0" bldLvl="0" animBg="1"/>
      <p:bldP spid="55" grpId="0"/>
      <p:bldP spid="58" grpId="0"/>
      <p:bldP spid="61" grpId="0"/>
      <p:bldP spid="63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常见数据结构之链表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87675" y="1717675"/>
            <a:ext cx="576263" cy="28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010400" y="2066925"/>
            <a:ext cx="1366838" cy="428625"/>
            <a:chOff x="7009780" y="2067694"/>
            <a:chExt cx="1368152" cy="427806"/>
          </a:xfrm>
        </p:grpSpPr>
        <p:sp>
          <p:nvSpPr>
            <p:cNvPr id="45" name="矩形 44"/>
            <p:cNvSpPr/>
            <p:nvPr/>
          </p:nvSpPr>
          <p:spPr>
            <a:xfrm>
              <a:off x="7081287" y="2138995"/>
              <a:ext cx="576816" cy="28837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009780" y="2067694"/>
              <a:ext cx="1368152" cy="4278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729609" y="2138995"/>
              <a:ext cx="576816" cy="28837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^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7081838" y="1709738"/>
            <a:ext cx="576263" cy="28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35550" y="2773363"/>
            <a:ext cx="574675" cy="28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54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" name="直接箭头连接符 3"/>
          <p:cNvCxnSpPr>
            <a:stCxn id="19" idx="3"/>
            <a:endCxn id="38" idx="1"/>
          </p:cNvCxnSpPr>
          <p:nvPr/>
        </p:nvCxnSpPr>
        <p:spPr>
          <a:xfrm>
            <a:off x="2165350" y="2284413"/>
            <a:ext cx="750888" cy="4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68363" y="2066925"/>
            <a:ext cx="1368425" cy="433388"/>
            <a:chOff x="868834" y="2067694"/>
            <a:chExt cx="1368152" cy="432000"/>
          </a:xfrm>
        </p:grpSpPr>
        <p:sp>
          <p:nvSpPr>
            <p:cNvPr id="17" name="矩形 16"/>
            <p:cNvSpPr/>
            <p:nvPr/>
          </p:nvSpPr>
          <p:spPr>
            <a:xfrm>
              <a:off x="939940" y="2140485"/>
              <a:ext cx="666617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head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68834" y="2067694"/>
              <a:ext cx="1368152" cy="432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89415" y="2140485"/>
              <a:ext cx="576147" cy="28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79A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11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16238" y="2074863"/>
            <a:ext cx="1368425" cy="428625"/>
            <a:chOff x="2915816" y="2075038"/>
            <a:chExt cx="1368152" cy="427806"/>
          </a:xfrm>
        </p:grpSpPr>
        <p:sp>
          <p:nvSpPr>
            <p:cNvPr id="37" name="矩形 36"/>
            <p:cNvSpPr/>
            <p:nvPr/>
          </p:nvSpPr>
          <p:spPr>
            <a:xfrm>
              <a:off x="2987239" y="2146339"/>
              <a:ext cx="576148" cy="28837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15816" y="2075038"/>
              <a:ext cx="1368152" cy="4278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636397" y="2146339"/>
              <a:ext cx="576147" cy="2883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79A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54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59" name="直接箭头连接符 58"/>
          <p:cNvCxnSpPr>
            <a:stCxn id="19" idx="3"/>
            <a:endCxn id="50" idx="1"/>
          </p:cNvCxnSpPr>
          <p:nvPr/>
        </p:nvCxnSpPr>
        <p:spPr>
          <a:xfrm>
            <a:off x="4211638" y="2290763"/>
            <a:ext cx="750888" cy="10541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962525" y="3130550"/>
            <a:ext cx="1368425" cy="427038"/>
            <a:chOff x="4962798" y="3130522"/>
            <a:chExt cx="1368152" cy="427806"/>
          </a:xfrm>
        </p:grpSpPr>
        <p:sp>
          <p:nvSpPr>
            <p:cNvPr id="49" name="矩形 48"/>
            <p:cNvSpPr/>
            <p:nvPr/>
          </p:nvSpPr>
          <p:spPr>
            <a:xfrm>
              <a:off x="5034222" y="3202088"/>
              <a:ext cx="576147" cy="2878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962798" y="3130522"/>
              <a:ext cx="1368152" cy="4278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688141" y="3197317"/>
              <a:ext cx="576147" cy="2878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79A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96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62" name="直接箭头连接符 61"/>
          <p:cNvCxnSpPr>
            <a:stCxn id="19" idx="3"/>
            <a:endCxn id="46" idx="1"/>
          </p:cNvCxnSpPr>
          <p:nvPr/>
        </p:nvCxnSpPr>
        <p:spPr>
          <a:xfrm flipV="1">
            <a:off x="6259513" y="2281238"/>
            <a:ext cx="750888" cy="10652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"/>
          <p:cNvSpPr txBox="1"/>
          <p:nvPr/>
        </p:nvSpPr>
        <p:spPr>
          <a:xfrm>
            <a:off x="841375" y="3292475"/>
            <a:ext cx="4954588" cy="50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链表是一种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增删快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的模型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对比数组）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2"/>
          <p:cNvSpPr txBox="1"/>
          <p:nvPr/>
        </p:nvSpPr>
        <p:spPr>
          <a:xfrm>
            <a:off x="366713" y="4200525"/>
            <a:ext cx="6005512" cy="458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查询数据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是否存在，必须从头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开始查询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2"/>
          <p:cNvSpPr txBox="1"/>
          <p:nvPr/>
        </p:nvSpPr>
        <p:spPr>
          <a:xfrm>
            <a:off x="366713" y="4489450"/>
            <a:ext cx="6005512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查询第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个数据，必须从头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开始查询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2"/>
          <p:cNvSpPr txBox="1"/>
          <p:nvPr/>
        </p:nvSpPr>
        <p:spPr>
          <a:xfrm>
            <a:off x="841375" y="3582988"/>
            <a:ext cx="3659188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链表是一种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查询慢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的模型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对比数组）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链表结构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199925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67" grpId="0"/>
      <p:bldP spid="6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常见数据结构之链表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1388" y="2139950"/>
            <a:ext cx="574675" cy="287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值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8363" y="2066925"/>
            <a:ext cx="1471613" cy="4333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9088" y="2139950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" name="直接箭头连接符 3"/>
          <p:cNvCxnSpPr>
            <a:stCxn id="18" idx="3"/>
          </p:cNvCxnSpPr>
          <p:nvPr/>
        </p:nvCxnSpPr>
        <p:spPr>
          <a:xfrm>
            <a:off x="2339975" y="2284413"/>
            <a:ext cx="576263" cy="4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589088" y="2139950"/>
            <a:ext cx="719138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下一个结点地址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箭头连接符 4"/>
          <p:cNvCxnSpPr>
            <a:stCxn id="18" idx="3"/>
          </p:cNvCxnSpPr>
          <p:nvPr/>
        </p:nvCxnSpPr>
        <p:spPr>
          <a:xfrm>
            <a:off x="979488" y="2643188"/>
            <a:ext cx="75088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4638" y="1679575"/>
            <a:ext cx="415925" cy="1200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链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74638" y="3217863"/>
            <a:ext cx="415925" cy="1200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双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链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989263" y="2143125"/>
            <a:ext cx="574675" cy="287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值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916238" y="2070100"/>
            <a:ext cx="1471613" cy="4333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636963" y="2143125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1" name="直接箭头连接符 80"/>
          <p:cNvCxnSpPr>
            <a:stCxn id="79" idx="3"/>
          </p:cNvCxnSpPr>
          <p:nvPr/>
        </p:nvCxnSpPr>
        <p:spPr>
          <a:xfrm>
            <a:off x="4387850" y="2287588"/>
            <a:ext cx="576263" cy="4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3636963" y="2143125"/>
            <a:ext cx="719138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下一个结点地址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035550" y="2141538"/>
            <a:ext cx="574675" cy="287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值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962525" y="2068513"/>
            <a:ext cx="1471613" cy="4333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683250" y="2141538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6" name="直接箭头连接符 95"/>
          <p:cNvCxnSpPr>
            <a:stCxn id="94" idx="3"/>
          </p:cNvCxnSpPr>
          <p:nvPr/>
        </p:nvCxnSpPr>
        <p:spPr>
          <a:xfrm>
            <a:off x="6434138" y="2284413"/>
            <a:ext cx="576263" cy="63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683250" y="2141538"/>
            <a:ext cx="719138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下一个结点地址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089775" y="2146300"/>
            <a:ext cx="574675" cy="287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值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016750" y="2073275"/>
            <a:ext cx="1471613" cy="4333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737475" y="2146300"/>
            <a:ext cx="576263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737475" y="2146300"/>
            <a:ext cx="719138" cy="2873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下一个结点地址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79A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8" name="直接箭头连接符 107"/>
          <p:cNvCxnSpPr>
            <a:stCxn id="94" idx="3"/>
          </p:cNvCxnSpPr>
          <p:nvPr/>
        </p:nvCxnSpPr>
        <p:spPr>
          <a:xfrm>
            <a:off x="2925763" y="3940175"/>
            <a:ext cx="576263" cy="4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3475038" y="3779838"/>
            <a:ext cx="2079625" cy="433387"/>
            <a:chOff x="3475534" y="3779113"/>
            <a:chExt cx="2079404" cy="433388"/>
          </a:xfrm>
        </p:grpSpPr>
        <p:sp>
          <p:nvSpPr>
            <p:cNvPr id="109" name="矩形 108"/>
            <p:cNvSpPr/>
            <p:nvPr/>
          </p:nvSpPr>
          <p:spPr>
            <a:xfrm>
              <a:off x="4232691" y="3850550"/>
              <a:ext cx="574614" cy="28733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值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475534" y="3779113"/>
              <a:ext cx="2079404" cy="4333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818416" y="3850550"/>
              <a:ext cx="719061" cy="28733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79A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下一个结点地址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502518" y="3850550"/>
              <a:ext cx="719062" cy="28733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79A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前一个结点地址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13" name="直接箭头连接符 112"/>
          <p:cNvCxnSpPr>
            <a:stCxn id="94" idx="3"/>
          </p:cNvCxnSpPr>
          <p:nvPr/>
        </p:nvCxnSpPr>
        <p:spPr>
          <a:xfrm>
            <a:off x="5529263" y="3940175"/>
            <a:ext cx="576263" cy="4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6105525" y="3778250"/>
            <a:ext cx="2079625" cy="433388"/>
            <a:chOff x="6105522" y="3778707"/>
            <a:chExt cx="2079404" cy="433388"/>
          </a:xfrm>
        </p:grpSpPr>
        <p:sp>
          <p:nvSpPr>
            <p:cNvPr id="114" name="矩形 113"/>
            <p:cNvSpPr/>
            <p:nvPr/>
          </p:nvSpPr>
          <p:spPr>
            <a:xfrm>
              <a:off x="6862680" y="3850145"/>
              <a:ext cx="574614" cy="28733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值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6105522" y="3778707"/>
              <a:ext cx="2079404" cy="4333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7448404" y="3850145"/>
              <a:ext cx="719062" cy="28733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6132507" y="3850145"/>
              <a:ext cx="719061" cy="28733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79A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前一个结点地址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7535708" y="3850145"/>
              <a:ext cx="576201" cy="2889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^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6613" y="3779838"/>
            <a:ext cx="2079625" cy="433387"/>
            <a:chOff x="836834" y="3779838"/>
            <a:chExt cx="2079404" cy="433388"/>
          </a:xfrm>
        </p:grpSpPr>
        <p:sp>
          <p:nvSpPr>
            <p:cNvPr id="103" name="矩形 102"/>
            <p:cNvSpPr/>
            <p:nvPr/>
          </p:nvSpPr>
          <p:spPr>
            <a:xfrm>
              <a:off x="1593991" y="3851275"/>
              <a:ext cx="574614" cy="28733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值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836834" y="3779838"/>
              <a:ext cx="2079404" cy="4333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179716" y="3851275"/>
              <a:ext cx="719061" cy="28733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79A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下一个结点地址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863818" y="3851275"/>
              <a:ext cx="719062" cy="28733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9A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935249" y="3851275"/>
              <a:ext cx="576201" cy="28892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^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124" name="直接箭头连接符 123"/>
          <p:cNvCxnSpPr>
            <a:stCxn id="94" idx="3"/>
          </p:cNvCxnSpPr>
          <p:nvPr/>
        </p:nvCxnSpPr>
        <p:spPr>
          <a:xfrm flipH="1">
            <a:off x="2881313" y="4084638"/>
            <a:ext cx="59372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94" idx="3"/>
          </p:cNvCxnSpPr>
          <p:nvPr/>
        </p:nvCxnSpPr>
        <p:spPr>
          <a:xfrm flipH="1">
            <a:off x="5554663" y="4084638"/>
            <a:ext cx="5508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94" idx="3"/>
          </p:cNvCxnSpPr>
          <p:nvPr/>
        </p:nvCxnSpPr>
        <p:spPr>
          <a:xfrm>
            <a:off x="836613" y="4300538"/>
            <a:ext cx="75088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94" idx="3"/>
          </p:cNvCxnSpPr>
          <p:nvPr/>
        </p:nvCxnSpPr>
        <p:spPr>
          <a:xfrm flipH="1">
            <a:off x="836613" y="4418013"/>
            <a:ext cx="74771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链表结构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理解树结构相关术语</a:t>
            </a:r>
            <a:endParaRPr lang="en-US" altLang="zh-CN"/>
          </a:p>
          <a:p>
            <a:r>
              <a:rPr lang="zh-CN" altLang="en-US"/>
              <a:t>理解二叉查找树的特点</a:t>
            </a:r>
            <a:endParaRPr lang="en-US" altLang="zh-CN"/>
          </a:p>
          <a:p>
            <a:r>
              <a:rPr lang="zh-CN" altLang="en-US"/>
              <a:t>理解二叉平衡树的特点</a:t>
            </a:r>
            <a:endParaRPr lang="en-US" altLang="zh-CN"/>
          </a:p>
          <a:p>
            <a:r>
              <a:rPr lang="zh-CN" altLang="en-US"/>
              <a:t>理解红黑树的特点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树结构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5746750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二叉树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779838" y="1554163"/>
            <a:ext cx="647700" cy="360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父节点地址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79838" y="1955800"/>
            <a:ext cx="647700" cy="358775"/>
          </a:xfrm>
          <a:prstGeom prst="roundRect">
            <a:avLst/>
          </a:prstGeom>
          <a:solidFill>
            <a:srgbClr val="FFB9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354388" y="2351088"/>
            <a:ext cx="647700" cy="360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左子节点地址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187825" y="2332038"/>
            <a:ext cx="649288" cy="360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右子节点地址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03575" y="1419225"/>
            <a:ext cx="1800225" cy="172878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406525" y="3359150"/>
            <a:ext cx="649288" cy="358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父节点地址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406525" y="3756025"/>
            <a:ext cx="649288" cy="358775"/>
          </a:xfrm>
          <a:prstGeom prst="roundRect">
            <a:avLst/>
          </a:prstGeom>
          <a:solidFill>
            <a:srgbClr val="FFB9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50925" y="4151313"/>
            <a:ext cx="647700" cy="360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左子节点地址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884363" y="4132263"/>
            <a:ext cx="647700" cy="360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右子节点地址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31850" y="3255963"/>
            <a:ext cx="1800225" cy="16922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011863" y="3359150"/>
            <a:ext cx="647700" cy="358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父节点地址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011863" y="3756025"/>
            <a:ext cx="647700" cy="358775"/>
          </a:xfrm>
          <a:prstGeom prst="roundRect">
            <a:avLst/>
          </a:prstGeom>
          <a:solidFill>
            <a:srgbClr val="FFB9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586413" y="4151313"/>
            <a:ext cx="649288" cy="360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左子节点地址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419850" y="4132263"/>
            <a:ext cx="649288" cy="360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右子节点地址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435600" y="3255963"/>
            <a:ext cx="1800225" cy="16922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2268538" y="2692400"/>
            <a:ext cx="1085850" cy="6667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819650" y="2662238"/>
            <a:ext cx="1047750" cy="6969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684588" y="3859213"/>
            <a:ext cx="64611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5688" y="1270000"/>
            <a:ext cx="80803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6113" y="2951163"/>
            <a:ext cx="80962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11950" y="2963863"/>
            <a:ext cx="80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05525" y="1639888"/>
            <a:ext cx="2260600" cy="923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的父节点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的子结点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2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二叉树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7" grpId="0"/>
      <p:bldP spid="28" grpId="0"/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5746750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二叉树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779838" y="1554163"/>
            <a:ext cx="647700" cy="360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父节点地址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79838" y="1955800"/>
            <a:ext cx="647700" cy="358775"/>
          </a:xfrm>
          <a:prstGeom prst="roundRect">
            <a:avLst/>
          </a:prstGeom>
          <a:solidFill>
            <a:srgbClr val="FFB9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354388" y="2351088"/>
            <a:ext cx="647700" cy="360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左子节点地址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187825" y="2332038"/>
            <a:ext cx="649288" cy="360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右子节点地址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03575" y="1419225"/>
            <a:ext cx="1800225" cy="172878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406525" y="3359150"/>
            <a:ext cx="649288" cy="358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父节点地址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406525" y="3756025"/>
            <a:ext cx="649288" cy="358775"/>
          </a:xfrm>
          <a:prstGeom prst="roundRect">
            <a:avLst/>
          </a:prstGeom>
          <a:solidFill>
            <a:srgbClr val="FFB9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50925" y="4151313"/>
            <a:ext cx="647700" cy="360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左子节点地址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884363" y="4132263"/>
            <a:ext cx="647700" cy="360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右子节点地址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31850" y="3255963"/>
            <a:ext cx="1800225" cy="16922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011863" y="3359150"/>
            <a:ext cx="647700" cy="358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父节点地址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011863" y="3756025"/>
            <a:ext cx="647700" cy="358775"/>
          </a:xfrm>
          <a:prstGeom prst="roundRect">
            <a:avLst/>
          </a:prstGeom>
          <a:solidFill>
            <a:srgbClr val="FFB9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586413" y="4151313"/>
            <a:ext cx="649288" cy="360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左子节点地址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419850" y="4132263"/>
            <a:ext cx="649288" cy="360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右子节点地址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435600" y="3255963"/>
            <a:ext cx="1800225" cy="16922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2268538" y="2692400"/>
            <a:ext cx="1085850" cy="6667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819650" y="2662238"/>
            <a:ext cx="1047750" cy="6969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505450" y="1293813"/>
            <a:ext cx="3127375" cy="889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度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：每一个节点的子节点数量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二叉树中，任意一个节点的度要小于等于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06" name="矩形 1"/>
          <p:cNvSpPr/>
          <p:nvPr/>
        </p:nvSpPr>
        <p:spPr>
          <a:xfrm>
            <a:off x="3684588" y="3859213"/>
            <a:ext cx="64611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32063" y="1831975"/>
            <a:ext cx="62388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:2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7038" y="3178175"/>
            <a:ext cx="62388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:0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194550" y="3255963"/>
            <a:ext cx="6254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:0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65688" y="1270000"/>
            <a:ext cx="80803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6113" y="2951163"/>
            <a:ext cx="80962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11950" y="2963863"/>
            <a:ext cx="80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二叉树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charRg st="1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7763" y="1879600"/>
            <a:ext cx="1646237" cy="1758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3" y="1624013"/>
            <a:ext cx="1524000" cy="1908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" name="TextBox 45"/>
          <p:cNvSpPr txBox="1"/>
          <p:nvPr/>
        </p:nvSpPr>
        <p:spPr>
          <a:xfrm>
            <a:off x="841375" y="1131888"/>
            <a:ext cx="5746750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二叉树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924300" y="198120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09963" y="2398713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37050" y="23987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箭头连接符 7"/>
          <p:cNvCxnSpPr>
            <a:stCxn id="2" idx="3"/>
            <a:endCxn id="26" idx="7"/>
          </p:cNvCxnSpPr>
          <p:nvPr/>
        </p:nvCxnSpPr>
        <p:spPr>
          <a:xfrm flipH="1">
            <a:off x="3816350" y="228917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5"/>
            <a:endCxn id="28" idx="1"/>
          </p:cNvCxnSpPr>
          <p:nvPr/>
        </p:nvCxnSpPr>
        <p:spPr>
          <a:xfrm>
            <a:off x="4230688" y="228917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089275" y="279558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917950" y="279558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4" name="直接箭头连接符 33"/>
          <p:cNvCxnSpPr>
            <a:endCxn id="32" idx="7"/>
          </p:cNvCxnSpPr>
          <p:nvPr/>
        </p:nvCxnSpPr>
        <p:spPr>
          <a:xfrm flipH="1">
            <a:off x="3397250" y="2686050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33" idx="1"/>
          </p:cNvCxnSpPr>
          <p:nvPr/>
        </p:nvCxnSpPr>
        <p:spPr>
          <a:xfrm>
            <a:off x="3811588" y="2686050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759325" y="27987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7" name="直接箭头连接符 36"/>
          <p:cNvCxnSpPr>
            <a:endCxn id="36" idx="1"/>
          </p:cNvCxnSpPr>
          <p:nvPr/>
        </p:nvCxnSpPr>
        <p:spPr>
          <a:xfrm>
            <a:off x="4652963" y="2687638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191125" y="32178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>
            <a:off x="5084763" y="310832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2681288" y="322738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509963" y="322738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2" name="直接箭头连接符 41"/>
          <p:cNvCxnSpPr>
            <a:endCxn id="40" idx="7"/>
          </p:cNvCxnSpPr>
          <p:nvPr/>
        </p:nvCxnSpPr>
        <p:spPr>
          <a:xfrm flipH="1">
            <a:off x="2989263" y="3117850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41" idx="1"/>
          </p:cNvCxnSpPr>
          <p:nvPr/>
        </p:nvCxnSpPr>
        <p:spPr>
          <a:xfrm>
            <a:off x="3403600" y="3117850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4329113" y="32051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5" name="直接箭头连接符 44"/>
          <p:cNvCxnSpPr>
            <a:endCxn id="44" idx="1"/>
          </p:cNvCxnSpPr>
          <p:nvPr/>
        </p:nvCxnSpPr>
        <p:spPr>
          <a:xfrm>
            <a:off x="4224338" y="3095625"/>
            <a:ext cx="157163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189538" y="3281363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327525" y="245586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68850" y="2843213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284163"/>
            <a:ext cx="1123950" cy="2459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" name="Picture 2" descr="https://timgsa.baidu.com/timg?image&amp;quality=80&amp;size=b9999_10000&amp;sec=1574171017159&amp;di=b646c4361194cbde7499b73c31fbf106&amp;imgtype=0&amp;src=http%3A%2F%2Fn.sinaimg.cn%2Fsinacn%2Fw1080h720%2F20171228%2Fbf9c-fypyuve114014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763" y="2076450"/>
            <a:ext cx="2160587" cy="1439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1633538"/>
            <a:ext cx="2146300" cy="1738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8738" y="566738"/>
            <a:ext cx="1609725" cy="1911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2263" y="3216275"/>
            <a:ext cx="2222500" cy="1666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7013" y="3163888"/>
            <a:ext cx="2336800" cy="14017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8750" y="711200"/>
            <a:ext cx="5622925" cy="3744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2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二叉树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924300" y="198120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09963" y="2398713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37050" y="23987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箭头连接符 7"/>
          <p:cNvCxnSpPr>
            <a:stCxn id="2" idx="3"/>
            <a:endCxn id="26" idx="7"/>
          </p:cNvCxnSpPr>
          <p:nvPr/>
        </p:nvCxnSpPr>
        <p:spPr>
          <a:xfrm flipH="1">
            <a:off x="3816350" y="228917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5"/>
            <a:endCxn id="28" idx="1"/>
          </p:cNvCxnSpPr>
          <p:nvPr/>
        </p:nvCxnSpPr>
        <p:spPr>
          <a:xfrm>
            <a:off x="4230688" y="228917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089275" y="279558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917950" y="279558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4" name="直接箭头连接符 33"/>
          <p:cNvCxnSpPr>
            <a:endCxn id="32" idx="7"/>
          </p:cNvCxnSpPr>
          <p:nvPr/>
        </p:nvCxnSpPr>
        <p:spPr>
          <a:xfrm flipH="1">
            <a:off x="3397250" y="2686050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811588" y="2686050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759325" y="27987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7" name="直接箭头连接符 36"/>
          <p:cNvCxnSpPr>
            <a:endCxn id="36" idx="1"/>
          </p:cNvCxnSpPr>
          <p:nvPr/>
        </p:nvCxnSpPr>
        <p:spPr>
          <a:xfrm>
            <a:off x="4652963" y="2687638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191125" y="32178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>
            <a:off x="5084763" y="310832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2681288" y="322738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509963" y="322738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2" name="直接箭头连接符 41"/>
          <p:cNvCxnSpPr>
            <a:endCxn id="40" idx="7"/>
          </p:cNvCxnSpPr>
          <p:nvPr/>
        </p:nvCxnSpPr>
        <p:spPr>
          <a:xfrm flipH="1">
            <a:off x="2989263" y="3117850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41" idx="1"/>
          </p:cNvCxnSpPr>
          <p:nvPr/>
        </p:nvCxnSpPr>
        <p:spPr>
          <a:xfrm>
            <a:off x="3403600" y="3117850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4329113" y="32051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5" name="直接箭头连接符 44"/>
          <p:cNvCxnSpPr>
            <a:endCxn id="44" idx="1"/>
          </p:cNvCxnSpPr>
          <p:nvPr/>
        </p:nvCxnSpPr>
        <p:spPr>
          <a:xfrm>
            <a:off x="4224338" y="3095625"/>
            <a:ext cx="157163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189538" y="3281363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573713" y="2676525"/>
            <a:ext cx="2493963" cy="3063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整棵树高：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1375" y="1131888"/>
            <a:ext cx="30273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二叉树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786063" y="1924050"/>
            <a:ext cx="3384550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784475" y="3724275"/>
            <a:ext cx="3384550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867400" y="1924050"/>
            <a:ext cx="0" cy="835025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867400" y="2976563"/>
            <a:ext cx="0" cy="7477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327525" y="245586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68850" y="2843213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二叉树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924300" y="198120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09963" y="2398713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37050" y="23987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箭头连接符 7"/>
          <p:cNvCxnSpPr>
            <a:stCxn id="2" idx="3"/>
            <a:endCxn id="26" idx="7"/>
          </p:cNvCxnSpPr>
          <p:nvPr/>
        </p:nvCxnSpPr>
        <p:spPr>
          <a:xfrm flipH="1">
            <a:off x="3816350" y="228917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5"/>
            <a:endCxn id="28" idx="1"/>
          </p:cNvCxnSpPr>
          <p:nvPr/>
        </p:nvCxnSpPr>
        <p:spPr>
          <a:xfrm>
            <a:off x="4230688" y="228917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089275" y="279558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917950" y="279558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4" name="直接箭头连接符 33"/>
          <p:cNvCxnSpPr>
            <a:endCxn id="32" idx="7"/>
          </p:cNvCxnSpPr>
          <p:nvPr/>
        </p:nvCxnSpPr>
        <p:spPr>
          <a:xfrm flipH="1">
            <a:off x="3397250" y="2686050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811588" y="2686050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759325" y="27987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7" name="直接箭头连接符 36"/>
          <p:cNvCxnSpPr>
            <a:endCxn id="36" idx="1"/>
          </p:cNvCxnSpPr>
          <p:nvPr/>
        </p:nvCxnSpPr>
        <p:spPr>
          <a:xfrm>
            <a:off x="4652963" y="2687638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191125" y="32178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>
            <a:off x="5084763" y="310832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2681288" y="322738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509963" y="322738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2" name="直接箭头连接符 41"/>
          <p:cNvCxnSpPr>
            <a:endCxn id="40" idx="7"/>
          </p:cNvCxnSpPr>
          <p:nvPr/>
        </p:nvCxnSpPr>
        <p:spPr>
          <a:xfrm flipH="1">
            <a:off x="2989263" y="3117850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41" idx="1"/>
          </p:cNvCxnSpPr>
          <p:nvPr/>
        </p:nvCxnSpPr>
        <p:spPr>
          <a:xfrm>
            <a:off x="3403600" y="3117850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4329113" y="32051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5" name="直接箭头连接符 44"/>
          <p:cNvCxnSpPr>
            <a:endCxn id="44" idx="1"/>
          </p:cNvCxnSpPr>
          <p:nvPr/>
        </p:nvCxnSpPr>
        <p:spPr>
          <a:xfrm>
            <a:off x="4224338" y="3095625"/>
            <a:ext cx="157163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189538" y="3281363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573713" y="2676525"/>
            <a:ext cx="2493963" cy="334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整棵树高：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1375" y="1131888"/>
            <a:ext cx="30273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二叉树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786063" y="1924050"/>
            <a:ext cx="3586163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697163" y="4084638"/>
            <a:ext cx="3675063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70613" y="1924050"/>
            <a:ext cx="0" cy="835025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170613" y="2982913"/>
            <a:ext cx="0" cy="10445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327525" y="245586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68850" y="2843213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627688" y="36433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0" name="直接箭头连接符 49"/>
          <p:cNvCxnSpPr>
            <a:endCxn id="49" idx="1"/>
          </p:cNvCxnSpPr>
          <p:nvPr/>
        </p:nvCxnSpPr>
        <p:spPr>
          <a:xfrm>
            <a:off x="5522913" y="353377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627688" y="3695700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二叉树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49" grpId="0" bldLvl="0" animBg="1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11570" y="699547"/>
            <a:ext cx="3727325" cy="387893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泛型的含义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11505" y="999490"/>
            <a:ext cx="3439160" cy="1062990"/>
          </a:xfrm>
        </p:spPr>
        <p:txBody>
          <a:bodyPr/>
          <a:lstStyle/>
          <a:p>
            <a:r>
              <a:rPr lang="zh-CN" altLang="en-US" sz="1000" b="1"/>
              <a:t>泛型是一种类型参数，专门用来保存类型用的</a:t>
            </a:r>
            <a:r>
              <a:rPr lang="zh-CN" altLang="en-US" sz="1000" b="1" i="1"/>
              <a:t>。</a:t>
            </a:r>
            <a:endParaRPr lang="en-US" altLang="zh-CN" sz="1000" b="1" i="1"/>
          </a:p>
          <a:p>
            <a:r>
              <a:rPr lang="zh-CN" altLang="en-US" sz="1000"/>
              <a:t>最早接触泛型是在</a:t>
            </a:r>
            <a:r>
              <a:rPr lang="en-US" altLang="zh-CN" sz="1000"/>
              <a:t>ArrayList&lt;E&gt;</a:t>
            </a:r>
            <a:r>
              <a:rPr lang="zh-CN" altLang="en-US" sz="1000"/>
              <a:t>，这个</a:t>
            </a:r>
            <a:r>
              <a:rPr lang="en-US" altLang="zh-CN" sz="1000"/>
              <a:t>E</a:t>
            </a:r>
            <a:r>
              <a:rPr lang="zh-CN" altLang="en-US" sz="1000"/>
              <a:t>就是所谓的泛型了。使用</a:t>
            </a:r>
            <a:r>
              <a:rPr lang="en-US" altLang="zh-CN" sz="1000"/>
              <a:t>ArrayList</a:t>
            </a:r>
            <a:r>
              <a:rPr lang="zh-CN" altLang="en-US" sz="1000"/>
              <a:t>时，只要给</a:t>
            </a:r>
            <a:r>
              <a:rPr lang="en-US" altLang="zh-CN" sz="1000"/>
              <a:t>E</a:t>
            </a:r>
            <a:r>
              <a:rPr lang="zh-CN" altLang="en-US" sz="1000"/>
              <a:t>指定某一个类型，里面所有用到泛型的地方都会被指定对应的类型。</a:t>
            </a:r>
            <a:endParaRPr lang="en-US" altLang="zh-CN" sz="1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11570" y="2139702"/>
            <a:ext cx="3727325" cy="387893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使用泛型的好处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11570" y="2522439"/>
            <a:ext cx="3312358" cy="1777503"/>
          </a:xfrm>
        </p:spPr>
        <p:txBody>
          <a:bodyPr/>
          <a:lstStyle/>
          <a:p>
            <a:r>
              <a:rPr lang="zh-CN" altLang="en-US" sz="1000" b="1"/>
              <a:t>不用泛型带来的问题：</a:t>
            </a:r>
            <a:endParaRPr lang="en-US" altLang="zh-CN" sz="1000" b="1"/>
          </a:p>
          <a:p>
            <a:pPr lvl="0" eaLnBrk="0" hangingPunct="0">
              <a:spcBef>
                <a:spcPct val="0"/>
              </a:spcBef>
            </a:pPr>
            <a:r>
              <a:rPr lang="zh-CN" altLang="zh-CN" sz="1000"/>
              <a:t>集合若不指定泛型，默认就是Object。</a:t>
            </a:r>
            <a:r>
              <a:rPr lang="zh-CN" altLang="en-US" sz="1000"/>
              <a:t>存储的元素类型自动提升为</a:t>
            </a:r>
            <a:r>
              <a:rPr lang="en-US" altLang="zh-CN" sz="1000"/>
              <a:t>Object</a:t>
            </a:r>
            <a:r>
              <a:rPr lang="zh-CN" altLang="en-US" sz="1000"/>
              <a:t>类型。</a:t>
            </a:r>
            <a:r>
              <a:rPr lang="zh-CN" altLang="zh-CN" sz="1000"/>
              <a:t>获取元素时得到的都是Object，若要调用特有方法需要转型</a:t>
            </a:r>
            <a:r>
              <a:rPr lang="zh-CN" altLang="en-US" sz="1000"/>
              <a:t>，</a:t>
            </a:r>
            <a:r>
              <a:rPr lang="zh-CN" altLang="zh-CN" sz="1000"/>
              <a:t>给我们编程带来麻烦.</a:t>
            </a:r>
            <a:endParaRPr lang="zh-CN" altLang="zh-CN" sz="1000"/>
          </a:p>
          <a:p>
            <a:r>
              <a:rPr lang="zh-CN" altLang="en-US" sz="1000" b="1"/>
              <a:t>使用泛型带来的好处：</a:t>
            </a:r>
            <a:endParaRPr lang="en-US" altLang="zh-CN" sz="1000" b="1"/>
          </a:p>
          <a:p>
            <a:r>
              <a:rPr lang="zh-CN" altLang="en-US" sz="1000"/>
              <a:t>可以在编译时就对类型做判断，避免不必要的类型转换操作，精简代码，也避免了因为类型转换导致的错误。</a:t>
            </a:r>
            <a:endParaRPr lang="en-US" altLang="zh-CN" sz="1000"/>
          </a:p>
          <a:p>
            <a:endParaRPr lang="zh-CN" altLang="en-US" sz="1000"/>
          </a:p>
        </p:txBody>
      </p:sp>
      <p:sp>
        <p:nvSpPr>
          <p:cNvPr id="8" name="箭头: 右 7"/>
          <p:cNvSpPr/>
          <p:nvPr/>
        </p:nvSpPr>
        <p:spPr>
          <a:xfrm>
            <a:off x="4078992" y="1285694"/>
            <a:ext cx="720080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5"/>
          <p:cNvSpPr txBox="1"/>
          <p:nvPr/>
        </p:nvSpPr>
        <p:spPr>
          <a:xfrm>
            <a:off x="4820640" y="987574"/>
            <a:ext cx="4071839" cy="1152128"/>
          </a:xfrm>
          <a:prstGeom prst="rect">
            <a:avLst/>
          </a:prstGeom>
          <a:solidFill>
            <a:srgbClr val="FFFF99"/>
          </a:solidFill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/>
              <a:t>ArrayList&lt;String&gt; list1 = new ArrayList&lt;&gt;(); // E = String</a:t>
            </a:r>
            <a:endParaRPr lang="en-US" altLang="zh-CN" sz="1000"/>
          </a:p>
          <a:p>
            <a:r>
              <a:rPr lang="en-US" altLang="zh-CN" sz="1000"/>
              <a:t>ArrayList&lt;Integer&gt; list2 = new ArrayList&lt;&gt;() ; // E = Integer</a:t>
            </a:r>
            <a:endParaRPr lang="en-US" altLang="zh-CN" sz="1000"/>
          </a:p>
          <a:p>
            <a:r>
              <a:rPr lang="en-US" altLang="zh-CN" sz="1000"/>
              <a:t>ArrayList  list3 = new ArrayList() ; </a:t>
            </a:r>
            <a:r>
              <a:rPr lang="en-US" altLang="zh-CN" sz="1000">
                <a:solidFill>
                  <a:srgbClr val="FF0000"/>
                </a:solidFill>
              </a:rPr>
              <a:t>// E = Object</a:t>
            </a:r>
            <a:endParaRPr lang="en-US" altLang="zh-CN" sz="1000">
              <a:solidFill>
                <a:srgbClr val="FF0000"/>
              </a:solidFill>
            </a:endParaRPr>
          </a:p>
          <a:p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如果没有给泛型变量设定一个类型，默认表示Object。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zh-CN" altLang="en-US" sz="100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799072" y="2495700"/>
            <a:ext cx="4093407" cy="193899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泛型没有指定类型，默认就是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nsolas" panose="020B0609020204030204" pitchFamily="49" charset="0"/>
              </a:rPr>
              <a:t>Object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 list = </a:t>
            </a: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ArrayList();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list.add(</a:t>
            </a: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list.add(</a:t>
            </a: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list.add(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list.add(</a:t>
            </a: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集合中的数据就比较混乱，会给获取数据带来麻烦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(Object obj : list) 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str = (String) obj;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当遍历到非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类型数据，就会报异常出错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zh-CN" altLang="zh-CN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.println(str + </a:t>
            </a: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长度为：</a:t>
            </a: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str.length());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4078992" y="3105156"/>
            <a:ext cx="720080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4"/>
          <p:cNvSpPr txBox="1"/>
          <p:nvPr/>
        </p:nvSpPr>
        <p:spPr>
          <a:xfrm>
            <a:off x="611570" y="4299942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 </a:t>
            </a:r>
            <a:r>
              <a:rPr lang="zh-CN" altLang="en-US"/>
              <a:t>注意</a:t>
            </a:r>
            <a:endParaRPr lang="zh-CN" altLang="en-US"/>
          </a:p>
        </p:txBody>
      </p:sp>
      <p:sp>
        <p:nvSpPr>
          <p:cNvPr id="22" name="文本占位符 5"/>
          <p:cNvSpPr txBox="1"/>
          <p:nvPr/>
        </p:nvSpPr>
        <p:spPr>
          <a:xfrm>
            <a:off x="611570" y="4588064"/>
            <a:ext cx="8064885" cy="283220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>
                <a:solidFill>
                  <a:srgbClr val="FF0000"/>
                </a:solidFill>
              </a:rPr>
              <a:t>泛型在代码运行时，泛型会被擦除</a:t>
            </a:r>
            <a:r>
              <a:rPr lang="zh-CN" altLang="en-US" sz="1050"/>
              <a:t>。后面学习反射的时候，可以实现在代码运行的过程中添加其他类型的数据到集合。</a:t>
            </a:r>
            <a:endParaRPr lang="zh-CN" altLang="en-US" sz="10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animBg="1"/>
      <p:bldP spid="13" grpId="0" animBg="1"/>
      <p:bldP spid="18" grpId="0" animBg="1"/>
      <p:bldP spid="19" grpId="0" animBg="1"/>
      <p:bldP spid="21" grpId="0"/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924300" y="198120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09963" y="2398713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37050" y="23987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箭头连接符 7"/>
          <p:cNvCxnSpPr>
            <a:stCxn id="2" idx="3"/>
            <a:endCxn id="26" idx="7"/>
          </p:cNvCxnSpPr>
          <p:nvPr/>
        </p:nvCxnSpPr>
        <p:spPr>
          <a:xfrm flipH="1">
            <a:off x="3816350" y="228917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5"/>
            <a:endCxn id="28" idx="1"/>
          </p:cNvCxnSpPr>
          <p:nvPr/>
        </p:nvCxnSpPr>
        <p:spPr>
          <a:xfrm>
            <a:off x="4230688" y="228917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089275" y="279558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917950" y="279558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4" name="直接箭头连接符 33"/>
          <p:cNvCxnSpPr>
            <a:endCxn id="32" idx="7"/>
          </p:cNvCxnSpPr>
          <p:nvPr/>
        </p:nvCxnSpPr>
        <p:spPr>
          <a:xfrm flipH="1">
            <a:off x="3397250" y="2686050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811588" y="2686050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759325" y="27987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7" name="直接箭头连接符 36"/>
          <p:cNvCxnSpPr>
            <a:endCxn id="36" idx="1"/>
          </p:cNvCxnSpPr>
          <p:nvPr/>
        </p:nvCxnSpPr>
        <p:spPr>
          <a:xfrm>
            <a:off x="4652963" y="2687638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191125" y="32178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>
            <a:off x="5084763" y="310832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2681288" y="322738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509963" y="322738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2" name="直接箭头连接符 41"/>
          <p:cNvCxnSpPr>
            <a:endCxn id="40" idx="7"/>
          </p:cNvCxnSpPr>
          <p:nvPr/>
        </p:nvCxnSpPr>
        <p:spPr>
          <a:xfrm flipH="1">
            <a:off x="2989263" y="3117850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41" idx="1"/>
          </p:cNvCxnSpPr>
          <p:nvPr/>
        </p:nvCxnSpPr>
        <p:spPr>
          <a:xfrm>
            <a:off x="3403600" y="3117850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4329113" y="32051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5" name="直接箭头连接符 44"/>
          <p:cNvCxnSpPr>
            <a:endCxn id="44" idx="1"/>
          </p:cNvCxnSpPr>
          <p:nvPr/>
        </p:nvCxnSpPr>
        <p:spPr>
          <a:xfrm>
            <a:off x="4224338" y="3095625"/>
            <a:ext cx="157163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189538" y="3281363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下箭头 6"/>
          <p:cNvSpPr/>
          <p:nvPr/>
        </p:nvSpPr>
        <p:spPr>
          <a:xfrm rot="2692578">
            <a:off x="4340225" y="1535113"/>
            <a:ext cx="314325" cy="576263"/>
          </a:xfrm>
          <a:prstGeom prst="downArrow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5025" y="1412875"/>
            <a:ext cx="58896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根节点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弦形 24"/>
          <p:cNvSpPr/>
          <p:nvPr/>
        </p:nvSpPr>
        <p:spPr>
          <a:xfrm rot="20177672">
            <a:off x="2578100" y="2039938"/>
            <a:ext cx="2751138" cy="2174875"/>
          </a:xfrm>
          <a:prstGeom prst="chord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下箭头 51"/>
          <p:cNvSpPr/>
          <p:nvPr/>
        </p:nvSpPr>
        <p:spPr>
          <a:xfrm rot="18522862">
            <a:off x="2526506" y="2062956"/>
            <a:ext cx="314325" cy="576263"/>
          </a:xfrm>
          <a:prstGeom prst="downArrow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836738" y="2089150"/>
            <a:ext cx="722313" cy="415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根节点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的左子树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4225925" y="2257425"/>
            <a:ext cx="1481138" cy="1436688"/>
          </a:xfrm>
          <a:custGeom>
            <a:avLst/>
            <a:gdLst>
              <a:gd name="connsiteX0" fmla="*/ 0 w 1480457"/>
              <a:gd name="connsiteY0" fmla="*/ 370114 h 1436914"/>
              <a:gd name="connsiteX1" fmla="*/ 1139371 w 1480457"/>
              <a:gd name="connsiteY1" fmla="*/ 1436914 h 1436914"/>
              <a:gd name="connsiteX2" fmla="*/ 1480457 w 1480457"/>
              <a:gd name="connsiteY2" fmla="*/ 1030514 h 1436914"/>
              <a:gd name="connsiteX3" fmla="*/ 333828 w 1480457"/>
              <a:gd name="connsiteY3" fmla="*/ 0 h 1436914"/>
              <a:gd name="connsiteX4" fmla="*/ 0 w 1480457"/>
              <a:gd name="connsiteY4" fmla="*/ 370114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457" h="1436914">
                <a:moveTo>
                  <a:pt x="0" y="370114"/>
                </a:moveTo>
                <a:lnTo>
                  <a:pt x="1139371" y="1436914"/>
                </a:lnTo>
                <a:lnTo>
                  <a:pt x="1480457" y="1030514"/>
                </a:lnTo>
                <a:lnTo>
                  <a:pt x="333828" y="0"/>
                </a:lnTo>
                <a:lnTo>
                  <a:pt x="0" y="370114"/>
                </a:lnTo>
                <a:close/>
              </a:path>
            </a:pathLst>
          </a:custGeom>
          <a:noFill/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下箭头 60"/>
          <p:cNvSpPr/>
          <p:nvPr/>
        </p:nvSpPr>
        <p:spPr>
          <a:xfrm rot="3216026">
            <a:off x="5098256" y="2029619"/>
            <a:ext cx="314325" cy="576263"/>
          </a:xfrm>
          <a:prstGeom prst="downArrow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505450" y="2014538"/>
            <a:ext cx="722313" cy="415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根节点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的右子树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202363" y="2089150"/>
            <a:ext cx="2493963" cy="2273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最顶层的为：根节点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节点的左子节点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节点的右子节点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蓝色虚线：根节点的左子树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根节点的左子树高：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绿色虚线：根节点的右子树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根节点的右子树高：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1375" y="1131888"/>
            <a:ext cx="5746750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二叉树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333875" y="2462213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746625" y="2854325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3150" y="642620"/>
            <a:ext cx="5495290" cy="36830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二叉树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: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每个节点最多有两个子节点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2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二叉树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charRg st="1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charRg st="2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charRg st="5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charRg st="6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charRg st="7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/>
      <p:bldP spid="52" grpId="0" bldLvl="0" animBg="1"/>
      <p:bldP spid="54" grpId="0"/>
      <p:bldP spid="61" grpId="0" bldLvl="0" animBg="1"/>
      <p:bldP spid="6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</a:t>
            </a:r>
            <a:r>
              <a:rPr lang="en-US" altLang="zh-CN"/>
              <a:t>-</a:t>
            </a:r>
            <a:r>
              <a:rPr lang="zh-CN" altLang="en-US"/>
              <a:t>二叉查找树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779520" y="1851660"/>
            <a:ext cx="4222750" cy="1295400"/>
          </a:xfrm>
        </p:spPr>
        <p:txBody>
          <a:bodyPr/>
          <a:p>
            <a:r>
              <a:rPr lang="zh-CN" altLang="en-US"/>
              <a:t>理解二叉查找树的特点</a:t>
            </a:r>
            <a:endParaRPr lang="zh-CN" altLang="en-US"/>
          </a:p>
          <a:p>
            <a:r>
              <a:rPr lang="zh-CN" altLang="en-US"/>
              <a:t>理解二叉查找树的添加特点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二叉查找树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574925" y="198120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160588" y="2398713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987675" y="23987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箭头连接符 7"/>
          <p:cNvCxnSpPr>
            <a:stCxn id="2" idx="3"/>
            <a:endCxn id="26" idx="7"/>
          </p:cNvCxnSpPr>
          <p:nvPr/>
        </p:nvCxnSpPr>
        <p:spPr>
          <a:xfrm flipH="1">
            <a:off x="2466975" y="228917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5"/>
            <a:endCxn id="28" idx="1"/>
          </p:cNvCxnSpPr>
          <p:nvPr/>
        </p:nvCxnSpPr>
        <p:spPr>
          <a:xfrm>
            <a:off x="2881313" y="228917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1739900" y="279558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568575" y="279558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4" name="直接箭头连接符 33"/>
          <p:cNvCxnSpPr>
            <a:endCxn id="32" idx="7"/>
          </p:cNvCxnSpPr>
          <p:nvPr/>
        </p:nvCxnSpPr>
        <p:spPr>
          <a:xfrm flipH="1">
            <a:off x="2047875" y="2686050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462213" y="2686050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409950" y="27987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7" name="直接箭头连接符 36"/>
          <p:cNvCxnSpPr>
            <a:endCxn id="36" idx="1"/>
          </p:cNvCxnSpPr>
          <p:nvPr/>
        </p:nvCxnSpPr>
        <p:spPr>
          <a:xfrm>
            <a:off x="3303588" y="2687638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841750" y="32178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>
            <a:off x="3735388" y="310832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331913" y="322738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160588" y="322738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2" name="直接箭头连接符 41"/>
          <p:cNvCxnSpPr>
            <a:endCxn id="40" idx="7"/>
          </p:cNvCxnSpPr>
          <p:nvPr/>
        </p:nvCxnSpPr>
        <p:spPr>
          <a:xfrm flipH="1">
            <a:off x="1639888" y="3117850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41" idx="1"/>
          </p:cNvCxnSpPr>
          <p:nvPr/>
        </p:nvCxnSpPr>
        <p:spPr>
          <a:xfrm>
            <a:off x="2054225" y="3117850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2979738" y="32051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5" name="直接箭头连接符 44"/>
          <p:cNvCxnSpPr>
            <a:endCxn id="44" idx="1"/>
          </p:cNvCxnSpPr>
          <p:nvPr/>
        </p:nvCxnSpPr>
        <p:spPr>
          <a:xfrm>
            <a:off x="2874963" y="3095625"/>
            <a:ext cx="157163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840163" y="3281363"/>
            <a:ext cx="342900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1375" y="1131888"/>
            <a:ext cx="30273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二叉查找树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535738" y="204470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121400" y="2462213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948488" y="24622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7" name="直接箭头连接符 56"/>
          <p:cNvCxnSpPr>
            <a:stCxn id="47" idx="3"/>
            <a:endCxn id="55" idx="7"/>
          </p:cNvCxnSpPr>
          <p:nvPr/>
        </p:nvCxnSpPr>
        <p:spPr>
          <a:xfrm flipH="1">
            <a:off x="6427788" y="235267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7" idx="5"/>
            <a:endCxn id="56" idx="1"/>
          </p:cNvCxnSpPr>
          <p:nvPr/>
        </p:nvCxnSpPr>
        <p:spPr>
          <a:xfrm>
            <a:off x="6842125" y="235267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5700713" y="285908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6529388" y="285908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1" name="直接箭头连接符 60"/>
          <p:cNvCxnSpPr>
            <a:endCxn id="59" idx="7"/>
          </p:cNvCxnSpPr>
          <p:nvPr/>
        </p:nvCxnSpPr>
        <p:spPr>
          <a:xfrm flipH="1">
            <a:off x="6008688" y="2749550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6423025" y="2749550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7370763" y="28622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5" name="直接箭头连接符 64"/>
          <p:cNvCxnSpPr>
            <a:endCxn id="64" idx="1"/>
          </p:cNvCxnSpPr>
          <p:nvPr/>
        </p:nvCxnSpPr>
        <p:spPr>
          <a:xfrm>
            <a:off x="7264400" y="2751138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802563" y="32813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7" name="直接箭头连接符 66"/>
          <p:cNvCxnSpPr>
            <a:endCxn id="66" idx="1"/>
          </p:cNvCxnSpPr>
          <p:nvPr/>
        </p:nvCxnSpPr>
        <p:spPr>
          <a:xfrm>
            <a:off x="7696200" y="317182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5292725" y="329088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121400" y="329088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0" name="直接箭头连接符 69"/>
          <p:cNvCxnSpPr>
            <a:endCxn id="68" idx="7"/>
          </p:cNvCxnSpPr>
          <p:nvPr/>
        </p:nvCxnSpPr>
        <p:spPr>
          <a:xfrm flipH="1">
            <a:off x="5600700" y="3181350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69" idx="1"/>
          </p:cNvCxnSpPr>
          <p:nvPr/>
        </p:nvCxnSpPr>
        <p:spPr>
          <a:xfrm>
            <a:off x="6015038" y="3181350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940550" y="32686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3" name="直接箭头连接符 72"/>
          <p:cNvCxnSpPr>
            <a:endCxn id="72" idx="1"/>
          </p:cNvCxnSpPr>
          <p:nvPr/>
        </p:nvCxnSpPr>
        <p:spPr>
          <a:xfrm>
            <a:off x="6835775" y="3159125"/>
            <a:ext cx="157163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7800975" y="3344863"/>
            <a:ext cx="342900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927850" y="2528888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370763" y="2916238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8988" y="3748088"/>
            <a:ext cx="157003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普通的二叉树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16625" y="3748088"/>
            <a:ext cx="133826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二叉查找树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弦形 51"/>
          <p:cNvSpPr/>
          <p:nvPr/>
        </p:nvSpPr>
        <p:spPr>
          <a:xfrm rot="20177672">
            <a:off x="5159375" y="2052638"/>
            <a:ext cx="2751138" cy="2174875"/>
          </a:xfrm>
          <a:prstGeom prst="chord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6811963" y="2341563"/>
            <a:ext cx="1481138" cy="1436688"/>
          </a:xfrm>
          <a:custGeom>
            <a:avLst/>
            <a:gdLst>
              <a:gd name="connsiteX0" fmla="*/ 0 w 1480457"/>
              <a:gd name="connsiteY0" fmla="*/ 370114 h 1436914"/>
              <a:gd name="connsiteX1" fmla="*/ 1139371 w 1480457"/>
              <a:gd name="connsiteY1" fmla="*/ 1436914 h 1436914"/>
              <a:gd name="connsiteX2" fmla="*/ 1480457 w 1480457"/>
              <a:gd name="connsiteY2" fmla="*/ 1030514 h 1436914"/>
              <a:gd name="connsiteX3" fmla="*/ 333828 w 1480457"/>
              <a:gd name="connsiteY3" fmla="*/ 0 h 1436914"/>
              <a:gd name="connsiteX4" fmla="*/ 0 w 1480457"/>
              <a:gd name="connsiteY4" fmla="*/ 370114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457" h="1436914">
                <a:moveTo>
                  <a:pt x="0" y="370114"/>
                </a:moveTo>
                <a:lnTo>
                  <a:pt x="1139371" y="1436914"/>
                </a:lnTo>
                <a:lnTo>
                  <a:pt x="1480457" y="1030514"/>
                </a:lnTo>
                <a:lnTo>
                  <a:pt x="333828" y="0"/>
                </a:lnTo>
                <a:lnTo>
                  <a:pt x="0" y="370114"/>
                </a:lnTo>
                <a:close/>
              </a:path>
            </a:pathLst>
          </a:custGeom>
          <a:noFill/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55" grpId="0" bldLvl="0" animBg="1"/>
      <p:bldP spid="56" grpId="0" bldLvl="0" animBg="1"/>
      <p:bldP spid="59" grpId="0" bldLvl="0" animBg="1"/>
      <p:bldP spid="60" grpId="0" bldLvl="0" animBg="1"/>
      <p:bldP spid="64" grpId="0" bldLvl="0" animBg="1"/>
      <p:bldP spid="66" grpId="0" bldLvl="0" animBg="1"/>
      <p:bldP spid="68" grpId="0" bldLvl="0" animBg="1"/>
      <p:bldP spid="69" grpId="0" bldLvl="0" animBg="1"/>
      <p:bldP spid="72" grpId="0" bldLvl="0" animBg="1"/>
      <p:bldP spid="74" grpId="0"/>
      <p:bldP spid="49" grpId="0"/>
      <p:bldP spid="50" grpId="0"/>
      <p:bldP spid="3" grpId="0"/>
      <p:bldP spid="5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二叉查找树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1375" y="1856105"/>
            <a:ext cx="4303395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二叉查找树，又称二叉排序树或者二叉搜索树。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特点：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，每一个节点上最多有两个子节点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，每个节点的左子节点比当前节点小 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右子节点比当前节点大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375" y="1131888"/>
            <a:ext cx="30273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二叉查找树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35738" y="204470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21400" y="2462213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948488" y="24622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箭头连接符 9"/>
          <p:cNvCxnSpPr>
            <a:stCxn id="7" idx="3"/>
            <a:endCxn id="8" idx="7"/>
          </p:cNvCxnSpPr>
          <p:nvPr/>
        </p:nvCxnSpPr>
        <p:spPr>
          <a:xfrm flipH="1">
            <a:off x="6427788" y="235267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5"/>
            <a:endCxn id="9" idx="1"/>
          </p:cNvCxnSpPr>
          <p:nvPr/>
        </p:nvCxnSpPr>
        <p:spPr>
          <a:xfrm>
            <a:off x="6842125" y="235267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700713" y="285908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529388" y="285908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箭头连接符 13"/>
          <p:cNvCxnSpPr>
            <a:endCxn id="12" idx="7"/>
          </p:cNvCxnSpPr>
          <p:nvPr/>
        </p:nvCxnSpPr>
        <p:spPr>
          <a:xfrm flipH="1">
            <a:off x="6008688" y="2749550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423025" y="2749550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7370763" y="28622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7264400" y="2751138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802563" y="32813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箭头连接符 18"/>
          <p:cNvCxnSpPr>
            <a:endCxn id="18" idx="1"/>
          </p:cNvCxnSpPr>
          <p:nvPr/>
        </p:nvCxnSpPr>
        <p:spPr>
          <a:xfrm>
            <a:off x="7696200" y="317182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292725" y="329088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121400" y="329088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箭头连接符 21"/>
          <p:cNvCxnSpPr>
            <a:endCxn id="20" idx="7"/>
          </p:cNvCxnSpPr>
          <p:nvPr/>
        </p:nvCxnSpPr>
        <p:spPr>
          <a:xfrm flipH="1">
            <a:off x="5600700" y="3181350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21" idx="1"/>
          </p:cNvCxnSpPr>
          <p:nvPr/>
        </p:nvCxnSpPr>
        <p:spPr>
          <a:xfrm>
            <a:off x="6015038" y="3181350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6940550" y="32686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5" name="直接箭头连接符 24"/>
          <p:cNvCxnSpPr>
            <a:endCxn id="24" idx="1"/>
          </p:cNvCxnSpPr>
          <p:nvPr/>
        </p:nvCxnSpPr>
        <p:spPr>
          <a:xfrm>
            <a:off x="6835775" y="3159125"/>
            <a:ext cx="157163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800975" y="3344863"/>
            <a:ext cx="342900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27850" y="2528888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70763" y="2916238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16625" y="3748088"/>
            <a:ext cx="133826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二叉查找树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6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二叉查找树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819275" y="18716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2484438" y="18716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771650" y="2287588"/>
            <a:ext cx="3455988" cy="3063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将上面的节点按照二叉查找树的规则存入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3060700" y="314007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2478088" y="2787650"/>
            <a:ext cx="1284288" cy="433388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4"/>
          <p:cNvSpPr txBox="1"/>
          <p:nvPr/>
        </p:nvSpPr>
        <p:spPr>
          <a:xfrm>
            <a:off x="841375" y="1131888"/>
            <a:ext cx="30273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二叉树查找树添节点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17775" y="1933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40075" y="1870075"/>
            <a:ext cx="360363" cy="360363"/>
            <a:chOff x="3140075" y="1870075"/>
            <a:chExt cx="360363" cy="360363"/>
          </a:xfrm>
        </p:grpSpPr>
        <p:sp>
          <p:nvSpPr>
            <p:cNvPr id="89" name="椭圆 88"/>
            <p:cNvSpPr/>
            <p:nvPr/>
          </p:nvSpPr>
          <p:spPr>
            <a:xfrm>
              <a:off x="3140075" y="1870075"/>
              <a:ext cx="360363" cy="3603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149600" y="1935163"/>
              <a:ext cx="341313" cy="254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10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5364480" y="1717675"/>
            <a:ext cx="233743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规则：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小的存左边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大的存右边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一样的不存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649538" y="3136900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3890963" y="1870075"/>
            <a:ext cx="360362" cy="360363"/>
            <a:chOff x="3140075" y="1870075"/>
            <a:chExt cx="360363" cy="360363"/>
          </a:xfrm>
        </p:grpSpPr>
        <p:sp>
          <p:nvSpPr>
            <p:cNvPr id="36" name="椭圆 35"/>
            <p:cNvSpPr/>
            <p:nvPr/>
          </p:nvSpPr>
          <p:spPr>
            <a:xfrm>
              <a:off x="3140075" y="1870075"/>
              <a:ext cx="360363" cy="3603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89287" y="1935163"/>
              <a:ext cx="261939" cy="254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1649413" y="3198813"/>
            <a:ext cx="1284288" cy="433388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600325" y="35512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763" y="2674938"/>
            <a:ext cx="923925" cy="1085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椭圆 40"/>
          <p:cNvSpPr/>
          <p:nvPr/>
        </p:nvSpPr>
        <p:spPr>
          <a:xfrm>
            <a:off x="6457950" y="3040063"/>
            <a:ext cx="360363" cy="3619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043613" y="3459163"/>
            <a:ext cx="358775" cy="3587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870700" y="3459163"/>
            <a:ext cx="360363" cy="3587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4" name="直接箭头连接符 43"/>
          <p:cNvCxnSpPr>
            <a:stCxn id="41" idx="3"/>
            <a:endCxn id="42" idx="7"/>
          </p:cNvCxnSpPr>
          <p:nvPr/>
        </p:nvCxnSpPr>
        <p:spPr>
          <a:xfrm flipH="1">
            <a:off x="6350000" y="334803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1" idx="5"/>
            <a:endCxn id="43" idx="1"/>
          </p:cNvCxnSpPr>
          <p:nvPr/>
        </p:nvCxnSpPr>
        <p:spPr>
          <a:xfrm>
            <a:off x="6764338" y="33480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622925" y="3856038"/>
            <a:ext cx="360363" cy="3587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451600" y="3856038"/>
            <a:ext cx="358775" cy="3587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箭头连接符 47"/>
          <p:cNvCxnSpPr>
            <a:endCxn id="46" idx="7"/>
          </p:cNvCxnSpPr>
          <p:nvPr/>
        </p:nvCxnSpPr>
        <p:spPr>
          <a:xfrm flipH="1">
            <a:off x="5930900" y="3744913"/>
            <a:ext cx="160338" cy="1651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345238" y="3744913"/>
            <a:ext cx="158750" cy="1651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7292975" y="3859213"/>
            <a:ext cx="360363" cy="3587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1" name="直接箭头连接符 50"/>
          <p:cNvCxnSpPr>
            <a:endCxn id="50" idx="1"/>
          </p:cNvCxnSpPr>
          <p:nvPr/>
        </p:nvCxnSpPr>
        <p:spPr>
          <a:xfrm>
            <a:off x="7186613" y="374808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7724775" y="4278313"/>
            <a:ext cx="360363" cy="3587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3" name="直接箭头连接符 52"/>
          <p:cNvCxnSpPr>
            <a:endCxn id="52" idx="1"/>
          </p:cNvCxnSpPr>
          <p:nvPr/>
        </p:nvCxnSpPr>
        <p:spPr>
          <a:xfrm>
            <a:off x="7618413" y="416718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5214938" y="4287838"/>
            <a:ext cx="360363" cy="3587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043613" y="4287838"/>
            <a:ext cx="358775" cy="3587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6" name="直接箭头连接符 55"/>
          <p:cNvCxnSpPr>
            <a:endCxn id="54" idx="7"/>
          </p:cNvCxnSpPr>
          <p:nvPr/>
        </p:nvCxnSpPr>
        <p:spPr>
          <a:xfrm flipH="1">
            <a:off x="5522913" y="4176713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55" idx="1"/>
          </p:cNvCxnSpPr>
          <p:nvPr/>
        </p:nvCxnSpPr>
        <p:spPr>
          <a:xfrm>
            <a:off x="5937250" y="4176713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6862763" y="4265613"/>
            <a:ext cx="360363" cy="3587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9" name="直接箭头连接符 58"/>
          <p:cNvCxnSpPr>
            <a:endCxn id="58" idx="1"/>
          </p:cNvCxnSpPr>
          <p:nvPr/>
        </p:nvCxnSpPr>
        <p:spPr>
          <a:xfrm>
            <a:off x="6757988" y="4154488"/>
            <a:ext cx="157163" cy="1651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723188" y="4341813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61175" y="350361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04088" y="389096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右箭头 62"/>
          <p:cNvSpPr/>
          <p:nvPr/>
        </p:nvSpPr>
        <p:spPr>
          <a:xfrm rot="1730279">
            <a:off x="4400550" y="3340100"/>
            <a:ext cx="504825" cy="360363"/>
          </a:xfrm>
          <a:prstGeom prst="rightArrow">
            <a:avLst/>
          </a:prstGeom>
          <a:solidFill>
            <a:srgbClr val="7030A0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charRg st="4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charRg st="16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charRg st="2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5679E-6 L 0.10034 0.1851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5679E-6 L 0.07483 0.18518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0" y="93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71605E-6 L 0.07482 0.1851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0" y="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83 0.18518 L -0.01962 0.26512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40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82 0.18518 L -0.01441 0.2632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0" y="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20988E-6 L 0.00312 0.1854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18549 L 0.00399 0.2694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20988E-6 L -0.07899 0.1854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" y="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99 0.18549 L -0.22865 0.2654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65 0.26543 L -0.13403 0.3453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84" grpId="0" bldLvl="0" animBg="1"/>
      <p:bldP spid="84" grpId="1" bldLvl="0" animBg="1"/>
      <p:bldP spid="4" grpId="0" bldLvl="0" animBg="1"/>
      <p:bldP spid="4" grpId="1" bldLvl="0" animBg="1"/>
      <p:bldP spid="4" grpId="2" bldLvl="0" animBg="1"/>
      <p:bldP spid="4" grpId="3" bldLvl="0" animBg="1"/>
      <p:bldP spid="4" grpId="4" bldLvl="0" animBg="1"/>
      <p:bldP spid="4" grpId="5" bldLvl="0" animBg="1"/>
      <p:bldP spid="33" grpId="0"/>
      <p:bldP spid="33" grpId="1"/>
      <p:bldP spid="38" grpId="0" bldLvl="0" animBg="1"/>
      <p:bldP spid="38" grpId="1" bldLvl="0" animBg="1"/>
      <p:bldP spid="41" grpId="0" bldLvl="0" animBg="1"/>
      <p:bldP spid="42" grpId="0" bldLvl="0" animBg="1"/>
      <p:bldP spid="43" grpId="0" bldLvl="0" animBg="1"/>
      <p:bldP spid="46" grpId="0" bldLvl="0" animBg="1"/>
      <p:bldP spid="47" grpId="0" bldLvl="0" animBg="1"/>
      <p:bldP spid="50" grpId="0" bldLvl="0" animBg="1"/>
      <p:bldP spid="52" grpId="0" bldLvl="0" animBg="1"/>
      <p:bldP spid="54" grpId="0" bldLvl="0" animBg="1"/>
      <p:bldP spid="55" grpId="0" bldLvl="0" animBg="1"/>
      <p:bldP spid="58" grpId="0" bldLvl="0" animBg="1"/>
      <p:bldP spid="60" grpId="0"/>
      <p:bldP spid="61" grpId="0"/>
      <p:bldP spid="62" grpId="0"/>
      <p:bldP spid="63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二叉查找树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819275" y="18716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2484438" y="18716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3140075" y="187007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779838" y="1852613"/>
            <a:ext cx="360362" cy="360362"/>
            <a:chOff x="3265488" y="1872000"/>
            <a:chExt cx="360362" cy="360363"/>
          </a:xfrm>
        </p:grpSpPr>
        <p:sp>
          <p:nvSpPr>
            <p:cNvPr id="91" name="椭圆 90"/>
            <p:cNvSpPr/>
            <p:nvPr/>
          </p:nvSpPr>
          <p:spPr>
            <a:xfrm>
              <a:off x="3265488" y="1872000"/>
              <a:ext cx="360362" cy="3603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3282950" y="1925975"/>
              <a:ext cx="342900" cy="2540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12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27538" y="1852613"/>
            <a:ext cx="360362" cy="360362"/>
            <a:chOff x="3702050" y="1872000"/>
            <a:chExt cx="360363" cy="360363"/>
          </a:xfrm>
        </p:grpSpPr>
        <p:sp>
          <p:nvSpPr>
            <p:cNvPr id="94" name="椭圆 93"/>
            <p:cNvSpPr/>
            <p:nvPr/>
          </p:nvSpPr>
          <p:spPr>
            <a:xfrm>
              <a:off x="3702050" y="1872000"/>
              <a:ext cx="360363" cy="3603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719512" y="1924387"/>
              <a:ext cx="342901" cy="2540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13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1771650" y="2287588"/>
            <a:ext cx="3455988" cy="3063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将上面的节点按照二叉查找树的规则存入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3060700" y="314007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3482975" y="3538538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3914775" y="395922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4351338" y="438467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2478088" y="2787650"/>
            <a:ext cx="1284288" cy="433388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916238" y="3221038"/>
            <a:ext cx="1285875" cy="433388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351213" y="3651250"/>
            <a:ext cx="1285875" cy="433388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3697288" y="3998913"/>
            <a:ext cx="1284288" cy="433388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867400" y="2787650"/>
            <a:ext cx="577850" cy="1031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380288" y="3140075"/>
            <a:ext cx="720725" cy="3984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526088" y="2519363"/>
            <a:ext cx="466725" cy="346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左腿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005763" y="2890838"/>
            <a:ext cx="454025" cy="334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右腿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78088" y="1933575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49600" y="193516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841375" y="1131888"/>
            <a:ext cx="30273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二叉树查找树添节点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5488" y="2825750"/>
            <a:ext cx="923925" cy="1085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863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33900" y="3311525"/>
            <a:ext cx="887730" cy="102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588" y="781050"/>
            <a:ext cx="1582737" cy="4013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5679E-6 L 0.10034 0.1851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5679E-6 L 0.07483 0.1851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0" y="93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71605E-6 L 0.07482 0.1851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0" y="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83 0.18518 L 0.07483 0.2691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82 0.18518 L 0.07482 0.26913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20988E-6 L 0.00313 0.18549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930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0313 0.18549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18549 L 0.05035 0.26944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42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18549 L 0.05035 0.26944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5 0.26944 L 0.05035 0.35339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0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5 0.26944 L 0.05035 0.35339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7284E-6 L -0.06684 0.18889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84 0.18889 L -0.01962 0.27284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2 0.27284 L 0.0276 0.35679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 0.35679 L 0.0276 0.42685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7284E-6 L -0.13767 0.18889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1" presetClass="entr" presetSubtype="1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67 0.18889 L -0.09045 0.27284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1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45 0.27284 L -0.04323 0.35679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3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23 0.35679 L 0.00399 0.42685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5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42685 L 0.00399 0.5108 " pathEditMode="relative" rAng="0" ptsTypes="AA">
                                      <p:cBhvr>
                                        <p:cTn id="1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84" grpId="0" bldLvl="0" animBg="1"/>
      <p:bldP spid="84" grpId="1" bldLvl="0" animBg="1"/>
      <p:bldP spid="89" grpId="0" bldLvl="0" animBg="1"/>
      <p:bldP spid="89" grpId="1" bldLvl="0" animBg="1"/>
      <p:bldP spid="89" grpId="2" bldLvl="0" animBg="1"/>
      <p:bldP spid="4" grpId="0" bldLvl="0" animBg="1"/>
      <p:bldP spid="4" grpId="1" bldLvl="0" animBg="1"/>
      <p:bldP spid="4" grpId="2" bldLvl="0" animBg="1"/>
      <p:bldP spid="4" grpId="3" bldLvl="0" animBg="1"/>
      <p:bldP spid="4" grpId="4" bldLvl="0" animBg="1"/>
      <p:bldP spid="4" grpId="5" bldLvl="0" animBg="1"/>
      <p:bldP spid="4" grpId="6" bldLvl="0" animBg="1"/>
      <p:bldP spid="4" grpId="7" bldLvl="0" animBg="1"/>
      <p:bldP spid="106" grpId="0" bldLvl="0" animBg="1"/>
      <p:bldP spid="106" grpId="1" bldLvl="0" animBg="1"/>
      <p:bldP spid="106" grpId="2" bldLvl="0" animBg="1"/>
      <p:bldP spid="106" grpId="3" bldLvl="0" animBg="1"/>
      <p:bldP spid="106" grpId="4" bldLvl="0" animBg="1"/>
      <p:bldP spid="106" grpId="5" bldLvl="0" animBg="1"/>
      <p:bldP spid="107" grpId="0" bldLvl="0" animBg="1"/>
      <p:bldP spid="107" grpId="1" bldLvl="0" animBg="1"/>
      <p:bldP spid="107" grpId="2" bldLvl="0" animBg="1"/>
      <p:bldP spid="107" grpId="3" bldLvl="0" animBg="1"/>
      <p:bldP spid="108" grpId="0" bldLvl="0" animBg="1"/>
      <p:bldP spid="108" grpId="1" bldLvl="0" animBg="1"/>
      <p:bldP spid="14" grpId="0"/>
      <p:bldP spid="32" grpId="0"/>
      <p:bldP spid="33" grpId="0"/>
      <p:bldP spid="33" grpId="1"/>
      <p:bldP spid="34" grpId="0"/>
      <p:bldP spid="34" grpId="1"/>
      <p:bldP spid="34" grpId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</a:t>
            </a:r>
            <a:r>
              <a:rPr lang="en-US" altLang="zh-CN"/>
              <a:t>-</a:t>
            </a:r>
            <a:r>
              <a:rPr lang="zh-CN" altLang="en-US"/>
              <a:t>平衡二叉树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780155" y="1981835"/>
            <a:ext cx="4222750" cy="1179830"/>
          </a:xfrm>
        </p:spPr>
        <p:txBody>
          <a:bodyPr/>
          <a:p>
            <a:r>
              <a:rPr lang="zh-CN" altLang="en-US"/>
              <a:t>理解平衡二叉树的特点</a:t>
            </a:r>
            <a:endParaRPr lang="zh-CN" altLang="en-US"/>
          </a:p>
          <a:p>
            <a:r>
              <a:rPr lang="zh-CN" altLang="en-US"/>
              <a:t>理解平衡二叉树的旋转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1375" y="1131888"/>
            <a:ext cx="5746750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619250" y="213995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032000" y="25574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4" name="直接箭头连接符 53"/>
          <p:cNvCxnSpPr>
            <a:stCxn id="48" idx="5"/>
            <a:endCxn id="52" idx="1"/>
          </p:cNvCxnSpPr>
          <p:nvPr/>
        </p:nvCxnSpPr>
        <p:spPr>
          <a:xfrm>
            <a:off x="1925638" y="244792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2454275" y="29575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2" name="直接箭头连接符 61"/>
          <p:cNvCxnSpPr>
            <a:endCxn id="61" idx="1"/>
          </p:cNvCxnSpPr>
          <p:nvPr/>
        </p:nvCxnSpPr>
        <p:spPr>
          <a:xfrm>
            <a:off x="2347913" y="2846388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2886075" y="33766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4" name="直接箭头连接符 83"/>
          <p:cNvCxnSpPr>
            <a:endCxn id="82" idx="1"/>
          </p:cNvCxnSpPr>
          <p:nvPr/>
        </p:nvCxnSpPr>
        <p:spPr>
          <a:xfrm>
            <a:off x="2779713" y="326707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886075" y="344011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3322638" y="38020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3" name="直接箭头连接符 92"/>
          <p:cNvCxnSpPr>
            <a:endCxn id="91" idx="1"/>
          </p:cNvCxnSpPr>
          <p:nvPr/>
        </p:nvCxnSpPr>
        <p:spPr>
          <a:xfrm>
            <a:off x="3216275" y="369252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3324225" y="385445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000250" y="2622550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443163" y="3011488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6038" y="2622550"/>
            <a:ext cx="295275" cy="2198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561975"/>
            <a:ext cx="1717675" cy="4351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23975" y="1708150"/>
            <a:ext cx="3455988" cy="576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二叉树左右两个子树的高度差不超过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任意节点的左右两个子树都是一颗平衡二叉树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1375" y="1131888"/>
            <a:ext cx="5746750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998663" y="24939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584325" y="291147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411413" y="291147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1" name="直接箭头连接符 50"/>
          <p:cNvCxnSpPr>
            <a:stCxn id="47" idx="3"/>
            <a:endCxn id="49" idx="7"/>
          </p:cNvCxnSpPr>
          <p:nvPr/>
        </p:nvCxnSpPr>
        <p:spPr>
          <a:xfrm flipH="1">
            <a:off x="1890713" y="280193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7" idx="5"/>
            <a:endCxn id="50" idx="1"/>
          </p:cNvCxnSpPr>
          <p:nvPr/>
        </p:nvCxnSpPr>
        <p:spPr>
          <a:xfrm>
            <a:off x="2305050" y="28019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163638" y="330835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992313" y="3308350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7" name="直接箭头连接符 56"/>
          <p:cNvCxnSpPr>
            <a:endCxn id="55" idx="7"/>
          </p:cNvCxnSpPr>
          <p:nvPr/>
        </p:nvCxnSpPr>
        <p:spPr>
          <a:xfrm flipH="1">
            <a:off x="1471613" y="3198813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1885950" y="3198813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2833688" y="331152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0" name="直接箭头连接符 59"/>
          <p:cNvCxnSpPr>
            <a:endCxn id="59" idx="1"/>
          </p:cNvCxnSpPr>
          <p:nvPr/>
        </p:nvCxnSpPr>
        <p:spPr>
          <a:xfrm>
            <a:off x="2727325" y="3200400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265488" y="373062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5" name="直接箭头连接符 64"/>
          <p:cNvCxnSpPr>
            <a:endCxn id="64" idx="1"/>
          </p:cNvCxnSpPr>
          <p:nvPr/>
        </p:nvCxnSpPr>
        <p:spPr>
          <a:xfrm>
            <a:off x="3159125" y="362108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55650" y="374015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584325" y="3740150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8" name="直接箭头连接符 67"/>
          <p:cNvCxnSpPr>
            <a:endCxn id="66" idx="7"/>
          </p:cNvCxnSpPr>
          <p:nvPr/>
        </p:nvCxnSpPr>
        <p:spPr>
          <a:xfrm flipH="1">
            <a:off x="1063625" y="3630613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67" idx="1"/>
          </p:cNvCxnSpPr>
          <p:nvPr/>
        </p:nvCxnSpPr>
        <p:spPr>
          <a:xfrm>
            <a:off x="1477963" y="3630613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2403475" y="371792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1" name="直接箭头连接符 70"/>
          <p:cNvCxnSpPr>
            <a:endCxn id="70" idx="1"/>
          </p:cNvCxnSpPr>
          <p:nvPr/>
        </p:nvCxnSpPr>
        <p:spPr>
          <a:xfrm>
            <a:off x="2298700" y="3608388"/>
            <a:ext cx="157163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263900" y="3794125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3702050" y="415607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4" name="直接箭头连接符 73"/>
          <p:cNvCxnSpPr>
            <a:endCxn id="73" idx="1"/>
          </p:cNvCxnSpPr>
          <p:nvPr/>
        </p:nvCxnSpPr>
        <p:spPr>
          <a:xfrm>
            <a:off x="3595688" y="404653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702050" y="4208463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6324600" y="257175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5910263" y="2989263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6737350" y="29892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9" name="直接箭头连接符 78"/>
          <p:cNvCxnSpPr>
            <a:stCxn id="76" idx="3"/>
            <a:endCxn id="77" idx="7"/>
          </p:cNvCxnSpPr>
          <p:nvPr/>
        </p:nvCxnSpPr>
        <p:spPr>
          <a:xfrm flipH="1">
            <a:off x="6216650" y="287972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6" idx="5"/>
            <a:endCxn id="78" idx="1"/>
          </p:cNvCxnSpPr>
          <p:nvPr/>
        </p:nvCxnSpPr>
        <p:spPr>
          <a:xfrm>
            <a:off x="6630988" y="287972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5489575" y="338613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3" name="直接箭头连接符 82"/>
          <p:cNvCxnSpPr>
            <a:endCxn id="81" idx="7"/>
          </p:cNvCxnSpPr>
          <p:nvPr/>
        </p:nvCxnSpPr>
        <p:spPr>
          <a:xfrm flipH="1">
            <a:off x="5797550" y="3276600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7159625" y="33893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6" name="直接箭头连接符 85"/>
          <p:cNvCxnSpPr>
            <a:endCxn id="85" idx="1"/>
          </p:cNvCxnSpPr>
          <p:nvPr/>
        </p:nvCxnSpPr>
        <p:spPr>
          <a:xfrm>
            <a:off x="7053263" y="3278188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/>
          <p:cNvSpPr/>
          <p:nvPr/>
        </p:nvSpPr>
        <p:spPr>
          <a:xfrm>
            <a:off x="7591425" y="38084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8" name="直接箭头连接符 87"/>
          <p:cNvCxnSpPr>
            <a:endCxn id="87" idx="1"/>
          </p:cNvCxnSpPr>
          <p:nvPr/>
        </p:nvCxnSpPr>
        <p:spPr>
          <a:xfrm>
            <a:off x="7485063" y="369887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5910263" y="381793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2" name="直接箭头连接符 91"/>
          <p:cNvCxnSpPr>
            <a:endCxn id="90" idx="1"/>
          </p:cNvCxnSpPr>
          <p:nvPr/>
        </p:nvCxnSpPr>
        <p:spPr>
          <a:xfrm>
            <a:off x="5803900" y="3708400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7589838" y="3871913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8027988" y="42338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7" name="直接箭头连接符 96"/>
          <p:cNvCxnSpPr>
            <a:endCxn id="96" idx="1"/>
          </p:cNvCxnSpPr>
          <p:nvPr/>
        </p:nvCxnSpPr>
        <p:spPr>
          <a:xfrm>
            <a:off x="7921625" y="412432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8027988" y="4286250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9900" y="4224338"/>
            <a:ext cx="6400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065838" y="4271963"/>
            <a:ext cx="6400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84425" y="2968625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27338" y="3355975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94488" y="30480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137400" y="343535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charRg st="18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49" grpId="0" bldLvl="0" animBg="1"/>
      <p:bldP spid="50" grpId="0" bldLvl="0" animBg="1"/>
      <p:bldP spid="55" grpId="0" bldLvl="0" animBg="1"/>
      <p:bldP spid="56" grpId="0" bldLvl="0" animBg="1"/>
      <p:bldP spid="59" grpId="0" bldLvl="0" animBg="1"/>
      <p:bldP spid="64" grpId="0" bldLvl="0" animBg="1"/>
      <p:bldP spid="66" grpId="0" bldLvl="0" animBg="1"/>
      <p:bldP spid="67" grpId="0" bldLvl="0" animBg="1"/>
      <p:bldP spid="70" grpId="0" bldLvl="0" animBg="1"/>
      <p:bldP spid="72" grpId="0"/>
      <p:bldP spid="73" grpId="0" bldLvl="0" animBg="1"/>
      <p:bldP spid="75" grpId="0"/>
      <p:bldP spid="76" grpId="0" bldLvl="0" animBg="1"/>
      <p:bldP spid="77" grpId="0" bldLvl="0" animBg="1"/>
      <p:bldP spid="78" grpId="0" bldLvl="0" animBg="1"/>
      <p:bldP spid="81" grpId="0" bldLvl="0" animBg="1"/>
      <p:bldP spid="85" grpId="0" bldLvl="0" animBg="1"/>
      <p:bldP spid="87" grpId="0" bldLvl="0" animBg="1"/>
      <p:bldP spid="90" grpId="0" bldLvl="0" animBg="1"/>
      <p:bldP spid="95" grpId="0"/>
      <p:bldP spid="96" grpId="0" bldLvl="0" animBg="1"/>
      <p:bldP spid="98" grpId="0"/>
      <p:bldP spid="5" grpId="0"/>
      <p:bldP spid="99" grpId="0"/>
      <p:bldP spid="48" grpId="0"/>
      <p:bldP spid="52" grpId="0"/>
      <p:bldP spid="54" grpId="0"/>
      <p:bldP spid="6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23975" y="1708150"/>
            <a:ext cx="3455988" cy="576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二叉树左右两个子树的高度差不超过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任意节点的左右两个子树都是一颗平衡二叉树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1375" y="1131888"/>
            <a:ext cx="5746750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998663" y="24939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584325" y="291147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411413" y="291147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1" name="直接箭头连接符 50"/>
          <p:cNvCxnSpPr>
            <a:stCxn id="47" idx="3"/>
            <a:endCxn id="49" idx="7"/>
          </p:cNvCxnSpPr>
          <p:nvPr/>
        </p:nvCxnSpPr>
        <p:spPr>
          <a:xfrm flipH="1">
            <a:off x="1890713" y="280193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7" idx="5"/>
            <a:endCxn id="50" idx="1"/>
          </p:cNvCxnSpPr>
          <p:nvPr/>
        </p:nvCxnSpPr>
        <p:spPr>
          <a:xfrm>
            <a:off x="2305050" y="28019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163638" y="330835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992313" y="3308350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7" name="直接箭头连接符 56"/>
          <p:cNvCxnSpPr>
            <a:endCxn id="55" idx="7"/>
          </p:cNvCxnSpPr>
          <p:nvPr/>
        </p:nvCxnSpPr>
        <p:spPr>
          <a:xfrm flipH="1">
            <a:off x="1471613" y="3198813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1885950" y="3198813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6324600" y="257175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5910263" y="2989263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6737350" y="29892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9" name="直接箭头连接符 78"/>
          <p:cNvCxnSpPr>
            <a:stCxn id="76" idx="3"/>
            <a:endCxn id="77" idx="7"/>
          </p:cNvCxnSpPr>
          <p:nvPr/>
        </p:nvCxnSpPr>
        <p:spPr>
          <a:xfrm flipH="1">
            <a:off x="6216650" y="287972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6" idx="5"/>
            <a:endCxn id="78" idx="1"/>
          </p:cNvCxnSpPr>
          <p:nvPr/>
        </p:nvCxnSpPr>
        <p:spPr>
          <a:xfrm>
            <a:off x="6630988" y="287972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5489575" y="338613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3" name="直接箭头连接符 82"/>
          <p:cNvCxnSpPr>
            <a:endCxn id="81" idx="7"/>
          </p:cNvCxnSpPr>
          <p:nvPr/>
        </p:nvCxnSpPr>
        <p:spPr>
          <a:xfrm flipH="1">
            <a:off x="5797550" y="3276600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7159625" y="33893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6" name="直接箭头连接符 85"/>
          <p:cNvCxnSpPr>
            <a:endCxn id="85" idx="1"/>
          </p:cNvCxnSpPr>
          <p:nvPr/>
        </p:nvCxnSpPr>
        <p:spPr>
          <a:xfrm>
            <a:off x="7053263" y="3278188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847850" y="4035425"/>
            <a:ext cx="64770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是的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81725" y="4041775"/>
            <a:ext cx="646113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是的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16713" y="305276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59625" y="344170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03475" y="296545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49" grpId="0" bldLvl="0" animBg="1"/>
      <p:bldP spid="50" grpId="0" bldLvl="0" animBg="1"/>
      <p:bldP spid="55" grpId="0" bldLvl="0" animBg="1"/>
      <p:bldP spid="56" grpId="0" bldLvl="0" animBg="1"/>
      <p:bldP spid="76" grpId="0" bldLvl="0" animBg="1"/>
      <p:bldP spid="77" grpId="0" bldLvl="0" animBg="1"/>
      <p:bldP spid="78" grpId="0" bldLvl="0" animBg="1"/>
      <p:bldP spid="81" grpId="0" bldLvl="0" animBg="1"/>
      <p:bldP spid="85" grpId="0" bldLvl="0" animBg="1"/>
      <p:bldP spid="45" grpId="0"/>
      <p:bldP spid="48" grpId="0"/>
      <p:bldP spid="25" grpId="0"/>
      <p:bldP spid="26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Open Sans"/>
              </a:rPr>
              <a:t>泛型是什么？</a:t>
            </a:r>
            <a:endParaRPr lang="zh-CN" altLang="en-US" b="0" i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91616" y="1203598"/>
            <a:ext cx="5048535" cy="527124"/>
          </a:xfrm>
        </p:spPr>
        <p:txBody>
          <a:bodyPr/>
          <a:lstStyle/>
          <a:p>
            <a:r>
              <a:rPr lang="zh-CN">
                <a:solidFill>
                  <a:srgbClr val="333333"/>
                </a:solidFill>
                <a:effectLst/>
                <a:latin typeface="Open Sans"/>
                <a:sym typeface="+mn-ea"/>
              </a:rPr>
              <a:t>泛型是一种类型参数，专门用来保存类型用的</a:t>
            </a:r>
            <a:endParaRPr lang="zh-CN" b="0" i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zh-CN" b="0" i="0">
                <a:solidFill>
                  <a:srgbClr val="333333"/>
                </a:solidFill>
                <a:effectLst/>
                <a:latin typeface="Open Sans"/>
              </a:rPr>
              <a:t>用来限定某一种数据类型的规范 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/>
              </a:rPr>
              <a:t>泛型中存放引用数据类型</a:t>
            </a:r>
            <a:endParaRPr lang="zh-CN" altLang="en-US" b="0" i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891616" y="2499742"/>
            <a:ext cx="5048535" cy="527124"/>
          </a:xfrm>
        </p:spPr>
        <p:txBody>
          <a:bodyPr/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Open Sans"/>
              </a:rPr>
              <a:t>在编译时期会做类型的检查，可以有效避免在运行时类型强转的异常，对于程序员来讲不用额外的类型强转操作，简化代码。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891616" y="3746946"/>
            <a:ext cx="5048535" cy="527124"/>
          </a:xfrm>
        </p:spPr>
        <p:txBody>
          <a:bodyPr/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Open Sans"/>
              </a:rPr>
              <a:t>泛型在运行的时候，就会被擦除。</a:t>
            </a:r>
            <a:endParaRPr lang="zh-CN" altLang="en-US" b="0" i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Open Sans"/>
              </a:rPr>
              <a:t>泛型有什么好处？</a:t>
            </a:r>
            <a:endParaRPr lang="zh-CN" altLang="en-US" b="0" i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Open Sans"/>
              </a:rPr>
              <a:t>泛型在运行时有什么特点？</a:t>
            </a:r>
            <a:endParaRPr lang="zh-CN" altLang="en-US" b="0" i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泛型介绍小结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6" grpId="0" animBg="1" uiExpand="1" build="p"/>
      <p:bldP spid="8" grpId="0" animBg="1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1375" y="1131888"/>
            <a:ext cx="31289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旋转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23975" y="1708150"/>
            <a:ext cx="3455988" cy="549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左旋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右旋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23975" y="2557463"/>
            <a:ext cx="3627438" cy="415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触发时机：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当添加一个节点之后，该树不再是一颗平衡二叉树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970338" y="22844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56000" y="270192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83088" y="270192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箭头连接符 7"/>
          <p:cNvCxnSpPr>
            <a:stCxn id="2" idx="3"/>
            <a:endCxn id="26" idx="7"/>
          </p:cNvCxnSpPr>
          <p:nvPr/>
        </p:nvCxnSpPr>
        <p:spPr>
          <a:xfrm flipH="1">
            <a:off x="3862388" y="259238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5"/>
            <a:endCxn id="28" idx="1"/>
          </p:cNvCxnSpPr>
          <p:nvPr/>
        </p:nvCxnSpPr>
        <p:spPr>
          <a:xfrm>
            <a:off x="4276725" y="259238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805363" y="310197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7" name="直接箭头连接符 36"/>
          <p:cNvCxnSpPr>
            <a:endCxn id="36" idx="1"/>
          </p:cNvCxnSpPr>
          <p:nvPr/>
        </p:nvCxnSpPr>
        <p:spPr>
          <a:xfrm>
            <a:off x="4699000" y="2990850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8" idx="1"/>
          </p:cNvCxnSpPr>
          <p:nvPr/>
        </p:nvCxnSpPr>
        <p:spPr>
          <a:xfrm>
            <a:off x="5130800" y="34115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5235575" y="3521075"/>
            <a:ext cx="361950" cy="360363"/>
            <a:chOff x="5236145" y="3520381"/>
            <a:chExt cx="361380" cy="360362"/>
          </a:xfrm>
        </p:grpSpPr>
        <p:sp>
          <p:nvSpPr>
            <p:cNvPr id="38" name="椭圆 37"/>
            <p:cNvSpPr/>
            <p:nvPr/>
          </p:nvSpPr>
          <p:spPr>
            <a:xfrm>
              <a:off x="5237730" y="3520381"/>
              <a:ext cx="359795" cy="360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236145" y="3583881"/>
              <a:ext cx="342360" cy="253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12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41375" y="1131888"/>
            <a:ext cx="31289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左旋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3446463" y="3021013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>
            <a:off x="1981200" y="1620838"/>
            <a:ext cx="4699000" cy="2371725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91025" y="276701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814888" y="317341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-0.04236 0.0799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" y="40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-0.04531 0.081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38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-0.04514 -0.0811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-37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32099E-6 L -0.04513 -0.0811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" y="-41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96296E-6 L -0.04618 -0.07778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" y="-41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-0.04618 -0.07778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" y="-390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-0.04722 -0.08148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" y="-40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6" grpId="0" bldLvl="0" animBg="1"/>
      <p:bldP spid="28" grpId="0" bldLvl="0" animBg="1"/>
      <p:bldP spid="36" grpId="0" bldLvl="0" animBg="1"/>
      <p:bldP spid="54" grpId="0"/>
      <p:bldP spid="5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1375" y="1131888"/>
            <a:ext cx="31289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左旋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57638" y="3086100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7" name="直接箭头连接符 26"/>
          <p:cNvCxnSpPr>
            <a:endCxn id="25" idx="7"/>
          </p:cNvCxnSpPr>
          <p:nvPr/>
        </p:nvCxnSpPr>
        <p:spPr>
          <a:xfrm flipH="1">
            <a:off x="4264025" y="2976563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970338" y="22844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556000" y="270192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383088" y="270192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2" name="直接箭头连接符 51"/>
          <p:cNvCxnSpPr>
            <a:stCxn id="33" idx="3"/>
            <a:endCxn id="34" idx="7"/>
          </p:cNvCxnSpPr>
          <p:nvPr/>
        </p:nvCxnSpPr>
        <p:spPr>
          <a:xfrm flipH="1">
            <a:off x="3862388" y="259238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3" idx="5"/>
            <a:endCxn id="35" idx="1"/>
          </p:cNvCxnSpPr>
          <p:nvPr/>
        </p:nvCxnSpPr>
        <p:spPr>
          <a:xfrm>
            <a:off x="4276725" y="259238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4805363" y="310197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5" name="直接箭头连接符 54"/>
          <p:cNvCxnSpPr>
            <a:endCxn id="54" idx="1"/>
          </p:cNvCxnSpPr>
          <p:nvPr/>
        </p:nvCxnSpPr>
        <p:spPr>
          <a:xfrm>
            <a:off x="4699000" y="2990850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8" idx="1"/>
          </p:cNvCxnSpPr>
          <p:nvPr/>
        </p:nvCxnSpPr>
        <p:spPr>
          <a:xfrm>
            <a:off x="5130800" y="34115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5235575" y="3521075"/>
            <a:ext cx="361950" cy="360363"/>
            <a:chOff x="5236145" y="3520381"/>
            <a:chExt cx="361380" cy="360362"/>
          </a:xfrm>
        </p:grpSpPr>
        <p:sp>
          <p:nvSpPr>
            <p:cNvPr id="58" name="椭圆 57"/>
            <p:cNvSpPr/>
            <p:nvPr/>
          </p:nvSpPr>
          <p:spPr>
            <a:xfrm>
              <a:off x="5237730" y="3520381"/>
              <a:ext cx="359795" cy="360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236145" y="3583881"/>
              <a:ext cx="342360" cy="253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12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60" name="直接箭头连接符 59"/>
          <p:cNvCxnSpPr/>
          <p:nvPr/>
        </p:nvCxnSpPr>
        <p:spPr>
          <a:xfrm flipH="1">
            <a:off x="3446463" y="3021013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多边形 60"/>
          <p:cNvSpPr/>
          <p:nvPr/>
        </p:nvSpPr>
        <p:spPr>
          <a:xfrm>
            <a:off x="1981200" y="1620838"/>
            <a:ext cx="4699000" cy="2371725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3856038" y="2968625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33" idx="3"/>
            <a:endCxn id="25" idx="1"/>
          </p:cNvCxnSpPr>
          <p:nvPr/>
        </p:nvCxnSpPr>
        <p:spPr>
          <a:xfrm flipH="1">
            <a:off x="4010025" y="2590800"/>
            <a:ext cx="12700" cy="5476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08488" y="276701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03775" y="316547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682943" y="4443730"/>
            <a:ext cx="7899400" cy="25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左旋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：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就是将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根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节点的右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侧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往左拉，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原先的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右子节点变成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新的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父节点，并把多余的左子节点出让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，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给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已经降级的根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节点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当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右子节点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-0.04236 0.0799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" y="40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-0.04531 0.0811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38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-0.04514 -0.0811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-37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32099E-6 L -0.04513 -0.0811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" y="-41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96296E-6 L -0.04618 -0.07778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" y="-41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45679E-6 L -0.04618 -0.0777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" y="-39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-0.04722 -0.08148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" y="-40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5" grpId="1" bldLvl="0" animBg="1"/>
      <p:bldP spid="33" grpId="0" bldLvl="0" animBg="1"/>
      <p:bldP spid="34" grpId="0" bldLvl="0" animBg="1"/>
      <p:bldP spid="35" grpId="0" bldLvl="0" animBg="1"/>
      <p:bldP spid="54" grpId="0" bldLvl="0" animBg="1"/>
      <p:bldP spid="22" grpId="0"/>
      <p:bldP spid="23" grpId="0"/>
      <p:bldP spid="3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014788" y="203835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600450" y="2455863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27538" y="24558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箭头连接符 7"/>
          <p:cNvCxnSpPr>
            <a:stCxn id="2" idx="3"/>
            <a:endCxn id="26" idx="7"/>
          </p:cNvCxnSpPr>
          <p:nvPr/>
        </p:nvCxnSpPr>
        <p:spPr>
          <a:xfrm flipH="1">
            <a:off x="3906838" y="234632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5"/>
            <a:endCxn id="28" idx="1"/>
          </p:cNvCxnSpPr>
          <p:nvPr/>
        </p:nvCxnSpPr>
        <p:spPr>
          <a:xfrm>
            <a:off x="4321175" y="234632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41375" y="1131888"/>
            <a:ext cx="3128963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右旋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92463" y="29194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箭头连接符 14"/>
          <p:cNvCxnSpPr>
            <a:endCxn id="14" idx="7"/>
          </p:cNvCxnSpPr>
          <p:nvPr/>
        </p:nvCxnSpPr>
        <p:spPr>
          <a:xfrm flipH="1">
            <a:off x="3500438" y="2809875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784475" y="33512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7" name="直接箭头连接符 16"/>
          <p:cNvCxnSpPr>
            <a:endCxn id="16" idx="7"/>
          </p:cNvCxnSpPr>
          <p:nvPr/>
        </p:nvCxnSpPr>
        <p:spPr>
          <a:xfrm flipH="1">
            <a:off x="3092450" y="324167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flipH="1">
            <a:off x="1981200" y="1620838"/>
            <a:ext cx="4699000" cy="2371725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11663" y="2508250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11505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014788" y="203835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600450" y="2455863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27538" y="24558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箭头连接符 7"/>
          <p:cNvCxnSpPr>
            <a:stCxn id="2" idx="3"/>
            <a:endCxn id="26" idx="7"/>
          </p:cNvCxnSpPr>
          <p:nvPr/>
        </p:nvCxnSpPr>
        <p:spPr>
          <a:xfrm flipH="1">
            <a:off x="3906838" y="234632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5"/>
            <a:endCxn id="28" idx="1"/>
          </p:cNvCxnSpPr>
          <p:nvPr/>
        </p:nvCxnSpPr>
        <p:spPr>
          <a:xfrm>
            <a:off x="4321175" y="234632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41375" y="1131888"/>
            <a:ext cx="3128963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右旋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92463" y="29194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箭头连接符 14"/>
          <p:cNvCxnSpPr>
            <a:endCxn id="14" idx="7"/>
          </p:cNvCxnSpPr>
          <p:nvPr/>
        </p:nvCxnSpPr>
        <p:spPr>
          <a:xfrm flipH="1">
            <a:off x="3500438" y="2809875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784475" y="33512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7" name="直接箭头连接符 16"/>
          <p:cNvCxnSpPr>
            <a:endCxn id="16" idx="7"/>
          </p:cNvCxnSpPr>
          <p:nvPr/>
        </p:nvCxnSpPr>
        <p:spPr>
          <a:xfrm flipH="1">
            <a:off x="3092450" y="324167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flipH="1">
            <a:off x="1981200" y="1620838"/>
            <a:ext cx="4699000" cy="2371725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08525" y="2773363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411663" y="251936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32099E-6 L 0.0434 0.085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4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83951E-6 L 0.04514 0.0811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41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32099E-6 L 0.04531 -0.0811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-41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8.64198E-7 L 0.04462 -0.09012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-44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46914E-7 L 0.04462 -0.0839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4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82716E-6 L 0.0434 0.085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6" grpId="0" bldLvl="0" animBg="1"/>
      <p:bldP spid="28" grpId="0" bldLvl="0" animBg="1"/>
      <p:bldP spid="14" grpId="0" bldLvl="0" animBg="1"/>
      <p:bldP spid="16" grpId="0" bldLvl="0" animBg="1"/>
      <p:bldP spid="1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014788" y="203835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600450" y="2455863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27538" y="24558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箭头连接符 7"/>
          <p:cNvCxnSpPr>
            <a:stCxn id="2" idx="3"/>
            <a:endCxn id="26" idx="7"/>
          </p:cNvCxnSpPr>
          <p:nvPr/>
        </p:nvCxnSpPr>
        <p:spPr>
          <a:xfrm flipH="1">
            <a:off x="3906838" y="234632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5"/>
            <a:endCxn id="28" idx="1"/>
          </p:cNvCxnSpPr>
          <p:nvPr/>
        </p:nvCxnSpPr>
        <p:spPr>
          <a:xfrm>
            <a:off x="4321175" y="234632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41375" y="1131888"/>
            <a:ext cx="3128963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右旋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92463" y="29194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箭头连接符 14"/>
          <p:cNvCxnSpPr>
            <a:endCxn id="14" idx="7"/>
          </p:cNvCxnSpPr>
          <p:nvPr/>
        </p:nvCxnSpPr>
        <p:spPr>
          <a:xfrm flipH="1">
            <a:off x="3500438" y="2809875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784475" y="33512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7" name="直接箭头连接符 16"/>
          <p:cNvCxnSpPr>
            <a:endCxn id="16" idx="7"/>
          </p:cNvCxnSpPr>
          <p:nvPr/>
        </p:nvCxnSpPr>
        <p:spPr>
          <a:xfrm flipH="1">
            <a:off x="3092450" y="324167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flipH="1">
            <a:off x="1981200" y="1620838"/>
            <a:ext cx="4699000" cy="2371725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003675" y="294322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0" name="直接箭头连接符 19"/>
          <p:cNvCxnSpPr>
            <a:stCxn id="26" idx="5"/>
            <a:endCxn id="19" idx="1"/>
          </p:cNvCxnSpPr>
          <p:nvPr/>
        </p:nvCxnSpPr>
        <p:spPr>
          <a:xfrm>
            <a:off x="3906838" y="2763838"/>
            <a:ext cx="149225" cy="2317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411663" y="251936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9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014788" y="203835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600450" y="2455863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27538" y="24558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箭头连接符 7"/>
          <p:cNvCxnSpPr>
            <a:stCxn id="2" idx="3"/>
            <a:endCxn id="26" idx="7"/>
          </p:cNvCxnSpPr>
          <p:nvPr/>
        </p:nvCxnSpPr>
        <p:spPr>
          <a:xfrm flipH="1">
            <a:off x="3906838" y="234632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5"/>
            <a:endCxn id="28" idx="1"/>
          </p:cNvCxnSpPr>
          <p:nvPr/>
        </p:nvCxnSpPr>
        <p:spPr>
          <a:xfrm>
            <a:off x="4321175" y="234632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41375" y="1131888"/>
            <a:ext cx="3128963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右旋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192463" y="29194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箭头连接符 14"/>
          <p:cNvCxnSpPr>
            <a:endCxn id="14" idx="7"/>
          </p:cNvCxnSpPr>
          <p:nvPr/>
        </p:nvCxnSpPr>
        <p:spPr>
          <a:xfrm flipH="1">
            <a:off x="3500438" y="2809875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784475" y="33512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7" name="直接箭头连接符 16"/>
          <p:cNvCxnSpPr>
            <a:endCxn id="16" idx="7"/>
          </p:cNvCxnSpPr>
          <p:nvPr/>
        </p:nvCxnSpPr>
        <p:spPr>
          <a:xfrm flipH="1">
            <a:off x="3092450" y="324167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flipH="1">
            <a:off x="1981200" y="1620838"/>
            <a:ext cx="4699000" cy="2371725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08525" y="2773363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411663" y="251936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003675" y="294322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183063" y="2346325"/>
            <a:ext cx="139700" cy="636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0" idx="7"/>
          </p:cNvCxnSpPr>
          <p:nvPr/>
        </p:nvCxnSpPr>
        <p:spPr>
          <a:xfrm flipH="1">
            <a:off x="4311650" y="2763838"/>
            <a:ext cx="168275" cy="2317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42988" y="4300220"/>
            <a:ext cx="7226300" cy="25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右旋：</a:t>
            </a:r>
            <a:r>
              <a:rPr kumimoji="0" lang="zh-CN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将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根</a:t>
            </a:r>
            <a:r>
              <a:rPr kumimoji="0" lang="zh-CN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节点的左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侧</a:t>
            </a:r>
            <a:r>
              <a:rPr kumimoji="0" lang="zh-CN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往右拉，左子节点变成了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新的</a:t>
            </a:r>
            <a:r>
              <a:rPr kumimoji="0" lang="zh-CN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父节点，并把多余的右子节点出让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，</a:t>
            </a:r>
            <a:r>
              <a:rPr kumimoji="0" lang="zh-CN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给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已经</a:t>
            </a:r>
            <a:r>
              <a:rPr kumimoji="0" lang="zh-CN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降级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根</a:t>
            </a:r>
            <a:r>
              <a:rPr kumimoji="0" lang="zh-CN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节点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当</a:t>
            </a:r>
            <a:r>
              <a:rPr kumimoji="0" lang="zh-CN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左子节点</a:t>
            </a:r>
            <a:r>
              <a:rPr kumimoji="0" lang="zh-CN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32099E-6 L 0.0434 0.085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4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83951E-6 L 0.04514 0.0811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41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32099E-6 L 0.04531 -0.0811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-41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8.64198E-7 L 0.04462 -0.09012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-44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46914E-7 L 0.04462 -0.0839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4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82716E-6 L 0.0434 0.085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6" grpId="0" bldLvl="0" animBg="1"/>
      <p:bldP spid="28" grpId="0" bldLvl="0" animBg="1"/>
      <p:bldP spid="14" grpId="0" bldLvl="0" animBg="1"/>
      <p:bldP spid="16" grpId="0" bldLvl="0" animBg="1"/>
      <p:bldP spid="19" grpId="0"/>
      <p:bldP spid="20" grpId="0" bldLvl="0" animBg="1"/>
      <p:bldP spid="23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398713" y="1911350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82788" y="2328863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811463" y="2328863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箭头连接符 7"/>
          <p:cNvCxnSpPr>
            <a:stCxn id="2" idx="3"/>
            <a:endCxn id="26" idx="7"/>
          </p:cNvCxnSpPr>
          <p:nvPr/>
        </p:nvCxnSpPr>
        <p:spPr>
          <a:xfrm flipH="1">
            <a:off x="2290763" y="221932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5"/>
            <a:endCxn id="28" idx="1"/>
          </p:cNvCxnSpPr>
          <p:nvPr/>
        </p:nvCxnSpPr>
        <p:spPr>
          <a:xfrm>
            <a:off x="2703513" y="221932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1563688" y="272573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392363" y="272573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4" name="直接箭头连接符 33"/>
          <p:cNvCxnSpPr>
            <a:endCxn id="32" idx="7"/>
          </p:cNvCxnSpPr>
          <p:nvPr/>
        </p:nvCxnSpPr>
        <p:spPr>
          <a:xfrm flipH="1">
            <a:off x="1871663" y="2616200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284413" y="2616200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233738" y="2728913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7" name="直接箭头连接符 36"/>
          <p:cNvCxnSpPr>
            <a:endCxn id="36" idx="1"/>
          </p:cNvCxnSpPr>
          <p:nvPr/>
        </p:nvCxnSpPr>
        <p:spPr>
          <a:xfrm>
            <a:off x="3125788" y="2617788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665538" y="3148013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>
            <a:off x="3557588" y="303847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154113" y="3157538"/>
            <a:ext cx="361950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982788" y="315753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2" name="直接箭头连接符 41"/>
          <p:cNvCxnSpPr>
            <a:endCxn id="40" idx="7"/>
          </p:cNvCxnSpPr>
          <p:nvPr/>
        </p:nvCxnSpPr>
        <p:spPr>
          <a:xfrm flipH="1">
            <a:off x="1462088" y="3048000"/>
            <a:ext cx="161925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41" idx="1"/>
          </p:cNvCxnSpPr>
          <p:nvPr/>
        </p:nvCxnSpPr>
        <p:spPr>
          <a:xfrm>
            <a:off x="1878013" y="3048000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2801938" y="3135313"/>
            <a:ext cx="361950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5" name="直接箭头连接符 44"/>
          <p:cNvCxnSpPr>
            <a:endCxn id="44" idx="1"/>
          </p:cNvCxnSpPr>
          <p:nvPr/>
        </p:nvCxnSpPr>
        <p:spPr>
          <a:xfrm>
            <a:off x="2697163" y="3025775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662363" y="3211513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147888" y="3675063"/>
            <a:ext cx="85725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二叉查找树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801938" y="2373313"/>
            <a:ext cx="3397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243263" y="2762250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4251325" y="2466975"/>
            <a:ext cx="1760538" cy="360363"/>
          </a:xfrm>
          <a:prstGeom prst="rightArrow">
            <a:avLst/>
          </a:prstGeom>
          <a:solidFill>
            <a:srgbClr val="7030A0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0063" y="3284538"/>
            <a:ext cx="8588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196138" y="196850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781800" y="2386013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7608888" y="23860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7" name="直接箭头连接符 56"/>
          <p:cNvCxnSpPr>
            <a:stCxn id="54" idx="3"/>
            <a:endCxn id="55" idx="7"/>
          </p:cNvCxnSpPr>
          <p:nvPr/>
        </p:nvCxnSpPr>
        <p:spPr>
          <a:xfrm flipH="1">
            <a:off x="7088188" y="227647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5"/>
            <a:endCxn id="56" idx="1"/>
          </p:cNvCxnSpPr>
          <p:nvPr/>
        </p:nvCxnSpPr>
        <p:spPr>
          <a:xfrm>
            <a:off x="7502525" y="2276475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6361113" y="278288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7189788" y="278288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1" name="直接箭头连接符 60"/>
          <p:cNvCxnSpPr>
            <a:endCxn id="59" idx="7"/>
          </p:cNvCxnSpPr>
          <p:nvPr/>
        </p:nvCxnSpPr>
        <p:spPr>
          <a:xfrm flipH="1">
            <a:off x="6669088" y="2673350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7083425" y="2673350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600950" y="2439988"/>
            <a:ext cx="341313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TextBox 45"/>
          <p:cNvSpPr txBox="1"/>
          <p:nvPr/>
        </p:nvSpPr>
        <p:spPr>
          <a:xfrm>
            <a:off x="841375" y="1131888"/>
            <a:ext cx="3128963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小结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30663" y="2903538"/>
            <a:ext cx="220345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利用左旋和右旋机制保证树的平衡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6" grpId="0" bldLvl="0" animBg="1"/>
      <p:bldP spid="28" grpId="0" bldLvl="0" animBg="1"/>
      <p:bldP spid="32" grpId="0" bldLvl="0" animBg="1"/>
      <p:bldP spid="33" grpId="0" bldLvl="0" animBg="1"/>
      <p:bldP spid="36" grpId="0" bldLvl="0" animBg="1"/>
      <p:bldP spid="38" grpId="0" bldLvl="0" animBg="1"/>
      <p:bldP spid="40" grpId="0" bldLvl="0" animBg="1"/>
      <p:bldP spid="41" grpId="0" bldLvl="0" animBg="1"/>
      <p:bldP spid="44" grpId="0" bldLvl="0" animBg="1"/>
      <p:bldP spid="48" grpId="0"/>
      <p:bldP spid="96" grpId="0"/>
      <p:bldP spid="97" grpId="0"/>
      <p:bldP spid="98" grpId="0"/>
      <p:bldP spid="52" grpId="0" bldLvl="0" animBg="1"/>
      <p:bldP spid="53" grpId="0"/>
      <p:bldP spid="54" grpId="0" bldLvl="0" animBg="1"/>
      <p:bldP spid="55" grpId="0" bldLvl="0" animBg="1"/>
      <p:bldP spid="56" grpId="0" bldLvl="0" animBg="1"/>
      <p:bldP spid="59" grpId="0" bldLvl="0" animBg="1"/>
      <p:bldP spid="60" grpId="0" bldLvl="0" animBg="1"/>
      <p:bldP spid="63" grpId="0"/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1375" y="1131888"/>
            <a:ext cx="31289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旋转的四种情况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1331913" y="1616075"/>
            <a:ext cx="7364413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左左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左右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右右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右左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9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1375" y="1131888"/>
            <a:ext cx="31289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左左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1331913" y="1616075"/>
            <a:ext cx="7364413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左左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当根节点左子树的左子树有节点插入，导致二叉树不平衡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067175" y="26336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52838" y="305117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479925" y="305117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箭头连接符 18"/>
          <p:cNvCxnSpPr>
            <a:stCxn id="16" idx="3"/>
            <a:endCxn id="17" idx="7"/>
          </p:cNvCxnSpPr>
          <p:nvPr/>
        </p:nvCxnSpPr>
        <p:spPr>
          <a:xfrm flipH="1">
            <a:off x="3959225" y="294163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5"/>
            <a:endCxn id="18" idx="1"/>
          </p:cNvCxnSpPr>
          <p:nvPr/>
        </p:nvCxnSpPr>
        <p:spPr>
          <a:xfrm>
            <a:off x="4373563" y="29416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244850" y="351472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箭头连接符 21"/>
          <p:cNvCxnSpPr>
            <a:endCxn id="21" idx="7"/>
          </p:cNvCxnSpPr>
          <p:nvPr/>
        </p:nvCxnSpPr>
        <p:spPr>
          <a:xfrm flipH="1">
            <a:off x="3552825" y="3405188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836863" y="394652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" name="直接箭头连接符 23"/>
          <p:cNvCxnSpPr>
            <a:endCxn id="23" idx="7"/>
          </p:cNvCxnSpPr>
          <p:nvPr/>
        </p:nvCxnSpPr>
        <p:spPr>
          <a:xfrm flipH="1">
            <a:off x="3144838" y="383698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 flipH="1">
            <a:off x="2033588" y="2216150"/>
            <a:ext cx="4699000" cy="2371725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70400" y="310991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037013" y="35290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932238" y="34115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116388" y="3573463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弦形 30"/>
          <p:cNvSpPr/>
          <p:nvPr/>
        </p:nvSpPr>
        <p:spPr>
          <a:xfrm rot="20417477">
            <a:off x="3070225" y="2619375"/>
            <a:ext cx="1933575" cy="1766888"/>
          </a:xfrm>
          <a:prstGeom prst="chord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弦形 31"/>
          <p:cNvSpPr/>
          <p:nvPr/>
        </p:nvSpPr>
        <p:spPr>
          <a:xfrm rot="20417477">
            <a:off x="3133725" y="3368675"/>
            <a:ext cx="919163" cy="584200"/>
          </a:xfrm>
          <a:prstGeom prst="chord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 能够定义含有泛型的类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能够使用含有泛型的类，指定泛型类型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自定义泛型类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068763" y="263525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654425" y="3052763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78338" y="30527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箭头连接符 7"/>
          <p:cNvCxnSpPr>
            <a:stCxn id="2" idx="3"/>
            <a:endCxn id="26" idx="7"/>
          </p:cNvCxnSpPr>
          <p:nvPr/>
        </p:nvCxnSpPr>
        <p:spPr>
          <a:xfrm flipH="1">
            <a:off x="3960813" y="294322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5"/>
            <a:endCxn id="28" idx="1"/>
          </p:cNvCxnSpPr>
          <p:nvPr/>
        </p:nvCxnSpPr>
        <p:spPr>
          <a:xfrm>
            <a:off x="4375150" y="2943225"/>
            <a:ext cx="155575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41375" y="1131888"/>
            <a:ext cx="3128963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左左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43263" y="351313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552825" y="3405188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836863" y="394493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146425" y="383698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flipH="1">
            <a:off x="2033588" y="2217738"/>
            <a:ext cx="4699000" cy="2371725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78375" y="3378200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1913" y="1616075"/>
            <a:ext cx="7364413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左左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当根节点左子树的左子树有节点插入，导致二叉树不平衡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70400" y="310991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037013" y="35290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932238" y="34115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116388" y="3573463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箭头连接符 3"/>
          <p:cNvCxnSpPr>
            <a:stCxn id="28" idx="3"/>
            <a:endCxn id="20" idx="7"/>
          </p:cNvCxnSpPr>
          <p:nvPr/>
        </p:nvCxnSpPr>
        <p:spPr>
          <a:xfrm flipH="1">
            <a:off x="4344988" y="3360738"/>
            <a:ext cx="185738" cy="2206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93827E-6 L 0.04341 0.085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4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93827E-6 L 0.04341 0.085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43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04514 0.0811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" y="40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93827E-6 L 0.04531 -0.0811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" y="-41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23457E-6 L 0.04461 -0.0901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-4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0.04462 -0.08395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-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6" grpId="0" bldLvl="0" animBg="1"/>
      <p:bldP spid="28" grpId="0" bldLvl="0" animBg="1"/>
      <p:bldP spid="14" grpId="0" bldLvl="0" animBg="1"/>
      <p:bldP spid="16" grpId="0" bldLvl="0" animBg="1"/>
      <p:bldP spid="2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1375" y="1131888"/>
            <a:ext cx="31289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左右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1331913" y="1616075"/>
            <a:ext cx="7364413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左右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当根节点左子树的右子树有节点插入，导致二叉树不平衡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067175" y="26336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52838" y="305117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479925" y="305117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箭头连接符 18"/>
          <p:cNvCxnSpPr>
            <a:stCxn id="16" idx="3"/>
            <a:endCxn id="17" idx="7"/>
          </p:cNvCxnSpPr>
          <p:nvPr/>
        </p:nvCxnSpPr>
        <p:spPr>
          <a:xfrm flipH="1">
            <a:off x="3959225" y="294163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5"/>
            <a:endCxn id="18" idx="1"/>
          </p:cNvCxnSpPr>
          <p:nvPr/>
        </p:nvCxnSpPr>
        <p:spPr>
          <a:xfrm>
            <a:off x="4373563" y="29416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244850" y="351472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箭头连接符 21"/>
          <p:cNvCxnSpPr>
            <a:endCxn id="21" idx="7"/>
          </p:cNvCxnSpPr>
          <p:nvPr/>
        </p:nvCxnSpPr>
        <p:spPr>
          <a:xfrm flipH="1">
            <a:off x="3552825" y="3405188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479925" y="39100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" name="直接箭头连接符 23"/>
          <p:cNvCxnSpPr>
            <a:stCxn id="15" idx="5"/>
            <a:endCxn id="23" idx="1"/>
          </p:cNvCxnSpPr>
          <p:nvPr/>
        </p:nvCxnSpPr>
        <p:spPr>
          <a:xfrm>
            <a:off x="4364038" y="3808413"/>
            <a:ext cx="168275" cy="1555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056063" y="350202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3949700" y="339248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多边形 26"/>
          <p:cNvSpPr/>
          <p:nvPr/>
        </p:nvSpPr>
        <p:spPr>
          <a:xfrm flipH="1">
            <a:off x="2033588" y="2216150"/>
            <a:ext cx="4699000" cy="2371725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470400" y="310991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弦形 24"/>
          <p:cNvSpPr/>
          <p:nvPr/>
        </p:nvSpPr>
        <p:spPr>
          <a:xfrm rot="20417477">
            <a:off x="3036888" y="2625725"/>
            <a:ext cx="1933575" cy="1565275"/>
          </a:xfrm>
          <a:prstGeom prst="chord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弦形 28"/>
          <p:cNvSpPr/>
          <p:nvPr/>
        </p:nvSpPr>
        <p:spPr>
          <a:xfrm rot="15198999">
            <a:off x="3749675" y="3282950"/>
            <a:ext cx="917575" cy="584200"/>
          </a:xfrm>
          <a:prstGeom prst="chord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8" grpId="0" bldLvl="0" animBg="1"/>
      <p:bldP spid="21" grpId="0" bldLvl="0" animBg="1"/>
      <p:bldP spid="23" grpId="0" bldLvl="0" animBg="1"/>
      <p:bldP spid="15" grpId="0" bldLvl="0" animBg="1"/>
      <p:bldP spid="3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1375" y="1131888"/>
            <a:ext cx="31289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左右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1913" y="1616075"/>
            <a:ext cx="7364413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左右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当根节点左子树的右子树有节点插入，导致二叉树不平衡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067175" y="26336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652838" y="305117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479925" y="305117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3" name="直接箭头连接符 22"/>
          <p:cNvCxnSpPr>
            <a:stCxn id="20" idx="3"/>
            <a:endCxn id="21" idx="7"/>
          </p:cNvCxnSpPr>
          <p:nvPr/>
        </p:nvCxnSpPr>
        <p:spPr>
          <a:xfrm flipH="1">
            <a:off x="3959225" y="294163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5"/>
            <a:endCxn id="22" idx="1"/>
          </p:cNvCxnSpPr>
          <p:nvPr/>
        </p:nvCxnSpPr>
        <p:spPr>
          <a:xfrm>
            <a:off x="4373563" y="29416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244850" y="351472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7" name="直接箭头连接符 26"/>
          <p:cNvCxnSpPr>
            <a:endCxn id="25" idx="7"/>
          </p:cNvCxnSpPr>
          <p:nvPr/>
        </p:nvCxnSpPr>
        <p:spPr>
          <a:xfrm flipH="1">
            <a:off x="3552825" y="3405188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4056063" y="350202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3" name="直接箭头连接符 32"/>
          <p:cNvCxnSpPr>
            <a:endCxn id="32" idx="1"/>
          </p:cNvCxnSpPr>
          <p:nvPr/>
        </p:nvCxnSpPr>
        <p:spPr>
          <a:xfrm>
            <a:off x="3949700" y="339248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 flipH="1">
            <a:off x="2033588" y="2216150"/>
            <a:ext cx="4699000" cy="2371725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773613" y="3346450"/>
            <a:ext cx="158750" cy="2079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2" idx="3"/>
            <a:endCxn id="32" idx="7"/>
          </p:cNvCxnSpPr>
          <p:nvPr/>
        </p:nvCxnSpPr>
        <p:spPr>
          <a:xfrm flipH="1">
            <a:off x="4364038" y="3359150"/>
            <a:ext cx="168275" cy="1952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899150" y="2897188"/>
            <a:ext cx="1665288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仅仅做一个右旋还是不行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479925" y="39100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0" name="直接箭头连接符 39"/>
          <p:cNvCxnSpPr>
            <a:endCxn id="39" idx="1"/>
          </p:cNvCxnSpPr>
          <p:nvPr/>
        </p:nvCxnSpPr>
        <p:spPr>
          <a:xfrm>
            <a:off x="4364038" y="3808413"/>
            <a:ext cx="168275" cy="1555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471988" y="3113088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58025E-6 L 0.0441 0.0932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47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7284E-6 L 0.0441 0.093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4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58025E-6 L 0.04514 0.0811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40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0.04531 -0.0811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-44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23457E-7 L 0.04462 -0.0901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" y="-47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5" grpId="0" bldLvl="0" animBg="1"/>
      <p:bldP spid="4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1375" y="1131888"/>
            <a:ext cx="31289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左右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1331913" y="1616075"/>
            <a:ext cx="7364413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左右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当根节点左子树的右子树有节点插入，导致二叉树不平衡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067175" y="26336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52838" y="305117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479925" y="305117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箭头连接符 18"/>
          <p:cNvCxnSpPr>
            <a:stCxn id="16" idx="3"/>
            <a:endCxn id="17" idx="7"/>
          </p:cNvCxnSpPr>
          <p:nvPr/>
        </p:nvCxnSpPr>
        <p:spPr>
          <a:xfrm flipH="1">
            <a:off x="3959225" y="294163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5"/>
            <a:endCxn id="18" idx="1"/>
          </p:cNvCxnSpPr>
          <p:nvPr/>
        </p:nvCxnSpPr>
        <p:spPr>
          <a:xfrm>
            <a:off x="4373563" y="29416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244850" y="351472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箭头连接符 21"/>
          <p:cNvCxnSpPr>
            <a:endCxn id="21" idx="7"/>
          </p:cNvCxnSpPr>
          <p:nvPr/>
        </p:nvCxnSpPr>
        <p:spPr>
          <a:xfrm flipH="1">
            <a:off x="3552825" y="3405188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056063" y="350202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3949700" y="339248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479925" y="39100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9" name="直接箭头连接符 28"/>
          <p:cNvCxnSpPr>
            <a:endCxn id="25" idx="1"/>
          </p:cNvCxnSpPr>
          <p:nvPr/>
        </p:nvCxnSpPr>
        <p:spPr>
          <a:xfrm>
            <a:off x="4364038" y="3808413"/>
            <a:ext cx="168275" cy="1555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多边形 2"/>
          <p:cNvSpPr/>
          <p:nvPr/>
        </p:nvSpPr>
        <p:spPr>
          <a:xfrm>
            <a:off x="3244850" y="3017838"/>
            <a:ext cx="1758950" cy="1498600"/>
          </a:xfrm>
          <a:custGeom>
            <a:avLst/>
            <a:gdLst>
              <a:gd name="connsiteX0" fmla="*/ 691765 w 2156380"/>
              <a:gd name="connsiteY0" fmla="*/ 5367 h 1842189"/>
              <a:gd name="connsiteX1" fmla="*/ 2156292 w 2156380"/>
              <a:gd name="connsiteY1" fmla="*/ 1395553 h 1842189"/>
              <a:gd name="connsiteX2" fmla="*/ 758673 w 2156380"/>
              <a:gd name="connsiteY2" fmla="*/ 1826733 h 1842189"/>
              <a:gd name="connsiteX3" fmla="*/ 390 w 2156380"/>
              <a:gd name="connsiteY3" fmla="*/ 949504 h 1842189"/>
              <a:gd name="connsiteX4" fmla="*/ 691765 w 2156380"/>
              <a:gd name="connsiteY4" fmla="*/ 5367 h 184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380" h="1842189">
                <a:moveTo>
                  <a:pt x="691765" y="5367"/>
                </a:moveTo>
                <a:cubicBezTo>
                  <a:pt x="1051082" y="79708"/>
                  <a:pt x="2145141" y="1091992"/>
                  <a:pt x="2156292" y="1395553"/>
                </a:cubicBezTo>
                <a:cubicBezTo>
                  <a:pt x="2167443" y="1699114"/>
                  <a:pt x="1117990" y="1901074"/>
                  <a:pt x="758673" y="1826733"/>
                </a:cubicBezTo>
                <a:cubicBezTo>
                  <a:pt x="399356" y="1752392"/>
                  <a:pt x="14019" y="1250587"/>
                  <a:pt x="390" y="949504"/>
                </a:cubicBezTo>
                <a:cubicBezTo>
                  <a:pt x="-13239" y="648421"/>
                  <a:pt x="332448" y="-68974"/>
                  <a:pt x="691765" y="5367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2339975" y="2994025"/>
            <a:ext cx="2941638" cy="1284288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70400" y="310991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1375" y="1131888"/>
            <a:ext cx="31289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左右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1331913" y="1616075"/>
            <a:ext cx="7364413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左右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当根节点左子树的右子树有节点插入，导致二叉树不平衡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067175" y="26336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52838" y="305117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479925" y="305117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箭头连接符 18"/>
          <p:cNvCxnSpPr>
            <a:stCxn id="16" idx="3"/>
            <a:endCxn id="17" idx="7"/>
          </p:cNvCxnSpPr>
          <p:nvPr/>
        </p:nvCxnSpPr>
        <p:spPr>
          <a:xfrm flipH="1">
            <a:off x="3959225" y="294163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5"/>
            <a:endCxn id="18" idx="1"/>
          </p:cNvCxnSpPr>
          <p:nvPr/>
        </p:nvCxnSpPr>
        <p:spPr>
          <a:xfrm>
            <a:off x="4373563" y="29416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244850" y="351472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箭头连接符 21"/>
          <p:cNvCxnSpPr>
            <a:endCxn id="21" idx="7"/>
          </p:cNvCxnSpPr>
          <p:nvPr/>
        </p:nvCxnSpPr>
        <p:spPr>
          <a:xfrm flipH="1">
            <a:off x="3552825" y="3405188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056063" y="350202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3949700" y="339248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479925" y="391001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9" name="直接箭头连接符 28"/>
          <p:cNvCxnSpPr>
            <a:endCxn id="25" idx="1"/>
          </p:cNvCxnSpPr>
          <p:nvPr/>
        </p:nvCxnSpPr>
        <p:spPr>
          <a:xfrm>
            <a:off x="4364038" y="3808413"/>
            <a:ext cx="168275" cy="1555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>
            <a:off x="2339975" y="2994025"/>
            <a:ext cx="2941638" cy="1284288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3136900" y="3821113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470400" y="310991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23457E-7 L -0.04774 0.075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38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-0.04462 0.0901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" y="44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0441 -0.0876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" y="-46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7284E-6 L -0.04635 -0.0793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-40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1" grpId="0" bldLvl="0" animBg="1"/>
      <p:bldP spid="15" grpId="0" bldLvl="0" animBg="1"/>
      <p:bldP spid="25" grpId="0" bldLvl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1375" y="1131888"/>
            <a:ext cx="31289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左右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1331913" y="1616075"/>
            <a:ext cx="7364413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左右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当根节点左子树的右子树有节点插入，导致二叉树不平衡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067175" y="26336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479925" y="305117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箭头连接符 18"/>
          <p:cNvCxnSpPr>
            <a:stCxn id="16" idx="3"/>
          </p:cNvCxnSpPr>
          <p:nvPr/>
        </p:nvCxnSpPr>
        <p:spPr>
          <a:xfrm flipH="1">
            <a:off x="3959225" y="294163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5"/>
            <a:endCxn id="18" idx="1"/>
          </p:cNvCxnSpPr>
          <p:nvPr/>
        </p:nvCxnSpPr>
        <p:spPr>
          <a:xfrm>
            <a:off x="4373563" y="29416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3552825" y="3405188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949700" y="339248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136900" y="3821113"/>
            <a:ext cx="160338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 flipH="1">
            <a:off x="1446213" y="2105025"/>
            <a:ext cx="5346700" cy="2371725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339975" y="2994025"/>
            <a:ext cx="2941638" cy="1284288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819400" y="3919538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255963" y="350202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641725" y="3067050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48125" y="348297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773613" y="3346450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3"/>
            <a:endCxn id="36" idx="7"/>
          </p:cNvCxnSpPr>
          <p:nvPr/>
        </p:nvCxnSpPr>
        <p:spPr>
          <a:xfrm flipH="1">
            <a:off x="4356100" y="3359150"/>
            <a:ext cx="176213" cy="1762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3513" y="1509713"/>
            <a:ext cx="1638300" cy="2352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" name="矩形 38"/>
          <p:cNvSpPr/>
          <p:nvPr/>
        </p:nvSpPr>
        <p:spPr>
          <a:xfrm>
            <a:off x="4470400" y="310991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58025E-6 L 0.04566 0.08179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" y="41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58025E-6 L 0.04566 0.08179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" y="41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58025E-6 L 0.04514 0.0811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0" y="46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83951E-6 L 0.04653 -0.0842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-44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0.04219 -0.0845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-4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58025E-6 L 0.04774 -0.0811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" y="-44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8" grpId="0" bldLvl="0" animBg="1"/>
      <p:bldP spid="32" grpId="0" bldLvl="0" animBg="1"/>
      <p:bldP spid="34" grpId="0" bldLvl="0" animBg="1"/>
      <p:bldP spid="35" grpId="0" bldLvl="0" animBg="1"/>
      <p:bldP spid="3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TextBox 45"/>
          <p:cNvSpPr txBox="1"/>
          <p:nvPr/>
        </p:nvSpPr>
        <p:spPr>
          <a:xfrm>
            <a:off x="841375" y="1131888"/>
            <a:ext cx="3128963" cy="508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右右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1331913" y="1616075"/>
            <a:ext cx="7364413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右右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当根节点右子树的右子树有节点插入，导致二叉树不平衡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067175" y="26336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52838" y="305117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479925" y="305117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箭头连接符 18"/>
          <p:cNvCxnSpPr>
            <a:stCxn id="16" idx="3"/>
            <a:endCxn id="17" idx="7"/>
          </p:cNvCxnSpPr>
          <p:nvPr/>
        </p:nvCxnSpPr>
        <p:spPr>
          <a:xfrm flipH="1">
            <a:off x="3959225" y="294163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5"/>
            <a:endCxn id="18" idx="1"/>
          </p:cNvCxnSpPr>
          <p:nvPr/>
        </p:nvCxnSpPr>
        <p:spPr>
          <a:xfrm>
            <a:off x="4373563" y="29416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>
            <a:off x="2033588" y="2216150"/>
            <a:ext cx="4699000" cy="2371725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6" name="直接箭头连接符 25"/>
          <p:cNvCxnSpPr>
            <a:stCxn id="16" idx="5"/>
            <a:endCxn id="15" idx="1"/>
          </p:cNvCxnSpPr>
          <p:nvPr/>
        </p:nvCxnSpPr>
        <p:spPr>
          <a:xfrm>
            <a:off x="4787900" y="3363913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5"/>
            <a:endCxn id="27" idx="1"/>
          </p:cNvCxnSpPr>
          <p:nvPr/>
        </p:nvCxnSpPr>
        <p:spPr>
          <a:xfrm>
            <a:off x="5219700" y="3784600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894263" y="3475038"/>
            <a:ext cx="360362" cy="360362"/>
            <a:chOff x="4894387" y="3474963"/>
            <a:chExt cx="360362" cy="360362"/>
          </a:xfrm>
        </p:grpSpPr>
        <p:sp>
          <p:nvSpPr>
            <p:cNvPr id="15" name="椭圆 14"/>
            <p:cNvSpPr/>
            <p:nvPr/>
          </p:nvSpPr>
          <p:spPr>
            <a:xfrm>
              <a:off x="4894387" y="3474963"/>
              <a:ext cx="360362" cy="360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967412" y="3532113"/>
              <a:ext cx="184150" cy="254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26063" y="3894138"/>
            <a:ext cx="360362" cy="360362"/>
            <a:chOff x="5326187" y="3894063"/>
            <a:chExt cx="360362" cy="360362"/>
          </a:xfrm>
        </p:grpSpPr>
        <p:sp>
          <p:nvSpPr>
            <p:cNvPr id="27" name="椭圆 26"/>
            <p:cNvSpPr/>
            <p:nvPr/>
          </p:nvSpPr>
          <p:spPr>
            <a:xfrm>
              <a:off x="5326187" y="3894063"/>
              <a:ext cx="360362" cy="360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405562" y="3948038"/>
              <a:ext cx="184150" cy="254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4470400" y="3109913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89500" y="352107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26063" y="395605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弦形 21"/>
          <p:cNvSpPr/>
          <p:nvPr/>
        </p:nvSpPr>
        <p:spPr>
          <a:xfrm rot="15219952">
            <a:off x="3726656" y="2504281"/>
            <a:ext cx="1866900" cy="1624013"/>
          </a:xfrm>
          <a:prstGeom prst="chord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弦形 22"/>
          <p:cNvSpPr/>
          <p:nvPr/>
        </p:nvSpPr>
        <p:spPr>
          <a:xfrm rot="15198999">
            <a:off x="4530725" y="3225800"/>
            <a:ext cx="919163" cy="582613"/>
          </a:xfrm>
          <a:prstGeom prst="chord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084638" y="350202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3" name="直接箭头连接符 32"/>
          <p:cNvCxnSpPr>
            <a:stCxn id="16" idx="5"/>
            <a:endCxn id="24" idx="7"/>
          </p:cNvCxnSpPr>
          <p:nvPr/>
        </p:nvCxnSpPr>
        <p:spPr>
          <a:xfrm flipH="1">
            <a:off x="4391025" y="339248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8" grpId="0" bldLvl="0" animBg="1"/>
      <p:bldP spid="32" grpId="0"/>
      <p:bldP spid="34" grpId="0"/>
      <p:bldP spid="35" grpId="0"/>
      <p:bldP spid="24" grpId="0" bldLvl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TextBox 45"/>
          <p:cNvSpPr txBox="1"/>
          <p:nvPr/>
        </p:nvSpPr>
        <p:spPr>
          <a:xfrm>
            <a:off x="841375" y="1131888"/>
            <a:ext cx="3128963" cy="508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右右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1331913" y="1616075"/>
            <a:ext cx="7364413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右右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当根节点右子树的右子树有节点插入，导致二叉树不平衡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067175" y="26336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52838" y="305117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479925" y="305117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箭头连接符 18"/>
          <p:cNvCxnSpPr>
            <a:stCxn id="16" idx="3"/>
            <a:endCxn id="17" idx="7"/>
          </p:cNvCxnSpPr>
          <p:nvPr/>
        </p:nvCxnSpPr>
        <p:spPr>
          <a:xfrm flipH="1">
            <a:off x="3959225" y="294163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5"/>
            <a:endCxn id="18" idx="1"/>
          </p:cNvCxnSpPr>
          <p:nvPr/>
        </p:nvCxnSpPr>
        <p:spPr>
          <a:xfrm>
            <a:off x="4373563" y="29416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>
            <a:off x="2033588" y="2216150"/>
            <a:ext cx="4699000" cy="2371725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6" name="直接箭头连接符 25"/>
          <p:cNvCxnSpPr>
            <a:stCxn id="16" idx="5"/>
            <a:endCxn id="15" idx="1"/>
          </p:cNvCxnSpPr>
          <p:nvPr/>
        </p:nvCxnSpPr>
        <p:spPr>
          <a:xfrm>
            <a:off x="4787900" y="3363913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5"/>
            <a:endCxn id="27" idx="1"/>
          </p:cNvCxnSpPr>
          <p:nvPr/>
        </p:nvCxnSpPr>
        <p:spPr>
          <a:xfrm>
            <a:off x="5219700" y="3784600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889500" y="3475038"/>
            <a:ext cx="365125" cy="360362"/>
            <a:chOff x="4889110" y="3474963"/>
            <a:chExt cx="365639" cy="360362"/>
          </a:xfrm>
        </p:grpSpPr>
        <p:sp>
          <p:nvSpPr>
            <p:cNvPr id="15" name="椭圆 14"/>
            <p:cNvSpPr/>
            <p:nvPr/>
          </p:nvSpPr>
          <p:spPr>
            <a:xfrm>
              <a:off x="4893880" y="3474963"/>
              <a:ext cx="360869" cy="360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889110" y="3532113"/>
              <a:ext cx="341793" cy="254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26063" y="3894138"/>
            <a:ext cx="360362" cy="360362"/>
            <a:chOff x="5326187" y="3894063"/>
            <a:chExt cx="360362" cy="360362"/>
          </a:xfrm>
        </p:grpSpPr>
        <p:sp>
          <p:nvSpPr>
            <p:cNvPr id="27" name="椭圆 26"/>
            <p:cNvSpPr/>
            <p:nvPr/>
          </p:nvSpPr>
          <p:spPr>
            <a:xfrm>
              <a:off x="5326187" y="3894063"/>
              <a:ext cx="360362" cy="360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326187" y="3948038"/>
              <a:ext cx="342900" cy="254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12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1" name="直接箭头连接符 20"/>
          <p:cNvCxnSpPr>
            <a:stCxn id="16" idx="5"/>
            <a:endCxn id="27" idx="1"/>
          </p:cNvCxnSpPr>
          <p:nvPr/>
        </p:nvCxnSpPr>
        <p:spPr>
          <a:xfrm flipH="1">
            <a:off x="3544888" y="3370263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87863" y="3105150"/>
            <a:ext cx="342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084638" y="350202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" name="直接箭头连接符 23"/>
          <p:cNvCxnSpPr>
            <a:stCxn id="16" idx="5"/>
            <a:endCxn id="23" idx="7"/>
          </p:cNvCxnSpPr>
          <p:nvPr/>
        </p:nvCxnSpPr>
        <p:spPr>
          <a:xfrm flipH="1">
            <a:off x="4391025" y="339248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7" idx="5"/>
            <a:endCxn id="23" idx="1"/>
          </p:cNvCxnSpPr>
          <p:nvPr/>
        </p:nvCxnSpPr>
        <p:spPr>
          <a:xfrm>
            <a:off x="3959225" y="3359150"/>
            <a:ext cx="177800" cy="1952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-0.04601 0.0817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" y="4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58025E-6 L -0.04531 0.0811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" y="4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58025E-6 L -0.04514 -0.0811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-43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93827E-6 L -0.04514 -0.0811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" y="-41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82716E-6 L -0.04497 -0.082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" y="-41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69136E-6 L -0.04757 -0.0814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" y="-4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8" grpId="0" bldLvl="0" animBg="1"/>
      <p:bldP spid="2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TextBox 45"/>
          <p:cNvSpPr txBox="1"/>
          <p:nvPr/>
        </p:nvSpPr>
        <p:spPr>
          <a:xfrm>
            <a:off x="841375" y="1131888"/>
            <a:ext cx="3128963" cy="508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右左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1331913" y="1616075"/>
            <a:ext cx="7364413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右左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当根节点右子树的左子树有节点插入，导致二叉树不平衡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067175" y="26336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652838" y="305117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479925" y="305117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箭头连接符 30"/>
          <p:cNvCxnSpPr>
            <a:stCxn id="25" idx="3"/>
            <a:endCxn id="29" idx="7"/>
          </p:cNvCxnSpPr>
          <p:nvPr/>
        </p:nvCxnSpPr>
        <p:spPr>
          <a:xfrm flipH="1">
            <a:off x="3959225" y="294163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5"/>
            <a:endCxn id="30" idx="1"/>
          </p:cNvCxnSpPr>
          <p:nvPr/>
        </p:nvCxnSpPr>
        <p:spPr>
          <a:xfrm>
            <a:off x="4373563" y="29416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5"/>
            <a:endCxn id="36" idx="1"/>
          </p:cNvCxnSpPr>
          <p:nvPr/>
        </p:nvCxnSpPr>
        <p:spPr>
          <a:xfrm>
            <a:off x="4787900" y="3363913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4889500" y="3475038"/>
            <a:ext cx="365125" cy="360362"/>
            <a:chOff x="4889110" y="3474963"/>
            <a:chExt cx="365639" cy="360362"/>
          </a:xfrm>
        </p:grpSpPr>
        <p:sp>
          <p:nvSpPr>
            <p:cNvPr id="36" name="椭圆 35"/>
            <p:cNvSpPr/>
            <p:nvPr/>
          </p:nvSpPr>
          <p:spPr>
            <a:xfrm>
              <a:off x="4893880" y="3474963"/>
              <a:ext cx="360869" cy="360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89110" y="3532113"/>
              <a:ext cx="341793" cy="254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2" name="任意多边形 41"/>
          <p:cNvSpPr/>
          <p:nvPr/>
        </p:nvSpPr>
        <p:spPr>
          <a:xfrm>
            <a:off x="2033588" y="2216150"/>
            <a:ext cx="4699000" cy="2371725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084638" y="350202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4" name="直接箭头连接符 43"/>
          <p:cNvCxnSpPr>
            <a:stCxn id="25" idx="5"/>
            <a:endCxn id="43" idx="7"/>
          </p:cNvCxnSpPr>
          <p:nvPr/>
        </p:nvCxnSpPr>
        <p:spPr>
          <a:xfrm flipH="1">
            <a:off x="4391025" y="339248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660775" y="393858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7" name="直接箭头连接符 46"/>
          <p:cNvCxnSpPr>
            <a:stCxn id="25" idx="5"/>
            <a:endCxn id="43" idx="7"/>
          </p:cNvCxnSpPr>
          <p:nvPr/>
        </p:nvCxnSpPr>
        <p:spPr>
          <a:xfrm flipH="1">
            <a:off x="3967163" y="3808413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483100" y="310515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弦形 19"/>
          <p:cNvSpPr/>
          <p:nvPr/>
        </p:nvSpPr>
        <p:spPr>
          <a:xfrm rot="15219952">
            <a:off x="3726656" y="2504281"/>
            <a:ext cx="1866900" cy="1624013"/>
          </a:xfrm>
          <a:prstGeom prst="chord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弦形 20"/>
          <p:cNvSpPr/>
          <p:nvPr/>
        </p:nvSpPr>
        <p:spPr>
          <a:xfrm rot="20100794">
            <a:off x="3890963" y="3363913"/>
            <a:ext cx="917575" cy="582613"/>
          </a:xfrm>
          <a:prstGeom prst="chord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9" grpId="0" bldLvl="0" animBg="1"/>
      <p:bldP spid="30" grpId="0" bldLvl="0" animBg="1"/>
      <p:bldP spid="43" grpId="0" bldLvl="0" animBg="1"/>
      <p:bldP spid="45" grpId="0" bldLvl="0" animBg="1"/>
      <p:bldP spid="4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TextBox 45"/>
          <p:cNvSpPr txBox="1"/>
          <p:nvPr/>
        </p:nvSpPr>
        <p:spPr>
          <a:xfrm>
            <a:off x="841375" y="1131888"/>
            <a:ext cx="3128963" cy="508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右左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1331913" y="1616075"/>
            <a:ext cx="7364413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右左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当根节点右子树的左子树有节点插入，导致二叉树不平衡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067175" y="26336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652838" y="305117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479925" y="305117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箭头连接符 30"/>
          <p:cNvCxnSpPr>
            <a:stCxn id="25" idx="3"/>
            <a:endCxn id="29" idx="7"/>
          </p:cNvCxnSpPr>
          <p:nvPr/>
        </p:nvCxnSpPr>
        <p:spPr>
          <a:xfrm flipH="1">
            <a:off x="3959225" y="294163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5"/>
            <a:endCxn id="30" idx="1"/>
          </p:cNvCxnSpPr>
          <p:nvPr/>
        </p:nvCxnSpPr>
        <p:spPr>
          <a:xfrm>
            <a:off x="4373563" y="29416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5"/>
            <a:endCxn id="36" idx="1"/>
          </p:cNvCxnSpPr>
          <p:nvPr/>
        </p:nvCxnSpPr>
        <p:spPr>
          <a:xfrm>
            <a:off x="4787900" y="3363913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4889500" y="3475038"/>
            <a:ext cx="365125" cy="360362"/>
            <a:chOff x="4889110" y="3474963"/>
            <a:chExt cx="365639" cy="360362"/>
          </a:xfrm>
        </p:grpSpPr>
        <p:sp>
          <p:nvSpPr>
            <p:cNvPr id="36" name="椭圆 35"/>
            <p:cNvSpPr/>
            <p:nvPr/>
          </p:nvSpPr>
          <p:spPr>
            <a:xfrm>
              <a:off x="4893880" y="3474963"/>
              <a:ext cx="360869" cy="360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89110" y="3532113"/>
              <a:ext cx="341793" cy="254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2" name="任意多边形 41"/>
          <p:cNvSpPr/>
          <p:nvPr/>
        </p:nvSpPr>
        <p:spPr>
          <a:xfrm>
            <a:off x="2033588" y="2216150"/>
            <a:ext cx="4699000" cy="2371725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084638" y="350202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4" name="直接箭头连接符 43"/>
          <p:cNvCxnSpPr>
            <a:stCxn id="25" idx="5"/>
            <a:endCxn id="43" idx="7"/>
          </p:cNvCxnSpPr>
          <p:nvPr/>
        </p:nvCxnSpPr>
        <p:spPr>
          <a:xfrm flipH="1">
            <a:off x="4391025" y="339248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660775" y="394017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7" name="直接箭头连接符 46"/>
          <p:cNvCxnSpPr>
            <a:stCxn id="43" idx="3"/>
            <a:endCxn id="45" idx="7"/>
          </p:cNvCxnSpPr>
          <p:nvPr/>
        </p:nvCxnSpPr>
        <p:spPr>
          <a:xfrm flipH="1">
            <a:off x="3967163" y="3808413"/>
            <a:ext cx="169863" cy="1841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483100" y="310515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12825" y="3133725"/>
            <a:ext cx="1666875" cy="334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仅仅做一个左旋还是不行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1" name="直接箭头连接符 20"/>
          <p:cNvCxnSpPr>
            <a:stCxn id="43" idx="3"/>
            <a:endCxn id="45" idx="7"/>
          </p:cNvCxnSpPr>
          <p:nvPr/>
        </p:nvCxnSpPr>
        <p:spPr>
          <a:xfrm flipH="1">
            <a:off x="3529013" y="3349625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9" idx="5"/>
            <a:endCxn id="43" idx="1"/>
          </p:cNvCxnSpPr>
          <p:nvPr/>
        </p:nvCxnSpPr>
        <p:spPr>
          <a:xfrm>
            <a:off x="3959225" y="3359150"/>
            <a:ext cx="177800" cy="1952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-0.04601 0.0817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" y="4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58025E-6 L -0.04531 0.0811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" y="3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58025E-6 L -0.04514 -0.0811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-42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58025E-6 L -0.04514 -0.0811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-42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82716E-6 L -0.04514 -0.082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" y="-42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9" grpId="0" bldLvl="0" animBg="1"/>
      <p:bldP spid="30" grpId="0" bldLvl="0" animBg="1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自定义泛型类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8661" y="1203598"/>
            <a:ext cx="3727325" cy="387893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定义格式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11570" y="2643758"/>
            <a:ext cx="3727325" cy="387893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泛型的</a:t>
            </a:r>
            <a:r>
              <a:rPr lang="zh-CN" altLang="en-US">
                <a:sym typeface="+mn-ea"/>
              </a:rPr>
              <a:t>确定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11570" y="3003798"/>
            <a:ext cx="3727325" cy="572396"/>
          </a:xfrm>
        </p:spPr>
        <p:txBody>
          <a:bodyPr/>
          <a:lstStyle/>
          <a:p>
            <a:r>
              <a:rPr lang="zh-CN" altLang="en-US" sz="1000"/>
              <a:t>当创建对象时 </a:t>
            </a:r>
            <a:r>
              <a:rPr lang="en-US" altLang="zh-CN" sz="1000"/>
              <a:t>, </a:t>
            </a:r>
            <a:r>
              <a:rPr lang="zh-CN" altLang="en-US" sz="1000"/>
              <a:t>确定泛型类中泛型的数据类型</a:t>
            </a:r>
            <a:endParaRPr lang="en-US" altLang="zh-CN" sz="1000"/>
          </a:p>
          <a:p>
            <a:r>
              <a:rPr lang="zh-CN" altLang="en-US" sz="1000"/>
              <a:t>举例 </a:t>
            </a:r>
            <a:r>
              <a:rPr lang="en-US" altLang="zh-CN" sz="1000"/>
              <a:t>: </a:t>
            </a:r>
            <a:r>
              <a:rPr lang="en-US" altLang="zh-CN" sz="1000"/>
              <a:t>ArrayList&lt;String&gt; list = new ArrayList&lt;&gt;();</a:t>
            </a:r>
            <a:endParaRPr lang="zh-CN" altLang="en-US" sz="1000"/>
          </a:p>
        </p:txBody>
      </p:sp>
      <p:sp>
        <p:nvSpPr>
          <p:cNvPr id="7" name="文本占位符 3"/>
          <p:cNvSpPr txBox="1"/>
          <p:nvPr/>
        </p:nvSpPr>
        <p:spPr>
          <a:xfrm>
            <a:off x="611570" y="703213"/>
            <a:ext cx="8047795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当在一个类中定义属性的时候，不确定属性具体是什么类型时，就可以使用泛型表示该属性的类型。 </a:t>
            </a:r>
            <a:endParaRPr lang="en-US" altLang="zh-CN"/>
          </a:p>
        </p:txBody>
      </p:sp>
      <p:sp>
        <p:nvSpPr>
          <p:cNvPr id="10" name="文本占位符 3"/>
          <p:cNvSpPr txBox="1"/>
          <p:nvPr/>
        </p:nvSpPr>
        <p:spPr>
          <a:xfrm>
            <a:off x="611571" y="1608836"/>
            <a:ext cx="3744416" cy="387894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000"/>
              <a:t>在类型名后面加上一对尖括号，里面定义泛型。一般使用一个英文大写字母表示，如果有多个泛型使用逗号分隔。</a:t>
            </a:r>
            <a:endParaRPr lang="en-US" altLang="zh-CN" sz="100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628650" y="2014557"/>
            <a:ext cx="368562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类名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泛型名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类型内部，就可以把泛型名当做是某一种类型使用了。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箭头: 右 11"/>
          <p:cNvSpPr/>
          <p:nvPr/>
        </p:nvSpPr>
        <p:spPr>
          <a:xfrm>
            <a:off x="4355976" y="1574101"/>
            <a:ext cx="576064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147945" y="1564323"/>
            <a:ext cx="3255645" cy="55308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Student&lt;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xObj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zh-CN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箭头: 右 13"/>
          <p:cNvSpPr/>
          <p:nvPr/>
        </p:nvSpPr>
        <p:spPr>
          <a:xfrm>
            <a:off x="4355976" y="2859782"/>
            <a:ext cx="576064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147945" y="3097530"/>
            <a:ext cx="3483610" cy="24511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Student&lt;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stu = new Student&lt;&gt;();</a:t>
            </a:r>
            <a:endParaRPr kumimoji="0" lang="zh-CN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占位符 4"/>
          <p:cNvSpPr txBox="1"/>
          <p:nvPr/>
        </p:nvSpPr>
        <p:spPr>
          <a:xfrm>
            <a:off x="611570" y="3761167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 </a:t>
            </a:r>
            <a:r>
              <a:rPr lang="zh-CN" altLang="en-US"/>
              <a:t>代码实践</a:t>
            </a:r>
            <a:endParaRPr lang="zh-CN" altLang="en-US"/>
          </a:p>
        </p:txBody>
      </p:sp>
      <p:sp>
        <p:nvSpPr>
          <p:cNvPr id="17" name="文本占位符 5"/>
          <p:cNvSpPr txBox="1"/>
          <p:nvPr/>
        </p:nvSpPr>
        <p:spPr>
          <a:xfrm>
            <a:off x="611570" y="4121207"/>
            <a:ext cx="3727325" cy="538775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/>
              <a:t>定义一个人类，定义一个属性表示爱好，但是具体爱好是什么不清楚，可能是游泳，乒乓，篮球。</a:t>
            </a:r>
            <a:endParaRPr lang="zh-CN" altLang="en-US" sz="1000"/>
          </a:p>
        </p:txBody>
      </p:sp>
      <p:sp>
        <p:nvSpPr>
          <p:cNvPr id="19" name="云形 18"/>
          <p:cNvSpPr/>
          <p:nvPr/>
        </p:nvSpPr>
        <p:spPr>
          <a:xfrm>
            <a:off x="5148064" y="4055785"/>
            <a:ext cx="2088232" cy="792088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代码实践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0" grpId="0"/>
      <p:bldP spid="11" grpId="0" animBg="1" build="p"/>
      <p:bldP spid="12" grpId="0" animBg="1"/>
      <p:bldP spid="13" grpId="0" bldLvl="0" animBg="1"/>
      <p:bldP spid="14" grpId="0" animBg="1"/>
      <p:bldP spid="15" grpId="0" bldLvl="0" animBg="1"/>
      <p:bldP spid="17" grpId="0"/>
      <p:bldP spid="1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TextBox 45"/>
          <p:cNvSpPr txBox="1"/>
          <p:nvPr/>
        </p:nvSpPr>
        <p:spPr>
          <a:xfrm>
            <a:off x="841375" y="1131888"/>
            <a:ext cx="3128963" cy="508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右左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1331913" y="1616075"/>
            <a:ext cx="7364413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右左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当根节点右子树的左子树有节点插入，导致二叉树不平衡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067175" y="26336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652838" y="305117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479925" y="305117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箭头连接符 30"/>
          <p:cNvCxnSpPr>
            <a:stCxn id="25" idx="3"/>
            <a:endCxn id="29" idx="7"/>
          </p:cNvCxnSpPr>
          <p:nvPr/>
        </p:nvCxnSpPr>
        <p:spPr>
          <a:xfrm flipH="1">
            <a:off x="3959225" y="294163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5"/>
            <a:endCxn id="30" idx="1"/>
          </p:cNvCxnSpPr>
          <p:nvPr/>
        </p:nvCxnSpPr>
        <p:spPr>
          <a:xfrm>
            <a:off x="4373563" y="29416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5"/>
            <a:endCxn id="36" idx="1"/>
          </p:cNvCxnSpPr>
          <p:nvPr/>
        </p:nvCxnSpPr>
        <p:spPr>
          <a:xfrm>
            <a:off x="4787900" y="3363913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298" name="组合 34"/>
          <p:cNvGrpSpPr/>
          <p:nvPr/>
        </p:nvGrpSpPr>
        <p:grpSpPr>
          <a:xfrm>
            <a:off x="4889500" y="3475038"/>
            <a:ext cx="365125" cy="360362"/>
            <a:chOff x="4889110" y="3474963"/>
            <a:chExt cx="365639" cy="360362"/>
          </a:xfrm>
        </p:grpSpPr>
        <p:sp>
          <p:nvSpPr>
            <p:cNvPr id="36" name="椭圆 35"/>
            <p:cNvSpPr/>
            <p:nvPr/>
          </p:nvSpPr>
          <p:spPr>
            <a:xfrm>
              <a:off x="4893880" y="3474963"/>
              <a:ext cx="360869" cy="360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89110" y="3532113"/>
              <a:ext cx="341793" cy="254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>
            <a:off x="4084638" y="350202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4" name="直接箭头连接符 43"/>
          <p:cNvCxnSpPr>
            <a:stCxn id="25" idx="5"/>
            <a:endCxn id="43" idx="7"/>
          </p:cNvCxnSpPr>
          <p:nvPr/>
        </p:nvCxnSpPr>
        <p:spPr>
          <a:xfrm flipH="1">
            <a:off x="4391025" y="339248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660775" y="394017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7" name="直接箭头连接符 46"/>
          <p:cNvCxnSpPr>
            <a:stCxn id="43" idx="3"/>
            <a:endCxn id="45" idx="7"/>
          </p:cNvCxnSpPr>
          <p:nvPr/>
        </p:nvCxnSpPr>
        <p:spPr>
          <a:xfrm flipH="1">
            <a:off x="3967163" y="3808413"/>
            <a:ext cx="169863" cy="1841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483100" y="310515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任意多边形 23"/>
          <p:cNvSpPr/>
          <p:nvPr/>
        </p:nvSpPr>
        <p:spPr>
          <a:xfrm rot="21397899" flipH="1">
            <a:off x="3548063" y="2992438"/>
            <a:ext cx="1758950" cy="1498600"/>
          </a:xfrm>
          <a:custGeom>
            <a:avLst/>
            <a:gdLst>
              <a:gd name="connsiteX0" fmla="*/ 691765 w 2156380"/>
              <a:gd name="connsiteY0" fmla="*/ 5367 h 1842189"/>
              <a:gd name="connsiteX1" fmla="*/ 2156292 w 2156380"/>
              <a:gd name="connsiteY1" fmla="*/ 1395553 h 1842189"/>
              <a:gd name="connsiteX2" fmla="*/ 758673 w 2156380"/>
              <a:gd name="connsiteY2" fmla="*/ 1826733 h 1842189"/>
              <a:gd name="connsiteX3" fmla="*/ 390 w 2156380"/>
              <a:gd name="connsiteY3" fmla="*/ 949504 h 1842189"/>
              <a:gd name="connsiteX4" fmla="*/ 691765 w 2156380"/>
              <a:gd name="connsiteY4" fmla="*/ 5367 h 184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380" h="1842189">
                <a:moveTo>
                  <a:pt x="691765" y="5367"/>
                </a:moveTo>
                <a:cubicBezTo>
                  <a:pt x="1051082" y="79708"/>
                  <a:pt x="2145141" y="1091992"/>
                  <a:pt x="2156292" y="1395553"/>
                </a:cubicBezTo>
                <a:cubicBezTo>
                  <a:pt x="2167443" y="1699114"/>
                  <a:pt x="1117990" y="1901074"/>
                  <a:pt x="758673" y="1826733"/>
                </a:cubicBezTo>
                <a:cubicBezTo>
                  <a:pt x="399356" y="1752392"/>
                  <a:pt x="14019" y="1250587"/>
                  <a:pt x="390" y="949504"/>
                </a:cubicBezTo>
                <a:cubicBezTo>
                  <a:pt x="-13239" y="648421"/>
                  <a:pt x="332448" y="-68974"/>
                  <a:pt x="691765" y="5367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任意多边形 25"/>
          <p:cNvSpPr/>
          <p:nvPr/>
        </p:nvSpPr>
        <p:spPr>
          <a:xfrm flipH="1">
            <a:off x="3319463" y="2898775"/>
            <a:ext cx="2878138" cy="1401763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TextBox 45"/>
          <p:cNvSpPr txBox="1"/>
          <p:nvPr/>
        </p:nvSpPr>
        <p:spPr>
          <a:xfrm>
            <a:off x="841375" y="1131888"/>
            <a:ext cx="3128963" cy="508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右左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1331913" y="1616075"/>
            <a:ext cx="7364413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右左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当根节点右子树的左子树有节点插入，导致二叉树不平衡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067175" y="26336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652838" y="305117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479925" y="3051175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箭头连接符 30"/>
          <p:cNvCxnSpPr>
            <a:stCxn id="25" idx="3"/>
            <a:endCxn id="29" idx="7"/>
          </p:cNvCxnSpPr>
          <p:nvPr/>
        </p:nvCxnSpPr>
        <p:spPr>
          <a:xfrm flipH="1">
            <a:off x="3959225" y="294163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5"/>
            <a:endCxn id="30" idx="1"/>
          </p:cNvCxnSpPr>
          <p:nvPr/>
        </p:nvCxnSpPr>
        <p:spPr>
          <a:xfrm>
            <a:off x="4373563" y="29416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5"/>
            <a:endCxn id="36" idx="1"/>
          </p:cNvCxnSpPr>
          <p:nvPr/>
        </p:nvCxnSpPr>
        <p:spPr>
          <a:xfrm>
            <a:off x="4787900" y="3363913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4889500" y="3475038"/>
            <a:ext cx="365125" cy="360362"/>
            <a:chOff x="4889110" y="3474963"/>
            <a:chExt cx="365639" cy="360362"/>
          </a:xfrm>
        </p:grpSpPr>
        <p:sp>
          <p:nvSpPr>
            <p:cNvPr id="36" name="椭圆 35"/>
            <p:cNvSpPr/>
            <p:nvPr/>
          </p:nvSpPr>
          <p:spPr>
            <a:xfrm>
              <a:off x="4893880" y="3474963"/>
              <a:ext cx="360869" cy="360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89110" y="3532113"/>
              <a:ext cx="341793" cy="254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>
            <a:off x="4084638" y="350202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4" name="直接箭头连接符 43"/>
          <p:cNvCxnSpPr>
            <a:stCxn id="25" idx="5"/>
            <a:endCxn id="43" idx="7"/>
          </p:cNvCxnSpPr>
          <p:nvPr/>
        </p:nvCxnSpPr>
        <p:spPr>
          <a:xfrm flipH="1">
            <a:off x="4391025" y="339248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660775" y="394017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7" name="直接箭头连接符 46"/>
          <p:cNvCxnSpPr>
            <a:stCxn id="43" idx="3"/>
            <a:endCxn id="45" idx="7"/>
          </p:cNvCxnSpPr>
          <p:nvPr/>
        </p:nvCxnSpPr>
        <p:spPr>
          <a:xfrm flipH="1">
            <a:off x="3967163" y="3808413"/>
            <a:ext cx="169863" cy="1841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483100" y="3105150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任意多边形 25"/>
          <p:cNvSpPr/>
          <p:nvPr/>
        </p:nvSpPr>
        <p:spPr>
          <a:xfrm flipH="1">
            <a:off x="3319463" y="2898775"/>
            <a:ext cx="2878138" cy="1401763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1" name="直接箭头连接符 20"/>
          <p:cNvCxnSpPr>
            <a:stCxn id="43" idx="3"/>
            <a:endCxn id="45" idx="7"/>
          </p:cNvCxnSpPr>
          <p:nvPr/>
        </p:nvCxnSpPr>
        <p:spPr>
          <a:xfrm>
            <a:off x="5272088" y="3786188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82716E-6 L 0.05434 0.077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39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58025E-6 L 0.04514 0.0824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" y="38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40741E-7 L 0.04323 -0.0876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" y="-46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04635 -0.0851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-43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58025E-6 L 0.04514 0.0824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" y="38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43" grpId="0" bldLvl="0" animBg="1"/>
      <p:bldP spid="45" grpId="0" bldLvl="0" animBg="1"/>
      <p:bldP spid="4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二叉树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平衡二叉树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1375" y="1131888"/>
            <a:ext cx="31289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平衡二叉树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右左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1331913" y="1616075"/>
            <a:ext cx="7364413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右左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当根节点右子树的左子树有节点插入，导致二叉树不平衡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067175" y="2633663"/>
            <a:ext cx="360363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652838" y="305117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箭头连接符 30"/>
          <p:cNvCxnSpPr>
            <a:stCxn id="25" idx="3"/>
            <a:endCxn id="29" idx="7"/>
          </p:cNvCxnSpPr>
          <p:nvPr/>
        </p:nvCxnSpPr>
        <p:spPr>
          <a:xfrm flipH="1">
            <a:off x="3959225" y="294163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5"/>
          </p:cNvCxnSpPr>
          <p:nvPr/>
        </p:nvCxnSpPr>
        <p:spPr>
          <a:xfrm>
            <a:off x="4373563" y="2941638"/>
            <a:ext cx="158750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787900" y="3363913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4391025" y="3392488"/>
            <a:ext cx="160338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272088" y="3786188"/>
            <a:ext cx="158750" cy="163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5351463" y="3924300"/>
            <a:ext cx="365125" cy="360363"/>
            <a:chOff x="4889110" y="3474963"/>
            <a:chExt cx="365639" cy="360362"/>
          </a:xfrm>
        </p:grpSpPr>
        <p:sp>
          <p:nvSpPr>
            <p:cNvPr id="23" name="椭圆 22"/>
            <p:cNvSpPr/>
            <p:nvPr/>
          </p:nvSpPr>
          <p:spPr>
            <a:xfrm>
              <a:off x="4893879" y="3474963"/>
              <a:ext cx="360870" cy="360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889110" y="3532113"/>
              <a:ext cx="341792" cy="253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921250" y="3473450"/>
            <a:ext cx="360363" cy="360363"/>
            <a:chOff x="4480012" y="3051662"/>
            <a:chExt cx="360362" cy="360362"/>
          </a:xfrm>
        </p:grpSpPr>
        <p:sp>
          <p:nvSpPr>
            <p:cNvPr id="38" name="矩形 37"/>
            <p:cNvSpPr/>
            <p:nvPr/>
          </p:nvSpPr>
          <p:spPr>
            <a:xfrm>
              <a:off x="4483187" y="3105637"/>
              <a:ext cx="341312" cy="252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10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480012" y="3051662"/>
              <a:ext cx="360362" cy="360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0" name="椭圆 39"/>
          <p:cNvSpPr/>
          <p:nvPr/>
        </p:nvSpPr>
        <p:spPr>
          <a:xfrm>
            <a:off x="4468813" y="3063875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110038" y="3506788"/>
            <a:ext cx="358775" cy="3603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1446213" y="2105025"/>
            <a:ext cx="5346700" cy="2371725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3432175" y="3359150"/>
            <a:ext cx="236538" cy="2047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9" idx="5"/>
            <a:endCxn id="41" idx="1"/>
          </p:cNvCxnSpPr>
          <p:nvPr/>
        </p:nvCxnSpPr>
        <p:spPr>
          <a:xfrm>
            <a:off x="3959225" y="3359150"/>
            <a:ext cx="203200" cy="2016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725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5688" y="1101725"/>
            <a:ext cx="1790700" cy="2497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-0.06094 0.0867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0" y="43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58025E-6 L -0.04532 0.0811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" y="43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4392 -0.0836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" y="-51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04948 -0.0796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" y="-42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93827E-7 L -0.04739 -0.0876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44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9" grpId="0" bldLvl="0" animBg="1"/>
      <p:bldP spid="40" grpId="0" bldLvl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红黑树的特点</a:t>
            </a:r>
            <a:endParaRPr lang="zh-CN" altLang="en-US"/>
          </a:p>
          <a:p>
            <a:r>
              <a:rPr lang="zh-CN" altLang="en-US"/>
              <a:t>红黑的规则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TextBox 45"/>
          <p:cNvSpPr txBox="1"/>
          <p:nvPr/>
        </p:nvSpPr>
        <p:spPr>
          <a:xfrm>
            <a:off x="841375" y="1131888"/>
            <a:ext cx="3128963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红黑树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177925" y="1711325"/>
            <a:ext cx="7200900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平衡二叉B树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每一个节点</a:t>
            </a:r>
            <a:r>
              <a:rPr kumimoji="0" lang="zh-CN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可以是红或者黑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红黑树不是高度平衡的，它的平衡是通过“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自己的</a:t>
            </a:r>
            <a:r>
              <a:rPr kumimoji="0" lang="zh-CN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红黑规则"进行实现的</a:t>
            </a:r>
            <a:endParaRPr kumimoji="0" lang="zh-CN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二叉树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7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2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TextBox 45"/>
          <p:cNvSpPr txBox="1"/>
          <p:nvPr/>
        </p:nvSpPr>
        <p:spPr>
          <a:xfrm>
            <a:off x="841375" y="1131888"/>
            <a:ext cx="3128963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红黑规则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550" y="1559878"/>
            <a:ext cx="7649845" cy="130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每一个节点或是红色的，或者是黑色的。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根节点必须是黑色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如果一个节点没有子节点或者父节点，则该节点相应的指针属性值为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Nil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，这些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Nil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视为叶节点，每个叶节点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(Nil)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是黑色的；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如果某一个节点是红色，那么它的子节点必须是黑色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不能出现两个红色节点相连的情况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)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对每一个节点，从该节点到其所有后代叶节点的简单路径上，均包含相同数目的黑色节点；</a:t>
            </a:r>
            <a:endParaRPr kumimoji="0" lang="zh-CN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0" y="2841625"/>
            <a:ext cx="4608513" cy="2192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圆角矩形 7"/>
          <p:cNvSpPr/>
          <p:nvPr/>
        </p:nvSpPr>
        <p:spPr>
          <a:xfrm>
            <a:off x="7319963" y="3184525"/>
            <a:ext cx="647700" cy="360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父节点地址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319963" y="3586163"/>
            <a:ext cx="647700" cy="358775"/>
          </a:xfrm>
          <a:prstGeom prst="roundRect">
            <a:avLst/>
          </a:prstGeom>
          <a:solidFill>
            <a:srgbClr val="FFB9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894513" y="3981450"/>
            <a:ext cx="647700" cy="360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左子节点地址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727950" y="3962400"/>
            <a:ext cx="649288" cy="360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右子节点地址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332663" y="4341813"/>
            <a:ext cx="647700" cy="358775"/>
          </a:xfrm>
          <a:prstGeom prst="roundRect">
            <a:avLst/>
          </a:prstGeom>
          <a:solidFill>
            <a:srgbClr val="66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颜色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443663" y="3009900"/>
            <a:ext cx="2255838" cy="190341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二叉树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9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3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3" grpId="0" bldLvl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TextBox 45"/>
          <p:cNvSpPr txBox="1"/>
          <p:nvPr/>
        </p:nvSpPr>
        <p:spPr>
          <a:xfrm>
            <a:off x="841375" y="1131888"/>
            <a:ext cx="31289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添加节点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1411288" y="1624013"/>
            <a:ext cx="51181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添加的节点的颜色，可以是红色的，也可以是黑色的。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红色效率高。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741988" y="1131888"/>
            <a:ext cx="539750" cy="5397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865938" y="1131888"/>
            <a:ext cx="539750" cy="5397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988300" y="1131888"/>
            <a:ext cx="539750" cy="5397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635375" y="2170113"/>
            <a:ext cx="539750" cy="5413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箭头连接符 4"/>
          <p:cNvCxnSpPr>
            <a:stCxn id="37" idx="3"/>
          </p:cNvCxnSpPr>
          <p:nvPr/>
        </p:nvCxnSpPr>
        <p:spPr>
          <a:xfrm flipH="1">
            <a:off x="3419475" y="2632075"/>
            <a:ext cx="295275" cy="2270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097338" y="2632075"/>
            <a:ext cx="295275" cy="2270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2959100" y="2778125"/>
            <a:ext cx="539750" cy="5397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Nil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284663" y="2778125"/>
            <a:ext cx="539750" cy="5397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Nil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257550" y="2124075"/>
            <a:ext cx="1947863" cy="635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2706688" y="3203575"/>
            <a:ext cx="295275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2959100" y="2779713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9" name="直接箭头连接符 48"/>
          <p:cNvCxnSpPr>
            <a:stCxn id="53" idx="5"/>
          </p:cNvCxnSpPr>
          <p:nvPr/>
        </p:nvCxnSpPr>
        <p:spPr>
          <a:xfrm>
            <a:off x="3419475" y="3240088"/>
            <a:ext cx="144463" cy="1571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58888" y="4475163"/>
            <a:ext cx="6434138" cy="3063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对每一个节点，从该节点到其所有后代叶节点的简单路径上，均包含相同数目的黑色节点；</a:t>
            </a:r>
            <a:endParaRPr kumimoji="0" lang="zh-CN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" name="直接连接符 8"/>
          <p:cNvCxnSpPr>
            <a:stCxn id="45" idx="1"/>
          </p:cNvCxnSpPr>
          <p:nvPr/>
        </p:nvCxnSpPr>
        <p:spPr>
          <a:xfrm flipH="1">
            <a:off x="2973388" y="2217738"/>
            <a:ext cx="569913" cy="455613"/>
          </a:xfrm>
          <a:prstGeom prst="line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2295525" y="2673350"/>
            <a:ext cx="685800" cy="542925"/>
          </a:xfrm>
          <a:prstGeom prst="line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225925" y="2189163"/>
            <a:ext cx="760413" cy="669925"/>
          </a:xfrm>
          <a:prstGeom prst="line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959100" y="277971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4800600" y="3201988"/>
            <a:ext cx="295275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4284663" y="2779713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7" name="直接连接符 56"/>
          <p:cNvCxnSpPr>
            <a:stCxn id="45" idx="1"/>
          </p:cNvCxnSpPr>
          <p:nvPr/>
        </p:nvCxnSpPr>
        <p:spPr>
          <a:xfrm flipH="1">
            <a:off x="2295525" y="2217738"/>
            <a:ext cx="1247775" cy="998538"/>
          </a:xfrm>
          <a:prstGeom prst="line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986338" y="2859088"/>
            <a:ext cx="758825" cy="671513"/>
          </a:xfrm>
          <a:prstGeom prst="line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4284663" y="277971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227763" y="2362200"/>
            <a:ext cx="2030412" cy="9223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添加三个元素，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一共需要调整两次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4013200" y="3405188"/>
            <a:ext cx="541338" cy="5397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Nil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4" name="直接箭头连接符 63"/>
          <p:cNvCxnSpPr>
            <a:stCxn id="44" idx="3"/>
            <a:endCxn id="63" idx="0"/>
          </p:cNvCxnSpPr>
          <p:nvPr/>
        </p:nvCxnSpPr>
        <p:spPr>
          <a:xfrm flipH="1">
            <a:off x="4284663" y="3238500"/>
            <a:ext cx="77788" cy="1666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3348038" y="3405188"/>
            <a:ext cx="542925" cy="5397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Nil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二叉树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2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8.64198E-7 L -0.2283 0.199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8.64198E-7 L -0.27257 0.19938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0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08143 0.1034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520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57 0.19939 L -0.42725 0.3200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0" y="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8.64198E-7 L -0.39532 0.19938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00" y="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0.08073 0.1061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" y="530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31 0.19938 L -0.40504 0.3200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  <p:bldP spid="2" grpId="2" bldLvl="0" animBg="1"/>
      <p:bldP spid="29" grpId="0" bldLvl="0" animBg="1"/>
      <p:bldP spid="29" grpId="1" bldLvl="0" animBg="1"/>
      <p:bldP spid="29" grpId="2" bldLvl="0" animBg="1"/>
      <p:bldP spid="29" grpId="3" bldLvl="0" animBg="1"/>
      <p:bldP spid="36" grpId="0" bldLvl="0" animBg="1"/>
      <p:bldP spid="36" grpId="1" bldLvl="0" animBg="1"/>
      <p:bldP spid="36" grpId="2" bldLvl="0" animBg="1"/>
      <p:bldP spid="36" grpId="3" bldLvl="0" animBg="1"/>
      <p:bldP spid="37" grpId="0" bldLvl="0" animBg="1"/>
      <p:bldP spid="39" grpId="0" bldLvl="0" animBg="1"/>
      <p:bldP spid="39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5" grpId="2" bldLvl="0" animBg="1"/>
      <p:bldP spid="45" grpId="3" bldLvl="0" animBg="1"/>
      <p:bldP spid="48" grpId="0" bldLvl="0" animBg="1"/>
      <p:bldP spid="7" grpId="0"/>
      <p:bldP spid="53" grpId="0" bldLvl="0" animBg="1"/>
      <p:bldP spid="56" grpId="0" bldLvl="0" animBg="1"/>
      <p:bldP spid="61" grpId="0" bldLvl="0" animBg="1"/>
      <p:bldP spid="62" grpId="0"/>
      <p:bldP spid="63" grpId="0" bldLvl="0" animBg="1"/>
      <p:bldP spid="65" grpId="0" bldLvl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TextBox 45"/>
          <p:cNvSpPr txBox="1"/>
          <p:nvPr/>
        </p:nvSpPr>
        <p:spPr>
          <a:xfrm>
            <a:off x="828040" y="1090613"/>
            <a:ext cx="31289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添加节点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1411288" y="1624013"/>
            <a:ext cx="51181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添加的节点的颜色，可以是红色的，也可以是黑色的。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红色效率高。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741988" y="1131888"/>
            <a:ext cx="539750" cy="5397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865938" y="1131888"/>
            <a:ext cx="539750" cy="5397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988300" y="1131888"/>
            <a:ext cx="539750" cy="5397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635375" y="2170113"/>
            <a:ext cx="539750" cy="5413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箭头连接符 4"/>
          <p:cNvCxnSpPr>
            <a:stCxn id="37" idx="3"/>
          </p:cNvCxnSpPr>
          <p:nvPr/>
        </p:nvCxnSpPr>
        <p:spPr>
          <a:xfrm flipH="1">
            <a:off x="3419475" y="2632075"/>
            <a:ext cx="295275" cy="2270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097338" y="2632075"/>
            <a:ext cx="295275" cy="2270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2959100" y="2778125"/>
            <a:ext cx="539750" cy="5397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Nil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284663" y="2778125"/>
            <a:ext cx="539750" cy="5397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Nil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257550" y="2124075"/>
            <a:ext cx="1947863" cy="635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2706688" y="3203575"/>
            <a:ext cx="295275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2959100" y="277971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2938" y="4446588"/>
            <a:ext cx="1446213" cy="334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根节点必须是黑色</a:t>
            </a:r>
            <a:endParaRPr kumimoji="0" lang="zh-CN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" name="直接连接符 8"/>
          <p:cNvCxnSpPr>
            <a:stCxn id="45" idx="1"/>
          </p:cNvCxnSpPr>
          <p:nvPr/>
        </p:nvCxnSpPr>
        <p:spPr>
          <a:xfrm flipH="1">
            <a:off x="2312988" y="2217738"/>
            <a:ext cx="1230313" cy="984250"/>
          </a:xfrm>
          <a:prstGeom prst="line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225925" y="2189163"/>
            <a:ext cx="760413" cy="669925"/>
          </a:xfrm>
          <a:prstGeom prst="line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800600" y="3201988"/>
            <a:ext cx="295275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4284663" y="277971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2308225" y="2211388"/>
            <a:ext cx="1246188" cy="1000125"/>
          </a:xfrm>
          <a:prstGeom prst="line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252913" y="2211388"/>
            <a:ext cx="1492250" cy="1319213"/>
          </a:xfrm>
          <a:prstGeom prst="line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227763" y="2362200"/>
            <a:ext cx="2030412" cy="9223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添加三个元素，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一共需要调整一次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633788" y="2170113"/>
            <a:ext cx="539750" cy="5413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6813" y="3284538"/>
            <a:ext cx="2492375" cy="874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所以，添加节点时，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默认为红色，效率高。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13200" y="3405188"/>
            <a:ext cx="541338" cy="5397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Nil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0" name="直接箭头连接符 39"/>
          <p:cNvCxnSpPr>
            <a:endCxn id="35" idx="0"/>
          </p:cNvCxnSpPr>
          <p:nvPr/>
        </p:nvCxnSpPr>
        <p:spPr>
          <a:xfrm flipH="1">
            <a:off x="4284663" y="3238500"/>
            <a:ext cx="77788" cy="1666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42" idx="1"/>
          </p:cNvCxnSpPr>
          <p:nvPr/>
        </p:nvCxnSpPr>
        <p:spPr>
          <a:xfrm>
            <a:off x="3419475" y="3240088"/>
            <a:ext cx="144463" cy="1571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484563" y="3317875"/>
            <a:ext cx="539750" cy="5397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Nil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二叉树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8.64198E-7 L -0.2283 0.1993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8.64198E-7 L -0.27257 0.1993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0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08143 0.1034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52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57 0.19939 L -0.42725 0.3200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0" y="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8.64198E-7 L -0.39532 0.19938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00" y="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0.08073 0.10618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" y="530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31 0.19938 L -0.40504 0.32006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  <p:bldP spid="29" grpId="0" bldLvl="0" animBg="1"/>
      <p:bldP spid="29" grpId="1" bldLvl="0" animBg="1"/>
      <p:bldP spid="29" grpId="2" bldLvl="0" animBg="1"/>
      <p:bldP spid="36" grpId="0" bldLvl="0" animBg="1"/>
      <p:bldP spid="36" grpId="1" bldLvl="0" animBg="1"/>
      <p:bldP spid="36" grpId="2" bldLvl="0" animBg="1"/>
      <p:bldP spid="37" grpId="0" bldLvl="0" animBg="1"/>
      <p:bldP spid="37" grpId="1" bldLvl="0" animBg="1"/>
      <p:bldP spid="39" grpId="0" bldLvl="0" animBg="1"/>
      <p:bldP spid="39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5" grpId="2" bldLvl="0" animBg="1"/>
      <p:bldP spid="45" grpId="3" bldLvl="0" animBg="1"/>
      <p:bldP spid="48" grpId="0" bldLvl="0" animBg="1"/>
      <p:bldP spid="7" grpId="0"/>
      <p:bldP spid="56" grpId="0" bldLvl="0" animBg="1"/>
      <p:bldP spid="62" grpId="0"/>
      <p:bldP spid="30" grpId="0" bldLvl="0" animBg="1"/>
      <p:bldP spid="35" grpId="0" bldLvl="0" animBg="1"/>
      <p:bldP spid="42" grpId="0" bldLvl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" name="椭圆 128"/>
          <p:cNvSpPr/>
          <p:nvPr/>
        </p:nvSpPr>
        <p:spPr>
          <a:xfrm>
            <a:off x="1403350" y="1058863"/>
            <a:ext cx="539750" cy="5397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343150" y="1058863"/>
            <a:ext cx="539750" cy="5397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3286125" y="1058863"/>
            <a:ext cx="541338" cy="5397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6056313" y="1058863"/>
            <a:ext cx="541338" cy="5397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205288" y="1058863"/>
            <a:ext cx="539750" cy="5397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5113338" y="1058863"/>
            <a:ext cx="539750" cy="5397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6975475" y="1054100"/>
            <a:ext cx="539750" cy="5397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二叉树</a:t>
            </a:r>
            <a:r>
              <a:rPr lang="en-US" altLang="zh-CN"/>
              <a:t>-</a:t>
            </a:r>
            <a:r>
              <a:rPr lang="zh-CN" altLang="en-US"/>
              <a:t>红黑树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" name="椭圆 128"/>
          <p:cNvSpPr/>
          <p:nvPr/>
        </p:nvSpPr>
        <p:spPr>
          <a:xfrm>
            <a:off x="1409700" y="105886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349500" y="105886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3292475" y="1058863"/>
            <a:ext cx="541338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6056313" y="1058863"/>
            <a:ext cx="541338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211638" y="105886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5113338" y="105886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6975475" y="1054100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455988" y="2284413"/>
            <a:ext cx="215900" cy="21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70338" y="2284413"/>
            <a:ext cx="215900" cy="21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692275" y="-18415"/>
            <a:ext cx="6139815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每一个节点是红色或者黑色，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根节点必须是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黑色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每个叶节点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(Nil)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是黑色的；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不能出现两个红色节点相连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对每一个节点，到其所有后代叶节点的简单路径上，均包含相同数目的黑色节点；</a:t>
            </a:r>
            <a:endParaRPr kumimoji="0" lang="zh-CN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780155" y="267018"/>
            <a:ext cx="1152525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15000" y="2284413"/>
            <a:ext cx="1800225" cy="576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当添加的节点为根节点时，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直接变成黑色就可以了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98813" y="2497138"/>
            <a:ext cx="365125" cy="360362"/>
            <a:chOff x="3067857" y="2489510"/>
            <a:chExt cx="364202" cy="360000"/>
          </a:xfrm>
        </p:grpSpPr>
        <p:sp>
          <p:nvSpPr>
            <p:cNvPr id="17" name="椭圆 16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073525" y="2514600"/>
            <a:ext cx="363538" cy="360363"/>
            <a:chOff x="3067857" y="2489510"/>
            <a:chExt cx="364202" cy="360000"/>
          </a:xfrm>
        </p:grpSpPr>
        <p:sp>
          <p:nvSpPr>
            <p:cNvPr id="22" name="椭圆 21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红黑树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2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39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5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L 0.23281 0.1435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0" y="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91616" y="846367"/>
            <a:ext cx="4976527" cy="387893"/>
          </a:xfrm>
        </p:spPr>
        <p:txBody>
          <a:bodyPr/>
          <a:lstStyle/>
          <a:p>
            <a:r>
              <a:rPr lang="zh-CN" altLang="en-US"/>
              <a:t>定义类时，什么时候可以使用泛型（使用场景）？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91616" y="1375371"/>
            <a:ext cx="4976527" cy="527124"/>
          </a:xfrm>
        </p:spPr>
        <p:txBody>
          <a:bodyPr/>
          <a:lstStyle/>
          <a:p>
            <a:r>
              <a:rPr lang="zh-CN" altLang="en-US"/>
              <a:t>类中定义属性不知道具体类型时，就可以使用泛型。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891616" y="2671515"/>
            <a:ext cx="4976527" cy="527124"/>
          </a:xfrm>
        </p:spPr>
        <p:txBody>
          <a:bodyPr/>
          <a:lstStyle/>
          <a:p>
            <a:r>
              <a:rPr lang="en-US" altLang="zh-CN"/>
              <a:t>public class </a:t>
            </a:r>
            <a:r>
              <a:rPr lang="zh-CN" altLang="en-US"/>
              <a:t>类名</a:t>
            </a:r>
            <a:r>
              <a:rPr lang="en-US" altLang="zh-CN"/>
              <a:t>&lt;</a:t>
            </a:r>
            <a:r>
              <a:rPr lang="zh-CN" altLang="en-US"/>
              <a:t>泛型名</a:t>
            </a:r>
            <a:r>
              <a:rPr lang="en-US" altLang="zh-CN"/>
              <a:t>&gt;{</a:t>
            </a:r>
            <a:endParaRPr lang="en-US" altLang="zh-CN"/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891616" y="3918719"/>
            <a:ext cx="4976527" cy="527124"/>
          </a:xfrm>
        </p:spPr>
        <p:txBody>
          <a:bodyPr/>
          <a:lstStyle/>
          <a:p>
            <a:r>
              <a:rPr lang="zh-CN" altLang="en-US"/>
              <a:t>创建对象的时候可以指定</a:t>
            </a:r>
            <a:r>
              <a:rPr lang="zh-CN" altLang="en-US">
                <a:sym typeface="+mn-ea"/>
              </a:rPr>
              <a:t>具体</a:t>
            </a:r>
            <a:r>
              <a:rPr lang="zh-CN" altLang="en-US"/>
              <a:t>泛型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>
          <a:xfrm>
            <a:off x="891616" y="2140229"/>
            <a:ext cx="4976527" cy="387893"/>
          </a:xfrm>
        </p:spPr>
        <p:txBody>
          <a:bodyPr/>
          <a:lstStyle/>
          <a:p>
            <a:r>
              <a:rPr lang="zh-CN" altLang="en-US"/>
              <a:t>类中如何定义格式 ？</a:t>
            </a:r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自定义泛型类</a:t>
            </a:r>
            <a:endParaRPr lang="zh-CN" altLang="en-US"/>
          </a:p>
        </p:txBody>
      </p:sp>
      <p:sp>
        <p:nvSpPr>
          <p:cNvPr id="15" name="Rectangle 1"/>
          <p:cNvSpPr>
            <a:spLocks noGrp="1" noChangeArrowheads="1"/>
          </p:cNvSpPr>
          <p:nvPr>
            <p:ph type="body" sz="quarter" idx="23"/>
          </p:nvPr>
        </p:nvSpPr>
        <p:spPr bwMode="auto">
          <a:xfrm>
            <a:off x="892175" y="3411062"/>
            <a:ext cx="2687320" cy="291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泛型使用时，如何</a:t>
            </a:r>
            <a:r>
              <a:rPr lang="zh-CN" altLang="en-US" sz="1300">
                <a:sym typeface="+mn-ea"/>
              </a:rPr>
              <a:t>确定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具体类型？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6" grpId="0" animBg="1" build="p"/>
      <p:bldP spid="8" grpId="0" animBg="1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2489835" y="3291840"/>
            <a:ext cx="365125" cy="358775"/>
            <a:chOff x="3067857" y="2489510"/>
            <a:chExt cx="364202" cy="360000"/>
          </a:xfrm>
        </p:grpSpPr>
        <p:sp>
          <p:nvSpPr>
            <p:cNvPr id="52" name="椭圆 51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900998" y="2569528"/>
            <a:ext cx="365125" cy="360362"/>
            <a:chOff x="3067857" y="2489510"/>
            <a:chExt cx="364202" cy="360000"/>
          </a:xfrm>
        </p:grpSpPr>
        <p:sp>
          <p:nvSpPr>
            <p:cNvPr id="67" name="椭圆 66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775710" y="2586990"/>
            <a:ext cx="363538" cy="360363"/>
            <a:chOff x="3067857" y="2489510"/>
            <a:chExt cx="364202" cy="360000"/>
          </a:xfrm>
        </p:grpSpPr>
        <p:sp>
          <p:nvSpPr>
            <p:cNvPr id="70" name="椭圆 69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021648" y="3291840"/>
            <a:ext cx="365125" cy="358775"/>
            <a:chOff x="3067857" y="2489510"/>
            <a:chExt cx="364202" cy="360000"/>
          </a:xfrm>
        </p:grpSpPr>
        <p:sp>
          <p:nvSpPr>
            <p:cNvPr id="73" name="椭圆 72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0" name="椭圆 129"/>
          <p:cNvSpPr/>
          <p:nvPr/>
        </p:nvSpPr>
        <p:spPr>
          <a:xfrm>
            <a:off x="2051685" y="113125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2994660" y="1131253"/>
            <a:ext cx="541338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5758498" y="1131253"/>
            <a:ext cx="541338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815523" y="113125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6677660" y="1126490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158173" y="2356803"/>
            <a:ext cx="215900" cy="21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672523" y="2356803"/>
            <a:ext cx="215900" cy="21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763395" y="-6350"/>
            <a:ext cx="6412865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每一个节点是红色或者黑色，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根节点必须是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黑色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每个叶节点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(Nil)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是黑色的；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不能出现两个红色节点相连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对每一个节点，到其所有后代叶节点的简单路径上，均包含相同数目的黑色节点；</a:t>
            </a:r>
            <a:endParaRPr kumimoji="0" lang="zh-CN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240723" y="1831340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245360" y="1775778"/>
            <a:ext cx="1947863" cy="635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2780348" y="3087053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050223" y="3085465"/>
            <a:ext cx="141288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417185" y="2356803"/>
            <a:ext cx="2608263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其父节点为黑色，则不需要做任何操作。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731135" y="1796415"/>
            <a:ext cx="1947863" cy="635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3593148" y="3290253"/>
            <a:ext cx="363537" cy="360362"/>
            <a:chOff x="3067857" y="2489510"/>
            <a:chExt cx="364202" cy="360000"/>
          </a:xfrm>
        </p:grpSpPr>
        <p:sp>
          <p:nvSpPr>
            <p:cNvPr id="87" name="椭圆 86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124960" y="3290253"/>
            <a:ext cx="365125" cy="360362"/>
            <a:chOff x="3067857" y="2489510"/>
            <a:chExt cx="364202" cy="360000"/>
          </a:xfrm>
        </p:grpSpPr>
        <p:sp>
          <p:nvSpPr>
            <p:cNvPr id="90" name="椭圆 89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92" name="直接箭头连接符 91"/>
          <p:cNvCxnSpPr/>
          <p:nvPr/>
        </p:nvCxnSpPr>
        <p:spPr>
          <a:xfrm flipH="1">
            <a:off x="3883660" y="3096578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4153535" y="3094990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3913823" y="113125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3305810" y="2448878"/>
            <a:ext cx="1947863" cy="635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3242310" y="4031615"/>
            <a:ext cx="365125" cy="360363"/>
            <a:chOff x="3067857" y="2489510"/>
            <a:chExt cx="364202" cy="360000"/>
          </a:xfrm>
        </p:grpSpPr>
        <p:sp>
          <p:nvSpPr>
            <p:cNvPr id="98" name="椭圆 97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775710" y="4031615"/>
            <a:ext cx="363538" cy="360363"/>
            <a:chOff x="3067857" y="2489510"/>
            <a:chExt cx="364202" cy="360000"/>
          </a:xfrm>
        </p:grpSpPr>
        <p:sp>
          <p:nvSpPr>
            <p:cNvPr id="101" name="椭圆 100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03" name="直接箭头连接符 102"/>
          <p:cNvCxnSpPr/>
          <p:nvPr/>
        </p:nvCxnSpPr>
        <p:spPr>
          <a:xfrm flipH="1">
            <a:off x="3534410" y="381889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3802698" y="3826828"/>
            <a:ext cx="141288" cy="1968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416868" y="2357120"/>
            <a:ext cx="2338388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其父节点为红色，叔叔节点也是红色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" name="下箭头 111"/>
          <p:cNvSpPr/>
          <p:nvPr/>
        </p:nvSpPr>
        <p:spPr>
          <a:xfrm>
            <a:off x="6791960" y="2999740"/>
            <a:ext cx="431800" cy="576263"/>
          </a:xfrm>
          <a:prstGeom prst="downArrow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200015" y="3573145"/>
            <a:ext cx="365125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”设为黑色，将“叔叔节点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”设为黑色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将“祖父节点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”设为“红色”。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如果祖父节点为根节点，则将根节点再次变成黑色。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2178685" y="790575"/>
            <a:ext cx="1582738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5812473" y="3841115"/>
            <a:ext cx="674688" cy="0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 flipV="1">
            <a:off x="4293235" y="2947353"/>
            <a:ext cx="1519238" cy="885825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红黑树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0618 0.143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8 0.14352 L 0.07535 0.275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09601 0.14352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0" y="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01 0.14352 L 0.08559 0.2697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0.00902 0.13272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2 0.13272 L 0.04584 0.27192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4 0.27192 L -0.04496 0.42223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ldLvl="0" animBg="1"/>
      <p:bldP spid="130" grpId="1" bldLvl="0" animBg="1"/>
      <p:bldP spid="131" grpId="0" bldLvl="0" animBg="1"/>
      <p:bldP spid="131" grpId="1" bldLvl="0" animBg="1"/>
      <p:bldP spid="17" grpId="0" bldLvl="0" animBg="1"/>
      <p:bldP spid="17" grpId="1" bldLvl="0" animBg="1"/>
      <p:bldP spid="25" grpId="0"/>
      <p:bldP spid="25" grpId="1"/>
      <p:bldP spid="26" grpId="0" bldLvl="0" animBg="1"/>
      <p:bldP spid="26" grpId="1" bldLvl="0" animBg="1"/>
      <p:bldP spid="26" grpId="2" bldLvl="0" animBg="1"/>
      <p:bldP spid="26" grpId="3" bldLvl="0" animBg="1"/>
      <p:bldP spid="95" grpId="0" bldLvl="0" animBg="1"/>
      <p:bldP spid="95" grpId="1" bldLvl="0" animBg="1"/>
      <p:bldP spid="95" grpId="2" bldLvl="0" animBg="1"/>
      <p:bldP spid="96" grpId="0" bldLvl="0" animBg="1"/>
      <p:bldP spid="96" grpId="1" bldLvl="0" animBg="1"/>
      <p:bldP spid="111" grpId="0"/>
      <p:bldP spid="112" grpId="0" bldLvl="0" animBg="1"/>
      <p:bldP spid="11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7394" name="组合 50"/>
          <p:cNvGrpSpPr/>
          <p:nvPr/>
        </p:nvGrpSpPr>
        <p:grpSpPr>
          <a:xfrm>
            <a:off x="2787650" y="3219450"/>
            <a:ext cx="365125" cy="358775"/>
            <a:chOff x="3067857" y="2489510"/>
            <a:chExt cx="364202" cy="360000"/>
          </a:xfrm>
        </p:grpSpPr>
        <p:sp>
          <p:nvSpPr>
            <p:cNvPr id="52" name="椭圆 51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7395" name="组合 71"/>
          <p:cNvGrpSpPr/>
          <p:nvPr/>
        </p:nvGrpSpPr>
        <p:grpSpPr>
          <a:xfrm>
            <a:off x="3319463" y="3219450"/>
            <a:ext cx="365125" cy="358775"/>
            <a:chOff x="3067857" y="2489510"/>
            <a:chExt cx="364202" cy="360000"/>
          </a:xfrm>
        </p:grpSpPr>
        <p:sp>
          <p:nvSpPr>
            <p:cNvPr id="73" name="椭圆 72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2" name="椭圆 131"/>
          <p:cNvSpPr/>
          <p:nvPr/>
        </p:nvSpPr>
        <p:spPr>
          <a:xfrm>
            <a:off x="6056313" y="1058863"/>
            <a:ext cx="541338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5113338" y="105886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6975475" y="1054100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455988" y="2284413"/>
            <a:ext cx="215900" cy="21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70338" y="2284413"/>
            <a:ext cx="215900" cy="21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912620" y="-18097"/>
            <a:ext cx="618871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每一个节点是红色或者黑色，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根节点必须是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黑色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每个叶节点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(Nil)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是黑色的；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不能出现两个红色节点相连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对每一个节点，到其所有后代叶节点的简单路径上，均包含相同数目的黑色节点；</a:t>
            </a:r>
            <a:endParaRPr kumimoji="0" lang="zh-CN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538538" y="1758950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078163" y="3014663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348038" y="3013075"/>
            <a:ext cx="141288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406" name="组合 88"/>
          <p:cNvGrpSpPr/>
          <p:nvPr/>
        </p:nvGrpSpPr>
        <p:grpSpPr>
          <a:xfrm>
            <a:off x="4422775" y="3217863"/>
            <a:ext cx="365125" cy="360362"/>
            <a:chOff x="3067857" y="2489510"/>
            <a:chExt cx="364202" cy="360000"/>
          </a:xfrm>
        </p:grpSpPr>
        <p:sp>
          <p:nvSpPr>
            <p:cNvPr id="90" name="椭圆 89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92" name="直接箭头连接符 91"/>
          <p:cNvCxnSpPr/>
          <p:nvPr/>
        </p:nvCxnSpPr>
        <p:spPr>
          <a:xfrm flipH="1">
            <a:off x="4181475" y="3024188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4451350" y="3022600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409" name="组合 96"/>
          <p:cNvGrpSpPr/>
          <p:nvPr/>
        </p:nvGrpSpPr>
        <p:grpSpPr>
          <a:xfrm>
            <a:off x="3540125" y="3959225"/>
            <a:ext cx="365125" cy="360363"/>
            <a:chOff x="3067857" y="2489510"/>
            <a:chExt cx="364202" cy="360000"/>
          </a:xfrm>
        </p:grpSpPr>
        <p:sp>
          <p:nvSpPr>
            <p:cNvPr id="98" name="椭圆 97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7410" name="组合 99"/>
          <p:cNvGrpSpPr/>
          <p:nvPr/>
        </p:nvGrpSpPr>
        <p:grpSpPr>
          <a:xfrm>
            <a:off x="4073525" y="3959225"/>
            <a:ext cx="363538" cy="360363"/>
            <a:chOff x="3067857" y="2489510"/>
            <a:chExt cx="364202" cy="360000"/>
          </a:xfrm>
        </p:grpSpPr>
        <p:sp>
          <p:nvSpPr>
            <p:cNvPr id="101" name="椭圆 100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03" name="直接箭头连接符 102"/>
          <p:cNvCxnSpPr/>
          <p:nvPr/>
        </p:nvCxnSpPr>
        <p:spPr>
          <a:xfrm flipH="1">
            <a:off x="3832225" y="374650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4100513" y="3754438"/>
            <a:ext cx="141288" cy="1968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6094413" y="2282825"/>
            <a:ext cx="2338388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其父节点为红色，叔叔节点也是红色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" name="下箭头 111"/>
          <p:cNvSpPr/>
          <p:nvPr/>
        </p:nvSpPr>
        <p:spPr>
          <a:xfrm>
            <a:off x="7089775" y="2927350"/>
            <a:ext cx="431800" cy="576263"/>
          </a:xfrm>
          <a:prstGeom prst="downArrow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497830" y="3500755"/>
            <a:ext cx="3665855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”设为黑色，将“叔叔节点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”设为黑色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将“祖父节点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”设为“红色”。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如果祖父节点为根节点，则将根节点再次变成黑色。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2249170" y="790575"/>
            <a:ext cx="1582738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6110288" y="3768725"/>
            <a:ext cx="674688" cy="0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 flipV="1">
            <a:off x="4591050" y="2874963"/>
            <a:ext cx="1519238" cy="885825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4051300" y="2452688"/>
            <a:ext cx="541338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7700963" y="3794125"/>
            <a:ext cx="676275" cy="0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 flipV="1">
            <a:off x="3614738" y="2846388"/>
            <a:ext cx="4086225" cy="94138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3054350" y="2470150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055938" y="2470150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784600" y="319881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6086475" y="3998913"/>
            <a:ext cx="674688" cy="0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 flipV="1">
            <a:off x="4021138" y="2239963"/>
            <a:ext cx="2065338" cy="175260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3538538" y="1760538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6134100" y="4264025"/>
            <a:ext cx="2640013" cy="0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 flipV="1">
            <a:off x="4059238" y="2266950"/>
            <a:ext cx="2074863" cy="1990725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红黑树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58" grpId="0" bldLvl="0" animBg="1"/>
      <p:bldP spid="60" grpId="0" bldLvl="0" animBg="1"/>
      <p:bldP spid="75" grpId="0" bldLvl="0" animBg="1"/>
      <p:bldP spid="75" grpId="1" bldLvl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9442" name="组合 88"/>
          <p:cNvGrpSpPr/>
          <p:nvPr/>
        </p:nvGrpSpPr>
        <p:grpSpPr>
          <a:xfrm>
            <a:off x="4422775" y="3217863"/>
            <a:ext cx="365125" cy="360362"/>
            <a:chOff x="3067857" y="2489510"/>
            <a:chExt cx="364202" cy="360000"/>
          </a:xfrm>
        </p:grpSpPr>
        <p:sp>
          <p:nvSpPr>
            <p:cNvPr id="90" name="椭圆 89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787650" y="3219450"/>
            <a:ext cx="365125" cy="358775"/>
            <a:chOff x="3067857" y="2489510"/>
            <a:chExt cx="364202" cy="360000"/>
          </a:xfrm>
        </p:grpSpPr>
        <p:sp>
          <p:nvSpPr>
            <p:cNvPr id="52" name="椭圆 51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9444" name="组合 71"/>
          <p:cNvGrpSpPr/>
          <p:nvPr/>
        </p:nvGrpSpPr>
        <p:grpSpPr>
          <a:xfrm>
            <a:off x="3319463" y="3219450"/>
            <a:ext cx="365125" cy="358775"/>
            <a:chOff x="3067857" y="2489510"/>
            <a:chExt cx="364202" cy="360000"/>
          </a:xfrm>
        </p:grpSpPr>
        <p:sp>
          <p:nvSpPr>
            <p:cNvPr id="73" name="椭圆 72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2" name="椭圆 131"/>
          <p:cNvSpPr/>
          <p:nvPr/>
        </p:nvSpPr>
        <p:spPr>
          <a:xfrm>
            <a:off x="6056313" y="1058863"/>
            <a:ext cx="541338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5113338" y="105886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6975475" y="1054100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455988" y="2284413"/>
            <a:ext cx="215900" cy="21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70338" y="2284413"/>
            <a:ext cx="215900" cy="21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984375" y="-18415"/>
            <a:ext cx="6339205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每一个节点是红色或者黑色，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根节点必须是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黑色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每个叶节点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(Nil)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是黑色的；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不能出现两个红色节点相连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对每一个节点，到其所有后代叶节点的简单路径上，均包含相同数目的黑色节点；</a:t>
            </a:r>
            <a:endParaRPr kumimoji="0" lang="zh-CN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538538" y="1758950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078163" y="3014663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348038" y="3013075"/>
            <a:ext cx="141288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4181475" y="3024188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4451350" y="3022600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457" name="组合 96"/>
          <p:cNvGrpSpPr/>
          <p:nvPr/>
        </p:nvGrpSpPr>
        <p:grpSpPr>
          <a:xfrm>
            <a:off x="3540125" y="3959225"/>
            <a:ext cx="365125" cy="360363"/>
            <a:chOff x="3067857" y="2489510"/>
            <a:chExt cx="364202" cy="360000"/>
          </a:xfrm>
        </p:grpSpPr>
        <p:sp>
          <p:nvSpPr>
            <p:cNvPr id="98" name="椭圆 97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9458" name="组合 99"/>
          <p:cNvGrpSpPr/>
          <p:nvPr/>
        </p:nvGrpSpPr>
        <p:grpSpPr>
          <a:xfrm>
            <a:off x="4073525" y="3959225"/>
            <a:ext cx="363538" cy="360363"/>
            <a:chOff x="3067857" y="2489510"/>
            <a:chExt cx="364202" cy="360000"/>
          </a:xfrm>
        </p:grpSpPr>
        <p:sp>
          <p:nvSpPr>
            <p:cNvPr id="101" name="椭圆 100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03" name="直接箭头连接符 102"/>
          <p:cNvCxnSpPr/>
          <p:nvPr/>
        </p:nvCxnSpPr>
        <p:spPr>
          <a:xfrm flipH="1">
            <a:off x="3832225" y="374650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4100513" y="3754438"/>
            <a:ext cx="141288" cy="1968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2249170" y="790575"/>
            <a:ext cx="1582738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4051300" y="2452688"/>
            <a:ext cx="541338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054350" y="2470150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055938" y="2470150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784600" y="319881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543175" y="1703388"/>
            <a:ext cx="1947863" cy="635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984375" y="2413000"/>
            <a:ext cx="1947863" cy="635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362200" y="3841750"/>
            <a:ext cx="363538" cy="360363"/>
            <a:chOff x="3067857" y="2489510"/>
            <a:chExt cx="364202" cy="360000"/>
          </a:xfrm>
        </p:grpSpPr>
        <p:sp>
          <p:nvSpPr>
            <p:cNvPr id="55" name="椭圆 54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894013" y="3841750"/>
            <a:ext cx="363537" cy="360363"/>
            <a:chOff x="3067857" y="2489510"/>
            <a:chExt cx="364202" cy="360000"/>
          </a:xfrm>
        </p:grpSpPr>
        <p:sp>
          <p:nvSpPr>
            <p:cNvPr id="65" name="椭圆 64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67" name="直接箭头连接符 66"/>
          <p:cNvCxnSpPr/>
          <p:nvPr/>
        </p:nvCxnSpPr>
        <p:spPr>
          <a:xfrm flipH="1">
            <a:off x="2652713" y="3636963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2922588" y="3635375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715000" y="2284413"/>
            <a:ext cx="2608263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其父节点为黑色，则不需要做任何操作。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红黑树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-0.24393 0.1373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0" y="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392 0.13735 L -0.29341 0.2740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34 0.27408 L -0.2698 0.4095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0" y="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-0.18177 0.4095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0" y="2050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40625 0.41049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00" y="2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ldLvl="0" animBg="1"/>
      <p:bldP spid="134" grpId="0" bldLvl="0" animBg="1"/>
      <p:bldP spid="134" grpId="1" bldLvl="0" animBg="1"/>
      <p:bldP spid="134" grpId="2" bldLvl="0" animBg="1"/>
      <p:bldP spid="135" grpId="0" bldLvl="0" animBg="1"/>
      <p:bldP spid="48" grpId="0" bldLvl="0" animBg="1"/>
      <p:bldP spid="48" grpId="1" bldLvl="0" animBg="1"/>
      <p:bldP spid="49" grpId="0" bldLvl="0" animBg="1"/>
      <p:bldP spid="49" grpId="1" bldLvl="0" animBg="1"/>
      <p:bldP spid="6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椭圆 42"/>
          <p:cNvSpPr/>
          <p:nvPr/>
        </p:nvSpPr>
        <p:spPr>
          <a:xfrm>
            <a:off x="3598863" y="417513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855913" y="1095375"/>
            <a:ext cx="539750" cy="5413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303713" y="1101725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333625" y="1860550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073525" y="1863725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4843463" y="1865313"/>
            <a:ext cx="539750" cy="5413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箭头连接符 3"/>
          <p:cNvCxnSpPr>
            <a:stCxn id="43" idx="3"/>
            <a:endCxn id="53" idx="7"/>
          </p:cNvCxnSpPr>
          <p:nvPr/>
        </p:nvCxnSpPr>
        <p:spPr>
          <a:xfrm flipH="1">
            <a:off x="3316288" y="877888"/>
            <a:ext cx="361950" cy="2968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2789238" y="1614488"/>
            <a:ext cx="228600" cy="273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205163" y="1611313"/>
            <a:ext cx="190500" cy="2317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4076700" y="841375"/>
            <a:ext cx="344488" cy="2936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3213100" y="1860550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H="1">
            <a:off x="4343400" y="1619250"/>
            <a:ext cx="203200" cy="2635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694238" y="1628775"/>
            <a:ext cx="241300" cy="295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504" name="组合 96"/>
          <p:cNvGrpSpPr/>
          <p:nvPr/>
        </p:nvGrpSpPr>
        <p:grpSpPr>
          <a:xfrm>
            <a:off x="1989138" y="2592388"/>
            <a:ext cx="363537" cy="360362"/>
            <a:chOff x="3067857" y="2489510"/>
            <a:chExt cx="364202" cy="360000"/>
          </a:xfrm>
        </p:grpSpPr>
        <p:sp>
          <p:nvSpPr>
            <p:cNvPr id="98" name="椭圆 97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1505" name="组合 99"/>
          <p:cNvGrpSpPr/>
          <p:nvPr/>
        </p:nvGrpSpPr>
        <p:grpSpPr>
          <a:xfrm>
            <a:off x="2520950" y="2592388"/>
            <a:ext cx="365125" cy="360362"/>
            <a:chOff x="3067857" y="2489510"/>
            <a:chExt cx="364202" cy="360000"/>
          </a:xfrm>
        </p:grpSpPr>
        <p:sp>
          <p:nvSpPr>
            <p:cNvPr id="111" name="椭圆 110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13" name="直接箭头连接符 112"/>
          <p:cNvCxnSpPr/>
          <p:nvPr/>
        </p:nvCxnSpPr>
        <p:spPr>
          <a:xfrm flipH="1">
            <a:off x="2279650" y="2379663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549525" y="2386013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508" name="组合 114"/>
          <p:cNvGrpSpPr/>
          <p:nvPr/>
        </p:nvGrpSpPr>
        <p:grpSpPr>
          <a:xfrm>
            <a:off x="2960688" y="2638425"/>
            <a:ext cx="363537" cy="360363"/>
            <a:chOff x="3067857" y="2489510"/>
            <a:chExt cx="364202" cy="360000"/>
          </a:xfrm>
        </p:grpSpPr>
        <p:sp>
          <p:nvSpPr>
            <p:cNvPr id="120" name="椭圆 119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1509" name="组合 121"/>
          <p:cNvGrpSpPr/>
          <p:nvPr/>
        </p:nvGrpSpPr>
        <p:grpSpPr>
          <a:xfrm>
            <a:off x="3492500" y="2638425"/>
            <a:ext cx="363538" cy="360363"/>
            <a:chOff x="3067857" y="2489510"/>
            <a:chExt cx="364202" cy="360000"/>
          </a:xfrm>
        </p:grpSpPr>
        <p:sp>
          <p:nvSpPr>
            <p:cNvPr id="123" name="椭圆 122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 flipH="1">
            <a:off x="3251200" y="242570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3521075" y="2433638"/>
            <a:ext cx="139700" cy="1968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512" name="组合 126"/>
          <p:cNvGrpSpPr/>
          <p:nvPr/>
        </p:nvGrpSpPr>
        <p:grpSpPr>
          <a:xfrm>
            <a:off x="3859213" y="2657475"/>
            <a:ext cx="363537" cy="360363"/>
            <a:chOff x="3067857" y="2489510"/>
            <a:chExt cx="364202" cy="360000"/>
          </a:xfrm>
        </p:grpSpPr>
        <p:sp>
          <p:nvSpPr>
            <p:cNvPr id="128" name="椭圆 127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1513" name="组合 129"/>
          <p:cNvGrpSpPr/>
          <p:nvPr/>
        </p:nvGrpSpPr>
        <p:grpSpPr>
          <a:xfrm>
            <a:off x="4391025" y="2657475"/>
            <a:ext cx="363538" cy="360363"/>
            <a:chOff x="3067857" y="2489510"/>
            <a:chExt cx="364202" cy="360000"/>
          </a:xfrm>
        </p:grpSpPr>
        <p:sp>
          <p:nvSpPr>
            <p:cNvPr id="131" name="椭圆 130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33" name="直接箭头连接符 132"/>
          <p:cNvCxnSpPr/>
          <p:nvPr/>
        </p:nvCxnSpPr>
        <p:spPr>
          <a:xfrm flipH="1">
            <a:off x="4149725" y="244475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4419600" y="2452688"/>
            <a:ext cx="139700" cy="1968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516" name="组合 134"/>
          <p:cNvGrpSpPr/>
          <p:nvPr/>
        </p:nvGrpSpPr>
        <p:grpSpPr>
          <a:xfrm>
            <a:off x="4803775" y="2649538"/>
            <a:ext cx="365125" cy="360362"/>
            <a:chOff x="3067857" y="2489510"/>
            <a:chExt cx="364202" cy="360000"/>
          </a:xfrm>
        </p:grpSpPr>
        <p:sp>
          <p:nvSpPr>
            <p:cNvPr id="136" name="椭圆 135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1517" name="组合 137"/>
          <p:cNvGrpSpPr/>
          <p:nvPr/>
        </p:nvGrpSpPr>
        <p:grpSpPr>
          <a:xfrm>
            <a:off x="5318125" y="2628900"/>
            <a:ext cx="365125" cy="360363"/>
            <a:chOff x="3067857" y="2489510"/>
            <a:chExt cx="364202" cy="360000"/>
          </a:xfrm>
        </p:grpSpPr>
        <p:sp>
          <p:nvSpPr>
            <p:cNvPr id="139" name="椭圆 138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41" name="直接箭头连接符 140"/>
          <p:cNvCxnSpPr/>
          <p:nvPr/>
        </p:nvCxnSpPr>
        <p:spPr>
          <a:xfrm flipH="1">
            <a:off x="5056188" y="242570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5326063" y="2414588"/>
            <a:ext cx="141288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7092950" y="124301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7956550" y="124301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1522" name="矩形 152"/>
          <p:cNvSpPr/>
          <p:nvPr/>
        </p:nvSpPr>
        <p:spPr>
          <a:xfrm>
            <a:off x="5168900" y="606425"/>
            <a:ext cx="15684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继续添加数据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红黑树</a:t>
            </a:r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椭圆 42"/>
          <p:cNvSpPr/>
          <p:nvPr/>
        </p:nvSpPr>
        <p:spPr>
          <a:xfrm>
            <a:off x="3598863" y="417513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855913" y="1095375"/>
            <a:ext cx="539750" cy="5413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303713" y="1101725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333625" y="1860550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073525" y="1863725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4843463" y="1865313"/>
            <a:ext cx="539750" cy="5413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箭头连接符 3"/>
          <p:cNvCxnSpPr>
            <a:stCxn id="43" idx="3"/>
            <a:endCxn id="53" idx="7"/>
          </p:cNvCxnSpPr>
          <p:nvPr/>
        </p:nvCxnSpPr>
        <p:spPr>
          <a:xfrm flipH="1">
            <a:off x="3316288" y="877888"/>
            <a:ext cx="361950" cy="2968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2789238" y="1614488"/>
            <a:ext cx="228600" cy="273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205163" y="1611313"/>
            <a:ext cx="190500" cy="2317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4076700" y="841375"/>
            <a:ext cx="344488" cy="2936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3213100" y="1860550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H="1">
            <a:off x="4343400" y="1619250"/>
            <a:ext cx="203200" cy="2635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694238" y="1628775"/>
            <a:ext cx="241300" cy="295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552" name="组合 96"/>
          <p:cNvGrpSpPr/>
          <p:nvPr/>
        </p:nvGrpSpPr>
        <p:grpSpPr>
          <a:xfrm>
            <a:off x="1997075" y="2605088"/>
            <a:ext cx="365125" cy="360362"/>
            <a:chOff x="3067857" y="2489510"/>
            <a:chExt cx="364202" cy="360000"/>
          </a:xfrm>
        </p:grpSpPr>
        <p:sp>
          <p:nvSpPr>
            <p:cNvPr id="98" name="椭圆 97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3553" name="组合 99"/>
          <p:cNvGrpSpPr/>
          <p:nvPr/>
        </p:nvGrpSpPr>
        <p:grpSpPr>
          <a:xfrm>
            <a:off x="2520950" y="2592388"/>
            <a:ext cx="365125" cy="360362"/>
            <a:chOff x="3067857" y="2489510"/>
            <a:chExt cx="364202" cy="360000"/>
          </a:xfrm>
        </p:grpSpPr>
        <p:sp>
          <p:nvSpPr>
            <p:cNvPr id="111" name="椭圆 110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13" name="直接箭头连接符 112"/>
          <p:cNvCxnSpPr/>
          <p:nvPr/>
        </p:nvCxnSpPr>
        <p:spPr>
          <a:xfrm flipH="1">
            <a:off x="2279650" y="2379663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549525" y="2386013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556" name="组合 114"/>
          <p:cNvGrpSpPr/>
          <p:nvPr/>
        </p:nvGrpSpPr>
        <p:grpSpPr>
          <a:xfrm>
            <a:off x="2960688" y="2638425"/>
            <a:ext cx="363537" cy="360363"/>
            <a:chOff x="3067857" y="2489510"/>
            <a:chExt cx="364202" cy="360000"/>
          </a:xfrm>
        </p:grpSpPr>
        <p:sp>
          <p:nvSpPr>
            <p:cNvPr id="120" name="椭圆 119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3557" name="组合 121"/>
          <p:cNvGrpSpPr/>
          <p:nvPr/>
        </p:nvGrpSpPr>
        <p:grpSpPr>
          <a:xfrm>
            <a:off x="3492500" y="2638425"/>
            <a:ext cx="363538" cy="360363"/>
            <a:chOff x="3067857" y="2489510"/>
            <a:chExt cx="364202" cy="360000"/>
          </a:xfrm>
        </p:grpSpPr>
        <p:sp>
          <p:nvSpPr>
            <p:cNvPr id="123" name="椭圆 122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 flipH="1">
            <a:off x="3251200" y="242570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3521075" y="2433638"/>
            <a:ext cx="139700" cy="1968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560" name="组合 126"/>
          <p:cNvGrpSpPr/>
          <p:nvPr/>
        </p:nvGrpSpPr>
        <p:grpSpPr>
          <a:xfrm>
            <a:off x="3859213" y="2657475"/>
            <a:ext cx="363537" cy="360363"/>
            <a:chOff x="3067857" y="2489510"/>
            <a:chExt cx="364202" cy="360000"/>
          </a:xfrm>
        </p:grpSpPr>
        <p:sp>
          <p:nvSpPr>
            <p:cNvPr id="128" name="椭圆 127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3561" name="组合 129"/>
          <p:cNvGrpSpPr/>
          <p:nvPr/>
        </p:nvGrpSpPr>
        <p:grpSpPr>
          <a:xfrm>
            <a:off x="4391025" y="2657475"/>
            <a:ext cx="363538" cy="360363"/>
            <a:chOff x="3067857" y="2489510"/>
            <a:chExt cx="364202" cy="360000"/>
          </a:xfrm>
        </p:grpSpPr>
        <p:sp>
          <p:nvSpPr>
            <p:cNvPr id="131" name="椭圆 130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33" name="直接箭头连接符 132"/>
          <p:cNvCxnSpPr/>
          <p:nvPr/>
        </p:nvCxnSpPr>
        <p:spPr>
          <a:xfrm flipH="1">
            <a:off x="4149725" y="244475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4419600" y="2452688"/>
            <a:ext cx="139700" cy="1968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564" name="组合 134"/>
          <p:cNvGrpSpPr/>
          <p:nvPr/>
        </p:nvGrpSpPr>
        <p:grpSpPr>
          <a:xfrm>
            <a:off x="4803775" y="2649538"/>
            <a:ext cx="365125" cy="360362"/>
            <a:chOff x="3067857" y="2489510"/>
            <a:chExt cx="364202" cy="360000"/>
          </a:xfrm>
        </p:grpSpPr>
        <p:sp>
          <p:nvSpPr>
            <p:cNvPr id="136" name="椭圆 135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3565" name="组合 137"/>
          <p:cNvGrpSpPr/>
          <p:nvPr/>
        </p:nvGrpSpPr>
        <p:grpSpPr>
          <a:xfrm>
            <a:off x="5318125" y="2628900"/>
            <a:ext cx="365125" cy="360363"/>
            <a:chOff x="3067857" y="2489510"/>
            <a:chExt cx="364202" cy="360000"/>
          </a:xfrm>
        </p:grpSpPr>
        <p:sp>
          <p:nvSpPr>
            <p:cNvPr id="139" name="椭圆 138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41" name="直接箭头连接符 140"/>
          <p:cNvCxnSpPr/>
          <p:nvPr/>
        </p:nvCxnSpPr>
        <p:spPr>
          <a:xfrm flipH="1">
            <a:off x="5056188" y="242570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5326063" y="2414588"/>
            <a:ext cx="141288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7092950" y="124301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7956550" y="124301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657350" y="3209925"/>
            <a:ext cx="363538" cy="360363"/>
            <a:chOff x="3067857" y="2489510"/>
            <a:chExt cx="364202" cy="360000"/>
          </a:xfrm>
        </p:grpSpPr>
        <p:sp>
          <p:nvSpPr>
            <p:cNvPr id="51" name="椭圆 50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189163" y="3209925"/>
            <a:ext cx="363537" cy="360363"/>
            <a:chOff x="3067857" y="2489510"/>
            <a:chExt cx="364202" cy="360000"/>
          </a:xfrm>
        </p:grpSpPr>
        <p:sp>
          <p:nvSpPr>
            <p:cNvPr id="56" name="椭圆 55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H="1">
            <a:off x="1947863" y="2998788"/>
            <a:ext cx="130175" cy="2047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217738" y="3005138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011863" y="2322195"/>
            <a:ext cx="2338388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其父节点为红色，叔叔节点也是红色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下箭头 65"/>
          <p:cNvSpPr/>
          <p:nvPr/>
        </p:nvSpPr>
        <p:spPr>
          <a:xfrm>
            <a:off x="6876415" y="2931795"/>
            <a:ext cx="431800" cy="576263"/>
          </a:xfrm>
          <a:prstGeom prst="downArrow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383530" y="3570605"/>
            <a:ext cx="3696335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”设为黑色，将“叔叔节点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”设为黑色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将“祖父节点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”设为“红色”。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如果祖父节点为根节点，则将根节点再次变成黑色。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椭圆 68"/>
          <p:cNvSpPr/>
          <p:nvPr/>
        </p:nvSpPr>
        <p:spPr>
          <a:xfrm rot="1557981">
            <a:off x="1998663" y="1498600"/>
            <a:ext cx="823913" cy="1836738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红黑树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19753E-6 L -0.57292 0.252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ldLvl="0" animBg="1"/>
      <p:bldP spid="62" grpId="0"/>
      <p:bldP spid="66" grpId="0" bldLvl="0" animBg="1"/>
      <p:bldP spid="67" grpId="0"/>
      <p:bldP spid="69" grpId="0" bldLvl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椭圆 42"/>
          <p:cNvSpPr/>
          <p:nvPr/>
        </p:nvSpPr>
        <p:spPr>
          <a:xfrm>
            <a:off x="3598863" y="417513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855913" y="1095375"/>
            <a:ext cx="539750" cy="5413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303713" y="1101725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333625" y="1860550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073525" y="1863725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4843463" y="1865313"/>
            <a:ext cx="539750" cy="5413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箭头连接符 3"/>
          <p:cNvCxnSpPr>
            <a:stCxn id="43" idx="3"/>
            <a:endCxn id="53" idx="7"/>
          </p:cNvCxnSpPr>
          <p:nvPr/>
        </p:nvCxnSpPr>
        <p:spPr>
          <a:xfrm flipH="1">
            <a:off x="3316288" y="877888"/>
            <a:ext cx="361950" cy="2968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2789238" y="1614488"/>
            <a:ext cx="228600" cy="273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205163" y="1611313"/>
            <a:ext cx="190500" cy="2317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4076700" y="841375"/>
            <a:ext cx="344488" cy="2936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3213100" y="1860550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H="1">
            <a:off x="4343400" y="1619250"/>
            <a:ext cx="203200" cy="2635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694238" y="1628775"/>
            <a:ext cx="241300" cy="295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600" name="组合 96"/>
          <p:cNvGrpSpPr/>
          <p:nvPr/>
        </p:nvGrpSpPr>
        <p:grpSpPr>
          <a:xfrm>
            <a:off x="1997075" y="2605088"/>
            <a:ext cx="365125" cy="360362"/>
            <a:chOff x="3067857" y="2489510"/>
            <a:chExt cx="364202" cy="360000"/>
          </a:xfrm>
        </p:grpSpPr>
        <p:sp>
          <p:nvSpPr>
            <p:cNvPr id="98" name="椭圆 97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5601" name="组合 99"/>
          <p:cNvGrpSpPr/>
          <p:nvPr/>
        </p:nvGrpSpPr>
        <p:grpSpPr>
          <a:xfrm>
            <a:off x="2520950" y="2592388"/>
            <a:ext cx="365125" cy="360362"/>
            <a:chOff x="3067857" y="2489510"/>
            <a:chExt cx="364202" cy="360000"/>
          </a:xfrm>
        </p:grpSpPr>
        <p:sp>
          <p:nvSpPr>
            <p:cNvPr id="111" name="椭圆 110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13" name="直接箭头连接符 112"/>
          <p:cNvCxnSpPr/>
          <p:nvPr/>
        </p:nvCxnSpPr>
        <p:spPr>
          <a:xfrm flipH="1">
            <a:off x="2279650" y="2379663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549525" y="2386013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604" name="组合 114"/>
          <p:cNvGrpSpPr/>
          <p:nvPr/>
        </p:nvGrpSpPr>
        <p:grpSpPr>
          <a:xfrm>
            <a:off x="2960688" y="2638425"/>
            <a:ext cx="363537" cy="360363"/>
            <a:chOff x="3067857" y="2489510"/>
            <a:chExt cx="364202" cy="360000"/>
          </a:xfrm>
        </p:grpSpPr>
        <p:sp>
          <p:nvSpPr>
            <p:cNvPr id="120" name="椭圆 119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5605" name="组合 121"/>
          <p:cNvGrpSpPr/>
          <p:nvPr/>
        </p:nvGrpSpPr>
        <p:grpSpPr>
          <a:xfrm>
            <a:off x="3492500" y="2638425"/>
            <a:ext cx="363538" cy="360363"/>
            <a:chOff x="3067857" y="2489510"/>
            <a:chExt cx="364202" cy="360000"/>
          </a:xfrm>
        </p:grpSpPr>
        <p:sp>
          <p:nvSpPr>
            <p:cNvPr id="123" name="椭圆 122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 flipH="1">
            <a:off x="3251200" y="242570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3521075" y="2433638"/>
            <a:ext cx="139700" cy="1968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608" name="组合 126"/>
          <p:cNvGrpSpPr/>
          <p:nvPr/>
        </p:nvGrpSpPr>
        <p:grpSpPr>
          <a:xfrm>
            <a:off x="3859213" y="2657475"/>
            <a:ext cx="363537" cy="360363"/>
            <a:chOff x="3067857" y="2489510"/>
            <a:chExt cx="364202" cy="360000"/>
          </a:xfrm>
        </p:grpSpPr>
        <p:sp>
          <p:nvSpPr>
            <p:cNvPr id="128" name="椭圆 127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5609" name="组合 129"/>
          <p:cNvGrpSpPr/>
          <p:nvPr/>
        </p:nvGrpSpPr>
        <p:grpSpPr>
          <a:xfrm>
            <a:off x="4391025" y="2657475"/>
            <a:ext cx="363538" cy="360363"/>
            <a:chOff x="3067857" y="2489510"/>
            <a:chExt cx="364202" cy="360000"/>
          </a:xfrm>
        </p:grpSpPr>
        <p:sp>
          <p:nvSpPr>
            <p:cNvPr id="131" name="椭圆 130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33" name="直接箭头连接符 132"/>
          <p:cNvCxnSpPr/>
          <p:nvPr/>
        </p:nvCxnSpPr>
        <p:spPr>
          <a:xfrm flipH="1">
            <a:off x="4149725" y="244475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4419600" y="2452688"/>
            <a:ext cx="139700" cy="1968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612" name="组合 134"/>
          <p:cNvGrpSpPr/>
          <p:nvPr/>
        </p:nvGrpSpPr>
        <p:grpSpPr>
          <a:xfrm>
            <a:off x="4803775" y="2649538"/>
            <a:ext cx="365125" cy="360362"/>
            <a:chOff x="3067857" y="2489510"/>
            <a:chExt cx="364202" cy="360000"/>
          </a:xfrm>
        </p:grpSpPr>
        <p:sp>
          <p:nvSpPr>
            <p:cNvPr id="136" name="椭圆 135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5613" name="组合 137"/>
          <p:cNvGrpSpPr/>
          <p:nvPr/>
        </p:nvGrpSpPr>
        <p:grpSpPr>
          <a:xfrm>
            <a:off x="5318125" y="2628900"/>
            <a:ext cx="365125" cy="360363"/>
            <a:chOff x="3067857" y="2489510"/>
            <a:chExt cx="364202" cy="360000"/>
          </a:xfrm>
        </p:grpSpPr>
        <p:sp>
          <p:nvSpPr>
            <p:cNvPr id="139" name="椭圆 138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41" name="直接箭头连接符 140"/>
          <p:cNvCxnSpPr/>
          <p:nvPr/>
        </p:nvCxnSpPr>
        <p:spPr>
          <a:xfrm flipH="1">
            <a:off x="5056188" y="242570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5326063" y="2414588"/>
            <a:ext cx="141288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7956550" y="124301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5617" name="组合 49"/>
          <p:cNvGrpSpPr/>
          <p:nvPr/>
        </p:nvGrpSpPr>
        <p:grpSpPr>
          <a:xfrm>
            <a:off x="1657350" y="3209925"/>
            <a:ext cx="363538" cy="360363"/>
            <a:chOff x="3067857" y="2489510"/>
            <a:chExt cx="364202" cy="360000"/>
          </a:xfrm>
        </p:grpSpPr>
        <p:sp>
          <p:nvSpPr>
            <p:cNvPr id="51" name="椭圆 50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5618" name="组合 53"/>
          <p:cNvGrpSpPr/>
          <p:nvPr/>
        </p:nvGrpSpPr>
        <p:grpSpPr>
          <a:xfrm>
            <a:off x="2189163" y="3209925"/>
            <a:ext cx="363537" cy="360363"/>
            <a:chOff x="3067857" y="2489510"/>
            <a:chExt cx="364202" cy="360000"/>
          </a:xfrm>
        </p:grpSpPr>
        <p:sp>
          <p:nvSpPr>
            <p:cNvPr id="56" name="椭圆 55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H="1">
            <a:off x="1947863" y="2998788"/>
            <a:ext cx="130175" cy="2047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217738" y="3005138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094413" y="2282825"/>
            <a:ext cx="2338388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其父节点为红色，叔叔节点也是红色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下箭头 65"/>
          <p:cNvSpPr/>
          <p:nvPr/>
        </p:nvSpPr>
        <p:spPr>
          <a:xfrm>
            <a:off x="7089775" y="2927350"/>
            <a:ext cx="431800" cy="576263"/>
          </a:xfrm>
          <a:prstGeom prst="downArrow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97513" y="3500438"/>
            <a:ext cx="3690938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”设为黑色，将“叔叔节点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”设为黑色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将“祖父节点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”设为“红色”。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如果祖父节点为根节点，则将根节点再次变成黑色。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6110288" y="3768725"/>
            <a:ext cx="674688" cy="0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58" idx="5"/>
          </p:cNvCxnSpPr>
          <p:nvPr/>
        </p:nvCxnSpPr>
        <p:spPr>
          <a:xfrm flipH="1" flipV="1">
            <a:off x="2794000" y="2320925"/>
            <a:ext cx="3316288" cy="143986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7700963" y="3794125"/>
            <a:ext cx="676275" cy="0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90" idx="5"/>
          </p:cNvCxnSpPr>
          <p:nvPr/>
        </p:nvCxnSpPr>
        <p:spPr>
          <a:xfrm flipH="1" flipV="1">
            <a:off x="3673475" y="2320925"/>
            <a:ext cx="4027488" cy="146685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086475" y="3998913"/>
            <a:ext cx="674688" cy="0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53" idx="5"/>
          </p:cNvCxnSpPr>
          <p:nvPr/>
        </p:nvCxnSpPr>
        <p:spPr>
          <a:xfrm flipH="1" flipV="1">
            <a:off x="3316288" y="1557338"/>
            <a:ext cx="2770188" cy="2435225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2335213" y="1863725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3211513" y="1860550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854325" y="1093788"/>
            <a:ext cx="539750" cy="5413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895475" y="2554288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红黑树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8" grpId="0" bldLvl="0" animBg="1"/>
      <p:bldP spid="90" grpId="0" bldLvl="0" animBg="1"/>
      <p:bldP spid="74" grpId="0" bldLvl="0" animBg="1"/>
      <p:bldP spid="75" grpId="0" bldLvl="0" animBg="1"/>
      <p:bldP spid="76" grpId="0" bldLvl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7634" name="组合 49"/>
          <p:cNvGrpSpPr/>
          <p:nvPr/>
        </p:nvGrpSpPr>
        <p:grpSpPr>
          <a:xfrm>
            <a:off x="1657350" y="3209925"/>
            <a:ext cx="363538" cy="360363"/>
            <a:chOff x="3067857" y="2489510"/>
            <a:chExt cx="364202" cy="360000"/>
          </a:xfrm>
        </p:grpSpPr>
        <p:sp>
          <p:nvSpPr>
            <p:cNvPr id="51" name="椭圆 50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>
            <a:off x="3598863" y="417513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855913" y="1095375"/>
            <a:ext cx="539750" cy="5413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303713" y="1101725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073525" y="1863725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4843463" y="1865313"/>
            <a:ext cx="539750" cy="5413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箭头连接符 3"/>
          <p:cNvCxnSpPr>
            <a:stCxn id="43" idx="3"/>
            <a:endCxn id="53" idx="7"/>
          </p:cNvCxnSpPr>
          <p:nvPr/>
        </p:nvCxnSpPr>
        <p:spPr>
          <a:xfrm flipH="1">
            <a:off x="3316288" y="877888"/>
            <a:ext cx="361950" cy="2968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2789238" y="1614488"/>
            <a:ext cx="228600" cy="273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205163" y="1611313"/>
            <a:ext cx="190500" cy="2317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4076700" y="841375"/>
            <a:ext cx="344488" cy="2936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4343400" y="1619250"/>
            <a:ext cx="203200" cy="2635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694238" y="1628775"/>
            <a:ext cx="241300" cy="295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647" name="组合 96"/>
          <p:cNvGrpSpPr/>
          <p:nvPr/>
        </p:nvGrpSpPr>
        <p:grpSpPr>
          <a:xfrm>
            <a:off x="1997075" y="2605088"/>
            <a:ext cx="365125" cy="360362"/>
            <a:chOff x="3067857" y="2489510"/>
            <a:chExt cx="364202" cy="360000"/>
          </a:xfrm>
        </p:grpSpPr>
        <p:sp>
          <p:nvSpPr>
            <p:cNvPr id="98" name="椭圆 97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7648" name="组合 99"/>
          <p:cNvGrpSpPr/>
          <p:nvPr/>
        </p:nvGrpSpPr>
        <p:grpSpPr>
          <a:xfrm>
            <a:off x="2520950" y="2592388"/>
            <a:ext cx="365125" cy="360362"/>
            <a:chOff x="3067857" y="2489510"/>
            <a:chExt cx="364202" cy="360000"/>
          </a:xfrm>
        </p:grpSpPr>
        <p:sp>
          <p:nvSpPr>
            <p:cNvPr id="111" name="椭圆 110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13" name="直接箭头连接符 112"/>
          <p:cNvCxnSpPr/>
          <p:nvPr/>
        </p:nvCxnSpPr>
        <p:spPr>
          <a:xfrm flipH="1">
            <a:off x="2279650" y="2379663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549525" y="2386013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651" name="组合 114"/>
          <p:cNvGrpSpPr/>
          <p:nvPr/>
        </p:nvGrpSpPr>
        <p:grpSpPr>
          <a:xfrm>
            <a:off x="2960688" y="2638425"/>
            <a:ext cx="363537" cy="360363"/>
            <a:chOff x="3067857" y="2489510"/>
            <a:chExt cx="364202" cy="360000"/>
          </a:xfrm>
        </p:grpSpPr>
        <p:sp>
          <p:nvSpPr>
            <p:cNvPr id="120" name="椭圆 119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7652" name="组合 121"/>
          <p:cNvGrpSpPr/>
          <p:nvPr/>
        </p:nvGrpSpPr>
        <p:grpSpPr>
          <a:xfrm>
            <a:off x="3492500" y="2638425"/>
            <a:ext cx="363538" cy="360363"/>
            <a:chOff x="3067857" y="2489510"/>
            <a:chExt cx="364202" cy="360000"/>
          </a:xfrm>
        </p:grpSpPr>
        <p:sp>
          <p:nvSpPr>
            <p:cNvPr id="123" name="椭圆 122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 flipH="1">
            <a:off x="3251200" y="242570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3521075" y="2433638"/>
            <a:ext cx="139700" cy="1968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655" name="组合 126"/>
          <p:cNvGrpSpPr/>
          <p:nvPr/>
        </p:nvGrpSpPr>
        <p:grpSpPr>
          <a:xfrm>
            <a:off x="3859213" y="2657475"/>
            <a:ext cx="363537" cy="360363"/>
            <a:chOff x="3067857" y="2489510"/>
            <a:chExt cx="364202" cy="360000"/>
          </a:xfrm>
        </p:grpSpPr>
        <p:sp>
          <p:nvSpPr>
            <p:cNvPr id="128" name="椭圆 127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7656" name="组合 129"/>
          <p:cNvGrpSpPr/>
          <p:nvPr/>
        </p:nvGrpSpPr>
        <p:grpSpPr>
          <a:xfrm>
            <a:off x="4391025" y="2657475"/>
            <a:ext cx="363538" cy="360363"/>
            <a:chOff x="3067857" y="2489510"/>
            <a:chExt cx="364202" cy="360000"/>
          </a:xfrm>
        </p:grpSpPr>
        <p:sp>
          <p:nvSpPr>
            <p:cNvPr id="131" name="椭圆 130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33" name="直接箭头连接符 132"/>
          <p:cNvCxnSpPr/>
          <p:nvPr/>
        </p:nvCxnSpPr>
        <p:spPr>
          <a:xfrm flipH="1">
            <a:off x="4149725" y="244475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4419600" y="2452688"/>
            <a:ext cx="139700" cy="1968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659" name="组合 134"/>
          <p:cNvGrpSpPr/>
          <p:nvPr/>
        </p:nvGrpSpPr>
        <p:grpSpPr>
          <a:xfrm>
            <a:off x="4803775" y="2649538"/>
            <a:ext cx="365125" cy="360362"/>
            <a:chOff x="3067857" y="2489510"/>
            <a:chExt cx="364202" cy="360000"/>
          </a:xfrm>
        </p:grpSpPr>
        <p:sp>
          <p:nvSpPr>
            <p:cNvPr id="136" name="椭圆 135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7660" name="组合 137"/>
          <p:cNvGrpSpPr/>
          <p:nvPr/>
        </p:nvGrpSpPr>
        <p:grpSpPr>
          <a:xfrm>
            <a:off x="5318125" y="2628900"/>
            <a:ext cx="365125" cy="360363"/>
            <a:chOff x="3067857" y="2489510"/>
            <a:chExt cx="364202" cy="360000"/>
          </a:xfrm>
        </p:grpSpPr>
        <p:sp>
          <p:nvSpPr>
            <p:cNvPr id="139" name="椭圆 138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41" name="直接箭头连接符 140"/>
          <p:cNvCxnSpPr/>
          <p:nvPr/>
        </p:nvCxnSpPr>
        <p:spPr>
          <a:xfrm flipH="1">
            <a:off x="5056188" y="242570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5326063" y="2414588"/>
            <a:ext cx="141288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7956550" y="1243013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7664" name="组合 53"/>
          <p:cNvGrpSpPr/>
          <p:nvPr/>
        </p:nvGrpSpPr>
        <p:grpSpPr>
          <a:xfrm>
            <a:off x="2189163" y="3209925"/>
            <a:ext cx="363537" cy="360363"/>
            <a:chOff x="3067857" y="2489510"/>
            <a:chExt cx="364202" cy="360000"/>
          </a:xfrm>
        </p:grpSpPr>
        <p:sp>
          <p:nvSpPr>
            <p:cNvPr id="56" name="椭圆 55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H="1">
            <a:off x="1947863" y="2998788"/>
            <a:ext cx="130175" cy="2047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217738" y="3005138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094413" y="2282825"/>
            <a:ext cx="2338388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其父节点为红色，叔叔节点也是红色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下箭头 65"/>
          <p:cNvSpPr/>
          <p:nvPr/>
        </p:nvSpPr>
        <p:spPr>
          <a:xfrm>
            <a:off x="7089775" y="2927350"/>
            <a:ext cx="431800" cy="576263"/>
          </a:xfrm>
          <a:prstGeom prst="downArrow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97513" y="3500438"/>
            <a:ext cx="3690938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”设为黑色，将“叔叔节点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”设为黑色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将“祖父节点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”设为“红色”。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如果祖父节点为根节点，则将根节点再次变成黑色。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854325" y="1093788"/>
            <a:ext cx="539750" cy="5413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895475" y="2554288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1212850" y="3875088"/>
            <a:ext cx="365125" cy="360362"/>
            <a:chOff x="3067857" y="2489510"/>
            <a:chExt cx="364202" cy="360000"/>
          </a:xfrm>
        </p:grpSpPr>
        <p:sp>
          <p:nvSpPr>
            <p:cNvPr id="79" name="椭圆 78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746250" y="3875088"/>
            <a:ext cx="363538" cy="360362"/>
            <a:chOff x="3067857" y="2489510"/>
            <a:chExt cx="364202" cy="360000"/>
          </a:xfrm>
        </p:grpSpPr>
        <p:sp>
          <p:nvSpPr>
            <p:cNvPr id="82" name="椭圆 81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84" name="直接箭头连接符 83"/>
          <p:cNvCxnSpPr/>
          <p:nvPr/>
        </p:nvCxnSpPr>
        <p:spPr>
          <a:xfrm flipH="1">
            <a:off x="1504950" y="3662363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1773238" y="3668713"/>
            <a:ext cx="141288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 rot="1557981">
            <a:off x="1516063" y="2217738"/>
            <a:ext cx="823913" cy="1836738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333625" y="1862138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3211513" y="1860550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027988" y="2286000"/>
            <a:ext cx="284163" cy="331788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红黑树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19753E-6 L -0.70677 0.3728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00" y="1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ldLvl="0" animBg="1"/>
      <p:bldP spid="86" grpId="0" bldLvl="0" animBg="1"/>
      <p:bldP spid="2" grpId="0" bldLvl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椭圆 42"/>
          <p:cNvSpPr/>
          <p:nvPr/>
        </p:nvSpPr>
        <p:spPr>
          <a:xfrm>
            <a:off x="3491548" y="411163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748598" y="1089025"/>
            <a:ext cx="539750" cy="5413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196398" y="1095375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226310" y="1854200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966210" y="1857375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4736148" y="1858963"/>
            <a:ext cx="539750" cy="5413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箭头连接符 3"/>
          <p:cNvCxnSpPr>
            <a:stCxn id="43" idx="3"/>
            <a:endCxn id="53" idx="7"/>
          </p:cNvCxnSpPr>
          <p:nvPr/>
        </p:nvCxnSpPr>
        <p:spPr>
          <a:xfrm flipH="1">
            <a:off x="3209608" y="872173"/>
            <a:ext cx="360680" cy="2959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2681923" y="1608138"/>
            <a:ext cx="228600" cy="273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097848" y="1604963"/>
            <a:ext cx="190500" cy="2317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969385" y="835025"/>
            <a:ext cx="344488" cy="2936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3105785" y="1854200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H="1">
            <a:off x="4236085" y="1612900"/>
            <a:ext cx="203200" cy="2635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586923" y="1622425"/>
            <a:ext cx="241300" cy="295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696" name="组合 96"/>
          <p:cNvGrpSpPr/>
          <p:nvPr/>
        </p:nvGrpSpPr>
        <p:grpSpPr>
          <a:xfrm>
            <a:off x="1889760" y="2598738"/>
            <a:ext cx="365125" cy="360362"/>
            <a:chOff x="3067857" y="2489510"/>
            <a:chExt cx="364202" cy="360000"/>
          </a:xfrm>
        </p:grpSpPr>
        <p:sp>
          <p:nvSpPr>
            <p:cNvPr id="98" name="椭圆 97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9697" name="组合 99"/>
          <p:cNvGrpSpPr/>
          <p:nvPr/>
        </p:nvGrpSpPr>
        <p:grpSpPr>
          <a:xfrm>
            <a:off x="2413635" y="2586038"/>
            <a:ext cx="365125" cy="360362"/>
            <a:chOff x="3067857" y="2489510"/>
            <a:chExt cx="364202" cy="360000"/>
          </a:xfrm>
        </p:grpSpPr>
        <p:sp>
          <p:nvSpPr>
            <p:cNvPr id="111" name="椭圆 110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13" name="直接箭头连接符 112"/>
          <p:cNvCxnSpPr/>
          <p:nvPr/>
        </p:nvCxnSpPr>
        <p:spPr>
          <a:xfrm flipH="1">
            <a:off x="2172335" y="2373313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442210" y="2379663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700" name="组合 114"/>
          <p:cNvGrpSpPr/>
          <p:nvPr/>
        </p:nvGrpSpPr>
        <p:grpSpPr>
          <a:xfrm>
            <a:off x="2853373" y="2632075"/>
            <a:ext cx="363537" cy="360363"/>
            <a:chOff x="3067857" y="2489510"/>
            <a:chExt cx="364202" cy="360000"/>
          </a:xfrm>
        </p:grpSpPr>
        <p:sp>
          <p:nvSpPr>
            <p:cNvPr id="120" name="椭圆 119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9701" name="组合 121"/>
          <p:cNvGrpSpPr/>
          <p:nvPr/>
        </p:nvGrpSpPr>
        <p:grpSpPr>
          <a:xfrm>
            <a:off x="3385185" y="2632075"/>
            <a:ext cx="363538" cy="360363"/>
            <a:chOff x="3067857" y="2489510"/>
            <a:chExt cx="364202" cy="360000"/>
          </a:xfrm>
        </p:grpSpPr>
        <p:sp>
          <p:nvSpPr>
            <p:cNvPr id="123" name="椭圆 122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 flipH="1">
            <a:off x="3143885" y="241935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3413760" y="2427288"/>
            <a:ext cx="139700" cy="1968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704" name="组合 126"/>
          <p:cNvGrpSpPr/>
          <p:nvPr/>
        </p:nvGrpSpPr>
        <p:grpSpPr>
          <a:xfrm>
            <a:off x="3751898" y="2651125"/>
            <a:ext cx="363537" cy="360363"/>
            <a:chOff x="3067857" y="2489510"/>
            <a:chExt cx="364202" cy="360000"/>
          </a:xfrm>
        </p:grpSpPr>
        <p:sp>
          <p:nvSpPr>
            <p:cNvPr id="128" name="椭圆 127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9705" name="组合 129"/>
          <p:cNvGrpSpPr/>
          <p:nvPr/>
        </p:nvGrpSpPr>
        <p:grpSpPr>
          <a:xfrm>
            <a:off x="4283710" y="2651125"/>
            <a:ext cx="363538" cy="360363"/>
            <a:chOff x="3067857" y="2489510"/>
            <a:chExt cx="364202" cy="360000"/>
          </a:xfrm>
        </p:grpSpPr>
        <p:sp>
          <p:nvSpPr>
            <p:cNvPr id="131" name="椭圆 130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33" name="直接箭头连接符 132"/>
          <p:cNvCxnSpPr/>
          <p:nvPr/>
        </p:nvCxnSpPr>
        <p:spPr>
          <a:xfrm flipH="1">
            <a:off x="4042410" y="243840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4312285" y="2446338"/>
            <a:ext cx="139700" cy="1968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708" name="组合 134"/>
          <p:cNvGrpSpPr/>
          <p:nvPr/>
        </p:nvGrpSpPr>
        <p:grpSpPr>
          <a:xfrm>
            <a:off x="4696460" y="2643188"/>
            <a:ext cx="365125" cy="360362"/>
            <a:chOff x="3067857" y="2489510"/>
            <a:chExt cx="364202" cy="360000"/>
          </a:xfrm>
        </p:grpSpPr>
        <p:sp>
          <p:nvSpPr>
            <p:cNvPr id="136" name="椭圆 135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9709" name="组合 137"/>
          <p:cNvGrpSpPr/>
          <p:nvPr/>
        </p:nvGrpSpPr>
        <p:grpSpPr>
          <a:xfrm>
            <a:off x="5210810" y="2622550"/>
            <a:ext cx="365125" cy="360363"/>
            <a:chOff x="3067857" y="2489510"/>
            <a:chExt cx="364202" cy="360000"/>
          </a:xfrm>
        </p:grpSpPr>
        <p:sp>
          <p:nvSpPr>
            <p:cNvPr id="139" name="椭圆 138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41" name="直接箭头连接符 140"/>
          <p:cNvCxnSpPr/>
          <p:nvPr/>
        </p:nvCxnSpPr>
        <p:spPr>
          <a:xfrm flipH="1">
            <a:off x="4948873" y="241935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5218748" y="2408238"/>
            <a:ext cx="141288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1462723" y="3165475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9713" name="组合 53"/>
          <p:cNvGrpSpPr/>
          <p:nvPr/>
        </p:nvGrpSpPr>
        <p:grpSpPr>
          <a:xfrm>
            <a:off x="2081848" y="3203575"/>
            <a:ext cx="363537" cy="360363"/>
            <a:chOff x="3067857" y="2489510"/>
            <a:chExt cx="364202" cy="360000"/>
          </a:xfrm>
        </p:grpSpPr>
        <p:sp>
          <p:nvSpPr>
            <p:cNvPr id="56" name="椭圆 55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H="1">
            <a:off x="1840548" y="2992438"/>
            <a:ext cx="130175" cy="2047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110423" y="2998788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987098" y="2276475"/>
            <a:ext cx="2398713" cy="334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其父节点为红色，叔叔节点也是黑色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2224723" y="1854200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3104198" y="1854200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747010" y="1087438"/>
            <a:ext cx="539750" cy="5413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788160" y="2547938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9721" name="组合 77"/>
          <p:cNvGrpSpPr/>
          <p:nvPr/>
        </p:nvGrpSpPr>
        <p:grpSpPr>
          <a:xfrm>
            <a:off x="1105535" y="3868738"/>
            <a:ext cx="365125" cy="360362"/>
            <a:chOff x="3067857" y="2489510"/>
            <a:chExt cx="364202" cy="360000"/>
          </a:xfrm>
        </p:grpSpPr>
        <p:sp>
          <p:nvSpPr>
            <p:cNvPr id="79" name="椭圆 78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9722" name="组合 80"/>
          <p:cNvGrpSpPr/>
          <p:nvPr/>
        </p:nvGrpSpPr>
        <p:grpSpPr>
          <a:xfrm>
            <a:off x="1638935" y="3868738"/>
            <a:ext cx="363538" cy="360362"/>
            <a:chOff x="3067857" y="2489510"/>
            <a:chExt cx="364202" cy="360000"/>
          </a:xfrm>
        </p:grpSpPr>
        <p:sp>
          <p:nvSpPr>
            <p:cNvPr id="82" name="椭圆 81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84" name="直接箭头连接符 83"/>
          <p:cNvCxnSpPr/>
          <p:nvPr/>
        </p:nvCxnSpPr>
        <p:spPr>
          <a:xfrm flipH="1">
            <a:off x="1397635" y="3656013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1665923" y="3662363"/>
            <a:ext cx="141288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下箭头 86"/>
          <p:cNvSpPr/>
          <p:nvPr/>
        </p:nvSpPr>
        <p:spPr>
          <a:xfrm>
            <a:off x="6982460" y="2921000"/>
            <a:ext cx="431800" cy="576263"/>
          </a:xfrm>
          <a:prstGeom prst="downArrow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82348" y="3495675"/>
            <a:ext cx="2457450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”设为“黑色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将“祖父节点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”设为“红色”。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以祖父节点为支点进行旋转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任意多边形 88"/>
          <p:cNvSpPr/>
          <p:nvPr/>
        </p:nvSpPr>
        <p:spPr>
          <a:xfrm rot="789249" flipH="1">
            <a:off x="1484948" y="1687513"/>
            <a:ext cx="1662113" cy="2033588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6653848" y="3762375"/>
            <a:ext cx="1339850" cy="0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77" idx="5"/>
          </p:cNvCxnSpPr>
          <p:nvPr/>
        </p:nvCxnSpPr>
        <p:spPr>
          <a:xfrm flipH="1" flipV="1">
            <a:off x="2249170" y="3008948"/>
            <a:ext cx="4405313" cy="75723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653848" y="3992563"/>
            <a:ext cx="1555750" cy="0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58" idx="5"/>
          </p:cNvCxnSpPr>
          <p:nvPr/>
        </p:nvCxnSpPr>
        <p:spPr>
          <a:xfrm flipH="1" flipV="1">
            <a:off x="2687320" y="2315210"/>
            <a:ext cx="3967163" cy="167798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/>
          <p:cNvSpPr/>
          <p:nvPr/>
        </p:nvSpPr>
        <p:spPr>
          <a:xfrm>
            <a:off x="1789748" y="2546350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红黑树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  <p:bldP spid="74" grpId="0" bldLvl="0" animBg="1"/>
      <p:bldP spid="77" grpId="0" bldLvl="0" animBg="1"/>
      <p:bldP spid="87" grpId="0" bldLvl="0" animBg="1"/>
      <p:bldP spid="88" grpId="0"/>
      <p:bldP spid="101" grpId="0" bldLvl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椭圆 42"/>
          <p:cNvSpPr/>
          <p:nvPr/>
        </p:nvSpPr>
        <p:spPr>
          <a:xfrm>
            <a:off x="3598863" y="417513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855913" y="1095375"/>
            <a:ext cx="539750" cy="5413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303713" y="1101725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073525" y="1863725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4843463" y="1865313"/>
            <a:ext cx="539750" cy="5413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箭头连接符 3"/>
          <p:cNvCxnSpPr>
            <a:stCxn id="43" idx="3"/>
            <a:endCxn id="53" idx="7"/>
          </p:cNvCxnSpPr>
          <p:nvPr/>
        </p:nvCxnSpPr>
        <p:spPr>
          <a:xfrm flipH="1">
            <a:off x="3316288" y="877888"/>
            <a:ext cx="361950" cy="2968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2789238" y="1614488"/>
            <a:ext cx="228600" cy="273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205163" y="1611313"/>
            <a:ext cx="190500" cy="2317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4076700" y="841375"/>
            <a:ext cx="344488" cy="2936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3213100" y="1860550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H="1">
            <a:off x="4343400" y="1619250"/>
            <a:ext cx="203200" cy="2635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694238" y="1628775"/>
            <a:ext cx="241300" cy="295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/>
          <p:cNvGrpSpPr/>
          <p:nvPr/>
        </p:nvGrpSpPr>
        <p:grpSpPr>
          <a:xfrm>
            <a:off x="2520950" y="2592388"/>
            <a:ext cx="365125" cy="360362"/>
            <a:chOff x="3067857" y="2489510"/>
            <a:chExt cx="364202" cy="360000"/>
          </a:xfrm>
        </p:grpSpPr>
        <p:sp>
          <p:nvSpPr>
            <p:cNvPr id="111" name="椭圆 110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13" name="直接箭头连接符 112"/>
          <p:cNvCxnSpPr/>
          <p:nvPr/>
        </p:nvCxnSpPr>
        <p:spPr>
          <a:xfrm flipH="1">
            <a:off x="2279650" y="2379663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549525" y="2386013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746" name="组合 114"/>
          <p:cNvGrpSpPr/>
          <p:nvPr/>
        </p:nvGrpSpPr>
        <p:grpSpPr>
          <a:xfrm>
            <a:off x="2960688" y="2638425"/>
            <a:ext cx="363537" cy="360363"/>
            <a:chOff x="3067857" y="2489510"/>
            <a:chExt cx="364202" cy="360000"/>
          </a:xfrm>
        </p:grpSpPr>
        <p:sp>
          <p:nvSpPr>
            <p:cNvPr id="120" name="椭圆 119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01747" name="组合 121"/>
          <p:cNvGrpSpPr/>
          <p:nvPr/>
        </p:nvGrpSpPr>
        <p:grpSpPr>
          <a:xfrm>
            <a:off x="3492500" y="2638425"/>
            <a:ext cx="363538" cy="360363"/>
            <a:chOff x="3067857" y="2489510"/>
            <a:chExt cx="364202" cy="360000"/>
          </a:xfrm>
        </p:grpSpPr>
        <p:sp>
          <p:nvSpPr>
            <p:cNvPr id="123" name="椭圆 122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 flipH="1">
            <a:off x="3251200" y="242570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3521075" y="2433638"/>
            <a:ext cx="139700" cy="1968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750" name="组合 126"/>
          <p:cNvGrpSpPr/>
          <p:nvPr/>
        </p:nvGrpSpPr>
        <p:grpSpPr>
          <a:xfrm>
            <a:off x="3859213" y="2657475"/>
            <a:ext cx="363537" cy="360363"/>
            <a:chOff x="3067857" y="2489510"/>
            <a:chExt cx="364202" cy="360000"/>
          </a:xfrm>
        </p:grpSpPr>
        <p:sp>
          <p:nvSpPr>
            <p:cNvPr id="128" name="椭圆 127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01751" name="组合 129"/>
          <p:cNvGrpSpPr/>
          <p:nvPr/>
        </p:nvGrpSpPr>
        <p:grpSpPr>
          <a:xfrm>
            <a:off x="4391025" y="2657475"/>
            <a:ext cx="363538" cy="360363"/>
            <a:chOff x="3067857" y="2489510"/>
            <a:chExt cx="364202" cy="360000"/>
          </a:xfrm>
        </p:grpSpPr>
        <p:sp>
          <p:nvSpPr>
            <p:cNvPr id="131" name="椭圆 130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33" name="直接箭头连接符 132"/>
          <p:cNvCxnSpPr/>
          <p:nvPr/>
        </p:nvCxnSpPr>
        <p:spPr>
          <a:xfrm flipH="1">
            <a:off x="4149725" y="244475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4419600" y="2452688"/>
            <a:ext cx="139700" cy="1968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754" name="组合 134"/>
          <p:cNvGrpSpPr/>
          <p:nvPr/>
        </p:nvGrpSpPr>
        <p:grpSpPr>
          <a:xfrm>
            <a:off x="4803775" y="2649538"/>
            <a:ext cx="365125" cy="360362"/>
            <a:chOff x="3067857" y="2489510"/>
            <a:chExt cx="364202" cy="360000"/>
          </a:xfrm>
        </p:grpSpPr>
        <p:sp>
          <p:nvSpPr>
            <p:cNvPr id="136" name="椭圆 135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01755" name="组合 137"/>
          <p:cNvGrpSpPr/>
          <p:nvPr/>
        </p:nvGrpSpPr>
        <p:grpSpPr>
          <a:xfrm>
            <a:off x="5318125" y="2628900"/>
            <a:ext cx="365125" cy="360363"/>
            <a:chOff x="3067857" y="2489510"/>
            <a:chExt cx="364202" cy="360000"/>
          </a:xfrm>
        </p:grpSpPr>
        <p:sp>
          <p:nvSpPr>
            <p:cNvPr id="139" name="椭圆 138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41" name="直接箭头连接符 140"/>
          <p:cNvCxnSpPr/>
          <p:nvPr/>
        </p:nvCxnSpPr>
        <p:spPr>
          <a:xfrm flipH="1">
            <a:off x="5056188" y="242570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5326063" y="2414588"/>
            <a:ext cx="141288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1570038" y="3171825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189163" y="3209925"/>
            <a:ext cx="363537" cy="360363"/>
            <a:chOff x="3067857" y="2489510"/>
            <a:chExt cx="364202" cy="360000"/>
          </a:xfrm>
        </p:grpSpPr>
        <p:sp>
          <p:nvSpPr>
            <p:cNvPr id="56" name="椭圆 55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H="1">
            <a:off x="1947863" y="2998788"/>
            <a:ext cx="130175" cy="2047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217738" y="3005138"/>
            <a:ext cx="13970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094413" y="2282825"/>
            <a:ext cx="2398713" cy="334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其父节点为红色，叔叔节点也是黑色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3211513" y="1860550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854325" y="1093788"/>
            <a:ext cx="539750" cy="5413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1212850" y="3875088"/>
            <a:ext cx="365125" cy="360362"/>
            <a:chOff x="3067857" y="2489510"/>
            <a:chExt cx="364202" cy="360000"/>
          </a:xfrm>
        </p:grpSpPr>
        <p:sp>
          <p:nvSpPr>
            <p:cNvPr id="79" name="椭圆 78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746250" y="3875088"/>
            <a:ext cx="363538" cy="360362"/>
            <a:chOff x="3067857" y="2489510"/>
            <a:chExt cx="364202" cy="360000"/>
          </a:xfrm>
        </p:grpSpPr>
        <p:sp>
          <p:nvSpPr>
            <p:cNvPr id="82" name="椭圆 81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84" name="直接箭头连接符 83"/>
          <p:cNvCxnSpPr/>
          <p:nvPr/>
        </p:nvCxnSpPr>
        <p:spPr>
          <a:xfrm flipH="1">
            <a:off x="1504950" y="3662363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1773238" y="3668713"/>
            <a:ext cx="141288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下箭头 86"/>
          <p:cNvSpPr/>
          <p:nvPr/>
        </p:nvSpPr>
        <p:spPr>
          <a:xfrm>
            <a:off x="7089775" y="2927350"/>
            <a:ext cx="431800" cy="576263"/>
          </a:xfrm>
          <a:prstGeom prst="downArrow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189663" y="3502025"/>
            <a:ext cx="2457450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”设为“黑色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将“祖父节点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”设为“红色”。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以祖父节点为支点进行旋转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任意多边形 88"/>
          <p:cNvSpPr/>
          <p:nvPr/>
        </p:nvSpPr>
        <p:spPr>
          <a:xfrm rot="789249" flipH="1">
            <a:off x="1592263" y="1693863"/>
            <a:ext cx="1662113" cy="2033588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2332038" y="1860550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1897063" y="2552700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2671763" y="2379663"/>
            <a:ext cx="11113" cy="3778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>
            <a:off x="2217738" y="2351088"/>
            <a:ext cx="209550" cy="3603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红黑树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46914E-6 L 0.00885 0.15494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77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2 0.01481 L 0.04757 -0.1345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75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9753E-6 L 0.02673 -0.1055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-53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ldLvl="0" animBg="1"/>
      <p:bldP spid="86" grpId="0" bldLvl="0" animBg="1"/>
      <p:bldP spid="102" grpId="0" bldLvl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椭圆 42"/>
          <p:cNvSpPr/>
          <p:nvPr/>
        </p:nvSpPr>
        <p:spPr>
          <a:xfrm>
            <a:off x="3598863" y="417513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855913" y="1095375"/>
            <a:ext cx="539750" cy="5413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303713" y="1101725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073525" y="1863725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4843463" y="1865313"/>
            <a:ext cx="539750" cy="5413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箭头连接符 3"/>
          <p:cNvCxnSpPr>
            <a:stCxn id="43" idx="3"/>
            <a:endCxn id="53" idx="7"/>
          </p:cNvCxnSpPr>
          <p:nvPr/>
        </p:nvCxnSpPr>
        <p:spPr>
          <a:xfrm flipH="1">
            <a:off x="3316288" y="877888"/>
            <a:ext cx="361950" cy="2968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2789238" y="1614488"/>
            <a:ext cx="228600" cy="273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205163" y="1611313"/>
            <a:ext cx="190500" cy="2317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4076700" y="841375"/>
            <a:ext cx="344488" cy="2936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3213100" y="1860550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H="1">
            <a:off x="4343400" y="1619250"/>
            <a:ext cx="203200" cy="2635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694238" y="1628775"/>
            <a:ext cx="241300" cy="295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791" name="组合 114"/>
          <p:cNvGrpSpPr/>
          <p:nvPr/>
        </p:nvGrpSpPr>
        <p:grpSpPr>
          <a:xfrm>
            <a:off x="2960688" y="2638425"/>
            <a:ext cx="363537" cy="360363"/>
            <a:chOff x="3067857" y="2489510"/>
            <a:chExt cx="364202" cy="360000"/>
          </a:xfrm>
        </p:grpSpPr>
        <p:sp>
          <p:nvSpPr>
            <p:cNvPr id="120" name="椭圆 119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03792" name="组合 121"/>
          <p:cNvGrpSpPr/>
          <p:nvPr/>
        </p:nvGrpSpPr>
        <p:grpSpPr>
          <a:xfrm>
            <a:off x="3492500" y="2638425"/>
            <a:ext cx="363538" cy="360363"/>
            <a:chOff x="3067857" y="2489510"/>
            <a:chExt cx="364202" cy="360000"/>
          </a:xfrm>
        </p:grpSpPr>
        <p:sp>
          <p:nvSpPr>
            <p:cNvPr id="123" name="椭圆 122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 flipH="1">
            <a:off x="3251200" y="242570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3521075" y="2433638"/>
            <a:ext cx="139700" cy="1968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795" name="组合 126"/>
          <p:cNvGrpSpPr/>
          <p:nvPr/>
        </p:nvGrpSpPr>
        <p:grpSpPr>
          <a:xfrm>
            <a:off x="3859213" y="2657475"/>
            <a:ext cx="363537" cy="360363"/>
            <a:chOff x="3067857" y="2489510"/>
            <a:chExt cx="364202" cy="360000"/>
          </a:xfrm>
        </p:grpSpPr>
        <p:sp>
          <p:nvSpPr>
            <p:cNvPr id="128" name="椭圆 127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03796" name="组合 129"/>
          <p:cNvGrpSpPr/>
          <p:nvPr/>
        </p:nvGrpSpPr>
        <p:grpSpPr>
          <a:xfrm>
            <a:off x="4391025" y="2657475"/>
            <a:ext cx="363538" cy="360363"/>
            <a:chOff x="3067857" y="2489510"/>
            <a:chExt cx="364202" cy="360000"/>
          </a:xfrm>
        </p:grpSpPr>
        <p:sp>
          <p:nvSpPr>
            <p:cNvPr id="131" name="椭圆 130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33" name="直接箭头连接符 132"/>
          <p:cNvCxnSpPr/>
          <p:nvPr/>
        </p:nvCxnSpPr>
        <p:spPr>
          <a:xfrm flipH="1">
            <a:off x="4149725" y="244475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4419600" y="2452688"/>
            <a:ext cx="139700" cy="1968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799" name="组合 134"/>
          <p:cNvGrpSpPr/>
          <p:nvPr/>
        </p:nvGrpSpPr>
        <p:grpSpPr>
          <a:xfrm>
            <a:off x="4803775" y="2649538"/>
            <a:ext cx="365125" cy="360362"/>
            <a:chOff x="3067857" y="2489510"/>
            <a:chExt cx="364202" cy="360000"/>
          </a:xfrm>
        </p:grpSpPr>
        <p:sp>
          <p:nvSpPr>
            <p:cNvPr id="136" name="椭圆 135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03800" name="组合 137"/>
          <p:cNvGrpSpPr/>
          <p:nvPr/>
        </p:nvGrpSpPr>
        <p:grpSpPr>
          <a:xfrm>
            <a:off x="5318125" y="2628900"/>
            <a:ext cx="365125" cy="360363"/>
            <a:chOff x="3067857" y="2489510"/>
            <a:chExt cx="364202" cy="360000"/>
          </a:xfrm>
        </p:grpSpPr>
        <p:sp>
          <p:nvSpPr>
            <p:cNvPr id="139" name="椭圆 138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41" name="直接箭头连接符 140"/>
          <p:cNvCxnSpPr/>
          <p:nvPr/>
        </p:nvCxnSpPr>
        <p:spPr>
          <a:xfrm flipH="1">
            <a:off x="5056188" y="2425700"/>
            <a:ext cx="130175" cy="206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5326063" y="2414588"/>
            <a:ext cx="141288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1846263" y="2682875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94413" y="2282825"/>
            <a:ext cx="2398713" cy="334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其父节点为红色，叔叔节点也是黑色</a:t>
            </a:r>
            <a:endParaRPr kumimoji="0" lang="zh-CN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3211513" y="1860550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854325" y="1093788"/>
            <a:ext cx="539750" cy="5413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下箭头 86"/>
          <p:cNvSpPr/>
          <p:nvPr/>
        </p:nvSpPr>
        <p:spPr>
          <a:xfrm>
            <a:off x="7089775" y="2927350"/>
            <a:ext cx="431800" cy="576263"/>
          </a:xfrm>
          <a:prstGeom prst="downArrow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189663" y="3502025"/>
            <a:ext cx="2457450" cy="819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”设为“黑色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将“祖父节点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”设为“红色”。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以祖父节点为支点进行旋转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任意多边形 88"/>
          <p:cNvSpPr/>
          <p:nvPr/>
        </p:nvSpPr>
        <p:spPr>
          <a:xfrm rot="789249" flipH="1">
            <a:off x="1592263" y="1693863"/>
            <a:ext cx="1662113" cy="2033588"/>
          </a:xfrm>
          <a:custGeom>
            <a:avLst/>
            <a:gdLst>
              <a:gd name="connsiteX0" fmla="*/ 4698380 w 4698380"/>
              <a:gd name="connsiteY0" fmla="*/ 2371688 h 2371688"/>
              <a:gd name="connsiteX1" fmla="*/ 2304585 w 4698380"/>
              <a:gd name="connsiteY1" fmla="*/ 195 h 2371688"/>
              <a:gd name="connsiteX2" fmla="*/ 0 w 4698380"/>
              <a:gd name="connsiteY2" fmla="*/ 2267610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8380" h="2371688">
                <a:moveTo>
                  <a:pt x="4698380" y="2371688"/>
                </a:moveTo>
                <a:cubicBezTo>
                  <a:pt x="3893014" y="1194614"/>
                  <a:pt x="3087648" 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/a:cubicBezTo>
              </a:path>
            </a:pathLst>
          </a:custGeom>
          <a:noFill/>
          <a:ln w="25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2420938" y="2762250"/>
            <a:ext cx="539750" cy="5397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312988" y="1860550"/>
            <a:ext cx="539750" cy="539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2671763" y="2379663"/>
            <a:ext cx="11113" cy="3778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2217738" y="2351088"/>
            <a:ext cx="209550" cy="3603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2268538" y="3516313"/>
            <a:ext cx="365125" cy="360362"/>
            <a:chOff x="3067857" y="2489510"/>
            <a:chExt cx="364202" cy="360000"/>
          </a:xfrm>
        </p:grpSpPr>
        <p:sp>
          <p:nvSpPr>
            <p:cNvPr id="70" name="椭圆 69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800350" y="3516313"/>
            <a:ext cx="365125" cy="360362"/>
            <a:chOff x="3067857" y="2489510"/>
            <a:chExt cx="364202" cy="360000"/>
          </a:xfrm>
        </p:grpSpPr>
        <p:sp>
          <p:nvSpPr>
            <p:cNvPr id="73" name="椭圆 72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77" name="直接箭头连接符 76"/>
          <p:cNvCxnSpPr/>
          <p:nvPr/>
        </p:nvCxnSpPr>
        <p:spPr>
          <a:xfrm flipH="1">
            <a:off x="2492375" y="3194050"/>
            <a:ext cx="125413" cy="3159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2719388" y="3141663"/>
            <a:ext cx="190500" cy="3603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1379538" y="3468688"/>
            <a:ext cx="365125" cy="360362"/>
            <a:chOff x="3067857" y="2489510"/>
            <a:chExt cx="364202" cy="360000"/>
          </a:xfrm>
        </p:grpSpPr>
        <p:sp>
          <p:nvSpPr>
            <p:cNvPr id="95" name="椭圆 94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912938" y="3468688"/>
            <a:ext cx="363537" cy="360362"/>
            <a:chOff x="3067857" y="2489510"/>
            <a:chExt cx="364202" cy="360000"/>
          </a:xfrm>
        </p:grpSpPr>
        <p:sp>
          <p:nvSpPr>
            <p:cNvPr id="98" name="椭圆 97"/>
            <p:cNvSpPr/>
            <p:nvPr/>
          </p:nvSpPr>
          <p:spPr>
            <a:xfrm>
              <a:off x="3072059" y="2489510"/>
              <a:ext cx="360000" cy="36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067857" y="2542552"/>
              <a:ext cx="36420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01" name="直接箭头连接符 100"/>
          <p:cNvCxnSpPr>
            <a:stCxn id="144" idx="3"/>
          </p:cNvCxnSpPr>
          <p:nvPr/>
        </p:nvCxnSpPr>
        <p:spPr>
          <a:xfrm flipH="1">
            <a:off x="1671638" y="3143250"/>
            <a:ext cx="254000" cy="3190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2051050" y="2989263"/>
            <a:ext cx="30163" cy="4730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红黑树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阿里巴巴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阿里巴巴">
      <a:majorFont>
        <a:latin typeface="阿里巴巴普惠体 M"/>
        <a:ea typeface="阿里巴巴普惠体 H"/>
        <a:cs typeface=""/>
      </a:majorFont>
      <a:minorFont>
        <a:latin typeface="阿里巴巴普惠体 R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阿里巴巴">
      <a:majorFont>
        <a:latin typeface="阿里巴巴普惠体 M"/>
        <a:ea typeface="阿里巴巴普惠体 H"/>
        <a:cs typeface=""/>
      </a:majorFont>
      <a:minorFont>
        <a:latin typeface="阿里巴巴普惠体 R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备课PPT模板V2.2</Template>
  <TotalTime>0</TotalTime>
  <Words>15130</Words>
  <Application>WPS 演示</Application>
  <PresentationFormat>全屏显示(16:9)</PresentationFormat>
  <Paragraphs>3508</Paragraphs>
  <Slides>134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134</vt:i4>
      </vt:variant>
    </vt:vector>
  </HeadingPairs>
  <TitlesOfParts>
    <vt:vector size="162" baseType="lpstr">
      <vt:lpstr>Arial</vt:lpstr>
      <vt:lpstr>宋体</vt:lpstr>
      <vt:lpstr>Wingdings</vt:lpstr>
      <vt:lpstr>Calibri</vt:lpstr>
      <vt:lpstr>Segoe UI</vt:lpstr>
      <vt:lpstr>微软雅黑</vt:lpstr>
      <vt:lpstr>黑体</vt:lpstr>
      <vt:lpstr>阿里巴巴普惠体</vt:lpstr>
      <vt:lpstr>Segoe UI Light</vt:lpstr>
      <vt:lpstr>微软雅黑 Light</vt:lpstr>
      <vt:lpstr>Alibaba PuHuiTi</vt:lpstr>
      <vt:lpstr>Alibaba PuHuiTi</vt:lpstr>
      <vt:lpstr>华文楷体</vt:lpstr>
      <vt:lpstr>Open Sans</vt:lpstr>
      <vt:lpstr>Segoe Print</vt:lpstr>
      <vt:lpstr>Consolas</vt:lpstr>
      <vt:lpstr>Courier New</vt:lpstr>
      <vt:lpstr>Arial Unicode MS</vt:lpstr>
      <vt:lpstr>Arial Unicode MS</vt:lpstr>
      <vt:lpstr>Open Sans</vt:lpstr>
      <vt:lpstr>阿里巴巴普惠体 R</vt:lpstr>
      <vt:lpstr>阿里巴巴普惠体 H</vt:lpstr>
      <vt:lpstr>阿里巴巴普惠体 M</vt:lpstr>
      <vt:lpstr>1_课程标题页</vt:lpstr>
      <vt:lpstr>2_目录设计方案</vt:lpstr>
      <vt:lpstr>3_目标设计方案</vt:lpstr>
      <vt:lpstr>4_正文设计方案</vt:lpstr>
      <vt:lpstr>5_结束页设计方案</vt:lpstr>
      <vt:lpstr>泛型，数据结构，List接口，Set接口</vt:lpstr>
      <vt:lpstr>day05</vt:lpstr>
      <vt:lpstr>第一章 泛型</vt:lpstr>
      <vt:lpstr>泛型介绍</vt:lpstr>
      <vt:lpstr>泛型介绍</vt:lpstr>
      <vt:lpstr>泛型介绍小结</vt:lpstr>
      <vt:lpstr>自定义泛型类</vt:lpstr>
      <vt:lpstr>自定义泛型类</vt:lpstr>
      <vt:lpstr>自定义泛型类</vt:lpstr>
      <vt:lpstr>自定义泛型接口</vt:lpstr>
      <vt:lpstr>自定义泛型接口</vt:lpstr>
      <vt:lpstr>自定义泛型接口</vt:lpstr>
      <vt:lpstr>自定义泛型方法</vt:lpstr>
      <vt:lpstr>自定义泛型方法</vt:lpstr>
      <vt:lpstr>自定义泛型方法</vt:lpstr>
      <vt:lpstr>泛型通配符介绍</vt:lpstr>
      <vt:lpstr>泛型通配符介绍</vt:lpstr>
      <vt:lpstr>泛型通配符</vt:lpstr>
      <vt:lpstr>泛型通配符</vt:lpstr>
      <vt:lpstr>数据结构</vt:lpstr>
      <vt:lpstr>数据结构，栈，队列，数组，链表</vt:lpstr>
      <vt:lpstr>数据结构概述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栈结构</vt:lpstr>
      <vt:lpstr>PowerPoint 演示文稿</vt:lpstr>
      <vt:lpstr>PowerPoint 演示文稿</vt:lpstr>
      <vt:lpstr>PowerPoint 演示文稿</vt:lpstr>
      <vt:lpstr>PowerPoint 演示文稿</vt:lpstr>
      <vt:lpstr>栈结构</vt:lpstr>
      <vt:lpstr>PowerPoint 演示文稿</vt:lpstr>
      <vt:lpstr>PowerPoint 演示文稿</vt:lpstr>
      <vt:lpstr>PowerPoint 演示文稿</vt:lpstr>
      <vt:lpstr>栈结构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树结构</vt:lpstr>
      <vt:lpstr>树结构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二叉树-二叉查找树</vt:lpstr>
      <vt:lpstr>PowerPoint 演示文稿</vt:lpstr>
      <vt:lpstr>PowerPoint 演示文稿</vt:lpstr>
      <vt:lpstr>PowerPoint 演示文稿</vt:lpstr>
      <vt:lpstr>PowerPoint 演示文稿</vt:lpstr>
      <vt:lpstr>二叉树-平衡二叉树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二叉树-红黑树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第三章 List</vt:lpstr>
      <vt:lpstr>List集合</vt:lpstr>
      <vt:lpstr>List集合</vt:lpstr>
      <vt:lpstr>List集合</vt:lpstr>
      <vt:lpstr>List集合</vt:lpstr>
      <vt:lpstr>LinkedList集合</vt:lpstr>
      <vt:lpstr>LinkedList集合</vt:lpstr>
      <vt:lpstr>第四章 Set</vt:lpstr>
      <vt:lpstr>Set集合介绍</vt:lpstr>
      <vt:lpstr>Set集合</vt:lpstr>
      <vt:lpstr>Set集合</vt:lpstr>
      <vt:lpstr>HashSet集合</vt:lpstr>
      <vt:lpstr>HashSet集合</vt:lpstr>
      <vt:lpstr>哈希表结构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LinkedHashSet</vt:lpstr>
      <vt:lpstr>LinkedHashSet</vt:lpstr>
      <vt:lpstr>LinkedHashSet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liuyongchang</dc:creator>
  <cp:lastModifiedBy>关键我叫大可乐</cp:lastModifiedBy>
  <cp:revision>417</cp:revision>
  <dcterms:created xsi:type="dcterms:W3CDTF">2021-01-29T01:22:00Z</dcterms:created>
  <dcterms:modified xsi:type="dcterms:W3CDTF">2021-11-26T08:59:32Z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F5B6B7EEFF3D48DFAB7A31A068CC0895</vt:lpwstr>
  </property>
</Properties>
</file>