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55" r:id="rId4"/>
    <p:sldMasterId id="2147483659" r:id="rId5"/>
    <p:sldMasterId id="2147483685" r:id="rId6"/>
  </p:sldMasterIdLst>
  <p:notesMasterIdLst>
    <p:notesMasterId r:id="rId9"/>
  </p:notesMasterIdLst>
  <p:sldIdLst>
    <p:sldId id="256" r:id="rId7"/>
    <p:sldId id="257" r:id="rId8"/>
    <p:sldId id="514" r:id="rId10"/>
    <p:sldId id="490" r:id="rId11"/>
    <p:sldId id="491" r:id="rId12"/>
    <p:sldId id="492" r:id="rId13"/>
    <p:sldId id="493" r:id="rId14"/>
    <p:sldId id="494" r:id="rId15"/>
    <p:sldId id="495" r:id="rId16"/>
    <p:sldId id="496" r:id="rId17"/>
    <p:sldId id="497" r:id="rId18"/>
    <p:sldId id="498" r:id="rId19"/>
    <p:sldId id="499" r:id="rId20"/>
    <p:sldId id="500" r:id="rId21"/>
    <p:sldId id="501" r:id="rId22"/>
    <p:sldId id="502" r:id="rId23"/>
    <p:sldId id="598" r:id="rId24"/>
    <p:sldId id="504" r:id="rId25"/>
    <p:sldId id="505" r:id="rId26"/>
    <p:sldId id="506" r:id="rId27"/>
    <p:sldId id="599" r:id="rId28"/>
    <p:sldId id="508" r:id="rId29"/>
    <p:sldId id="509" r:id="rId30"/>
    <p:sldId id="308" r:id="rId31"/>
    <p:sldId id="309" r:id="rId32"/>
    <p:sldId id="366" r:id="rId33"/>
    <p:sldId id="431" r:id="rId34"/>
    <p:sldId id="367" r:id="rId35"/>
    <p:sldId id="432" r:id="rId36"/>
    <p:sldId id="368" r:id="rId37"/>
    <p:sldId id="312" r:id="rId38"/>
    <p:sldId id="433" r:id="rId39"/>
    <p:sldId id="434" r:id="rId40"/>
    <p:sldId id="435" r:id="rId41"/>
    <p:sldId id="436" r:id="rId42"/>
    <p:sldId id="313" r:id="rId43"/>
    <p:sldId id="373" r:id="rId44"/>
    <p:sldId id="314" r:id="rId45"/>
    <p:sldId id="315" r:id="rId46"/>
    <p:sldId id="378" r:id="rId47"/>
    <p:sldId id="317" r:id="rId48"/>
    <p:sldId id="318" r:id="rId49"/>
    <p:sldId id="380" r:id="rId50"/>
    <p:sldId id="320" r:id="rId51"/>
    <p:sldId id="321" r:id="rId52"/>
    <p:sldId id="437" r:id="rId53"/>
    <p:sldId id="325" r:id="rId54"/>
    <p:sldId id="323" r:id="rId55"/>
    <p:sldId id="326" r:id="rId56"/>
    <p:sldId id="327" r:id="rId57"/>
    <p:sldId id="382" r:id="rId58"/>
    <p:sldId id="383" r:id="rId59"/>
    <p:sldId id="334" r:id="rId60"/>
    <p:sldId id="330" r:id="rId61"/>
    <p:sldId id="331" r:id="rId62"/>
    <p:sldId id="332" r:id="rId63"/>
    <p:sldId id="335" r:id="rId64"/>
    <p:sldId id="333" r:id="rId65"/>
    <p:sldId id="336" r:id="rId66"/>
    <p:sldId id="337" r:id="rId67"/>
    <p:sldId id="384" r:id="rId68"/>
    <p:sldId id="385" r:id="rId69"/>
    <p:sldId id="386" r:id="rId70"/>
    <p:sldId id="388" r:id="rId71"/>
    <p:sldId id="389" r:id="rId72"/>
    <p:sldId id="390" r:id="rId73"/>
    <p:sldId id="391" r:id="rId74"/>
    <p:sldId id="392" r:id="rId75"/>
    <p:sldId id="393" r:id="rId76"/>
    <p:sldId id="394" r:id="rId77"/>
    <p:sldId id="339" r:id="rId78"/>
    <p:sldId id="340" r:id="rId79"/>
    <p:sldId id="342" r:id="rId80"/>
    <p:sldId id="341" r:id="rId81"/>
    <p:sldId id="343" r:id="rId82"/>
    <p:sldId id="344" r:id="rId83"/>
    <p:sldId id="349" r:id="rId84"/>
    <p:sldId id="345" r:id="rId85"/>
    <p:sldId id="346" r:id="rId86"/>
    <p:sldId id="347" r:id="rId87"/>
    <p:sldId id="348" r:id="rId88"/>
    <p:sldId id="307" r:id="rId8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DBB36F9-0F44-4A34-AB54-292C431E624A}">
          <p14:sldIdLst>
            <p14:sldId id="256"/>
            <p14:sldId id="514"/>
            <p14:sldId id="490"/>
            <p14:sldId id="492"/>
            <p14:sldId id="493"/>
            <p14:sldId id="494"/>
            <p14:sldId id="495"/>
            <p14:sldId id="496"/>
            <p14:sldId id="497"/>
            <p14:sldId id="498"/>
            <p14:sldId id="499"/>
            <p14:sldId id="500"/>
            <p14:sldId id="501"/>
            <p14:sldId id="502"/>
            <p14:sldId id="257"/>
            <p14:sldId id="491"/>
            <p14:sldId id="598"/>
            <p14:sldId id="504"/>
            <p14:sldId id="505"/>
            <p14:sldId id="506"/>
            <p14:sldId id="508"/>
            <p14:sldId id="509"/>
            <p14:sldId id="599"/>
          </p14:sldIdLst>
        </p14:section>
        <p14:section name="一 线程安全" id="{57E12D75-413B-4075-BD78-17C4234B983D}">
          <p14:sldIdLst>
            <p14:sldId id="308"/>
          </p14:sldIdLst>
        </p14:section>
        <p14:section name="1.1 卖票案例" id="{0F79C38F-FCF4-40C4-9DA0-EE4FDE8ACEC9}">
          <p14:sldIdLst>
            <p14:sldId id="309"/>
            <p14:sldId id="431"/>
            <p14:sldId id="368"/>
            <p14:sldId id="366"/>
            <p14:sldId id="367"/>
            <p14:sldId id="432"/>
          </p14:sldIdLst>
        </p14:section>
        <p14:section name="1.2 同步代码块" id="{F00F648C-5E25-46DF-8366-42D4BE7D33D7}">
          <p14:sldIdLst>
            <p14:sldId id="312"/>
            <p14:sldId id="433"/>
            <p14:sldId id="434"/>
            <p14:sldId id="435"/>
            <p14:sldId id="436"/>
            <p14:sldId id="313"/>
            <p14:sldId id="314"/>
            <p14:sldId id="373"/>
          </p14:sldIdLst>
        </p14:section>
        <p14:section name="1.3 同步方法" id="{1DE32F9B-6A27-4653-B4AD-1AACBEC70000}">
          <p14:sldIdLst>
            <p14:sldId id="315"/>
            <p14:sldId id="317"/>
            <p14:sldId id="378"/>
          </p14:sldIdLst>
        </p14:section>
        <p14:section name="1.4 Lock锁机制" id="{9B51DA97-626A-4AC4-87BA-4F29C2ED1501}">
          <p14:sldIdLst>
            <p14:sldId id="380"/>
            <p14:sldId id="320"/>
            <p14:sldId id="318"/>
          </p14:sldIdLst>
        </p14:section>
        <p14:section name="二 线程死锁" id="{573B6388-3447-4570-91E6-FCB1D0745C11}">
          <p14:sldIdLst>
            <p14:sldId id="321"/>
            <p14:sldId id="325"/>
            <p14:sldId id="437"/>
            <p14:sldId id="323"/>
          </p14:sldIdLst>
        </p14:section>
        <p14:section name="三 线程状态" id="{1AB19669-261B-4D22-B523-A6D7506455AA}">
          <p14:sldIdLst>
            <p14:sldId id="327"/>
            <p14:sldId id="382"/>
            <p14:sldId id="383"/>
            <p14:sldId id="326"/>
          </p14:sldIdLst>
        </p14:section>
        <p14:section name="四 线程间通讯" id="{2571FB91-34BC-4D6D-88B1-72502367624E}">
          <p14:sldIdLst>
            <p14:sldId id="334"/>
          </p14:sldIdLst>
        </p14:section>
        <p14:section name="4.1 线程间通讯概述" id="{3C936ECD-C1A3-46A8-8C2F-F99F78A153A9}">
          <p14:sldIdLst>
            <p14:sldId id="330"/>
            <p14:sldId id="331"/>
            <p14:sldId id="332"/>
          </p14:sldIdLst>
        </p14:section>
        <p14:section name="4.2 等待唤醒的代码实现" id="{162E2593-9856-40B8-BD3F-7EC9CDFB33CD}">
          <p14:sldIdLst>
            <p14:sldId id="335"/>
            <p14:sldId id="336"/>
            <p14:sldId id="333"/>
          </p14:sldIdLst>
        </p14:section>
        <p14:section name="4.3 生产者消费者案例" id="{55158CE1-BE2E-49EB-986E-3CD16006691D}">
          <p14:sldIdLst>
            <p14:sldId id="337"/>
            <p14:sldId id="384"/>
            <p14:sldId id="385"/>
            <p14:sldId id="386"/>
            <p14:sldId id="388"/>
            <p14:sldId id="389"/>
            <p14:sldId id="390"/>
            <p14:sldId id="391"/>
            <p14:sldId id="392"/>
            <p14:sldId id="394"/>
            <p14:sldId id="393"/>
          </p14:sldIdLst>
        </p14:section>
        <p14:section name="五 线程池的使用" id="{87143A78-8354-4E7F-9C2E-041A52A3E447}">
          <p14:sldIdLst>
            <p14:sldId id="339"/>
          </p14:sldIdLst>
        </p14:section>
        <p14:section name="1 线程池概述" id="{D18AB824-0E89-46E8-887E-49F6E8EA61ED}">
          <p14:sldIdLst>
            <p14:sldId id="342"/>
            <p14:sldId id="341"/>
            <p14:sldId id="340"/>
          </p14:sldIdLst>
        </p14:section>
        <p14:section name="2 线程池处理Runnable任务" id="{B6C94062-F73A-4A91-B465-326CC0E458E4}">
          <p14:sldIdLst>
            <p14:sldId id="344"/>
            <p14:sldId id="349"/>
            <p14:sldId id="343"/>
            <p14:sldId id="345"/>
          </p14:sldIdLst>
        </p14:section>
        <p14:section name="3 线程池处理Callable任务" id="{BAD58A2E-829A-4CDF-9F14-F37AC170D929}">
          <p14:sldIdLst>
            <p14:sldId id="346"/>
            <p14:sldId id="347"/>
            <p14:sldId id="348"/>
          </p14:sldIdLst>
        </p14:section>
        <p14:section name="end" id="{6965EB8B-3AB9-460A-9B88-08885C308CA4}">
          <p14:sldIdLst>
            <p14:sldId id="30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01" autoAdjust="0"/>
    <p:restoredTop sz="94612" autoAdjust="0"/>
  </p:normalViewPr>
  <p:slideViewPr>
    <p:cSldViewPr>
      <p:cViewPr varScale="1">
        <p:scale>
          <a:sx n="140" d="100"/>
          <a:sy n="140" d="100"/>
        </p:scale>
        <p:origin x="276" y="114"/>
      </p:cViewPr>
      <p:guideLst>
        <p:guide orient="horz" pos="1620"/>
        <p:guide pos="2861"/>
      </p:guideLst>
    </p:cSldViewPr>
  </p:slideViewPr>
  <p:outlineViewPr>
    <p:cViewPr>
      <p:scale>
        <a:sx n="33" d="100"/>
        <a:sy n="33" d="100"/>
      </p:scale>
      <p:origin x="0" y="492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3" Type="http://schemas.openxmlformats.org/officeDocument/2006/relationships/commentAuthors" Target="commentAuthors.xml"/><Relationship Id="rId92" Type="http://schemas.openxmlformats.org/officeDocument/2006/relationships/tableStyles" Target="tableStyles.xml"/><Relationship Id="rId91" Type="http://schemas.openxmlformats.org/officeDocument/2006/relationships/viewProps" Target="viewProps.xml"/><Relationship Id="rId90" Type="http://schemas.openxmlformats.org/officeDocument/2006/relationships/presProps" Target="presProps.xml"/><Relationship Id="rId9" Type="http://schemas.openxmlformats.org/officeDocument/2006/relationships/notesMaster" Target="notesMasters/notesMaster1.xml"/><Relationship Id="rId89" Type="http://schemas.openxmlformats.org/officeDocument/2006/relationships/slide" Target="slides/slide82.xml"/><Relationship Id="rId88" Type="http://schemas.openxmlformats.org/officeDocument/2006/relationships/slide" Target="slides/slide81.xml"/><Relationship Id="rId87" Type="http://schemas.openxmlformats.org/officeDocument/2006/relationships/slide" Target="slides/slide80.xml"/><Relationship Id="rId86" Type="http://schemas.openxmlformats.org/officeDocument/2006/relationships/slide" Target="slides/slide79.xml"/><Relationship Id="rId85" Type="http://schemas.openxmlformats.org/officeDocument/2006/relationships/slide" Target="slides/slide78.xml"/><Relationship Id="rId84" Type="http://schemas.openxmlformats.org/officeDocument/2006/relationships/slide" Target="slides/slide77.xml"/><Relationship Id="rId83" Type="http://schemas.openxmlformats.org/officeDocument/2006/relationships/slide" Target="slides/slide76.xml"/><Relationship Id="rId82" Type="http://schemas.openxmlformats.org/officeDocument/2006/relationships/slide" Target="slides/slide75.xml"/><Relationship Id="rId81" Type="http://schemas.openxmlformats.org/officeDocument/2006/relationships/slide" Target="slides/slide74.xml"/><Relationship Id="rId80" Type="http://schemas.openxmlformats.org/officeDocument/2006/relationships/slide" Target="slides/slide73.xml"/><Relationship Id="rId8" Type="http://schemas.openxmlformats.org/officeDocument/2006/relationships/slide" Target="slides/slide2.xml"/><Relationship Id="rId79" Type="http://schemas.openxmlformats.org/officeDocument/2006/relationships/slide" Target="slides/slide72.xml"/><Relationship Id="rId78" Type="http://schemas.openxmlformats.org/officeDocument/2006/relationships/slide" Target="slides/slide71.xml"/><Relationship Id="rId77" Type="http://schemas.openxmlformats.org/officeDocument/2006/relationships/slide" Target="slides/slide70.xml"/><Relationship Id="rId76" Type="http://schemas.openxmlformats.org/officeDocument/2006/relationships/slide" Target="slides/slide69.xml"/><Relationship Id="rId75" Type="http://schemas.openxmlformats.org/officeDocument/2006/relationships/slide" Target="slides/slide68.xml"/><Relationship Id="rId74" Type="http://schemas.openxmlformats.org/officeDocument/2006/relationships/slide" Target="slides/slide67.xml"/><Relationship Id="rId73" Type="http://schemas.openxmlformats.org/officeDocument/2006/relationships/slide" Target="slides/slide66.xml"/><Relationship Id="rId72" Type="http://schemas.openxmlformats.org/officeDocument/2006/relationships/slide" Target="slides/slide65.xml"/><Relationship Id="rId71" Type="http://schemas.openxmlformats.org/officeDocument/2006/relationships/slide" Target="slides/slide64.xml"/><Relationship Id="rId70" Type="http://schemas.openxmlformats.org/officeDocument/2006/relationships/slide" Target="slides/slide63.xml"/><Relationship Id="rId7" Type="http://schemas.openxmlformats.org/officeDocument/2006/relationships/slide" Target="slides/slide1.xml"/><Relationship Id="rId69" Type="http://schemas.openxmlformats.org/officeDocument/2006/relationships/slide" Target="slides/slide62.xml"/><Relationship Id="rId68" Type="http://schemas.openxmlformats.org/officeDocument/2006/relationships/slide" Target="slides/slide61.xml"/><Relationship Id="rId67" Type="http://schemas.openxmlformats.org/officeDocument/2006/relationships/slide" Target="slides/slide60.xml"/><Relationship Id="rId66" Type="http://schemas.openxmlformats.org/officeDocument/2006/relationships/slide" Target="slides/slide59.xml"/><Relationship Id="rId65" Type="http://schemas.openxmlformats.org/officeDocument/2006/relationships/slide" Target="slides/slide58.xml"/><Relationship Id="rId64" Type="http://schemas.openxmlformats.org/officeDocument/2006/relationships/slide" Target="slides/slide57.xml"/><Relationship Id="rId63" Type="http://schemas.openxmlformats.org/officeDocument/2006/relationships/slide" Target="slides/slide56.xml"/><Relationship Id="rId62" Type="http://schemas.openxmlformats.org/officeDocument/2006/relationships/slide" Target="slides/slide55.xml"/><Relationship Id="rId61" Type="http://schemas.openxmlformats.org/officeDocument/2006/relationships/slide" Target="slides/slide54.xml"/><Relationship Id="rId60" Type="http://schemas.openxmlformats.org/officeDocument/2006/relationships/slide" Target="slides/slide53.xml"/><Relationship Id="rId6" Type="http://schemas.openxmlformats.org/officeDocument/2006/relationships/slideMaster" Target="slideMasters/slideMaster5.xml"/><Relationship Id="rId59" Type="http://schemas.openxmlformats.org/officeDocument/2006/relationships/slide" Target="slides/slide52.xml"/><Relationship Id="rId58" Type="http://schemas.openxmlformats.org/officeDocument/2006/relationships/slide" Target="slides/slide51.xml"/><Relationship Id="rId57" Type="http://schemas.openxmlformats.org/officeDocument/2006/relationships/slide" Target="slides/slide50.xml"/><Relationship Id="rId56" Type="http://schemas.openxmlformats.org/officeDocument/2006/relationships/slide" Target="slides/slide49.xml"/><Relationship Id="rId55" Type="http://schemas.openxmlformats.org/officeDocument/2006/relationships/slide" Target="slides/slide48.xml"/><Relationship Id="rId54" Type="http://schemas.openxmlformats.org/officeDocument/2006/relationships/slide" Target="slides/slide47.xml"/><Relationship Id="rId53" Type="http://schemas.openxmlformats.org/officeDocument/2006/relationships/slide" Target="slides/slide46.xml"/><Relationship Id="rId52" Type="http://schemas.openxmlformats.org/officeDocument/2006/relationships/slide" Target="slides/slide45.xml"/><Relationship Id="rId51" Type="http://schemas.openxmlformats.org/officeDocument/2006/relationships/slide" Target="slides/slide44.xml"/><Relationship Id="rId50" Type="http://schemas.openxmlformats.org/officeDocument/2006/relationships/slide" Target="slides/slide43.xml"/><Relationship Id="rId5" Type="http://schemas.openxmlformats.org/officeDocument/2006/relationships/slideMaster" Target="slideMasters/slideMaster4.xml"/><Relationship Id="rId49" Type="http://schemas.openxmlformats.org/officeDocument/2006/relationships/slide" Target="slides/slide42.xml"/><Relationship Id="rId48" Type="http://schemas.openxmlformats.org/officeDocument/2006/relationships/slide" Target="slides/slide41.xml"/><Relationship Id="rId47" Type="http://schemas.openxmlformats.org/officeDocument/2006/relationships/slide" Target="slides/slide40.xml"/><Relationship Id="rId46" Type="http://schemas.openxmlformats.org/officeDocument/2006/relationships/slide" Target="slides/slide39.xml"/><Relationship Id="rId45" Type="http://schemas.openxmlformats.org/officeDocument/2006/relationships/slide" Target="slides/slide38.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0EEA46-075C-47FB-BB4B-32A319D2B7D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D800D3-538E-4BF9-B7D6-322C4E0F792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D800D3-538E-4BF9-B7D6-322C4E0F792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幻灯片图像占位符 1"/>
          <p:cNvSpPr>
            <a:spLocks noGrp="1" noRot="1" noChangeAspect="1" noTextEdit="1"/>
          </p:cNvSpPr>
          <p:nvPr>
            <p:ph type="sldImg"/>
          </p:nvPr>
        </p:nvSpPr>
        <p:spPr>
          <a:ln>
            <a:solidFill>
              <a:srgbClr val="000000"/>
            </a:solidFill>
            <a:miter/>
          </a:ln>
        </p:spPr>
      </p:sp>
      <p:sp>
        <p:nvSpPr>
          <p:cNvPr id="72706" name="备注占位符 2"/>
          <p:cNvSpPr>
            <a:spLocks noGrp="1"/>
          </p:cNvSpPr>
          <p:nvPr>
            <p:ph type="body"/>
          </p:nvPr>
        </p:nvSpPr>
        <p:spPr>
          <a:noFill/>
          <a:ln>
            <a:noFill/>
          </a:ln>
        </p:spPr>
        <p:txBody>
          <a:bodyPr wrap="square" lIns="91440" tIns="45720" rIns="91440" bIns="45720" anchor="t" anchorCtr="0"/>
          <a:p>
            <a:pPr lvl="0"/>
            <a:endParaRPr lang="en-US" altLang="zh-CN" dirty="0"/>
          </a:p>
        </p:txBody>
      </p:sp>
      <p:sp>
        <p:nvSpPr>
          <p:cNvPr id="7270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幻灯片图像占位符 1"/>
          <p:cNvSpPr>
            <a:spLocks noGrp="1" noRot="1" noChangeAspect="1" noTextEdit="1"/>
          </p:cNvSpPr>
          <p:nvPr>
            <p:ph type="sldImg"/>
          </p:nvPr>
        </p:nvSpPr>
        <p:spPr>
          <a:ln>
            <a:solidFill>
              <a:srgbClr val="000000"/>
            </a:solidFill>
            <a:miter/>
          </a:ln>
        </p:spPr>
      </p:sp>
      <p:sp>
        <p:nvSpPr>
          <p:cNvPr id="74754" name="备注占位符 2"/>
          <p:cNvSpPr>
            <a:spLocks noGrp="1"/>
          </p:cNvSpPr>
          <p:nvPr>
            <p:ph type="body"/>
          </p:nvPr>
        </p:nvSpPr>
        <p:spPr>
          <a:noFill/>
          <a:ln>
            <a:noFill/>
          </a:ln>
        </p:spPr>
        <p:txBody>
          <a:bodyPr wrap="square" lIns="91440" tIns="45720" rIns="91440" bIns="45720" anchor="t" anchorCtr="0"/>
          <a:p>
            <a:pPr lvl="0"/>
            <a:r>
              <a:rPr lang="zh-CN" altLang="en-US" dirty="0"/>
              <a:t>这句话是什么意思呢？咱们举个小例子来简单说明。</a:t>
            </a:r>
            <a:endParaRPr lang="en-US" altLang="zh-CN" dirty="0"/>
          </a:p>
        </p:txBody>
      </p:sp>
      <p:sp>
        <p:nvSpPr>
          <p:cNvPr id="7475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幻灯片图像占位符 1"/>
          <p:cNvSpPr>
            <a:spLocks noGrp="1" noRot="1" noChangeAspect="1" noTextEdit="1"/>
          </p:cNvSpPr>
          <p:nvPr>
            <p:ph type="sldImg"/>
          </p:nvPr>
        </p:nvSpPr>
        <p:spPr>
          <a:ln>
            <a:solidFill>
              <a:srgbClr val="000000"/>
            </a:solidFill>
            <a:miter/>
          </a:ln>
        </p:spPr>
      </p:sp>
      <p:sp>
        <p:nvSpPr>
          <p:cNvPr id="76802"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7680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幻灯片图像占位符 1"/>
          <p:cNvSpPr>
            <a:spLocks noGrp="1" noRot="1" noChangeAspect="1" noTextEdit="1"/>
          </p:cNvSpPr>
          <p:nvPr>
            <p:ph type="sldImg"/>
          </p:nvPr>
        </p:nvSpPr>
        <p:spPr>
          <a:ln>
            <a:solidFill>
              <a:srgbClr val="000000"/>
            </a:solidFill>
            <a:miter/>
          </a:ln>
        </p:spPr>
      </p:sp>
      <p:sp>
        <p:nvSpPr>
          <p:cNvPr id="78850"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7885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幻灯片图像占位符 1"/>
          <p:cNvSpPr>
            <a:spLocks noGrp="1" noRot="1" noChangeAspect="1" noTextEdit="1"/>
          </p:cNvSpPr>
          <p:nvPr>
            <p:ph type="sldImg"/>
          </p:nvPr>
        </p:nvSpPr>
        <p:spPr>
          <a:ln>
            <a:solidFill>
              <a:srgbClr val="000000"/>
            </a:solidFill>
            <a:miter/>
          </a:ln>
        </p:spPr>
      </p:sp>
      <p:sp>
        <p:nvSpPr>
          <p:cNvPr id="80898" name="备注占位符 2"/>
          <p:cNvSpPr>
            <a:spLocks noGrp="1"/>
          </p:cNvSpPr>
          <p:nvPr>
            <p:ph type="body"/>
          </p:nvPr>
        </p:nvSpPr>
        <p:spPr>
          <a:noFill/>
          <a:ln>
            <a:noFill/>
          </a:ln>
        </p:spPr>
        <p:txBody>
          <a:bodyPr wrap="square" lIns="91440" tIns="45720" rIns="91440" bIns="45720" anchor="t" anchorCtr="0"/>
          <a:p>
            <a:pPr lvl="0"/>
            <a:r>
              <a:rPr lang="zh-CN" altLang="en-US" dirty="0"/>
              <a:t>所以我们先对多线程有一个初步的理解：</a:t>
            </a:r>
            <a:endParaRPr lang="en-US" altLang="zh-CN" dirty="0"/>
          </a:p>
          <a:p>
            <a:pPr lvl="0"/>
            <a:r>
              <a:rPr lang="zh-CN" altLang="en-US" dirty="0"/>
              <a:t>第一。多线程技术就是同时执行多个程序</a:t>
            </a:r>
            <a:endParaRPr lang="en-US" altLang="zh-CN" dirty="0"/>
          </a:p>
          <a:p>
            <a:pPr lvl="0"/>
            <a:r>
              <a:rPr lang="zh-CN" altLang="en-US" dirty="0"/>
              <a:t>第二。多线程技术需要硬件支持。</a:t>
            </a:r>
            <a:endParaRPr lang="zh-CN" altLang="en-US" dirty="0"/>
          </a:p>
        </p:txBody>
      </p:sp>
      <p:sp>
        <p:nvSpPr>
          <p:cNvPr id="8089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幻灯片图像占位符 1"/>
          <p:cNvSpPr>
            <a:spLocks noGrp="1" noRot="1" noChangeAspect="1" noTextEdit="1"/>
          </p:cNvSpPr>
          <p:nvPr>
            <p:ph type="sldImg"/>
          </p:nvPr>
        </p:nvSpPr>
        <p:spPr>
          <a:ln>
            <a:solidFill>
              <a:srgbClr val="000000"/>
            </a:solidFill>
            <a:miter/>
          </a:ln>
        </p:spPr>
      </p:sp>
      <p:sp>
        <p:nvSpPr>
          <p:cNvPr id="82946" name="备注占位符 2"/>
          <p:cNvSpPr>
            <a:spLocks noGrp="1"/>
          </p:cNvSpPr>
          <p:nvPr>
            <p:ph type="body"/>
          </p:nvPr>
        </p:nvSpPr>
        <p:spPr>
          <a:noFill/>
          <a:ln>
            <a:noFill/>
          </a:ln>
        </p:spPr>
        <p:txBody>
          <a:bodyPr wrap="square" lIns="91440" tIns="45720" rIns="91440" bIns="45720" anchor="t" anchorCtr="0"/>
          <a:p>
            <a:pPr lvl="0"/>
            <a:r>
              <a:rPr lang="zh-CN" altLang="en-US" dirty="0"/>
              <a:t>所以我们先对多线程有一个初步的理解：</a:t>
            </a:r>
            <a:endParaRPr lang="en-US" altLang="zh-CN" dirty="0"/>
          </a:p>
          <a:p>
            <a:pPr lvl="0"/>
            <a:r>
              <a:rPr lang="zh-CN" altLang="en-US" dirty="0"/>
              <a:t>第一。多线程技术就是同时执行多个程序</a:t>
            </a:r>
            <a:endParaRPr lang="en-US" altLang="zh-CN" dirty="0"/>
          </a:p>
          <a:p>
            <a:pPr lvl="0"/>
            <a:r>
              <a:rPr lang="zh-CN" altLang="en-US" dirty="0"/>
              <a:t>第二。多线程技术需要硬件支持。</a:t>
            </a:r>
            <a:endParaRPr lang="zh-CN" altLang="en-US" dirty="0"/>
          </a:p>
        </p:txBody>
      </p:sp>
      <p:sp>
        <p:nvSpPr>
          <p:cNvPr id="8294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幻灯片图像占位符 1"/>
          <p:cNvSpPr>
            <a:spLocks noGrp="1" noRot="1" noChangeAspect="1" noTextEdit="1"/>
          </p:cNvSpPr>
          <p:nvPr>
            <p:ph type="sldImg"/>
          </p:nvPr>
        </p:nvSpPr>
        <p:spPr>
          <a:ln>
            <a:solidFill>
              <a:srgbClr val="000000"/>
            </a:solidFill>
            <a:miter/>
          </a:ln>
        </p:spPr>
      </p:sp>
      <p:sp>
        <p:nvSpPr>
          <p:cNvPr id="72706" name="备注占位符 2"/>
          <p:cNvSpPr>
            <a:spLocks noGrp="1"/>
          </p:cNvSpPr>
          <p:nvPr>
            <p:ph type="body"/>
          </p:nvPr>
        </p:nvSpPr>
        <p:spPr>
          <a:noFill/>
          <a:ln>
            <a:noFill/>
          </a:ln>
        </p:spPr>
        <p:txBody>
          <a:bodyPr wrap="square" lIns="91440" tIns="45720" rIns="91440" bIns="45720" anchor="t" anchorCtr="0"/>
          <a:p>
            <a:pPr lvl="0"/>
            <a:endParaRPr lang="en-US" altLang="zh-CN" dirty="0"/>
          </a:p>
        </p:txBody>
      </p:sp>
      <p:sp>
        <p:nvSpPr>
          <p:cNvPr id="7270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幻灯片图像占位符 1"/>
          <p:cNvSpPr>
            <a:spLocks noGrp="1" noRot="1" noChangeAspect="1" noTextEdit="1"/>
          </p:cNvSpPr>
          <p:nvPr>
            <p:ph type="sldImg"/>
          </p:nvPr>
        </p:nvSpPr>
        <p:spPr>
          <a:ln>
            <a:solidFill>
              <a:srgbClr val="000000"/>
            </a:solidFill>
            <a:miter/>
          </a:ln>
        </p:spPr>
      </p:sp>
      <p:sp>
        <p:nvSpPr>
          <p:cNvPr id="72706" name="备注占位符 2"/>
          <p:cNvSpPr>
            <a:spLocks noGrp="1"/>
          </p:cNvSpPr>
          <p:nvPr>
            <p:ph type="body"/>
          </p:nvPr>
        </p:nvSpPr>
        <p:spPr>
          <a:noFill/>
          <a:ln>
            <a:noFill/>
          </a:ln>
        </p:spPr>
        <p:txBody>
          <a:bodyPr wrap="square" lIns="91440" tIns="45720" rIns="91440" bIns="45720" anchor="t" anchorCtr="0"/>
          <a:p>
            <a:pPr lvl="0"/>
            <a:endParaRPr lang="en-US" altLang="zh-CN" dirty="0"/>
          </a:p>
        </p:txBody>
      </p:sp>
      <p:sp>
        <p:nvSpPr>
          <p:cNvPr id="7270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幻灯片图像占位符 1"/>
          <p:cNvSpPr>
            <a:spLocks noGrp="1" noRot="1" noChangeAspect="1" noTextEdit="1"/>
          </p:cNvSpPr>
          <p:nvPr>
            <p:ph type="sldImg"/>
          </p:nvPr>
        </p:nvSpPr>
        <p:spPr>
          <a:ln>
            <a:solidFill>
              <a:srgbClr val="000000"/>
            </a:solidFill>
            <a:miter/>
          </a:ln>
        </p:spPr>
      </p:sp>
      <p:sp>
        <p:nvSpPr>
          <p:cNvPr id="90114" name="备注占位符 2"/>
          <p:cNvSpPr>
            <a:spLocks noGrp="1"/>
          </p:cNvSpPr>
          <p:nvPr>
            <p:ph type="body"/>
          </p:nvPr>
        </p:nvSpPr>
        <p:spPr>
          <a:noFill/>
          <a:ln>
            <a:noFill/>
          </a:ln>
        </p:spPr>
        <p:txBody>
          <a:bodyPr wrap="square" lIns="91440" tIns="45720" rIns="91440" bIns="45720" anchor="t" anchorCtr="0"/>
          <a:p>
            <a:pPr lvl="0"/>
            <a:r>
              <a:rPr lang="zh-CN" altLang="en-US" dirty="0"/>
              <a:t>这里的设置线程名称，和我们前面讲解过的，给成员变量赋值的两种方式是一样的：一种是无参构造</a:t>
            </a:r>
            <a:r>
              <a:rPr lang="en-US" altLang="zh-CN" dirty="0"/>
              <a:t>+setXxx</a:t>
            </a:r>
            <a:r>
              <a:rPr lang="zh-CN" altLang="en-US" dirty="0"/>
              <a:t>方法，一种是带参构造方法</a:t>
            </a:r>
            <a:endParaRPr lang="zh-CN" altLang="en-US" dirty="0"/>
          </a:p>
        </p:txBody>
      </p:sp>
      <p:sp>
        <p:nvSpPr>
          <p:cNvPr id="9011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幻灯片图像占位符 1"/>
          <p:cNvSpPr>
            <a:spLocks noGrp="1" noRot="1" noChangeAspect="1" noTextEdit="1"/>
          </p:cNvSpPr>
          <p:nvPr>
            <p:ph type="sldImg"/>
          </p:nvPr>
        </p:nvSpPr>
        <p:spPr>
          <a:ln>
            <a:solidFill>
              <a:srgbClr val="000000"/>
            </a:solidFill>
            <a:miter/>
          </a:ln>
        </p:spPr>
      </p:sp>
      <p:sp>
        <p:nvSpPr>
          <p:cNvPr id="92162" name="备注占位符 2"/>
          <p:cNvSpPr>
            <a:spLocks noGrp="1"/>
          </p:cNvSpPr>
          <p:nvPr>
            <p:ph type="body"/>
          </p:nvPr>
        </p:nvSpPr>
        <p:spPr>
          <a:noFill/>
          <a:ln>
            <a:noFill/>
          </a:ln>
        </p:spPr>
        <p:txBody>
          <a:bodyPr wrap="square" lIns="91440" tIns="45720" rIns="91440" bIns="45720" anchor="t" anchorCtr="0"/>
          <a:p>
            <a:pPr lvl="0"/>
            <a:r>
              <a:rPr lang="zh-CN" altLang="en-US" dirty="0"/>
              <a:t>这里的设置线程名称，和我们前面讲解过的，给成员变量赋值的两种方式是一样的：一种是无参构造</a:t>
            </a:r>
            <a:r>
              <a:rPr lang="en-US" altLang="zh-CN" dirty="0"/>
              <a:t>+setXxx</a:t>
            </a:r>
            <a:r>
              <a:rPr lang="zh-CN" altLang="en-US" dirty="0"/>
              <a:t>方法，一种是带参构造方法</a:t>
            </a:r>
            <a:endParaRPr lang="zh-CN" altLang="en-US" dirty="0"/>
          </a:p>
        </p:txBody>
      </p:sp>
      <p:sp>
        <p:nvSpPr>
          <p:cNvPr id="9216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幻灯片图像占位符 1"/>
          <p:cNvSpPr>
            <a:spLocks noGrp="1" noRot="1" noChangeAspect="1" noTextEdit="1"/>
          </p:cNvSpPr>
          <p:nvPr>
            <p:ph type="sldImg"/>
          </p:nvPr>
        </p:nvSpPr>
        <p:spPr>
          <a:ln>
            <a:solidFill>
              <a:srgbClr val="000000"/>
            </a:solidFill>
            <a:miter/>
          </a:ln>
        </p:spPr>
      </p:sp>
      <p:sp>
        <p:nvSpPr>
          <p:cNvPr id="72706" name="备注占位符 2"/>
          <p:cNvSpPr>
            <a:spLocks noGrp="1"/>
          </p:cNvSpPr>
          <p:nvPr>
            <p:ph type="body"/>
          </p:nvPr>
        </p:nvSpPr>
        <p:spPr>
          <a:noFill/>
          <a:ln>
            <a:noFill/>
          </a:ln>
        </p:spPr>
        <p:txBody>
          <a:bodyPr wrap="square" lIns="91440" tIns="45720" rIns="91440" bIns="45720" anchor="t" anchorCtr="0"/>
          <a:p>
            <a:pPr lvl="0"/>
            <a:endParaRPr lang="en-US" altLang="zh-CN" dirty="0"/>
          </a:p>
        </p:txBody>
      </p:sp>
      <p:sp>
        <p:nvSpPr>
          <p:cNvPr id="7270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幻灯片图像占位符 1"/>
          <p:cNvSpPr>
            <a:spLocks noGrp="1" noRot="1" noChangeAspect="1" noTextEdit="1"/>
          </p:cNvSpPr>
          <p:nvPr>
            <p:ph type="sldImg"/>
          </p:nvPr>
        </p:nvSpPr>
        <p:spPr>
          <a:ln>
            <a:solidFill>
              <a:srgbClr val="000000"/>
            </a:solidFill>
            <a:miter/>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共有</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100</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张票，</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3</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个窗口卖票，如果每个窗口是一个线程的话，总共就由三个线程，而这三个线程卖</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100</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张票，那么，就是操作同一个资源。</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所以，这里我们采用实现</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Runnable</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接口的方式来模拟该程序</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8397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幻灯片图像占位符 1"/>
          <p:cNvSpPr>
            <a:spLocks noGrp="1" noRot="1" noChangeAspect="1" noTextEdit="1"/>
          </p:cNvSpPr>
          <p:nvPr>
            <p:ph type="sldImg"/>
          </p:nvPr>
        </p:nvSpPr>
        <p:spPr>
          <a:ln>
            <a:solidFill>
              <a:srgbClr val="000000"/>
            </a:solidFill>
            <a:miter/>
          </a:ln>
        </p:spPr>
      </p:sp>
      <p:sp>
        <p:nvSpPr>
          <p:cNvPr id="86018" name="备注占位符 2"/>
          <p:cNvSpPr>
            <a:spLocks noGrp="1"/>
          </p:cNvSpPr>
          <p:nvPr>
            <p:ph type="body"/>
          </p:nvPr>
        </p:nvSpPr>
        <p:spPr>
          <a:noFill/>
          <a:ln>
            <a:noFill/>
          </a:ln>
        </p:spPr>
        <p:txBody>
          <a:bodyPr wrap="square" lIns="91440" tIns="45720" rIns="91440" bIns="45720" anchor="t"/>
          <a:p>
            <a:pPr lvl="0"/>
            <a:endParaRPr lang="zh-CN" altLang="en-US" dirty="0"/>
          </a:p>
        </p:txBody>
      </p:sp>
      <p:sp>
        <p:nvSpPr>
          <p:cNvPr id="8601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幻灯片图像占位符 1"/>
          <p:cNvSpPr>
            <a:spLocks noGrp="1" noRot="1" noChangeAspect="1" noTextEdit="1"/>
          </p:cNvSpPr>
          <p:nvPr>
            <p:ph type="sldImg"/>
          </p:nvPr>
        </p:nvSpPr>
        <p:spPr>
          <a:ln>
            <a:solidFill>
              <a:srgbClr val="000000"/>
            </a:solidFill>
            <a:miter/>
          </a:ln>
        </p:spPr>
      </p:sp>
      <p:sp>
        <p:nvSpPr>
          <p:cNvPr id="88066" name="备注占位符 2"/>
          <p:cNvSpPr>
            <a:spLocks noGrp="1"/>
          </p:cNvSpPr>
          <p:nvPr>
            <p:ph type="body"/>
          </p:nvPr>
        </p:nvSpPr>
        <p:spPr>
          <a:noFill/>
          <a:ln>
            <a:noFill/>
          </a:ln>
        </p:spPr>
        <p:txBody>
          <a:bodyPr wrap="square" lIns="91440" tIns="45720" rIns="91440" bIns="45720" anchor="t"/>
          <a:p>
            <a:pPr lvl="0"/>
            <a:endParaRPr lang="zh-CN" altLang="en-US" dirty="0"/>
          </a:p>
        </p:txBody>
      </p:sp>
      <p:sp>
        <p:nvSpPr>
          <p:cNvPr id="8806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幻灯片图像占位符 1"/>
          <p:cNvSpPr>
            <a:spLocks noGrp="1" noRot="1" noChangeAspect="1" noTextEdit="1"/>
          </p:cNvSpPr>
          <p:nvPr>
            <p:ph type="sldImg"/>
          </p:nvPr>
        </p:nvSpPr>
        <p:spPr>
          <a:ln>
            <a:solidFill>
              <a:srgbClr val="000000"/>
            </a:solidFill>
            <a:miter/>
          </a:ln>
        </p:spPr>
      </p:sp>
      <p:sp>
        <p:nvSpPr>
          <p:cNvPr id="90114" name="备注占位符 2"/>
          <p:cNvSpPr>
            <a:spLocks noGrp="1"/>
          </p:cNvSpPr>
          <p:nvPr>
            <p:ph type="body"/>
          </p:nvPr>
        </p:nvSpPr>
        <p:spPr>
          <a:noFill/>
          <a:ln>
            <a:noFill/>
          </a:ln>
        </p:spPr>
        <p:txBody>
          <a:bodyPr wrap="square" lIns="91440" tIns="45720" rIns="91440" bIns="45720" anchor="t"/>
          <a:p>
            <a:pPr lvl="0"/>
            <a:endParaRPr lang="en-US" altLang="zh-CN" dirty="0"/>
          </a:p>
        </p:txBody>
      </p:sp>
      <p:sp>
        <p:nvSpPr>
          <p:cNvPr id="9011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幻灯片图像占位符 1"/>
          <p:cNvSpPr>
            <a:spLocks noGrp="1" noRot="1" noChangeAspect="1" noTextEdit="1"/>
          </p:cNvSpPr>
          <p:nvPr>
            <p:ph type="sldImg"/>
          </p:nvPr>
        </p:nvSpPr>
        <p:spPr>
          <a:ln>
            <a:solidFill>
              <a:srgbClr val="000000"/>
            </a:solidFill>
            <a:miter/>
          </a:ln>
        </p:spPr>
      </p:sp>
      <p:sp>
        <p:nvSpPr>
          <p:cNvPr id="92162" name="备注占位符 2"/>
          <p:cNvSpPr>
            <a:spLocks noGrp="1"/>
          </p:cNvSpPr>
          <p:nvPr>
            <p:ph type="body"/>
          </p:nvPr>
        </p:nvSpPr>
        <p:spPr>
          <a:noFill/>
          <a:ln>
            <a:noFill/>
          </a:ln>
        </p:spPr>
        <p:txBody>
          <a:bodyPr wrap="square" lIns="91440" tIns="45720" rIns="91440" bIns="45720" anchor="t"/>
          <a:p>
            <a:pPr lvl="0"/>
            <a:endParaRPr lang="en-US" altLang="zh-CN" dirty="0"/>
          </a:p>
        </p:txBody>
      </p:sp>
      <p:sp>
        <p:nvSpPr>
          <p:cNvPr id="9216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幻灯片图像占位符 1"/>
          <p:cNvSpPr>
            <a:spLocks noGrp="1" noRot="1" noChangeAspect="1" noTextEdit="1"/>
          </p:cNvSpPr>
          <p:nvPr>
            <p:ph type="sldImg"/>
          </p:nvPr>
        </p:nvSpPr>
        <p:spPr>
          <a:ln>
            <a:solidFill>
              <a:srgbClr val="000000"/>
            </a:solidFill>
            <a:miter/>
          </a:ln>
        </p:spPr>
      </p:sp>
      <p:sp>
        <p:nvSpPr>
          <p:cNvPr id="94210" name="备注占位符 2"/>
          <p:cNvSpPr>
            <a:spLocks noGrp="1"/>
          </p:cNvSpPr>
          <p:nvPr>
            <p:ph type="body"/>
          </p:nvPr>
        </p:nvSpPr>
        <p:spPr>
          <a:noFill/>
          <a:ln>
            <a:noFill/>
          </a:ln>
        </p:spPr>
        <p:txBody>
          <a:bodyPr wrap="square" lIns="91440" tIns="45720" rIns="91440" bIns="45720" anchor="t"/>
          <a:p>
            <a:pPr lvl="0"/>
            <a:endParaRPr lang="en-US" altLang="zh-CN" dirty="0"/>
          </a:p>
        </p:txBody>
      </p:sp>
      <p:sp>
        <p:nvSpPr>
          <p:cNvPr id="9421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幻灯片图像占位符 1"/>
          <p:cNvSpPr>
            <a:spLocks noGrp="1" noRot="1" noChangeAspect="1" noTextEdit="1"/>
          </p:cNvSpPr>
          <p:nvPr>
            <p:ph type="sldImg"/>
          </p:nvPr>
        </p:nvSpPr>
        <p:spPr>
          <a:ln>
            <a:solidFill>
              <a:srgbClr val="000000"/>
            </a:solidFill>
            <a:miter/>
          </a:ln>
        </p:spPr>
      </p:sp>
      <p:sp>
        <p:nvSpPr>
          <p:cNvPr id="96258" name="备注占位符 2"/>
          <p:cNvSpPr>
            <a:spLocks noGrp="1"/>
          </p:cNvSpPr>
          <p:nvPr>
            <p:ph type="body"/>
          </p:nvPr>
        </p:nvSpPr>
        <p:spPr>
          <a:noFill/>
          <a:ln>
            <a:noFill/>
          </a:ln>
        </p:spPr>
        <p:txBody>
          <a:bodyPr wrap="square" lIns="91440" tIns="45720" rIns="91440" bIns="45720" anchor="t"/>
          <a:p>
            <a:pPr lvl="0"/>
            <a:endParaRPr lang="en-US" altLang="zh-CN" dirty="0"/>
          </a:p>
        </p:txBody>
      </p:sp>
      <p:sp>
        <p:nvSpPr>
          <p:cNvPr id="9625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幻灯片图像占位符 1"/>
          <p:cNvSpPr>
            <a:spLocks noGrp="1" noRot="1" noChangeAspect="1" noTextEdit="1"/>
          </p:cNvSpPr>
          <p:nvPr>
            <p:ph type="sldImg"/>
          </p:nvPr>
        </p:nvSpPr>
        <p:spPr>
          <a:ln>
            <a:solidFill>
              <a:srgbClr val="000000"/>
            </a:solidFill>
            <a:miter/>
          </a:ln>
        </p:spPr>
      </p:sp>
      <p:sp>
        <p:nvSpPr>
          <p:cNvPr id="98306" name="备注占位符 2"/>
          <p:cNvSpPr>
            <a:spLocks noGrp="1"/>
          </p:cNvSpPr>
          <p:nvPr>
            <p:ph type="body"/>
          </p:nvPr>
        </p:nvSpPr>
        <p:spPr>
          <a:noFill/>
          <a:ln>
            <a:noFill/>
          </a:ln>
        </p:spPr>
        <p:txBody>
          <a:bodyPr wrap="square" lIns="91440" tIns="45720" rIns="91440" bIns="45720" anchor="t"/>
          <a:p>
            <a:pPr lvl="0"/>
            <a:r>
              <a:rPr lang="zh-CN" altLang="en-US" dirty="0"/>
              <a:t>看完格式之后，到代码中去讲解，然后再分析一遍。</a:t>
            </a:r>
            <a:endParaRPr lang="zh-CN" altLang="en-US" dirty="0"/>
          </a:p>
        </p:txBody>
      </p:sp>
      <p:sp>
        <p:nvSpPr>
          <p:cNvPr id="9830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幻灯片图像占位符 1"/>
          <p:cNvSpPr>
            <a:spLocks noGrp="1" noRot="1" noChangeAspect="1" noTextEdit="1"/>
          </p:cNvSpPr>
          <p:nvPr>
            <p:ph type="sldImg"/>
          </p:nvPr>
        </p:nvSpPr>
        <p:spPr>
          <a:ln>
            <a:solidFill>
              <a:srgbClr val="000000"/>
            </a:solidFill>
            <a:miter/>
          </a:ln>
        </p:spPr>
      </p:sp>
      <p:sp>
        <p:nvSpPr>
          <p:cNvPr id="100354" name="备注占位符 2"/>
          <p:cNvSpPr>
            <a:spLocks noGrp="1"/>
          </p:cNvSpPr>
          <p:nvPr>
            <p:ph type="body"/>
          </p:nvPr>
        </p:nvSpPr>
        <p:spPr>
          <a:noFill/>
          <a:ln>
            <a:noFill/>
          </a:ln>
        </p:spPr>
        <p:txBody>
          <a:bodyPr wrap="square" lIns="91440" tIns="45720" rIns="91440" bIns="45720" anchor="t"/>
          <a:p>
            <a:pPr lvl="0"/>
            <a:r>
              <a:rPr lang="zh-CN" altLang="en-US" dirty="0"/>
              <a:t>同步普通方法，相当于对对象进行同步，方法中有一个可以代表本来对象的关键字</a:t>
            </a:r>
            <a:r>
              <a:rPr lang="en-US" altLang="zh-CN" dirty="0"/>
              <a:t>this</a:t>
            </a:r>
            <a:r>
              <a:rPr lang="zh-CN" altLang="en-US" dirty="0"/>
              <a:t>。所以用</a:t>
            </a:r>
            <a:r>
              <a:rPr lang="en-US" altLang="zh-CN" dirty="0"/>
              <a:t>this</a:t>
            </a:r>
            <a:r>
              <a:rPr lang="zh-CN" altLang="en-US" dirty="0"/>
              <a:t>就可以了。</a:t>
            </a:r>
            <a:endParaRPr lang="en-US" altLang="zh-CN" dirty="0"/>
          </a:p>
          <a:p>
            <a:pPr lvl="0"/>
            <a:r>
              <a:rPr lang="zh-CN" altLang="en-US" dirty="0"/>
              <a:t>同步静态方法，静态属于类，所以，相当于对类进行同步，而类只有一个字节码文件，所以，这里使用的是类的字节码文件对象作为锁的。格式是：类名</a:t>
            </a:r>
            <a:r>
              <a:rPr lang="en-US" altLang="zh-CN" dirty="0"/>
              <a:t>.class</a:t>
            </a:r>
            <a:endParaRPr lang="en-US" altLang="zh-CN" dirty="0"/>
          </a:p>
          <a:p>
            <a:pPr lvl="0"/>
            <a:r>
              <a:rPr lang="zh-CN" altLang="en-US" dirty="0"/>
              <a:t>后面再讲解。</a:t>
            </a:r>
            <a:endParaRPr lang="en-US" altLang="zh-CN" dirty="0"/>
          </a:p>
        </p:txBody>
      </p:sp>
      <p:sp>
        <p:nvSpPr>
          <p:cNvPr id="10035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幻灯片图像占位符 1"/>
          <p:cNvSpPr>
            <a:spLocks noGrp="1" noRot="1" noChangeAspect="1" noTextEdit="1"/>
          </p:cNvSpPr>
          <p:nvPr>
            <p:ph type="sldImg"/>
          </p:nvPr>
        </p:nvSpPr>
        <p:spPr>
          <a:ln>
            <a:solidFill>
              <a:srgbClr val="000000"/>
            </a:solidFill>
            <a:miter/>
          </a:ln>
        </p:spPr>
      </p:sp>
      <p:sp>
        <p:nvSpPr>
          <p:cNvPr id="104450" name="备注占位符 2"/>
          <p:cNvSpPr>
            <a:spLocks noGrp="1"/>
          </p:cNvSpPr>
          <p:nvPr>
            <p:ph type="body"/>
          </p:nvPr>
        </p:nvSpPr>
        <p:spPr>
          <a:noFill/>
          <a:ln>
            <a:noFill/>
          </a:ln>
        </p:spPr>
        <p:txBody>
          <a:bodyPr wrap="square" lIns="91440" tIns="45720" rIns="91440" bIns="45720" anchor="t"/>
          <a:p>
            <a:pPr lvl="0"/>
            <a:endParaRPr lang="en-US" altLang="zh-CN" dirty="0"/>
          </a:p>
        </p:txBody>
      </p:sp>
      <p:sp>
        <p:nvSpPr>
          <p:cNvPr id="10445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幻灯片图像占位符 1"/>
          <p:cNvSpPr>
            <a:spLocks noGrp="1" noRot="1" noChangeAspect="1" noTextEdit="1"/>
          </p:cNvSpPr>
          <p:nvPr>
            <p:ph type="sldImg"/>
          </p:nvPr>
        </p:nvSpPr>
        <p:spPr>
          <a:ln>
            <a:solidFill>
              <a:srgbClr val="000000"/>
            </a:solidFill>
            <a:miter/>
          </a:ln>
        </p:spPr>
      </p:sp>
      <p:sp>
        <p:nvSpPr>
          <p:cNvPr id="58370"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5837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noRot="1" noChangeAspect="1" noTextEdit="1"/>
          </p:cNvSpPr>
          <p:nvPr>
            <p:ph type="sldImg"/>
          </p:nvPr>
        </p:nvSpPr>
        <p:spPr>
          <a:ln>
            <a:solidFill>
              <a:srgbClr val="000000"/>
            </a:solidFill>
            <a:miter/>
          </a:ln>
        </p:spPr>
      </p:sp>
      <p:sp>
        <p:nvSpPr>
          <p:cNvPr id="12290" name="备注占位符 2"/>
          <p:cNvSpPr>
            <a:spLocks noGrp="1"/>
          </p:cNvSpPr>
          <p:nvPr>
            <p:ph type="body"/>
          </p:nvPr>
        </p:nvSpPr>
        <p:spPr>
          <a:noFill/>
          <a:ln>
            <a:noFill/>
          </a:ln>
        </p:spPr>
        <p:txBody>
          <a:bodyPr wrap="square" lIns="91440" tIns="45720" rIns="91440" bIns="45720" anchor="t"/>
          <a:p>
            <a:pPr lvl="0"/>
            <a:endParaRPr lang="zh-CN" altLang="en-US" dirty="0"/>
          </a:p>
        </p:txBody>
      </p:sp>
      <p:sp>
        <p:nvSpPr>
          <p:cNvPr id="1229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noChangeAspect="1" noTextEdit="1"/>
          </p:cNvSpPr>
          <p:nvPr>
            <p:ph type="sldImg"/>
          </p:nvPr>
        </p:nvSpPr>
        <p:spPr>
          <a:ln>
            <a:solidFill>
              <a:srgbClr val="000000"/>
            </a:solidFill>
            <a:miter/>
          </a:ln>
        </p:spPr>
      </p:sp>
      <p:sp>
        <p:nvSpPr>
          <p:cNvPr id="4096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线程的生命周期：也就是线程从生到死的过程。它分为这样的几个过程：新建，就绪，运行，死亡</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但是在运行的过程中，可能会因为其他方法的调用，而让该线程处于一种新的过程：阻塞</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下面，我们通过图形的方式说一下每一个过程做了哪些事情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33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幻灯片图像占位符 1"/>
          <p:cNvSpPr>
            <a:spLocks noGrp="1" noRot="1" noChangeAspect="1" noTextEdit="1"/>
          </p:cNvSpPr>
          <p:nvPr>
            <p:ph type="sldImg"/>
          </p:nvPr>
        </p:nvSpPr>
        <p:spPr>
          <a:ln>
            <a:solidFill>
              <a:srgbClr val="000000"/>
            </a:solidFill>
            <a:miter/>
          </a:ln>
        </p:spPr>
      </p:sp>
      <p:sp>
        <p:nvSpPr>
          <p:cNvPr id="10240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所谓生产者消费者问题，实际上主要是包含了两类线程：</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 typeface="Wingdings" panose="05000000000000000000" pitchFamily="2" charset="2"/>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一类是生产者线程用于生产数据</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 typeface="Wingdings" panose="05000000000000000000" pitchFamily="2" charset="2"/>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一类是消费者线程用于消费数据</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 typeface="Wingdings" panose="05000000000000000000" pitchFamily="2" charset="2"/>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两个线程之间采取共享数据的方式进行通信。</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 typeface="Wingdings" panose="05000000000000000000" pitchFamily="2" charset="2"/>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，简单来说，左边是吃货线程，负责吃，右边是厨师线程，负责做，厨师做好的汉堡包就放在桌子上，等着吃货来吃。</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2288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幻灯片图像占位符 1"/>
          <p:cNvSpPr>
            <a:spLocks noGrp="1" noRot="1" noChangeAspect="1" noTextEdit="1"/>
          </p:cNvSpPr>
          <p:nvPr>
            <p:ph type="sldImg"/>
          </p:nvPr>
        </p:nvSpPr>
        <p:spPr>
          <a:ln>
            <a:solidFill>
              <a:srgbClr val="000000"/>
            </a:solidFill>
            <a:miter/>
          </a:ln>
        </p:spPr>
      </p:sp>
      <p:sp>
        <p:nvSpPr>
          <p:cNvPr id="10240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咱们先来说正常情况，厨师线程先抢夺到</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CPU</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的执行权，那么他就开始做汉堡包。（肯德基的麦辣鸡腿堡）</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2493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幻灯片图像占位符 1"/>
          <p:cNvSpPr>
            <a:spLocks noGrp="1" noRot="1" noChangeAspect="1" noTextEdit="1"/>
          </p:cNvSpPr>
          <p:nvPr>
            <p:ph type="sldImg"/>
          </p:nvPr>
        </p:nvSpPr>
        <p:spPr>
          <a:ln>
            <a:solidFill>
              <a:srgbClr val="000000"/>
            </a:solidFill>
            <a:miter/>
          </a:ln>
        </p:spPr>
      </p:sp>
      <p:sp>
        <p:nvSpPr>
          <p:cNvPr id="10240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正常情况执行第二遍</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2697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幻灯片图像占位符 1"/>
          <p:cNvSpPr>
            <a:spLocks noGrp="1" noRot="1" noChangeAspect="1" noTextEdit="1"/>
          </p:cNvSpPr>
          <p:nvPr>
            <p:ph type="sldImg"/>
          </p:nvPr>
        </p:nvSpPr>
        <p:spPr>
          <a:ln>
            <a:solidFill>
              <a:srgbClr val="000000"/>
            </a:solidFill>
            <a:miter/>
          </a:ln>
        </p:spPr>
      </p:sp>
      <p:sp>
        <p:nvSpPr>
          <p:cNvPr id="10240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流程：</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消费者？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，消费者先判断桌子上是否有汉堡包。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2</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，如果有就吃，但是如果没有就等待。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，生产汉堡包。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2</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，生产完毕修改桌子的状态</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3</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，叫醒等待的消费者开始吃</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3107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幻灯片图像占位符 1"/>
          <p:cNvSpPr>
            <a:spLocks noGrp="1" noRot="1" noChangeAspect="1" noTextEdit="1"/>
          </p:cNvSpPr>
          <p:nvPr>
            <p:ph type="sldImg"/>
          </p:nvPr>
        </p:nvSpPr>
        <p:spPr>
          <a:ln>
            <a:solidFill>
              <a:srgbClr val="000000"/>
            </a:solidFill>
            <a:miter/>
          </a:ln>
        </p:spPr>
      </p:sp>
      <p:sp>
        <p:nvSpPr>
          <p:cNvPr id="10240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流程：</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消费者？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，消费者先判断桌子上是否有汉堡包。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2</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，如果有就吃，但是如果没有就等待。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添加，吃汉堡包之后，修改桌子的状态</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整体数量</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叫醒等待的生产者继续下一次生产</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修改为：先判断桌子上是否有汉堡包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如果没有就做，如果有，就等待。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2</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，生产完毕修改桌子的状态</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3</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，叫醒等待的消费者开始吃</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吃货类</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run{</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while(true){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err="1"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syn</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汉堡包的数量是否到结束</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已经结束 跳出</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还没有结束</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判断是否有汉堡包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有汉堡包</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吃</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将汉堡包整体的数量</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。表示当前汉堡包已经吃掉了一个。</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修改一下共享数据的标记</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唤醒等待的吃货。</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如果没有，就等着	</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老板类</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run{</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while(true){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err="1"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syn</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汉堡包的数量是否到结束</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已经结束 跳出</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判断是否有汉堡包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做</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修改一下标记</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唤醒等待的吃货。</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等着</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3312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幻灯片图像占位符 1"/>
          <p:cNvSpPr>
            <a:spLocks noGrp="1" noRot="1" noChangeAspect="1" noTextEdit="1"/>
          </p:cNvSpPr>
          <p:nvPr>
            <p:ph type="sldImg"/>
          </p:nvPr>
        </p:nvSpPr>
        <p:spPr>
          <a:ln>
            <a:solidFill>
              <a:srgbClr val="000000"/>
            </a:solidFill>
            <a:miter/>
          </a:ln>
        </p:spPr>
      </p:sp>
      <p:sp>
        <p:nvSpPr>
          <p:cNvPr id="10240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流程：</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消费者？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，消费者先判断桌子上是否有汉堡包。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2</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，如果有就吃，但是如果没有就等待。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添加，吃汉堡包之后，修改桌子的状态</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整体数量</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叫醒等待的生产者继续下一次生产</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修改为：先判断桌子上是否有汉堡包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如果没有就做，如果有，就等待。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2</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，生产完毕修改桌子的状态</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3</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，叫醒等待的消费者开始吃</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吃货类</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run{</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while(true){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err="1"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syn</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汉堡包的数量是否到结束</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已经结束 跳出</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还没有结束</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判断是否有汉堡包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有汉堡包</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吃</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将汉堡包整体的数量</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。表示当前汉堡包已经吃掉了一个。</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修改一下共享数据的标记</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唤醒等待的吃货。</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如果没有，就等着	</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老板类</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run{</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while(true){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err="1"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syn</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汉堡包的数量是否到结束</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已经结束 跳出</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判断是否有汉堡包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做</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修改一下标记</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唤醒等待的吃货。</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等着</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3517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幻灯片图像占位符 1"/>
          <p:cNvSpPr>
            <a:spLocks noGrp="1" noRot="1" noChangeAspect="1" noTextEdit="1"/>
          </p:cNvSpPr>
          <p:nvPr>
            <p:ph type="sldImg"/>
          </p:nvPr>
        </p:nvSpPr>
        <p:spPr>
          <a:ln>
            <a:solidFill>
              <a:srgbClr val="000000"/>
            </a:solidFill>
            <a:miter/>
          </a:ln>
        </p:spPr>
      </p:sp>
      <p:sp>
        <p:nvSpPr>
          <p:cNvPr id="10240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流程：</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消费者？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，消费者先判断桌子上是否有汉堡包。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2</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，如果有就吃，但是如果没有就等待。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添加，吃汉堡包之后，修改桌子的状态</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整体数量</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叫醒等待的生产者继续下一次生产</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修改为：先判断桌子上是否有汉堡包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如果没有就做，如果有，就等待。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2</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，生产完毕修改桌子的状态</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3</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，叫醒等待的消费者开始吃</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吃货类</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run{</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while(true){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err="1"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syn</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汉堡包的数量是否到结束</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已经结束 跳出</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还没有结束</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判断是否有汉堡包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有汉堡包</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吃</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将汉堡包整体的数量</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。表示当前汉堡包已经吃掉了一个。</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修改一下共享数据的标记</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唤醒等待的吃货。</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如果没有，就等着	</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老板类</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run{</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while(true){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err="1"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syn</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汉堡包的数量是否到结束</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已经结束 跳出</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判断是否有汉堡包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做</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修改一下标记</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唤醒等待的吃货。</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等着</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3721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幻灯片图像占位符 1"/>
          <p:cNvSpPr>
            <a:spLocks noGrp="1" noRot="1" noChangeAspect="1" noTextEdit="1"/>
          </p:cNvSpPr>
          <p:nvPr>
            <p:ph type="sldImg"/>
          </p:nvPr>
        </p:nvSpPr>
        <p:spPr>
          <a:ln>
            <a:solidFill>
              <a:srgbClr val="000000"/>
            </a:solidFill>
            <a:miter/>
          </a:ln>
        </p:spPr>
      </p:sp>
      <p:sp>
        <p:nvSpPr>
          <p:cNvPr id="10240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流程：</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消费者？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，消费者先判断桌子上是否有汉堡包。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2</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，如果有就吃，但是如果没有就等待。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添加，吃汉堡包之后，修改桌子的状态</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整体数量</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叫醒等待的生产者继续下一次生产</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修改为：先判断桌子上是否有汉堡包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如果没有就做，如果有，就等待。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2</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，生产完毕修改桌子的状态</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3</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，叫醒等待的消费者开始吃</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吃货类</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run{</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while(true){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err="1"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syn</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汉堡包的数量是否到结束</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已经结束 跳出</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还没有结束</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判断是否有汉堡包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有汉堡包</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吃</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将汉堡包整体的数量</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。表示当前汉堡包已经吃掉了一个。</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修改一下共享数据的标记</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唤醒等待的吃货。</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如果没有，就等着	</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老板类</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run{</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while(true){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err="1"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syn</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汉堡包的数量是否到结束</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已经结束 跳出</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判断是否有汉堡包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做</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修改一下标记</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唤醒等待的吃货。</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等着</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3926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幻灯片图像占位符 1"/>
          <p:cNvSpPr>
            <a:spLocks noGrp="1" noRot="1" noChangeAspect="1" noTextEdit="1"/>
          </p:cNvSpPr>
          <p:nvPr>
            <p:ph type="sldImg"/>
          </p:nvPr>
        </p:nvSpPr>
        <p:spPr>
          <a:ln>
            <a:solidFill>
              <a:srgbClr val="000000"/>
            </a:solidFill>
            <a:miter/>
          </a:ln>
        </p:spPr>
      </p:sp>
      <p:sp>
        <p:nvSpPr>
          <p:cNvPr id="60418" name="备注占位符 2"/>
          <p:cNvSpPr>
            <a:spLocks noGrp="1"/>
          </p:cNvSpPr>
          <p:nvPr>
            <p:ph type="body"/>
          </p:nvPr>
        </p:nvSpPr>
        <p:spPr>
          <a:noFill/>
          <a:ln>
            <a:noFill/>
          </a:ln>
        </p:spPr>
        <p:txBody>
          <a:bodyPr wrap="square" lIns="91440" tIns="45720" rIns="91440" bIns="45720" anchor="t" anchorCtr="0"/>
          <a:p>
            <a:pPr lvl="0"/>
            <a:r>
              <a:rPr lang="zh-CN" altLang="en-US" dirty="0"/>
              <a:t>相信大家看到这张图就可以明白什么是并发了。</a:t>
            </a:r>
            <a:endParaRPr lang="en-US" altLang="zh-CN" dirty="0"/>
          </a:p>
          <a:p>
            <a:pPr lvl="0"/>
            <a:r>
              <a:rPr lang="zh-CN" altLang="en-US" dirty="0"/>
              <a:t>现在饭馆需要炒三个菜：分别是西红柿炒番茄，青椒肉丝，海参炒饭。</a:t>
            </a:r>
            <a:endParaRPr lang="en-US" altLang="zh-CN" dirty="0"/>
          </a:p>
          <a:p>
            <a:pPr lvl="0"/>
            <a:r>
              <a:rPr lang="zh-CN" altLang="en-US" dirty="0"/>
              <a:t>现在有三个厨师同时炒菜，那么这就是并行，重点：事情同时进行。</a:t>
            </a:r>
            <a:endParaRPr lang="zh-CN" altLang="en-US" dirty="0"/>
          </a:p>
        </p:txBody>
      </p:sp>
      <p:sp>
        <p:nvSpPr>
          <p:cNvPr id="6041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幻灯片图像占位符 1"/>
          <p:cNvSpPr>
            <a:spLocks noGrp="1" noRot="1" noChangeAspect="1" noTextEdit="1"/>
          </p:cNvSpPr>
          <p:nvPr>
            <p:ph type="sldImg"/>
          </p:nvPr>
        </p:nvSpPr>
        <p:spPr>
          <a:ln>
            <a:solidFill>
              <a:srgbClr val="000000"/>
            </a:solidFill>
            <a:miter/>
          </a:ln>
        </p:spPr>
      </p:sp>
      <p:sp>
        <p:nvSpPr>
          <p:cNvPr id="10240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流程：</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消费者？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，消费者先判断桌子上是否有汉堡包。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2</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，如果有就吃，但是如果没有就等待。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添加，吃汉堡包之后，修改桌子的状态</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整体数量</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叫醒等待的生产者继续下一次生产</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修改为：先判断桌子上是否有汉堡包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如果没有就做，如果有，就等待。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2</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，生产完毕修改桌子的状态</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3</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，叫醒等待的消费者开始吃</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吃货类</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run{</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while(true){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err="1"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syn</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汉堡包的数量是否到结束</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已经结束 跳出</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还没有结束</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判断是否有汉堡包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有汉堡包</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吃</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将汉堡包整体的数量</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。表示当前汉堡包已经吃掉了一个。</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修改一下共享数据的标记</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唤醒等待的吃货。</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如果没有，就等着	</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老板类</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run{</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while(true){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err="1"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syn</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汉堡包的数量是否到结束</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已经结束 跳出</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判断是否有汉堡包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做</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修改一下标记</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唤醒等待的吃货。</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等着</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4131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幻灯片图像占位符 1"/>
          <p:cNvSpPr>
            <a:spLocks noGrp="1" noRot="1" noChangeAspect="1" noTextEdit="1"/>
          </p:cNvSpPr>
          <p:nvPr>
            <p:ph type="sldImg"/>
          </p:nvPr>
        </p:nvSpPr>
        <p:spPr>
          <a:ln>
            <a:solidFill>
              <a:srgbClr val="000000"/>
            </a:solidFill>
            <a:miter/>
          </a:ln>
        </p:spPr>
      </p:sp>
      <p:sp>
        <p:nvSpPr>
          <p:cNvPr id="10240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写伪代码：</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吃货类</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run{</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while(true){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err="1"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syn</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汉堡包的数量是否到结束</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已经结束 跳出</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还没有结束</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判断是否有汉堡包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有汉堡包</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吃</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将汉堡包整体的数量</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。表示当前汉堡包已经吃掉了一个。</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修改一下共享数据的标记</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唤醒等待的吃货。</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如果没有，就等着	</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老板类</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run{</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while(true){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err="1"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syn</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汉堡包的数量是否到结束</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已经结束 跳出</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判断是否有汉堡包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做</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修改一下标记</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唤醒等待的吃货。</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等着</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4336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nchorCtr="0"/>
          <a:p>
            <a:pPr lvl="0"/>
            <a:r>
              <a:rPr lang="zh-CN" altLang="en-US" dirty="0"/>
              <a:t>并发：同样也是三个菜，但是现在厨房里面只有一个厨师了。</a:t>
            </a:r>
            <a:endParaRPr lang="en-US" altLang="zh-CN" dirty="0"/>
          </a:p>
          <a:p>
            <a:pPr lvl="0"/>
            <a:r>
              <a:rPr lang="zh-CN" altLang="en-US" dirty="0"/>
              <a:t>那么这名厨师就需要先炒会第一个菜，再炒会第二个菜，再炒会第三个菜，再炒会第二个菜。</a:t>
            </a:r>
            <a:endParaRPr lang="en-US" altLang="zh-CN" dirty="0"/>
          </a:p>
          <a:p>
            <a:pPr lvl="0"/>
            <a:r>
              <a:rPr lang="zh-CN" altLang="en-US" dirty="0"/>
              <a:t>由于，这个厨师在三个菜之间切换的速度比较快，那么在外人客户眼中看来，就是也是同时执行的。</a:t>
            </a:r>
            <a:endParaRPr lang="en-US" altLang="zh-CN" dirty="0"/>
          </a:p>
          <a:p>
            <a:pPr lvl="0"/>
            <a:r>
              <a:rPr lang="zh-CN" altLang="en-US" dirty="0"/>
              <a:t>但是在某一个瞬间，他只在做其中一件事情。</a:t>
            </a: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幻灯片图像占位符 1"/>
          <p:cNvSpPr>
            <a:spLocks noGrp="1" noRot="1" noChangeAspect="1" noTextEdit="1"/>
          </p:cNvSpPr>
          <p:nvPr>
            <p:ph type="sldImg"/>
          </p:nvPr>
        </p:nvSpPr>
        <p:spPr>
          <a:ln>
            <a:solidFill>
              <a:srgbClr val="000000"/>
            </a:solidFill>
            <a:miter/>
          </a:ln>
        </p:spPr>
      </p:sp>
      <p:sp>
        <p:nvSpPr>
          <p:cNvPr id="64514"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6451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幻灯片图像占位符 1"/>
          <p:cNvSpPr>
            <a:spLocks noGrp="1" noRot="1" noChangeAspect="1" noTextEdit="1"/>
          </p:cNvSpPr>
          <p:nvPr>
            <p:ph type="sldImg"/>
          </p:nvPr>
        </p:nvSpPr>
        <p:spPr>
          <a:ln>
            <a:solidFill>
              <a:srgbClr val="000000"/>
            </a:solidFill>
            <a:miter/>
          </a:ln>
        </p:spPr>
      </p:sp>
      <p:sp>
        <p:nvSpPr>
          <p:cNvPr id="66562"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6656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幻灯片图像占位符 1"/>
          <p:cNvSpPr>
            <a:spLocks noGrp="1" noRot="1" noChangeAspect="1" noTextEdit="1"/>
          </p:cNvSpPr>
          <p:nvPr>
            <p:ph type="sldImg"/>
          </p:nvPr>
        </p:nvSpPr>
        <p:spPr>
          <a:ln>
            <a:solidFill>
              <a:srgbClr val="000000"/>
            </a:solidFill>
            <a:miter/>
          </a:ln>
        </p:spPr>
      </p:sp>
      <p:sp>
        <p:nvSpPr>
          <p:cNvPr id="68610"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6861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幻灯片图像占位符 1"/>
          <p:cNvSpPr>
            <a:spLocks noGrp="1" noRot="1" noChangeAspect="1" noTextEdit="1"/>
          </p:cNvSpPr>
          <p:nvPr>
            <p:ph type="sldImg"/>
          </p:nvPr>
        </p:nvSpPr>
        <p:spPr>
          <a:ln>
            <a:solidFill>
              <a:srgbClr val="000000"/>
            </a:solidFill>
            <a:miter/>
          </a:ln>
        </p:spPr>
      </p:sp>
      <p:sp>
        <p:nvSpPr>
          <p:cNvPr id="70658" name="备注占位符 2"/>
          <p:cNvSpPr>
            <a:spLocks noGrp="1"/>
          </p:cNvSpPr>
          <p:nvPr>
            <p:ph type="body"/>
          </p:nvPr>
        </p:nvSpPr>
        <p:spPr>
          <a:noFill/>
          <a:ln>
            <a:noFill/>
          </a:ln>
        </p:spPr>
        <p:txBody>
          <a:bodyPr wrap="square" lIns="91440" tIns="45720" rIns="91440" bIns="45720" anchor="t" anchorCtr="0"/>
          <a:p>
            <a:pPr lvl="0"/>
            <a:r>
              <a:rPr lang="zh-CN" altLang="en-US" dirty="0"/>
              <a:t>而我们今天要学习的，就是多个线程的并发情况。</a:t>
            </a:r>
            <a:endParaRPr lang="en-US" altLang="zh-CN" dirty="0"/>
          </a:p>
          <a:p>
            <a:pPr lvl="0"/>
            <a:r>
              <a:rPr lang="zh-CN" altLang="en-US" dirty="0"/>
              <a:t>你觉得他有什么好处呢？如果没有多线程技术，那么我们电脑中的程序同时只能运行一个。</a:t>
            </a:r>
            <a:endParaRPr lang="en-US" altLang="zh-CN" dirty="0"/>
          </a:p>
          <a:p>
            <a:pPr lvl="0"/>
            <a:r>
              <a:rPr lang="zh-CN" altLang="en-US" dirty="0"/>
              <a:t>比如记事本跟打字软件就不能一起执行，打开记事本的时候就不能打字。玩游戏的时候就不能喷人。</a:t>
            </a:r>
            <a:endParaRPr lang="en-US" altLang="zh-CN" dirty="0"/>
          </a:p>
          <a:p>
            <a:pPr lvl="0"/>
            <a:r>
              <a:rPr lang="zh-CN" altLang="en-US" dirty="0"/>
              <a:t>而有了多线程，就能实现刚刚的需求。</a:t>
            </a:r>
            <a:r>
              <a:rPr lang="en-US" altLang="zh-CN" dirty="0"/>
              <a:t>CPU</a:t>
            </a:r>
            <a:r>
              <a:rPr lang="zh-CN" altLang="en-US" dirty="0"/>
              <a:t>在记事本软件和打字软件之间做高速的切换，那么在我们眼中这两款软件就是同时执行的了。</a:t>
            </a:r>
            <a:endParaRPr lang="en-US" altLang="zh-CN" dirty="0"/>
          </a:p>
        </p:txBody>
      </p:sp>
      <p:sp>
        <p:nvSpPr>
          <p:cNvPr id="7065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2" name="标题占位符 2"/>
          <p:cNvSpPr>
            <a:spLocks noGrp="1"/>
          </p:cNvSpPr>
          <p:nvPr>
            <p:ph type="title" hasCustomPrompt="1"/>
          </p:nvPr>
        </p:nvSpPr>
        <p:spPr>
          <a:xfrm>
            <a:off x="2167188" y="2267562"/>
            <a:ext cx="4809624" cy="608378"/>
          </a:xfrm>
          <a:prstGeom prst="rect">
            <a:avLst/>
          </a:prstGeom>
        </p:spPr>
        <p:txBody>
          <a:bodyPr vert="horz" lIns="68580" tIns="34290" rIns="68580" bIns="34290" rtlCol="0" anchor="ctr">
            <a:normAutofit/>
          </a:bodyPr>
          <a:lstStyle>
            <a:lvl1pPr>
              <a:defRPr sz="30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请输入课程标题</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4" name="文本占位符 9"/>
          <p:cNvSpPr>
            <a:spLocks noGrp="1"/>
          </p:cNvSpPr>
          <p:nvPr>
            <p:ph type="body" sz="quarter" idx="10" hasCustomPrompt="1"/>
          </p:nvPr>
        </p:nvSpPr>
        <p:spPr>
          <a:xfrm>
            <a:off x="628650" y="565519"/>
            <a:ext cx="3727325" cy="387893"/>
          </a:xfrm>
          <a:prstGeom prst="rect">
            <a:avLst/>
          </a:prstGeom>
        </p:spPr>
        <p:txBody>
          <a:bodyPr lIns="68574" tIns="34289" rIns="68574" bIns="34289" anchor="ctr" anchorCtr="0"/>
          <a:lstStyle>
            <a:lvl1pPr marL="0" indent="0">
              <a:buNone/>
              <a:defRPr sz="14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5" name="文本占位符 11"/>
          <p:cNvSpPr>
            <a:spLocks noGrp="1"/>
          </p:cNvSpPr>
          <p:nvPr>
            <p:ph type="body" sz="quarter" idx="11" hasCustomPrompt="1"/>
          </p:nvPr>
        </p:nvSpPr>
        <p:spPr>
          <a:xfrm>
            <a:off x="628661" y="963372"/>
            <a:ext cx="3727325" cy="788417"/>
          </a:xfrm>
          <a:prstGeom prst="rect">
            <a:avLst/>
          </a:prstGeom>
        </p:spPr>
        <p:txBody>
          <a:bodyPr lIns="68574" tIns="34289" rIns="68574" bIns="34289"/>
          <a:lstStyle>
            <a:lvl1pPr marL="0" indent="0">
              <a:lnSpc>
                <a:spcPct val="150000"/>
              </a:lnSpc>
              <a:buNone/>
              <a:defRPr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
        <p:nvSpPr>
          <p:cNvPr id="6" name="文本占位符 9"/>
          <p:cNvSpPr>
            <a:spLocks noGrp="1"/>
          </p:cNvSpPr>
          <p:nvPr>
            <p:ph type="body" sz="quarter" idx="12" hasCustomPrompt="1"/>
          </p:nvPr>
        </p:nvSpPr>
        <p:spPr>
          <a:xfrm>
            <a:off x="628650" y="2139707"/>
            <a:ext cx="3727325" cy="387893"/>
          </a:xfrm>
          <a:prstGeom prst="rect">
            <a:avLst/>
          </a:prstGeom>
        </p:spPr>
        <p:txBody>
          <a:bodyPr lIns="68574" tIns="34289" rIns="68574" bIns="34289" anchor="ctr" anchorCtr="0"/>
          <a:lstStyle>
            <a:lvl1pPr marL="0" indent="0">
              <a:buNone/>
              <a:defRPr sz="14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7" name="文本占位符 11"/>
          <p:cNvSpPr>
            <a:spLocks noGrp="1"/>
          </p:cNvSpPr>
          <p:nvPr>
            <p:ph type="body" sz="quarter" idx="13" hasCustomPrompt="1"/>
          </p:nvPr>
        </p:nvSpPr>
        <p:spPr>
          <a:xfrm>
            <a:off x="628650" y="2546549"/>
            <a:ext cx="3727325" cy="788417"/>
          </a:xfrm>
          <a:prstGeom prst="rect">
            <a:avLst/>
          </a:prstGeom>
        </p:spPr>
        <p:txBody>
          <a:bodyPr lIns="68574" tIns="34289" rIns="68574" bIns="34289"/>
          <a:lstStyle>
            <a:lvl1pPr marL="0" indent="0">
              <a:lnSpc>
                <a:spcPct val="150000"/>
              </a:lnSpc>
              <a:buNone/>
              <a:defRPr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9"/>
          <p:cNvSpPr>
            <a:spLocks noGrp="1"/>
          </p:cNvSpPr>
          <p:nvPr>
            <p:ph type="body" sz="quarter" idx="10" hasCustomPrompt="1"/>
          </p:nvPr>
        </p:nvSpPr>
        <p:spPr>
          <a:xfrm>
            <a:off x="628651" y="878690"/>
            <a:ext cx="7384256" cy="387893"/>
          </a:xfrm>
          <a:prstGeom prst="rect">
            <a:avLst/>
          </a:prstGeom>
        </p:spPr>
        <p:txBody>
          <a:bodyPr lIns="68574" tIns="34289" rIns="68574" bIns="34289" anchor="ctr" anchorCtr="0"/>
          <a:lstStyle>
            <a:lvl1pPr marL="0" indent="0">
              <a:buNone/>
              <a:defRPr sz="14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4" name="文本占位符 11"/>
          <p:cNvSpPr>
            <a:spLocks noGrp="1"/>
          </p:cNvSpPr>
          <p:nvPr>
            <p:ph type="body" sz="quarter" idx="11" hasCustomPrompt="1"/>
          </p:nvPr>
        </p:nvSpPr>
        <p:spPr>
          <a:xfrm>
            <a:off x="628651" y="1491863"/>
            <a:ext cx="7384256" cy="3164681"/>
          </a:xfrm>
          <a:prstGeom prst="rect">
            <a:avLst/>
          </a:prstGeom>
        </p:spPr>
        <p:txBody>
          <a:bodyPr lIns="68574" tIns="34289" rIns="68574" bIns="34289"/>
          <a:lstStyle>
            <a:lvl1pPr marL="269875" indent="-269875">
              <a:lnSpc>
                <a:spcPct val="150000"/>
              </a:lnSpc>
              <a:buClr>
                <a:srgbClr val="404040"/>
              </a:buClr>
              <a:buSzPct val="85000"/>
              <a:buFont typeface="Wingdings" panose="05000000000000000000" pitchFamily="2" charset="2"/>
              <a:buChar char="p"/>
              <a:defRPr lang="zh-CN" altLang="en-US" sz="1200" kern="1200" dirty="0">
                <a:solidFill>
                  <a:srgbClr val="404040"/>
                </a:solidFill>
                <a:latin typeface="Alibaba PuHuiTi" pitchFamily="18" charset="-122"/>
                <a:ea typeface="Alibaba PuHuiTi" pitchFamily="18" charset="-122"/>
                <a:cs typeface="Alibaba PuHuiTi" pitchFamily="18" charset="-122"/>
              </a:defRPr>
            </a:lvl1pPr>
            <a:lvl2pPr marL="539115" indent="-269240">
              <a:buFont typeface="Wingdings" panose="05000000000000000000" pitchFamily="2" charset="2"/>
              <a:buChar char="p"/>
              <a:defRPr lang="en-US" altLang="zh-CN" sz="1200" b="0" kern="1200" dirty="0">
                <a:solidFill>
                  <a:srgbClr val="404040"/>
                </a:solidFill>
                <a:latin typeface="Alibaba PuHuiTi" pitchFamily="18" charset="-122"/>
                <a:ea typeface="Alibaba PuHuiTi" pitchFamily="18" charset="-122"/>
                <a:cs typeface="Alibaba PuHuiTi" pitchFamily="18" charset="-122"/>
              </a:defRPr>
            </a:lvl2pPr>
            <a:lvl3pPr marL="809625" indent="-269240">
              <a:buFont typeface="Wingdings" panose="05000000000000000000" pitchFamily="2" charset="2"/>
              <a:buChar char="p"/>
              <a:defRPr lang="zh-CN" altLang="en-US" sz="1200" b="0" kern="1200" dirty="0">
                <a:solidFill>
                  <a:srgbClr val="404040"/>
                </a:solidFill>
                <a:latin typeface="黑体" panose="02010609060101010101" pitchFamily="49" charset="-122"/>
                <a:ea typeface="黑体" panose="02010609060101010101" pitchFamily="49" charset="-122"/>
                <a:cs typeface="+mn-cs"/>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539750" lvl="1" indent="-26987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539750" lvl="1" indent="-26987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809625" lvl="2" indent="-269240"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809625" lvl="2" indent="-269240"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9"/>
          <p:cNvSpPr>
            <a:spLocks noGrp="1"/>
          </p:cNvSpPr>
          <p:nvPr>
            <p:ph type="body" sz="quarter" idx="10" hasCustomPrompt="1"/>
          </p:nvPr>
        </p:nvSpPr>
        <p:spPr>
          <a:xfrm>
            <a:off x="628651" y="878690"/>
            <a:ext cx="7384256" cy="387893"/>
          </a:xfrm>
          <a:prstGeom prst="rect">
            <a:avLst/>
          </a:prstGeom>
        </p:spPr>
        <p:txBody>
          <a:bodyPr lIns="68574" tIns="34289" rIns="68574" bIns="34289" anchor="ctr" anchorCtr="0"/>
          <a:lstStyle>
            <a:lvl1pPr marL="0" indent="0">
              <a:buNone/>
              <a:defRPr sz="14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4" name="文本占位符 11"/>
          <p:cNvSpPr>
            <a:spLocks noGrp="1"/>
          </p:cNvSpPr>
          <p:nvPr>
            <p:ph type="body" sz="quarter" idx="11" hasCustomPrompt="1"/>
          </p:nvPr>
        </p:nvSpPr>
        <p:spPr>
          <a:xfrm>
            <a:off x="628651" y="1491863"/>
            <a:ext cx="7384256" cy="3164681"/>
          </a:xfrm>
          <a:prstGeom prst="rect">
            <a:avLst/>
          </a:prstGeom>
        </p:spPr>
        <p:txBody>
          <a:bodyPr lIns="68574" tIns="34289" rIns="68574" bIns="34289"/>
          <a:lstStyle>
            <a:lvl1pPr marL="269875" indent="-269875">
              <a:lnSpc>
                <a:spcPct val="150000"/>
              </a:lnSpc>
              <a:buClr>
                <a:srgbClr val="404040"/>
              </a:buClr>
              <a:buSzPct val="85000"/>
              <a:buFont typeface="+mj-lt"/>
              <a:buAutoNum type="arabicPeriod"/>
              <a:defRPr sz="1200">
                <a:solidFill>
                  <a:srgbClr val="404040"/>
                </a:solidFill>
                <a:latin typeface="Alibaba PuHuiTi" pitchFamily="18" charset="-122"/>
                <a:ea typeface="Alibaba PuHuiTi" pitchFamily="18" charset="-122"/>
                <a:cs typeface="Alibaba PuHuiTi" pitchFamily="18" charset="-122"/>
              </a:defRPr>
            </a:lvl1pPr>
            <a:lvl2pPr marL="539750" indent="-269875">
              <a:buFont typeface="+mj-lt"/>
              <a:buAutoNum type="arabicPeriod"/>
              <a:defRPr lang="en-US" altLang="zh-CN" sz="1200" b="0" kern="1200" dirty="0">
                <a:solidFill>
                  <a:srgbClr val="404040"/>
                </a:solidFill>
                <a:latin typeface="Alibaba PuHuiTi" pitchFamily="18" charset="-122"/>
                <a:ea typeface="Alibaba PuHuiTi" pitchFamily="18" charset="-122"/>
                <a:cs typeface="Alibaba PuHuiTi" pitchFamily="18" charset="-122"/>
              </a:defRPr>
            </a:lvl2pPr>
            <a:lvl3pPr marL="809625" indent="-269240">
              <a:buFont typeface="+mj-lt"/>
              <a:buAutoNum type="arabicPeriod"/>
              <a:defRPr sz="1200" b="0">
                <a:solidFill>
                  <a:srgbClr val="404040"/>
                </a:solidFill>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628651" y="878690"/>
            <a:ext cx="7384256" cy="387893"/>
          </a:xfrm>
          <a:prstGeom prst="rect">
            <a:avLst/>
          </a:prstGeom>
        </p:spPr>
        <p:txBody>
          <a:bodyPr lIns="68574" tIns="34289" rIns="68574" bIns="34289" anchor="ctr" anchorCtr="0"/>
          <a:lstStyle>
            <a:lvl1pPr marL="0" indent="0">
              <a:buNone/>
              <a:defRPr sz="14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2" name="文本占位符 11"/>
          <p:cNvSpPr>
            <a:spLocks noGrp="1"/>
          </p:cNvSpPr>
          <p:nvPr>
            <p:ph type="body" sz="quarter" idx="11" hasCustomPrompt="1"/>
          </p:nvPr>
        </p:nvSpPr>
        <p:spPr>
          <a:xfrm>
            <a:off x="628651" y="878691"/>
            <a:ext cx="7384256" cy="3164681"/>
          </a:xfrm>
          <a:prstGeom prst="rect">
            <a:avLst/>
          </a:prstGeom>
        </p:spPr>
        <p:txBody>
          <a:bodyPr lIns="68574" tIns="34289" rIns="68574" bIns="34289"/>
          <a:lstStyle>
            <a:lvl1pPr marL="0" indent="0">
              <a:lnSpc>
                <a:spcPct val="150000"/>
              </a:lnSpc>
              <a:buNone/>
              <a:defRPr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正文内容（项目符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4" name="文本占位符 11"/>
          <p:cNvSpPr>
            <a:spLocks noGrp="1"/>
          </p:cNvSpPr>
          <p:nvPr>
            <p:ph type="body" sz="quarter" idx="11" hasCustomPrompt="1"/>
          </p:nvPr>
        </p:nvSpPr>
        <p:spPr>
          <a:xfrm>
            <a:off x="628651" y="879401"/>
            <a:ext cx="7384256" cy="3164681"/>
          </a:xfrm>
          <a:prstGeom prst="rect">
            <a:avLst/>
          </a:prstGeom>
        </p:spPr>
        <p:txBody>
          <a:bodyPr lIns="68574" tIns="34289" rIns="68574" bIns="34289"/>
          <a:lstStyle>
            <a:lvl1pPr marL="128270" indent="-128270">
              <a:lnSpc>
                <a:spcPct val="150000"/>
              </a:lnSpc>
              <a:buClr>
                <a:srgbClr val="404040"/>
              </a:buClr>
              <a:buSzPct val="85000"/>
              <a:buFont typeface="Wingdings" panose="05000000000000000000" pitchFamily="2" charset="2"/>
              <a:buChar char="l"/>
              <a:defRPr lang="en-US" altLang="zh-CN" sz="1200" kern="1200" dirty="0">
                <a:solidFill>
                  <a:srgbClr val="404040"/>
                </a:solidFill>
                <a:latin typeface="Alibaba PuHuiTi" pitchFamily="18" charset="-122"/>
                <a:ea typeface="Alibaba PuHuiTi" pitchFamily="18" charset="-122"/>
                <a:cs typeface="Alibaba PuHuiTi" pitchFamily="18" charset="-122"/>
              </a:defRPr>
            </a:lvl1pPr>
            <a:lvl2pPr>
              <a:defRPr lang="en-US" altLang="zh-CN" sz="1200" b="0" kern="1200" dirty="0">
                <a:solidFill>
                  <a:srgbClr val="404040"/>
                </a:solidFill>
                <a:latin typeface="Alibaba PuHuiTi" pitchFamily="18" charset="-122"/>
                <a:ea typeface="Alibaba PuHuiTi" pitchFamily="18" charset="-122"/>
                <a:cs typeface="Alibaba PuHuiTi" pitchFamily="18" charset="-122"/>
              </a:defRPr>
            </a:lvl2pPr>
            <a:lvl3pPr>
              <a:defRPr lang="zh-CN" altLang="en-US" sz="1200" b="0" kern="1200" dirty="0">
                <a:solidFill>
                  <a:srgbClr val="404040"/>
                </a:solidFill>
                <a:latin typeface="黑体" panose="02010609060101010101" pitchFamily="49" charset="-122"/>
                <a:ea typeface="黑体" panose="02010609060101010101" pitchFamily="49" charset="-122"/>
                <a:cs typeface="+mn-cs"/>
              </a:defRPr>
            </a:lvl3pPr>
          </a:lstStyle>
          <a:p>
            <a:pPr marL="269875" lvl="0" indent="-26987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539750" lvl="1" indent="-26987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539750" lvl="1" indent="-26987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809625" lvl="2" indent="-269240"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要点</a:t>
            </a:r>
            <a:r>
              <a:rPr lang="en-US" altLang="zh-CN" dirty="0"/>
              <a:t>1</a:t>
            </a:r>
            <a:endParaRPr lang="en-US" altLang="zh-CN" dirty="0"/>
          </a:p>
          <a:p>
            <a:pPr marL="809625" lvl="2" indent="-269240"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要点</a:t>
            </a:r>
            <a:r>
              <a:rPr lang="en-US" altLang="zh-CN" dirty="0"/>
              <a:t>2</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正文内容（数字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4" name="文本占位符 11"/>
          <p:cNvSpPr>
            <a:spLocks noGrp="1"/>
          </p:cNvSpPr>
          <p:nvPr>
            <p:ph type="body" sz="quarter" idx="11" hasCustomPrompt="1"/>
          </p:nvPr>
        </p:nvSpPr>
        <p:spPr>
          <a:xfrm>
            <a:off x="628651" y="879401"/>
            <a:ext cx="7384256" cy="3164681"/>
          </a:xfrm>
          <a:prstGeom prst="rect">
            <a:avLst/>
          </a:prstGeom>
        </p:spPr>
        <p:txBody>
          <a:bodyPr lIns="68574" tIns="34289" rIns="68574" bIns="34289"/>
          <a:lstStyle>
            <a:lvl1pPr marL="257175" indent="-257175">
              <a:lnSpc>
                <a:spcPct val="150000"/>
              </a:lnSpc>
              <a:buClr>
                <a:srgbClr val="404040"/>
              </a:buClr>
              <a:buSzPct val="85000"/>
              <a:buFont typeface="+mj-lt"/>
              <a:buAutoNum type="arabicPeriod"/>
              <a:defRPr lang="en-US" altLang="zh-CN" sz="1200" kern="1200" dirty="0">
                <a:solidFill>
                  <a:srgbClr val="404040"/>
                </a:solidFill>
                <a:latin typeface="Alibaba PuHuiTi" pitchFamily="18" charset="-122"/>
                <a:ea typeface="Alibaba PuHuiTi" pitchFamily="18" charset="-122"/>
                <a:cs typeface="Alibaba PuHuiTi" pitchFamily="18" charset="-122"/>
              </a:defRPr>
            </a:lvl1pPr>
            <a:lvl2pPr>
              <a:buAutoNum type="arabicPeriod"/>
              <a:defRPr lang="en-US" altLang="zh-CN" sz="1200" b="0" kern="1200" dirty="0">
                <a:solidFill>
                  <a:srgbClr val="404040"/>
                </a:solidFill>
                <a:latin typeface="Alibaba PuHuiTi" pitchFamily="18" charset="-122"/>
                <a:ea typeface="Alibaba PuHuiTi" pitchFamily="18" charset="-122"/>
                <a:cs typeface="Alibaba PuHuiTi" pitchFamily="18" charset="-122"/>
              </a:defRPr>
            </a:lvl2pPr>
            <a:lvl3pPr marL="883285" indent="-342900">
              <a:buAutoNum type="arabicPeriod"/>
              <a:defRPr lang="zh-CN" altLang="en-US" sz="1200" b="0" kern="1200" dirty="0">
                <a:solidFill>
                  <a:srgbClr val="404040"/>
                </a:solidFill>
                <a:latin typeface="黑体" panose="02010609060101010101" pitchFamily="49" charset="-122"/>
                <a:ea typeface="黑体" panose="02010609060101010101" pitchFamily="49" charset="-122"/>
                <a:cs typeface="+mn-cs"/>
              </a:defRPr>
            </a:lvl3pPr>
          </a:lstStyle>
          <a:p>
            <a:pPr marL="269875" lvl="0" indent="-269875" algn="l" rtl="0" eaLnBrk="0" fontAlgn="base" hangingPunct="0">
              <a:lnSpc>
                <a:spcPct val="150000"/>
              </a:lnSpc>
              <a:spcBef>
                <a:spcPct val="20000"/>
              </a:spcBef>
              <a:spcAft>
                <a:spcPct val="0"/>
              </a:spcAft>
              <a:buClr>
                <a:srgbClr val="404040"/>
              </a:buClr>
              <a:buSzPct val="85000"/>
              <a:buFont typeface="+mj-lt"/>
              <a:buAutoNum type="arabicPeriod"/>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539750" lvl="1" indent="-269875" algn="l" rtl="0" eaLnBrk="0" fontAlgn="base" hangingPunct="0">
              <a:spcBef>
                <a:spcPct val="20000"/>
              </a:spcBef>
              <a:spcAft>
                <a:spcPct val="0"/>
              </a:spcAft>
              <a:buFont typeface="+mj-lt"/>
              <a:buAutoNum type="arabicPeriod"/>
            </a:pPr>
            <a:r>
              <a:rPr lang="zh-CN" altLang="en-US" dirty="0"/>
              <a:t>技术特性</a:t>
            </a:r>
            <a:r>
              <a:rPr lang="en-US" altLang="zh-CN" dirty="0"/>
              <a:t>1</a:t>
            </a:r>
            <a:endParaRPr lang="en-US" altLang="zh-CN" dirty="0"/>
          </a:p>
          <a:p>
            <a:pPr marL="539750" lvl="1" indent="-269875" algn="l" rtl="0" eaLnBrk="0" fontAlgn="base" hangingPunct="0">
              <a:spcBef>
                <a:spcPct val="20000"/>
              </a:spcBef>
              <a:spcAft>
                <a:spcPct val="0"/>
              </a:spcAft>
              <a:buFont typeface="+mj-lt"/>
              <a:buAutoNum type="arabicPeriod"/>
            </a:pPr>
            <a:r>
              <a:rPr lang="zh-CN" altLang="en-US" dirty="0"/>
              <a:t>技术特性</a:t>
            </a:r>
            <a:r>
              <a:rPr lang="en-US" altLang="zh-CN" dirty="0"/>
              <a:t>2</a:t>
            </a:r>
            <a:endParaRPr lang="en-US" altLang="zh-CN" dirty="0"/>
          </a:p>
          <a:p>
            <a:pPr marL="809625" lvl="2" indent="-269240" algn="l" rtl="0" eaLnBrk="0" fontAlgn="base" hangingPunct="0">
              <a:spcBef>
                <a:spcPct val="20000"/>
              </a:spcBef>
              <a:spcAft>
                <a:spcPct val="0"/>
              </a:spcAft>
              <a:buFont typeface="+mj-lt"/>
              <a:buAutoNum type="arabicPeriod"/>
            </a:pPr>
            <a:r>
              <a:rPr lang="zh-CN" altLang="en-US" dirty="0"/>
              <a:t>要点</a:t>
            </a:r>
            <a:r>
              <a:rPr lang="en-US" altLang="zh-CN" dirty="0"/>
              <a:t>1</a:t>
            </a:r>
            <a:endParaRPr lang="en-US" altLang="zh-CN" dirty="0"/>
          </a:p>
          <a:p>
            <a:pPr marL="809625" lvl="2" indent="-269240" algn="l" rtl="0" eaLnBrk="0" fontAlgn="base" hangingPunct="0">
              <a:spcBef>
                <a:spcPct val="20000"/>
              </a:spcBef>
              <a:spcAft>
                <a:spcPct val="0"/>
              </a:spcAft>
              <a:buFont typeface="+mj-lt"/>
              <a:buAutoNum type="arabicPeriod"/>
            </a:pPr>
            <a:r>
              <a:rPr lang="zh-CN" altLang="en-US" dirty="0"/>
              <a:t>要点</a:t>
            </a:r>
            <a:r>
              <a:rPr lang="en-US" altLang="zh-CN" dirty="0"/>
              <a:t>2</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由发挥版式">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思考">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矩形 5"/>
          <p:cNvSpPr/>
          <p:nvPr userDrawn="1"/>
        </p:nvSpPr>
        <p:spPr>
          <a:xfrm rot="2700000">
            <a:off x="1392244" y="1747843"/>
            <a:ext cx="1544637" cy="1544637"/>
          </a:xfrm>
          <a:prstGeom prst="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a:defRPr/>
            </a:pPr>
            <a:endParaRPr lang="zh-CN" altLang="en-US" sz="1800"/>
          </a:p>
        </p:txBody>
      </p:sp>
      <p:sp>
        <p:nvSpPr>
          <p:cNvPr id="7" name="矩形 6"/>
          <p:cNvSpPr/>
          <p:nvPr userDrawn="1"/>
        </p:nvSpPr>
        <p:spPr>
          <a:xfrm rot="2700000">
            <a:off x="1176344" y="1739905"/>
            <a:ext cx="1544638" cy="1544637"/>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a:defRPr/>
            </a:pPr>
            <a:endParaRPr lang="zh-CN" altLang="en-US" sz="1800" dirty="0"/>
          </a:p>
        </p:txBody>
      </p:sp>
      <p:sp>
        <p:nvSpPr>
          <p:cNvPr id="10" name="标题占位符 1"/>
          <p:cNvSpPr txBox="1">
            <a:spLocks noChangeArrowheads="1"/>
          </p:cNvSpPr>
          <p:nvPr userDrawn="1"/>
        </p:nvSpPr>
        <p:spPr bwMode="auto">
          <a:xfrm>
            <a:off x="0" y="2166938"/>
            <a:ext cx="3829050" cy="809625"/>
          </a:xfrm>
          <a:prstGeom prst="rect">
            <a:avLst/>
          </a:prstGeom>
          <a:noFill/>
          <a:ln>
            <a:noFill/>
          </a:ln>
        </p:spPr>
        <p:txBody>
          <a:bodyPr lIns="68574" tIns="34289" rIns="68574" bIns="34289"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36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TW" altLang="zh-CN" sz="36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占位符 3"/>
          <p:cNvSpPr>
            <a:spLocks noGrp="1"/>
          </p:cNvSpPr>
          <p:nvPr>
            <p:ph type="body" sz="quarter" idx="10" hasCustomPrompt="1"/>
          </p:nvPr>
        </p:nvSpPr>
        <p:spPr>
          <a:xfrm>
            <a:off x="3784171" y="1427943"/>
            <a:ext cx="4320404" cy="2397029"/>
          </a:xfrm>
          <a:prstGeom prst="rect">
            <a:avLst/>
          </a:prstGeom>
        </p:spPr>
        <p:txBody>
          <a:bodyPr lIns="68574" tIns="34289" rIns="68574" bIns="34289"/>
          <a:lstStyle>
            <a:lvl1pPr marL="257175" marR="0" indent="-257175" algn="l" defTabSz="685800" rtl="0" eaLnBrk="0" fontAlgn="base" latinLnBrk="0" hangingPunct="0">
              <a:lnSpc>
                <a:spcPct val="200000"/>
              </a:lnSpc>
              <a:spcBef>
                <a:spcPct val="20000"/>
              </a:spcBef>
              <a:spcAft>
                <a:spcPct val="0"/>
              </a:spcAft>
              <a:buClrTx/>
              <a:buSzTx/>
              <a:buFont typeface="+mj-lt"/>
              <a:buAutoNum type="arabicPeriod"/>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总结">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矩形 5"/>
          <p:cNvSpPr/>
          <p:nvPr userDrawn="1"/>
        </p:nvSpPr>
        <p:spPr>
          <a:xfrm rot="2700000">
            <a:off x="1392244" y="1747843"/>
            <a:ext cx="1544637" cy="1544637"/>
          </a:xfrm>
          <a:prstGeom prst="rect">
            <a:avLst/>
          </a:prstGeom>
          <a:no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a:defRPr/>
            </a:pPr>
            <a:endParaRPr lang="zh-CN" altLang="en-US" sz="1800"/>
          </a:p>
        </p:txBody>
      </p:sp>
      <p:sp>
        <p:nvSpPr>
          <p:cNvPr id="7" name="矩形 6"/>
          <p:cNvSpPr/>
          <p:nvPr userDrawn="1"/>
        </p:nvSpPr>
        <p:spPr>
          <a:xfrm rot="2700000">
            <a:off x="1176344" y="1739905"/>
            <a:ext cx="1544638" cy="1544637"/>
          </a:xfrm>
          <a:prstGeom prst="rect">
            <a:avLst/>
          </a:prstGeom>
          <a:solidFill>
            <a:srgbClr val="C00000"/>
          </a:solid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a:defRPr/>
            </a:pPr>
            <a:endParaRPr lang="zh-CN" altLang="en-US" sz="1800" dirty="0"/>
          </a:p>
        </p:txBody>
      </p:sp>
      <p:sp>
        <p:nvSpPr>
          <p:cNvPr id="10" name="标题占位符 1"/>
          <p:cNvSpPr txBox="1">
            <a:spLocks noChangeArrowheads="1"/>
          </p:cNvSpPr>
          <p:nvPr userDrawn="1"/>
        </p:nvSpPr>
        <p:spPr bwMode="auto">
          <a:xfrm>
            <a:off x="0" y="2166938"/>
            <a:ext cx="3829050" cy="809625"/>
          </a:xfrm>
          <a:prstGeom prst="rect">
            <a:avLst/>
          </a:prstGeom>
          <a:noFill/>
          <a:ln>
            <a:noFill/>
          </a:ln>
        </p:spPr>
        <p:txBody>
          <a:bodyPr lIns="68574" tIns="34289" rIns="68574" bIns="34289"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36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36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占位符 3"/>
          <p:cNvSpPr>
            <a:spLocks noGrp="1"/>
          </p:cNvSpPr>
          <p:nvPr>
            <p:ph type="body" sz="quarter" idx="10" hasCustomPrompt="1"/>
          </p:nvPr>
        </p:nvSpPr>
        <p:spPr>
          <a:xfrm>
            <a:off x="3784171" y="1427943"/>
            <a:ext cx="4320404" cy="2397029"/>
          </a:xfrm>
          <a:prstGeom prst="rect">
            <a:avLst/>
          </a:prstGeom>
        </p:spPr>
        <p:txBody>
          <a:bodyPr lIns="68574" tIns="34289" rIns="68574" bIns="34289"/>
          <a:lstStyle>
            <a:lvl1pPr marL="257175" marR="0" indent="-257175" algn="l" defTabSz="685800" rtl="0" eaLnBrk="0" fontAlgn="base" latinLnBrk="0" hangingPunct="0">
              <a:lnSpc>
                <a:spcPct val="200000"/>
              </a:lnSpc>
              <a:spcBef>
                <a:spcPct val="20000"/>
              </a:spcBef>
              <a:spcAft>
                <a:spcPct val="0"/>
              </a:spcAft>
              <a:buClrTx/>
              <a:buSzTx/>
              <a:buFont typeface="+mj-lt"/>
              <a:buAutoNum type="arabicPeriod"/>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目录版式 2倍行距">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本章重点小结">
    <p:spTree>
      <p:nvGrpSpPr>
        <p:cNvPr id="1" name=""/>
        <p:cNvGrpSpPr/>
        <p:nvPr/>
      </p:nvGrpSpPr>
      <p:grpSpPr>
        <a:xfrm>
          <a:off x="0" y="0"/>
          <a:ext cx="0" cy="0"/>
          <a:chOff x="0" y="0"/>
          <a:chExt cx="0" cy="0"/>
        </a:xfrm>
      </p:grpSpPr>
      <p:sp>
        <p:nvSpPr>
          <p:cNvPr id="7" name="文本占位符 3"/>
          <p:cNvSpPr>
            <a:spLocks noGrp="1"/>
          </p:cNvSpPr>
          <p:nvPr>
            <p:ph type="body" sz="quarter" idx="10" hasCustomPrompt="1"/>
          </p:nvPr>
        </p:nvSpPr>
        <p:spPr>
          <a:xfrm>
            <a:off x="891617" y="846367"/>
            <a:ext cx="3320342" cy="387893"/>
          </a:xfrm>
          <a:prstGeom prst="rect">
            <a:avLst/>
          </a:prstGeom>
        </p:spPr>
        <p:txBody>
          <a:bodyPr lIns="68574" tIns="34289" rIns="68574" bIns="34289"/>
          <a:lstStyle>
            <a:lvl1pPr marL="0" marR="0" indent="0" algn="l" defTabSz="685800" rtl="0" eaLnBrk="0" fontAlgn="base" latinLnBrk="0" hangingPunct="0">
              <a:lnSpc>
                <a:spcPct val="100000"/>
              </a:lnSpc>
              <a:spcBef>
                <a:spcPct val="20000"/>
              </a:spcBef>
              <a:spcAft>
                <a:spcPct val="0"/>
              </a:spcAft>
              <a:buClrTx/>
              <a:buSzTx/>
              <a:buFont typeface="+mj-lt"/>
              <a:buNone/>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请输入小结标题 </a:t>
            </a:r>
            <a:endParaRPr lang="en-US" altLang="zh-CN" dirty="0"/>
          </a:p>
        </p:txBody>
      </p:sp>
      <p:sp>
        <p:nvSpPr>
          <p:cNvPr id="9" name="文本占位符 3"/>
          <p:cNvSpPr>
            <a:spLocks noGrp="1"/>
          </p:cNvSpPr>
          <p:nvPr>
            <p:ph type="body" sz="quarter" idx="11" hasCustomPrompt="1"/>
          </p:nvPr>
        </p:nvSpPr>
        <p:spPr>
          <a:xfrm>
            <a:off x="891617" y="1234260"/>
            <a:ext cx="3320342"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10" name="文本占位符 3"/>
          <p:cNvSpPr>
            <a:spLocks noGrp="1"/>
          </p:cNvSpPr>
          <p:nvPr>
            <p:ph type="body" sz="quarter" idx="12" hasCustomPrompt="1"/>
          </p:nvPr>
        </p:nvSpPr>
        <p:spPr>
          <a:xfrm>
            <a:off x="4932042" y="846367"/>
            <a:ext cx="3464358" cy="387893"/>
          </a:xfrm>
          <a:prstGeom prst="rect">
            <a:avLst/>
          </a:prstGeom>
        </p:spPr>
        <p:txBody>
          <a:bodyPr lIns="68574" tIns="34289" rIns="68574" bIns="34289"/>
          <a:lstStyle>
            <a:lvl1pPr marL="0" marR="0" indent="0" algn="l" defTabSz="685800" rtl="0" eaLnBrk="0" fontAlgn="base" latinLnBrk="0" hangingPunct="0">
              <a:lnSpc>
                <a:spcPct val="200000"/>
              </a:lnSpc>
              <a:spcBef>
                <a:spcPct val="20000"/>
              </a:spcBef>
              <a:spcAft>
                <a:spcPct val="0"/>
              </a:spcAft>
              <a:buClrTx/>
              <a:buSzTx/>
              <a:buFont typeface="+mj-lt"/>
              <a:buNone/>
              <a:defRPr lang="en-US" altLang="zh-CN"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marL="0" marR="0" lvl="0" indent="0" algn="l" defTabSz="685800" rtl="0" eaLnBrk="0" fontAlgn="base" latinLnBrk="0" hangingPunct="0">
              <a:lnSpc>
                <a:spcPct val="100000"/>
              </a:lnSpc>
              <a:spcBef>
                <a:spcPct val="20000"/>
              </a:spcBef>
              <a:spcAft>
                <a:spcPct val="0"/>
              </a:spcAft>
              <a:buClrTx/>
              <a:buSzTx/>
              <a:buFont typeface="+mj-lt"/>
              <a:buNone/>
            </a:pPr>
            <a:r>
              <a:rPr lang="zh-CN" altLang="en-US"/>
              <a:t>请输入小结标题</a:t>
            </a:r>
            <a:endParaRPr lang="en-US" altLang="zh-CN" dirty="0"/>
          </a:p>
        </p:txBody>
      </p:sp>
      <p:sp>
        <p:nvSpPr>
          <p:cNvPr id="11" name="文本占位符 3"/>
          <p:cNvSpPr>
            <a:spLocks noGrp="1"/>
          </p:cNvSpPr>
          <p:nvPr>
            <p:ph type="body" sz="quarter" idx="13" hasCustomPrompt="1"/>
          </p:nvPr>
        </p:nvSpPr>
        <p:spPr>
          <a:xfrm>
            <a:off x="4932041" y="1234260"/>
            <a:ext cx="3464358"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17" name="文本占位符 3"/>
          <p:cNvSpPr>
            <a:spLocks noGrp="1"/>
          </p:cNvSpPr>
          <p:nvPr>
            <p:ph type="body" sz="quarter" idx="15" hasCustomPrompt="1"/>
          </p:nvPr>
        </p:nvSpPr>
        <p:spPr>
          <a:xfrm>
            <a:off x="909013" y="2528122"/>
            <a:ext cx="3320342"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19" name="文本占位符 3"/>
          <p:cNvSpPr>
            <a:spLocks noGrp="1"/>
          </p:cNvSpPr>
          <p:nvPr>
            <p:ph type="body" sz="quarter" idx="17" hasCustomPrompt="1"/>
          </p:nvPr>
        </p:nvSpPr>
        <p:spPr>
          <a:xfrm>
            <a:off x="4949438" y="2528122"/>
            <a:ext cx="3464358"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21" name="文本占位符 3"/>
          <p:cNvSpPr>
            <a:spLocks noGrp="1"/>
          </p:cNvSpPr>
          <p:nvPr>
            <p:ph type="body" sz="quarter" idx="19" hasCustomPrompt="1"/>
          </p:nvPr>
        </p:nvSpPr>
        <p:spPr>
          <a:xfrm>
            <a:off x="891617" y="3771894"/>
            <a:ext cx="3320342"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23" name="文本占位符 3"/>
          <p:cNvSpPr>
            <a:spLocks noGrp="1"/>
          </p:cNvSpPr>
          <p:nvPr>
            <p:ph type="body" sz="quarter" idx="21" hasCustomPrompt="1"/>
          </p:nvPr>
        </p:nvSpPr>
        <p:spPr>
          <a:xfrm>
            <a:off x="4932042" y="3770009"/>
            <a:ext cx="3464358"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grpSp>
        <p:nvGrpSpPr>
          <p:cNvPr id="8" name="组合 7"/>
          <p:cNvGrpSpPr/>
          <p:nvPr userDrawn="1"/>
        </p:nvGrpSpPr>
        <p:grpSpPr>
          <a:xfrm>
            <a:off x="21137" y="2281755"/>
            <a:ext cx="734445" cy="521999"/>
            <a:chOff x="856433" y="1739900"/>
            <a:chExt cx="2184449" cy="1552575"/>
          </a:xfrm>
        </p:grpSpPr>
        <p:sp>
          <p:nvSpPr>
            <p:cNvPr id="4" name="矩形 3"/>
            <p:cNvSpPr/>
            <p:nvPr userDrawn="1"/>
          </p:nvSpPr>
          <p:spPr>
            <a:xfrm rot="2700000">
              <a:off x="1392239" y="1747838"/>
              <a:ext cx="1544637" cy="1544637"/>
            </a:xfrm>
            <a:prstGeom prst="rect">
              <a:avLst/>
            </a:prstGeom>
            <a:no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a:defRPr/>
              </a:pPr>
              <a:endParaRPr lang="zh-CN" altLang="en-US" sz="1800"/>
            </a:p>
          </p:txBody>
        </p:sp>
        <p:sp>
          <p:nvSpPr>
            <p:cNvPr id="5" name="矩形 4"/>
            <p:cNvSpPr/>
            <p:nvPr userDrawn="1"/>
          </p:nvSpPr>
          <p:spPr>
            <a:xfrm rot="2700000">
              <a:off x="1176339" y="1739900"/>
              <a:ext cx="1544638" cy="1544637"/>
            </a:xfrm>
            <a:prstGeom prst="rect">
              <a:avLst/>
            </a:prstGeom>
            <a:solidFill>
              <a:srgbClr val="C00000"/>
            </a:solid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a:defRPr/>
              </a:pPr>
              <a:endParaRPr lang="zh-CN" altLang="en-US" sz="1800" dirty="0"/>
            </a:p>
          </p:txBody>
        </p:sp>
        <p:sp>
          <p:nvSpPr>
            <p:cNvPr id="6" name="标题占位符 1"/>
            <p:cNvSpPr txBox="1">
              <a:spLocks noChangeArrowheads="1"/>
            </p:cNvSpPr>
            <p:nvPr userDrawn="1"/>
          </p:nvSpPr>
          <p:spPr bwMode="auto">
            <a:xfrm>
              <a:off x="856433" y="2166938"/>
              <a:ext cx="2184449" cy="809625"/>
            </a:xfrm>
            <a:prstGeom prst="rect">
              <a:avLst/>
            </a:prstGeom>
            <a:noFill/>
            <a:ln>
              <a:noFill/>
            </a:ln>
          </p:spPr>
          <p:txBody>
            <a:bodyPr lIns="68574" tIns="34289" rIns="68574" bIns="34289"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14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14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4" name="文本占位符 3"/>
          <p:cNvSpPr>
            <a:spLocks noGrp="1"/>
          </p:cNvSpPr>
          <p:nvPr>
            <p:ph type="body" sz="quarter" idx="22" hasCustomPrompt="1"/>
          </p:nvPr>
        </p:nvSpPr>
        <p:spPr>
          <a:xfrm>
            <a:off x="891617" y="2140229"/>
            <a:ext cx="3320342" cy="387893"/>
          </a:xfrm>
          <a:prstGeom prst="rect">
            <a:avLst/>
          </a:prstGeom>
        </p:spPr>
        <p:txBody>
          <a:bodyPr lIns="68574" tIns="34289" rIns="68574" bIns="34289"/>
          <a:lstStyle>
            <a:lvl1pPr marL="0" marR="0" indent="0" algn="l" defTabSz="685800" rtl="0" eaLnBrk="0" fontAlgn="base" latinLnBrk="0" hangingPunct="0">
              <a:lnSpc>
                <a:spcPct val="150000"/>
              </a:lnSpc>
              <a:spcBef>
                <a:spcPct val="20000"/>
              </a:spcBef>
              <a:spcAft>
                <a:spcPct val="0"/>
              </a:spcAft>
              <a:buClrTx/>
              <a:buSzTx/>
              <a:buFont typeface="+mj-lt"/>
              <a:buNone/>
              <a:defRPr lang="en-US" altLang="zh-CN"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marL="0" marR="0" lvl="0" indent="0" algn="l" defTabSz="685800" rtl="0" eaLnBrk="0" fontAlgn="base" latinLnBrk="0" hangingPunct="0">
              <a:lnSpc>
                <a:spcPct val="100000"/>
              </a:lnSpc>
              <a:spcBef>
                <a:spcPct val="20000"/>
              </a:spcBef>
              <a:spcAft>
                <a:spcPct val="0"/>
              </a:spcAft>
              <a:buClrTx/>
              <a:buSzTx/>
              <a:buFont typeface="+mj-lt"/>
              <a:buNone/>
            </a:pPr>
            <a:r>
              <a:rPr lang="zh-CN" altLang="en-US" dirty="0"/>
              <a:t>请输入小结标题</a:t>
            </a:r>
            <a:endParaRPr lang="en-US" altLang="zh-CN" dirty="0"/>
          </a:p>
        </p:txBody>
      </p:sp>
      <p:sp>
        <p:nvSpPr>
          <p:cNvPr id="25" name="文本占位符 3"/>
          <p:cNvSpPr>
            <a:spLocks noGrp="1"/>
          </p:cNvSpPr>
          <p:nvPr>
            <p:ph type="body" sz="quarter" idx="23" hasCustomPrompt="1"/>
          </p:nvPr>
        </p:nvSpPr>
        <p:spPr>
          <a:xfrm>
            <a:off x="891617" y="3362852"/>
            <a:ext cx="3320342" cy="387893"/>
          </a:xfrm>
          <a:prstGeom prst="rect">
            <a:avLst/>
          </a:prstGeom>
        </p:spPr>
        <p:txBody>
          <a:bodyPr lIns="68574" tIns="34289" rIns="68574" bIns="34289"/>
          <a:lstStyle>
            <a:lvl1pPr marL="0" marR="0" indent="0" algn="l" defTabSz="685800" rtl="0" eaLnBrk="0" fontAlgn="base" latinLnBrk="0" hangingPunct="0">
              <a:lnSpc>
                <a:spcPct val="150000"/>
              </a:lnSpc>
              <a:spcBef>
                <a:spcPct val="20000"/>
              </a:spcBef>
              <a:spcAft>
                <a:spcPct val="0"/>
              </a:spcAft>
              <a:buClrTx/>
              <a:buSzTx/>
              <a:buFont typeface="+mj-lt"/>
              <a:buNone/>
              <a:defRPr lang="en-US" altLang="zh-CN"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marL="0" marR="0" lvl="0" indent="0" algn="l" defTabSz="685800" rtl="0" eaLnBrk="0" fontAlgn="base" latinLnBrk="0" hangingPunct="0">
              <a:lnSpc>
                <a:spcPct val="100000"/>
              </a:lnSpc>
              <a:spcBef>
                <a:spcPct val="20000"/>
              </a:spcBef>
              <a:spcAft>
                <a:spcPct val="0"/>
              </a:spcAft>
              <a:buClrTx/>
              <a:buSzTx/>
              <a:buFont typeface="+mj-lt"/>
              <a:buNone/>
            </a:pPr>
            <a:r>
              <a:rPr lang="zh-CN" altLang="en-US" dirty="0"/>
              <a:t>请输入小结标题</a:t>
            </a:r>
            <a:endParaRPr lang="en-US" altLang="zh-CN" dirty="0"/>
          </a:p>
        </p:txBody>
      </p:sp>
      <p:sp>
        <p:nvSpPr>
          <p:cNvPr id="26" name="文本占位符 3"/>
          <p:cNvSpPr>
            <a:spLocks noGrp="1"/>
          </p:cNvSpPr>
          <p:nvPr>
            <p:ph type="body" sz="quarter" idx="24" hasCustomPrompt="1"/>
          </p:nvPr>
        </p:nvSpPr>
        <p:spPr>
          <a:xfrm>
            <a:off x="4932041" y="3362852"/>
            <a:ext cx="3464358" cy="387893"/>
          </a:xfrm>
          <a:prstGeom prst="rect">
            <a:avLst/>
          </a:prstGeom>
        </p:spPr>
        <p:txBody>
          <a:bodyPr lIns="68574" tIns="34289" rIns="68574" bIns="34289"/>
          <a:lstStyle>
            <a:lvl1pPr marL="0" marR="0" indent="0" algn="l" defTabSz="685800" rtl="0" eaLnBrk="0" fontAlgn="base" latinLnBrk="0" hangingPunct="0">
              <a:lnSpc>
                <a:spcPct val="150000"/>
              </a:lnSpc>
              <a:spcBef>
                <a:spcPct val="20000"/>
              </a:spcBef>
              <a:spcAft>
                <a:spcPct val="0"/>
              </a:spcAft>
              <a:buClrTx/>
              <a:buSzTx/>
              <a:buFont typeface="+mj-lt"/>
              <a:buNone/>
              <a:defRPr lang="en-US" altLang="zh-CN"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marL="0" marR="0" lvl="0" indent="0" algn="l" defTabSz="685800" rtl="0" eaLnBrk="0" fontAlgn="base" latinLnBrk="0" hangingPunct="0">
              <a:lnSpc>
                <a:spcPct val="100000"/>
              </a:lnSpc>
              <a:spcBef>
                <a:spcPct val="20000"/>
              </a:spcBef>
              <a:spcAft>
                <a:spcPct val="0"/>
              </a:spcAft>
              <a:buClrTx/>
              <a:buSzTx/>
              <a:buFont typeface="+mj-lt"/>
              <a:buNone/>
            </a:pPr>
            <a:r>
              <a:rPr lang="zh-CN" altLang="en-US" dirty="0"/>
              <a:t>请输入小结标题</a:t>
            </a:r>
            <a:endParaRPr lang="en-US" altLang="zh-CN" dirty="0"/>
          </a:p>
        </p:txBody>
      </p:sp>
      <p:sp>
        <p:nvSpPr>
          <p:cNvPr id="27" name="文本占位符 3"/>
          <p:cNvSpPr>
            <a:spLocks noGrp="1"/>
          </p:cNvSpPr>
          <p:nvPr>
            <p:ph type="body" sz="quarter" idx="25" hasCustomPrompt="1"/>
          </p:nvPr>
        </p:nvSpPr>
        <p:spPr>
          <a:xfrm>
            <a:off x="4932041" y="2140229"/>
            <a:ext cx="3464358" cy="387893"/>
          </a:xfrm>
          <a:prstGeom prst="rect">
            <a:avLst/>
          </a:prstGeom>
        </p:spPr>
        <p:txBody>
          <a:bodyPr lIns="68574" tIns="34289" rIns="68574" bIns="34289"/>
          <a:lstStyle>
            <a:lvl1pPr marL="0" marR="0" indent="0" algn="l" defTabSz="685800" rtl="0" eaLnBrk="0" fontAlgn="base" latinLnBrk="0" hangingPunct="0">
              <a:lnSpc>
                <a:spcPct val="150000"/>
              </a:lnSpc>
              <a:spcBef>
                <a:spcPct val="20000"/>
              </a:spcBef>
              <a:spcAft>
                <a:spcPct val="0"/>
              </a:spcAft>
              <a:buClrTx/>
              <a:buSzTx/>
              <a:buFont typeface="+mj-lt"/>
              <a:buNone/>
              <a:defRPr lang="en-US" altLang="zh-CN"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marL="0" marR="0" lvl="0" indent="0" algn="l" defTabSz="685800" rtl="0" eaLnBrk="0" fontAlgn="base" latinLnBrk="0" hangingPunct="0">
              <a:lnSpc>
                <a:spcPct val="100000"/>
              </a:lnSpc>
              <a:spcBef>
                <a:spcPct val="20000"/>
              </a:spcBef>
              <a:spcAft>
                <a:spcPct val="0"/>
              </a:spcAft>
              <a:buClrTx/>
              <a:buSzTx/>
              <a:buFont typeface="+mj-lt"/>
              <a:buNone/>
            </a:pPr>
            <a:r>
              <a:rPr lang="zh-CN" altLang="en-US" dirty="0"/>
              <a:t>请输入小结标题</a:t>
            </a:r>
            <a:endParaRPr lang="en-US" altLang="zh-CN" dirty="0"/>
          </a:p>
        </p:txBody>
      </p:sp>
      <p:sp>
        <p:nvSpPr>
          <p:cNvPr id="20"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a:t>小结</a:t>
            </a:r>
            <a:r>
              <a:rPr lang="en-US" altLang="zh-CN"/>
              <a:t>-</a:t>
            </a:r>
            <a:r>
              <a:rPr lang="zh-CN" altLang="en-US" dirty="0"/>
              <a:t>阿里巴巴普惠体</a:t>
            </a:r>
            <a:r>
              <a:rPr lang="en-US" altLang="zh-CN" dirty="0"/>
              <a:t>24</a:t>
            </a:r>
            <a:r>
              <a:rPr lang="zh-CN" altLang="en-US" dirty="0"/>
              <a:t>号</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本章重点小结">
    <p:spTree>
      <p:nvGrpSpPr>
        <p:cNvPr id="1" name=""/>
        <p:cNvGrpSpPr/>
        <p:nvPr/>
      </p:nvGrpSpPr>
      <p:grpSpPr>
        <a:xfrm>
          <a:off x="0" y="0"/>
          <a:ext cx="0" cy="0"/>
          <a:chOff x="0" y="0"/>
          <a:chExt cx="0" cy="0"/>
        </a:xfrm>
      </p:grpSpPr>
      <p:sp>
        <p:nvSpPr>
          <p:cNvPr id="7" name="文本占位符 3"/>
          <p:cNvSpPr>
            <a:spLocks noGrp="1"/>
          </p:cNvSpPr>
          <p:nvPr>
            <p:ph type="body" sz="quarter" idx="10" hasCustomPrompt="1"/>
          </p:nvPr>
        </p:nvSpPr>
        <p:spPr>
          <a:xfrm>
            <a:off x="891616" y="846367"/>
            <a:ext cx="6315299" cy="387893"/>
          </a:xfrm>
          <a:prstGeom prst="rect">
            <a:avLst/>
          </a:prstGeom>
        </p:spPr>
        <p:txBody>
          <a:bodyPr lIns="68574" tIns="34289" rIns="68574" bIns="34289"/>
          <a:lstStyle>
            <a:lvl1pPr marL="0" marR="0" indent="0" algn="l" defTabSz="685800" rtl="0" eaLnBrk="0" fontAlgn="base" latinLnBrk="0" hangingPunct="0">
              <a:lnSpc>
                <a:spcPct val="100000"/>
              </a:lnSpc>
              <a:spcBef>
                <a:spcPct val="20000"/>
              </a:spcBef>
              <a:spcAft>
                <a:spcPct val="0"/>
              </a:spcAft>
              <a:buClrTx/>
              <a:buSzTx/>
              <a:buFont typeface="+mj-lt"/>
              <a:buNone/>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请输入小结标题 </a:t>
            </a:r>
            <a:endParaRPr lang="en-US" altLang="zh-CN" dirty="0"/>
          </a:p>
        </p:txBody>
      </p:sp>
      <p:sp>
        <p:nvSpPr>
          <p:cNvPr id="9" name="文本占位符 3"/>
          <p:cNvSpPr>
            <a:spLocks noGrp="1"/>
          </p:cNvSpPr>
          <p:nvPr>
            <p:ph type="body" sz="quarter" idx="11" hasCustomPrompt="1"/>
          </p:nvPr>
        </p:nvSpPr>
        <p:spPr>
          <a:xfrm>
            <a:off x="891616" y="1234260"/>
            <a:ext cx="6315299"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17" name="文本占位符 3"/>
          <p:cNvSpPr>
            <a:spLocks noGrp="1"/>
          </p:cNvSpPr>
          <p:nvPr>
            <p:ph type="body" sz="quarter" idx="15" hasCustomPrompt="1"/>
          </p:nvPr>
        </p:nvSpPr>
        <p:spPr>
          <a:xfrm>
            <a:off x="909012" y="2528122"/>
            <a:ext cx="6315299"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21" name="文本占位符 3"/>
          <p:cNvSpPr>
            <a:spLocks noGrp="1"/>
          </p:cNvSpPr>
          <p:nvPr>
            <p:ph type="body" sz="quarter" idx="19" hasCustomPrompt="1"/>
          </p:nvPr>
        </p:nvSpPr>
        <p:spPr>
          <a:xfrm>
            <a:off x="891616" y="3771894"/>
            <a:ext cx="6315299"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grpSp>
        <p:nvGrpSpPr>
          <p:cNvPr id="8" name="组合 7"/>
          <p:cNvGrpSpPr/>
          <p:nvPr userDrawn="1"/>
        </p:nvGrpSpPr>
        <p:grpSpPr>
          <a:xfrm>
            <a:off x="21137" y="2281755"/>
            <a:ext cx="734445" cy="521999"/>
            <a:chOff x="856433" y="1739900"/>
            <a:chExt cx="2184449" cy="1552575"/>
          </a:xfrm>
        </p:grpSpPr>
        <p:sp>
          <p:nvSpPr>
            <p:cNvPr id="4" name="矩形 3"/>
            <p:cNvSpPr/>
            <p:nvPr userDrawn="1"/>
          </p:nvSpPr>
          <p:spPr>
            <a:xfrm rot="2700000">
              <a:off x="1392239" y="1747838"/>
              <a:ext cx="1544637" cy="1544637"/>
            </a:xfrm>
            <a:prstGeom prst="rect">
              <a:avLst/>
            </a:prstGeom>
            <a:no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a:defRPr/>
              </a:pPr>
              <a:endParaRPr lang="zh-CN" altLang="en-US" sz="1800"/>
            </a:p>
          </p:txBody>
        </p:sp>
        <p:sp>
          <p:nvSpPr>
            <p:cNvPr id="5" name="矩形 4"/>
            <p:cNvSpPr/>
            <p:nvPr userDrawn="1"/>
          </p:nvSpPr>
          <p:spPr>
            <a:xfrm rot="2700000">
              <a:off x="1176339" y="1739900"/>
              <a:ext cx="1544638" cy="1544637"/>
            </a:xfrm>
            <a:prstGeom prst="rect">
              <a:avLst/>
            </a:prstGeom>
            <a:solidFill>
              <a:srgbClr val="C00000"/>
            </a:solid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a:defRPr/>
              </a:pPr>
              <a:endParaRPr lang="zh-CN" altLang="en-US" sz="1800" dirty="0"/>
            </a:p>
          </p:txBody>
        </p:sp>
        <p:sp>
          <p:nvSpPr>
            <p:cNvPr id="6" name="标题占位符 1"/>
            <p:cNvSpPr txBox="1">
              <a:spLocks noChangeArrowheads="1"/>
            </p:cNvSpPr>
            <p:nvPr userDrawn="1"/>
          </p:nvSpPr>
          <p:spPr bwMode="auto">
            <a:xfrm>
              <a:off x="856433" y="2166938"/>
              <a:ext cx="2184449" cy="809625"/>
            </a:xfrm>
            <a:prstGeom prst="rect">
              <a:avLst/>
            </a:prstGeom>
            <a:noFill/>
            <a:ln>
              <a:noFill/>
            </a:ln>
          </p:spPr>
          <p:txBody>
            <a:bodyPr lIns="68574" tIns="34289" rIns="68574" bIns="34289"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14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14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4" name="文本占位符 3"/>
          <p:cNvSpPr>
            <a:spLocks noGrp="1"/>
          </p:cNvSpPr>
          <p:nvPr>
            <p:ph type="body" sz="quarter" idx="22" hasCustomPrompt="1"/>
          </p:nvPr>
        </p:nvSpPr>
        <p:spPr>
          <a:xfrm>
            <a:off x="891616" y="2140229"/>
            <a:ext cx="6315299" cy="387893"/>
          </a:xfrm>
          <a:prstGeom prst="rect">
            <a:avLst/>
          </a:prstGeom>
        </p:spPr>
        <p:txBody>
          <a:bodyPr lIns="68574" tIns="34289" rIns="68574" bIns="34289"/>
          <a:lstStyle>
            <a:lvl1pPr marL="0" marR="0" indent="0" algn="l" defTabSz="685800" rtl="0" eaLnBrk="0" fontAlgn="base" latinLnBrk="0" hangingPunct="0">
              <a:lnSpc>
                <a:spcPct val="150000"/>
              </a:lnSpc>
              <a:spcBef>
                <a:spcPct val="20000"/>
              </a:spcBef>
              <a:spcAft>
                <a:spcPct val="0"/>
              </a:spcAft>
              <a:buClrTx/>
              <a:buSzTx/>
              <a:buFont typeface="+mj-lt"/>
              <a:buNone/>
              <a:defRPr lang="en-US" altLang="zh-CN"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marL="0" marR="0" lvl="0" indent="0" algn="l" defTabSz="685800" rtl="0" eaLnBrk="0" fontAlgn="base" latinLnBrk="0" hangingPunct="0">
              <a:lnSpc>
                <a:spcPct val="100000"/>
              </a:lnSpc>
              <a:spcBef>
                <a:spcPct val="20000"/>
              </a:spcBef>
              <a:spcAft>
                <a:spcPct val="0"/>
              </a:spcAft>
              <a:buClrTx/>
              <a:buSzTx/>
              <a:buFont typeface="+mj-lt"/>
              <a:buNone/>
            </a:pPr>
            <a:r>
              <a:rPr lang="zh-CN" altLang="en-US" dirty="0"/>
              <a:t>请输入小结标题</a:t>
            </a:r>
            <a:endParaRPr lang="en-US" altLang="zh-CN" dirty="0"/>
          </a:p>
        </p:txBody>
      </p:sp>
      <p:sp>
        <p:nvSpPr>
          <p:cNvPr id="25" name="文本占位符 3"/>
          <p:cNvSpPr>
            <a:spLocks noGrp="1"/>
          </p:cNvSpPr>
          <p:nvPr>
            <p:ph type="body" sz="quarter" idx="23" hasCustomPrompt="1"/>
          </p:nvPr>
        </p:nvSpPr>
        <p:spPr>
          <a:xfrm>
            <a:off x="891616" y="3362852"/>
            <a:ext cx="6315299" cy="387893"/>
          </a:xfrm>
          <a:prstGeom prst="rect">
            <a:avLst/>
          </a:prstGeom>
        </p:spPr>
        <p:txBody>
          <a:bodyPr lIns="68574" tIns="34289" rIns="68574" bIns="34289"/>
          <a:lstStyle>
            <a:lvl1pPr marL="0" marR="0" indent="0" algn="l" defTabSz="685800" rtl="0" eaLnBrk="0" fontAlgn="base" latinLnBrk="0" hangingPunct="0">
              <a:lnSpc>
                <a:spcPct val="150000"/>
              </a:lnSpc>
              <a:spcBef>
                <a:spcPct val="20000"/>
              </a:spcBef>
              <a:spcAft>
                <a:spcPct val="0"/>
              </a:spcAft>
              <a:buClrTx/>
              <a:buSzTx/>
              <a:buFont typeface="+mj-lt"/>
              <a:buNone/>
              <a:defRPr lang="en-US" altLang="zh-CN"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marL="0" marR="0" lvl="0" indent="0" algn="l" defTabSz="685800" rtl="0" eaLnBrk="0" fontAlgn="base" latinLnBrk="0" hangingPunct="0">
              <a:lnSpc>
                <a:spcPct val="100000"/>
              </a:lnSpc>
              <a:spcBef>
                <a:spcPct val="20000"/>
              </a:spcBef>
              <a:spcAft>
                <a:spcPct val="0"/>
              </a:spcAft>
              <a:buClrTx/>
              <a:buSzTx/>
              <a:buFont typeface="+mj-lt"/>
              <a:buNone/>
            </a:pPr>
            <a:r>
              <a:rPr lang="zh-CN" altLang="en-US" dirty="0"/>
              <a:t>请输入小结标题</a:t>
            </a:r>
            <a:endParaRPr lang="en-US" altLang="zh-CN" dirty="0"/>
          </a:p>
        </p:txBody>
      </p:sp>
      <p:sp>
        <p:nvSpPr>
          <p:cNvPr id="20"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a:t>小结</a:t>
            </a:r>
            <a:r>
              <a:rPr lang="en-US" altLang="zh-CN"/>
              <a:t>-</a:t>
            </a:r>
            <a:r>
              <a:rPr lang="zh-CN" altLang="en-US" dirty="0"/>
              <a:t>阿里巴巴普惠体</a:t>
            </a:r>
            <a:r>
              <a:rPr lang="en-US" altLang="zh-CN" dirty="0"/>
              <a:t>24</a:t>
            </a:r>
            <a:r>
              <a:rPr lang="zh-CN" altLang="en-US" dirty="0"/>
              <a:t>号</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实战演练">
    <p:spTree>
      <p:nvGrpSpPr>
        <p:cNvPr id="1" name=""/>
        <p:cNvGrpSpPr/>
        <p:nvPr/>
      </p:nvGrpSpPr>
      <p:grpSpPr>
        <a:xfrm>
          <a:off x="0" y="0"/>
          <a:ext cx="0" cy="0"/>
          <a:chOff x="0" y="0"/>
          <a:chExt cx="0" cy="0"/>
        </a:xfrm>
      </p:grpSpPr>
      <p:pic>
        <p:nvPicPr>
          <p:cNvPr id="5123"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7544" y="0"/>
            <a:ext cx="883600" cy="7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标题 1"/>
          <p:cNvSpPr txBox="1"/>
          <p:nvPr userDrawn="1"/>
        </p:nvSpPr>
        <p:spPr>
          <a:xfrm>
            <a:off x="4932040" y="1125948"/>
            <a:ext cx="3744416" cy="387893"/>
          </a:xfrm>
          <a:prstGeom prst="rect">
            <a:avLst/>
          </a:prstGeom>
        </p:spPr>
        <p:txBody>
          <a:bodyPr lIns="68574" tIns="34289" rIns="68574" bIns="34289" anchor="ctr" anchorCtr="0"/>
          <a:lstStyle>
            <a:lvl1pPr algn="l" rtl="0" eaLnBrk="1" fontAlgn="base" hangingPunct="1">
              <a:spcBef>
                <a:spcPct val="0"/>
              </a:spcBef>
              <a:spcAft>
                <a:spcPct val="0"/>
              </a:spcAft>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endParaRPr lang="zh-CN" altLang="en-US" sz="1200" dirty="0"/>
          </a:p>
        </p:txBody>
      </p:sp>
      <p:sp>
        <p:nvSpPr>
          <p:cNvPr id="14" name="文本占位符 13"/>
          <p:cNvSpPr>
            <a:spLocks noGrp="1"/>
          </p:cNvSpPr>
          <p:nvPr>
            <p:ph type="body" sz="quarter" idx="10" hasCustomPrompt="1"/>
          </p:nvPr>
        </p:nvSpPr>
        <p:spPr>
          <a:xfrm>
            <a:off x="4862105" y="1101205"/>
            <a:ext cx="4281905" cy="1301750"/>
          </a:xfrm>
          <a:prstGeom prst="rect">
            <a:avLst/>
          </a:prstGeom>
        </p:spPr>
        <p:txBody>
          <a:bodyPr/>
          <a:lstStyle>
            <a:lvl1pPr marL="0" indent="0">
              <a:buNone/>
              <a:defRPr sz="1400">
                <a:ea typeface="Alibaba PuHuiTi"/>
              </a:defRPr>
            </a:lvl1pPr>
          </a:lstStyle>
          <a:p>
            <a:pPr lvl="0"/>
            <a:r>
              <a:rPr lang="zh-CN" altLang="en-US"/>
              <a:t>需求说明：</a:t>
            </a:r>
            <a:endParaRPr lang="zh-CN" altLang="en-US"/>
          </a:p>
        </p:txBody>
      </p:sp>
      <p:sp>
        <p:nvSpPr>
          <p:cNvPr id="6" name="标题 1"/>
          <p:cNvSpPr>
            <a:spLocks noGrp="1"/>
          </p:cNvSpPr>
          <p:nvPr>
            <p:ph type="title" hasCustomPrompt="1"/>
          </p:nvPr>
        </p:nvSpPr>
        <p:spPr>
          <a:xfrm>
            <a:off x="1351144" y="177601"/>
            <a:ext cx="5855772"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a:t>实战</a:t>
            </a:r>
            <a:r>
              <a:rPr lang="en-US" altLang="zh-CN"/>
              <a:t>-</a:t>
            </a:r>
            <a:r>
              <a:rPr lang="zh-CN" altLang="en-US" dirty="0"/>
              <a:t>阿里巴巴普惠体</a:t>
            </a:r>
            <a:r>
              <a:rPr lang="en-US" altLang="zh-CN" dirty="0"/>
              <a:t>24</a:t>
            </a:r>
            <a:r>
              <a:rPr lang="zh-CN" altLang="en-US" dirty="0"/>
              <a:t>号</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3163655" y="1373243"/>
            <a:ext cx="4718447" cy="2397029"/>
          </a:xfrm>
          <a:prstGeom prst="rect">
            <a:avLst/>
          </a:prstGeom>
        </p:spPr>
        <p:txBody>
          <a:bodyPr lIns="68577" tIns="34289" rIns="68577" bIns="34289"/>
          <a:lstStyle>
            <a:lvl1pPr marL="213995" marR="0" indent="-213995" algn="l" defTabSz="685800" rtl="0" eaLnBrk="0" fontAlgn="base" latinLnBrk="0" hangingPunct="0">
              <a:lnSpc>
                <a:spcPct val="200000"/>
              </a:lnSpc>
              <a:spcBef>
                <a:spcPct val="20000"/>
              </a:spcBef>
              <a:spcAft>
                <a:spcPct val="0"/>
              </a:spcAft>
              <a:buClrTx/>
              <a:buSzTx/>
              <a:buFont typeface="Wingdings" panose="05000000000000000000" pitchFamily="2" charset="2"/>
              <a:buChar char="u"/>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目标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3786535" y="1455035"/>
            <a:ext cx="4222863" cy="2397029"/>
          </a:xfrm>
          <a:prstGeom prst="rect">
            <a:avLst/>
          </a:prstGeom>
        </p:spPr>
        <p:txBody>
          <a:bodyPr lIns="68576" tIns="34289" rIns="68576" bIns="34289"/>
          <a:lstStyle>
            <a:lvl1pPr marL="213995" marR="0" indent="-213995" algn="l" defTabSz="685800" rtl="0" eaLnBrk="0" fontAlgn="base" latinLnBrk="0" hangingPunct="0">
              <a:lnSpc>
                <a:spcPct val="200000"/>
              </a:lnSpc>
              <a:spcBef>
                <a:spcPct val="20000"/>
              </a:spcBef>
              <a:spcAft>
                <a:spcPct val="0"/>
              </a:spcAft>
              <a:buClrTx/>
              <a:buSzTx/>
              <a:buFont typeface="Wingdings" panose="05000000000000000000" pitchFamily="2" charset="2"/>
              <a:buChar char="u"/>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
        <p:nvSpPr>
          <p:cNvPr id="6" name="标题 1"/>
          <p:cNvSpPr>
            <a:spLocks noGrp="1"/>
          </p:cNvSpPr>
          <p:nvPr>
            <p:ph type="title" hasCustomPrompt="1"/>
          </p:nvPr>
        </p:nvSpPr>
        <p:spPr>
          <a:xfrm>
            <a:off x="628650" y="177600"/>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3163651" y="1373241"/>
            <a:ext cx="4718447" cy="2397029"/>
          </a:xfrm>
          <a:prstGeom prst="rect">
            <a:avLst/>
          </a:prstGeom>
        </p:spPr>
        <p:txBody>
          <a:bodyPr lIns="68577" tIns="34289" rIns="68577" bIns="34289"/>
          <a:lstStyle>
            <a:lvl1pPr marL="213995" marR="0" indent="-213995" algn="l" defTabSz="685800" rtl="0" eaLnBrk="0" fontAlgn="base" latinLnBrk="0" hangingPunct="0">
              <a:lnSpc>
                <a:spcPct val="200000"/>
              </a:lnSpc>
              <a:spcBef>
                <a:spcPct val="20000"/>
              </a:spcBef>
              <a:spcAft>
                <a:spcPct val="0"/>
              </a:spcAft>
              <a:buClrTx/>
              <a:buSzTx/>
              <a:buFont typeface="Wingdings" panose="05000000000000000000" pitchFamily="2" charset="2"/>
              <a:buChar char="u"/>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
        <p:nvSpPr>
          <p:cNvPr id="3" name="标题 1"/>
          <p:cNvSpPr>
            <a:spLocks noGrp="1"/>
          </p:cNvSpPr>
          <p:nvPr>
            <p:ph type="title" hasCustomPrompt="1"/>
          </p:nvPr>
        </p:nvSpPr>
        <p:spPr>
          <a:xfrm>
            <a:off x="628650" y="177599"/>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1_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12" name="日期占位符 3"/>
          <p:cNvSpPr>
            <a:spLocks noGrp="1"/>
          </p:cNvSpPr>
          <p:nvPr>
            <p:ph type="dt" sz="half" idx="2"/>
          </p:nvPr>
        </p:nvSpPr>
        <p:spPr>
          <a:xfrm>
            <a:off x="628650" y="4767263"/>
            <a:ext cx="2057400" cy="274638"/>
          </a:xfrm>
          <a:prstGeom prst="rect">
            <a:avLst/>
          </a:prstGeom>
        </p:spPr>
        <p:txBody>
          <a:bodyPr lIns="68580" tIns="34290" rIns="68580" bIns="34290"/>
          <a:lstStyle>
            <a:lvl1pPr>
              <a:defRPr>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14A18FFA-D6C4-49AE-915D-0055835E853B}" type="datetimeFigureOut">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13" name="页脚占位符 4"/>
          <p:cNvSpPr>
            <a:spLocks noGrp="1"/>
          </p:cNvSpPr>
          <p:nvPr>
            <p:ph type="ftr" sz="quarter" idx="3"/>
          </p:nvPr>
        </p:nvSpPr>
        <p:spPr>
          <a:xfrm>
            <a:off x="3028950" y="4767263"/>
            <a:ext cx="3086100" cy="274638"/>
          </a:xfrm>
          <a:prstGeom prst="rect">
            <a:avLst/>
          </a:prstGeom>
        </p:spPr>
        <p:txBody>
          <a:bodyPr lIns="68580" tIns="34290" rIns="68580" bIns="34290"/>
          <a:lstStyle>
            <a:lvl1pPr>
              <a:defRPr>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14" name="灯片编号占位符 5"/>
          <p:cNvSpPr>
            <a:spLocks noGrp="1"/>
          </p:cNvSpPr>
          <p:nvPr>
            <p:ph type="sldNum" sz="quarter" idx="4"/>
          </p:nvPr>
        </p:nvSpPr>
        <p:spPr>
          <a:xfrm>
            <a:off x="6457950" y="4767263"/>
            <a:ext cx="2057400" cy="274638"/>
          </a:xfrm>
          <a:prstGeom prst="rect">
            <a:avLst/>
          </a:prstGeom>
        </p:spPr>
        <p:txBody>
          <a:bodyPr vert="horz" wrap="square" lIns="68580" tIns="34290" rIns="68580" bIns="34290" numCol="1" anchor="t" anchorCtr="0" compatLnSpc="1"/>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版式1.5倍行距">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3163651" y="1373241"/>
            <a:ext cx="4718447" cy="2397029"/>
          </a:xfrm>
          <a:prstGeom prst="rect">
            <a:avLst/>
          </a:prstGeom>
        </p:spPr>
        <p:txBody>
          <a:bodyPr lIns="68577" tIns="34289" rIns="68577" bIns="34289"/>
          <a:lstStyle>
            <a:lvl1pPr marL="213995" marR="0" indent="-213995" algn="l" defTabSz="685800" rtl="0" eaLnBrk="0" fontAlgn="base" latinLnBrk="0" hangingPunct="0">
              <a:lnSpc>
                <a:spcPct val="150000"/>
              </a:lnSpc>
              <a:spcBef>
                <a:spcPct val="20000"/>
              </a:spcBef>
              <a:spcAft>
                <a:spcPct val="0"/>
              </a:spcAft>
              <a:buClrTx/>
              <a:buSzTx/>
              <a:buFont typeface="Wingdings" panose="05000000000000000000" pitchFamily="2" charset="2"/>
              <a:buChar char="u"/>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
        <p:nvSpPr>
          <p:cNvPr id="3" name="标题 1"/>
          <p:cNvSpPr>
            <a:spLocks noGrp="1"/>
          </p:cNvSpPr>
          <p:nvPr>
            <p:ph type="title" hasCustomPrompt="1"/>
          </p:nvPr>
        </p:nvSpPr>
        <p:spPr>
          <a:xfrm>
            <a:off x="628650" y="177599"/>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标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3786535" y="1455035"/>
            <a:ext cx="4222863" cy="2397029"/>
          </a:xfrm>
          <a:prstGeom prst="rect">
            <a:avLst/>
          </a:prstGeom>
        </p:spPr>
        <p:txBody>
          <a:bodyPr lIns="68576" tIns="34289" rIns="68576" bIns="34289"/>
          <a:lstStyle>
            <a:lvl1pPr marL="213995" marR="0" indent="-213995" algn="l" defTabSz="685800" rtl="0" eaLnBrk="0" fontAlgn="base" latinLnBrk="0" hangingPunct="0">
              <a:lnSpc>
                <a:spcPct val="200000"/>
              </a:lnSpc>
              <a:spcBef>
                <a:spcPct val="20000"/>
              </a:spcBef>
              <a:spcAft>
                <a:spcPct val="0"/>
              </a:spcAft>
              <a:buClrTx/>
              <a:buSzTx/>
              <a:buFont typeface="Wingdings" panose="05000000000000000000" pitchFamily="2" charset="2"/>
              <a:buChar char="u"/>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
        <p:nvSpPr>
          <p:cNvPr id="6" name="标题 1"/>
          <p:cNvSpPr>
            <a:spLocks noGrp="1"/>
          </p:cNvSpPr>
          <p:nvPr>
            <p:ph type="title" hasCustomPrompt="1"/>
          </p:nvPr>
        </p:nvSpPr>
        <p:spPr>
          <a:xfrm>
            <a:off x="628650" y="177600"/>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由发挥版式">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628650" y="177600"/>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4" name="文本占位符 3"/>
          <p:cNvSpPr>
            <a:spLocks noGrp="1"/>
          </p:cNvSpPr>
          <p:nvPr>
            <p:ph type="body" sz="quarter" idx="10" hasCustomPrompt="1"/>
          </p:nvPr>
        </p:nvSpPr>
        <p:spPr>
          <a:xfrm>
            <a:off x="3786535" y="1455035"/>
            <a:ext cx="4222863" cy="2397029"/>
          </a:xfrm>
          <a:prstGeom prst="rect">
            <a:avLst/>
          </a:prstGeom>
        </p:spPr>
        <p:txBody>
          <a:bodyPr lIns="68576" tIns="34289" rIns="68576" bIns="34289"/>
          <a:lstStyle>
            <a:lvl1pPr marL="213995" marR="0" indent="-213995" algn="l" defTabSz="685800" rtl="0" eaLnBrk="0" fontAlgn="base" latinLnBrk="0" hangingPunct="0">
              <a:lnSpc>
                <a:spcPct val="200000"/>
              </a:lnSpc>
              <a:spcBef>
                <a:spcPct val="20000"/>
              </a:spcBef>
              <a:spcAft>
                <a:spcPct val="0"/>
              </a:spcAft>
              <a:buClrTx/>
              <a:buSzTx/>
              <a:buFont typeface="Wingdings" panose="05000000000000000000" pitchFamily="2" charset="2"/>
              <a:buChar char="u"/>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628650" y="590425"/>
            <a:ext cx="7384256" cy="387893"/>
          </a:xfrm>
          <a:prstGeom prst="rect">
            <a:avLst/>
          </a:prstGeom>
        </p:spPr>
        <p:txBody>
          <a:bodyPr lIns="68574" tIns="34289" rIns="68574" bIns="34289" anchor="ctr" anchorCtr="0"/>
          <a:lstStyle>
            <a:lvl1pPr marL="0" indent="0">
              <a:buNone/>
              <a:defRPr sz="14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628650" y="1003249"/>
            <a:ext cx="7384256" cy="3164681"/>
          </a:xfrm>
          <a:prstGeom prst="rect">
            <a:avLst/>
          </a:prstGeom>
        </p:spPr>
        <p:txBody>
          <a:bodyPr lIns="68574" tIns="34289" rIns="68574" bIns="34289"/>
          <a:lstStyle>
            <a:lvl1pPr marL="0" indent="0">
              <a:lnSpc>
                <a:spcPct val="150000"/>
              </a:lnSpc>
              <a:buNone/>
              <a:defRPr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7.emf"/><Relationship Id="rId8" Type="http://schemas.openxmlformats.org/officeDocument/2006/relationships/image" Target="../media/image6.emf"/><Relationship Id="rId7" Type="http://schemas.openxmlformats.org/officeDocument/2006/relationships/image" Target="../media/image5.emf"/><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2.emf"/><Relationship Id="rId3" Type="http://schemas.openxmlformats.org/officeDocument/2006/relationships/image" Target="../media/image1.emf"/><Relationship Id="rId22" Type="http://schemas.openxmlformats.org/officeDocument/2006/relationships/theme" Target="../theme/theme1.xml"/><Relationship Id="rId21" Type="http://schemas.openxmlformats.org/officeDocument/2006/relationships/image" Target="../media/image19.png"/><Relationship Id="rId20" Type="http://schemas.openxmlformats.org/officeDocument/2006/relationships/image" Target="../media/image18.emf"/><Relationship Id="rId2" Type="http://schemas.openxmlformats.org/officeDocument/2006/relationships/slideLayout" Target="../slideLayouts/slideLayout2.xml"/><Relationship Id="rId19" Type="http://schemas.openxmlformats.org/officeDocument/2006/relationships/image" Target="../media/image17.emf"/><Relationship Id="rId18" Type="http://schemas.openxmlformats.org/officeDocument/2006/relationships/image" Target="../media/image16.emf"/><Relationship Id="rId17" Type="http://schemas.openxmlformats.org/officeDocument/2006/relationships/image" Target="../media/image15.emf"/><Relationship Id="rId16" Type="http://schemas.openxmlformats.org/officeDocument/2006/relationships/image" Target="../media/image14.emf"/><Relationship Id="rId15" Type="http://schemas.openxmlformats.org/officeDocument/2006/relationships/image" Target="../media/image13.emf"/><Relationship Id="rId14" Type="http://schemas.openxmlformats.org/officeDocument/2006/relationships/image" Target="../media/image12.emf"/><Relationship Id="rId13" Type="http://schemas.openxmlformats.org/officeDocument/2006/relationships/image" Target="../media/image11.emf"/><Relationship Id="rId12" Type="http://schemas.openxmlformats.org/officeDocument/2006/relationships/image" Target="../media/image10.emf"/><Relationship Id="rId11" Type="http://schemas.openxmlformats.org/officeDocument/2006/relationships/image" Target="../media/image9.emf"/><Relationship Id="rId10" Type="http://schemas.openxmlformats.org/officeDocument/2006/relationships/image" Target="../media/image8.emf"/><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tags" Target="../tags/tag3.xml"/><Relationship Id="rId6" Type="http://schemas.openxmlformats.org/officeDocument/2006/relationships/tags" Target="../tags/tag2.xml"/><Relationship Id="rId5" Type="http://schemas.openxmlformats.org/officeDocument/2006/relationships/tags" Target="../tags/tag1.xml"/><Relationship Id="rId4" Type="http://schemas.openxmlformats.org/officeDocument/2006/relationships/image" Target="../media/image19.png"/><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5" Type="http://schemas.openxmlformats.org/officeDocument/2006/relationships/theme" Target="../theme/theme3.xml"/><Relationship Id="rId4" Type="http://schemas.openxmlformats.org/officeDocument/2006/relationships/image" Target="../media/image19.png"/><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7" Type="http://schemas.openxmlformats.org/officeDocument/2006/relationships/theme" Target="../theme/theme4.xml"/><Relationship Id="rId26" Type="http://schemas.openxmlformats.org/officeDocument/2006/relationships/image" Target="../media/image19.png"/><Relationship Id="rId25" Type="http://schemas.openxmlformats.org/officeDocument/2006/relationships/slideLayout" Target="../slideLayouts/slideLayout33.xml"/><Relationship Id="rId24" Type="http://schemas.openxmlformats.org/officeDocument/2006/relationships/slideLayout" Target="../slideLayouts/slideLayout32.xml"/><Relationship Id="rId23" Type="http://schemas.openxmlformats.org/officeDocument/2006/relationships/slideLayout" Target="../slideLayouts/slideLayout31.xml"/><Relationship Id="rId22" Type="http://schemas.openxmlformats.org/officeDocument/2006/relationships/slideLayout" Target="../slideLayouts/slideLayout30.xml"/><Relationship Id="rId21" Type="http://schemas.openxmlformats.org/officeDocument/2006/relationships/slideLayout" Target="../slideLayouts/slideLayout29.xml"/><Relationship Id="rId20" Type="http://schemas.openxmlformats.org/officeDocument/2006/relationships/slideLayout" Target="../slideLayouts/slideLayout28.xml"/><Relationship Id="rId2" Type="http://schemas.openxmlformats.org/officeDocument/2006/relationships/slideLayout" Target="../slideLayouts/slideLayout10.xml"/><Relationship Id="rId19" Type="http://schemas.openxmlformats.org/officeDocument/2006/relationships/slideLayout" Target="../slideLayouts/slideLayout27.xml"/><Relationship Id="rId18" Type="http://schemas.openxmlformats.org/officeDocument/2006/relationships/slideLayout" Target="../slideLayouts/slideLayout26.xml"/><Relationship Id="rId17" Type="http://schemas.openxmlformats.org/officeDocument/2006/relationships/slideLayout" Target="../slideLayouts/slideLayout25.xml"/><Relationship Id="rId16" Type="http://schemas.openxmlformats.org/officeDocument/2006/relationships/slideLayout" Target="../slideLayouts/slideLayout24.xml"/><Relationship Id="rId15" Type="http://schemas.openxmlformats.org/officeDocument/2006/relationships/slideLayout" Target="../slideLayouts/slideLayout23.xml"/><Relationship Id="rId14" Type="http://schemas.openxmlformats.org/officeDocument/2006/relationships/slideLayout" Target="../slideLayouts/slideLayout22.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image" Target="../media/image21.png"/><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6091" y="641352"/>
            <a:ext cx="3127375" cy="344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9641" y="1065215"/>
            <a:ext cx="2200275"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椭圆 3"/>
          <p:cNvSpPr/>
          <p:nvPr/>
        </p:nvSpPr>
        <p:spPr bwMode="auto">
          <a:xfrm>
            <a:off x="6381751" y="1384300"/>
            <a:ext cx="463550" cy="463550"/>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lIns="68580" tIns="34290" rIns="68580" bIns="34290"/>
          <a:lstStyle/>
          <a:p>
            <a:pPr>
              <a:buFont typeface="Arial" panose="020B0604020202020204" pitchFamily="34" charset="0"/>
              <a:buNone/>
              <a:defRPr/>
            </a:pPr>
            <a:endParaRPr lang="zh-CN" altLang="en-US" sz="1800">
              <a:latin typeface="+mn-ea"/>
              <a:ea typeface="+mn-ea"/>
            </a:endParaRPr>
          </a:p>
        </p:txBody>
      </p:sp>
      <p:sp>
        <p:nvSpPr>
          <p:cNvPr id="5" name="椭圆 4"/>
          <p:cNvSpPr/>
          <p:nvPr/>
        </p:nvSpPr>
        <p:spPr bwMode="auto">
          <a:xfrm>
            <a:off x="2451101" y="1749426"/>
            <a:ext cx="184150" cy="184150"/>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lIns="68580" tIns="34290" rIns="68580" bIns="34290"/>
          <a:lstStyle/>
          <a:p>
            <a:pPr>
              <a:buFont typeface="Arial" panose="020B0604020202020204" pitchFamily="34" charset="0"/>
              <a:buNone/>
              <a:defRPr/>
            </a:pPr>
            <a:endParaRPr lang="zh-CN" altLang="en-US" sz="1800">
              <a:latin typeface="+mn-ea"/>
              <a:ea typeface="+mn-ea"/>
            </a:endParaRPr>
          </a:p>
        </p:txBody>
      </p:sp>
      <p:sp>
        <p:nvSpPr>
          <p:cNvPr id="6" name="椭圆 10"/>
          <p:cNvSpPr>
            <a:spLocks noChangeArrowheads="1"/>
          </p:cNvSpPr>
          <p:nvPr/>
        </p:nvSpPr>
        <p:spPr bwMode="auto">
          <a:xfrm>
            <a:off x="5240341" y="3937000"/>
            <a:ext cx="219075" cy="219075"/>
          </a:xfrm>
          <a:prstGeom prst="ellipse">
            <a:avLst/>
          </a:prstGeom>
          <a:solidFill>
            <a:srgbClr val="C00000"/>
          </a:solidFill>
          <a:ln>
            <a:noFill/>
          </a:ln>
        </p:spPr>
        <p:txBody>
          <a:bodyPr lIns="68580" tIns="34290" rIns="68580" bIns="34290"/>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1800">
              <a:latin typeface="+mn-ea"/>
              <a:ea typeface="+mn-ea"/>
            </a:endParaRPr>
          </a:p>
        </p:txBody>
      </p:sp>
      <p:sp>
        <p:nvSpPr>
          <p:cNvPr id="7" name="椭圆 6"/>
          <p:cNvSpPr/>
          <p:nvPr/>
        </p:nvSpPr>
        <p:spPr bwMode="auto">
          <a:xfrm>
            <a:off x="3265491" y="1939927"/>
            <a:ext cx="128587" cy="130175"/>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lIns="68580" tIns="34290" rIns="68580" bIns="34290"/>
          <a:lstStyle/>
          <a:p>
            <a:pPr>
              <a:buFont typeface="Arial" panose="020B0604020202020204" pitchFamily="34" charset="0"/>
              <a:buNone/>
              <a:defRPr/>
            </a:pPr>
            <a:endParaRPr lang="zh-CN" altLang="en-US" sz="1800">
              <a:latin typeface="+mn-ea"/>
              <a:ea typeface="+mn-ea"/>
            </a:endParaRPr>
          </a:p>
        </p:txBody>
      </p:sp>
      <p:pic>
        <p:nvPicPr>
          <p:cNvPr id="1032" name="图片 1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62341" y="1581152"/>
            <a:ext cx="21748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07166" y="1460502"/>
            <a:ext cx="212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34" name="组合 43"/>
          <p:cNvGrpSpPr/>
          <p:nvPr/>
        </p:nvGrpSpPr>
        <p:grpSpPr bwMode="auto">
          <a:xfrm>
            <a:off x="6100766" y="1751015"/>
            <a:ext cx="130175" cy="128587"/>
            <a:chOff x="6101548" y="1750326"/>
            <a:chExt cx="129654" cy="129654"/>
          </a:xfrm>
        </p:grpSpPr>
        <p:sp>
          <p:nvSpPr>
            <p:cNvPr id="13" name="椭圆 12"/>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1066"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5394" y="1772988"/>
              <a:ext cx="84329" cy="84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35"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95903" y="3994152"/>
            <a:ext cx="117475"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36" name="组合 41"/>
          <p:cNvGrpSpPr/>
          <p:nvPr/>
        </p:nvGrpSpPr>
        <p:grpSpPr bwMode="auto">
          <a:xfrm>
            <a:off x="3040066" y="546102"/>
            <a:ext cx="225425" cy="225425"/>
            <a:chOff x="3039900" y="545911"/>
            <a:chExt cx="225188" cy="225188"/>
          </a:xfrm>
        </p:grpSpPr>
        <p:sp>
          <p:nvSpPr>
            <p:cNvPr id="17" name="椭圆 16"/>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2"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80775" y="600432"/>
              <a:ext cx="143438" cy="11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37" name="组合 37"/>
          <p:cNvGrpSpPr/>
          <p:nvPr/>
        </p:nvGrpSpPr>
        <p:grpSpPr bwMode="auto">
          <a:xfrm>
            <a:off x="2586041" y="3022600"/>
            <a:ext cx="185737" cy="185738"/>
            <a:chOff x="2586251" y="3022980"/>
            <a:chExt cx="88710" cy="88710"/>
          </a:xfrm>
          <a:solidFill>
            <a:srgbClr val="C00000"/>
          </a:solidFill>
        </p:grpSpPr>
        <p:sp>
          <p:nvSpPr>
            <p:cNvPr id="20" name="椭圆 9"/>
            <p:cNvSpPr>
              <a:spLocks noChangeArrowheads="1"/>
            </p:cNvSpPr>
            <p:nvPr/>
          </p:nvSpPr>
          <p:spPr bwMode="auto">
            <a:xfrm>
              <a:off x="2586251" y="3022980"/>
              <a:ext cx="88710" cy="88710"/>
            </a:xfrm>
            <a:prstGeom prst="ellipse">
              <a:avLst/>
            </a:prstGeom>
            <a:grp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1800">
                <a:latin typeface="+mn-ea"/>
                <a:ea typeface="+mn-ea"/>
              </a:endParaRPr>
            </a:p>
          </p:txBody>
        </p:sp>
        <p:pic>
          <p:nvPicPr>
            <p:cNvPr id="1064" name="Picture 10"/>
            <p:cNvPicPr>
              <a:picLocks noChangeAspect="1" noChangeArrowheads="1"/>
            </p:cNvPicPr>
            <p:nvPr/>
          </p:nvPicPr>
          <p:blipFill>
            <a:blip r:embed="rId10" cstate="print"/>
            <a:srcRect/>
            <a:stretch>
              <a:fillRect/>
            </a:stretch>
          </p:blipFill>
          <p:spPr bwMode="auto">
            <a:xfrm>
              <a:off x="2611596" y="3041493"/>
              <a:ext cx="45720" cy="51684"/>
            </a:xfrm>
            <a:prstGeom prst="rect">
              <a:avLst/>
            </a:prstGeom>
            <a:grpFill/>
            <a:ln>
              <a:noFill/>
            </a:ln>
            <a:effectLst/>
          </p:spPr>
        </p:pic>
      </p:grpSp>
      <p:pic>
        <p:nvPicPr>
          <p:cNvPr id="1038"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294066" y="1974851"/>
            <a:ext cx="71437" cy="7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椭圆 22"/>
          <p:cNvSpPr/>
          <p:nvPr/>
        </p:nvSpPr>
        <p:spPr bwMode="auto">
          <a:xfrm>
            <a:off x="7113589" y="2630489"/>
            <a:ext cx="250825" cy="249237"/>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p:spPr>
        <p:txBody>
          <a:bodyPr lIns="68580" tIns="34290" rIns="68580" bIns="34290"/>
          <a:lstStyle/>
          <a:p>
            <a:pPr>
              <a:buFont typeface="Arial" panose="020B0604020202020204" pitchFamily="34" charset="0"/>
              <a:buNone/>
              <a:defRPr/>
            </a:pPr>
            <a:endParaRPr lang="zh-CN" altLang="en-US" sz="1800">
              <a:latin typeface="+mn-ea"/>
              <a:ea typeface="+mn-ea"/>
            </a:endParaRPr>
          </a:p>
        </p:txBody>
      </p:sp>
      <p:pic>
        <p:nvPicPr>
          <p:cNvPr id="1040" name="Picture 15"/>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75500" y="2690815"/>
            <a:ext cx="133350" cy="12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41" name="组合 46"/>
          <p:cNvGrpSpPr/>
          <p:nvPr/>
        </p:nvGrpSpPr>
        <p:grpSpPr bwMode="auto">
          <a:xfrm>
            <a:off x="2327276" y="3386138"/>
            <a:ext cx="258763" cy="258762"/>
            <a:chOff x="1798978" y="3519004"/>
            <a:chExt cx="259307" cy="259307"/>
          </a:xfrm>
        </p:grpSpPr>
        <p:sp>
          <p:nvSpPr>
            <p:cNvPr id="26" name="椭圆 25"/>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1062"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842039" y="3616294"/>
              <a:ext cx="173184" cy="8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2" name="组合 38"/>
          <p:cNvGrpSpPr/>
          <p:nvPr/>
        </p:nvGrpSpPr>
        <p:grpSpPr bwMode="auto">
          <a:xfrm>
            <a:off x="976316" y="1046165"/>
            <a:ext cx="300037" cy="300037"/>
            <a:chOff x="748396" y="764271"/>
            <a:chExt cx="300782" cy="300782"/>
          </a:xfrm>
        </p:grpSpPr>
        <p:sp>
          <p:nvSpPr>
            <p:cNvPr id="29" name="椭圆 28"/>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1060"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7106" y="856341"/>
              <a:ext cx="203362" cy="11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3" name="组合 42"/>
          <p:cNvGrpSpPr/>
          <p:nvPr/>
        </p:nvGrpSpPr>
        <p:grpSpPr bwMode="auto">
          <a:xfrm>
            <a:off x="1763716" y="4391026"/>
            <a:ext cx="300037" cy="300038"/>
            <a:chOff x="1365228" y="4292790"/>
            <a:chExt cx="300782" cy="300782"/>
          </a:xfrm>
        </p:grpSpPr>
        <p:sp>
          <p:nvSpPr>
            <p:cNvPr id="32" name="椭圆 31"/>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1058" name="Picture 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17391" y="4364115"/>
              <a:ext cx="196455" cy="15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4" name="组合 1"/>
          <p:cNvGrpSpPr/>
          <p:nvPr/>
        </p:nvGrpSpPr>
        <p:grpSpPr bwMode="auto">
          <a:xfrm>
            <a:off x="1169991" y="2619376"/>
            <a:ext cx="300037" cy="300038"/>
            <a:chOff x="1169908" y="2618983"/>
            <a:chExt cx="300782" cy="300782"/>
          </a:xfrm>
        </p:grpSpPr>
        <p:sp>
          <p:nvSpPr>
            <p:cNvPr id="35" name="椭圆 34"/>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1056" name="Picture 6"/>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214531" y="2690308"/>
              <a:ext cx="211536" cy="181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5" name="组合 49"/>
          <p:cNvGrpSpPr/>
          <p:nvPr/>
        </p:nvGrpSpPr>
        <p:grpSpPr bwMode="auto">
          <a:xfrm>
            <a:off x="7781927" y="4046540"/>
            <a:ext cx="320675" cy="320675"/>
            <a:chOff x="7874758" y="4418464"/>
            <a:chExt cx="320722" cy="320722"/>
          </a:xfrm>
        </p:grpSpPr>
        <p:sp>
          <p:nvSpPr>
            <p:cNvPr id="38" name="椭圆 37"/>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1054" name="Picture 7"/>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916542" y="4486356"/>
              <a:ext cx="237154" cy="18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46"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79676" y="1773240"/>
            <a:ext cx="12700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47" name="组合 45"/>
          <p:cNvGrpSpPr/>
          <p:nvPr/>
        </p:nvGrpSpPr>
        <p:grpSpPr bwMode="auto">
          <a:xfrm>
            <a:off x="6613528" y="3433763"/>
            <a:ext cx="258763" cy="258762"/>
            <a:chOff x="8470946" y="4206098"/>
            <a:chExt cx="259071" cy="259071"/>
          </a:xfrm>
        </p:grpSpPr>
        <p:sp>
          <p:nvSpPr>
            <p:cNvPr id="42" name="椭圆 41"/>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1052" name="Picture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30841" y="4263524"/>
              <a:ext cx="145353" cy="14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8" name="组合 44"/>
          <p:cNvGrpSpPr/>
          <p:nvPr/>
        </p:nvGrpSpPr>
        <p:grpSpPr bwMode="auto">
          <a:xfrm>
            <a:off x="7308853" y="912814"/>
            <a:ext cx="322263" cy="322262"/>
            <a:chOff x="7308304" y="912172"/>
            <a:chExt cx="323068" cy="323068"/>
          </a:xfrm>
        </p:grpSpPr>
        <p:sp>
          <p:nvSpPr>
            <p:cNvPr id="45" name="椭圆 44"/>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1050" name="Picture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68238" y="989568"/>
              <a:ext cx="203200"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6" name="组合 18"/>
          <p:cNvGrpSpPr/>
          <p:nvPr/>
        </p:nvGrpSpPr>
        <p:grpSpPr bwMode="auto">
          <a:xfrm>
            <a:off x="493715" y="219076"/>
            <a:ext cx="92075" cy="314325"/>
            <a:chOff x="457200" y="427038"/>
            <a:chExt cx="127000" cy="431800"/>
          </a:xfrm>
        </p:grpSpPr>
        <p:sp>
          <p:nvSpPr>
            <p:cNvPr id="47"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fontAlgn="auto">
                <a:spcBef>
                  <a:spcPts val="0"/>
                </a:spcBef>
                <a:spcAft>
                  <a:spcPts val="0"/>
                </a:spcAft>
                <a:defRPr/>
              </a:pPr>
              <a:endParaRPr lang="zh-CN" altLang="en-US"/>
            </a:p>
          </p:txBody>
        </p:sp>
        <p:sp>
          <p:nvSpPr>
            <p:cNvPr id="48"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a:latin typeface="Segoe UI" panose="020B0502040204020203" pitchFamily="34" charset="0"/>
                <a:ea typeface="微软雅黑" panose="020B0503020204020204" pitchFamily="34" charset="-122"/>
              </a:endParaRPr>
            </a:p>
          </p:txBody>
        </p:sp>
        <p:sp>
          <p:nvSpPr>
            <p:cNvPr id="49"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fontAlgn="auto">
                <a:spcBef>
                  <a:spcPts val="0"/>
                </a:spcBef>
                <a:spcAft>
                  <a:spcPts val="0"/>
                </a:spcAft>
                <a:defRPr/>
              </a:pPr>
              <a:endParaRPr lang="zh-CN" altLang="en-US"/>
            </a:p>
          </p:txBody>
        </p:sp>
      </p:grpSp>
      <p:sp>
        <p:nvSpPr>
          <p:cNvPr id="50" name="圆角矩形 3"/>
          <p:cNvSpPr>
            <a:spLocks noChangeArrowheads="1"/>
          </p:cNvSpPr>
          <p:nvPr/>
        </p:nvSpPr>
        <p:spPr bwMode="auto">
          <a:xfrm>
            <a:off x="7375527" y="-19049"/>
            <a:ext cx="1281113" cy="627063"/>
          </a:xfrm>
          <a:custGeom>
            <a:avLst/>
            <a:gdLst>
              <a:gd name="T0" fmla="*/ 1180531 w 1180531"/>
              <a:gd name="T1" fmla="*/ 0 h 577560"/>
              <a:gd name="T2" fmla="*/ 1180531 w 1180531"/>
              <a:gd name="T3" fmla="*/ 462045 h 577560"/>
              <a:gd name="T4" fmla="*/ 1065016 w 1180531"/>
              <a:gd name="T5" fmla="*/ 577560 h 577560"/>
              <a:gd name="T6" fmla="*/ 115515 w 1180531"/>
              <a:gd name="T7" fmla="*/ 577560 h 577560"/>
              <a:gd name="T8" fmla="*/ 0 w 1180531"/>
              <a:gd name="T9" fmla="*/ 462045 h 577560"/>
              <a:gd name="T10" fmla="*/ 0 w 1180531"/>
              <a:gd name="T11" fmla="*/ 0 h 577560"/>
            </a:gdLst>
            <a:ahLst/>
            <a:cxnLst>
              <a:cxn ang="0">
                <a:pos x="T0" y="T1"/>
              </a:cxn>
              <a:cxn ang="0">
                <a:pos x="T2" y="T3"/>
              </a:cxn>
              <a:cxn ang="0">
                <a:pos x="T4" y="T5"/>
              </a:cxn>
              <a:cxn ang="0">
                <a:pos x="T6" y="T7"/>
              </a:cxn>
              <a:cxn ang="0">
                <a:pos x="T8" y="T9"/>
              </a:cxn>
              <a:cxn ang="0">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pic>
        <p:nvPicPr>
          <p:cNvPr id="51" name="图片 1"/>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黑体" panose="02010609060101010101" pitchFamily="49"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黑体" panose="02010609060101010101" pitchFamily="49"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黑体" panose="02010609060101010101" pitchFamily="49"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黑体" panose="02010609060101010101" pitchFamily="49"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bwMode="auto">
          <a:xfrm>
            <a:off x="8167689"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lIns="68579" tIns="34289" rIns="68579" bIns="34289"/>
          <a:lstStyle/>
          <a:p>
            <a:pPr>
              <a:buFont typeface="Arial" panose="020B0604020202020204" pitchFamily="34" charset="0"/>
              <a:buNone/>
              <a:defRPr/>
            </a:pPr>
            <a:endParaRPr lang="zh-CN" altLang="en-US" sz="1800">
              <a:latin typeface="Segoe UI" panose="020B0502040204020203" pitchFamily="34" charset="0"/>
              <a:ea typeface="微软雅黑" panose="020B0503020204020204" pitchFamily="34" charset="-122"/>
            </a:endParaRPr>
          </a:p>
        </p:txBody>
      </p:sp>
      <p:sp>
        <p:nvSpPr>
          <p:cNvPr id="3075" name="圆角矩形 3"/>
          <p:cNvSpPr/>
          <p:nvPr/>
        </p:nvSpPr>
        <p:spPr bwMode="auto">
          <a:xfrm>
            <a:off x="7375530" y="-19049"/>
            <a:ext cx="1281113" cy="627063"/>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lIns="68579" tIns="34289" rIns="68579" bIns="34289"/>
          <a:lstStyle/>
          <a:p>
            <a:endParaRPr lang="zh-CN" altLang="en-US" sz="1800"/>
          </a:p>
        </p:txBody>
      </p:sp>
      <p:pic>
        <p:nvPicPr>
          <p:cNvPr id="3076"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p:nvSpPr>
        <p:spPr bwMode="auto">
          <a:xfrm>
            <a:off x="6" y="5049838"/>
            <a:ext cx="8113713" cy="93662"/>
          </a:xfrm>
          <a:prstGeom prst="rect">
            <a:avLst/>
          </a:prstGeom>
          <a:solidFill>
            <a:srgbClr val="C00000"/>
          </a:solidFill>
          <a:ln>
            <a:noFill/>
          </a:ln>
        </p:spPr>
        <p:txBody>
          <a:bodyPr lIns="68579" tIns="34289" rIns="68579" bIns="34289"/>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1800">
              <a:latin typeface="Segoe UI" panose="020B0502040204020203" pitchFamily="34" charset="0"/>
              <a:ea typeface="微软雅黑" panose="020B0503020204020204" pitchFamily="34" charset="-122"/>
            </a:endParaRPr>
          </a:p>
        </p:txBody>
      </p:sp>
      <p:sp>
        <p:nvSpPr>
          <p:cNvPr id="20" name="MH_Others_1"/>
          <p:cNvSpPr txBox="1">
            <a:spLocks noChangeArrowheads="1"/>
          </p:cNvSpPr>
          <p:nvPr>
            <p:custDataLst>
              <p:tags r:id="rId5"/>
            </p:custDataLst>
          </p:nvPr>
        </p:nvSpPr>
        <p:spPr bwMode="auto">
          <a:xfrm>
            <a:off x="1958981"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68579" tIns="34289" rIns="68579" bIns="34289"/>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3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Contents</a:t>
            </a:r>
            <a:endParaRPr lang="en-US" altLang="zh-CN" sz="3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MH_Others_2"/>
          <p:cNvSpPr>
            <a:spLocks noChangeArrowheads="1"/>
          </p:cNvSpPr>
          <p:nvPr>
            <p:custDataLst>
              <p:tags r:id="rId6"/>
            </p:custDataLst>
          </p:nvPr>
        </p:nvSpPr>
        <p:spPr bwMode="auto">
          <a:xfrm>
            <a:off x="1698631" y="915989"/>
            <a:ext cx="936625" cy="935037"/>
          </a:xfrm>
          <a:prstGeom prst="ellipse">
            <a:avLst/>
          </a:prstGeom>
          <a:solidFill>
            <a:srgbClr val="404040"/>
          </a:solidFill>
          <a:ln w="0">
            <a:solidFill>
              <a:srgbClr val="FFFFFF">
                <a:alpha val="49000"/>
              </a:srgbClr>
            </a:solidFill>
          </a:ln>
        </p:spPr>
        <p:txBody>
          <a:bodyPr lIns="68579" tIns="34289" rIns="68579" bIns="134997"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ts val="7000"/>
              </a:lnSpc>
              <a:spcBef>
                <a:spcPct val="0"/>
              </a:spcBef>
              <a:buNone/>
              <a:defRPr/>
            </a:pPr>
            <a:r>
              <a:rPr lang="zh-CN" altLang="en-US" sz="4100" b="1"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a:t>
            </a:r>
            <a:endParaRPr lang="zh-CN" altLang="en-US" sz="4100" b="1"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MH_Others_3"/>
          <p:cNvSpPr>
            <a:spLocks noChangeArrowheads="1"/>
          </p:cNvSpPr>
          <p:nvPr>
            <p:custDataLst>
              <p:tags r:id="rId7"/>
            </p:custDataLst>
          </p:nvPr>
        </p:nvSpPr>
        <p:spPr bwMode="auto">
          <a:xfrm>
            <a:off x="1331641" y="1759696"/>
            <a:ext cx="734366" cy="734366"/>
          </a:xfrm>
          <a:prstGeom prst="ellipse">
            <a:avLst/>
          </a:prstGeom>
          <a:noFill/>
          <a:ln>
            <a:noFill/>
          </a:ln>
        </p:spPr>
        <p:txBody>
          <a:bodyPr lIns="68579" tIns="34289" rIns="68579" bIns="34289"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100" b="1" dirty="0">
                <a:ln w="3175">
                  <a:solidFill>
                    <a:srgbClr val="FFFFFF"/>
                  </a:solidFill>
                </a:ln>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录</a:t>
            </a:r>
            <a:endParaRPr lang="zh-CN" altLang="en-US" sz="4100" b="1" dirty="0">
              <a:ln w="3175">
                <a:solidFill>
                  <a:srgbClr val="FFFFFF"/>
                </a:solidFill>
              </a:ln>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Lst>
  <p:txStyles>
    <p:titleStyle>
      <a:lvl1pPr algn="l" rtl="0" eaLnBrk="1" fontAlgn="base" hangingPunct="1">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j-cs"/>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bwMode="auto">
          <a:xfrm>
            <a:off x="8167689"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lIns="68577" tIns="34289" rIns="68577" bIns="34289"/>
          <a:lstStyle/>
          <a:p>
            <a:pPr>
              <a:buFont typeface="Arial" panose="020B0604020202020204" pitchFamily="34" charset="0"/>
              <a:buNone/>
              <a:defRPr/>
            </a:pPr>
            <a:endParaRPr lang="zh-CN" altLang="en-US" sz="1800">
              <a:latin typeface="Segoe UI" panose="020B0502040204020203" pitchFamily="34" charset="0"/>
              <a:ea typeface="微软雅黑" panose="020B0503020204020204" pitchFamily="34" charset="-122"/>
            </a:endParaRPr>
          </a:p>
        </p:txBody>
      </p:sp>
      <p:sp>
        <p:nvSpPr>
          <p:cNvPr id="3075" name="圆角矩形 3"/>
          <p:cNvSpPr/>
          <p:nvPr/>
        </p:nvSpPr>
        <p:spPr bwMode="auto">
          <a:xfrm>
            <a:off x="7375530" y="-19049"/>
            <a:ext cx="1281113" cy="627063"/>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lIns="68577" tIns="34289" rIns="68577" bIns="34289"/>
          <a:lstStyle/>
          <a:p>
            <a:endParaRPr lang="zh-CN" altLang="en-US" sz="1800"/>
          </a:p>
        </p:txBody>
      </p:sp>
      <p:pic>
        <p:nvPicPr>
          <p:cNvPr id="3076"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p:nvSpPr>
        <p:spPr bwMode="auto">
          <a:xfrm>
            <a:off x="8" y="5049838"/>
            <a:ext cx="8113713" cy="93662"/>
          </a:xfrm>
          <a:prstGeom prst="rect">
            <a:avLst/>
          </a:prstGeom>
          <a:solidFill>
            <a:srgbClr val="C00000"/>
          </a:solidFill>
          <a:ln>
            <a:noFill/>
          </a:ln>
        </p:spPr>
        <p:txBody>
          <a:bodyPr lIns="68577" tIns="34289" rIns="68577" bIns="34289"/>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1800">
              <a:latin typeface="Segoe UI" panose="020B0502040204020203" pitchFamily="34" charset="0"/>
              <a:ea typeface="微软雅黑" panose="020B0503020204020204" pitchFamily="34" charset="-122"/>
            </a:endParaRPr>
          </a:p>
        </p:txBody>
      </p:sp>
      <p:cxnSp>
        <p:nvCxnSpPr>
          <p:cNvPr id="9" name="直接连接符 8"/>
          <p:cNvCxnSpPr/>
          <p:nvPr/>
        </p:nvCxnSpPr>
        <p:spPr>
          <a:xfrm>
            <a:off x="3348038" y="1384301"/>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3311534" y="1347794"/>
            <a:ext cx="73025" cy="7143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a:defRPr/>
            </a:pPr>
            <a:endParaRPr lang="zh-CN" altLang="en-US" sz="1800"/>
          </a:p>
        </p:txBody>
      </p:sp>
      <p:sp>
        <p:nvSpPr>
          <p:cNvPr id="12" name="椭圆 11"/>
          <p:cNvSpPr/>
          <p:nvPr/>
        </p:nvSpPr>
        <p:spPr>
          <a:xfrm>
            <a:off x="3311534" y="3832225"/>
            <a:ext cx="73025" cy="714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a:defRPr/>
            </a:pPr>
            <a:endParaRPr lang="zh-CN" altLang="en-US" sz="1800"/>
          </a:p>
        </p:txBody>
      </p:sp>
      <p:sp>
        <p:nvSpPr>
          <p:cNvPr id="14" name="标题占位符 1"/>
          <p:cNvSpPr txBox="1">
            <a:spLocks noChangeArrowheads="1"/>
          </p:cNvSpPr>
          <p:nvPr/>
        </p:nvSpPr>
        <p:spPr bwMode="auto">
          <a:xfrm>
            <a:off x="1042990" y="1924052"/>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7" tIns="34289" rIns="68577" bIns="34289"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3200" b="1" kern="0" dirty="0">
                <a:solidFill>
                  <a:srgbClr val="404040"/>
                </a:solidFill>
                <a:latin typeface="微软雅黑" panose="020B0503020204020204" pitchFamily="34" charset="-122"/>
                <a:ea typeface="微软雅黑" panose="020B0503020204020204" pitchFamily="34" charset="-122"/>
              </a:rPr>
              <a:t>目标</a:t>
            </a:r>
            <a:endParaRPr lang="zh-TW" altLang="zh-CN" sz="3200" b="1" kern="0" dirty="0">
              <a:solidFill>
                <a:srgbClr val="404040"/>
              </a:solidFill>
              <a:latin typeface="微软雅黑" panose="020B0503020204020204" pitchFamily="34" charset="-122"/>
              <a:ea typeface="微软雅黑" panose="020B0503020204020204" pitchFamily="34" charset="-122"/>
            </a:endParaRPr>
          </a:p>
        </p:txBody>
      </p:sp>
      <p:sp>
        <p:nvSpPr>
          <p:cNvPr id="15" name="标题占位符 1"/>
          <p:cNvSpPr txBox="1">
            <a:spLocks noChangeArrowheads="1"/>
          </p:cNvSpPr>
          <p:nvPr/>
        </p:nvSpPr>
        <p:spPr bwMode="auto">
          <a:xfrm>
            <a:off x="1258889" y="2573339"/>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7" tIns="34289" rIns="68577" bIns="34289"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C00000"/>
                </a:solidFill>
                <a:latin typeface="微软雅黑" panose="020B0503020204020204" pitchFamily="34" charset="-122"/>
                <a:ea typeface="微软雅黑" panose="020B0503020204020204" pitchFamily="34" charset="-122"/>
              </a:rPr>
              <a:t>TARGET</a:t>
            </a:r>
            <a:endParaRPr lang="zh-TW" altLang="zh-CN" sz="2400" b="1" kern="0" dirty="0">
              <a:solidFill>
                <a:srgbClr val="C00000"/>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Lst>
  <p:transition spd="slow">
    <p:push dir="u"/>
  </p:transition>
  <p:txStyles>
    <p:titleStyle>
      <a:lvl1pPr algn="l" rtl="0" eaLnBrk="1" fontAlgn="base" hangingPunct="1">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j-cs"/>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组合 18"/>
          <p:cNvGrpSpPr/>
          <p:nvPr/>
        </p:nvGrpSpPr>
        <p:grpSpPr bwMode="auto">
          <a:xfrm>
            <a:off x="493725" y="219077"/>
            <a:ext cx="92075" cy="314325"/>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sz="1800"/>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z="1800">
                <a:latin typeface="Segoe UI" panose="020B0502040204020203" pitchFamily="34" charset="0"/>
                <a:ea typeface="微软雅黑" panose="020B0503020204020204" pitchFamily="34" charset="-122"/>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sz="1800"/>
            </a:p>
          </p:txBody>
        </p:sp>
      </p:grpSp>
      <p:sp>
        <p:nvSpPr>
          <p:cNvPr id="11" name="矩形 10"/>
          <p:cNvSpPr/>
          <p:nvPr/>
        </p:nvSpPr>
        <p:spPr bwMode="auto">
          <a:xfrm>
            <a:off x="8167689"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lIns="68576" tIns="34289" rIns="68576" bIns="34289"/>
          <a:lstStyle/>
          <a:p>
            <a:pPr>
              <a:buFont typeface="Arial" panose="020B0604020202020204" pitchFamily="34" charset="0"/>
              <a:buNone/>
              <a:defRPr/>
            </a:pPr>
            <a:endParaRPr lang="zh-CN" altLang="en-US" sz="1800">
              <a:latin typeface="Segoe UI" panose="020B0502040204020203" pitchFamily="34" charset="0"/>
              <a:ea typeface="微软雅黑" panose="020B0503020204020204" pitchFamily="34" charset="-122"/>
            </a:endParaRPr>
          </a:p>
        </p:txBody>
      </p:sp>
      <p:sp>
        <p:nvSpPr>
          <p:cNvPr id="2052" name="圆角矩形 3"/>
          <p:cNvSpPr/>
          <p:nvPr/>
        </p:nvSpPr>
        <p:spPr bwMode="auto">
          <a:xfrm>
            <a:off x="7375530" y="-19049"/>
            <a:ext cx="1281113" cy="627063"/>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lIns="68576" tIns="34289" rIns="68576" bIns="34289"/>
          <a:lstStyle/>
          <a:p>
            <a:endParaRPr lang="zh-CN" altLang="en-US" sz="1800"/>
          </a:p>
        </p:txBody>
      </p:sp>
      <p:pic>
        <p:nvPicPr>
          <p:cNvPr id="2053" name="图片 1"/>
          <p:cNvPicPr>
            <a:picLocks noChangeAspect="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p:nvSpPr>
        <p:spPr bwMode="auto">
          <a:xfrm>
            <a:off x="10" y="5049838"/>
            <a:ext cx="8113713" cy="93662"/>
          </a:xfrm>
          <a:prstGeom prst="rect">
            <a:avLst/>
          </a:prstGeom>
          <a:solidFill>
            <a:srgbClr val="C00000"/>
          </a:solidFill>
          <a:ln>
            <a:noFill/>
          </a:ln>
        </p:spPr>
        <p:txBody>
          <a:bodyPr lIns="68576" tIns="34289" rIns="68576" bIns="34289"/>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1800">
              <a:latin typeface="Segoe UI" panose="020B0502040204020203" pitchFamily="34" charset="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Lst>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xStyles>
    <p:titleStyle>
      <a:lvl1pPr algn="l" rtl="0" eaLnBrk="1" fontAlgn="base" hangingPunct="1">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j-cs"/>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组合 9"/>
          <p:cNvGrpSpPr/>
          <p:nvPr/>
        </p:nvGrpSpPr>
        <p:grpSpPr bwMode="auto">
          <a:xfrm>
            <a:off x="1944690" y="1817689"/>
            <a:ext cx="5148262" cy="787400"/>
            <a:chOff x="1944836" y="1767215"/>
            <a:chExt cx="5147444" cy="787423"/>
          </a:xfrm>
        </p:grpSpPr>
        <p:pic>
          <p:nvPicPr>
            <p:cNvPr id="4099"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连接符 8"/>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86" r:id="rId1"/>
  </p:sldLayoutIdLst>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黑体" panose="02010609060101010101" pitchFamily="49"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黑体" panose="02010609060101010101" pitchFamily="49"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黑体" panose="02010609060101010101" pitchFamily="49"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黑体" panose="02010609060101010101" pitchFamily="49"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6.xml"/><Relationship Id="rId1"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6.xml"/><Relationship Id="rId1"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6.xml"/><Relationship Id="rId1"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6.xml"/><Relationship Id="rId1" Type="http://schemas.openxmlformats.org/officeDocument/2006/relationships/image" Target="../media/image28.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32.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32.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6.xml"/><Relationship Id="rId1"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2.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7.xml"/><Relationship Id="rId2" Type="http://schemas.openxmlformats.org/officeDocument/2006/relationships/image" Target="../media/image31.png"/><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8.xml"/><Relationship Id="rId2" Type="http://schemas.openxmlformats.org/officeDocument/2006/relationships/image" Target="../media/image31.png"/><Relationship Id="rId1" Type="http://schemas.openxmlformats.org/officeDocument/2006/relationships/image" Target="../media/image30.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9.xml"/><Relationship Id="rId2" Type="http://schemas.openxmlformats.org/officeDocument/2006/relationships/image" Target="../media/image32.png"/><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30.xml"/><Relationship Id="rId2" Type="http://schemas.openxmlformats.org/officeDocument/2006/relationships/image" Target="../media/image32.png"/><Relationship Id="rId1"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6.xml"/><Relationship Id="rId1" Type="http://schemas.openxmlformats.org/officeDocument/2006/relationships/image" Target="../media/image2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slideLayout" Target="../slideLayouts/slideLayout26.xml"/><Relationship Id="rId5" Type="http://schemas.openxmlformats.org/officeDocument/2006/relationships/image" Target="../media/image40.png"/><Relationship Id="rId4" Type="http://schemas.openxmlformats.org/officeDocument/2006/relationships/image" Target="../media/image39.jpe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jpe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6.xml"/><Relationship Id="rId2" Type="http://schemas.openxmlformats.org/officeDocument/2006/relationships/image" Target="../media/image23.png"/><Relationship Id="rId1" Type="http://schemas.openxmlformats.org/officeDocument/2006/relationships/image" Target="../media/image2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26.xml"/><Relationship Id="rId3" Type="http://schemas.openxmlformats.org/officeDocument/2006/relationships/image" Target="../media/image43.jpeg"/><Relationship Id="rId2" Type="http://schemas.openxmlformats.org/officeDocument/2006/relationships/image" Target="../media/image42.png"/><Relationship Id="rId1" Type="http://schemas.openxmlformats.org/officeDocument/2006/relationships/image" Target="../media/image41.png"/></Relationships>
</file>

<file path=ppt/slides/_rels/slide62.xml.rels><?xml version="1.0" encoding="UTF-8" standalone="yes"?>
<Relationships xmlns="http://schemas.openxmlformats.org/package/2006/relationships"><Relationship Id="rId8" Type="http://schemas.openxmlformats.org/officeDocument/2006/relationships/notesSlide" Target="../notesSlides/notesSlide33.xml"/><Relationship Id="rId7" Type="http://schemas.openxmlformats.org/officeDocument/2006/relationships/slideLayout" Target="../slideLayouts/slideLayout26.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3" Type="http://schemas.openxmlformats.org/officeDocument/2006/relationships/image" Target="../media/image42.png"/><Relationship Id="rId2" Type="http://schemas.openxmlformats.org/officeDocument/2006/relationships/image" Target="../media/image44.png"/><Relationship Id="rId1" Type="http://schemas.openxmlformats.org/officeDocument/2006/relationships/image" Target="../media/image43.jpeg"/></Relationships>
</file>

<file path=ppt/slides/_rels/slide63.xml.rels><?xml version="1.0" encoding="UTF-8" standalone="yes"?>
<Relationships xmlns="http://schemas.openxmlformats.org/package/2006/relationships"><Relationship Id="rId8" Type="http://schemas.openxmlformats.org/officeDocument/2006/relationships/notesSlide" Target="../notesSlides/notesSlide34.xml"/><Relationship Id="rId7" Type="http://schemas.openxmlformats.org/officeDocument/2006/relationships/slideLayout" Target="../slideLayouts/slideLayout26.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3" Type="http://schemas.openxmlformats.org/officeDocument/2006/relationships/image" Target="../media/image42.png"/><Relationship Id="rId2" Type="http://schemas.openxmlformats.org/officeDocument/2006/relationships/image" Target="../media/image44.png"/><Relationship Id="rId1" Type="http://schemas.openxmlformats.org/officeDocument/2006/relationships/image" Target="../media/image43.jpeg"/></Relationships>
</file>

<file path=ppt/slides/_rels/slide64.xml.rels><?xml version="1.0" encoding="UTF-8" standalone="yes"?>
<Relationships xmlns="http://schemas.openxmlformats.org/package/2006/relationships"><Relationship Id="rId8" Type="http://schemas.openxmlformats.org/officeDocument/2006/relationships/notesSlide" Target="../notesSlides/notesSlide35.xml"/><Relationship Id="rId7" Type="http://schemas.openxmlformats.org/officeDocument/2006/relationships/slideLayout" Target="../slideLayouts/slideLayout26.xml"/><Relationship Id="rId6" Type="http://schemas.openxmlformats.org/officeDocument/2006/relationships/image" Target="../media/image45.png"/><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2.png"/><Relationship Id="rId2" Type="http://schemas.openxmlformats.org/officeDocument/2006/relationships/image" Target="../media/image44.png"/><Relationship Id="rId1" Type="http://schemas.openxmlformats.org/officeDocument/2006/relationships/image" Target="../media/image43.jpeg"/></Relationships>
</file>

<file path=ppt/slides/_rels/slide65.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slideLayout" Target="../slideLayouts/slideLayout26.xml"/><Relationship Id="rId5" Type="http://schemas.openxmlformats.org/officeDocument/2006/relationships/image" Target="../media/image45.png"/><Relationship Id="rId4" Type="http://schemas.openxmlformats.org/officeDocument/2006/relationships/image" Target="../media/image46.png"/><Relationship Id="rId3" Type="http://schemas.openxmlformats.org/officeDocument/2006/relationships/image" Target="../media/image42.png"/><Relationship Id="rId2" Type="http://schemas.openxmlformats.org/officeDocument/2006/relationships/image" Target="../media/image44.png"/><Relationship Id="rId1" Type="http://schemas.openxmlformats.org/officeDocument/2006/relationships/image" Target="../media/image43.jpeg"/></Relationships>
</file>

<file path=ppt/slides/_rels/slide66.xml.rels><?xml version="1.0" encoding="UTF-8" standalone="yes"?>
<Relationships xmlns="http://schemas.openxmlformats.org/package/2006/relationships"><Relationship Id="rId6" Type="http://schemas.openxmlformats.org/officeDocument/2006/relationships/notesSlide" Target="../notesSlides/notesSlide37.xml"/><Relationship Id="rId5" Type="http://schemas.openxmlformats.org/officeDocument/2006/relationships/slideLayout" Target="../slideLayouts/slideLayout26.xml"/><Relationship Id="rId4" Type="http://schemas.openxmlformats.org/officeDocument/2006/relationships/image" Target="../media/image45.png"/><Relationship Id="rId3" Type="http://schemas.openxmlformats.org/officeDocument/2006/relationships/image" Target="../media/image46.png"/><Relationship Id="rId2" Type="http://schemas.openxmlformats.org/officeDocument/2006/relationships/image" Target="../media/image42.png"/><Relationship Id="rId1" Type="http://schemas.openxmlformats.org/officeDocument/2006/relationships/image" Target="../media/image44.png"/></Relationships>
</file>

<file path=ppt/slides/_rels/slide67.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26.xml"/><Relationship Id="rId4" Type="http://schemas.openxmlformats.org/officeDocument/2006/relationships/image" Target="../media/image45.png"/><Relationship Id="rId3" Type="http://schemas.openxmlformats.org/officeDocument/2006/relationships/image" Target="../media/image46.png"/><Relationship Id="rId2" Type="http://schemas.openxmlformats.org/officeDocument/2006/relationships/image" Target="../media/image42.png"/><Relationship Id="rId1" Type="http://schemas.openxmlformats.org/officeDocument/2006/relationships/image" Target="../media/image44.png"/></Relationships>
</file>

<file path=ppt/slides/_rels/slide68.xml.rels><?xml version="1.0" encoding="UTF-8" standalone="yes"?>
<Relationships xmlns="http://schemas.openxmlformats.org/package/2006/relationships"><Relationship Id="rId7" Type="http://schemas.openxmlformats.org/officeDocument/2006/relationships/notesSlide" Target="../notesSlides/notesSlide39.xml"/><Relationship Id="rId6" Type="http://schemas.openxmlformats.org/officeDocument/2006/relationships/slideLayout" Target="../slideLayouts/slideLayout26.xml"/><Relationship Id="rId5" Type="http://schemas.openxmlformats.org/officeDocument/2006/relationships/image" Target="../media/image45.png"/><Relationship Id="rId4" Type="http://schemas.openxmlformats.org/officeDocument/2006/relationships/image" Target="../media/image46.png"/><Relationship Id="rId3" Type="http://schemas.openxmlformats.org/officeDocument/2006/relationships/image" Target="../media/image42.png"/><Relationship Id="rId2" Type="http://schemas.openxmlformats.org/officeDocument/2006/relationships/image" Target="../media/image44.png"/><Relationship Id="rId1" Type="http://schemas.openxmlformats.org/officeDocument/2006/relationships/image" Target="../media/image47.png"/></Relationships>
</file>

<file path=ppt/slides/_rels/slide69.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26.xml"/><Relationship Id="rId3" Type="http://schemas.openxmlformats.org/officeDocument/2006/relationships/image" Target="../media/image46.png"/><Relationship Id="rId2" Type="http://schemas.openxmlformats.org/officeDocument/2006/relationships/image" Target="../media/image42.png"/><Relationship Id="rId1" Type="http://schemas.openxmlformats.org/officeDocument/2006/relationships/image" Target="../media/image4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6.xml"/><Relationship Id="rId2" Type="http://schemas.openxmlformats.org/officeDocument/2006/relationships/image" Target="../media/image22.png"/><Relationship Id="rId1" Type="http://schemas.openxmlformats.org/officeDocument/2006/relationships/image" Target="../media/image23.png"/></Relationships>
</file>

<file path=ppt/slides/_rels/slide70.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26.xml"/><Relationship Id="rId3" Type="http://schemas.openxmlformats.org/officeDocument/2006/relationships/image" Target="../media/image46.png"/><Relationship Id="rId2" Type="http://schemas.openxmlformats.org/officeDocument/2006/relationships/image" Target="../media/image42.png"/><Relationship Id="rId1" Type="http://schemas.openxmlformats.org/officeDocument/2006/relationships/image" Target="../media/image4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6.xml"/><Relationship Id="rId2" Type="http://schemas.openxmlformats.org/officeDocument/2006/relationships/image" Target="../media/image22.png"/><Relationship Id="rId1" Type="http://schemas.openxmlformats.org/officeDocument/2006/relationships/image" Target="../media/image2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6.xml"/><Relationship Id="rId4" Type="http://schemas.openxmlformats.org/officeDocument/2006/relationships/image" Target="../media/image25.png"/><Relationship Id="rId3" Type="http://schemas.openxmlformats.org/officeDocument/2006/relationships/tags" Target="../tags/tag8.xml"/><Relationship Id="rId2" Type="http://schemas.openxmlformats.org/officeDocument/2006/relationships/image" Target="../media/image24.png"/><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a:t>线程安全，死锁，线程状态，线程间通信，线程池</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Box 4"/>
          <p:cNvSpPr txBox="1"/>
          <p:nvPr/>
        </p:nvSpPr>
        <p:spPr>
          <a:xfrm>
            <a:off x="1042988" y="2800350"/>
            <a:ext cx="7488238" cy="819150"/>
          </a:xfrm>
          <a:prstGeom prst="rect">
            <a:avLst/>
          </a:prstGeom>
          <a:noFill/>
        </p:spPr>
        <p:txBody>
          <a:bodyPr>
            <a:spAutoFit/>
          </a:bodyPr>
          <a:lstStyle/>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进程和线程</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进程：就是操作系统中正在运行的一个应用程序。</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线程：就是应用程序中做的事情。比如：</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360</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软件中的杀毒，扫描木马，清理垃圾。</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p:txBody>
      </p:sp>
      <p:sp>
        <p:nvSpPr>
          <p:cNvPr id="69635" name="TextBox 2"/>
          <p:cNvSpPr txBox="1"/>
          <p:nvPr/>
        </p:nvSpPr>
        <p:spPr>
          <a:xfrm>
            <a:off x="841375" y="1131888"/>
            <a:ext cx="3514725" cy="458787"/>
          </a:xfrm>
          <a:prstGeom prst="rect">
            <a:avLst/>
          </a:prstGeom>
          <a:noFill/>
          <a:ln w="9525">
            <a:noFill/>
          </a:ln>
        </p:spPr>
        <p:txBody>
          <a:bodyPr anchor="t" anchorCtr="0">
            <a:spAutoFit/>
          </a:bodyPr>
          <a:p>
            <a:pPr eaLnBrk="0" hangingPunct="0">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小结</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9" name="TextBox 4"/>
          <p:cNvSpPr txBox="1"/>
          <p:nvPr/>
        </p:nvSpPr>
        <p:spPr>
          <a:xfrm>
            <a:off x="1042988" y="1590675"/>
            <a:ext cx="5832475" cy="819150"/>
          </a:xfrm>
          <a:prstGeom prst="rect">
            <a:avLst/>
          </a:prstGeom>
          <a:noFill/>
        </p:spPr>
        <p:txBody>
          <a:bodyPr>
            <a:spAutoFit/>
          </a:bodyPr>
          <a:lstStyle/>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并发和并行</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并行：在同一时刻，有多个指令在多个</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CPU</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上</a:t>
            </a:r>
            <a:r>
              <a:rPr kumimoji="0" lang="zh-CN" altLang="en-US"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同时</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执行。</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并发：在同一时刻，有多个指令在单个</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CPU</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上</a:t>
            </a:r>
            <a:r>
              <a:rPr kumimoji="0" lang="zh-CN" altLang="en-US"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交替</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执行。</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p:txBody>
      </p:sp>
      <p:sp>
        <p:nvSpPr>
          <p:cNvPr id="3" name="标题 1"/>
          <p:cNvSpPr>
            <a:spLocks noGrp="1"/>
          </p:cNvSpPr>
          <p:nvPr/>
        </p:nvSpPr>
        <p:spPr>
          <a:xfrm>
            <a:off x="628650" y="177599"/>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多线程相关概念</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charRg st="0"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charRg st="6" end="3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charRg st="33" end="6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charRg st="0"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charRg st="6" end="2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charRg st="29" end="6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MH_Others_1"/>
          <p:cNvSpPr txBox="1"/>
          <p:nvPr>
            <p:custDataLst>
              <p:tags r:id="rId1"/>
            </p:custDataLst>
          </p:nvPr>
        </p:nvSpPr>
        <p:spPr>
          <a:xfrm>
            <a:off x="1958975" y="1917700"/>
            <a:ext cx="644525" cy="2643188"/>
          </a:xfrm>
          <a:prstGeom prst="rect">
            <a:avLst/>
          </a:prstGeom>
          <a:noFill/>
          <a:ln w="9525">
            <a:noFill/>
          </a:ln>
        </p:spPr>
        <p:txBody>
          <a:bodyPr vert="eaVert" lIns="68580" tIns="34290" rIns="68580" bIns="34290" anchor="t" anchorCtr="0"/>
          <a:p>
            <a:pPr>
              <a:buFont typeface="Arial" panose="020B0604020202020204" pitchFamily="34" charset="0"/>
            </a:pPr>
            <a:r>
              <a:rPr lang="en-US" altLang="zh-CN" sz="3600" dirty="0">
                <a:solidFill>
                  <a:srgbClr val="FF0000"/>
                </a:solidFill>
                <a:latin typeface="微软雅黑" panose="020B0503020204020204" pitchFamily="34" charset="-122"/>
                <a:ea typeface="微软雅黑" panose="020B0503020204020204" pitchFamily="34" charset="-122"/>
              </a:rPr>
              <a:t>Contents</a:t>
            </a:r>
            <a:endParaRPr lang="en-US" altLang="zh-CN" sz="3600" dirty="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8"/>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ts val="7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目</a:t>
            </a:r>
            <a:endParaRPr kumimoji="0" lang="zh-CN" altLang="en-US" sz="4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 name="MH_Others_3"/>
          <p:cNvSpPr>
            <a:spLocks noChangeArrowheads="1"/>
          </p:cNvSpPr>
          <p:nvPr>
            <p:custDataLst>
              <p:tags r:id="rId3"/>
            </p:custDataLst>
          </p:nvPr>
        </p:nvSpPr>
        <p:spPr bwMode="auto">
          <a:xfrm>
            <a:off x="1331628" y="1759695"/>
            <a:ext cx="734366" cy="734354"/>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w="3175">
                  <a:solidFill>
                    <a:srgbClr val="FFFFFF"/>
                  </a:solid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录</a:t>
            </a:r>
            <a:endParaRPr kumimoji="0" lang="zh-CN" altLang="en-US" sz="4400" b="1" i="0" u="none" strike="noStrike" kern="1200" cap="none" spc="0" normalizeH="0" baseline="0" noProof="0" dirty="0">
              <a:ln w="3175">
                <a:solidFill>
                  <a:srgbClr val="FFFFFF"/>
                </a:solid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71684" name="TextBox 9"/>
          <p:cNvSpPr txBox="1"/>
          <p:nvPr/>
        </p:nvSpPr>
        <p:spPr>
          <a:xfrm>
            <a:off x="3525838" y="1541463"/>
            <a:ext cx="4319587" cy="1814512"/>
          </a:xfrm>
          <a:prstGeom prst="rect">
            <a:avLst/>
          </a:prstGeom>
          <a:noFill/>
          <a:ln w="9525">
            <a:noFill/>
          </a:ln>
        </p:spPr>
        <p:txBody>
          <a:bodyPr anchor="t" anchorCtr="0">
            <a:spAutoFit/>
          </a:bodyPr>
          <a:p>
            <a:pPr marL="171450" indent="-171450" eaLnBrk="0" hangingPunct="0">
              <a:lnSpc>
                <a:spcPct val="200000"/>
              </a:lnSpc>
              <a:buClrTx/>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a:t>
            </a:r>
            <a:r>
              <a:rPr lang="zh-CN" altLang="en-US" sz="1400" dirty="0">
                <a:solidFill>
                  <a:srgbClr val="262626"/>
                </a:solidFill>
                <a:latin typeface="微软雅黑" panose="020B0503020204020204" pitchFamily="34" charset="-122"/>
                <a:ea typeface="微软雅黑" panose="020B0503020204020204" pitchFamily="34" charset="-122"/>
              </a:rPr>
              <a:t>线程相关的概念</a:t>
            </a:r>
            <a:endParaRPr lang="zh-CN" altLang="en-US" sz="1400" dirty="0">
              <a:solidFill>
                <a:srgbClr val="262626"/>
              </a:solidFill>
              <a:latin typeface="微软雅黑" panose="020B0503020204020204" pitchFamily="34" charset="-122"/>
              <a:ea typeface="微软雅黑" panose="020B0503020204020204" pitchFamily="34" charset="-122"/>
            </a:endParaRPr>
          </a:p>
          <a:p>
            <a:pPr marL="171450" indent="-171450" eaLnBrk="0" hangingPunct="0">
              <a:lnSpc>
                <a:spcPct val="200000"/>
              </a:lnSpc>
              <a:buClr>
                <a:srgbClr val="FF0000"/>
              </a:buClr>
              <a:buFont typeface="Wingdings" panose="05000000000000000000" pitchFamily="2" charset="2"/>
              <a:buChar char="u"/>
            </a:pPr>
            <a:r>
              <a:rPr lang="zh-CN" altLang="en-US" sz="1400" dirty="0">
                <a:solidFill>
                  <a:srgbClr val="FF0000"/>
                </a:solidFill>
                <a:latin typeface="微软雅黑" panose="020B0503020204020204" pitchFamily="34" charset="-122"/>
                <a:ea typeface="微软雅黑" panose="020B0503020204020204" pitchFamily="34" charset="-122"/>
              </a:rPr>
              <a:t> 什么是多线程</a:t>
            </a:r>
            <a:endParaRPr lang="en-US" altLang="zh-CN" sz="1400" dirty="0">
              <a:solidFill>
                <a:srgbClr val="262626"/>
              </a:solidFill>
              <a:latin typeface="微软雅黑" panose="020B0503020204020204" pitchFamily="34" charset="-122"/>
              <a:ea typeface="微软雅黑" panose="020B0503020204020204" pitchFamily="34" charset="-122"/>
            </a:endParaRPr>
          </a:p>
          <a:p>
            <a:pPr marL="171450" indent="-171450" eaLnBrk="0" hangingPunct="0">
              <a:lnSpc>
                <a:spcPct val="200000"/>
              </a:lnSpc>
              <a:buClr>
                <a:srgbClr val="262626"/>
              </a:buClr>
              <a:buFont typeface="Wingdings" panose="05000000000000000000" pitchFamily="2" charset="2"/>
              <a:buChar char="u"/>
            </a:pPr>
            <a:r>
              <a:rPr lang="en-US" altLang="zh-CN" sz="1400" dirty="0">
                <a:solidFill>
                  <a:srgbClr val="262626"/>
                </a:solidFill>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多线程的实现方式</a:t>
            </a:r>
            <a:endParaRPr lang="en-US" altLang="zh-CN" sz="1400" dirty="0">
              <a:latin typeface="微软雅黑" panose="020B0503020204020204" pitchFamily="34" charset="-122"/>
              <a:ea typeface="微软雅黑" panose="020B0503020204020204" pitchFamily="34" charset="-122"/>
            </a:endParaRPr>
          </a:p>
          <a:p>
            <a:pPr marL="171450" indent="-171450" eaLnBrk="0" hangingPunct="0">
              <a:lnSpc>
                <a:spcPct val="200000"/>
              </a:lnSpc>
              <a:buClrTx/>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线程类的常见方法</a:t>
            </a:r>
            <a:endParaRPr lang="en-US" altLang="zh-CN" sz="1400" dirty="0">
              <a:latin typeface="微软雅黑" panose="020B0503020204020204" pitchFamily="34" charset="-122"/>
              <a:ea typeface="微软雅黑" panose="020B0503020204020204" pitchFamily="34" charset="-122"/>
            </a:endParaRPr>
          </a:p>
        </p:txBody>
      </p:sp>
      <p:sp>
        <p:nvSpPr>
          <p:cNvPr id="3" name="标题 1"/>
          <p:cNvSpPr>
            <a:spLocks noGrp="1"/>
          </p:cNvSpPr>
          <p:nvPr/>
        </p:nvSpPr>
        <p:spPr>
          <a:xfrm>
            <a:off x="628650" y="177599"/>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多线程介绍</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TextBox 2"/>
          <p:cNvSpPr txBox="1"/>
          <p:nvPr/>
        </p:nvSpPr>
        <p:spPr>
          <a:xfrm>
            <a:off x="841375" y="1052513"/>
            <a:ext cx="3514725" cy="508000"/>
          </a:xfrm>
          <a:prstGeom prst="rect">
            <a:avLst/>
          </a:prstGeom>
          <a:noFill/>
          <a:ln w="9525">
            <a:noFill/>
          </a:ln>
        </p:spPr>
        <p:txBody>
          <a:bodyPr anchor="t" anchorCtr="0">
            <a:spAutoFit/>
          </a:bodyPr>
          <a:p>
            <a:pPr eaLnBrk="0" hangingPunct="0">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什么是多线程 </a:t>
            </a:r>
            <a:r>
              <a:rPr lang="en-US" altLang="zh-CN" b="1" dirty="0">
                <a:solidFill>
                  <a:srgbClr val="404040"/>
                </a:solidFill>
                <a:latin typeface="微软雅黑" panose="020B0503020204020204" pitchFamily="34" charset="-122"/>
                <a:ea typeface="微软雅黑" panose="020B0503020204020204" pitchFamily="34" charset="-122"/>
              </a:rPr>
              <a:t>? </a:t>
            </a:r>
            <a:endParaRPr lang="en-US" altLang="zh-CN" b="1" dirty="0">
              <a:solidFill>
                <a:srgbClr val="404040"/>
              </a:solidFill>
              <a:latin typeface="微软雅黑" panose="020B0503020204020204" pitchFamily="34" charset="-122"/>
              <a:ea typeface="微软雅黑" panose="020B0503020204020204" pitchFamily="34" charset="-122"/>
            </a:endParaRPr>
          </a:p>
        </p:txBody>
      </p:sp>
      <p:sp>
        <p:nvSpPr>
          <p:cNvPr id="2" name="矩形 1"/>
          <p:cNvSpPr/>
          <p:nvPr/>
        </p:nvSpPr>
        <p:spPr>
          <a:xfrm>
            <a:off x="1208088" y="1727200"/>
            <a:ext cx="6264275" cy="577850"/>
          </a:xfrm>
          <a:prstGeom prst="rect">
            <a:avLst/>
          </a:prstGeom>
        </p:spPr>
        <p:txBody>
          <a:bodyPr>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是指从软件或者硬件上实现多个线程并发执行的技术。</a:t>
            </a:r>
            <a:endParaRPr kumimoji="0" lang="en-US" altLang="zh-CN" sz="105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具有多线程能力的计算机因有硬件支持而能够在同一时间执行多个线程，提升性能。</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 name="TextBox 2"/>
          <p:cNvSpPr txBox="1"/>
          <p:nvPr/>
        </p:nvSpPr>
        <p:spPr>
          <a:xfrm>
            <a:off x="841375" y="2767013"/>
            <a:ext cx="3514725" cy="508000"/>
          </a:xfrm>
          <a:prstGeom prst="rect">
            <a:avLst/>
          </a:prstGeom>
          <a:noFill/>
          <a:ln w="9525">
            <a:noFill/>
          </a:ln>
        </p:spPr>
        <p:txBody>
          <a:bodyPr anchor="t" anchorCtr="0">
            <a:spAutoFit/>
          </a:bodyPr>
          <a:p>
            <a:pPr eaLnBrk="0" hangingPunct="0">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多线程能给我们带来什么好处 </a:t>
            </a:r>
            <a:r>
              <a:rPr lang="en-US" altLang="zh-CN" b="1" dirty="0">
                <a:solidFill>
                  <a:srgbClr val="404040"/>
                </a:solidFill>
                <a:latin typeface="微软雅黑" panose="020B0503020204020204" pitchFamily="34" charset="-122"/>
                <a:ea typeface="微软雅黑" panose="020B0503020204020204" pitchFamily="34" charset="-122"/>
              </a:rPr>
              <a:t>? </a:t>
            </a:r>
            <a:endParaRPr lang="en-US" altLang="zh-CN" b="1" dirty="0">
              <a:solidFill>
                <a:srgbClr val="404040"/>
              </a:solidFill>
              <a:latin typeface="微软雅黑" panose="020B0503020204020204" pitchFamily="34" charset="-122"/>
              <a:ea typeface="微软雅黑" panose="020B0503020204020204" pitchFamily="34" charset="-122"/>
            </a:endParaRPr>
          </a:p>
        </p:txBody>
      </p:sp>
      <p:sp>
        <p:nvSpPr>
          <p:cNvPr id="4" name="标题 1"/>
          <p:cNvSpPr>
            <a:spLocks noGrp="1"/>
          </p:cNvSpPr>
          <p:nvPr/>
        </p:nvSpPr>
        <p:spPr>
          <a:xfrm>
            <a:off x="628650" y="177599"/>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多线程介绍</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charRg st="0" end="2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charRg st="25" end="6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5778" name="图片 3"/>
          <p:cNvPicPr>
            <a:picLocks noChangeAspect="1"/>
          </p:cNvPicPr>
          <p:nvPr/>
        </p:nvPicPr>
        <p:blipFill>
          <a:blip r:embed="rId1"/>
          <a:stretch>
            <a:fillRect/>
          </a:stretch>
        </p:blipFill>
        <p:spPr>
          <a:xfrm>
            <a:off x="2484438" y="1131888"/>
            <a:ext cx="4391025" cy="3340100"/>
          </a:xfrm>
          <a:prstGeom prst="rect">
            <a:avLst/>
          </a:prstGeom>
          <a:noFill/>
          <a:ln w="9525">
            <a:noFill/>
          </a:ln>
        </p:spPr>
      </p:pic>
      <p:sp>
        <p:nvSpPr>
          <p:cNvPr id="3" name="标题 1"/>
          <p:cNvSpPr>
            <a:spLocks noGrp="1"/>
          </p:cNvSpPr>
          <p:nvPr/>
        </p:nvSpPr>
        <p:spPr>
          <a:xfrm>
            <a:off x="628650" y="177599"/>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多线程介绍</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7826" name="图片 3"/>
          <p:cNvPicPr>
            <a:picLocks noChangeAspect="1"/>
          </p:cNvPicPr>
          <p:nvPr/>
        </p:nvPicPr>
        <p:blipFill>
          <a:blip r:embed="rId1"/>
          <a:stretch>
            <a:fillRect/>
          </a:stretch>
        </p:blipFill>
        <p:spPr>
          <a:xfrm>
            <a:off x="2462213" y="1116013"/>
            <a:ext cx="4391025" cy="3338512"/>
          </a:xfrm>
          <a:prstGeom prst="rect">
            <a:avLst/>
          </a:prstGeom>
          <a:noFill/>
          <a:ln w="9525">
            <a:noFill/>
          </a:ln>
        </p:spPr>
      </p:pic>
      <p:sp>
        <p:nvSpPr>
          <p:cNvPr id="3" name="标题 1"/>
          <p:cNvSpPr>
            <a:spLocks noGrp="1"/>
          </p:cNvSpPr>
          <p:nvPr/>
        </p:nvSpPr>
        <p:spPr>
          <a:xfrm>
            <a:off x="628650" y="177599"/>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多线程介绍</a:t>
            </a:r>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9874" name="图片 3"/>
          <p:cNvPicPr>
            <a:picLocks noChangeAspect="1"/>
          </p:cNvPicPr>
          <p:nvPr/>
        </p:nvPicPr>
        <p:blipFill>
          <a:blip r:embed="rId1"/>
          <a:stretch>
            <a:fillRect/>
          </a:stretch>
        </p:blipFill>
        <p:spPr>
          <a:xfrm>
            <a:off x="2484438" y="1138238"/>
            <a:ext cx="4391025" cy="3338512"/>
          </a:xfrm>
          <a:prstGeom prst="rect">
            <a:avLst/>
          </a:prstGeom>
          <a:noFill/>
          <a:ln w="9525">
            <a:noFill/>
          </a:ln>
        </p:spPr>
      </p:pic>
      <p:sp>
        <p:nvSpPr>
          <p:cNvPr id="3" name="标题 1"/>
          <p:cNvSpPr>
            <a:spLocks noGrp="1"/>
          </p:cNvSpPr>
          <p:nvPr/>
        </p:nvSpPr>
        <p:spPr>
          <a:xfrm>
            <a:off x="628650" y="177599"/>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多线程介绍</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22" name="图片 3"/>
          <p:cNvPicPr>
            <a:picLocks noChangeAspect="1"/>
          </p:cNvPicPr>
          <p:nvPr/>
        </p:nvPicPr>
        <p:blipFill>
          <a:blip r:embed="rId1"/>
          <a:stretch>
            <a:fillRect/>
          </a:stretch>
        </p:blipFill>
        <p:spPr>
          <a:xfrm>
            <a:off x="2484438" y="1130300"/>
            <a:ext cx="4391025" cy="3340100"/>
          </a:xfrm>
          <a:prstGeom prst="rect">
            <a:avLst/>
          </a:prstGeom>
          <a:noFill/>
          <a:ln w="9525">
            <a:noFill/>
          </a:ln>
        </p:spPr>
      </p:pic>
      <p:sp>
        <p:nvSpPr>
          <p:cNvPr id="2" name="右箭头 1"/>
          <p:cNvSpPr/>
          <p:nvPr/>
        </p:nvSpPr>
        <p:spPr>
          <a:xfrm rot="12330969">
            <a:off x="5280025" y="3195638"/>
            <a:ext cx="1008063" cy="50482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a:off x="6227763" y="3579813"/>
            <a:ext cx="457200"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CPU</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9" name="右箭头 8"/>
          <p:cNvSpPr/>
          <p:nvPr/>
        </p:nvSpPr>
        <p:spPr>
          <a:xfrm rot="5400000">
            <a:off x="4554538" y="1497013"/>
            <a:ext cx="609600" cy="33655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右箭头 9"/>
          <p:cNvSpPr/>
          <p:nvPr/>
        </p:nvSpPr>
        <p:spPr>
          <a:xfrm rot="5400000">
            <a:off x="5144294" y="1289844"/>
            <a:ext cx="608013" cy="33655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右箭头 10"/>
          <p:cNvSpPr/>
          <p:nvPr/>
        </p:nvSpPr>
        <p:spPr>
          <a:xfrm rot="5400000">
            <a:off x="5695156" y="1594644"/>
            <a:ext cx="608013" cy="33655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4884738" y="889000"/>
            <a:ext cx="1935163"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在电脑中实际运行的三个软件</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标题 1"/>
          <p:cNvSpPr>
            <a:spLocks noGrp="1"/>
          </p:cNvSpPr>
          <p:nvPr/>
        </p:nvSpPr>
        <p:spPr>
          <a:xfrm>
            <a:off x="628650" y="177599"/>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多线程介绍</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p:bldP spid="9" grpId="0" bldLvl="0" animBg="1"/>
      <p:bldP spid="10" grpId="0" bldLvl="0" animBg="1"/>
      <p:bldP spid="11" grpId="0" bldLvl="0" animBg="1"/>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MH_Others_1"/>
          <p:cNvSpPr txBox="1"/>
          <p:nvPr>
            <p:custDataLst>
              <p:tags r:id="rId1"/>
            </p:custDataLst>
          </p:nvPr>
        </p:nvSpPr>
        <p:spPr>
          <a:xfrm>
            <a:off x="1958975" y="1917700"/>
            <a:ext cx="644525" cy="2643188"/>
          </a:xfrm>
          <a:prstGeom prst="rect">
            <a:avLst/>
          </a:prstGeom>
          <a:noFill/>
          <a:ln w="9525">
            <a:noFill/>
          </a:ln>
        </p:spPr>
        <p:txBody>
          <a:bodyPr vert="eaVert" lIns="68580" tIns="34290" rIns="68580" bIns="34290" anchor="t" anchorCtr="0"/>
          <a:p>
            <a:pPr>
              <a:buFont typeface="Arial" panose="020B0604020202020204" pitchFamily="34" charset="0"/>
            </a:pPr>
            <a:r>
              <a:rPr lang="en-US" altLang="zh-CN" sz="3600" dirty="0">
                <a:solidFill>
                  <a:srgbClr val="FF0000"/>
                </a:solidFill>
                <a:latin typeface="微软雅黑" panose="020B0503020204020204" pitchFamily="34" charset="-122"/>
                <a:ea typeface="微软雅黑" panose="020B0503020204020204" pitchFamily="34" charset="-122"/>
              </a:rPr>
              <a:t>Contents</a:t>
            </a:r>
            <a:endParaRPr lang="en-US" altLang="zh-CN" sz="3600" dirty="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8"/>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ts val="7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目</a:t>
            </a:r>
            <a:endParaRPr kumimoji="0" lang="zh-CN" altLang="en-US" sz="4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 name="MH_Others_3"/>
          <p:cNvSpPr>
            <a:spLocks noChangeArrowheads="1"/>
          </p:cNvSpPr>
          <p:nvPr>
            <p:custDataLst>
              <p:tags r:id="rId3"/>
            </p:custDataLst>
          </p:nvPr>
        </p:nvSpPr>
        <p:spPr bwMode="auto">
          <a:xfrm>
            <a:off x="1331628" y="1759695"/>
            <a:ext cx="734366" cy="734354"/>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w="3175">
                  <a:solidFill>
                    <a:srgbClr val="FFFFFF"/>
                  </a:solid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录</a:t>
            </a:r>
            <a:endParaRPr kumimoji="0" lang="zh-CN" altLang="en-US" sz="4400" b="1" i="0" u="none" strike="noStrike" kern="1200" cap="none" spc="0" normalizeH="0" baseline="0" noProof="0" dirty="0">
              <a:ln w="3175">
                <a:solidFill>
                  <a:srgbClr val="FFFFFF"/>
                </a:solid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71684" name="TextBox 9"/>
          <p:cNvSpPr txBox="1"/>
          <p:nvPr/>
        </p:nvSpPr>
        <p:spPr>
          <a:xfrm>
            <a:off x="3525838" y="1541463"/>
            <a:ext cx="4319587" cy="1943735"/>
          </a:xfrm>
          <a:prstGeom prst="rect">
            <a:avLst/>
          </a:prstGeom>
          <a:noFill/>
          <a:ln w="9525">
            <a:noFill/>
          </a:ln>
        </p:spPr>
        <p:txBody>
          <a:bodyPr anchor="t" anchorCtr="0">
            <a:spAutoFit/>
          </a:bodyPr>
          <a:p>
            <a:pPr marL="171450" marR="0" indent="-171450" algn="l" defTabSz="685800" rtl="0" eaLnBrk="0" fontAlgn="base" latinLnBrk="0" hangingPunct="0">
              <a:lnSpc>
                <a:spcPct val="200000"/>
              </a:lnSpc>
              <a:spcBef>
                <a:spcPct val="20000"/>
              </a:spcBef>
              <a:spcAft>
                <a:spcPct val="0"/>
              </a:spcAft>
              <a:buClrTx/>
              <a:buSzTx/>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sym typeface="阿里巴巴普惠体 R" charset="0"/>
              </a:rPr>
              <a:t> </a:t>
            </a:r>
            <a:r>
              <a:rPr lang="zh-CN" altLang="en-US" sz="1400" dirty="0">
                <a:latin typeface="微软雅黑" panose="020B0503020204020204" pitchFamily="34" charset="-122"/>
                <a:ea typeface="微软雅黑" panose="020B0503020204020204" pitchFamily="34" charset="-122"/>
                <a:sym typeface="阿里巴巴普惠体 R" charset="0"/>
              </a:rPr>
              <a:t>线程相关的概念</a:t>
            </a:r>
            <a:endParaRPr kumimoji="0" lang="zh-CN" altLang="en-US" sz="14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endParaRPr>
          </a:p>
          <a:p>
            <a:pPr marL="171450" marR="0" indent="-171450" algn="l" defTabSz="685800" rtl="0" eaLnBrk="0" fontAlgn="base" latinLnBrk="0" hangingPunct="0">
              <a:lnSpc>
                <a:spcPct val="200000"/>
              </a:lnSpc>
              <a:spcBef>
                <a:spcPct val="20000"/>
              </a:spcBef>
              <a:spcAft>
                <a:spcPct val="0"/>
              </a:spcAft>
              <a:buClrTx/>
              <a:buSzTx/>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sym typeface="阿里巴巴普惠体 R" charset="0"/>
              </a:rPr>
              <a:t> 什么是多线程</a:t>
            </a:r>
            <a:endParaRPr kumimoji="0" lang="en-US" altLang="zh-CN" sz="14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endParaRPr>
          </a:p>
          <a:p>
            <a:pPr marL="171450" marR="0" indent="-171450" algn="l" defTabSz="685800" rtl="0" eaLnBrk="0" fontAlgn="base" latinLnBrk="0" hangingPunct="0">
              <a:lnSpc>
                <a:spcPct val="200000"/>
              </a:lnSpc>
              <a:spcBef>
                <a:spcPct val="20000"/>
              </a:spcBef>
              <a:spcAft>
                <a:spcPct val="0"/>
              </a:spcAft>
              <a:buClr>
                <a:srgbClr val="FF0000"/>
              </a:buClr>
              <a:buSzTx/>
              <a:buFont typeface="Wingdings" panose="05000000000000000000" pitchFamily="2" charset="2"/>
              <a:buChar char="u"/>
            </a:pPr>
            <a:r>
              <a:rPr lang="en-US" altLang="zh-CN" sz="1400" dirty="0">
                <a:solidFill>
                  <a:srgbClr val="FF0000"/>
                </a:solidFill>
                <a:latin typeface="微软雅黑" panose="020B0503020204020204" pitchFamily="34" charset="-122"/>
                <a:ea typeface="微软雅黑" panose="020B0503020204020204" pitchFamily="34" charset="-122"/>
                <a:sym typeface="阿里巴巴普惠体 R" charset="0"/>
              </a:rPr>
              <a:t> </a:t>
            </a:r>
            <a:r>
              <a:rPr lang="zh-CN" altLang="en-US" sz="1400" dirty="0">
                <a:solidFill>
                  <a:srgbClr val="FF0000"/>
                </a:solidFill>
                <a:latin typeface="微软雅黑" panose="020B0503020204020204" pitchFamily="34" charset="-122"/>
                <a:ea typeface="微软雅黑" panose="020B0503020204020204" pitchFamily="34" charset="-122"/>
                <a:sym typeface="阿里巴巴普惠体 R" charset="0"/>
              </a:rPr>
              <a:t>多线程的实现方式</a:t>
            </a:r>
            <a:endParaRPr kumimoji="0" lang="en-US" altLang="zh-CN" sz="1400" b="0" i="0" u="none" strike="noStrike" kern="1200" cap="none" spc="0" normalizeH="0" baseline="0" noProof="1" dirty="0">
              <a:solidFill>
                <a:srgbClr val="FF0000"/>
              </a:solidFill>
              <a:latin typeface="微软雅黑" panose="020B0503020204020204" pitchFamily="34" charset="-122"/>
              <a:ea typeface="微软雅黑" panose="020B0503020204020204" pitchFamily="34" charset="-122"/>
              <a:cs typeface="+mn-cs"/>
            </a:endParaRPr>
          </a:p>
          <a:p>
            <a:pPr marL="171450" marR="0" indent="-171450" algn="l" defTabSz="685800" rtl="0" eaLnBrk="0" fontAlgn="base" latinLnBrk="0" hangingPunct="0">
              <a:lnSpc>
                <a:spcPct val="200000"/>
              </a:lnSpc>
              <a:spcBef>
                <a:spcPct val="20000"/>
              </a:spcBef>
              <a:spcAft>
                <a:spcPct val="0"/>
              </a:spcAft>
              <a:buClrTx/>
              <a:buSzTx/>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sym typeface="阿里巴巴普惠体 R" charset="0"/>
              </a:rPr>
              <a:t> </a:t>
            </a:r>
            <a:r>
              <a:rPr lang="zh-CN" altLang="en-US" sz="1400" dirty="0">
                <a:latin typeface="微软雅黑" panose="020B0503020204020204" pitchFamily="34" charset="-122"/>
                <a:ea typeface="微软雅黑" panose="020B0503020204020204" pitchFamily="34" charset="-122"/>
                <a:sym typeface="阿里巴巴普惠体 R" charset="0"/>
              </a:rPr>
              <a:t>线程类的常见方法</a:t>
            </a:r>
            <a:endParaRPr lang="en-US" altLang="zh-CN" sz="1400" dirty="0">
              <a:latin typeface="微软雅黑" panose="020B0503020204020204" pitchFamily="34" charset="-122"/>
              <a:ea typeface="微软雅黑" panose="020B0503020204020204" pitchFamily="34" charset="-122"/>
            </a:endParaRPr>
          </a:p>
        </p:txBody>
      </p:sp>
      <p:sp>
        <p:nvSpPr>
          <p:cNvPr id="84993" name="标题 1"/>
          <p:cNvSpPr>
            <a:spLocks noGrp="1"/>
          </p:cNvSpPr>
          <p:nvPr/>
        </p:nvSpPr>
        <p:spPr>
          <a:xfrm>
            <a:off x="628650" y="177800"/>
            <a:ext cx="6578600" cy="387350"/>
          </a:xfrm>
          <a:prstGeom prst="rect">
            <a:avLst/>
          </a:prstGeom>
          <a:noFill/>
          <a:ln>
            <a:noFill/>
          </a:ln>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kern="1200">
                <a:solidFill>
                  <a:srgbClr val="404040"/>
                </a:solidFill>
                <a:latin typeface="阿里巴巴普惠体" panose="00020600040101010101" pitchFamily="18" charset="-122"/>
                <a:ea typeface="阿里巴巴普惠体" panose="00020600040101010101" pitchFamily="18" charset="-122"/>
                <a:cs typeface="+mj-cs"/>
              </a:rPr>
              <a:t>多线程实现方式</a:t>
            </a:r>
            <a:endParaRPr lang="zh-CN" altLang="en-US" kern="1200">
              <a:solidFill>
                <a:srgbClr val="404040"/>
              </a:solidFill>
              <a:latin typeface="阿里巴巴普惠体" panose="00020600040101010101" pitchFamily="18" charset="-122"/>
              <a:ea typeface="阿里巴巴普惠体" panose="00020600040101010101" pitchFamily="18"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文本占位符 2"/>
          <p:cNvSpPr>
            <a:spLocks noGrp="1"/>
          </p:cNvSpPr>
          <p:nvPr>
            <p:ph type="body" sz="quarter" idx="10" hasCustomPrompt="1"/>
          </p:nvPr>
        </p:nvSpPr>
        <p:spPr>
          <a:xfrm>
            <a:off x="628650" y="565150"/>
            <a:ext cx="3727450" cy="388938"/>
          </a:xfrm>
          <a:noFill/>
          <a:ln>
            <a:noFill/>
          </a:ln>
        </p:spPr>
        <p:txBody>
          <a:bodyPr lIns="68574" tIns="34289" rIns="68574" bIns="34289" anchor="ctr" anchorCtr="0"/>
          <a:p>
            <a:pPr>
              <a:buClrTx/>
              <a:buSzTx/>
            </a:pPr>
            <a:r>
              <a:rPr lang="en-US" altLang="zh-CN" kern="1200">
                <a:solidFill>
                  <a:srgbClr val="404040"/>
                </a:solidFill>
                <a:latin typeface="阿里巴巴普惠体" panose="00020600040101010101" pitchFamily="18" charset="-122"/>
                <a:ea typeface="+mn-ea"/>
                <a:cs typeface="+mn-cs"/>
              </a:rPr>
              <a:t>1 </a:t>
            </a:r>
            <a:r>
              <a:rPr lang="zh-CN" altLang="en-US" kern="1200">
                <a:solidFill>
                  <a:srgbClr val="404040"/>
                </a:solidFill>
                <a:latin typeface="阿里巴巴普惠体" panose="00020600040101010101" pitchFamily="18" charset="-122"/>
                <a:ea typeface="阿里巴巴普惠体" panose="00020600040101010101" pitchFamily="18" charset="-122"/>
                <a:cs typeface="+mn-cs"/>
              </a:rPr>
              <a:t>线程类概述</a:t>
            </a:r>
            <a:endParaRPr lang="zh-CN" altLang="en-US" kern="1200">
              <a:solidFill>
                <a:srgbClr val="404040"/>
              </a:solidFill>
              <a:latin typeface="阿里巴巴普惠体" panose="00020600040101010101" pitchFamily="18" charset="-122"/>
              <a:ea typeface="阿里巴巴普惠体" panose="00020600040101010101" pitchFamily="18" charset="-122"/>
              <a:cs typeface="+mn-cs"/>
            </a:endParaRPr>
          </a:p>
        </p:txBody>
      </p:sp>
      <p:sp>
        <p:nvSpPr>
          <p:cNvPr id="4" name="文本占位符 3"/>
          <p:cNvSpPr>
            <a:spLocks noGrp="1"/>
          </p:cNvSpPr>
          <p:nvPr>
            <p:ph type="body" sz="quarter" idx="11" hasCustomPrompt="1"/>
          </p:nvPr>
        </p:nvSpPr>
        <p:spPr>
          <a:xfrm>
            <a:off x="628650" y="963613"/>
            <a:ext cx="8010525" cy="947737"/>
          </a:xfrm>
          <a:noFill/>
          <a:ln>
            <a:noFill/>
          </a:ln>
        </p:spPr>
        <p:txBody>
          <a:bodyPr lIns="68574" tIns="34289" rIns="68574" bIns="34289" anchor="t" anchorCtr="0"/>
          <a:p>
            <a:pPr>
              <a:buClrTx/>
              <a:buSzTx/>
            </a:pPr>
            <a:r>
              <a:rPr lang="en-US" altLang="zh-CN" kern="1200">
                <a:solidFill>
                  <a:srgbClr val="404040"/>
                </a:solidFill>
                <a:latin typeface="阿里巴巴普惠体" panose="00020600040101010101" pitchFamily="18" charset="-122"/>
                <a:ea typeface="+mn-ea"/>
                <a:cs typeface="+mn-cs"/>
              </a:rPr>
              <a:t>java.lang.Thread </a:t>
            </a:r>
            <a:r>
              <a:rPr lang="zh-CN" altLang="en-US" kern="1200">
                <a:solidFill>
                  <a:srgbClr val="404040"/>
                </a:solidFill>
                <a:latin typeface="阿里巴巴普惠体" panose="00020600040101010101" pitchFamily="18" charset="-122"/>
                <a:ea typeface="阿里巴巴普惠体" panose="00020600040101010101" pitchFamily="18" charset="-122"/>
                <a:cs typeface="+mn-cs"/>
              </a:rPr>
              <a:t>是线程类，可以用来给进程创建线程处理任务使用。要使用线程先介绍两个比较重要的方法：</a:t>
            </a:r>
            <a:br>
              <a:rPr lang="en-US" altLang="zh-CN" kern="1200">
                <a:solidFill>
                  <a:srgbClr val="404040"/>
                </a:solidFill>
                <a:latin typeface="阿里巴巴普惠体" panose="00020600040101010101" pitchFamily="18" charset="-122"/>
                <a:ea typeface="+mn-ea"/>
                <a:cs typeface="+mn-cs"/>
              </a:rPr>
            </a:br>
            <a:r>
              <a:rPr lang="en-US" altLang="zh-CN" kern="1200">
                <a:solidFill>
                  <a:srgbClr val="000000"/>
                </a:solidFill>
                <a:latin typeface="Consolas" panose="020B0609020204030204" pitchFamily="49" charset="0"/>
                <a:ea typeface="+mn-ea"/>
                <a:cs typeface="+mn-cs"/>
              </a:rPr>
              <a:t>- </a:t>
            </a:r>
            <a:r>
              <a:rPr lang="en-US" altLang="zh-CN" b="1" kern="1200">
                <a:solidFill>
                  <a:srgbClr val="000080"/>
                </a:solidFill>
                <a:latin typeface="Consolas" panose="020B0609020204030204" pitchFamily="49" charset="0"/>
                <a:ea typeface="+mn-ea"/>
                <a:cs typeface="+mn-cs"/>
              </a:rPr>
              <a:t>public</a:t>
            </a:r>
            <a:r>
              <a:rPr lang="en-US" altLang="zh-CN" kern="1200">
                <a:solidFill>
                  <a:srgbClr val="404040"/>
                </a:solidFill>
                <a:latin typeface="阿里巴巴普惠体" panose="00020600040101010101" pitchFamily="18" charset="-122"/>
                <a:ea typeface="+mn-ea"/>
                <a:cs typeface="+mn-cs"/>
              </a:rPr>
              <a:t> </a:t>
            </a:r>
            <a:r>
              <a:rPr lang="zh-CN" altLang="zh-CN" b="1" kern="1200" baseline="0">
                <a:solidFill>
                  <a:srgbClr val="000080"/>
                </a:solidFill>
                <a:latin typeface="Consolas" panose="020B0609020204030204" pitchFamily="49" charset="0"/>
                <a:ea typeface="阿里巴巴普惠体" panose="00020600040101010101" pitchFamily="18" charset="-122"/>
                <a:cs typeface="+mn-cs"/>
              </a:rPr>
              <a:t>void </a:t>
            </a:r>
            <a:r>
              <a:rPr lang="zh-CN" altLang="zh-CN" kern="1200" baseline="0">
                <a:solidFill>
                  <a:srgbClr val="000000"/>
                </a:solidFill>
                <a:latin typeface="Consolas" panose="020B0609020204030204" pitchFamily="49" charset="0"/>
                <a:ea typeface="阿里巴巴普惠体" panose="00020600040101010101" pitchFamily="18" charset="-122"/>
                <a:cs typeface="+mn-cs"/>
              </a:rPr>
              <a:t>run​()</a:t>
            </a:r>
            <a:r>
              <a:rPr lang="en-US" altLang="zh-CN" kern="1200" baseline="0">
                <a:solidFill>
                  <a:srgbClr val="000000"/>
                </a:solidFill>
                <a:latin typeface="Consolas" panose="020B0609020204030204" pitchFamily="49" charset="0"/>
                <a:ea typeface="+mn-ea"/>
                <a:cs typeface="+mn-cs"/>
              </a:rPr>
              <a:t>   : </a:t>
            </a:r>
            <a:r>
              <a:rPr lang="zh-CN" altLang="en-US" kern="1200" baseline="0">
                <a:solidFill>
                  <a:srgbClr val="000000"/>
                </a:solidFill>
                <a:latin typeface="Consolas" panose="020B0609020204030204" pitchFamily="49" charset="0"/>
                <a:ea typeface="阿里巴巴普惠体" panose="00020600040101010101" pitchFamily="18" charset="-122"/>
                <a:cs typeface="+mn-cs"/>
              </a:rPr>
              <a:t>线程执行任务的方法，是线程启动后第一个执行的方法</a:t>
            </a:r>
            <a:br>
              <a:rPr lang="en-US" altLang="zh-CN" kern="1200" baseline="0">
                <a:solidFill>
                  <a:srgbClr val="000000"/>
                </a:solidFill>
                <a:latin typeface="Consolas" panose="020B0609020204030204" pitchFamily="49" charset="0"/>
                <a:ea typeface="+mn-ea"/>
                <a:cs typeface="+mn-cs"/>
              </a:rPr>
            </a:br>
            <a:r>
              <a:rPr lang="en-US" altLang="zh-CN" kern="1200" baseline="0">
                <a:solidFill>
                  <a:srgbClr val="000000"/>
                </a:solidFill>
                <a:latin typeface="Consolas" panose="020B0609020204030204" pitchFamily="49" charset="0"/>
                <a:ea typeface="+mn-ea"/>
                <a:cs typeface="+mn-cs"/>
              </a:rPr>
              <a:t>- </a:t>
            </a:r>
            <a:r>
              <a:rPr lang="en-US" altLang="zh-CN" b="1" kern="1200">
                <a:solidFill>
                  <a:srgbClr val="000080"/>
                </a:solidFill>
                <a:latin typeface="Consolas" panose="020B0609020204030204" pitchFamily="49" charset="0"/>
                <a:ea typeface="+mn-ea"/>
                <a:cs typeface="+mn-cs"/>
              </a:rPr>
              <a:t>public</a:t>
            </a:r>
            <a:r>
              <a:rPr lang="en-US" altLang="zh-CN" kern="1200" baseline="0">
                <a:solidFill>
                  <a:srgbClr val="000000"/>
                </a:solidFill>
                <a:latin typeface="Consolas" panose="020B0609020204030204" pitchFamily="49" charset="0"/>
                <a:ea typeface="+mn-ea"/>
                <a:cs typeface="+mn-cs"/>
              </a:rPr>
              <a:t> </a:t>
            </a:r>
            <a:r>
              <a:rPr lang="zh-CN" altLang="zh-CN" b="1" kern="1200" baseline="0">
                <a:solidFill>
                  <a:srgbClr val="000080"/>
                </a:solidFill>
                <a:latin typeface="Consolas" panose="020B0609020204030204" pitchFamily="49" charset="0"/>
                <a:ea typeface="阿里巴巴普惠体" panose="00020600040101010101" pitchFamily="18" charset="-122"/>
                <a:cs typeface="+mn-cs"/>
              </a:rPr>
              <a:t>void </a:t>
            </a:r>
            <a:r>
              <a:rPr lang="zh-CN" altLang="zh-CN" kern="1200" baseline="0">
                <a:solidFill>
                  <a:srgbClr val="000000"/>
                </a:solidFill>
                <a:latin typeface="Consolas" panose="020B0609020204030204" pitchFamily="49" charset="0"/>
                <a:ea typeface="阿里巴巴普惠体" panose="00020600040101010101" pitchFamily="18" charset="-122"/>
                <a:cs typeface="+mn-cs"/>
              </a:rPr>
              <a:t>start​() </a:t>
            </a:r>
            <a:r>
              <a:rPr lang="en-US" altLang="zh-CN" kern="1200" baseline="0">
                <a:solidFill>
                  <a:srgbClr val="000000"/>
                </a:solidFill>
                <a:latin typeface="Consolas" panose="020B0609020204030204" pitchFamily="49" charset="0"/>
                <a:ea typeface="+mn-ea"/>
                <a:cs typeface="+mn-cs"/>
              </a:rPr>
              <a:t>: </a:t>
            </a:r>
            <a:r>
              <a:rPr lang="zh-CN" altLang="en-US" kern="1200" baseline="0">
                <a:solidFill>
                  <a:srgbClr val="000000"/>
                </a:solidFill>
                <a:latin typeface="Consolas" panose="020B0609020204030204" pitchFamily="49" charset="0"/>
                <a:ea typeface="阿里巴巴普惠体" panose="00020600040101010101" pitchFamily="18" charset="-122"/>
                <a:cs typeface="+mn-cs"/>
              </a:rPr>
              <a:t>启动线程的方法</a:t>
            </a:r>
            <a:r>
              <a:rPr lang="en-US" altLang="zh-CN" kern="1200" baseline="0">
                <a:solidFill>
                  <a:srgbClr val="000000"/>
                </a:solidFill>
                <a:latin typeface="Consolas" panose="020B0609020204030204" pitchFamily="49" charset="0"/>
                <a:ea typeface="+mn-ea"/>
                <a:cs typeface="+mn-cs"/>
              </a:rPr>
              <a:t>,</a:t>
            </a:r>
            <a:r>
              <a:rPr lang="zh-CN" altLang="zh-CN" kern="1200" baseline="0">
                <a:solidFill>
                  <a:srgbClr val="000000"/>
                </a:solidFill>
                <a:latin typeface="Consolas" panose="020B0609020204030204" pitchFamily="49" charset="0"/>
                <a:ea typeface="阿里巴巴普惠体" panose="00020600040101010101" pitchFamily="18" charset="-122"/>
                <a:cs typeface="+mn-cs"/>
              </a:rPr>
              <a:t> </a:t>
            </a:r>
            <a:r>
              <a:rPr lang="zh-CN" altLang="en-US" kern="1200" baseline="0">
                <a:solidFill>
                  <a:srgbClr val="000000"/>
                </a:solidFill>
                <a:latin typeface="Consolas" panose="020B0609020204030204" pitchFamily="49" charset="0"/>
                <a:ea typeface="阿里巴巴普惠体" panose="00020600040101010101" pitchFamily="18" charset="-122"/>
                <a:cs typeface="+mn-cs"/>
              </a:rPr>
              <a:t>线程对象调用该方法后</a:t>
            </a:r>
            <a:r>
              <a:rPr lang="en-US" altLang="zh-CN" kern="1200" baseline="0">
                <a:solidFill>
                  <a:srgbClr val="000000"/>
                </a:solidFill>
                <a:latin typeface="Consolas" panose="020B0609020204030204" pitchFamily="49" charset="0"/>
                <a:ea typeface="+mn-ea"/>
                <a:cs typeface="+mn-cs"/>
              </a:rPr>
              <a:t>,</a:t>
            </a:r>
            <a:r>
              <a:rPr lang="zh-CN" altLang="zh-CN" kern="1200" baseline="0">
                <a:solidFill>
                  <a:srgbClr val="000000"/>
                </a:solidFill>
                <a:latin typeface="Consolas" panose="020B0609020204030204" pitchFamily="49" charset="0"/>
                <a:ea typeface="阿里巴巴普惠体" panose="00020600040101010101" pitchFamily="18" charset="-122"/>
                <a:cs typeface="+mn-cs"/>
              </a:rPr>
              <a:t>Java</a:t>
            </a:r>
            <a:r>
              <a:rPr lang="zh-CN" altLang="zh-CN" kern="1200" baseline="0">
                <a:solidFill>
                  <a:srgbClr val="000000"/>
                </a:solidFill>
                <a:latin typeface="Arial Unicode MS" panose="020B0604020202020204" pitchFamily="34" charset="-122"/>
                <a:ea typeface="Arial Unicode MS" panose="020B0604020202020204" pitchFamily="34" charset="-122"/>
                <a:cs typeface="+mn-cs"/>
              </a:rPr>
              <a:t>虚拟机</a:t>
            </a:r>
            <a:r>
              <a:rPr lang="zh-CN" altLang="en-US" kern="1200" baseline="0">
                <a:solidFill>
                  <a:srgbClr val="000000"/>
                </a:solidFill>
                <a:latin typeface="Arial Unicode MS" panose="020B0604020202020204" pitchFamily="34" charset="-122"/>
                <a:ea typeface="Arial Unicode MS" panose="020B0604020202020204" pitchFamily="34" charset="-122"/>
                <a:cs typeface="+mn-cs"/>
              </a:rPr>
              <a:t>就会</a:t>
            </a:r>
            <a:r>
              <a:rPr lang="zh-CN" altLang="zh-CN" kern="1200" baseline="0">
                <a:solidFill>
                  <a:srgbClr val="000000"/>
                </a:solidFill>
                <a:latin typeface="Arial Unicode MS" panose="020B0604020202020204" pitchFamily="34" charset="-122"/>
                <a:ea typeface="Arial Unicode MS" panose="020B0604020202020204" pitchFamily="34" charset="-122"/>
                <a:cs typeface="+mn-cs"/>
              </a:rPr>
              <a:t>调用此线程的</a:t>
            </a:r>
            <a:r>
              <a:rPr lang="zh-CN" altLang="zh-CN" kern="1200" baseline="0">
                <a:solidFill>
                  <a:srgbClr val="000000"/>
                </a:solidFill>
                <a:latin typeface="Consolas" panose="020B0609020204030204" pitchFamily="49" charset="0"/>
                <a:ea typeface="阿里巴巴普惠体" panose="00020600040101010101" pitchFamily="18" charset="-122"/>
                <a:cs typeface="+mn-cs"/>
              </a:rPr>
              <a:t>run</a:t>
            </a:r>
            <a:r>
              <a:rPr lang="zh-CN" altLang="zh-CN" kern="1200" baseline="0">
                <a:solidFill>
                  <a:srgbClr val="000000"/>
                </a:solidFill>
                <a:latin typeface="Arial Unicode MS" panose="020B0604020202020204" pitchFamily="34" charset="-122"/>
                <a:ea typeface="Arial Unicode MS" panose="020B0604020202020204" pitchFamily="34" charset="-122"/>
                <a:cs typeface="+mn-cs"/>
              </a:rPr>
              <a:t>方法。</a:t>
            </a:r>
            <a:endParaRPr lang="en-US" altLang="zh-CN" kern="1200" baseline="0">
              <a:solidFill>
                <a:srgbClr val="000000"/>
              </a:solidFill>
              <a:latin typeface="Consolas" panose="020B0609020204030204" pitchFamily="49" charset="0"/>
              <a:ea typeface="+mn-ea"/>
              <a:cs typeface="+mn-cs"/>
            </a:endParaRPr>
          </a:p>
        </p:txBody>
      </p:sp>
      <p:sp>
        <p:nvSpPr>
          <p:cNvPr id="84996" name="Rectangle 1"/>
          <p:cNvSpPr/>
          <p:nvPr/>
        </p:nvSpPr>
        <p:spPr>
          <a:xfrm>
            <a:off x="0" y="44450"/>
            <a:ext cx="184150" cy="368300"/>
          </a:xfrm>
          <a:prstGeom prst="rect">
            <a:avLst/>
          </a:prstGeom>
          <a:solidFill>
            <a:srgbClr val="FFFFFF"/>
          </a:solidFill>
          <a:ln w="9525">
            <a:noFill/>
          </a:ln>
        </p:spPr>
        <p:txBody>
          <a:bodyPr wrap="none" lIns="91440" tIns="45720" rIns="91440" bIns="45720" anchor="ctr" anchorCtr="0">
            <a:spAutoFit/>
          </a:bodyPr>
          <a:p>
            <a:pPr eaLnBrk="0" hangingPunct="0"/>
            <a:endParaRPr lang="zh-CN" altLang="zh-CN">
              <a:latin typeface="Arial" panose="020B0604020202020204" pitchFamily="34" charset="0"/>
              <a:ea typeface="宋体" panose="02010600030101010101" pitchFamily="2" charset="-122"/>
            </a:endParaRPr>
          </a:p>
        </p:txBody>
      </p:sp>
      <p:sp>
        <p:nvSpPr>
          <p:cNvPr id="84997" name="Rectangle 2"/>
          <p:cNvSpPr/>
          <p:nvPr/>
        </p:nvSpPr>
        <p:spPr>
          <a:xfrm>
            <a:off x="0" y="44450"/>
            <a:ext cx="184150" cy="368300"/>
          </a:xfrm>
          <a:prstGeom prst="rect">
            <a:avLst/>
          </a:prstGeom>
          <a:solidFill>
            <a:srgbClr val="FFFFFF"/>
          </a:solidFill>
          <a:ln w="9525">
            <a:noFill/>
          </a:ln>
        </p:spPr>
        <p:txBody>
          <a:bodyPr wrap="none" lIns="91440" tIns="45720" rIns="91440" bIns="45720" anchor="ctr" anchorCtr="0">
            <a:spAutoFit/>
          </a:bodyPr>
          <a:p>
            <a:pPr eaLnBrk="0" hangingPunct="0"/>
            <a:endParaRPr lang="zh-CN" altLang="zh-CN">
              <a:latin typeface="Arial" panose="020B0604020202020204" pitchFamily="34" charset="0"/>
              <a:ea typeface="宋体" panose="02010600030101010101" pitchFamily="2" charset="-122"/>
            </a:endParaRPr>
          </a:p>
        </p:txBody>
      </p:sp>
      <p:sp>
        <p:nvSpPr>
          <p:cNvPr id="84998" name="Rectangle 3"/>
          <p:cNvSpPr/>
          <p:nvPr/>
        </p:nvSpPr>
        <p:spPr>
          <a:xfrm>
            <a:off x="0" y="44450"/>
            <a:ext cx="184150" cy="368300"/>
          </a:xfrm>
          <a:prstGeom prst="rect">
            <a:avLst/>
          </a:prstGeom>
          <a:solidFill>
            <a:srgbClr val="FFFFFF"/>
          </a:solidFill>
          <a:ln w="9525">
            <a:noFill/>
          </a:ln>
        </p:spPr>
        <p:txBody>
          <a:bodyPr wrap="none" lIns="91440" tIns="45720" rIns="91440" bIns="45720" anchor="ctr" anchorCtr="0">
            <a:spAutoFit/>
          </a:bodyPr>
          <a:p>
            <a:pPr eaLnBrk="0" hangingPunct="0"/>
            <a:endParaRPr lang="zh-CN" altLang="zh-CN">
              <a:latin typeface="Arial" panose="020B0604020202020204" pitchFamily="34" charset="0"/>
              <a:ea typeface="宋体" panose="02010600030101010101" pitchFamily="2" charset="-122"/>
            </a:endParaRPr>
          </a:p>
        </p:txBody>
      </p:sp>
      <p:sp>
        <p:nvSpPr>
          <p:cNvPr id="11" name="文本占位符 2"/>
          <p:cNvSpPr txBox="1"/>
          <p:nvPr/>
        </p:nvSpPr>
        <p:spPr>
          <a:xfrm>
            <a:off x="628650" y="2149475"/>
            <a:ext cx="3727450" cy="387350"/>
          </a:xfrm>
          <a:prstGeom prst="rect">
            <a:avLst/>
          </a:prstGeom>
          <a:noFill/>
          <a:ln w="9525">
            <a:noFill/>
          </a:ln>
        </p:spPr>
        <p:txBody>
          <a:bodyPr lIns="68574" tIns="34289" rIns="68574" bIns="34289" anchor="ctr" anchorCtr="0"/>
          <a:p>
            <a:pPr>
              <a:spcBef>
                <a:spcPct val="20000"/>
              </a:spcBef>
            </a:pPr>
            <a:r>
              <a:rPr lang="en-US" altLang="zh-CN" sz="1400" b="1">
                <a:solidFill>
                  <a:srgbClr val="404040"/>
                </a:solidFill>
                <a:latin typeface="阿里巴巴普惠体" panose="00020600040101010101" pitchFamily="18" charset="-122"/>
                <a:ea typeface="阿里巴巴普惠体" panose="00020600040101010101" pitchFamily="18" charset="-122"/>
              </a:rPr>
              <a:t>2 </a:t>
            </a:r>
            <a:r>
              <a:rPr lang="zh-CN" altLang="en-US" sz="1400" b="1">
                <a:solidFill>
                  <a:srgbClr val="404040"/>
                </a:solidFill>
                <a:latin typeface="阿里巴巴普惠体" panose="00020600040101010101" pitchFamily="18" charset="-122"/>
                <a:ea typeface="阿里巴巴普惠体" panose="00020600040101010101" pitchFamily="18" charset="-122"/>
              </a:rPr>
              <a:t>线程的创建方式</a:t>
            </a:r>
            <a:r>
              <a:rPr lang="en-US" altLang="zh-CN" sz="1400" b="1">
                <a:solidFill>
                  <a:srgbClr val="404040"/>
                </a:solidFill>
                <a:latin typeface="阿里巴巴普惠体" panose="00020600040101010101" pitchFamily="18" charset="-122"/>
                <a:ea typeface="阿里巴巴普惠体" panose="00020600040101010101" pitchFamily="18" charset="-122"/>
              </a:rPr>
              <a:t>1</a:t>
            </a:r>
            <a:r>
              <a:rPr lang="zh-CN" altLang="en-US" sz="1400" b="1">
                <a:solidFill>
                  <a:srgbClr val="404040"/>
                </a:solidFill>
                <a:latin typeface="阿里巴巴普惠体" panose="00020600040101010101" pitchFamily="18" charset="-122"/>
                <a:ea typeface="阿里巴巴普惠体" panose="00020600040101010101" pitchFamily="18" charset="-122"/>
              </a:rPr>
              <a:t>：继承</a:t>
            </a:r>
            <a:r>
              <a:rPr lang="en-US" altLang="zh-CN" sz="1400" b="1">
                <a:solidFill>
                  <a:srgbClr val="404040"/>
                </a:solidFill>
                <a:latin typeface="阿里巴巴普惠体" panose="00020600040101010101" pitchFamily="18" charset="-122"/>
                <a:ea typeface="阿里巴巴普惠体" panose="00020600040101010101" pitchFamily="18" charset="-122"/>
              </a:rPr>
              <a:t>Thread</a:t>
            </a:r>
            <a:r>
              <a:rPr lang="zh-CN" altLang="en-US" sz="1400" b="1">
                <a:solidFill>
                  <a:srgbClr val="404040"/>
                </a:solidFill>
                <a:latin typeface="阿里巴巴普惠体" panose="00020600040101010101" pitchFamily="18" charset="-122"/>
                <a:ea typeface="阿里巴巴普惠体" panose="00020600040101010101" pitchFamily="18" charset="-122"/>
              </a:rPr>
              <a:t>方式</a:t>
            </a:r>
            <a:endParaRPr lang="zh-CN" altLang="en-US" sz="1400" b="1">
              <a:solidFill>
                <a:srgbClr val="404040"/>
              </a:solidFill>
              <a:latin typeface="阿里巴巴普惠体" panose="00020600040101010101" pitchFamily="18" charset="-122"/>
              <a:ea typeface="阿里巴巴普惠体" panose="00020600040101010101" pitchFamily="18" charset="-122"/>
            </a:endParaRPr>
          </a:p>
        </p:txBody>
      </p:sp>
      <p:sp>
        <p:nvSpPr>
          <p:cNvPr id="12" name="文本占位符 3"/>
          <p:cNvSpPr txBox="1"/>
          <p:nvPr/>
        </p:nvSpPr>
        <p:spPr>
          <a:xfrm>
            <a:off x="628650" y="2547938"/>
            <a:ext cx="3727450" cy="1817687"/>
          </a:xfrm>
          <a:prstGeom prst="rect">
            <a:avLst/>
          </a:prstGeom>
          <a:noFill/>
          <a:ln w="9525">
            <a:noFill/>
          </a:ln>
        </p:spPr>
        <p:txBody>
          <a:bodyPr lIns="68574" tIns="34289" rIns="68574" bIns="34289" anchor="t" anchorCtr="0"/>
          <a:p>
            <a:pPr marL="171450" indent="-171450">
              <a:lnSpc>
                <a:spcPct val="150000"/>
              </a:lnSpc>
              <a:spcBef>
                <a:spcPct val="20000"/>
              </a:spcBef>
              <a:buFont typeface="Wingdings" panose="05000000000000000000" pitchFamily="2" charset="2"/>
              <a:buChar char="Ø"/>
            </a:pPr>
            <a:r>
              <a:rPr lang="zh-CN" altLang="en-US" sz="1200">
                <a:solidFill>
                  <a:srgbClr val="404040"/>
                </a:solidFill>
                <a:latin typeface="阿里巴巴普惠体" panose="00020600040101010101" pitchFamily="18" charset="-122"/>
                <a:ea typeface="阿里巴巴普惠体" panose="00020600040101010101" pitchFamily="18" charset="-122"/>
              </a:rPr>
              <a:t>我们启动一个</a:t>
            </a:r>
            <a:r>
              <a:rPr lang="en-US" altLang="zh-CN" sz="1200">
                <a:solidFill>
                  <a:srgbClr val="404040"/>
                </a:solidFill>
                <a:latin typeface="阿里巴巴普惠体" panose="00020600040101010101" pitchFamily="18" charset="-122"/>
                <a:ea typeface="阿里巴巴普惠体" panose="00020600040101010101" pitchFamily="18" charset="-122"/>
              </a:rPr>
              <a:t>Java</a:t>
            </a:r>
            <a:r>
              <a:rPr lang="zh-CN" altLang="en-US" sz="1200">
                <a:solidFill>
                  <a:srgbClr val="404040"/>
                </a:solidFill>
                <a:latin typeface="阿里巴巴普惠体" panose="00020600040101010101" pitchFamily="18" charset="-122"/>
                <a:ea typeface="阿里巴巴普惠体" panose="00020600040101010101" pitchFamily="18" charset="-122"/>
              </a:rPr>
              <a:t>程序，其实默认就存在一个主线程（</a:t>
            </a:r>
            <a:r>
              <a:rPr lang="en-US" altLang="zh-CN" sz="1200">
                <a:solidFill>
                  <a:srgbClr val="404040"/>
                </a:solidFill>
                <a:latin typeface="阿里巴巴普惠体" panose="00020600040101010101" pitchFamily="18" charset="-122"/>
                <a:ea typeface="阿里巴巴普惠体" panose="00020600040101010101" pitchFamily="18" charset="-122"/>
              </a:rPr>
              <a:t>main</a:t>
            </a:r>
            <a:r>
              <a:rPr lang="zh-CN" altLang="en-US" sz="1200">
                <a:solidFill>
                  <a:srgbClr val="404040"/>
                </a:solidFill>
                <a:latin typeface="阿里巴巴普惠体" panose="00020600040101010101" pitchFamily="18" charset="-122"/>
                <a:ea typeface="阿里巴巴普惠体" panose="00020600040101010101" pitchFamily="18" charset="-122"/>
              </a:rPr>
              <a:t>方法所在线程）</a:t>
            </a:r>
            <a:endParaRPr lang="en-US" altLang="zh-CN" sz="1200">
              <a:solidFill>
                <a:srgbClr val="404040"/>
              </a:solidFill>
              <a:latin typeface="阿里巴巴普惠体" panose="00020600040101010101" pitchFamily="18" charset="-122"/>
              <a:ea typeface="阿里巴巴普惠体" panose="00020600040101010101" pitchFamily="18" charset="-122"/>
            </a:endParaRPr>
          </a:p>
          <a:p>
            <a:pPr marL="171450" indent="-171450">
              <a:lnSpc>
                <a:spcPct val="150000"/>
              </a:lnSpc>
              <a:spcBef>
                <a:spcPct val="20000"/>
              </a:spcBef>
              <a:buFont typeface="Wingdings" panose="05000000000000000000" pitchFamily="2" charset="2"/>
              <a:buChar char="Ø"/>
            </a:pPr>
            <a:r>
              <a:rPr lang="zh-CN" altLang="en-US" sz="1200">
                <a:solidFill>
                  <a:srgbClr val="404040"/>
                </a:solidFill>
                <a:latin typeface="阿里巴巴普惠体" panose="00020600040101010101" pitchFamily="18" charset="-122"/>
                <a:ea typeface="阿里巴巴普惠体" panose="00020600040101010101" pitchFamily="18" charset="-122"/>
              </a:rPr>
              <a:t>接下来，我们在主线程启动一个线程，打印</a:t>
            </a:r>
            <a:r>
              <a:rPr lang="en-US" altLang="zh-CN" sz="1200">
                <a:solidFill>
                  <a:srgbClr val="404040"/>
                </a:solidFill>
                <a:latin typeface="阿里巴巴普惠体" panose="00020600040101010101" pitchFamily="18" charset="-122"/>
                <a:ea typeface="阿里巴巴普惠体" panose="00020600040101010101" pitchFamily="18" charset="-122"/>
              </a:rPr>
              <a:t>1</a:t>
            </a:r>
            <a:r>
              <a:rPr lang="zh-CN" altLang="en-US" sz="1200">
                <a:solidFill>
                  <a:srgbClr val="404040"/>
                </a:solidFill>
                <a:latin typeface="阿里巴巴普惠体" panose="00020600040101010101" pitchFamily="18" charset="-122"/>
                <a:ea typeface="阿里巴巴普惠体" panose="00020600040101010101" pitchFamily="18" charset="-122"/>
              </a:rPr>
              <a:t>到</a:t>
            </a:r>
            <a:r>
              <a:rPr lang="en-US" altLang="zh-CN" sz="1200">
                <a:solidFill>
                  <a:srgbClr val="404040"/>
                </a:solidFill>
                <a:latin typeface="阿里巴巴普惠体" panose="00020600040101010101" pitchFamily="18" charset="-122"/>
                <a:ea typeface="阿里巴巴普惠体" panose="00020600040101010101" pitchFamily="18" charset="-122"/>
              </a:rPr>
              <a:t>100</a:t>
            </a:r>
            <a:r>
              <a:rPr lang="zh-CN" altLang="en-US" sz="1200">
                <a:solidFill>
                  <a:srgbClr val="404040"/>
                </a:solidFill>
                <a:latin typeface="阿里巴巴普惠体" panose="00020600040101010101" pitchFamily="18" charset="-122"/>
                <a:ea typeface="阿里巴巴普惠体" panose="00020600040101010101" pitchFamily="18" charset="-122"/>
              </a:rPr>
              <a:t>的数字，主线程启动完线程后又打印</a:t>
            </a:r>
            <a:r>
              <a:rPr lang="en-US" altLang="zh-CN" sz="1200">
                <a:solidFill>
                  <a:srgbClr val="404040"/>
                </a:solidFill>
                <a:latin typeface="阿里巴巴普惠体" panose="00020600040101010101" pitchFamily="18" charset="-122"/>
                <a:ea typeface="阿里巴巴普惠体" panose="00020600040101010101" pitchFamily="18" charset="-122"/>
              </a:rPr>
              <a:t>1</a:t>
            </a:r>
            <a:r>
              <a:rPr lang="zh-CN" altLang="en-US" sz="1200">
                <a:solidFill>
                  <a:srgbClr val="404040"/>
                </a:solidFill>
                <a:latin typeface="阿里巴巴普惠体" panose="00020600040101010101" pitchFamily="18" charset="-122"/>
                <a:ea typeface="阿里巴巴普惠体" panose="00020600040101010101" pitchFamily="18" charset="-122"/>
              </a:rPr>
              <a:t>到</a:t>
            </a:r>
            <a:r>
              <a:rPr lang="en-US" altLang="zh-CN" sz="1200">
                <a:solidFill>
                  <a:srgbClr val="404040"/>
                </a:solidFill>
                <a:latin typeface="阿里巴巴普惠体" panose="00020600040101010101" pitchFamily="18" charset="-122"/>
                <a:ea typeface="阿里巴巴普惠体" panose="00020600040101010101" pitchFamily="18" charset="-122"/>
              </a:rPr>
              <a:t>100</a:t>
            </a:r>
            <a:r>
              <a:rPr lang="zh-CN" altLang="en-US" sz="1200">
                <a:solidFill>
                  <a:srgbClr val="404040"/>
                </a:solidFill>
                <a:latin typeface="阿里巴巴普惠体" panose="00020600040101010101" pitchFamily="18" charset="-122"/>
                <a:ea typeface="阿里巴巴普惠体" panose="00020600040101010101" pitchFamily="18" charset="-122"/>
              </a:rPr>
              <a:t>的数字。此时主线程和启动的线程在并发执行，观察控制台打印的结果。</a:t>
            </a:r>
            <a:endParaRPr lang="en-US" altLang="zh-CN" sz="1200">
              <a:solidFill>
                <a:srgbClr val="404040"/>
              </a:solidFill>
              <a:latin typeface="阿里巴巴普惠体" panose="00020600040101010101" pitchFamily="18" charset="-122"/>
              <a:ea typeface="阿里巴巴普惠体" panose="00020600040101010101" pitchFamily="18" charset="-122"/>
            </a:endParaRPr>
          </a:p>
        </p:txBody>
      </p:sp>
      <p:sp>
        <p:nvSpPr>
          <p:cNvPr id="13" name="文本占位符 3"/>
          <p:cNvSpPr txBox="1"/>
          <p:nvPr/>
        </p:nvSpPr>
        <p:spPr>
          <a:xfrm>
            <a:off x="4597400" y="2241550"/>
            <a:ext cx="4465638" cy="1851025"/>
          </a:xfrm>
          <a:prstGeom prst="rect">
            <a:avLst/>
          </a:prstGeom>
        </p:spPr>
        <p:style>
          <a:lnRef idx="2">
            <a:schemeClr val="accent1"/>
          </a:lnRef>
          <a:fillRef idx="1">
            <a:schemeClr val="lt1"/>
          </a:fillRef>
          <a:effectRef idx="0">
            <a:schemeClr val="accent1"/>
          </a:effectRef>
          <a:fontRef idx="minor">
            <a:schemeClr val="dk1"/>
          </a:fontRef>
        </p:style>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base"/>
            <a:r>
              <a:rPr lang="zh-CN" altLang="en-US" b="1" strike="noStrike" noProof="1"/>
              <a:t>基本步骤：</a:t>
            </a:r>
            <a:endParaRPr lang="en-US" altLang="zh-CN" b="1" strike="noStrike" noProof="1"/>
          </a:p>
          <a:p>
            <a:pPr marL="228600" indent="-228600" fontAlgn="base">
              <a:buAutoNum type="arabicPeriod"/>
            </a:pPr>
            <a:r>
              <a:rPr lang="zh-CN" altLang="en-US" strike="noStrike" noProof="1"/>
              <a:t>创建一个类继承</a:t>
            </a:r>
            <a:r>
              <a:rPr lang="en-US" altLang="zh-CN" strike="noStrike" noProof="1"/>
              <a:t>Thread</a:t>
            </a:r>
            <a:r>
              <a:rPr lang="zh-CN" altLang="en-US" strike="noStrike" noProof="1"/>
              <a:t>类。</a:t>
            </a:r>
            <a:endParaRPr lang="en-US" altLang="zh-CN" strike="noStrike" noProof="1"/>
          </a:p>
          <a:p>
            <a:pPr marL="228600" indent="-228600" fontAlgn="base">
              <a:buAutoNum type="arabicPeriod"/>
            </a:pPr>
            <a:r>
              <a:rPr lang="zh-CN" altLang="en-US" strike="noStrike" noProof="1"/>
              <a:t>在类中重写</a:t>
            </a:r>
            <a:r>
              <a:rPr lang="en-US" altLang="zh-CN" strike="noStrike" noProof="1"/>
              <a:t>run</a:t>
            </a:r>
            <a:r>
              <a:rPr lang="zh-CN" altLang="en-US" strike="noStrike" noProof="1"/>
              <a:t>方法（线程执行的任务放在这里）</a:t>
            </a:r>
            <a:endParaRPr lang="en-US" altLang="zh-CN" strike="noStrike" noProof="1"/>
          </a:p>
          <a:p>
            <a:pPr marL="228600" indent="-228600" fontAlgn="base">
              <a:buAutoNum type="arabicPeriod"/>
            </a:pPr>
            <a:r>
              <a:rPr lang="zh-CN" altLang="en-US" strike="noStrike" noProof="1"/>
              <a:t>创建线程对象，调用线程的</a:t>
            </a:r>
            <a:r>
              <a:rPr lang="en-US" altLang="zh-CN" strike="noStrike" noProof="1"/>
              <a:t>start</a:t>
            </a:r>
            <a:r>
              <a:rPr lang="zh-CN" altLang="en-US" strike="noStrike" noProof="1"/>
              <a:t>方法开启线程。</a:t>
            </a:r>
            <a:endParaRPr lang="en-US" altLang="zh-CN" strike="noStrike" noProof="1"/>
          </a:p>
          <a:p>
            <a:pPr fontAlgn="base"/>
            <a:r>
              <a:rPr lang="zh-CN" altLang="en-US" strike="noStrike" noProof="1"/>
              <a:t>执行程序，观察控制台的打印数据的现象</a:t>
            </a:r>
            <a:endParaRPr lang="en-US" altLang="zh-CN" strike="noStrike" noProof="1"/>
          </a:p>
        </p:txBody>
      </p:sp>
      <p:sp>
        <p:nvSpPr>
          <p:cNvPr id="3" name="标题 1"/>
          <p:cNvSpPr>
            <a:spLocks noGrp="1"/>
          </p:cNvSpPr>
          <p:nvPr/>
        </p:nvSpPr>
        <p:spPr>
          <a:xfrm>
            <a:off x="628650" y="177800"/>
            <a:ext cx="6578600" cy="387350"/>
          </a:xfrm>
          <a:prstGeom prst="rect">
            <a:avLst/>
          </a:prstGeom>
          <a:noFill/>
          <a:ln>
            <a:noFill/>
          </a:ln>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kern="1200">
                <a:solidFill>
                  <a:srgbClr val="404040"/>
                </a:solidFill>
                <a:latin typeface="阿里巴巴普惠体" panose="00020600040101010101" pitchFamily="18" charset="-122"/>
                <a:ea typeface="阿里巴巴普惠体" panose="00020600040101010101" pitchFamily="18" charset="-122"/>
                <a:cs typeface="+mj-cs"/>
              </a:rPr>
              <a:t>多线程实现方式</a:t>
            </a:r>
            <a:r>
              <a:rPr lang="en-US" altLang="zh-CN" kern="1200">
                <a:solidFill>
                  <a:srgbClr val="404040"/>
                </a:solidFill>
                <a:latin typeface="阿里巴巴普惠体" panose="00020600040101010101" pitchFamily="18" charset="-122"/>
                <a:ea typeface="阿里巴巴普惠体" panose="00020600040101010101" pitchFamily="18" charset="-122"/>
                <a:cs typeface="+mj-cs"/>
              </a:rPr>
              <a:t>1-</a:t>
            </a:r>
            <a:r>
              <a:rPr lang="zh-CN" altLang="en-US" kern="1200">
                <a:solidFill>
                  <a:srgbClr val="404040"/>
                </a:solidFill>
                <a:latin typeface="阿里巴巴普惠体" panose="00020600040101010101" pitchFamily="18" charset="-122"/>
                <a:ea typeface="阿里巴巴普惠体" panose="00020600040101010101" pitchFamily="18" charset="-122"/>
                <a:cs typeface="+mj-cs"/>
              </a:rPr>
              <a:t>继承</a:t>
            </a:r>
            <a:r>
              <a:rPr lang="en-US" altLang="zh-CN" kern="1200">
                <a:solidFill>
                  <a:srgbClr val="404040"/>
                </a:solidFill>
                <a:latin typeface="阿里巴巴普惠体" panose="00020600040101010101" pitchFamily="18" charset="-122"/>
                <a:ea typeface="阿里巴巴普惠体" panose="00020600040101010101" pitchFamily="18" charset="-122"/>
                <a:cs typeface="+mj-cs"/>
              </a:rPr>
              <a:t>Thread</a:t>
            </a:r>
            <a:r>
              <a:rPr lang="zh-CN" altLang="en-US" kern="1200">
                <a:solidFill>
                  <a:srgbClr val="404040"/>
                </a:solidFill>
                <a:latin typeface="阿里巴巴普惠体" panose="00020600040101010101" pitchFamily="18" charset="-122"/>
                <a:ea typeface="阿里巴巴普惠体" panose="00020600040101010101" pitchFamily="18" charset="-122"/>
                <a:cs typeface="+mj-cs"/>
              </a:rPr>
              <a:t>类</a:t>
            </a:r>
            <a:endParaRPr lang="zh-CN" altLang="en-US" kern="1200">
              <a:solidFill>
                <a:srgbClr val="404040"/>
              </a:solidFill>
              <a:latin typeface="阿里巴巴普惠体" panose="00020600040101010101" pitchFamily="18" charset="-122"/>
              <a:ea typeface="阿里巴巴普惠体" panose="00020600040101010101" pitchFamily="18" charset="-122"/>
              <a:cs typeface="+mj-cs"/>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charRg st="0" end="176"/>
                                            </p:txEl>
                                          </p:spTgt>
                                        </p:tgtEl>
                                        <p:attrNameLst>
                                          <p:attrName>style.visibility</p:attrName>
                                        </p:attrNameLst>
                                      </p:cBhvr>
                                      <p:to>
                                        <p:strVal val="visible"/>
                                      </p:to>
                                    </p:set>
                                    <p:animEffect transition="in" filter="randombar(horizontal)">
                                      <p:cBhvr>
                                        <p:cTn id="7" dur="500"/>
                                        <p:tgtEl>
                                          <p:spTgt spid="4">
                                            <p:txEl>
                                              <p:charRg st="0" end="17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2">
                                            <p:txEl>
                                              <p:charRg st="0" end="38"/>
                                            </p:txEl>
                                          </p:spTgt>
                                        </p:tgtEl>
                                        <p:attrNameLst>
                                          <p:attrName>style.visibility</p:attrName>
                                        </p:attrNameLst>
                                      </p:cBhvr>
                                      <p:to>
                                        <p:strVal val="visible"/>
                                      </p:to>
                                    </p:set>
                                    <p:animEffect transition="in" filter="randombar(horizontal)">
                                      <p:cBhvr>
                                        <p:cTn id="17" dur="500"/>
                                        <p:tgtEl>
                                          <p:spTgt spid="12">
                                            <p:txEl>
                                              <p:charRg st="0" end="38"/>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12">
                                            <p:txEl>
                                              <p:charRg st="38" end="116"/>
                                            </p:txEl>
                                          </p:spTgt>
                                        </p:tgtEl>
                                        <p:attrNameLst>
                                          <p:attrName>style.visibility</p:attrName>
                                        </p:attrNameLst>
                                      </p:cBhvr>
                                      <p:to>
                                        <p:strVal val="visible"/>
                                      </p:to>
                                    </p:set>
                                    <p:animEffect transition="in" filter="randombar(horizontal)">
                                      <p:cBhvr>
                                        <p:cTn id="20" dur="500"/>
                                        <p:tgtEl>
                                          <p:spTgt spid="12">
                                            <p:txEl>
                                              <p:charRg st="38" end="11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3">
                                            <p:txEl>
                                              <p:charRg st="0" end="6"/>
                                            </p:txEl>
                                          </p:spTgt>
                                        </p:tgtEl>
                                        <p:attrNameLst>
                                          <p:attrName>style.visibility</p:attrName>
                                        </p:attrNameLst>
                                      </p:cBhvr>
                                      <p:to>
                                        <p:strVal val="visible"/>
                                      </p:to>
                                    </p:set>
                                    <p:animEffect transition="in" filter="blinds(horizontal)">
                                      <p:cBhvr>
                                        <p:cTn id="28" dur="500"/>
                                        <p:tgtEl>
                                          <p:spTgt spid="13">
                                            <p:txEl>
                                              <p:charRg st="0" end="6"/>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3">
                                            <p:txEl>
                                              <p:charRg st="6" end="22"/>
                                            </p:txEl>
                                          </p:spTgt>
                                        </p:tgtEl>
                                        <p:attrNameLst>
                                          <p:attrName>style.visibility</p:attrName>
                                        </p:attrNameLst>
                                      </p:cBhvr>
                                      <p:to>
                                        <p:strVal val="visible"/>
                                      </p:to>
                                    </p:set>
                                    <p:animEffect transition="in" filter="blinds(horizontal)">
                                      <p:cBhvr>
                                        <p:cTn id="31" dur="500"/>
                                        <p:tgtEl>
                                          <p:spTgt spid="13">
                                            <p:txEl>
                                              <p:charRg st="6" end="22"/>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3">
                                            <p:txEl>
                                              <p:charRg st="22" end="46"/>
                                            </p:txEl>
                                          </p:spTgt>
                                        </p:tgtEl>
                                        <p:attrNameLst>
                                          <p:attrName>style.visibility</p:attrName>
                                        </p:attrNameLst>
                                      </p:cBhvr>
                                      <p:to>
                                        <p:strVal val="visible"/>
                                      </p:to>
                                    </p:set>
                                    <p:animEffect transition="in" filter="blinds(horizontal)">
                                      <p:cBhvr>
                                        <p:cTn id="34" dur="500"/>
                                        <p:tgtEl>
                                          <p:spTgt spid="13">
                                            <p:txEl>
                                              <p:charRg st="22" end="46"/>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3">
                                            <p:txEl>
                                              <p:charRg st="46" end="71"/>
                                            </p:txEl>
                                          </p:spTgt>
                                        </p:tgtEl>
                                        <p:attrNameLst>
                                          <p:attrName>style.visibility</p:attrName>
                                        </p:attrNameLst>
                                      </p:cBhvr>
                                      <p:to>
                                        <p:strVal val="visible"/>
                                      </p:to>
                                    </p:set>
                                    <p:animEffect transition="in" filter="blinds(horizontal)">
                                      <p:cBhvr>
                                        <p:cTn id="37" dur="500"/>
                                        <p:tgtEl>
                                          <p:spTgt spid="13">
                                            <p:txEl>
                                              <p:charRg st="46" end="71"/>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3">
                                            <p:txEl>
                                              <p:charRg st="71" end="90"/>
                                            </p:txEl>
                                          </p:spTgt>
                                        </p:tgtEl>
                                        <p:attrNameLst>
                                          <p:attrName>style.visibility</p:attrName>
                                        </p:attrNameLst>
                                      </p:cBhvr>
                                      <p:to>
                                        <p:strVal val="visible"/>
                                      </p:to>
                                    </p:set>
                                    <p:animEffect transition="in" filter="blinds(horizontal)">
                                      <p:cBhvr>
                                        <p:cTn id="40" dur="500"/>
                                        <p:tgtEl>
                                          <p:spTgt spid="13">
                                            <p:txEl>
                                              <p:charRg st="71" end="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ldLvl="0" animBg="1" uiExpand="1"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1"/>
          <p:cNvSpPr>
            <a:spLocks noGrp="1"/>
          </p:cNvSpPr>
          <p:nvPr>
            <p:ph type="body" sz="quarter" idx="13" hasCustomPrompt="1"/>
          </p:nvPr>
        </p:nvSpPr>
        <p:spPr>
          <a:xfrm>
            <a:off x="547688" y="2795588"/>
            <a:ext cx="5035550" cy="1720850"/>
          </a:xfrm>
          <a:noFill/>
          <a:ln>
            <a:noFill/>
          </a:ln>
        </p:spPr>
        <p:txBody>
          <a:bodyPr vert="horz" wrap="square" lIns="0" tIns="126960" rIns="0" bIns="126960" anchor="ctr" anchorCtr="0">
            <a:spAutoFit/>
          </a:bodyPr>
          <a:p>
            <a:pPr defTabSz="914400" latinLnBrk="0">
              <a:spcBef>
                <a:spcPct val="0"/>
              </a:spcBef>
              <a:buClrTx/>
              <a:buSzTx/>
            </a:pPr>
            <a:r>
              <a:rPr lang="zh-CN" altLang="en-US" sz="1300" b="1" kern="1200" baseline="0">
                <a:solidFill>
                  <a:srgbClr val="333333"/>
                </a:solidFill>
                <a:latin typeface="Arial" panose="020B0604020202020204" pitchFamily="34" charset="0"/>
                <a:ea typeface="+mn-ea"/>
                <a:cs typeface="+mn-cs"/>
              </a:rPr>
              <a:t>实现步骤</a:t>
            </a:r>
            <a:r>
              <a:rPr lang="zh-CN" altLang="en-US" sz="1300" b="1" kern="1200">
                <a:solidFill>
                  <a:srgbClr val="333333"/>
                </a:solidFill>
                <a:latin typeface="Arial" panose="020B0604020202020204" pitchFamily="34" charset="0"/>
                <a:ea typeface="+mn-ea"/>
                <a:cs typeface="+mn-cs"/>
              </a:rPr>
              <a:t>如下</a:t>
            </a:r>
            <a:r>
              <a:rPr lang="zh-CN" altLang="en-US" sz="1300" b="1" kern="1200" baseline="0">
                <a:solidFill>
                  <a:srgbClr val="333333"/>
                </a:solidFill>
                <a:latin typeface="Arial" panose="020B0604020202020204" pitchFamily="34" charset="0"/>
                <a:ea typeface="+mn-ea"/>
                <a:cs typeface="+mn-cs"/>
              </a:rPr>
              <a:t>：</a:t>
            </a:r>
            <a:endParaRPr lang="en-US" altLang="zh-CN" sz="1300" b="1" kern="1200" baseline="0">
              <a:solidFill>
                <a:srgbClr val="333333"/>
              </a:solidFill>
              <a:latin typeface="Arial" panose="020B0604020202020204" pitchFamily="34" charset="0"/>
              <a:ea typeface="+mn-ea"/>
              <a:cs typeface="+mn-cs"/>
            </a:endParaRPr>
          </a:p>
          <a:p>
            <a:pPr defTabSz="914400" latinLnBrk="0">
              <a:spcBef>
                <a:spcPct val="0"/>
              </a:spcBef>
              <a:buClrTx/>
              <a:buSzTx/>
              <a:buFont typeface="Arial" panose="020B0604020202020204" pitchFamily="34" charset="0"/>
              <a:buAutoNum type="arabicPeriod"/>
            </a:pPr>
            <a:r>
              <a:rPr lang="zh-CN" altLang="en-US" sz="1300" kern="1200" baseline="0">
                <a:solidFill>
                  <a:srgbClr val="333333"/>
                </a:solidFill>
                <a:latin typeface="Arial" panose="020B0604020202020204" pitchFamily="34" charset="0"/>
                <a:ea typeface="+mn-ea"/>
                <a:cs typeface="+mn-cs"/>
              </a:rPr>
              <a:t>定义任务类实现</a:t>
            </a:r>
            <a:r>
              <a:rPr lang="en-US" altLang="zh-CN" sz="1300" kern="1200" baseline="0">
                <a:solidFill>
                  <a:srgbClr val="333333"/>
                </a:solidFill>
                <a:latin typeface="Arial" panose="020B0604020202020204" pitchFamily="34" charset="0"/>
                <a:ea typeface="+mn-ea"/>
                <a:cs typeface="+mn-cs"/>
              </a:rPr>
              <a:t>Runnable</a:t>
            </a:r>
            <a:r>
              <a:rPr lang="zh-CN" altLang="en-US" sz="1300" kern="1200" baseline="0">
                <a:solidFill>
                  <a:srgbClr val="333333"/>
                </a:solidFill>
                <a:latin typeface="Arial" panose="020B0604020202020204" pitchFamily="34" charset="0"/>
                <a:ea typeface="+mn-ea"/>
                <a:cs typeface="+mn-cs"/>
              </a:rPr>
              <a:t>，并重写</a:t>
            </a:r>
            <a:r>
              <a:rPr lang="en-US" altLang="zh-CN" sz="1300" kern="1200" baseline="0">
                <a:solidFill>
                  <a:srgbClr val="333333"/>
                </a:solidFill>
                <a:latin typeface="Arial" panose="020B0604020202020204" pitchFamily="34" charset="0"/>
                <a:ea typeface="+mn-ea"/>
                <a:cs typeface="+mn-cs"/>
              </a:rPr>
              <a:t>run</a:t>
            </a:r>
            <a:r>
              <a:rPr lang="zh-CN" altLang="en-US" sz="1300" kern="1200" baseline="0">
                <a:solidFill>
                  <a:srgbClr val="333333"/>
                </a:solidFill>
                <a:latin typeface="Arial" panose="020B0604020202020204" pitchFamily="34" charset="0"/>
                <a:ea typeface="+mn-ea"/>
                <a:cs typeface="+mn-cs"/>
              </a:rPr>
              <a:t>方法 </a:t>
            </a:r>
            <a:endParaRPr lang="en-US" altLang="zh-CN" sz="1300" kern="1200" baseline="0">
              <a:solidFill>
                <a:srgbClr val="333333"/>
              </a:solidFill>
              <a:latin typeface="Arial" panose="020B0604020202020204" pitchFamily="34" charset="0"/>
              <a:ea typeface="+mn-ea"/>
              <a:cs typeface="+mn-cs"/>
            </a:endParaRPr>
          </a:p>
          <a:p>
            <a:pPr defTabSz="914400" latinLnBrk="0">
              <a:spcBef>
                <a:spcPct val="0"/>
              </a:spcBef>
              <a:buClrTx/>
              <a:buSzTx/>
              <a:buFont typeface="Arial" panose="020B0604020202020204" pitchFamily="34" charset="0"/>
              <a:buAutoNum type="arabicPeriod"/>
            </a:pPr>
            <a:r>
              <a:rPr lang="zh-CN" altLang="en-US" sz="1300" kern="1200" baseline="0">
                <a:solidFill>
                  <a:srgbClr val="333333"/>
                </a:solidFill>
                <a:latin typeface="Arial" panose="020B0604020202020204" pitchFamily="34" charset="0"/>
                <a:ea typeface="+mn-ea"/>
                <a:cs typeface="+mn-cs"/>
              </a:rPr>
              <a:t>创建任务对象</a:t>
            </a:r>
            <a:endParaRPr lang="en-US" altLang="zh-CN" sz="1300" kern="1200" baseline="0">
              <a:solidFill>
                <a:srgbClr val="333333"/>
              </a:solidFill>
              <a:latin typeface="Arial" panose="020B0604020202020204" pitchFamily="34" charset="0"/>
              <a:ea typeface="+mn-ea"/>
              <a:cs typeface="+mn-cs"/>
            </a:endParaRPr>
          </a:p>
          <a:p>
            <a:pPr defTabSz="914400" latinLnBrk="0">
              <a:spcBef>
                <a:spcPct val="0"/>
              </a:spcBef>
              <a:buClrTx/>
              <a:buSzTx/>
              <a:buFont typeface="Arial" panose="020B0604020202020204" pitchFamily="34" charset="0"/>
              <a:buAutoNum type="arabicPeriod"/>
            </a:pPr>
            <a:r>
              <a:rPr lang="zh-CN" altLang="en-US" sz="1300" kern="1200" baseline="0">
                <a:solidFill>
                  <a:srgbClr val="333333"/>
                </a:solidFill>
                <a:latin typeface="Arial" panose="020B0604020202020204" pitchFamily="34" charset="0"/>
                <a:ea typeface="+mn-ea"/>
                <a:cs typeface="+mn-cs"/>
              </a:rPr>
              <a:t>使用含有</a:t>
            </a:r>
            <a:r>
              <a:rPr lang="en-US" altLang="zh-CN" sz="1300" kern="1200" baseline="0">
                <a:solidFill>
                  <a:srgbClr val="333333"/>
                </a:solidFill>
                <a:latin typeface="Arial" panose="020B0604020202020204" pitchFamily="34" charset="0"/>
                <a:ea typeface="+mn-ea"/>
                <a:cs typeface="+mn-cs"/>
              </a:rPr>
              <a:t>Runnable</a:t>
            </a:r>
            <a:r>
              <a:rPr lang="zh-CN" altLang="en-US" sz="1300" kern="1200" baseline="0">
                <a:solidFill>
                  <a:srgbClr val="333333"/>
                </a:solidFill>
                <a:latin typeface="Arial" panose="020B0604020202020204" pitchFamily="34" charset="0"/>
                <a:ea typeface="+mn-ea"/>
                <a:cs typeface="+mn-cs"/>
              </a:rPr>
              <a:t>参数的构造方法，创建线程对象并指定任务。</a:t>
            </a:r>
            <a:endParaRPr lang="en-US" altLang="zh-CN" sz="1300" kern="1200" baseline="0">
              <a:solidFill>
                <a:srgbClr val="333333"/>
              </a:solidFill>
              <a:latin typeface="Arial" panose="020B0604020202020204" pitchFamily="34" charset="0"/>
              <a:ea typeface="+mn-ea"/>
              <a:cs typeface="+mn-cs"/>
            </a:endParaRPr>
          </a:p>
          <a:p>
            <a:pPr defTabSz="914400" latinLnBrk="0">
              <a:spcBef>
                <a:spcPct val="0"/>
              </a:spcBef>
              <a:buClrTx/>
              <a:buSzTx/>
              <a:buFont typeface="Arial" panose="020B0604020202020204" pitchFamily="34" charset="0"/>
              <a:buAutoNum type="arabicPeriod"/>
            </a:pPr>
            <a:r>
              <a:rPr lang="zh-CN" altLang="en-US" sz="1300" kern="1200" baseline="0">
                <a:solidFill>
                  <a:srgbClr val="333333"/>
                </a:solidFill>
                <a:latin typeface="Arial" panose="020B0604020202020204" pitchFamily="34" charset="0"/>
                <a:ea typeface="+mn-ea"/>
                <a:cs typeface="+mn-cs"/>
              </a:rPr>
              <a:t>调用线程的</a:t>
            </a:r>
            <a:r>
              <a:rPr lang="en-US" altLang="zh-CN" sz="1300" kern="1200" baseline="0">
                <a:solidFill>
                  <a:srgbClr val="333333"/>
                </a:solidFill>
                <a:latin typeface="Arial" panose="020B0604020202020204" pitchFamily="34" charset="0"/>
                <a:ea typeface="+mn-ea"/>
                <a:cs typeface="+mn-cs"/>
              </a:rPr>
              <a:t>start</a:t>
            </a:r>
            <a:r>
              <a:rPr lang="zh-CN" altLang="en-US" sz="1300" kern="1200" baseline="0">
                <a:solidFill>
                  <a:srgbClr val="333333"/>
                </a:solidFill>
                <a:latin typeface="Arial" panose="020B0604020202020204" pitchFamily="34" charset="0"/>
                <a:ea typeface="+mn-ea"/>
                <a:cs typeface="+mn-cs"/>
              </a:rPr>
              <a:t>方法，开启线程。</a:t>
            </a:r>
            <a:endParaRPr lang="zh-CN" altLang="zh-CN" sz="1300" kern="1200" baseline="0">
              <a:solidFill>
                <a:srgbClr val="333333"/>
              </a:solidFill>
              <a:latin typeface="Arial" panose="020B0604020202020204" pitchFamily="34" charset="0"/>
              <a:ea typeface="Open Sans" panose="020B0606030504020204" pitchFamily="34" charset="0"/>
              <a:cs typeface="+mn-cs"/>
            </a:endParaRPr>
          </a:p>
        </p:txBody>
      </p:sp>
      <p:sp>
        <p:nvSpPr>
          <p:cNvPr id="11" name="文本占位符 10"/>
          <p:cNvSpPr>
            <a:spLocks noGrp="1"/>
          </p:cNvSpPr>
          <p:nvPr>
            <p:ph type="body" sz="quarter" idx="10" hasCustomPrompt="1"/>
          </p:nvPr>
        </p:nvSpPr>
        <p:spPr>
          <a:xfrm>
            <a:off x="628650" y="620713"/>
            <a:ext cx="3727450" cy="388937"/>
          </a:xfrm>
          <a:noFill/>
          <a:ln>
            <a:noFill/>
          </a:ln>
        </p:spPr>
        <p:txBody>
          <a:bodyPr lIns="68574" tIns="34289" rIns="68574" bIns="34289" anchor="ctr" anchorCtr="0"/>
          <a:p>
            <a:pPr>
              <a:buClrTx/>
              <a:buSzTx/>
            </a:pPr>
            <a:r>
              <a:rPr lang="zh-CN" altLang="en-US" kern="1200">
                <a:solidFill>
                  <a:srgbClr val="404040"/>
                </a:solidFill>
                <a:latin typeface="阿里巴巴普惠体" panose="00020600040101010101" pitchFamily="18" charset="-122"/>
                <a:ea typeface="阿里巴巴普惠体" panose="00020600040101010101" pitchFamily="18" charset="-122"/>
                <a:cs typeface="+mn-cs"/>
              </a:rPr>
              <a:t>线程的创建方式</a:t>
            </a:r>
            <a:r>
              <a:rPr lang="en-US" altLang="zh-CN" kern="1200">
                <a:solidFill>
                  <a:srgbClr val="404040"/>
                </a:solidFill>
                <a:latin typeface="阿里巴巴普惠体" panose="00020600040101010101" pitchFamily="18" charset="-122"/>
                <a:ea typeface="+mn-ea"/>
                <a:cs typeface="+mn-cs"/>
              </a:rPr>
              <a:t>2 : </a:t>
            </a:r>
            <a:r>
              <a:rPr lang="zh-CN" altLang="en-US" kern="1200">
                <a:solidFill>
                  <a:srgbClr val="404040"/>
                </a:solidFill>
                <a:latin typeface="阿里巴巴普惠体" panose="00020600040101010101" pitchFamily="18" charset="-122"/>
                <a:ea typeface="阿里巴巴普惠体" panose="00020600040101010101" pitchFamily="18" charset="-122"/>
                <a:cs typeface="+mn-cs"/>
              </a:rPr>
              <a:t>实现</a:t>
            </a:r>
            <a:r>
              <a:rPr lang="en-US" altLang="zh-CN" kern="1200">
                <a:solidFill>
                  <a:srgbClr val="404040"/>
                </a:solidFill>
                <a:latin typeface="阿里巴巴普惠体" panose="00020600040101010101" pitchFamily="18" charset="-122"/>
                <a:ea typeface="+mn-ea"/>
                <a:cs typeface="+mn-cs"/>
              </a:rPr>
              <a:t>Runable</a:t>
            </a:r>
            <a:r>
              <a:rPr lang="zh-CN" altLang="en-US" kern="1200">
                <a:solidFill>
                  <a:srgbClr val="404040"/>
                </a:solidFill>
                <a:latin typeface="阿里巴巴普惠体" panose="00020600040101010101" pitchFamily="18" charset="-122"/>
                <a:ea typeface="阿里巴巴普惠体" panose="00020600040101010101" pitchFamily="18" charset="-122"/>
                <a:cs typeface="+mn-cs"/>
              </a:rPr>
              <a:t>方式</a:t>
            </a:r>
            <a:endParaRPr lang="zh-CN" altLang="en-US" kern="1200">
              <a:solidFill>
                <a:srgbClr val="404040"/>
              </a:solidFill>
              <a:latin typeface="阿里巴巴普惠体" panose="00020600040101010101" pitchFamily="18" charset="-122"/>
              <a:ea typeface="阿里巴巴普惠体" panose="00020600040101010101" pitchFamily="18" charset="-122"/>
              <a:cs typeface="+mn-cs"/>
            </a:endParaRPr>
          </a:p>
        </p:txBody>
      </p:sp>
      <p:sp>
        <p:nvSpPr>
          <p:cNvPr id="12" name="Rectangle 2"/>
          <p:cNvSpPr>
            <a:spLocks noGrp="1"/>
          </p:cNvSpPr>
          <p:nvPr>
            <p:ph type="body" sz="quarter" idx="11" hasCustomPrompt="1"/>
          </p:nvPr>
        </p:nvSpPr>
        <p:spPr>
          <a:xfrm>
            <a:off x="466725" y="1211263"/>
            <a:ext cx="5197475" cy="1198562"/>
          </a:xfrm>
          <a:solidFill>
            <a:srgbClr val="FFFFFF"/>
          </a:solidFill>
          <a:ln>
            <a:noFill/>
          </a:ln>
        </p:spPr>
        <p:txBody>
          <a:bodyPr vert="horz" wrap="square" lIns="91440" tIns="45720" rIns="91440" bIns="45720" anchor="ctr" anchorCtr="0">
            <a:spAutoFit/>
          </a:bodyPr>
          <a:p>
            <a:pPr defTabSz="914400" latinLnBrk="0">
              <a:spcBef>
                <a:spcPct val="0"/>
              </a:spcBef>
              <a:buClrTx/>
              <a:buSzTx/>
              <a:buFontTx/>
            </a:pPr>
            <a:r>
              <a:rPr lang="zh-CN" altLang="en-US" kern="1200">
                <a:solidFill>
                  <a:schemeClr val="tx1"/>
                </a:solidFill>
                <a:latin typeface="Consolas" panose="020B0609020204030204" pitchFamily="49" charset="0"/>
                <a:ea typeface="阿里巴巴普惠体" panose="00020600040101010101" pitchFamily="18" charset="-122"/>
                <a:cs typeface="+mn-cs"/>
              </a:rPr>
              <a:t>第二种创建方式使用如下构造方法，指定任务给线程执行</a:t>
            </a:r>
            <a:endParaRPr lang="en-US" altLang="zh-CN" kern="1200" baseline="0">
              <a:solidFill>
                <a:schemeClr val="tx1"/>
              </a:solidFill>
              <a:latin typeface="Consolas" panose="020B0609020204030204" pitchFamily="49" charset="0"/>
              <a:ea typeface="+mn-ea"/>
              <a:cs typeface="+mn-cs"/>
            </a:endParaRPr>
          </a:p>
          <a:p>
            <a:pPr defTabSz="914400" latinLnBrk="0">
              <a:spcBef>
                <a:spcPct val="0"/>
              </a:spcBef>
              <a:buClrTx/>
              <a:buSzTx/>
              <a:buFontTx/>
            </a:pPr>
            <a:r>
              <a:rPr lang="zh-CN" altLang="zh-CN" b="1" kern="1200" baseline="0">
                <a:solidFill>
                  <a:srgbClr val="000080"/>
                </a:solidFill>
                <a:latin typeface="Consolas" panose="020B0609020204030204" pitchFamily="49" charset="0"/>
                <a:ea typeface="阿里巴巴普惠体" panose="00020600040101010101" pitchFamily="18" charset="-122"/>
                <a:cs typeface="+mn-cs"/>
              </a:rPr>
              <a:t>  public </a:t>
            </a:r>
            <a:r>
              <a:rPr lang="zh-CN" altLang="zh-CN" kern="1200" baseline="0">
                <a:solidFill>
                  <a:srgbClr val="000000"/>
                </a:solidFill>
                <a:latin typeface="Consolas" panose="020B0609020204030204" pitchFamily="49" charset="0"/>
                <a:ea typeface="阿里巴巴普惠体" panose="00020600040101010101" pitchFamily="18" charset="-122"/>
                <a:cs typeface="+mn-cs"/>
              </a:rPr>
              <a:t>Thread(Runnable target)</a:t>
            </a:r>
            <a:br>
              <a:rPr lang="zh-CN" altLang="zh-CN" kern="1200" baseline="0">
                <a:solidFill>
                  <a:srgbClr val="000000"/>
                </a:solidFill>
                <a:latin typeface="Consolas" panose="020B0609020204030204" pitchFamily="49" charset="0"/>
                <a:ea typeface="阿里巴巴普惠体" panose="00020600040101010101" pitchFamily="18" charset="-122"/>
                <a:cs typeface="+mn-cs"/>
              </a:rPr>
            </a:br>
            <a:r>
              <a:rPr lang="zh-CN" altLang="zh-CN" kern="1200" baseline="0">
                <a:solidFill>
                  <a:srgbClr val="000000"/>
                </a:solidFill>
                <a:latin typeface="Consolas" panose="020B0609020204030204" pitchFamily="49" charset="0"/>
                <a:ea typeface="阿里巴巴普惠体" panose="00020600040101010101" pitchFamily="18" charset="-122"/>
                <a:cs typeface="+mn-cs"/>
              </a:rPr>
              <a:t>  </a:t>
            </a:r>
            <a:r>
              <a:rPr lang="zh-CN" altLang="zh-CN" b="1" kern="1200" baseline="0">
                <a:solidFill>
                  <a:srgbClr val="000080"/>
                </a:solidFill>
                <a:latin typeface="Consolas" panose="020B0609020204030204" pitchFamily="49" charset="0"/>
                <a:ea typeface="阿里巴巴普惠体" panose="00020600040101010101" pitchFamily="18" charset="-122"/>
                <a:cs typeface="+mn-cs"/>
              </a:rPr>
              <a:t>public </a:t>
            </a:r>
            <a:r>
              <a:rPr lang="zh-CN" altLang="zh-CN" kern="1200" baseline="0">
                <a:solidFill>
                  <a:srgbClr val="000000"/>
                </a:solidFill>
                <a:latin typeface="Consolas" panose="020B0609020204030204" pitchFamily="49" charset="0"/>
                <a:ea typeface="阿里巴巴普惠体" panose="00020600040101010101" pitchFamily="18" charset="-122"/>
                <a:cs typeface="+mn-cs"/>
              </a:rPr>
              <a:t>Thread(Runnalbe target , String name)</a:t>
            </a:r>
            <a:endParaRPr lang="en-US" altLang="zh-CN" kern="1200" baseline="0">
              <a:solidFill>
                <a:srgbClr val="000000"/>
              </a:solidFill>
              <a:latin typeface="Consolas" panose="020B0609020204030204" pitchFamily="49" charset="0"/>
              <a:ea typeface="+mn-ea"/>
              <a:cs typeface="+mn-cs"/>
            </a:endParaRPr>
          </a:p>
          <a:p>
            <a:pPr defTabSz="914400" latinLnBrk="0">
              <a:spcBef>
                <a:spcPct val="0"/>
              </a:spcBef>
              <a:buClrTx/>
              <a:buSzTx/>
              <a:buFontTx/>
            </a:pPr>
            <a:r>
              <a:rPr lang="zh-CN" altLang="en-US" kern="1200">
                <a:solidFill>
                  <a:srgbClr val="000000"/>
                </a:solidFill>
                <a:latin typeface="Consolas" panose="020B0609020204030204" pitchFamily="49" charset="0"/>
                <a:ea typeface="阿里巴巴普惠体" panose="00020600040101010101" pitchFamily="18" charset="-122"/>
                <a:cs typeface="+mn-cs"/>
              </a:rPr>
              <a:t>参数中的</a:t>
            </a:r>
            <a:r>
              <a:rPr lang="en-US" altLang="zh-CN" kern="1200">
                <a:solidFill>
                  <a:srgbClr val="000000"/>
                </a:solidFill>
                <a:latin typeface="Consolas" panose="020B0609020204030204" pitchFamily="49" charset="0"/>
                <a:ea typeface="+mn-ea"/>
                <a:cs typeface="+mn-cs"/>
              </a:rPr>
              <a:t>Runnable</a:t>
            </a:r>
            <a:r>
              <a:rPr lang="zh-CN" altLang="en-US" kern="1200">
                <a:solidFill>
                  <a:srgbClr val="000000"/>
                </a:solidFill>
                <a:latin typeface="Consolas" panose="020B0609020204030204" pitchFamily="49" charset="0"/>
                <a:ea typeface="阿里巴巴普惠体" panose="00020600040101010101" pitchFamily="18" charset="-122"/>
                <a:cs typeface="+mn-cs"/>
              </a:rPr>
              <a:t>是一个接口，用来定义线程要执行的任务</a:t>
            </a:r>
            <a:endParaRPr lang="zh-CN" altLang="en-US" sz="1800" kern="1200" baseline="0">
              <a:solidFill>
                <a:srgbClr val="000000"/>
              </a:solidFill>
              <a:latin typeface="Consolas" panose="020B0609020204030204" pitchFamily="49" charset="0"/>
              <a:ea typeface="阿里巴巴普惠体" panose="00020600040101010101" pitchFamily="18" charset="-122"/>
              <a:cs typeface="+mn-cs"/>
            </a:endParaRPr>
          </a:p>
        </p:txBody>
      </p:sp>
      <p:sp>
        <p:nvSpPr>
          <p:cNvPr id="17" name="Rectangle 3"/>
          <p:cNvSpPr/>
          <p:nvPr/>
        </p:nvSpPr>
        <p:spPr>
          <a:xfrm>
            <a:off x="5721350" y="1303338"/>
            <a:ext cx="3048000" cy="1014412"/>
          </a:xfrm>
          <a:prstGeom prst="rect">
            <a:avLst/>
          </a:prstGeom>
          <a:solidFill>
            <a:srgbClr val="FFFF99"/>
          </a:solidFill>
          <a:ln w="9525">
            <a:noFill/>
          </a:ln>
        </p:spPr>
        <p:txBody>
          <a:bodyPr wrap="square" lIns="91440" tIns="45720" rIns="91440" bIns="45720" anchor="ctr" anchorCtr="0">
            <a:spAutoFit/>
          </a:bodyPr>
          <a:p>
            <a:pPr eaLnBrk="0" hangingPunct="0"/>
            <a:r>
              <a:rPr lang="zh-CN" altLang="zh-CN" sz="1200" b="1">
                <a:solidFill>
                  <a:srgbClr val="000080"/>
                </a:solidFill>
                <a:latin typeface="Consolas" panose="020B0609020204030204" pitchFamily="49" charset="0"/>
                <a:ea typeface="宋体" panose="02010600030101010101" pitchFamily="2" charset="-122"/>
              </a:rPr>
              <a:t>public interface </a:t>
            </a:r>
            <a:r>
              <a:rPr lang="zh-CN" altLang="zh-CN" sz="1200">
                <a:solidFill>
                  <a:srgbClr val="000000"/>
                </a:solidFill>
                <a:latin typeface="Consolas" panose="020B0609020204030204" pitchFamily="49" charset="0"/>
                <a:ea typeface="宋体" panose="02010600030101010101" pitchFamily="2" charset="-122"/>
              </a:rPr>
              <a:t>Runnable {</a:t>
            </a:r>
            <a:br>
              <a:rPr lang="zh-CN" altLang="zh-CN" sz="1200" i="1">
                <a:solidFill>
                  <a:srgbClr val="808080"/>
                </a:solidFill>
                <a:latin typeface="Consolas" panose="020B0609020204030204" pitchFamily="49" charset="0"/>
                <a:ea typeface="宋体" panose="02010600030101010101" pitchFamily="2" charset="-122"/>
              </a:rPr>
            </a:br>
            <a:r>
              <a:rPr lang="zh-CN" altLang="zh-CN" sz="1200" i="1">
                <a:solidFill>
                  <a:srgbClr val="808080"/>
                </a:solidFill>
                <a:latin typeface="Consolas" panose="020B0609020204030204" pitchFamily="49" charset="0"/>
                <a:ea typeface="宋体" panose="02010600030101010101" pitchFamily="2" charset="-122"/>
              </a:rPr>
              <a:t>    </a:t>
            </a:r>
            <a:r>
              <a:rPr lang="zh-CN" altLang="zh-CN" sz="1200" b="1">
                <a:solidFill>
                  <a:srgbClr val="000080"/>
                </a:solidFill>
                <a:latin typeface="Consolas" panose="020B0609020204030204" pitchFamily="49" charset="0"/>
                <a:ea typeface="宋体" panose="02010600030101010101" pitchFamily="2" charset="-122"/>
              </a:rPr>
              <a:t>public abstract void </a:t>
            </a:r>
            <a:r>
              <a:rPr lang="zh-CN" altLang="zh-CN" sz="1200">
                <a:solidFill>
                  <a:srgbClr val="000000"/>
                </a:solidFill>
                <a:latin typeface="Consolas" panose="020B0609020204030204" pitchFamily="49" charset="0"/>
                <a:ea typeface="宋体" panose="02010600030101010101" pitchFamily="2" charset="-122"/>
              </a:rPr>
              <a:t>run();</a:t>
            </a:r>
            <a:br>
              <a:rPr lang="zh-CN" altLang="zh-CN" sz="1200">
                <a:solidFill>
                  <a:srgbClr val="000000"/>
                </a:solidFill>
                <a:latin typeface="Consolas" panose="020B0609020204030204" pitchFamily="49" charset="0"/>
                <a:ea typeface="宋体" panose="02010600030101010101" pitchFamily="2" charset="-122"/>
              </a:rPr>
            </a:br>
            <a:r>
              <a:rPr lang="zh-CN" altLang="zh-CN" sz="1200">
                <a:solidFill>
                  <a:srgbClr val="000000"/>
                </a:solidFill>
                <a:latin typeface="Consolas" panose="020B0609020204030204" pitchFamily="49" charset="0"/>
                <a:ea typeface="宋体" panose="02010600030101010101" pitchFamily="2" charset="-122"/>
              </a:rPr>
              <a:t>}</a:t>
            </a:r>
            <a:endParaRPr lang="en-US" altLang="zh-CN" sz="1200">
              <a:solidFill>
                <a:srgbClr val="000000"/>
              </a:solidFill>
              <a:latin typeface="Consolas" panose="020B0609020204030204" pitchFamily="49" charset="0"/>
              <a:ea typeface="宋体" panose="02010600030101010101" pitchFamily="2" charset="-122"/>
            </a:endParaRPr>
          </a:p>
          <a:p>
            <a:pPr eaLnBrk="0" hangingPunct="0"/>
            <a:endParaRPr lang="en-US" altLang="zh-CN" sz="1200">
              <a:solidFill>
                <a:srgbClr val="000000"/>
              </a:solidFill>
              <a:latin typeface="Consolas" panose="020B0609020204030204" pitchFamily="49" charset="0"/>
              <a:ea typeface="宋体" panose="02010600030101010101" pitchFamily="2" charset="-122"/>
            </a:endParaRPr>
          </a:p>
          <a:p>
            <a:pPr eaLnBrk="0" hangingPunct="0"/>
            <a:r>
              <a:rPr lang="zh-CN" altLang="en-US" sz="1200">
                <a:latin typeface="Arial" panose="020B0604020202020204" pitchFamily="34" charset="0"/>
                <a:ea typeface="宋体" panose="02010600030101010101" pitchFamily="2" charset="-122"/>
              </a:rPr>
              <a:t>线程启动后就会执行该</a:t>
            </a:r>
            <a:r>
              <a:rPr lang="en-US" altLang="zh-CN" sz="1200">
                <a:latin typeface="Arial" panose="020B0604020202020204" pitchFamily="34" charset="0"/>
                <a:ea typeface="宋体" panose="02010600030101010101" pitchFamily="2" charset="-122"/>
              </a:rPr>
              <a:t>run</a:t>
            </a:r>
            <a:r>
              <a:rPr lang="zh-CN" altLang="en-US" sz="1200">
                <a:latin typeface="Arial" panose="020B0604020202020204" pitchFamily="34" charset="0"/>
                <a:ea typeface="宋体" panose="02010600030101010101" pitchFamily="2" charset="-122"/>
              </a:rPr>
              <a:t>方法了</a:t>
            </a:r>
            <a:endParaRPr lang="zh-CN" altLang="zh-CN" sz="1200">
              <a:latin typeface="Arial" panose="020B0604020202020204" pitchFamily="34" charset="0"/>
              <a:ea typeface="宋体" panose="02010600030101010101" pitchFamily="2" charset="-122"/>
            </a:endParaRPr>
          </a:p>
        </p:txBody>
      </p:sp>
      <p:sp>
        <p:nvSpPr>
          <p:cNvPr id="19" name="思想气泡: 云 18"/>
          <p:cNvSpPr/>
          <p:nvPr/>
        </p:nvSpPr>
        <p:spPr>
          <a:xfrm>
            <a:off x="3886200" y="2522538"/>
            <a:ext cx="2016125" cy="693738"/>
          </a:xfrm>
          <a:prstGeom prst="cloudCallout">
            <a:avLst>
              <a:gd name="adj1" fmla="val -46438"/>
              <a:gd name="adj2" fmla="val 6751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200" strike="noStrike" noProof="1"/>
              <a:t>也可以使用匿名内部类实现</a:t>
            </a:r>
            <a:endParaRPr lang="zh-CN" altLang="en-US" sz="1200" strike="noStrike" noProof="1"/>
          </a:p>
        </p:txBody>
      </p:sp>
      <p:sp>
        <p:nvSpPr>
          <p:cNvPr id="84993" name="标题 1"/>
          <p:cNvSpPr>
            <a:spLocks noGrp="1"/>
          </p:cNvSpPr>
          <p:nvPr/>
        </p:nvSpPr>
        <p:spPr>
          <a:xfrm>
            <a:off x="628650" y="177800"/>
            <a:ext cx="6578600" cy="387350"/>
          </a:xfrm>
          <a:prstGeom prst="rect">
            <a:avLst/>
          </a:prstGeom>
          <a:noFill/>
          <a:ln>
            <a:noFill/>
          </a:ln>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kern="1200">
                <a:solidFill>
                  <a:srgbClr val="404040"/>
                </a:solidFill>
                <a:latin typeface="阿里巴巴普惠体" panose="00020600040101010101" pitchFamily="18" charset="-122"/>
                <a:ea typeface="阿里巴巴普惠体" panose="00020600040101010101" pitchFamily="18" charset="-122"/>
                <a:cs typeface="+mj-cs"/>
              </a:rPr>
              <a:t>多线程实现方式</a:t>
            </a:r>
            <a:r>
              <a:rPr lang="en-US" altLang="zh-CN" kern="1200">
                <a:solidFill>
                  <a:srgbClr val="404040"/>
                </a:solidFill>
                <a:latin typeface="阿里巴巴普惠体" panose="00020600040101010101" pitchFamily="18" charset="-122"/>
                <a:ea typeface="阿里巴巴普惠体" panose="00020600040101010101" pitchFamily="18" charset="-122"/>
                <a:cs typeface="+mj-cs"/>
              </a:rPr>
              <a:t>2-</a:t>
            </a:r>
            <a:r>
              <a:rPr lang="zh-CN" altLang="en-US" kern="1200">
                <a:solidFill>
                  <a:srgbClr val="404040"/>
                </a:solidFill>
                <a:latin typeface="阿里巴巴普惠体" panose="00020600040101010101" pitchFamily="18" charset="-122"/>
                <a:ea typeface="阿里巴巴普惠体" panose="00020600040101010101" pitchFamily="18" charset="-122"/>
                <a:cs typeface="+mj-cs"/>
              </a:rPr>
              <a:t>实现</a:t>
            </a:r>
            <a:r>
              <a:rPr lang="en-US" altLang="zh-CN" kern="1200">
                <a:solidFill>
                  <a:srgbClr val="404040"/>
                </a:solidFill>
                <a:latin typeface="阿里巴巴普惠体" panose="00020600040101010101" pitchFamily="18" charset="-122"/>
                <a:ea typeface="阿里巴巴普惠体" panose="00020600040101010101" pitchFamily="18" charset="-122"/>
                <a:cs typeface="+mj-cs"/>
              </a:rPr>
              <a:t>Runnable</a:t>
            </a:r>
            <a:r>
              <a:rPr lang="zh-CN" altLang="en-US" kern="1200">
                <a:solidFill>
                  <a:srgbClr val="404040"/>
                </a:solidFill>
                <a:latin typeface="阿里巴巴普惠体" panose="00020600040101010101" pitchFamily="18" charset="-122"/>
                <a:ea typeface="阿里巴巴普惠体" panose="00020600040101010101" pitchFamily="18" charset="-122"/>
                <a:cs typeface="+mj-cs"/>
              </a:rPr>
              <a:t>接口</a:t>
            </a:r>
            <a:endParaRPr lang="zh-CN" altLang="en-US" kern="1200">
              <a:solidFill>
                <a:srgbClr val="404040"/>
              </a:solidFill>
              <a:latin typeface="阿里巴巴普惠体" panose="00020600040101010101" pitchFamily="18" charset="-122"/>
              <a:ea typeface="阿里巴巴普惠体" panose="00020600040101010101" pitchFamily="18" charset="-122"/>
              <a:cs typeface="+mj-cs"/>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charRg st="0" end="23"/>
                                            </p:txEl>
                                          </p:spTgt>
                                        </p:tgtEl>
                                        <p:attrNameLst>
                                          <p:attrName>style.visibility</p:attrName>
                                        </p:attrNameLst>
                                      </p:cBhvr>
                                      <p:to>
                                        <p:strVal val="visible"/>
                                      </p:to>
                                    </p:set>
                                    <p:animEffect transition="in" filter="randombar(horizontal)">
                                      <p:cBhvr>
                                        <p:cTn id="7" dur="500"/>
                                        <p:tgtEl>
                                          <p:spTgt spid="11">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charRg st="0" end="26"/>
                                            </p:txEl>
                                          </p:spTgt>
                                        </p:tgtEl>
                                        <p:attrNameLst>
                                          <p:attrName>style.visibility</p:attrName>
                                        </p:attrNameLst>
                                      </p:cBhvr>
                                      <p:to>
                                        <p:strVal val="visible"/>
                                      </p:to>
                                    </p:set>
                                    <p:animEffect transition="in" filter="blinds(horizontal)">
                                      <p:cBhvr>
                                        <p:cTn id="12" dur="500"/>
                                        <p:tgtEl>
                                          <p:spTgt spid="12">
                                            <p:txEl>
                                              <p:charRg st="0" end="26"/>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2">
                                            <p:txEl>
                                              <p:charRg st="26" end="106"/>
                                            </p:txEl>
                                          </p:spTgt>
                                        </p:tgtEl>
                                        <p:attrNameLst>
                                          <p:attrName>style.visibility</p:attrName>
                                        </p:attrNameLst>
                                      </p:cBhvr>
                                      <p:to>
                                        <p:strVal val="visible"/>
                                      </p:to>
                                    </p:set>
                                    <p:animEffect transition="in" filter="blinds(horizontal)">
                                      <p:cBhvr>
                                        <p:cTn id="15" dur="500"/>
                                        <p:tgtEl>
                                          <p:spTgt spid="12">
                                            <p:txEl>
                                              <p:charRg st="26" end="10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
                                            <p:txEl>
                                              <p:charRg st="106" end="137"/>
                                            </p:txEl>
                                          </p:spTgt>
                                        </p:tgtEl>
                                        <p:attrNameLst>
                                          <p:attrName>style.visibility</p:attrName>
                                        </p:attrNameLst>
                                      </p:cBhvr>
                                      <p:to>
                                        <p:strVal val="visible"/>
                                      </p:to>
                                    </p:set>
                                    <p:animEffect transition="in" filter="blinds(horizontal)">
                                      <p:cBhvr>
                                        <p:cTn id="20" dur="500"/>
                                        <p:tgtEl>
                                          <p:spTgt spid="12">
                                            <p:txEl>
                                              <p:charRg st="106" end="13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linds(horizontal)">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7">
                                            <p:txEl>
                                              <p:charRg st="0" end="8"/>
                                            </p:txEl>
                                          </p:spTgt>
                                        </p:tgtEl>
                                        <p:attrNameLst>
                                          <p:attrName>style.visibility</p:attrName>
                                        </p:attrNameLst>
                                      </p:cBhvr>
                                      <p:to>
                                        <p:strVal val="visible"/>
                                      </p:to>
                                    </p:set>
                                    <p:animEffect transition="in" filter="blinds(horizontal)">
                                      <p:cBhvr>
                                        <p:cTn id="30" dur="500"/>
                                        <p:tgtEl>
                                          <p:spTgt spid="7">
                                            <p:txEl>
                                              <p:charRg st="0"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
                                            <p:txEl>
                                              <p:charRg st="8" end="34"/>
                                            </p:txEl>
                                          </p:spTgt>
                                        </p:tgtEl>
                                        <p:attrNameLst>
                                          <p:attrName>style.visibility</p:attrName>
                                        </p:attrNameLst>
                                      </p:cBhvr>
                                      <p:to>
                                        <p:strVal val="visible"/>
                                      </p:to>
                                    </p:set>
                                    <p:animEffect transition="in" filter="blinds(horizontal)">
                                      <p:cBhvr>
                                        <p:cTn id="35" dur="500"/>
                                        <p:tgtEl>
                                          <p:spTgt spid="7">
                                            <p:txEl>
                                              <p:charRg st="8" end="3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
                                            <p:txEl>
                                              <p:charRg st="34" end="41"/>
                                            </p:txEl>
                                          </p:spTgt>
                                        </p:tgtEl>
                                        <p:attrNameLst>
                                          <p:attrName>style.visibility</p:attrName>
                                        </p:attrNameLst>
                                      </p:cBhvr>
                                      <p:to>
                                        <p:strVal val="visible"/>
                                      </p:to>
                                    </p:set>
                                    <p:animEffect transition="in" filter="blinds(horizontal)">
                                      <p:cBhvr>
                                        <p:cTn id="40" dur="500"/>
                                        <p:tgtEl>
                                          <p:spTgt spid="7">
                                            <p:txEl>
                                              <p:charRg st="34" end="4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7">
                                            <p:txEl>
                                              <p:charRg st="41" end="74"/>
                                            </p:txEl>
                                          </p:spTgt>
                                        </p:tgtEl>
                                        <p:attrNameLst>
                                          <p:attrName>style.visibility</p:attrName>
                                        </p:attrNameLst>
                                      </p:cBhvr>
                                      <p:to>
                                        <p:strVal val="visible"/>
                                      </p:to>
                                    </p:set>
                                    <p:animEffect transition="in" filter="blinds(horizontal)">
                                      <p:cBhvr>
                                        <p:cTn id="45" dur="500"/>
                                        <p:tgtEl>
                                          <p:spTgt spid="7">
                                            <p:txEl>
                                              <p:charRg st="41" end="7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7">
                                            <p:txEl>
                                              <p:charRg st="74" end="93"/>
                                            </p:txEl>
                                          </p:spTgt>
                                        </p:tgtEl>
                                        <p:attrNameLst>
                                          <p:attrName>style.visibility</p:attrName>
                                        </p:attrNameLst>
                                      </p:cBhvr>
                                      <p:to>
                                        <p:strVal val="visible"/>
                                      </p:to>
                                    </p:set>
                                    <p:animEffect transition="in" filter="blinds(horizontal)">
                                      <p:cBhvr>
                                        <p:cTn id="50" dur="500"/>
                                        <p:tgtEl>
                                          <p:spTgt spid="7">
                                            <p:txEl>
                                              <p:charRg st="74" end="9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blinds(horizontal)">
                                      <p:cBhvr>
                                        <p:cTn id="5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7" grpId="0" animBg="1" build="p"/>
      <p:bldP spid="1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3780155" y="1347470"/>
            <a:ext cx="3821430" cy="2339975"/>
          </a:xfrm>
        </p:spPr>
        <p:txBody>
          <a:bodyPr/>
          <a:lstStyle/>
          <a:p>
            <a:r>
              <a:rPr lang="en-US" altLang="zh-CN"/>
              <a:t> </a:t>
            </a:r>
            <a:r>
              <a:rPr lang="zh-CN" altLang="en-US"/>
              <a:t>多线程入门</a:t>
            </a:r>
            <a:endParaRPr lang="en-US" altLang="zh-CN"/>
          </a:p>
          <a:p>
            <a:r>
              <a:rPr lang="en-US" altLang="zh-CN"/>
              <a:t> </a:t>
            </a:r>
            <a:r>
              <a:rPr lang="zh-CN" altLang="en-US"/>
              <a:t>线程安全问题</a:t>
            </a:r>
            <a:endParaRPr lang="en-US" altLang="zh-CN"/>
          </a:p>
          <a:p>
            <a:r>
              <a:rPr lang="en-US" altLang="zh-CN"/>
              <a:t> </a:t>
            </a:r>
            <a:r>
              <a:rPr lang="zh-CN" altLang="en-US"/>
              <a:t>线程死锁</a:t>
            </a:r>
            <a:endParaRPr lang="en-US" altLang="zh-CN"/>
          </a:p>
          <a:p>
            <a:r>
              <a:rPr lang="en-US" altLang="zh-CN"/>
              <a:t> </a:t>
            </a:r>
            <a:r>
              <a:rPr lang="zh-CN" altLang="en-US"/>
              <a:t>线程的状态</a:t>
            </a:r>
            <a:endParaRPr lang="en-US" altLang="zh-CN"/>
          </a:p>
          <a:p>
            <a:r>
              <a:rPr lang="en-US" altLang="zh-CN"/>
              <a:t> </a:t>
            </a:r>
            <a:r>
              <a:rPr lang="zh-CN" altLang="en-US"/>
              <a:t>线程间通讯</a:t>
            </a:r>
            <a:endParaRPr lang="en-US" altLang="zh-CN"/>
          </a:p>
          <a:p>
            <a:r>
              <a:rPr lang="en-US" altLang="zh-CN"/>
              <a:t> </a:t>
            </a:r>
            <a:r>
              <a:rPr lang="zh-CN" altLang="en-US"/>
              <a:t>线程池</a:t>
            </a:r>
            <a:endParaRPr lang="zh-CN" altLang="en-US"/>
          </a:p>
        </p:txBody>
      </p:sp>
      <p:sp>
        <p:nvSpPr>
          <p:cNvPr id="2" name="标题 1"/>
          <p:cNvSpPr>
            <a:spLocks noGrp="1"/>
          </p:cNvSpPr>
          <p:nvPr>
            <p:ph type="title"/>
          </p:nvPr>
        </p:nvSpPr>
        <p:spPr/>
        <p:txBody>
          <a:bodyPr/>
          <a:lstStyle/>
          <a:p>
            <a:r>
              <a:rPr lang="zh-CN" altLang="en-US"/>
              <a:t>多线程</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标题 1"/>
          <p:cNvSpPr>
            <a:spLocks noGrp="1"/>
          </p:cNvSpPr>
          <p:nvPr>
            <p:ph type="title" hasCustomPrompt="1"/>
          </p:nvPr>
        </p:nvSpPr>
        <p:spPr>
          <a:xfrm>
            <a:off x="628650" y="177800"/>
            <a:ext cx="6578600" cy="387350"/>
          </a:xfrm>
          <a:noFill/>
          <a:ln>
            <a:noFill/>
          </a:ln>
        </p:spPr>
        <p:txBody>
          <a:bodyPr lIns="68574" tIns="34289" rIns="68574" bIns="34289" anchor="ctr" anchorCtr="0"/>
          <a:p>
            <a:r>
              <a:rPr lang="zh-CN" altLang="en-US" kern="1200">
                <a:solidFill>
                  <a:srgbClr val="404040"/>
                </a:solidFill>
                <a:latin typeface="阿里巴巴普惠体" panose="00020600040101010101" pitchFamily="18" charset="-122"/>
                <a:ea typeface="阿里巴巴普惠体" panose="00020600040101010101" pitchFamily="18" charset="-122"/>
                <a:cs typeface="+mj-cs"/>
              </a:rPr>
              <a:t>线程的创建</a:t>
            </a:r>
            <a:endParaRPr lang="zh-CN" altLang="en-US" kern="1200">
              <a:solidFill>
                <a:srgbClr val="404040"/>
              </a:solidFill>
              <a:latin typeface="阿里巴巴普惠体" panose="00020600040101010101" pitchFamily="18" charset="-122"/>
              <a:ea typeface="阿里巴巴普惠体" panose="00020600040101010101" pitchFamily="18" charset="-122"/>
              <a:cs typeface="+mj-cs"/>
            </a:endParaRPr>
          </a:p>
        </p:txBody>
      </p:sp>
      <p:graphicFrame>
        <p:nvGraphicFramePr>
          <p:cNvPr id="20" name="表格 19"/>
          <p:cNvGraphicFramePr>
            <a:graphicFrameLocks noGrp="1"/>
          </p:cNvGraphicFramePr>
          <p:nvPr/>
        </p:nvGraphicFramePr>
        <p:xfrm>
          <a:off x="1092200" y="1450975"/>
          <a:ext cx="6378575" cy="2187575"/>
        </p:xfrm>
        <a:graphic>
          <a:graphicData uri="http://schemas.openxmlformats.org/drawingml/2006/table">
            <a:tbl>
              <a:tblPr firstRow="1" bandRow="1">
                <a:tableStyleId>{5C22544A-7EE6-4342-B048-85BDC9FD1C3A}</a:tableStyleId>
              </a:tblPr>
              <a:tblGrid>
                <a:gridCol w="2125980"/>
                <a:gridCol w="2125980"/>
                <a:gridCol w="2125980"/>
              </a:tblGrid>
              <a:tr h="361315">
                <a:tc>
                  <a:txBody>
                    <a:bodyPr/>
                    <a:lstStyle/>
                    <a:p>
                      <a:pPr algn="ctr"/>
                      <a:endParaRPr lang="zh-CN" altLang="en-US" sz="1200" dirty="0"/>
                    </a:p>
                  </a:txBody>
                  <a:tcPr marT="47466" marB="47466" anchor="ctr"/>
                </a:tc>
                <a:tc>
                  <a:txBody>
                    <a:bodyPr/>
                    <a:lstStyle/>
                    <a:p>
                      <a:pPr algn="ctr"/>
                      <a:r>
                        <a:rPr lang="zh-CN" altLang="en-US" sz="1200" b="1" i="0" kern="1200" dirty="0">
                          <a:solidFill>
                            <a:schemeClr val="lt1"/>
                          </a:solidFill>
                          <a:effectLst/>
                          <a:latin typeface="+mn-lt"/>
                          <a:ea typeface="+mn-ea"/>
                          <a:cs typeface="+mn-cs"/>
                        </a:rPr>
                        <a:t>优点</a:t>
                      </a:r>
                      <a:endParaRPr lang="zh-CN" altLang="en-US" sz="1200" dirty="0"/>
                    </a:p>
                  </a:txBody>
                  <a:tcPr marT="47466" marB="47466" anchor="ctr"/>
                </a:tc>
                <a:tc>
                  <a:txBody>
                    <a:bodyPr/>
                    <a:lstStyle/>
                    <a:p>
                      <a:pPr algn="ctr"/>
                      <a:r>
                        <a:rPr lang="zh-CN" altLang="en-US" sz="1200" b="1" i="0" kern="1200" dirty="0">
                          <a:solidFill>
                            <a:schemeClr val="lt1"/>
                          </a:solidFill>
                          <a:effectLst/>
                          <a:latin typeface="+mn-lt"/>
                          <a:ea typeface="+mn-ea"/>
                          <a:cs typeface="+mn-cs"/>
                        </a:rPr>
                        <a:t>缺点</a:t>
                      </a:r>
                      <a:endParaRPr lang="zh-CN" altLang="en-US" sz="1200" dirty="0"/>
                    </a:p>
                  </a:txBody>
                  <a:tcPr marT="47466" marB="47466" anchor="ctr"/>
                </a:tc>
              </a:tr>
              <a:tr h="817880">
                <a:tc>
                  <a:txBody>
                    <a:bodyPr/>
                    <a:lstStyle/>
                    <a:p>
                      <a:pPr marL="0" indent="0" algn="ctr" defTabSz="914400" rtl="0" eaLnBrk="1" latinLnBrk="0" hangingPunct="1">
                        <a:lnSpc>
                          <a:spcPct val="150000"/>
                        </a:lnSpc>
                        <a:buNone/>
                      </a:pPr>
                      <a:r>
                        <a:rPr lang="zh-CN" altLang="en-US" sz="1200" b="1" kern="1200">
                          <a:solidFill>
                            <a:srgbClr val="7030A0"/>
                          </a:solidFill>
                          <a:effectLst/>
                          <a:latin typeface="微软雅黑" panose="020B0503020204020204" pitchFamily="34" charset="-122"/>
                          <a:ea typeface="微软雅黑" panose="020B0503020204020204" pitchFamily="34" charset="-122"/>
                          <a:cs typeface="+mn-cs"/>
                        </a:rPr>
                        <a:t>实现</a:t>
                      </a:r>
                      <a:r>
                        <a:rPr lang="en-US" altLang="zh-CN" sz="1200" b="1" kern="1200">
                          <a:solidFill>
                            <a:srgbClr val="7030A0"/>
                          </a:solidFill>
                          <a:effectLst/>
                          <a:latin typeface="微软雅黑" panose="020B0503020204020204" pitchFamily="34" charset="-122"/>
                          <a:ea typeface="微软雅黑" panose="020B0503020204020204" pitchFamily="34" charset="-122"/>
                          <a:cs typeface="+mn-cs"/>
                        </a:rPr>
                        <a:t>Runnable</a:t>
                      </a:r>
                      <a:endParaRPr lang="en-US" altLang="zh-CN" sz="1200" b="1" kern="1200" dirty="0">
                        <a:solidFill>
                          <a:srgbClr val="7030A0"/>
                        </a:solidFill>
                        <a:effectLst/>
                        <a:latin typeface="微软雅黑" panose="020B0503020204020204" pitchFamily="34" charset="-122"/>
                        <a:ea typeface="微软雅黑" panose="020B0503020204020204" pitchFamily="34" charset="-122"/>
                        <a:cs typeface="+mn-cs"/>
                      </a:endParaRPr>
                    </a:p>
                  </a:txBody>
                  <a:tcPr marT="47466" marB="47466"/>
                </a:tc>
                <a:tc>
                  <a:txBody>
                    <a:bodyPr/>
                    <a:lstStyle/>
                    <a:p>
                      <a:pPr marL="0" indent="0" algn="l">
                        <a:lnSpc>
                          <a:spcPct val="150000"/>
                        </a:lnSpc>
                        <a:buNone/>
                      </a:pPr>
                      <a:r>
                        <a:rPr lang="zh-CN" altLang="en-US" sz="1000">
                          <a:effectLst/>
                          <a:latin typeface="微软雅黑" panose="020B0503020204020204" pitchFamily="34" charset="-122"/>
                          <a:ea typeface="微软雅黑" panose="020B0503020204020204" pitchFamily="34" charset="-122"/>
                        </a:rPr>
                        <a:t>扩展性强，实现该接口的同时还可以继承其他的类。</a:t>
                      </a:r>
                      <a:endParaRPr lang="en-US" altLang="zh-CN" sz="1000" dirty="0">
                        <a:effectLst/>
                        <a:latin typeface="微软雅黑" panose="020B0503020204020204" pitchFamily="34" charset="-122"/>
                        <a:ea typeface="微软雅黑" panose="020B0503020204020204" pitchFamily="34" charset="-122"/>
                      </a:endParaRPr>
                    </a:p>
                  </a:txBody>
                  <a:tcPr marL="123825" marR="123825" marT="59332" marB="59332"/>
                </a:tc>
                <a:tc>
                  <a:txBody>
                    <a:bodyPr/>
                    <a:lstStyle/>
                    <a:p>
                      <a:pPr algn="l">
                        <a:lnSpc>
                          <a:spcPct val="150000"/>
                        </a:lnSpc>
                      </a:pPr>
                      <a:r>
                        <a:rPr lang="zh-CN" altLang="en-US" sz="1000" b="0" i="0" kern="1200">
                          <a:solidFill>
                            <a:schemeClr val="dk1"/>
                          </a:solidFill>
                          <a:effectLst/>
                          <a:latin typeface="微软雅黑" panose="020B0503020204020204" pitchFamily="34" charset="-122"/>
                          <a:ea typeface="微软雅黑" panose="020B0503020204020204" pitchFamily="34" charset="-122"/>
                          <a:cs typeface="+mn-cs"/>
                        </a:rPr>
                        <a:t>编程相对复杂，不能直接使用</a:t>
                      </a:r>
                      <a:r>
                        <a:rPr lang="en-US" altLang="zh-CN" sz="1000" b="0" i="0" kern="1200">
                          <a:solidFill>
                            <a:schemeClr val="dk1"/>
                          </a:solidFill>
                          <a:effectLst/>
                          <a:latin typeface="微软雅黑" panose="020B0503020204020204" pitchFamily="34" charset="-122"/>
                          <a:ea typeface="微软雅黑" panose="020B0503020204020204" pitchFamily="34" charset="-122"/>
                          <a:cs typeface="+mn-cs"/>
                        </a:rPr>
                        <a:t>Thread</a:t>
                      </a:r>
                      <a:r>
                        <a:rPr lang="zh-CN" altLang="en-US" sz="1000" b="0" i="0" kern="1200">
                          <a:solidFill>
                            <a:schemeClr val="dk1"/>
                          </a:solidFill>
                          <a:effectLst/>
                          <a:latin typeface="微软雅黑" panose="020B0503020204020204" pitchFamily="34" charset="-122"/>
                          <a:ea typeface="微软雅黑" panose="020B0503020204020204" pitchFamily="34" charset="-122"/>
                          <a:cs typeface="+mn-cs"/>
                        </a:rPr>
                        <a:t>类中的方法</a:t>
                      </a:r>
                      <a:endParaRPr lang="zh-CN" altLang="en-US" sz="1000" dirty="0">
                        <a:latin typeface="微软雅黑" panose="020B0503020204020204" pitchFamily="34" charset="-122"/>
                        <a:ea typeface="微软雅黑" panose="020B0503020204020204" pitchFamily="34" charset="-122"/>
                      </a:endParaRPr>
                    </a:p>
                  </a:txBody>
                  <a:tcPr marT="47466" marB="47466"/>
                </a:tc>
              </a:tr>
              <a:tr h="1008380">
                <a:tc>
                  <a:txBody>
                    <a:bodyPr/>
                    <a:lstStyle/>
                    <a:p>
                      <a:pPr algn="ctr">
                        <a:lnSpc>
                          <a:spcPct val="150000"/>
                        </a:lnSpc>
                      </a:pPr>
                      <a:r>
                        <a:rPr lang="zh-CN" altLang="en-US" sz="1200" b="1">
                          <a:solidFill>
                            <a:srgbClr val="7030A0"/>
                          </a:solidFill>
                          <a:latin typeface="微软雅黑" panose="020B0503020204020204" pitchFamily="34" charset="-122"/>
                          <a:ea typeface="微软雅黑" panose="020B0503020204020204" pitchFamily="34" charset="-122"/>
                        </a:rPr>
                        <a:t>继承</a:t>
                      </a:r>
                      <a:r>
                        <a:rPr lang="en-US" altLang="zh-CN" sz="1200" b="1">
                          <a:solidFill>
                            <a:srgbClr val="7030A0"/>
                          </a:solidFill>
                          <a:latin typeface="微软雅黑" panose="020B0503020204020204" pitchFamily="34" charset="-122"/>
                          <a:ea typeface="微软雅黑" panose="020B0503020204020204" pitchFamily="34" charset="-122"/>
                        </a:rPr>
                        <a:t>Thread</a:t>
                      </a:r>
                      <a:endParaRPr lang="zh-CN" altLang="en-US" sz="1200" b="1" dirty="0">
                        <a:solidFill>
                          <a:srgbClr val="7030A0"/>
                        </a:solidFill>
                        <a:latin typeface="微软雅黑" panose="020B0503020204020204" pitchFamily="34" charset="-122"/>
                        <a:ea typeface="微软雅黑" panose="020B0503020204020204" pitchFamily="34" charset="-122"/>
                      </a:endParaRPr>
                    </a:p>
                  </a:txBody>
                  <a:tcPr marT="47466" marB="47466"/>
                </a:tc>
                <a:tc>
                  <a:txBody>
                    <a:bodyPr/>
                    <a:lstStyle/>
                    <a:p>
                      <a:pPr algn="l">
                        <a:lnSpc>
                          <a:spcPct val="150000"/>
                        </a:lnSpc>
                      </a:pPr>
                      <a:r>
                        <a:rPr lang="zh-CN" altLang="en-US" sz="1000" dirty="0">
                          <a:latin typeface="微软雅黑" panose="020B0503020204020204" pitchFamily="34" charset="-122"/>
                          <a:ea typeface="微软雅黑" panose="020B0503020204020204" pitchFamily="34" charset="-122"/>
                        </a:rPr>
                        <a:t>编程比较简单，可以直接使用</a:t>
                      </a:r>
                      <a:r>
                        <a:rPr lang="en-US" altLang="zh-CN" sz="1000" dirty="0">
                          <a:latin typeface="微软雅黑" panose="020B0503020204020204" pitchFamily="34" charset="-122"/>
                          <a:ea typeface="微软雅黑" panose="020B0503020204020204" pitchFamily="34" charset="-122"/>
                        </a:rPr>
                        <a:t>Thread</a:t>
                      </a:r>
                      <a:r>
                        <a:rPr lang="zh-CN" altLang="en-US" sz="1000" dirty="0">
                          <a:latin typeface="微软雅黑" panose="020B0503020204020204" pitchFamily="34" charset="-122"/>
                          <a:ea typeface="微软雅黑" panose="020B0503020204020204" pitchFamily="34" charset="-122"/>
                        </a:rPr>
                        <a:t>类中的方法</a:t>
                      </a:r>
                      <a:endParaRPr lang="zh-CN" altLang="en-US" sz="1000" dirty="0">
                        <a:latin typeface="微软雅黑" panose="020B0503020204020204" pitchFamily="34" charset="-122"/>
                        <a:ea typeface="微软雅黑" panose="020B0503020204020204" pitchFamily="34" charset="-122"/>
                      </a:endParaRPr>
                    </a:p>
                  </a:txBody>
                  <a:tcPr marT="47466" marB="47466"/>
                </a:tc>
                <a:tc>
                  <a:txBody>
                    <a:bodyPr/>
                    <a:lstStyle/>
                    <a:p>
                      <a:pPr algn="l">
                        <a:lnSpc>
                          <a:spcPct val="150000"/>
                        </a:lnSpc>
                      </a:pPr>
                      <a:r>
                        <a:rPr lang="zh-CN" altLang="en-US" sz="1000">
                          <a:latin typeface="微软雅黑" panose="020B0503020204020204" pitchFamily="34" charset="-122"/>
                          <a:ea typeface="微软雅黑" panose="020B0503020204020204" pitchFamily="34" charset="-122"/>
                        </a:rPr>
                        <a:t>可扩展性</a:t>
                      </a:r>
                      <a:r>
                        <a:rPr lang="zh-CN" altLang="en-US" sz="1000" dirty="0">
                          <a:latin typeface="微软雅黑" panose="020B0503020204020204" pitchFamily="34" charset="-122"/>
                          <a:ea typeface="微软雅黑" panose="020B0503020204020204" pitchFamily="34" charset="-122"/>
                        </a:rPr>
                        <a:t>较差，</a:t>
                      </a:r>
                      <a:endParaRPr lang="en-US" altLang="zh-CN" sz="1000" dirty="0">
                        <a:latin typeface="微软雅黑" panose="020B0503020204020204" pitchFamily="34" charset="-122"/>
                        <a:ea typeface="微软雅黑" panose="020B0503020204020204" pitchFamily="34" charset="-122"/>
                      </a:endParaRPr>
                    </a:p>
                    <a:p>
                      <a:pPr algn="l">
                        <a:lnSpc>
                          <a:spcPct val="150000"/>
                        </a:lnSpc>
                      </a:pPr>
                      <a:r>
                        <a:rPr lang="zh-CN" altLang="en-US" sz="1000" dirty="0">
                          <a:latin typeface="微软雅黑" panose="020B0503020204020204" pitchFamily="34" charset="-122"/>
                          <a:ea typeface="微软雅黑" panose="020B0503020204020204" pitchFamily="34" charset="-122"/>
                        </a:rPr>
                        <a:t>不能再继承其他的类</a:t>
                      </a:r>
                      <a:endParaRPr lang="zh-CN" altLang="en-US" sz="1000" dirty="0">
                        <a:latin typeface="微软雅黑" panose="020B0503020204020204" pitchFamily="34" charset="-122"/>
                        <a:ea typeface="微软雅黑" panose="020B0503020204020204" pitchFamily="34" charset="-122"/>
                      </a:endParaRPr>
                    </a:p>
                  </a:txBody>
                  <a:tcPr marT="47466" marB="47466"/>
                </a:tc>
              </a:tr>
            </a:tbl>
          </a:graphicData>
        </a:graphic>
      </p:graphicFrame>
      <p:sp>
        <p:nvSpPr>
          <p:cNvPr id="21" name="文本占位符 10"/>
          <p:cNvSpPr txBox="1"/>
          <p:nvPr/>
        </p:nvSpPr>
        <p:spPr>
          <a:xfrm>
            <a:off x="1092200" y="892175"/>
            <a:ext cx="3203575" cy="388938"/>
          </a:xfrm>
          <a:prstGeom prst="rect">
            <a:avLst/>
          </a:prstGeom>
          <a:noFill/>
          <a:ln w="9525">
            <a:noFill/>
          </a:ln>
        </p:spPr>
        <p:txBody>
          <a:bodyPr lIns="68574" tIns="34289" rIns="68574" bIns="34289" anchor="ctr" anchorCtr="0"/>
          <a:p>
            <a:pPr>
              <a:spcBef>
                <a:spcPct val="20000"/>
              </a:spcBef>
            </a:pPr>
            <a:r>
              <a:rPr lang="zh-CN" altLang="en-US" sz="1400" b="1">
                <a:solidFill>
                  <a:srgbClr val="404040"/>
                </a:solidFill>
                <a:latin typeface="阿里巴巴普惠体" panose="00020600040101010101" pitchFamily="18" charset="-122"/>
                <a:ea typeface="阿里巴巴普惠体" panose="00020600040101010101" pitchFamily="18" charset="-122"/>
              </a:rPr>
              <a:t>两种创建线程方式对比</a:t>
            </a:r>
            <a:r>
              <a:rPr lang="en-US" altLang="zh-CN" sz="1400" b="1">
                <a:solidFill>
                  <a:srgbClr val="404040"/>
                </a:solidFill>
                <a:latin typeface="阿里巴巴普惠体" panose="00020600040101010101" pitchFamily="18" charset="-122"/>
                <a:ea typeface="阿里巴巴普惠体" panose="00020600040101010101" pitchFamily="18" charset="-122"/>
              </a:rPr>
              <a:t>: </a:t>
            </a:r>
            <a:endParaRPr lang="en-US" altLang="zh-CN" sz="1400" b="1">
              <a:solidFill>
                <a:srgbClr val="404040"/>
              </a:solidFill>
              <a:latin typeface="阿里巴巴普惠体" panose="00020600040101010101" pitchFamily="18" charset="-122"/>
              <a:ea typeface="阿里巴巴普惠体" panose="00020600040101010101" pitchFamily="18"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MH_Others_1"/>
          <p:cNvSpPr txBox="1"/>
          <p:nvPr>
            <p:custDataLst>
              <p:tags r:id="rId1"/>
            </p:custDataLst>
          </p:nvPr>
        </p:nvSpPr>
        <p:spPr>
          <a:xfrm>
            <a:off x="1958975" y="1917700"/>
            <a:ext cx="644525" cy="2643188"/>
          </a:xfrm>
          <a:prstGeom prst="rect">
            <a:avLst/>
          </a:prstGeom>
          <a:noFill/>
          <a:ln w="9525">
            <a:noFill/>
          </a:ln>
        </p:spPr>
        <p:txBody>
          <a:bodyPr vert="eaVert" lIns="68580" tIns="34290" rIns="68580" bIns="34290" anchor="t" anchorCtr="0"/>
          <a:p>
            <a:pPr>
              <a:buFont typeface="Arial" panose="020B0604020202020204" pitchFamily="34" charset="0"/>
            </a:pPr>
            <a:r>
              <a:rPr lang="en-US" altLang="zh-CN" sz="3600" dirty="0">
                <a:solidFill>
                  <a:srgbClr val="FF0000"/>
                </a:solidFill>
                <a:latin typeface="微软雅黑" panose="020B0503020204020204" pitchFamily="34" charset="-122"/>
                <a:ea typeface="微软雅黑" panose="020B0503020204020204" pitchFamily="34" charset="-122"/>
              </a:rPr>
              <a:t>Contents</a:t>
            </a:r>
            <a:endParaRPr lang="en-US" altLang="zh-CN" sz="3600" dirty="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8"/>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ts val="7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目</a:t>
            </a:r>
            <a:endParaRPr kumimoji="0" lang="zh-CN" altLang="en-US" sz="4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 name="MH_Others_3"/>
          <p:cNvSpPr>
            <a:spLocks noChangeArrowheads="1"/>
          </p:cNvSpPr>
          <p:nvPr>
            <p:custDataLst>
              <p:tags r:id="rId3"/>
            </p:custDataLst>
          </p:nvPr>
        </p:nvSpPr>
        <p:spPr bwMode="auto">
          <a:xfrm>
            <a:off x="1331628" y="1759695"/>
            <a:ext cx="734366" cy="734354"/>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w="3175">
                  <a:solidFill>
                    <a:srgbClr val="FFFFFF"/>
                  </a:solid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录</a:t>
            </a:r>
            <a:endParaRPr kumimoji="0" lang="zh-CN" altLang="en-US" sz="4400" b="1" i="0" u="none" strike="noStrike" kern="1200" cap="none" spc="0" normalizeH="0" baseline="0" noProof="0" dirty="0">
              <a:ln w="3175">
                <a:solidFill>
                  <a:srgbClr val="FFFFFF"/>
                </a:solid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71684" name="TextBox 9"/>
          <p:cNvSpPr txBox="1"/>
          <p:nvPr/>
        </p:nvSpPr>
        <p:spPr>
          <a:xfrm>
            <a:off x="3525838" y="1541463"/>
            <a:ext cx="4319587" cy="1943735"/>
          </a:xfrm>
          <a:prstGeom prst="rect">
            <a:avLst/>
          </a:prstGeom>
          <a:noFill/>
          <a:ln w="9525">
            <a:noFill/>
          </a:ln>
        </p:spPr>
        <p:txBody>
          <a:bodyPr anchor="t" anchorCtr="0">
            <a:spAutoFit/>
          </a:bodyPr>
          <a:p>
            <a:pPr marL="171450" marR="0" indent="-171450" algn="l" defTabSz="685800" rtl="0" eaLnBrk="0" fontAlgn="base" latinLnBrk="0" hangingPunct="0">
              <a:lnSpc>
                <a:spcPct val="200000"/>
              </a:lnSpc>
              <a:spcBef>
                <a:spcPct val="20000"/>
              </a:spcBef>
              <a:spcAft>
                <a:spcPct val="0"/>
              </a:spcAft>
              <a:buClrTx/>
              <a:buSzTx/>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sym typeface="阿里巴巴普惠体 R" charset="0"/>
              </a:rPr>
              <a:t> 线程相关的概念</a:t>
            </a:r>
            <a:endParaRPr kumimoji="0" lang="zh-CN" altLang="en-US" sz="14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endParaRPr>
          </a:p>
          <a:p>
            <a:pPr marL="171450" marR="0" indent="-171450" algn="l" defTabSz="685800" rtl="0" eaLnBrk="0" fontAlgn="base" latinLnBrk="0" hangingPunct="0">
              <a:lnSpc>
                <a:spcPct val="200000"/>
              </a:lnSpc>
              <a:spcBef>
                <a:spcPct val="20000"/>
              </a:spcBef>
              <a:spcAft>
                <a:spcPct val="0"/>
              </a:spcAft>
              <a:buClrTx/>
              <a:buSzTx/>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sym typeface="阿里巴巴普惠体 R" charset="0"/>
              </a:rPr>
              <a:t> 什么是多线程</a:t>
            </a:r>
            <a:endParaRPr kumimoji="0" lang="en-US" altLang="zh-CN" sz="14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endParaRPr>
          </a:p>
          <a:p>
            <a:pPr marL="171450" marR="0" indent="-171450" algn="l" defTabSz="685800" rtl="0" eaLnBrk="0" fontAlgn="base" latinLnBrk="0" hangingPunct="0">
              <a:lnSpc>
                <a:spcPct val="200000"/>
              </a:lnSpc>
              <a:spcBef>
                <a:spcPct val="20000"/>
              </a:spcBef>
              <a:spcAft>
                <a:spcPct val="0"/>
              </a:spcAft>
              <a:buClrTx/>
              <a:buSzTx/>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sym typeface="阿里巴巴普惠体 R" charset="0"/>
              </a:rPr>
              <a:t> </a:t>
            </a:r>
            <a:r>
              <a:rPr lang="zh-CN" altLang="en-US" sz="1400" dirty="0">
                <a:latin typeface="微软雅黑" panose="020B0503020204020204" pitchFamily="34" charset="-122"/>
                <a:ea typeface="微软雅黑" panose="020B0503020204020204" pitchFamily="34" charset="-122"/>
                <a:sym typeface="阿里巴巴普惠体 R" charset="0"/>
              </a:rPr>
              <a:t>多线程的实现方式</a:t>
            </a:r>
            <a:endParaRPr kumimoji="0" lang="en-US" altLang="zh-CN" sz="14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endParaRPr>
          </a:p>
          <a:p>
            <a:pPr marL="171450" marR="0" indent="-171450" algn="l" defTabSz="685800" rtl="0" eaLnBrk="0" fontAlgn="base" latinLnBrk="0" hangingPunct="0">
              <a:lnSpc>
                <a:spcPct val="200000"/>
              </a:lnSpc>
              <a:spcBef>
                <a:spcPct val="20000"/>
              </a:spcBef>
              <a:spcAft>
                <a:spcPct val="0"/>
              </a:spcAft>
              <a:buClrTx/>
              <a:buSzTx/>
              <a:buFont typeface="Wingdings" panose="05000000000000000000" pitchFamily="2" charset="2"/>
              <a:buChar char="u"/>
            </a:pPr>
            <a:r>
              <a:rPr lang="en-US" altLang="zh-CN" sz="1400" dirty="0">
                <a:solidFill>
                  <a:srgbClr val="FF0000"/>
                </a:solidFill>
                <a:latin typeface="微软雅黑" panose="020B0503020204020204" pitchFamily="34" charset="-122"/>
                <a:ea typeface="微软雅黑" panose="020B0503020204020204" pitchFamily="34" charset="-122"/>
                <a:sym typeface="阿里巴巴普惠体 R" charset="0"/>
              </a:rPr>
              <a:t> </a:t>
            </a:r>
            <a:r>
              <a:rPr lang="zh-CN" altLang="en-US" sz="1400" dirty="0">
                <a:solidFill>
                  <a:srgbClr val="FF0000"/>
                </a:solidFill>
                <a:latin typeface="微软雅黑" panose="020B0503020204020204" pitchFamily="34" charset="-122"/>
                <a:ea typeface="微软雅黑" panose="020B0503020204020204" pitchFamily="34" charset="-122"/>
                <a:sym typeface="阿里巴巴普惠体 R" charset="0"/>
              </a:rPr>
              <a:t>线程类的常见功能</a:t>
            </a:r>
            <a:endParaRPr lang="en-US" altLang="zh-CN" sz="1400" dirty="0">
              <a:latin typeface="微软雅黑" panose="020B0503020204020204" pitchFamily="34" charset="-122"/>
              <a:ea typeface="微软雅黑" panose="020B0503020204020204" pitchFamily="34" charset="-122"/>
            </a:endParaRPr>
          </a:p>
        </p:txBody>
      </p:sp>
      <p:sp>
        <p:nvSpPr>
          <p:cNvPr id="84993" name="标题 1"/>
          <p:cNvSpPr>
            <a:spLocks noGrp="1"/>
          </p:cNvSpPr>
          <p:nvPr/>
        </p:nvSpPr>
        <p:spPr>
          <a:xfrm>
            <a:off x="628650" y="177800"/>
            <a:ext cx="6578600" cy="387350"/>
          </a:xfrm>
          <a:prstGeom prst="rect">
            <a:avLst/>
          </a:prstGeom>
          <a:noFill/>
          <a:ln>
            <a:noFill/>
          </a:ln>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kern="1200">
                <a:solidFill>
                  <a:srgbClr val="404040"/>
                </a:solidFill>
                <a:latin typeface="阿里巴巴普惠体" panose="00020600040101010101" pitchFamily="18" charset="-122"/>
                <a:ea typeface="阿里巴巴普惠体" panose="00020600040101010101" pitchFamily="18" charset="-122"/>
                <a:cs typeface="+mj-cs"/>
              </a:rPr>
              <a:t>线程类常用功能</a:t>
            </a:r>
            <a:endParaRPr lang="zh-CN" altLang="en-US" kern="1200">
              <a:solidFill>
                <a:srgbClr val="404040"/>
              </a:solidFill>
              <a:latin typeface="阿里巴巴普惠体" panose="00020600040101010101" pitchFamily="18" charset="-122"/>
              <a:ea typeface="阿里巴巴普惠体" panose="00020600040101010101" pitchFamily="18"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TextBox 2"/>
          <p:cNvSpPr txBox="1"/>
          <p:nvPr/>
        </p:nvSpPr>
        <p:spPr>
          <a:xfrm>
            <a:off x="755333" y="915670"/>
            <a:ext cx="3514725" cy="508000"/>
          </a:xfrm>
          <a:prstGeom prst="rect">
            <a:avLst/>
          </a:prstGeom>
          <a:noFill/>
          <a:ln w="9525">
            <a:noFill/>
          </a:ln>
        </p:spPr>
        <p:txBody>
          <a:bodyPr anchor="t" anchorCtr="0">
            <a:spAutoFit/>
          </a:bodyPr>
          <a:p>
            <a:pPr eaLnBrk="0" hangingPunct="0">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获取和设置线程名称</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898208" y="1628458"/>
            <a:ext cx="6248400" cy="1544638"/>
          </a:xfrm>
          <a:prstGeom prst="rect">
            <a:avLst/>
          </a:prstGeom>
          <a:noFill/>
        </p:spPr>
        <p:txBody>
          <a:bodyPr wrap="square">
            <a:spAutoFit/>
          </a:bodyPr>
          <a:lstStyle/>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获取线程的名字</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L="171450" marR="0" indent="-171450"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String </a:t>
            </a:r>
            <a:r>
              <a:rPr kumimoji="0" lang="en-US" altLang="zh-CN" sz="1050" kern="1200" cap="none" spc="0" normalizeH="0" baseline="0" noProof="0" dirty="0" err="1">
                <a:latin typeface="微软雅黑" panose="020B0503020204020204" pitchFamily="34" charset="-122"/>
                <a:ea typeface="微软雅黑" panose="020B0503020204020204" pitchFamily="34" charset="-122"/>
                <a:cs typeface="+mn-cs"/>
              </a:rPr>
              <a:t>getName</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：返回此线程的名称</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Thread</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类中设置线程的名字</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void </a:t>
            </a:r>
            <a:r>
              <a:rPr kumimoji="0" lang="en-US" altLang="zh-CN" sz="1050" kern="1200" cap="none" spc="0" normalizeH="0" baseline="0" noProof="0" dirty="0" err="1">
                <a:latin typeface="微软雅黑" panose="020B0503020204020204" pitchFamily="34" charset="-122"/>
                <a:ea typeface="微软雅黑" panose="020B0503020204020204" pitchFamily="34" charset="-122"/>
                <a:cs typeface="+mn-cs"/>
              </a:rPr>
              <a:t>setName</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​(String name)</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：将此线程的名称更改为等于参数 </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name</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通过构造方法也可以设置线程名称</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84993" name="标题 1"/>
          <p:cNvSpPr>
            <a:spLocks noGrp="1"/>
          </p:cNvSpPr>
          <p:nvPr/>
        </p:nvSpPr>
        <p:spPr>
          <a:xfrm>
            <a:off x="628650" y="177800"/>
            <a:ext cx="6578600" cy="387350"/>
          </a:xfrm>
          <a:prstGeom prst="rect">
            <a:avLst/>
          </a:prstGeom>
          <a:noFill/>
          <a:ln>
            <a:noFill/>
          </a:ln>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kern="1200">
                <a:solidFill>
                  <a:srgbClr val="404040"/>
                </a:solidFill>
                <a:latin typeface="阿里巴巴普惠体" panose="00020600040101010101" pitchFamily="18" charset="-122"/>
                <a:ea typeface="阿里巴巴普惠体" panose="00020600040101010101" pitchFamily="18" charset="-122"/>
                <a:cs typeface="+mj-cs"/>
              </a:rPr>
              <a:t>线程类常用功能</a:t>
            </a:r>
            <a:endParaRPr lang="zh-CN" altLang="en-US" kern="1200">
              <a:solidFill>
                <a:srgbClr val="404040"/>
              </a:solidFill>
              <a:latin typeface="阿里巴巴普惠体" panose="00020600040101010101" pitchFamily="18" charset="-122"/>
              <a:ea typeface="阿里巴巴普惠体" panose="00020600040101010101" pitchFamily="18"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charRg st="0"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charRg st="8" end="3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charRg st="36" end="5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charRg st="52" end="9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charRg st="99" end="1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TextBox 2"/>
          <p:cNvSpPr txBox="1"/>
          <p:nvPr/>
        </p:nvSpPr>
        <p:spPr>
          <a:xfrm>
            <a:off x="755650" y="915353"/>
            <a:ext cx="3514725" cy="458787"/>
          </a:xfrm>
          <a:prstGeom prst="rect">
            <a:avLst/>
          </a:prstGeom>
          <a:noFill/>
          <a:ln w="9525">
            <a:noFill/>
          </a:ln>
        </p:spPr>
        <p:txBody>
          <a:bodyPr anchor="t" anchorCtr="0">
            <a:spAutoFit/>
          </a:bodyPr>
          <a:p>
            <a:pPr eaLnBrk="0" hangingPunct="0">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获得当前线程的对象</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814388" y="1374140"/>
            <a:ext cx="7488238" cy="333375"/>
          </a:xfrm>
          <a:prstGeom prst="rect">
            <a:avLst/>
          </a:prstGeom>
          <a:noFill/>
        </p:spPr>
        <p:txBody>
          <a:bodyPr>
            <a:spAutoFit/>
          </a:bodyPr>
          <a:lstStyle/>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public static Thread </a:t>
            </a:r>
            <a:r>
              <a:rPr kumimoji="0" lang="en-US" altLang="zh-CN" sz="1050" kern="1200" cap="none" spc="0" normalizeH="0" baseline="0" noProof="0" dirty="0" err="1">
                <a:latin typeface="微软雅黑" panose="020B0503020204020204" pitchFamily="34" charset="-122"/>
                <a:ea typeface="微软雅黑" panose="020B0503020204020204" pitchFamily="34" charset="-122"/>
                <a:cs typeface="+mn-cs"/>
              </a:rPr>
              <a:t>currentThread</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：返回对当前正在执行的线程对象的引用</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p:txBody>
      </p:sp>
      <p:sp>
        <p:nvSpPr>
          <p:cNvPr id="84993" name="标题 1"/>
          <p:cNvSpPr>
            <a:spLocks noGrp="1"/>
          </p:cNvSpPr>
          <p:nvPr/>
        </p:nvSpPr>
        <p:spPr>
          <a:xfrm>
            <a:off x="628650" y="177800"/>
            <a:ext cx="6578600" cy="387350"/>
          </a:xfrm>
          <a:prstGeom prst="rect">
            <a:avLst/>
          </a:prstGeom>
          <a:noFill/>
          <a:ln>
            <a:noFill/>
          </a:ln>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kern="1200">
                <a:solidFill>
                  <a:srgbClr val="404040"/>
                </a:solidFill>
                <a:latin typeface="阿里巴巴普惠体" panose="00020600040101010101" pitchFamily="18" charset="-122"/>
                <a:ea typeface="阿里巴巴普惠体" panose="00020600040101010101" pitchFamily="18" charset="-122"/>
                <a:cs typeface="+mj-cs"/>
              </a:rPr>
              <a:t>线程类常用功能</a:t>
            </a:r>
            <a:endParaRPr lang="zh-CN" altLang="en-US" kern="1200">
              <a:solidFill>
                <a:srgbClr val="404040"/>
              </a:solidFill>
              <a:latin typeface="阿里巴巴普惠体" panose="00020600040101010101" pitchFamily="18" charset="-122"/>
              <a:ea typeface="阿里巴巴普惠体" panose="00020600040101010101" pitchFamily="18" charset="-122"/>
              <a:cs typeface="+mj-cs"/>
            </a:endParaRPr>
          </a:p>
        </p:txBody>
      </p:sp>
      <p:sp>
        <p:nvSpPr>
          <p:cNvPr id="93186" name="TextBox 2"/>
          <p:cNvSpPr txBox="1"/>
          <p:nvPr/>
        </p:nvSpPr>
        <p:spPr>
          <a:xfrm>
            <a:off x="814705" y="2125663"/>
            <a:ext cx="3514725" cy="458787"/>
          </a:xfrm>
          <a:prstGeom prst="rect">
            <a:avLst/>
          </a:prstGeom>
          <a:noFill/>
          <a:ln w="9525">
            <a:noFill/>
          </a:ln>
        </p:spPr>
        <p:txBody>
          <a:bodyPr anchor="t" anchorCtr="0">
            <a:spAutoFit/>
          </a:bodyPr>
          <a:p>
            <a:pPr eaLnBrk="0" hangingPunct="0">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线程休眠</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TextBox 10"/>
          <p:cNvSpPr txBox="1"/>
          <p:nvPr/>
        </p:nvSpPr>
        <p:spPr>
          <a:xfrm>
            <a:off x="814705" y="2643505"/>
            <a:ext cx="5654040" cy="818515"/>
          </a:xfrm>
          <a:prstGeom prst="rect">
            <a:avLst/>
          </a:prstGeom>
          <a:noFill/>
        </p:spPr>
        <p:txBody>
          <a:bodyPr wrap="square">
            <a:spAutoFit/>
          </a:bodyPr>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public static void sleep(long time)</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：让线程休眠指定的时间，单位为毫秒。</a:t>
            </a:r>
            <a:endParaRPr kumimoji="0" lang="zh-CN" altLang="en-US" sz="1050" kern="1200" cap="none" spc="0" normalizeH="0" baseline="0" noProof="0" dirty="0">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endParaRPr kumimoji="0" lang="zh-CN" altLang="en-US" sz="1050" kern="1200" cap="none" spc="0" normalizeH="0" baseline="0" noProof="0" dirty="0">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lang="en-US" altLang="zh-CN" sz="1050" noProof="0" dirty="0">
                <a:latin typeface="微软雅黑" panose="020B0503020204020204" pitchFamily="34" charset="-122"/>
                <a:ea typeface="微软雅黑" panose="020B0503020204020204" pitchFamily="34" charset="-122"/>
                <a:cs typeface="+mn-cs"/>
                <a:sym typeface="+mn-ea"/>
              </a:rPr>
              <a:t>public void join​() : </a:t>
            </a:r>
            <a:r>
              <a:rPr lang="zh-CN" altLang="en-US" sz="1050" noProof="0" dirty="0">
                <a:latin typeface="微软雅黑" panose="020B0503020204020204" pitchFamily="34" charset="-122"/>
                <a:ea typeface="微软雅黑" panose="020B0503020204020204" pitchFamily="34" charset="-122"/>
                <a:cs typeface="+mn-cs"/>
                <a:sym typeface="+mn-ea"/>
              </a:rPr>
              <a:t>具备阻塞作用</a:t>
            </a:r>
            <a:r>
              <a:rPr lang="en-US" altLang="zh-CN" sz="1050" noProof="0" dirty="0">
                <a:latin typeface="微软雅黑" panose="020B0503020204020204" pitchFamily="34" charset="-122"/>
                <a:ea typeface="微软雅黑" panose="020B0503020204020204" pitchFamily="34" charset="-122"/>
                <a:cs typeface="+mn-cs"/>
                <a:sym typeface="+mn-ea"/>
              </a:rPr>
              <a:t> , 等待这个线程死亡,</a:t>
            </a:r>
            <a:r>
              <a:rPr lang="zh-CN" altLang="en-US" sz="1050" noProof="0" dirty="0">
                <a:latin typeface="微软雅黑" panose="020B0503020204020204" pitchFamily="34" charset="-122"/>
                <a:ea typeface="微软雅黑" panose="020B0503020204020204" pitchFamily="34" charset="-122"/>
                <a:cs typeface="+mn-cs"/>
                <a:sym typeface="+mn-ea"/>
              </a:rPr>
              <a:t>才会执行其他线程</a:t>
            </a:r>
            <a:endParaRPr kumimoji="0" lang="zh-CN" altLang="en-US" sz="1050" kern="1200" cap="none" spc="0" normalizeH="0" baseline="0" noProof="0" dirty="0">
              <a:latin typeface="微软雅黑" panose="020B0503020204020204" pitchFamily="34" charset="-122"/>
              <a:ea typeface="微软雅黑" panose="020B0503020204020204" pitchFamily="3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xEl>
                                              <p:charRg st="0" end="5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charRg st="0" end="5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163570" y="1373505"/>
            <a:ext cx="4718685" cy="1400810"/>
          </a:xfrm>
        </p:spPr>
        <p:txBody>
          <a:bodyPr/>
          <a:lstStyle/>
          <a:p>
            <a:r>
              <a:rPr lang="en-US" altLang="zh-CN"/>
              <a:t> </a:t>
            </a:r>
            <a:r>
              <a:rPr lang="zh-CN" altLang="en-US"/>
              <a:t>线程卖票案例分析</a:t>
            </a:r>
            <a:endParaRPr lang="en-US" altLang="zh-CN"/>
          </a:p>
          <a:p>
            <a:r>
              <a:rPr lang="en-US" altLang="zh-CN"/>
              <a:t> </a:t>
            </a:r>
            <a:r>
              <a:rPr lang="zh-CN" altLang="en-US"/>
              <a:t>线程的同步</a:t>
            </a:r>
            <a:endParaRPr lang="zh-CN" altLang="en-US"/>
          </a:p>
        </p:txBody>
      </p:sp>
      <p:sp>
        <p:nvSpPr>
          <p:cNvPr id="3" name="标题 2"/>
          <p:cNvSpPr>
            <a:spLocks noGrp="1"/>
          </p:cNvSpPr>
          <p:nvPr>
            <p:ph type="title"/>
          </p:nvPr>
        </p:nvSpPr>
        <p:spPr/>
        <p:txBody>
          <a:bodyPr/>
          <a:lstStyle/>
          <a:p>
            <a:r>
              <a:rPr lang="zh-CN" altLang="en-US"/>
              <a:t>线程安全问题</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a:t>理解线程安全问题的概念</a:t>
            </a:r>
            <a:endParaRPr lang="en-US" altLang="zh-CN"/>
          </a:p>
          <a:p>
            <a:r>
              <a:rPr lang="zh-CN" altLang="en-US"/>
              <a:t>理解线程卖票数据错乱的原因</a:t>
            </a:r>
            <a:endParaRPr lang="zh-CN" altLang="en-US"/>
          </a:p>
        </p:txBody>
      </p:sp>
      <p:sp>
        <p:nvSpPr>
          <p:cNvPr id="6" name="标题 5"/>
          <p:cNvSpPr>
            <a:spLocks noGrp="1"/>
          </p:cNvSpPr>
          <p:nvPr>
            <p:ph type="title"/>
          </p:nvPr>
        </p:nvSpPr>
        <p:spPr/>
        <p:txBody>
          <a:bodyPr/>
          <a:lstStyle/>
          <a:p>
            <a:r>
              <a:rPr lang="zh-CN" altLang="en-US"/>
              <a:t>线程安全问题</a:t>
            </a:r>
            <a:endParaRPr lang="zh-CN" altLang="en-US"/>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2946" name="组合 10"/>
          <p:cNvGrpSpPr/>
          <p:nvPr/>
        </p:nvGrpSpPr>
        <p:grpSpPr>
          <a:xfrm>
            <a:off x="920750" y="1076325"/>
            <a:ext cx="6459538" cy="392113"/>
            <a:chOff x="920022" y="1562487"/>
            <a:chExt cx="6462565" cy="389081"/>
          </a:xfrm>
        </p:grpSpPr>
        <p:sp>
          <p:nvSpPr>
            <p:cNvPr id="82947" name="TextBox 2"/>
            <p:cNvSpPr txBox="1"/>
            <p:nvPr/>
          </p:nvSpPr>
          <p:spPr>
            <a:xfrm>
              <a:off x="1280384" y="1562487"/>
              <a:ext cx="6102203" cy="375244"/>
            </a:xfrm>
            <a:prstGeom prst="rect">
              <a:avLst/>
            </a:prstGeom>
            <a:noFill/>
            <a:ln w="9525">
              <a:noFill/>
            </a:ln>
          </p:spPr>
          <p:txBody>
            <a:bodyPr anchor="t">
              <a:spAutoFit/>
            </a:bodyPr>
            <a:p>
              <a:pPr>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rPr>
                <a:t>案例：卖票</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pic>
          <p:nvPicPr>
            <p:cNvPr id="82948" name="Picture 9" descr="C:\Users\admin\Desktop\案例图标.png"/>
            <p:cNvPicPr>
              <a:picLocks noChangeAspect="1"/>
            </p:cNvPicPr>
            <p:nvPr/>
          </p:nvPicPr>
          <p:blipFill>
            <a:blip r:embed="rId1"/>
            <a:stretch>
              <a:fillRect/>
            </a:stretch>
          </p:blipFill>
          <p:spPr>
            <a:xfrm>
              <a:off x="920022" y="1591206"/>
              <a:ext cx="360362" cy="360362"/>
            </a:xfrm>
            <a:prstGeom prst="rect">
              <a:avLst/>
            </a:prstGeom>
            <a:noFill/>
            <a:ln w="9525">
              <a:noFill/>
            </a:ln>
          </p:spPr>
        </p:pic>
      </p:grpSp>
      <p:sp>
        <p:nvSpPr>
          <p:cNvPr id="19" name="TextBox 18"/>
          <p:cNvSpPr txBox="1"/>
          <p:nvPr/>
        </p:nvSpPr>
        <p:spPr>
          <a:xfrm>
            <a:off x="878205" y="1670368"/>
            <a:ext cx="7364413" cy="306388"/>
          </a:xfrm>
          <a:prstGeom prst="rect">
            <a:avLst/>
          </a:prstGeom>
          <a:noFill/>
        </p:spPr>
        <p:txBody>
          <a:bodyPr>
            <a:spAutoFit/>
          </a:bodyPr>
          <a:lstStyle/>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需求：某电影院目前正在上映国产大片，共有</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100</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张票，而它有</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3</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个窗口卖票，请设计一个程序模拟该电影院卖票</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20" name="TextBox 19"/>
          <p:cNvSpPr txBox="1"/>
          <p:nvPr/>
        </p:nvSpPr>
        <p:spPr>
          <a:xfrm>
            <a:off x="877888" y="2179638"/>
            <a:ext cx="7364413" cy="2516188"/>
          </a:xfrm>
          <a:prstGeom prst="rect">
            <a:avLst/>
          </a:prstGeom>
          <a:noFill/>
        </p:spPr>
        <p:txBody>
          <a:bodyPr>
            <a:spAutoFit/>
          </a:bodyPr>
          <a:lstStyle/>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思路：</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28600" marR="0" indent="-228600" defTabSz="914400" eaLnBrk="0" fontAlgn="auto" hangingPunct="0">
              <a:lnSpc>
                <a:spcPct val="150000"/>
              </a:lnSpc>
              <a:spcBef>
                <a:spcPts val="0"/>
              </a:spcBef>
              <a:spcAft>
                <a:spcPts val="0"/>
              </a:spcAft>
              <a:buClrTx/>
              <a:buSzTx/>
              <a:buFont typeface="+mj-ea"/>
              <a:buAutoNum type="circleNumDbPlain"/>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定义一个类</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Ticket</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实现</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Runnable</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接口，里面定义一个成员变量：</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private </a:t>
            </a:r>
            <a:r>
              <a:rPr kumimoji="0" lang="en-US" altLang="zh-CN" sz="1050" kern="1200" cap="none" spc="0" normalizeH="0" baseline="0" noProof="0" dirty="0" err="1">
                <a:latin typeface="微软雅黑" panose="020B0503020204020204" pitchFamily="34" charset="-122"/>
                <a:ea typeface="微软雅黑" panose="020B0503020204020204" pitchFamily="34" charset="-122"/>
                <a:cs typeface="+mn-cs"/>
              </a:rPr>
              <a:t>int</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 </a:t>
            </a:r>
            <a:r>
              <a:rPr kumimoji="0" lang="en-US" altLang="zh-CN" sz="1050" kern="1200" cap="none" spc="0" normalizeH="0" baseline="0" noProof="0" dirty="0" err="1">
                <a:latin typeface="微软雅黑" panose="020B0503020204020204" pitchFamily="34" charset="-122"/>
                <a:ea typeface="微软雅黑" panose="020B0503020204020204" pitchFamily="34" charset="-122"/>
                <a:cs typeface="+mn-cs"/>
              </a:rPr>
              <a:t>ticketCount</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 = 100;</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L="228600" marR="0" indent="-228600" defTabSz="914400" eaLnBrk="0" fontAlgn="auto" hangingPunct="0">
              <a:lnSpc>
                <a:spcPct val="150000"/>
              </a:lnSpc>
              <a:spcBef>
                <a:spcPts val="0"/>
              </a:spcBef>
              <a:spcAft>
                <a:spcPts val="0"/>
              </a:spcAft>
              <a:buClrTx/>
              <a:buSzTx/>
              <a:buFont typeface="+mj-ea"/>
              <a:buAutoNum type="circleNumDbPlain"/>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在</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Ticket</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类中重写</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run()</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方法实现卖票，代码步骤如下</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L="457200" marR="0" lvl="1"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：判断票数大于</a:t>
            </a: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0</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，就卖票，并告知是哪个窗口卖的</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B</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：票数要减</a:t>
            </a: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：卖光之后，线程停止</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indent="-228600" defTabSz="914400" eaLnBrk="0" fontAlgn="auto" hangingPunct="0">
              <a:lnSpc>
                <a:spcPct val="150000"/>
              </a:lnSpc>
              <a:spcBef>
                <a:spcPts val="0"/>
              </a:spcBef>
              <a:spcAft>
                <a:spcPts val="0"/>
              </a:spcAft>
              <a:buClrTx/>
              <a:buSzTx/>
              <a:buFont typeface="+mj-ea"/>
              <a:buAutoNum type="circleNumDbPlain"/>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定义一个测试类</a:t>
            </a:r>
            <a:r>
              <a:rPr kumimoji="0" lang="en-US" altLang="zh-CN" sz="1050" kern="1200" cap="none" spc="0" normalizeH="0" baseline="0" noProof="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TicketDemo</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，里面有</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main</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方法，代码步骤如下</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457200" marR="0" lvl="1"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：创建</a:t>
            </a: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Ticket</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类的对象</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B</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：创建三个</a:t>
            </a: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Thread</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类的对象，把</a:t>
            </a: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Ticket</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对象作为构造方法的参数，并给出对应的窗口名称</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：启动线程</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 name="标题 2"/>
          <p:cNvSpPr>
            <a:spLocks noGrp="1"/>
          </p:cNvSpPr>
          <p:nvPr/>
        </p:nvSpPr>
        <p:spPr>
          <a:xfrm>
            <a:off x="628650" y="177599"/>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线程安全问题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charRg st="0"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xEl>
                                              <p:charRg st="4" end="7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xEl>
                                              <p:charRg st="70" end="10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xEl>
                                              <p:charRg st="100" end="12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xEl>
                                              <p:charRg st="125" end="13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xEl>
                                              <p:charRg st="133" end="14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xEl>
                                              <p:charRg st="145" end="18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xEl>
                                              <p:charRg st="180" end="19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
                                            <p:txEl>
                                              <p:charRg st="195" end="24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
                                            <p:txEl>
                                              <p:charRg st="242" end="24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3780155" y="2038985"/>
            <a:ext cx="4222750" cy="1066165"/>
          </a:xfrm>
        </p:spPr>
        <p:txBody>
          <a:bodyPr/>
          <a:p>
            <a:r>
              <a:rPr lang="zh-CN" altLang="en-US"/>
              <a:t>能够理解卖票案例中重复票出现的原因</a:t>
            </a:r>
            <a:endParaRPr lang="zh-CN" altLang="en-US"/>
          </a:p>
          <a:p>
            <a:r>
              <a:rPr lang="zh-CN" altLang="en-US">
                <a:sym typeface="+mn-ea"/>
              </a:rPr>
              <a:t>能够理解卖票案例中负数票出现的原因</a:t>
            </a:r>
            <a:endParaRPr lang="zh-CN" altLang="en-US"/>
          </a:p>
        </p:txBody>
      </p:sp>
      <p:sp>
        <p:nvSpPr>
          <p:cNvPr id="3" name="标题 2"/>
          <p:cNvSpPr>
            <a:spLocks noGrp="1"/>
          </p:cNvSpPr>
          <p:nvPr>
            <p:ph type="title"/>
          </p:nvPr>
        </p:nvSpPr>
        <p:spPr/>
        <p:txBody>
          <a:bodyPr/>
          <a:p>
            <a:r>
              <a:rPr lang="zh-CN" altLang="en-US">
                <a:sym typeface="+mn-ea"/>
              </a:rPr>
              <a:t>卖票案例出现的问题分析</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TextBox 2"/>
          <p:cNvSpPr txBox="1"/>
          <p:nvPr/>
        </p:nvSpPr>
        <p:spPr>
          <a:xfrm>
            <a:off x="841375" y="1131888"/>
            <a:ext cx="3514725" cy="508000"/>
          </a:xfrm>
          <a:prstGeom prst="rect">
            <a:avLst/>
          </a:prstGeom>
          <a:noFill/>
          <a:ln w="9525">
            <a:noFill/>
          </a:ln>
        </p:spPr>
        <p:txBody>
          <a:bodyPr anchor="t">
            <a:spAutoFit/>
          </a:bodyPr>
          <a:p>
            <a:pPr eaLnBrk="0" hangingPunct="0">
              <a:lnSpc>
                <a:spcPct val="150000"/>
              </a:lnSpc>
              <a:buSzTx/>
            </a:pPr>
            <a:r>
              <a:rPr lang="zh-CN" altLang="en-US" b="1" dirty="0">
                <a:solidFill>
                  <a:srgbClr val="404040"/>
                </a:solidFill>
                <a:latin typeface="微软雅黑" panose="020B0503020204020204" pitchFamily="34" charset="-122"/>
                <a:ea typeface="微软雅黑" panose="020B0503020204020204" pitchFamily="34" charset="-122"/>
              </a:rPr>
              <a:t>卖票案例的思考</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900113" y="1590675"/>
            <a:ext cx="6551613" cy="2515235"/>
          </a:xfrm>
          <a:prstGeom prst="rect">
            <a:avLst/>
          </a:prstGeom>
          <a:noFill/>
        </p:spPr>
        <p:txBody>
          <a:bodyPr>
            <a:spAutoFit/>
          </a:bodyPr>
          <a:lstStyle/>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刚才讲解了电影院卖票程序，好像没有什么问题。但是在实际生活中，售票时出票也是需要时间的，</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所以，在出售一张票的时候，需要一点时间的延迟，接下来我们去修改卖票程序中卖票的动作：</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每次出票时间</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100</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毫秒，用</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sleep()</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方法实现</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卖票出现了问题</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相同的票出现了多次</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出现了负数的票</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问题原因：</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lang="zh-CN" altLang="en-US" sz="1050" noProof="0" dirty="0">
                <a:latin typeface="微软雅黑" panose="020B0503020204020204" pitchFamily="34" charset="-122"/>
                <a:ea typeface="微软雅黑" panose="020B0503020204020204" pitchFamily="34" charset="-122"/>
                <a:sym typeface="+mn-ea"/>
              </a:rPr>
              <a:t>多个线程在对共享数据进行读改写的时候，可能导致的数据错乱就是线程的安全问题了</a:t>
            </a:r>
            <a:endParaRPr kumimoji="0" lang="zh-CN" altLang="en-US" sz="1050" kern="1200" cap="none" spc="0" normalizeH="0" baseline="0" noProof="0" dirty="0">
              <a:latin typeface="微软雅黑" panose="020B0503020204020204" pitchFamily="34" charset="-122"/>
              <a:ea typeface="微软雅黑" panose="020B0503020204020204" pitchFamily="34" charset="-122"/>
              <a:cs typeface="+mn-cs"/>
            </a:endParaRPr>
          </a:p>
        </p:txBody>
      </p:sp>
      <p:sp>
        <p:nvSpPr>
          <p:cNvPr id="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lang="zh-CN" altLang="en-US" sz="2400">
                <a:sym typeface="+mn-ea"/>
              </a:rPr>
              <a:t>卖票案例出现的问题分析</a:t>
            </a:r>
            <a:endParaRPr kumimoji="0" lang="zh-CN" altLang="en-US"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charRg st="0" end="4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charRg st="45" end="8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charRg st="88" end="1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charRg st="114" end="12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charRg st="122" end="13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charRg st="132" end="14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charRg st="141" end="147"/>
                                            </p:txEl>
                                          </p:spTgt>
                                        </p:tgtEl>
                                        <p:attrNameLst>
                                          <p:attrName>style.visibility</p:attrName>
                                        </p:attrNameLst>
                                      </p:cBhvr>
                                      <p:to>
                                        <p:strVal val="visible"/>
                                      </p:to>
                                    </p:set>
                                  </p:childTnLst>
                                </p:cTn>
                              </p:par>
                              <p:par>
                                <p:cTn id="23" presetID="3" presetClass="entr" presetSubtype="10" fill="hold" nodeType="withEffect">
                                  <p:stCondLst>
                                    <p:cond delay="0"/>
                                  </p:stCondLst>
                                  <p:childTnLst>
                                    <p:set>
                                      <p:cBhvr>
                                        <p:cTn id="24" dur="1" fill="hold">
                                          <p:stCondLst>
                                            <p:cond delay="0"/>
                                          </p:stCondLst>
                                        </p:cTn>
                                        <p:tgtEl>
                                          <p:spTgt spid="11">
                                            <p:txEl>
                                              <p:pRg st="9" end="9"/>
                                            </p:txEl>
                                          </p:spTgt>
                                        </p:tgtEl>
                                        <p:attrNameLst>
                                          <p:attrName>style.visibility</p:attrName>
                                        </p:attrNameLst>
                                      </p:cBhvr>
                                      <p:to>
                                        <p:strVal val="visible"/>
                                      </p:to>
                                    </p:set>
                                    <p:animEffect transition="in" filter="blinds(horizontal)">
                                      <p:cBhvr>
                                        <p:cTn id="25"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3780155" y="2038985"/>
            <a:ext cx="4222750" cy="723265"/>
          </a:xfrm>
        </p:spPr>
        <p:txBody>
          <a:bodyPr/>
          <a:p>
            <a:r>
              <a:rPr lang="zh-CN" altLang="en-US"/>
              <a:t>能够理解卖票案例中解决数据安全的思想</a:t>
            </a:r>
            <a:endParaRPr lang="en-US" altLang="zh-CN"/>
          </a:p>
        </p:txBody>
      </p:sp>
      <p:sp>
        <p:nvSpPr>
          <p:cNvPr id="3" name="标题 2"/>
          <p:cNvSpPr>
            <a:spLocks noGrp="1"/>
          </p:cNvSpPr>
          <p:nvPr>
            <p:ph type="title"/>
          </p:nvPr>
        </p:nvSpPr>
        <p:spPr/>
        <p:txBody>
          <a:bodyPr/>
          <a:p>
            <a:r>
              <a:rPr lang="zh-CN" altLang="en-US" b="0">
                <a:solidFill>
                  <a:schemeClr val="tx1"/>
                </a:solidFill>
                <a:latin typeface="+mj-lt"/>
                <a:ea typeface="+mj-ea"/>
                <a:cs typeface="+mj-cs"/>
                <a:sym typeface="+mn-ea"/>
              </a:rPr>
              <a:t>数据安全问题的解决</a:t>
            </a:r>
            <a:endParaRPr lang="zh-CN" altLang="en-US" b="0">
              <a:solidFill>
                <a:schemeClr val="tx1"/>
              </a:solidFill>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MH_Others_1"/>
          <p:cNvSpPr txBox="1"/>
          <p:nvPr>
            <p:custDataLst>
              <p:tags r:id="rId1"/>
            </p:custDataLst>
          </p:nvPr>
        </p:nvSpPr>
        <p:spPr>
          <a:xfrm>
            <a:off x="1958975" y="1917700"/>
            <a:ext cx="644525" cy="2643188"/>
          </a:xfrm>
          <a:prstGeom prst="rect">
            <a:avLst/>
          </a:prstGeom>
          <a:noFill/>
          <a:ln w="9525">
            <a:noFill/>
          </a:ln>
        </p:spPr>
        <p:txBody>
          <a:bodyPr vert="eaVert" lIns="68580" tIns="34290" rIns="68580" bIns="34290" anchor="t" anchorCtr="0"/>
          <a:p>
            <a:pPr>
              <a:buFont typeface="Arial" panose="020B0604020202020204" pitchFamily="34" charset="0"/>
            </a:pPr>
            <a:r>
              <a:rPr lang="en-US" altLang="zh-CN" sz="3600" dirty="0">
                <a:solidFill>
                  <a:srgbClr val="FF0000"/>
                </a:solidFill>
                <a:latin typeface="微软雅黑" panose="020B0503020204020204" pitchFamily="34" charset="-122"/>
                <a:ea typeface="微软雅黑" panose="020B0503020204020204" pitchFamily="34" charset="-122"/>
              </a:rPr>
              <a:t>Contents</a:t>
            </a:r>
            <a:endParaRPr lang="en-US" altLang="zh-CN" sz="3600" dirty="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8"/>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ts val="7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目</a:t>
            </a:r>
            <a:endParaRPr kumimoji="0" lang="zh-CN" altLang="en-US" sz="4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 name="MH_Others_3"/>
          <p:cNvSpPr>
            <a:spLocks noChangeArrowheads="1"/>
          </p:cNvSpPr>
          <p:nvPr>
            <p:custDataLst>
              <p:tags r:id="rId3"/>
            </p:custDataLst>
          </p:nvPr>
        </p:nvSpPr>
        <p:spPr bwMode="auto">
          <a:xfrm>
            <a:off x="1331628" y="1759695"/>
            <a:ext cx="734366" cy="734354"/>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w="3175">
                  <a:solidFill>
                    <a:srgbClr val="FFFFFF"/>
                  </a:solid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录</a:t>
            </a:r>
            <a:endParaRPr kumimoji="0" lang="zh-CN" altLang="en-US" sz="4400" b="1" i="0" u="none" strike="noStrike" kern="1200" cap="none" spc="0" normalizeH="0" baseline="0" noProof="0" dirty="0">
              <a:ln w="3175">
                <a:solidFill>
                  <a:srgbClr val="FFFFFF"/>
                </a:solid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71684" name="TextBox 9"/>
          <p:cNvSpPr txBox="1"/>
          <p:nvPr/>
        </p:nvSpPr>
        <p:spPr>
          <a:xfrm>
            <a:off x="3525838" y="1541463"/>
            <a:ext cx="4319587" cy="1814830"/>
          </a:xfrm>
          <a:prstGeom prst="rect">
            <a:avLst/>
          </a:prstGeom>
          <a:noFill/>
          <a:ln w="9525">
            <a:noFill/>
          </a:ln>
        </p:spPr>
        <p:txBody>
          <a:bodyPr anchor="t" anchorCtr="0">
            <a:spAutoFit/>
          </a:bodyPr>
          <a:p>
            <a:pPr marL="171450" indent="-171450" eaLnBrk="0" hangingPunct="0">
              <a:lnSpc>
                <a:spcPct val="200000"/>
              </a:lnSpc>
              <a:buClrTx/>
              <a:buFont typeface="Wingdings" panose="05000000000000000000" pitchFamily="2" charset="2"/>
              <a:buChar char="u"/>
            </a:pPr>
            <a:r>
              <a:rPr lang="zh-CN" altLang="en-US" sz="1400" dirty="0">
                <a:solidFill>
                  <a:srgbClr val="FF0000"/>
                </a:solidFill>
                <a:latin typeface="微软雅黑" panose="020B0503020204020204" pitchFamily="34" charset="-122"/>
                <a:ea typeface="微软雅黑" panose="020B0503020204020204" pitchFamily="34" charset="-122"/>
              </a:rPr>
              <a:t> 线程相关的概念</a:t>
            </a:r>
            <a:endParaRPr lang="zh-CN" altLang="en-US" sz="1400" dirty="0">
              <a:solidFill>
                <a:srgbClr val="FF0000"/>
              </a:solidFill>
              <a:latin typeface="微软雅黑" panose="020B0503020204020204" pitchFamily="34" charset="-122"/>
              <a:ea typeface="微软雅黑" panose="020B0503020204020204" pitchFamily="34" charset="-122"/>
            </a:endParaRPr>
          </a:p>
          <a:p>
            <a:pPr marL="171450" indent="-171450" eaLnBrk="0" hangingPunct="0">
              <a:lnSpc>
                <a:spcPct val="200000"/>
              </a:lnSpc>
              <a:buClr>
                <a:srgbClr val="000000"/>
              </a:buClr>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rPr>
              <a:t> 什么是多线程</a:t>
            </a:r>
            <a:endParaRPr lang="en-US" altLang="zh-CN" sz="1400" dirty="0">
              <a:solidFill>
                <a:schemeClr val="tx1"/>
              </a:solidFill>
              <a:latin typeface="微软雅黑" panose="020B0503020204020204" pitchFamily="34" charset="-122"/>
              <a:ea typeface="微软雅黑" panose="020B0503020204020204" pitchFamily="34" charset="-122"/>
            </a:endParaRPr>
          </a:p>
          <a:p>
            <a:pPr marL="171450" indent="-171450" eaLnBrk="0" hangingPunct="0">
              <a:lnSpc>
                <a:spcPct val="200000"/>
              </a:lnSpc>
              <a:buClr>
                <a:srgbClr val="262626"/>
              </a:buClr>
              <a:buFont typeface="Wingdings" panose="05000000000000000000" pitchFamily="2" charset="2"/>
              <a:buChar char="u"/>
            </a:pPr>
            <a:r>
              <a:rPr lang="en-US" altLang="zh-CN" sz="1400" dirty="0">
                <a:solidFill>
                  <a:srgbClr val="262626"/>
                </a:solidFill>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多线程的实现方式</a:t>
            </a:r>
            <a:endParaRPr lang="en-US" altLang="zh-CN" sz="1400" dirty="0">
              <a:latin typeface="微软雅黑" panose="020B0503020204020204" pitchFamily="34" charset="-122"/>
              <a:ea typeface="微软雅黑" panose="020B0503020204020204" pitchFamily="34" charset="-122"/>
            </a:endParaRPr>
          </a:p>
          <a:p>
            <a:pPr marL="171450" indent="-171450" eaLnBrk="0" hangingPunct="0">
              <a:lnSpc>
                <a:spcPct val="200000"/>
              </a:lnSpc>
              <a:buClrTx/>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线程类的常见方法</a:t>
            </a:r>
            <a:endParaRPr lang="en-US" altLang="zh-CN" sz="1400" dirty="0">
              <a:latin typeface="微软雅黑" panose="020B0503020204020204" pitchFamily="34" charset="-122"/>
              <a:ea typeface="微软雅黑" panose="020B0503020204020204" pitchFamily="34" charset="-122"/>
            </a:endParaRPr>
          </a:p>
        </p:txBody>
      </p:sp>
      <p:sp>
        <p:nvSpPr>
          <p:cNvPr id="3" name="标题 1"/>
          <p:cNvSpPr>
            <a:spLocks noGrp="1"/>
          </p:cNvSpPr>
          <p:nvPr/>
        </p:nvSpPr>
        <p:spPr>
          <a:xfrm>
            <a:off x="628650" y="177599"/>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多线程</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TextBox 2"/>
          <p:cNvSpPr txBox="1"/>
          <p:nvPr/>
        </p:nvSpPr>
        <p:spPr>
          <a:xfrm>
            <a:off x="841375" y="1131888"/>
            <a:ext cx="4667250" cy="508000"/>
          </a:xfrm>
          <a:prstGeom prst="rect">
            <a:avLst/>
          </a:prstGeom>
          <a:noFill/>
          <a:ln w="9525">
            <a:noFill/>
          </a:ln>
        </p:spPr>
        <p:txBody>
          <a:bodyPr anchor="t">
            <a:spAutoFit/>
          </a:bodyPr>
          <a:p>
            <a:pPr eaLnBrk="0" hangingPunct="0">
              <a:lnSpc>
                <a:spcPct val="150000"/>
              </a:lnSpc>
              <a:buSzTx/>
            </a:pPr>
            <a:r>
              <a:rPr lang="en-US" altLang="zh-CN" b="1" dirty="0">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卖票案例数据安全问题的解决</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900113" y="1590675"/>
            <a:ext cx="8064500" cy="2272665"/>
          </a:xfrm>
          <a:prstGeom prst="rect">
            <a:avLst/>
          </a:prstGeom>
          <a:noFill/>
        </p:spPr>
        <p:txBody>
          <a:bodyPr>
            <a:spAutoFit/>
          </a:bodyPr>
          <a:lstStyle/>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为什么出现问题</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这也是我们判断多线程程序是否会有数据安全问题的标准</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多线程操作共享数据</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如何解决多线程安全问题呢</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基本思想：让共享数据存在安全的环境中</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当某一个线程访问共享数据时</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其他线程是无法操作的</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怎么实现呢</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把多条线程操作共享数据的代码给锁起来，让任意时刻只能有一个线程执行即可</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Java</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提供了同步代码块的方式来解决</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lang="zh-CN" altLang="en-US" sz="2400">
                <a:sym typeface="+mn-ea"/>
              </a:rPr>
              <a:t>卖票案例出现的问题分析</a:t>
            </a:r>
            <a:endParaRPr kumimoji="0" lang="zh-CN" altLang="en-US"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blinds(horizontal)">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4" end="4"/>
                                            </p:txEl>
                                          </p:spTgt>
                                        </p:tgtEl>
                                        <p:attrNameLst>
                                          <p:attrName>style.visibility</p:attrName>
                                        </p:attrNameLst>
                                      </p:cBhvr>
                                      <p:to>
                                        <p:strVal val="visible"/>
                                      </p:to>
                                    </p:set>
                                    <p:animEffect transition="in" filter="blinds(horizontal)">
                                      <p:cBhvr>
                                        <p:cTn id="12" dur="500"/>
                                        <p:tgtEl>
                                          <p:spTgt spid="1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7" end="7"/>
                                            </p:txEl>
                                          </p:spTgt>
                                        </p:tgtEl>
                                        <p:attrNameLst>
                                          <p:attrName>style.visibility</p:attrName>
                                        </p:attrNameLst>
                                      </p:cBhvr>
                                      <p:to>
                                        <p:strVal val="visible"/>
                                      </p:to>
                                    </p:set>
                                    <p:animEffect transition="in" filter="blinds(horizontal)">
                                      <p:cBhvr>
                                        <p:cTn id="17" dur="500"/>
                                        <p:tgtEl>
                                          <p:spTgt spid="11">
                                            <p:txEl>
                                              <p:pRg st="7" end="7"/>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1">
                                            <p:txEl>
                                              <p:pRg st="8" end="8"/>
                                            </p:txEl>
                                          </p:spTgt>
                                        </p:tgtEl>
                                        <p:attrNameLst>
                                          <p:attrName>style.visibility</p:attrName>
                                        </p:attrNameLst>
                                      </p:cBhvr>
                                      <p:to>
                                        <p:strVal val="visible"/>
                                      </p:to>
                                    </p:set>
                                    <p:animEffect transition="in" filter="blinds(horizontal)">
                                      <p:cBhvr>
                                        <p:cTn id="20"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a:t> </a:t>
            </a:r>
            <a:r>
              <a:rPr lang="zh-CN" altLang="en-US"/>
              <a:t>理解什么是线程的同步</a:t>
            </a:r>
            <a:endParaRPr lang="en-US" altLang="zh-CN"/>
          </a:p>
          <a:p>
            <a:r>
              <a:rPr lang="en-US" altLang="zh-CN"/>
              <a:t> </a:t>
            </a:r>
            <a:r>
              <a:rPr lang="zh-CN" altLang="en-US"/>
              <a:t>能够使用同步代码块解决线程的安全问题</a:t>
            </a:r>
            <a:endParaRPr lang="zh-CN" altLang="en-US"/>
          </a:p>
        </p:txBody>
      </p:sp>
      <p:sp>
        <p:nvSpPr>
          <p:cNvPr id="2" name="标题 1"/>
          <p:cNvSpPr>
            <a:spLocks noGrp="1"/>
          </p:cNvSpPr>
          <p:nvPr>
            <p:ph type="title"/>
          </p:nvPr>
        </p:nvSpPr>
        <p:spPr/>
        <p:txBody>
          <a:bodyPr/>
          <a:lstStyle/>
          <a:p>
            <a:r>
              <a:rPr lang="zh-CN" altLang="en-US"/>
              <a:t>同步代码块</a:t>
            </a:r>
            <a:endParaRPr lang="zh-CN" altLang="en-US"/>
          </a:p>
        </p:txBody>
      </p:sp>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1331913" y="1131888"/>
            <a:ext cx="1511300" cy="2160588"/>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900113" y="2932113"/>
            <a:ext cx="2519363" cy="792163"/>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0" name="直接连接符 9"/>
          <p:cNvCxnSpPr/>
          <p:nvPr/>
        </p:nvCxnSpPr>
        <p:spPr>
          <a:xfrm>
            <a:off x="1331913" y="2932113"/>
            <a:ext cx="1368425" cy="64770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835150" y="1438275"/>
            <a:ext cx="649288" cy="115252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椭圆 11"/>
          <p:cNvSpPr/>
          <p:nvPr/>
        </p:nvSpPr>
        <p:spPr>
          <a:xfrm>
            <a:off x="2033588" y="1600200"/>
            <a:ext cx="252413" cy="287338"/>
          </a:xfrm>
          <a:prstGeom prst="ellipse">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5" name="图片 14"/>
          <p:cNvPicPr>
            <a:picLocks noChangeAspect="1"/>
          </p:cNvPicPr>
          <p:nvPr/>
        </p:nvPicPr>
        <p:blipFill>
          <a:blip r:embed="rId1"/>
          <a:stretch>
            <a:fillRect/>
          </a:stretch>
        </p:blipFill>
        <p:spPr>
          <a:xfrm>
            <a:off x="5003800" y="3148013"/>
            <a:ext cx="1257300" cy="1347787"/>
          </a:xfrm>
          <a:prstGeom prst="rect">
            <a:avLst/>
          </a:prstGeom>
          <a:noFill/>
          <a:ln w="9525">
            <a:noFill/>
          </a:ln>
        </p:spPr>
      </p:pic>
      <p:pic>
        <p:nvPicPr>
          <p:cNvPr id="16" name="图片 15"/>
          <p:cNvPicPr>
            <a:picLocks noChangeAspect="1"/>
          </p:cNvPicPr>
          <p:nvPr/>
        </p:nvPicPr>
        <p:blipFill>
          <a:blip r:embed="rId1"/>
          <a:stretch>
            <a:fillRect/>
          </a:stretch>
        </p:blipFill>
        <p:spPr>
          <a:xfrm>
            <a:off x="6613525" y="3171825"/>
            <a:ext cx="1255713" cy="1349375"/>
          </a:xfrm>
          <a:prstGeom prst="rect">
            <a:avLst/>
          </a:prstGeom>
          <a:noFill/>
          <a:ln w="9525">
            <a:noFill/>
          </a:ln>
        </p:spPr>
      </p:pic>
      <p:pic>
        <p:nvPicPr>
          <p:cNvPr id="13" name="图片 12"/>
          <p:cNvPicPr>
            <a:picLocks noChangeAspect="1"/>
          </p:cNvPicPr>
          <p:nvPr/>
        </p:nvPicPr>
        <p:blipFill>
          <a:blip r:embed="rId2"/>
          <a:stretch>
            <a:fillRect/>
          </a:stretch>
        </p:blipFill>
        <p:spPr>
          <a:xfrm>
            <a:off x="5026025" y="3076575"/>
            <a:ext cx="1235075" cy="1724025"/>
          </a:xfrm>
          <a:prstGeom prst="rect">
            <a:avLst/>
          </a:prstGeom>
          <a:noFill/>
          <a:ln w="9525">
            <a:noFill/>
          </a:ln>
        </p:spPr>
      </p:pic>
      <p:pic>
        <p:nvPicPr>
          <p:cNvPr id="19" name="图片 18"/>
          <p:cNvPicPr>
            <a:picLocks noChangeAspect="1"/>
          </p:cNvPicPr>
          <p:nvPr/>
        </p:nvPicPr>
        <p:blipFill>
          <a:blip r:embed="rId2"/>
          <a:stretch>
            <a:fillRect/>
          </a:stretch>
        </p:blipFill>
        <p:spPr>
          <a:xfrm>
            <a:off x="6604000" y="3076575"/>
            <a:ext cx="1233488" cy="1724025"/>
          </a:xfrm>
          <a:prstGeom prst="rect">
            <a:avLst/>
          </a:prstGeom>
          <a:noFill/>
          <a:ln w="9525">
            <a:noFill/>
          </a:ln>
        </p:spPr>
      </p:pic>
      <p:sp>
        <p:nvSpPr>
          <p:cNvPr id="14"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lang="zh-CN" altLang="en-US" sz="2400">
                <a:sym typeface="+mn-ea"/>
              </a:rPr>
              <a:t>同步代码块</a:t>
            </a:r>
            <a:endParaRPr kumimoji="0" lang="zh-CN" altLang="en-US"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bldLvl="0" animBg="1"/>
      <p:bldP spid="12"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1331913" y="1131888"/>
            <a:ext cx="1439863" cy="1944688"/>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椭圆 10"/>
          <p:cNvSpPr/>
          <p:nvPr/>
        </p:nvSpPr>
        <p:spPr>
          <a:xfrm>
            <a:off x="1835150" y="1438275"/>
            <a:ext cx="649288" cy="115252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椭圆 11"/>
          <p:cNvSpPr/>
          <p:nvPr/>
        </p:nvSpPr>
        <p:spPr>
          <a:xfrm>
            <a:off x="2033588" y="1600200"/>
            <a:ext cx="252413" cy="287338"/>
          </a:xfrm>
          <a:prstGeom prst="ellipse">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91140" name="图片 15"/>
          <p:cNvPicPr>
            <a:picLocks noChangeAspect="1"/>
          </p:cNvPicPr>
          <p:nvPr/>
        </p:nvPicPr>
        <p:blipFill>
          <a:blip r:embed="rId1"/>
          <a:stretch>
            <a:fillRect/>
          </a:stretch>
        </p:blipFill>
        <p:spPr>
          <a:xfrm>
            <a:off x="6613525" y="3171825"/>
            <a:ext cx="1255713" cy="1349375"/>
          </a:xfrm>
          <a:prstGeom prst="rect">
            <a:avLst/>
          </a:prstGeom>
          <a:noFill/>
          <a:ln w="9525">
            <a:noFill/>
          </a:ln>
        </p:spPr>
      </p:pic>
      <p:pic>
        <p:nvPicPr>
          <p:cNvPr id="91141" name="图片 12"/>
          <p:cNvPicPr>
            <a:picLocks noChangeAspect="1"/>
          </p:cNvPicPr>
          <p:nvPr/>
        </p:nvPicPr>
        <p:blipFill>
          <a:blip r:embed="rId2"/>
          <a:stretch>
            <a:fillRect/>
          </a:stretch>
        </p:blipFill>
        <p:spPr>
          <a:xfrm>
            <a:off x="1470025" y="1203325"/>
            <a:ext cx="1211263" cy="1690688"/>
          </a:xfrm>
          <a:prstGeom prst="rect">
            <a:avLst/>
          </a:prstGeom>
          <a:noFill/>
          <a:ln w="9525">
            <a:noFill/>
          </a:ln>
        </p:spPr>
      </p:pic>
      <p:sp>
        <p:nvSpPr>
          <p:cNvPr id="8"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lang="zh-CN" altLang="en-US" sz="2400">
                <a:sym typeface="+mn-ea"/>
              </a:rPr>
              <a:t>同步代码块</a:t>
            </a:r>
            <a:endParaRPr kumimoji="0" lang="zh-CN" altLang="en-US"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1331913" y="1131888"/>
            <a:ext cx="1944688" cy="2376488"/>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93186" name="图片 15"/>
          <p:cNvPicPr>
            <a:picLocks noChangeAspect="1"/>
          </p:cNvPicPr>
          <p:nvPr/>
        </p:nvPicPr>
        <p:blipFill>
          <a:blip r:embed="rId1"/>
          <a:stretch>
            <a:fillRect/>
          </a:stretch>
        </p:blipFill>
        <p:spPr>
          <a:xfrm>
            <a:off x="6613525" y="3171825"/>
            <a:ext cx="1255713" cy="1349375"/>
          </a:xfrm>
          <a:prstGeom prst="rect">
            <a:avLst/>
          </a:prstGeom>
          <a:noFill/>
          <a:ln w="9525">
            <a:noFill/>
          </a:ln>
        </p:spPr>
      </p:pic>
      <p:pic>
        <p:nvPicPr>
          <p:cNvPr id="93187" name="图片 2"/>
          <p:cNvPicPr>
            <a:picLocks noChangeAspect="1"/>
          </p:cNvPicPr>
          <p:nvPr/>
        </p:nvPicPr>
        <p:blipFill>
          <a:blip r:embed="rId2"/>
          <a:stretch>
            <a:fillRect/>
          </a:stretch>
        </p:blipFill>
        <p:spPr>
          <a:xfrm>
            <a:off x="1403350" y="1266825"/>
            <a:ext cx="1714500" cy="2105025"/>
          </a:xfrm>
          <a:prstGeom prst="rect">
            <a:avLst/>
          </a:prstGeom>
          <a:noFill/>
          <a:ln w="9525">
            <a:noFill/>
          </a:ln>
        </p:spPr>
      </p:pic>
      <p:sp>
        <p:nvSpPr>
          <p:cNvPr id="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lang="zh-CN" altLang="en-US" sz="2400">
                <a:sym typeface="+mn-ea"/>
              </a:rPr>
              <a:t>同步代码块</a:t>
            </a:r>
            <a:endParaRPr kumimoji="0" lang="zh-CN" altLang="en-US"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1331913" y="1131888"/>
            <a:ext cx="1944688" cy="2376488"/>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95234" name="图片 15"/>
          <p:cNvPicPr>
            <a:picLocks noChangeAspect="1"/>
          </p:cNvPicPr>
          <p:nvPr/>
        </p:nvPicPr>
        <p:blipFill>
          <a:blip r:embed="rId1"/>
          <a:stretch>
            <a:fillRect/>
          </a:stretch>
        </p:blipFill>
        <p:spPr>
          <a:xfrm>
            <a:off x="3275013" y="3508375"/>
            <a:ext cx="1255712" cy="1347788"/>
          </a:xfrm>
          <a:prstGeom prst="rect">
            <a:avLst/>
          </a:prstGeom>
          <a:noFill/>
          <a:ln w="9525">
            <a:noFill/>
          </a:ln>
        </p:spPr>
      </p:pic>
      <p:pic>
        <p:nvPicPr>
          <p:cNvPr id="95235" name="图片 2"/>
          <p:cNvPicPr>
            <a:picLocks noChangeAspect="1"/>
          </p:cNvPicPr>
          <p:nvPr/>
        </p:nvPicPr>
        <p:blipFill>
          <a:blip r:embed="rId2"/>
          <a:stretch>
            <a:fillRect/>
          </a:stretch>
        </p:blipFill>
        <p:spPr>
          <a:xfrm>
            <a:off x="1403350" y="1266825"/>
            <a:ext cx="1714500" cy="2105025"/>
          </a:xfrm>
          <a:prstGeom prst="rect">
            <a:avLst/>
          </a:prstGeom>
          <a:noFill/>
          <a:ln w="9525">
            <a:noFill/>
          </a:ln>
        </p:spPr>
      </p:pic>
      <p:sp>
        <p:nvSpPr>
          <p:cNvPr id="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lang="zh-CN" altLang="en-US" sz="2400">
                <a:sym typeface="+mn-ea"/>
              </a:rPr>
              <a:t>同步代码块</a:t>
            </a:r>
            <a:endParaRPr kumimoji="0" lang="zh-CN" altLang="en-US"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同步代码块</a:t>
            </a:r>
            <a:endParaRPr lang="zh-CN" altLang="en-US"/>
          </a:p>
        </p:txBody>
      </p:sp>
      <p:sp>
        <p:nvSpPr>
          <p:cNvPr id="3" name="文本占位符 2"/>
          <p:cNvSpPr>
            <a:spLocks noGrp="1"/>
          </p:cNvSpPr>
          <p:nvPr>
            <p:ph type="body" sz="quarter" idx="10"/>
          </p:nvPr>
        </p:nvSpPr>
        <p:spPr/>
        <p:txBody>
          <a:bodyPr/>
          <a:lstStyle/>
          <a:p>
            <a:r>
              <a:rPr lang="zh-CN" altLang="en-US"/>
              <a:t>线程的同步</a:t>
            </a:r>
            <a:endParaRPr lang="zh-CN" altLang="en-US"/>
          </a:p>
        </p:txBody>
      </p:sp>
      <p:sp>
        <p:nvSpPr>
          <p:cNvPr id="4" name="文本占位符 3"/>
          <p:cNvSpPr>
            <a:spLocks noGrp="1"/>
          </p:cNvSpPr>
          <p:nvPr>
            <p:ph type="body" sz="quarter" idx="11"/>
          </p:nvPr>
        </p:nvSpPr>
        <p:spPr>
          <a:xfrm>
            <a:off x="628650" y="963295"/>
            <a:ext cx="7406005" cy="3336290"/>
          </a:xfrm>
        </p:spPr>
        <p:txBody>
          <a:bodyPr/>
          <a:lstStyle/>
          <a:p>
            <a:r>
              <a:rPr lang="en-US" altLang="zh-CN" b="0" i="0">
                <a:solidFill>
                  <a:srgbClr val="000000"/>
                </a:solidFill>
                <a:effectLst/>
                <a:latin typeface="Verdana" panose="020B0604030504040204" pitchFamily="34" charset="0"/>
              </a:rPr>
              <a:t>java</a:t>
            </a:r>
            <a:r>
              <a:rPr lang="zh-CN" altLang="en-US" b="0" i="0">
                <a:solidFill>
                  <a:srgbClr val="000000"/>
                </a:solidFill>
                <a:effectLst/>
                <a:latin typeface="Verdana" panose="020B0604030504040204" pitchFamily="34" charset="0"/>
              </a:rPr>
              <a:t>允许多线程并发执行，当多个线程同时操作一个可共享的资源变量时（如数据的增删改查），将会导致数据不准确，相互之间产生冲突，</a:t>
            </a:r>
            <a:r>
              <a:rPr lang="zh-CN" altLang="en-US" b="1" i="0">
                <a:solidFill>
                  <a:srgbClr val="000000"/>
                </a:solidFill>
                <a:effectLst/>
                <a:latin typeface="Verdana" panose="020B0604030504040204" pitchFamily="34" charset="0"/>
              </a:rPr>
              <a:t>因此加入同步锁以避免在该线程没有完成操作之前，被其他线程的调用，从而保证该变量的唯一性和准确性。</a:t>
            </a:r>
            <a:endParaRPr lang="en-US" altLang="zh-CN" b="1" i="0">
              <a:solidFill>
                <a:srgbClr val="000000"/>
              </a:solidFill>
              <a:effectLst/>
              <a:latin typeface="Verdana" panose="020B0604030504040204" pitchFamily="34" charset="0"/>
            </a:endParaRPr>
          </a:p>
          <a:p>
            <a:endParaRPr lang="en-US" altLang="zh-CN"/>
          </a:p>
          <a:p>
            <a:r>
              <a:rPr lang="zh-CN" altLang="en-US">
                <a:solidFill>
                  <a:srgbClr val="000000"/>
                </a:solidFill>
                <a:latin typeface="Verdana" panose="020B0604030504040204" pitchFamily="34" charset="0"/>
              </a:rPr>
              <a:t>我们介绍三种实现同步的方式：</a:t>
            </a:r>
            <a:endParaRPr lang="zh-CN" altLang="zh-CN">
              <a:solidFill>
                <a:srgbClr val="000000"/>
              </a:solidFill>
              <a:latin typeface="Verdana" panose="020B0604030504040204" pitchFamily="34" charset="0"/>
            </a:endParaRPr>
          </a:p>
          <a:p>
            <a:pPr marL="0" marR="0" lvl="0" indent="0" algn="l" defTabSz="914400" rtl="0" eaLnBrk="0" fontAlgn="base" latinLnBrk="0" hangingPunct="0">
              <a:spcBef>
                <a:spcPct val="0"/>
              </a:spcBef>
              <a:spcAft>
                <a:spcPct val="0"/>
              </a:spcAft>
              <a:buClrTx/>
              <a:buSzTx/>
              <a:buFontTx/>
              <a:buAutoNum type="arabicPeriod"/>
            </a:pPr>
            <a:r>
              <a:rPr lang="en-US" altLang="zh-CN">
                <a:solidFill>
                  <a:srgbClr val="000000"/>
                </a:solidFill>
                <a:latin typeface="Verdana" panose="020B0604030504040204" pitchFamily="34" charset="0"/>
              </a:rPr>
              <a:t> </a:t>
            </a:r>
            <a:r>
              <a:rPr lang="zh-CN" altLang="zh-CN">
                <a:solidFill>
                  <a:srgbClr val="000000"/>
                </a:solidFill>
                <a:latin typeface="Verdana" panose="020B0604030504040204" pitchFamily="34" charset="0"/>
              </a:rPr>
              <a:t>同步代码块。</a:t>
            </a:r>
            <a:endParaRPr lang="zh-CN" altLang="zh-CN">
              <a:solidFill>
                <a:srgbClr val="000000"/>
              </a:solidFill>
              <a:latin typeface="Verdana" panose="020B0604030504040204" pitchFamily="34" charset="0"/>
            </a:endParaRPr>
          </a:p>
          <a:p>
            <a:pPr marL="0" marR="0" lvl="0" indent="0" algn="l" defTabSz="914400" rtl="0" eaLnBrk="0" fontAlgn="base" latinLnBrk="0" hangingPunct="0">
              <a:spcBef>
                <a:spcPct val="0"/>
              </a:spcBef>
              <a:spcAft>
                <a:spcPct val="0"/>
              </a:spcAft>
              <a:buClrTx/>
              <a:buSzTx/>
              <a:buFontTx/>
              <a:buAutoNum type="arabicPeriod" startAt="2"/>
            </a:pPr>
            <a:r>
              <a:rPr lang="en-US" altLang="zh-CN">
                <a:solidFill>
                  <a:srgbClr val="000000"/>
                </a:solidFill>
                <a:latin typeface="Verdana" panose="020B0604030504040204" pitchFamily="34" charset="0"/>
              </a:rPr>
              <a:t> </a:t>
            </a:r>
            <a:r>
              <a:rPr lang="zh-CN" altLang="zh-CN">
                <a:solidFill>
                  <a:srgbClr val="000000"/>
                </a:solidFill>
                <a:latin typeface="Verdana" panose="020B0604030504040204" pitchFamily="34" charset="0"/>
              </a:rPr>
              <a:t>同步方法。</a:t>
            </a:r>
            <a:endParaRPr lang="zh-CN" altLang="zh-CN">
              <a:solidFill>
                <a:srgbClr val="000000"/>
              </a:solidFill>
              <a:latin typeface="Verdana" panose="020B0604030504040204" pitchFamily="34" charset="0"/>
            </a:endParaRPr>
          </a:p>
          <a:p>
            <a:pPr marL="0" marR="0" lvl="0" indent="0" algn="l" defTabSz="914400" rtl="0" eaLnBrk="0" fontAlgn="base" latinLnBrk="0" hangingPunct="0">
              <a:spcBef>
                <a:spcPct val="0"/>
              </a:spcBef>
              <a:spcAft>
                <a:spcPct val="0"/>
              </a:spcAft>
              <a:buClrTx/>
              <a:buSzTx/>
              <a:buFontTx/>
              <a:buAutoNum type="arabicPeriod" startAt="3"/>
            </a:pPr>
            <a:r>
              <a:rPr lang="en-US" altLang="zh-CN">
                <a:solidFill>
                  <a:srgbClr val="000000"/>
                </a:solidFill>
                <a:latin typeface="Verdana" panose="020B0604030504040204" pitchFamily="34" charset="0"/>
              </a:rPr>
              <a:t> </a:t>
            </a:r>
            <a:r>
              <a:rPr lang="zh-CN" altLang="zh-CN">
                <a:solidFill>
                  <a:srgbClr val="000000"/>
                </a:solidFill>
                <a:latin typeface="Verdana" panose="020B0604030504040204" pitchFamily="34" charset="0"/>
              </a:rPr>
              <a:t>锁机制。Lock</a:t>
            </a:r>
            <a:endParaRPr lang="zh-CN" altLang="zh-CN">
              <a:solidFill>
                <a:srgbClr val="000000"/>
              </a:solidFill>
              <a:latin typeface="Verdana" panose="020B0604030504040204" pitchFamily="34" charset="0"/>
            </a:endParaRPr>
          </a:p>
        </p:txBody>
      </p:sp>
      <p:sp>
        <p:nvSpPr>
          <p:cNvPr id="13" name="Rectangle 4"/>
          <p:cNvSpPr>
            <a:spLocks noChangeArrowheads="1"/>
          </p:cNvSpPr>
          <p:nvPr/>
        </p:nvSpPr>
        <p:spPr bwMode="auto">
          <a:xfrm>
            <a:off x="0" y="-405199"/>
            <a:ext cx="65" cy="810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down)">
                                      <p:cBhvr>
                                        <p:cTn id="15" dur="500"/>
                                        <p:tgtEl>
                                          <p:spTgt spid="4">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wipe(down)">
                                      <p:cBhvr>
                                        <p:cTn id="18" dur="500"/>
                                        <p:tgtEl>
                                          <p:spTgt spid="4">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wipe(down)">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TextBox 2"/>
          <p:cNvSpPr txBox="1"/>
          <p:nvPr/>
        </p:nvSpPr>
        <p:spPr>
          <a:xfrm>
            <a:off x="739140" y="790258"/>
            <a:ext cx="4667250" cy="508000"/>
          </a:xfrm>
          <a:prstGeom prst="rect">
            <a:avLst/>
          </a:prstGeom>
          <a:noFill/>
          <a:ln w="9525">
            <a:noFill/>
          </a:ln>
        </p:spPr>
        <p:txBody>
          <a:bodyPr anchor="t">
            <a:spAutoFit/>
          </a:bodyPr>
          <a:p>
            <a:pPr eaLnBrk="0" hangingPunct="0">
              <a:lnSpc>
                <a:spcPct val="150000"/>
              </a:lnSpc>
              <a:buSzTx/>
            </a:pPr>
            <a:r>
              <a:rPr lang="zh-CN" altLang="en-US" b="1" dirty="0">
                <a:solidFill>
                  <a:srgbClr val="404040"/>
                </a:solidFill>
                <a:latin typeface="微软雅黑" panose="020B0503020204020204" pitchFamily="34" charset="-122"/>
                <a:ea typeface="微软雅黑" panose="020B0503020204020204" pitchFamily="34" charset="-122"/>
              </a:rPr>
              <a:t>同步代码块</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797878" y="1298575"/>
            <a:ext cx="8064500" cy="3242310"/>
          </a:xfrm>
          <a:prstGeom prst="rect">
            <a:avLst/>
          </a:prstGeom>
          <a:noFill/>
        </p:spPr>
        <p:txBody>
          <a:bodyPr>
            <a:spAutoFit/>
          </a:bodyPr>
          <a:lstStyle/>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锁住多条语句操作共享数据，可以使用同步代码块实现</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格式：</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en-US" altLang="zh-CN" sz="1050" b="1"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a:t>
            </a:r>
            <a:r>
              <a:rPr kumimoji="0" lang="en-US" altLang="zh-CN"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synchronized(</a:t>
            </a:r>
            <a:r>
              <a:rPr kumimoji="0" lang="zh-CN" altLang="en-US"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任意对象</a:t>
            </a:r>
            <a:r>
              <a:rPr kumimoji="0" lang="en-US" altLang="zh-CN"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 { </a:t>
            </a:r>
            <a:endParaRPr kumimoji="0" lang="en-US" altLang="zh-CN"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en-US" altLang="zh-CN"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               </a:t>
            </a:r>
            <a:r>
              <a:rPr kumimoji="0" lang="zh-CN" altLang="en-US"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多条语句操作共享数据的代码</a:t>
            </a:r>
            <a:r>
              <a:rPr kumimoji="0" lang="en-US" altLang="zh-CN"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 </a:t>
            </a:r>
            <a:endParaRPr kumimoji="0" lang="en-US" altLang="zh-CN"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en-US" altLang="zh-CN"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       }</a:t>
            </a:r>
            <a:endParaRPr kumimoji="0" lang="en-US" altLang="zh-CN"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171450" marR="0" indent="-171450"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默认情况锁是打开的，只要有一个线程进去执行代码了，锁就会关闭</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171450" marR="0" indent="-171450"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en-US" altLang="zh-CN" sz="1050" b="1"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当线程执行完出来了，锁才会自动打开</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171450" marR="0" indent="-171450"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锁对象可以是任意对象</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但是多个线程必须使用同一把锁</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171450" marR="0" indent="-171450" defTabSz="914400" eaLnBrk="0" fontAlgn="auto" hangingPunct="0">
              <a:lnSpc>
                <a:spcPct val="150000"/>
              </a:lnSpc>
              <a:spcBef>
                <a:spcPts val="0"/>
              </a:spcBef>
              <a:spcAft>
                <a:spcPts val="0"/>
              </a:spcAft>
              <a:buClrTx/>
              <a:buSzTx/>
              <a:buFont typeface="Wingdings" panose="05000000000000000000" pitchFamily="2" charset="2"/>
              <a:buChar char="l"/>
              <a:defRPr/>
            </a:pPr>
            <a:endParaRPr kumimoji="0" lang="en-US" altLang="zh-CN"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同步的好处和弊端</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好处：解决了多线程的数据安全问题</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弊端：当线程很多时，因为每个线程都会去判断同步上的锁，这是很耗费资源的，无形中会降低程序的运行效率</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lang="zh-CN" altLang="en-US" sz="2400">
                <a:sym typeface="+mn-ea"/>
              </a:rPr>
              <a:t>同步代码块</a:t>
            </a:r>
            <a:endParaRPr kumimoji="0" lang="zh-CN" altLang="en-US"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2" name="文本框 1"/>
          <p:cNvSpPr txBox="1"/>
          <p:nvPr/>
        </p:nvSpPr>
        <p:spPr>
          <a:xfrm>
            <a:off x="798195" y="4468495"/>
            <a:ext cx="5380990" cy="275590"/>
          </a:xfrm>
          <a:prstGeom prst="rect">
            <a:avLst/>
          </a:prstGeom>
          <a:noFill/>
        </p:spPr>
        <p:txBody>
          <a:bodyPr>
            <a:spAutoFit/>
          </a:bodyPr>
          <a:p>
            <a:pPr fontAlgn="auto">
              <a:spcBef>
                <a:spcPts val="0"/>
              </a:spcBef>
              <a:spcAft>
                <a:spcPts val="0"/>
              </a:spcAft>
            </a:pPr>
            <a:r>
              <a:rPr lang="zh-CN" altLang="en-US" sz="1200" noProof="0" dirty="0">
                <a:solidFill>
                  <a:srgbClr val="FF0000"/>
                </a:solidFill>
                <a:latin typeface="微软雅黑" panose="020B0503020204020204" pitchFamily="34" charset="-122"/>
                <a:ea typeface="微软雅黑" panose="020B0503020204020204" pitchFamily="34" charset="-122"/>
              </a:rPr>
              <a:t>练习 : 使用同步代码块 , 解决刚才买票出现的问题</a:t>
            </a:r>
            <a:endParaRPr lang="en-US" altLang="zh-CN" sz="1200" noProof="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281"/>
                                        </p:tgtEl>
                                        <p:attrNameLst>
                                          <p:attrName>style.visibility</p:attrName>
                                        </p:attrNameLst>
                                      </p:cBhvr>
                                      <p:to>
                                        <p:strVal val="visible"/>
                                      </p:to>
                                    </p:set>
                                    <p:animEffect transition="in" filter="blinds(horizontal)">
                                      <p:cBhvr>
                                        <p:cTn id="7" dur="500"/>
                                        <p:tgtEl>
                                          <p:spTgt spid="972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linds(horizontal)">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blinds(horizontal)">
                                      <p:cBhvr>
                                        <p:cTn id="17" dur="500"/>
                                        <p:tgtEl>
                                          <p:spTgt spid="11">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1">
                                            <p:txEl>
                                              <p:pRg st="2" end="2"/>
                                            </p:txEl>
                                          </p:spTgt>
                                        </p:tgtEl>
                                        <p:attrNameLst>
                                          <p:attrName>style.visibility</p:attrName>
                                        </p:attrNameLst>
                                      </p:cBhvr>
                                      <p:to>
                                        <p:strVal val="visible"/>
                                      </p:to>
                                    </p:set>
                                    <p:animEffect transition="in" filter="blinds(horizontal)">
                                      <p:cBhvr>
                                        <p:cTn id="20" dur="500"/>
                                        <p:tgtEl>
                                          <p:spTgt spid="11">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Effect transition="in" filter="blinds(horizontal)">
                                      <p:cBhvr>
                                        <p:cTn id="23" dur="500"/>
                                        <p:tgtEl>
                                          <p:spTgt spid="11">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1">
                                            <p:txEl>
                                              <p:pRg st="4" end="4"/>
                                            </p:txEl>
                                          </p:spTgt>
                                        </p:tgtEl>
                                        <p:attrNameLst>
                                          <p:attrName>style.visibility</p:attrName>
                                        </p:attrNameLst>
                                      </p:cBhvr>
                                      <p:to>
                                        <p:strVal val="visible"/>
                                      </p:to>
                                    </p:set>
                                    <p:animEffect transition="in" filter="blinds(horizontal)">
                                      <p:cBhvr>
                                        <p:cTn id="26" dur="500"/>
                                        <p:tgtEl>
                                          <p:spTgt spid="11">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Effect transition="in" filter="blinds(horizontal)">
                                      <p:cBhvr>
                                        <p:cTn id="31" dur="500"/>
                                        <p:tgtEl>
                                          <p:spTgt spid="11">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1">
                                            <p:txEl>
                                              <p:pRg st="7" end="7"/>
                                            </p:txEl>
                                          </p:spTgt>
                                        </p:tgtEl>
                                        <p:attrNameLst>
                                          <p:attrName>style.visibility</p:attrName>
                                        </p:attrNameLst>
                                      </p:cBhvr>
                                      <p:to>
                                        <p:strVal val="visible"/>
                                      </p:to>
                                    </p:set>
                                    <p:animEffect transition="in" filter="blinds(horizontal)">
                                      <p:cBhvr>
                                        <p:cTn id="34" dur="500"/>
                                        <p:tgtEl>
                                          <p:spTgt spid="11">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1">
                                            <p:txEl>
                                              <p:pRg st="8" end="8"/>
                                            </p:txEl>
                                          </p:spTgt>
                                        </p:tgtEl>
                                        <p:attrNameLst>
                                          <p:attrName>style.visibility</p:attrName>
                                        </p:attrNameLst>
                                      </p:cBhvr>
                                      <p:to>
                                        <p:strVal val="visible"/>
                                      </p:to>
                                    </p:set>
                                    <p:animEffect transition="in" filter="blinds(horizontal)">
                                      <p:cBhvr>
                                        <p:cTn id="37" dur="500"/>
                                        <p:tgtEl>
                                          <p:spTgt spid="11">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
                                            <p:txEl>
                                              <p:pRg st="10" end="10"/>
                                            </p:txEl>
                                          </p:spTgt>
                                        </p:tgtEl>
                                        <p:attrNameLst>
                                          <p:attrName>style.visibility</p:attrName>
                                        </p:attrNameLst>
                                      </p:cBhvr>
                                      <p:to>
                                        <p:strVal val="visible"/>
                                      </p:to>
                                    </p:set>
                                    <p:animEffect transition="in" filter="blinds(horizontal)">
                                      <p:cBhvr>
                                        <p:cTn id="42" dur="500"/>
                                        <p:tgtEl>
                                          <p:spTgt spid="11">
                                            <p:txEl>
                                              <p:pRg st="10" end="10"/>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11">
                                            <p:txEl>
                                              <p:pRg st="11" end="11"/>
                                            </p:txEl>
                                          </p:spTgt>
                                        </p:tgtEl>
                                        <p:attrNameLst>
                                          <p:attrName>style.visibility</p:attrName>
                                        </p:attrNameLst>
                                      </p:cBhvr>
                                      <p:to>
                                        <p:strVal val="visible"/>
                                      </p:to>
                                    </p:set>
                                    <p:animEffect transition="in" filter="blinds(horizontal)">
                                      <p:cBhvr>
                                        <p:cTn id="45" dur="500"/>
                                        <p:tgtEl>
                                          <p:spTgt spid="11">
                                            <p:txEl>
                                              <p:pRg st="11" end="11"/>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11">
                                            <p:txEl>
                                              <p:pRg st="12" end="12"/>
                                            </p:txEl>
                                          </p:spTgt>
                                        </p:tgtEl>
                                        <p:attrNameLst>
                                          <p:attrName>style.visibility</p:attrName>
                                        </p:attrNameLst>
                                      </p:cBhvr>
                                      <p:to>
                                        <p:strVal val="visible"/>
                                      </p:to>
                                    </p:set>
                                    <p:animEffect transition="in" filter="blinds(horizontal)">
                                      <p:cBhvr>
                                        <p:cTn id="48" dur="500"/>
                                        <p:tgtEl>
                                          <p:spTgt spid="11">
                                            <p:txEl>
                                              <p:pRg st="12" end="1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2">
                                            <p:txEl>
                                              <p:pRg st="0" end="0"/>
                                            </p:txEl>
                                          </p:spTgt>
                                        </p:tgtEl>
                                        <p:attrNameLst>
                                          <p:attrName>style.visibility</p:attrName>
                                        </p:attrNameLst>
                                      </p:cBhvr>
                                      <p:to>
                                        <p:strVal val="visible"/>
                                      </p:to>
                                    </p:set>
                                    <p:animEffect transition="in" filter="blinds(horizontal)">
                                      <p:cBhvr>
                                        <p:cTn id="53"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什么叫代码的同步？</a:t>
            </a:r>
            <a:endParaRPr lang="zh-CN" altLang="en-US"/>
          </a:p>
        </p:txBody>
      </p:sp>
      <p:sp>
        <p:nvSpPr>
          <p:cNvPr id="3" name="文本占位符 2"/>
          <p:cNvSpPr>
            <a:spLocks noGrp="1"/>
          </p:cNvSpPr>
          <p:nvPr>
            <p:ph type="body" sz="quarter" idx="11"/>
          </p:nvPr>
        </p:nvSpPr>
        <p:spPr/>
        <p:txBody>
          <a:bodyPr/>
          <a:lstStyle/>
          <a:p>
            <a:r>
              <a:rPr lang="zh-CN" altLang="en-US"/>
              <a:t>使用同步锁以避免在该线程没有完成操作之前，被其他线程的调用，从而保证该变量的唯一性和准确性。</a:t>
            </a:r>
            <a:endParaRPr lang="zh-CN" altLang="en-US"/>
          </a:p>
        </p:txBody>
      </p:sp>
      <p:sp>
        <p:nvSpPr>
          <p:cNvPr id="4" name="文本占位符 3"/>
          <p:cNvSpPr>
            <a:spLocks noGrp="1"/>
          </p:cNvSpPr>
          <p:nvPr>
            <p:ph type="body" sz="quarter" idx="15"/>
          </p:nvPr>
        </p:nvSpPr>
        <p:spPr>
          <a:xfrm>
            <a:off x="909012" y="2455586"/>
            <a:ext cx="6315299" cy="813581"/>
          </a:xfrm>
        </p:spPr>
        <p:txBody>
          <a:bodyPr/>
          <a:lstStyle/>
          <a:p>
            <a:r>
              <a:rPr kumimoji="0" lang="zh-CN" altLang="zh-CN" sz="1100" b="1" i="0" u="none" strike="noStrike" cap="none" normalizeH="0" baseline="0">
                <a:ln>
                  <a:noFill/>
                </a:ln>
                <a:solidFill>
                  <a:srgbClr val="000080"/>
                </a:solidFill>
                <a:effectLst/>
                <a:latin typeface="Consolas" panose="020B0609020204030204" pitchFamily="49" charset="0"/>
              </a:rPr>
              <a:t>synchronized</a:t>
            </a:r>
            <a:r>
              <a:rPr kumimoji="0" lang="zh-CN" altLang="zh-CN" sz="1100" b="0" i="0" u="none" strike="noStrike" cap="none" normalizeH="0" baseline="0">
                <a:ln>
                  <a:noFill/>
                </a:ln>
                <a:solidFill>
                  <a:srgbClr val="000000"/>
                </a:solidFill>
                <a:effectLst/>
                <a:latin typeface="Consolas" panose="020B0609020204030204" pitchFamily="49" charset="0"/>
              </a:rPr>
              <a:t>(</a:t>
            </a:r>
            <a:r>
              <a:rPr kumimoji="0" lang="zh-CN" altLang="zh-CN" sz="11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同步锁</a:t>
            </a:r>
            <a:r>
              <a:rPr kumimoji="0" lang="zh-CN" altLang="zh-CN" sz="1100" b="0" i="0" u="none" strike="noStrike" cap="none" normalizeH="0" baseline="0">
                <a:ln>
                  <a:noFill/>
                </a:ln>
                <a:solidFill>
                  <a:srgbClr val="000000"/>
                </a:solidFill>
                <a:effectLst/>
                <a:latin typeface="Consolas" panose="020B0609020204030204" pitchFamily="49" charset="0"/>
              </a:rPr>
              <a:t>){</a:t>
            </a:r>
            <a:br>
              <a:rPr kumimoji="0" lang="zh-CN" altLang="zh-CN" sz="1100" b="0" i="0" u="none" strike="noStrike" cap="none" normalizeH="0" baseline="0">
                <a:ln>
                  <a:noFill/>
                </a:ln>
                <a:solidFill>
                  <a:srgbClr val="000000"/>
                </a:solidFill>
                <a:effectLst/>
                <a:latin typeface="Consolas" panose="020B0609020204030204" pitchFamily="49" charset="0"/>
              </a:rPr>
            </a:br>
            <a:r>
              <a:rPr kumimoji="0" lang="zh-CN" altLang="zh-CN" sz="1100" b="0" i="0" u="none" strike="noStrike" cap="none" normalizeH="0" baseline="0">
                <a:ln>
                  <a:noFill/>
                </a:ln>
                <a:solidFill>
                  <a:srgbClr val="000000"/>
                </a:solidFill>
                <a:effectLst/>
                <a:latin typeface="Consolas" panose="020B0609020204030204" pitchFamily="49" charset="0"/>
              </a:rPr>
              <a:t>    </a:t>
            </a:r>
            <a:r>
              <a:rPr kumimoji="0" lang="zh-CN" altLang="zh-CN" sz="11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多个线程访问共享数据的代码</a:t>
            </a:r>
            <a:br>
              <a:rPr kumimoji="0" lang="zh-CN" altLang="zh-CN" sz="11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br>
            <a:r>
              <a:rPr kumimoji="0" lang="zh-CN" altLang="zh-CN" sz="1100" b="0" i="0" u="none" strike="noStrike" cap="none" normalizeH="0" baseline="0">
                <a:ln>
                  <a:noFill/>
                </a:ln>
                <a:solidFill>
                  <a:srgbClr val="000000"/>
                </a:solidFill>
                <a:effectLst/>
                <a:latin typeface="Consolas" panose="020B0609020204030204" pitchFamily="49" charset="0"/>
              </a:rPr>
              <a:t>}</a:t>
            </a:r>
            <a:endParaRPr kumimoji="0" lang="en-US" altLang="zh-CN" sz="1100" b="0" i="0" u="none" strike="noStrike" cap="none" normalizeH="0" baseline="0">
              <a:ln>
                <a:noFill/>
              </a:ln>
              <a:solidFill>
                <a:srgbClr val="000000"/>
              </a:solidFill>
              <a:effectLst/>
              <a:latin typeface="Consolas" panose="020B0609020204030204" pitchFamily="49" charset="0"/>
            </a:endParaRPr>
          </a:p>
          <a:p>
            <a:endParaRPr lang="zh-CN" altLang="en-US"/>
          </a:p>
        </p:txBody>
      </p:sp>
      <p:sp>
        <p:nvSpPr>
          <p:cNvPr id="5" name="文本占位符 4"/>
          <p:cNvSpPr>
            <a:spLocks noGrp="1"/>
          </p:cNvSpPr>
          <p:nvPr>
            <p:ph type="body" sz="quarter" idx="19"/>
          </p:nvPr>
        </p:nvSpPr>
        <p:spPr/>
        <p:txBody>
          <a:bodyPr/>
          <a:lstStyle/>
          <a:p>
            <a:pPr marL="228600" indent="-228600">
              <a:buFont typeface="+mj-lt"/>
              <a:buAutoNum type="arabicPeriod"/>
            </a:pPr>
            <a:r>
              <a:rPr lang="zh-CN" altLang="en-US">
                <a:solidFill>
                  <a:srgbClr val="000000"/>
                </a:solidFill>
                <a:latin typeface="Consolas" panose="020B0609020204030204" pitchFamily="49" charset="0"/>
              </a:rPr>
              <a:t>是一个对象 可以是任意类型任意对象</a:t>
            </a:r>
            <a:endParaRPr lang="en-US" altLang="zh-CN">
              <a:solidFill>
                <a:srgbClr val="000000"/>
              </a:solidFill>
              <a:latin typeface="Consolas" panose="020B0609020204030204" pitchFamily="49" charset="0"/>
            </a:endParaRPr>
          </a:p>
          <a:p>
            <a:pPr marL="228600" indent="-228600">
              <a:buFont typeface="+mj-lt"/>
              <a:buAutoNum type="arabicPeriod"/>
            </a:pPr>
            <a:r>
              <a:rPr lang="zh-CN" altLang="en-US">
                <a:solidFill>
                  <a:srgbClr val="000000"/>
                </a:solidFill>
                <a:latin typeface="Consolas" panose="020B0609020204030204" pitchFamily="49" charset="0"/>
              </a:rPr>
              <a:t>多个线程需要使用同一个锁对象</a:t>
            </a:r>
            <a:endParaRPr lang="zh-CN" altLang="en-US">
              <a:solidFill>
                <a:srgbClr val="000000"/>
              </a:solidFill>
              <a:latin typeface="Consolas" panose="020B0609020204030204" pitchFamily="49" charset="0"/>
            </a:endParaRPr>
          </a:p>
        </p:txBody>
      </p:sp>
      <p:sp>
        <p:nvSpPr>
          <p:cNvPr id="6" name="文本占位符 5"/>
          <p:cNvSpPr>
            <a:spLocks noGrp="1"/>
          </p:cNvSpPr>
          <p:nvPr>
            <p:ph type="body" sz="quarter" idx="22"/>
          </p:nvPr>
        </p:nvSpPr>
        <p:spPr>
          <a:xfrm>
            <a:off x="891616" y="2067694"/>
            <a:ext cx="6315299" cy="387893"/>
          </a:xfrm>
        </p:spPr>
        <p:txBody>
          <a:bodyPr/>
          <a:lstStyle/>
          <a:p>
            <a:r>
              <a:rPr lang="zh-CN" altLang="en-US"/>
              <a:t>同步代码块的定义格式？</a:t>
            </a:r>
            <a:endParaRPr lang="zh-CN" altLang="en-US"/>
          </a:p>
        </p:txBody>
      </p:sp>
      <p:sp>
        <p:nvSpPr>
          <p:cNvPr id="7" name="文本占位符 6"/>
          <p:cNvSpPr>
            <a:spLocks noGrp="1"/>
          </p:cNvSpPr>
          <p:nvPr>
            <p:ph type="body" sz="quarter" idx="23"/>
          </p:nvPr>
        </p:nvSpPr>
        <p:spPr>
          <a:xfrm>
            <a:off x="850341" y="3383807"/>
            <a:ext cx="6315299" cy="387893"/>
          </a:xfrm>
        </p:spPr>
        <p:txBody>
          <a:bodyPr/>
          <a:lstStyle/>
          <a:p>
            <a:r>
              <a:rPr lang="zh-CN" altLang="en-US"/>
              <a:t>同步代码块中的锁是什么有什么要求？</a:t>
            </a:r>
            <a:endParaRPr lang="zh-CN" altLang="en-US"/>
          </a:p>
        </p:txBody>
      </p:sp>
      <p:sp>
        <p:nvSpPr>
          <p:cNvPr id="8" name="标题 7"/>
          <p:cNvSpPr>
            <a:spLocks noGrp="1"/>
          </p:cNvSpPr>
          <p:nvPr>
            <p:ph type="title"/>
          </p:nvPr>
        </p:nvSpPr>
        <p:spPr/>
        <p:txBody>
          <a:bodyPr/>
          <a:lstStyle/>
          <a:p>
            <a:r>
              <a:rPr lang="zh-CN" altLang="en-US"/>
              <a:t>同步代码块</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wipe(down)">
                                      <p:cBhvr>
                                        <p:cTn id="2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a:t> </a:t>
            </a:r>
            <a:r>
              <a:rPr lang="zh-CN" altLang="en-US"/>
              <a:t>能够使用同步方法解决线程安全问题</a:t>
            </a:r>
            <a:endParaRPr lang="zh-CN" altLang="en-US"/>
          </a:p>
        </p:txBody>
      </p:sp>
      <p:sp>
        <p:nvSpPr>
          <p:cNvPr id="2" name="标题 1"/>
          <p:cNvSpPr>
            <a:spLocks noGrp="1"/>
          </p:cNvSpPr>
          <p:nvPr>
            <p:ph type="title"/>
          </p:nvPr>
        </p:nvSpPr>
        <p:spPr/>
        <p:txBody>
          <a:bodyPr/>
          <a:lstStyle/>
          <a:p>
            <a:r>
              <a:rPr lang="zh-CN" altLang="en-US"/>
              <a:t>同步方法</a:t>
            </a:r>
            <a:endParaRPr lang="zh-CN" altLang="en-US"/>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Box 4"/>
          <p:cNvSpPr txBox="1"/>
          <p:nvPr/>
        </p:nvSpPr>
        <p:spPr>
          <a:xfrm>
            <a:off x="900113" y="1590675"/>
            <a:ext cx="5832475" cy="576263"/>
          </a:xfrm>
          <a:prstGeom prst="rect">
            <a:avLst/>
          </a:prstGeom>
          <a:noFill/>
        </p:spPr>
        <p:txBody>
          <a:bodyPr>
            <a:spAutoFit/>
          </a:bodyPr>
          <a:lstStyle/>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并行：在同一时刻，有多个任务在多个</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CPU</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上</a:t>
            </a:r>
            <a:r>
              <a:rPr kumimoji="0" lang="zh-CN" altLang="en-US"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同时</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执行。</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并发：在同一时刻，有多个任务在单个</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CPU</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上</a:t>
            </a:r>
            <a:r>
              <a:rPr kumimoji="0" lang="zh-CN" altLang="en-US"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交替</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执行。</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p:txBody>
      </p:sp>
      <p:sp>
        <p:nvSpPr>
          <p:cNvPr id="57347" name="TextBox 2"/>
          <p:cNvSpPr txBox="1"/>
          <p:nvPr/>
        </p:nvSpPr>
        <p:spPr>
          <a:xfrm>
            <a:off x="841375" y="1131888"/>
            <a:ext cx="3514725" cy="458787"/>
          </a:xfrm>
          <a:prstGeom prst="rect">
            <a:avLst/>
          </a:prstGeom>
          <a:noFill/>
          <a:ln w="9525">
            <a:noFill/>
          </a:ln>
        </p:spPr>
        <p:txBody>
          <a:bodyPr anchor="t" anchorCtr="0">
            <a:spAutoFit/>
          </a:bodyPr>
          <a:p>
            <a:pPr eaLnBrk="0" hangingPunct="0">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并发和并行</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标题 1"/>
          <p:cNvSpPr>
            <a:spLocks noGrp="1"/>
          </p:cNvSpPr>
          <p:nvPr/>
        </p:nvSpPr>
        <p:spPr>
          <a:xfrm>
            <a:off x="628650" y="177599"/>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多线程相关概念</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charRg st="0" end="2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charRg st="27" end="5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TextBox 2"/>
          <p:cNvSpPr txBox="1"/>
          <p:nvPr/>
        </p:nvSpPr>
        <p:spPr>
          <a:xfrm>
            <a:off x="900430" y="721678"/>
            <a:ext cx="4667250" cy="508000"/>
          </a:xfrm>
          <a:prstGeom prst="rect">
            <a:avLst/>
          </a:prstGeom>
          <a:noFill/>
          <a:ln w="9525">
            <a:noFill/>
          </a:ln>
        </p:spPr>
        <p:txBody>
          <a:bodyPr anchor="t">
            <a:spAutoFit/>
          </a:bodyPr>
          <a:p>
            <a:pPr eaLnBrk="0" hangingPunct="0">
              <a:lnSpc>
                <a:spcPct val="150000"/>
              </a:lnSpc>
              <a:buSzTx/>
            </a:pPr>
            <a:r>
              <a:rPr lang="zh-CN" altLang="en-US" b="1" dirty="0">
                <a:solidFill>
                  <a:srgbClr val="404040"/>
                </a:solidFill>
                <a:latin typeface="微软雅黑" panose="020B0503020204020204" pitchFamily="34" charset="-122"/>
                <a:ea typeface="微软雅黑" panose="020B0503020204020204" pitchFamily="34" charset="-122"/>
              </a:rPr>
              <a:t>同步方法</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900430" y="1323975"/>
            <a:ext cx="7285355" cy="1787525"/>
          </a:xfrm>
          <a:prstGeom prst="rect">
            <a:avLst/>
          </a:prstGeom>
          <a:noFill/>
        </p:spPr>
        <p:txBody>
          <a:bodyPr wrap="square">
            <a:spAutoFit/>
          </a:bodyPr>
          <a:lstStyle/>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同步方法：就是把</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synchronized</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关键字加到方法上</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a:t>
            </a:r>
            <a:r>
              <a:rPr lang="en-US" altLang="zh-CN" sz="1050" noProof="0" dirty="0">
                <a:solidFill>
                  <a:schemeClr val="tx1">
                    <a:lumMod val="85000"/>
                    <a:lumOff val="15000"/>
                  </a:schemeClr>
                </a:solidFill>
                <a:latin typeface="微软雅黑" panose="020B0503020204020204" pitchFamily="34" charset="-122"/>
                <a:ea typeface="微软雅黑" panose="020B0503020204020204" pitchFamily="34" charset="-122"/>
                <a:sym typeface="+mn-ea"/>
              </a:rPr>
              <a:t>保证线程执行该方法的时候，其他线程只能在方法外等着</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格式：</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修饰符 </a:t>
            </a:r>
            <a:r>
              <a:rPr kumimoji="0" lang="en-US" altLang="zh-CN"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synchronized</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返回值类型 方法名</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方法参数</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    }</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同步代码块和同步方法的区别</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171450" marR="0" indent="-171450"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同步代码块可以锁住指定代码</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同步方法是锁住方法中所有代码</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171450" marR="0" indent="-171450"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同步代码块可以指定锁对象</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同步方法不能指定锁对象</a:t>
            </a:r>
            <a:endParaRPr kumimoji="0" lang="en-US" altLang="zh-CN"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endParaRPr>
          </a:p>
        </p:txBody>
      </p:sp>
      <p:sp>
        <p:nvSpPr>
          <p:cNvPr id="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lang="zh-CN" altLang="en-US" sz="2400">
                <a:sym typeface="+mn-ea"/>
              </a:rPr>
              <a:t>同步方法</a:t>
            </a:r>
            <a:endParaRPr kumimoji="0" lang="zh-CN" altLang="en-US"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6" name="文本占位符 5"/>
          <p:cNvSpPr>
            <a:spLocks noGrp="1"/>
          </p:cNvSpPr>
          <p:nvPr/>
        </p:nvSpPr>
        <p:spPr>
          <a:xfrm>
            <a:off x="900430" y="3248660"/>
            <a:ext cx="6139180" cy="1591310"/>
          </a:xfrm>
          <a:prstGeom prst="rect">
            <a:avLst/>
          </a:prstGeom>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050" noProof="0" dirty="0">
                <a:solidFill>
                  <a:srgbClr val="FF0000"/>
                </a:solidFill>
                <a:latin typeface="微软雅黑" panose="020B0503020204020204" pitchFamily="34" charset="-122"/>
                <a:ea typeface="微软雅黑" panose="020B0503020204020204" pitchFamily="34" charset="-122"/>
                <a:cs typeface="+mn-cs"/>
              </a:rPr>
              <a:t>注意 </a:t>
            </a:r>
            <a:r>
              <a:rPr lang="en-US" altLang="zh-CN" sz="1050" noProof="0" dirty="0">
                <a:solidFill>
                  <a:srgbClr val="FF0000"/>
                </a:solidFill>
                <a:latin typeface="微软雅黑" panose="020B0503020204020204" pitchFamily="34" charset="-122"/>
                <a:ea typeface="微软雅黑" panose="020B0503020204020204" pitchFamily="34" charset="-122"/>
                <a:cs typeface="+mn-cs"/>
              </a:rPr>
              <a:t>: </a:t>
            </a:r>
            <a:r>
              <a:rPr lang="zh-CN" altLang="en-US" sz="1050" noProof="0" dirty="0">
                <a:solidFill>
                  <a:srgbClr val="FF0000"/>
                </a:solidFill>
                <a:latin typeface="微软雅黑" panose="020B0503020204020204" pitchFamily="34" charset="-122"/>
                <a:ea typeface="微软雅黑" panose="020B0503020204020204" pitchFamily="34" charset="-122"/>
                <a:cs typeface="+mn-cs"/>
              </a:rPr>
              <a:t>同步方法时不能指定锁对象的 </a:t>
            </a:r>
            <a:r>
              <a:rPr lang="en-US" altLang="zh-CN" sz="1050" noProof="0" dirty="0">
                <a:solidFill>
                  <a:srgbClr val="FF0000"/>
                </a:solidFill>
                <a:latin typeface="微软雅黑" panose="020B0503020204020204" pitchFamily="34" charset="-122"/>
                <a:ea typeface="微软雅黑" panose="020B0503020204020204" pitchFamily="34" charset="-122"/>
                <a:cs typeface="+mn-cs"/>
              </a:rPr>
              <a:t>, </a:t>
            </a:r>
            <a:r>
              <a:rPr lang="zh-CN" altLang="en-US" sz="1050" noProof="0" dirty="0">
                <a:solidFill>
                  <a:srgbClr val="FF0000"/>
                </a:solidFill>
                <a:latin typeface="微软雅黑" panose="020B0503020204020204" pitchFamily="34" charset="-122"/>
                <a:ea typeface="微软雅黑" panose="020B0503020204020204" pitchFamily="34" charset="-122"/>
                <a:cs typeface="+mn-cs"/>
              </a:rPr>
              <a:t>但是有默认存在的锁对象的</a:t>
            </a:r>
            <a:r>
              <a:rPr lang="zh-CN" altLang="en-US" sz="105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a:t>
            </a:r>
            <a:endParaRPr lang="zh-CN" altLang="en-US" sz="105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171450" indent="-171450">
              <a:buFont typeface="Wingdings" panose="05000000000000000000" pitchFamily="2" charset="2"/>
              <a:buChar char="Ø"/>
            </a:pPr>
            <a:r>
              <a:rPr lang="zh-CN" altLang="en-US" sz="105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对于非static方法,同步锁就是this。       </a:t>
            </a:r>
            <a:endParaRPr lang="zh-CN" altLang="en-US" sz="105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171450" indent="-171450">
              <a:buFont typeface="Wingdings" panose="05000000000000000000" pitchFamily="2" charset="2"/>
              <a:buChar char="Ø"/>
            </a:pPr>
            <a:r>
              <a:rPr lang="zh-CN" altLang="en-US" sz="105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对于static方法,我们使用当前方法所在类的字节码对象(类名.class)。   Class类型的对象</a:t>
            </a:r>
            <a:endParaRPr lang="zh-CN" altLang="en-US" sz="105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171450" indent="-171450">
              <a:buFont typeface="Wingdings" panose="05000000000000000000" pitchFamily="2" charset="2"/>
              <a:buChar char="Ø"/>
            </a:pPr>
            <a:endParaRPr lang="zh-CN" altLang="en-US" sz="105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r>
              <a:rPr lang="zh-CN" altLang="en-US" noProof="0" dirty="0">
                <a:solidFill>
                  <a:srgbClr val="FF0000"/>
                </a:solidFill>
                <a:latin typeface="微软雅黑" panose="020B0503020204020204" pitchFamily="34" charset="-122"/>
                <a:ea typeface="微软雅黑" panose="020B0503020204020204" pitchFamily="34" charset="-122"/>
                <a:cs typeface="+mn-cs"/>
              </a:rPr>
              <a:t>练习：使用同步方法解决线程安全问题</a:t>
            </a:r>
            <a:endParaRPr lang="zh-CN" altLang="en-US" noProof="0" dirty="0">
              <a:solidFill>
                <a:srgbClr val="FF0000"/>
              </a:solidFill>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charRg st="0" end="2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charRg st="29" end="3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charRg st="33" end="8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charRg st="81" end="9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charRg st="96" end="12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charRg st="125" end="15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wipe(down)">
                                      <p:cBhvr>
                                        <p:cTn id="29" dur="500"/>
                                        <p:tgtEl>
                                          <p:spTgt spid="6">
                                            <p:txEl>
                                              <p:pRg st="0" end="0"/>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down)">
                                      <p:cBhvr>
                                        <p:cTn id="32" dur="500"/>
                                        <p:tgtEl>
                                          <p:spTgt spid="6">
                                            <p:txEl>
                                              <p:pRg st="1" end="1"/>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wipe(down)">
                                      <p:cBhvr>
                                        <p:cTn id="35" dur="500"/>
                                        <p:tgtEl>
                                          <p:spTgt spid="6">
                                            <p:txEl>
                                              <p:pRg st="2" end="2"/>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6">
                                            <p:txEl>
                                              <p:pRg st="4" end="4"/>
                                            </p:txEl>
                                          </p:spTgt>
                                        </p:tgtEl>
                                        <p:attrNameLst>
                                          <p:attrName>style.visibility</p:attrName>
                                        </p:attrNameLst>
                                      </p:cBhvr>
                                      <p:to>
                                        <p:strVal val="visible"/>
                                      </p:to>
                                    </p:set>
                                    <p:animEffect transition="in" filter="wipe(down)">
                                      <p:cBhvr>
                                        <p:cTn id="38"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同步方法是如何定义的，有什么特点？</a:t>
            </a:r>
            <a:endParaRPr lang="zh-CN" altLang="en-US"/>
          </a:p>
        </p:txBody>
      </p:sp>
      <p:sp>
        <p:nvSpPr>
          <p:cNvPr id="3" name="文本占位符 2"/>
          <p:cNvSpPr>
            <a:spLocks noGrp="1"/>
          </p:cNvSpPr>
          <p:nvPr>
            <p:ph type="body" sz="quarter" idx="11"/>
          </p:nvPr>
        </p:nvSpPr>
        <p:spPr/>
        <p:txBody>
          <a:bodyPr/>
          <a:lstStyle/>
          <a:p>
            <a:r>
              <a:rPr lang="zh-CN" altLang="en-US"/>
              <a:t>使用关键字</a:t>
            </a:r>
            <a:r>
              <a:rPr lang="en-US" altLang="zh-CN"/>
              <a:t>synchronized</a:t>
            </a:r>
            <a:r>
              <a:rPr lang="zh-CN" altLang="en-US"/>
              <a:t>关键字修饰的方法就是同步方法，该方法多个线程并发访问时只能唯一访问</a:t>
            </a:r>
            <a:endParaRPr lang="zh-CN" altLang="en-US"/>
          </a:p>
        </p:txBody>
      </p:sp>
      <p:sp>
        <p:nvSpPr>
          <p:cNvPr id="4" name="文本占位符 3"/>
          <p:cNvSpPr>
            <a:spLocks noGrp="1"/>
          </p:cNvSpPr>
          <p:nvPr>
            <p:ph type="body" sz="quarter" idx="15"/>
          </p:nvPr>
        </p:nvSpPr>
        <p:spPr/>
        <p:txBody>
          <a:bodyPr/>
          <a:lstStyle/>
          <a:p>
            <a:r>
              <a:rPr lang="zh-CN" altLang="en-US"/>
              <a:t>对于非</a:t>
            </a:r>
            <a:r>
              <a:rPr lang="en-US" altLang="zh-CN"/>
              <a:t>static</a:t>
            </a:r>
            <a:r>
              <a:rPr lang="zh-CN" altLang="en-US"/>
              <a:t>方法</a:t>
            </a:r>
            <a:r>
              <a:rPr lang="en-US" altLang="zh-CN"/>
              <a:t>,</a:t>
            </a:r>
            <a:r>
              <a:rPr lang="zh-CN" altLang="en-US"/>
              <a:t>同步锁就是</a:t>
            </a:r>
            <a:r>
              <a:rPr lang="en-US" altLang="zh-CN"/>
              <a:t>this</a:t>
            </a:r>
            <a:r>
              <a:rPr lang="zh-CN" altLang="en-US"/>
              <a:t>。        </a:t>
            </a:r>
            <a:endParaRPr lang="en-US" altLang="zh-CN"/>
          </a:p>
          <a:p>
            <a:r>
              <a:rPr lang="zh-CN" altLang="en-US"/>
              <a:t>对于</a:t>
            </a:r>
            <a:r>
              <a:rPr lang="en-US" altLang="zh-CN"/>
              <a:t>static</a:t>
            </a:r>
            <a:r>
              <a:rPr lang="zh-CN" altLang="en-US"/>
              <a:t>方法</a:t>
            </a:r>
            <a:r>
              <a:rPr lang="en-US" altLang="zh-CN"/>
              <a:t>,</a:t>
            </a:r>
            <a:r>
              <a:rPr lang="zh-CN" altLang="en-US"/>
              <a:t>我们使用当前方法所在类的字节码对象</a:t>
            </a:r>
            <a:r>
              <a:rPr lang="en-US" altLang="zh-CN"/>
              <a:t>(</a:t>
            </a:r>
            <a:r>
              <a:rPr lang="zh-CN" altLang="en-US"/>
              <a:t>类名</a:t>
            </a:r>
            <a:r>
              <a:rPr lang="en-US" altLang="zh-CN"/>
              <a:t>.class)</a:t>
            </a:r>
            <a:r>
              <a:rPr lang="zh-CN" altLang="en-US"/>
              <a:t> </a:t>
            </a:r>
            <a:r>
              <a:rPr lang="en-US" altLang="zh-CN"/>
              <a:t>, </a:t>
            </a:r>
            <a:r>
              <a:rPr lang="zh-CN" altLang="en-US"/>
              <a:t> </a:t>
            </a:r>
            <a:r>
              <a:rPr lang="en-US" altLang="zh-CN"/>
              <a:t>Class</a:t>
            </a:r>
            <a:r>
              <a:rPr lang="zh-CN" altLang="en-US"/>
              <a:t>类型的对象</a:t>
            </a:r>
            <a:endParaRPr lang="zh-CN" altLang="en-US"/>
          </a:p>
        </p:txBody>
      </p:sp>
      <p:sp>
        <p:nvSpPr>
          <p:cNvPr id="6" name="文本占位符 5"/>
          <p:cNvSpPr>
            <a:spLocks noGrp="1"/>
          </p:cNvSpPr>
          <p:nvPr>
            <p:ph type="body" sz="quarter" idx="22"/>
          </p:nvPr>
        </p:nvSpPr>
        <p:spPr/>
        <p:txBody>
          <a:bodyPr/>
          <a:lstStyle/>
          <a:p>
            <a:r>
              <a:rPr lang="zh-CN" altLang="en-US"/>
              <a:t>同步方法的锁对象是什么？</a:t>
            </a:r>
            <a:endParaRPr lang="zh-CN" altLang="en-US"/>
          </a:p>
        </p:txBody>
      </p:sp>
      <p:sp>
        <p:nvSpPr>
          <p:cNvPr id="8" name="标题 7"/>
          <p:cNvSpPr>
            <a:spLocks noGrp="1"/>
          </p:cNvSpPr>
          <p:nvPr>
            <p:ph type="title"/>
          </p:nvPr>
        </p:nvSpPr>
        <p:spPr/>
        <p:txBody>
          <a:bodyPr/>
          <a:lstStyle/>
          <a:p>
            <a:r>
              <a:rPr lang="zh-CN" altLang="en-US"/>
              <a:t>同步方法</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down)">
                                      <p:cBhvr>
                                        <p:cTn id="15"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a:t> </a:t>
            </a:r>
            <a:r>
              <a:rPr lang="zh-CN" altLang="en-US"/>
              <a:t>能够使用</a:t>
            </a:r>
            <a:r>
              <a:rPr lang="en-US" altLang="zh-CN"/>
              <a:t>Lock</a:t>
            </a:r>
            <a:r>
              <a:rPr lang="zh-CN" altLang="en-US"/>
              <a:t>锁实现线程的同步</a:t>
            </a:r>
            <a:endParaRPr lang="zh-CN" altLang="en-US"/>
          </a:p>
        </p:txBody>
      </p:sp>
      <p:sp>
        <p:nvSpPr>
          <p:cNvPr id="2" name="标题 1"/>
          <p:cNvSpPr>
            <a:spLocks noGrp="1"/>
          </p:cNvSpPr>
          <p:nvPr>
            <p:ph type="title"/>
          </p:nvPr>
        </p:nvSpPr>
        <p:spPr/>
        <p:txBody>
          <a:bodyPr/>
          <a:lstStyle/>
          <a:p>
            <a:r>
              <a:rPr lang="en-US" altLang="zh-CN"/>
              <a:t>Lock</a:t>
            </a:r>
            <a:r>
              <a:rPr lang="zh-CN" altLang="en-US"/>
              <a:t>锁机制</a:t>
            </a:r>
            <a:endParaRPr lang="zh-CN" altLang="en-US"/>
          </a:p>
        </p:txBody>
      </p:sp>
    </p:spTree>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TextBox 2"/>
          <p:cNvSpPr txBox="1"/>
          <p:nvPr/>
        </p:nvSpPr>
        <p:spPr>
          <a:xfrm>
            <a:off x="841375" y="688023"/>
            <a:ext cx="4667250" cy="508000"/>
          </a:xfrm>
          <a:prstGeom prst="rect">
            <a:avLst/>
          </a:prstGeom>
          <a:noFill/>
          <a:ln w="9525">
            <a:noFill/>
          </a:ln>
        </p:spPr>
        <p:txBody>
          <a:bodyPr anchor="t">
            <a:spAutoFit/>
          </a:bodyPr>
          <a:p>
            <a:pPr eaLnBrk="0" hangingPunct="0">
              <a:lnSpc>
                <a:spcPct val="150000"/>
              </a:lnSpc>
              <a:buSzTx/>
            </a:pPr>
            <a:r>
              <a:rPr lang="en-US" altLang="zh-CN" b="1" dirty="0">
                <a:solidFill>
                  <a:srgbClr val="404040"/>
                </a:solidFill>
                <a:latin typeface="微软雅黑" panose="020B0503020204020204" pitchFamily="34" charset="-122"/>
                <a:ea typeface="微软雅黑" panose="020B0503020204020204" pitchFamily="34" charset="-122"/>
              </a:rPr>
              <a:t>Lock</a:t>
            </a:r>
            <a:r>
              <a:rPr lang="zh-CN" altLang="en-US" b="1" dirty="0">
                <a:solidFill>
                  <a:srgbClr val="404040"/>
                </a:solidFill>
                <a:latin typeface="微软雅黑" panose="020B0503020204020204" pitchFamily="34" charset="-122"/>
                <a:ea typeface="微软雅黑" panose="020B0503020204020204" pitchFamily="34" charset="-122"/>
              </a:rPr>
              <a:t>锁</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900113" y="1146810"/>
            <a:ext cx="8064500" cy="2515235"/>
          </a:xfrm>
          <a:prstGeom prst="rect">
            <a:avLst/>
          </a:prstGeom>
          <a:noFill/>
        </p:spPr>
        <p:txBody>
          <a:bodyPr>
            <a:spAutoFit/>
          </a:bodyPr>
          <a:lstStyle/>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虽然我们可以理解同步代码块和同步方法的锁对象问题，但是我们并没有直接看到在哪里加上了锁，在哪里释放了锁，</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为了更清晰的表达如何加锁和释放锁，</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JDK5</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以后提供了一个新的锁对象</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Lock</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Lock</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中提供了获得锁和释放锁的方法</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void lock()</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：获得锁</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void unlock()</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：释放锁</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Lock</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是接口不能直接实例化，这里采用它的实现类</a:t>
            </a:r>
            <a:r>
              <a:rPr kumimoji="0" lang="en-US" altLang="zh-CN" sz="1050" kern="1200" cap="none" spc="0" normalizeH="0" baseline="0" noProof="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ReentrantLock</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来实例化</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en-US" altLang="zh-CN" sz="1050" kern="1200" cap="none" spc="0" normalizeH="0" baseline="0" noProof="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ReentrantLock</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的构造方法</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en-US" altLang="zh-CN" sz="1050" kern="1200" cap="none" spc="0" normalizeH="0" baseline="0" noProof="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ReentrantLock</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：创建一个</a:t>
            </a:r>
            <a:r>
              <a:rPr kumimoji="0" lang="en-US" altLang="zh-CN" sz="1050" kern="1200" cap="none" spc="0" normalizeH="0" baseline="0" noProof="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ReentrantLock</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的实例</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lang="en-US" altLang="zh-CN" sz="24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Lock锁机制</a:t>
            </a:r>
            <a:endParaRPr kumimoji="0" lang="en-US" altLang="zh-CN" sz="2400" b="1" i="0" u="none" strike="noStrike" cap="none" spc="0"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 name="文本框 1"/>
          <p:cNvSpPr txBox="1"/>
          <p:nvPr/>
        </p:nvSpPr>
        <p:spPr>
          <a:xfrm>
            <a:off x="900430" y="4069715"/>
            <a:ext cx="8060690" cy="252730"/>
          </a:xfrm>
          <a:prstGeom prst="rect">
            <a:avLst/>
          </a:prstGeom>
          <a:noFill/>
        </p:spPr>
        <p:txBody>
          <a:bodyPr wrap="none" anchor="t">
            <a:spAutoFit/>
          </a:bodyPr>
          <a:p>
            <a:pPr fontAlgn="auto">
              <a:spcBef>
                <a:spcPts val="0"/>
              </a:spcBef>
              <a:spcAft>
                <a:spcPts val="0"/>
              </a:spcAft>
            </a:pPr>
            <a:r>
              <a:rPr lang="zh-CN" altLang="en-US" sz="1050" noProof="0" dirty="0">
                <a:solidFill>
                  <a:schemeClr val="tx1">
                    <a:lumMod val="85000"/>
                    <a:lumOff val="15000"/>
                  </a:schemeClr>
                </a:solidFill>
                <a:latin typeface="微软雅黑" panose="020B0503020204020204" pitchFamily="34" charset="-122"/>
                <a:ea typeface="微软雅黑" panose="020B0503020204020204" pitchFamily="34" charset="-122"/>
                <a:sym typeface="+mn-ea"/>
              </a:rPr>
              <a:t>注意：多个线程使用相同的Lock锁对象，需要多线程操作数据的代码放在lock()和unLock()方法之间。一定要确保unlock最后能够调用</a:t>
            </a:r>
            <a:endParaRPr lang="zh-CN" altLang="en-US" sz="1050" noProof="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41375" y="4485640"/>
            <a:ext cx="6336030" cy="521970"/>
          </a:xfrm>
          <a:prstGeom prst="rect">
            <a:avLst/>
          </a:prstGeom>
          <a:noFill/>
        </p:spPr>
        <p:txBody>
          <a:bodyPr wrap="square">
            <a:spAutoFit/>
          </a:bodyPr>
          <a:p>
            <a:pPr fontAlgn="auto">
              <a:spcBef>
                <a:spcPts val="0"/>
              </a:spcBef>
              <a:spcAft>
                <a:spcPts val="0"/>
              </a:spcAft>
            </a:pPr>
            <a:r>
              <a:rPr lang="zh-CN" altLang="en-US" sz="1400" b="1">
                <a:solidFill>
                  <a:srgbClr val="FF0000"/>
                </a:solidFill>
                <a:sym typeface="+mn-ea"/>
              </a:rPr>
              <a:t>练一练：</a:t>
            </a:r>
            <a:r>
              <a:rPr lang="zh-CN" altLang="en-US" sz="1400">
                <a:sym typeface="+mn-ea"/>
              </a:rPr>
              <a:t>使用</a:t>
            </a:r>
            <a:r>
              <a:rPr lang="en-US" altLang="zh-CN" sz="1400">
                <a:sym typeface="+mn-ea"/>
              </a:rPr>
              <a:t>Lock</a:t>
            </a:r>
            <a:r>
              <a:rPr lang="zh-CN" altLang="en-US" sz="1400">
                <a:sym typeface="+mn-ea"/>
              </a:rPr>
              <a:t>锁解决卖票安全问题</a:t>
            </a:r>
            <a:endParaRPr lang="en-US" altLang="zh-CN" sz="1400"/>
          </a:p>
          <a:p>
            <a:pPr fontAlgn="auto">
              <a:spcBef>
                <a:spcPts val="0"/>
              </a:spcBef>
              <a:spcAft>
                <a:spcPts val="0"/>
              </a:spcAft>
            </a:pPr>
            <a:endParaRPr lang="zh-CN" altLang="en-US" sz="1400" dirty="0">
              <a:solidFill>
                <a:schemeClr val="tx1">
                  <a:lumMod val="65000"/>
                  <a:lumOff val="35000"/>
                </a:schemeClr>
              </a:solidFill>
              <a:latin typeface="+mn-lt"/>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animEffect transition="in" filter="blinds(horizontal)">
                                      <p:cBhvr>
                                        <p:cTn id="7" dur="500"/>
                                        <p:tgtEl>
                                          <p:spTgt spid="11">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
                                            <p:txEl>
                                              <p:pRg st="5" end="5"/>
                                            </p:txEl>
                                          </p:spTgt>
                                        </p:tgtEl>
                                        <p:attrNameLst>
                                          <p:attrName>style.visibility</p:attrName>
                                        </p:attrNameLst>
                                      </p:cBhvr>
                                      <p:to>
                                        <p:strVal val="visible"/>
                                      </p:to>
                                    </p:set>
                                    <p:animEffect transition="in" filter="blinds(horizontal)">
                                      <p:cBhvr>
                                        <p:cTn id="10" dur="500"/>
                                        <p:tgtEl>
                                          <p:spTgt spid="11">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
                                            <p:txEl>
                                              <p:pRg st="9" end="9"/>
                                            </p:txEl>
                                          </p:spTgt>
                                        </p:tgtEl>
                                        <p:attrNameLst>
                                          <p:attrName>style.visibility</p:attrName>
                                        </p:attrNameLst>
                                      </p:cBhvr>
                                      <p:to>
                                        <p:strVal val="visible"/>
                                      </p:to>
                                    </p:set>
                                    <p:animEffect transition="in" filter="blinds(horizontal)">
                                      <p:cBhvr>
                                        <p:cTn id="15"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简述使用</a:t>
            </a:r>
            <a:r>
              <a:rPr lang="en-US" altLang="zh-CN"/>
              <a:t>Lock</a:t>
            </a:r>
            <a:r>
              <a:rPr lang="zh-CN" altLang="en-US"/>
              <a:t>锁实现同步安全的步骤</a:t>
            </a:r>
            <a:endParaRPr lang="zh-CN" altLang="en-US"/>
          </a:p>
        </p:txBody>
      </p:sp>
      <p:sp>
        <p:nvSpPr>
          <p:cNvPr id="3" name="文本占位符 2"/>
          <p:cNvSpPr>
            <a:spLocks noGrp="1"/>
          </p:cNvSpPr>
          <p:nvPr>
            <p:ph type="body" sz="quarter" idx="11"/>
          </p:nvPr>
        </p:nvSpPr>
        <p:spPr>
          <a:xfrm>
            <a:off x="891616" y="1234260"/>
            <a:ext cx="6315299" cy="689418"/>
          </a:xfrm>
        </p:spPr>
        <p:txBody>
          <a:bodyPr/>
          <a:lstStyle/>
          <a:p>
            <a:pPr marL="228600" indent="-228600">
              <a:buAutoNum type="arabicPeriod"/>
            </a:pPr>
            <a:r>
              <a:rPr lang="zh-CN" altLang="en-US"/>
              <a:t>创建</a:t>
            </a:r>
            <a:r>
              <a:rPr lang="en-US" altLang="zh-CN"/>
              <a:t>Lock</a:t>
            </a:r>
            <a:r>
              <a:rPr lang="zh-CN" altLang="en-US"/>
              <a:t>锁对象</a:t>
            </a:r>
            <a:endParaRPr lang="en-US" altLang="zh-CN"/>
          </a:p>
          <a:p>
            <a:pPr marL="228600" indent="-228600">
              <a:buAutoNum type="arabicPeriod"/>
            </a:pPr>
            <a:r>
              <a:rPr lang="zh-CN" altLang="en-US"/>
              <a:t>调用</a:t>
            </a:r>
            <a:r>
              <a:rPr lang="en-US" altLang="zh-CN"/>
              <a:t>lock()</a:t>
            </a:r>
            <a:r>
              <a:rPr lang="zh-CN" altLang="en-US"/>
              <a:t>方法获得锁</a:t>
            </a:r>
            <a:endParaRPr lang="en-US" altLang="zh-CN"/>
          </a:p>
          <a:p>
            <a:pPr marL="228600" indent="-228600">
              <a:buAutoNum type="arabicPeriod"/>
            </a:pPr>
            <a:r>
              <a:rPr lang="zh-CN" altLang="en-US"/>
              <a:t>调用</a:t>
            </a:r>
            <a:r>
              <a:rPr lang="en-US" altLang="zh-CN"/>
              <a:t>unLock()</a:t>
            </a:r>
            <a:r>
              <a:rPr lang="zh-CN" altLang="en-US"/>
              <a:t>释放锁</a:t>
            </a:r>
            <a:endParaRPr lang="en-US" altLang="zh-CN"/>
          </a:p>
        </p:txBody>
      </p:sp>
      <p:sp>
        <p:nvSpPr>
          <p:cNvPr id="8" name="标题 7"/>
          <p:cNvSpPr>
            <a:spLocks noGrp="1"/>
          </p:cNvSpPr>
          <p:nvPr>
            <p:ph type="title"/>
          </p:nvPr>
        </p:nvSpPr>
        <p:spPr/>
        <p:txBody>
          <a:bodyPr/>
          <a:lstStyle/>
          <a:p>
            <a:r>
              <a:rPr lang="en-US" altLang="zh-CN"/>
              <a:t>Lock</a:t>
            </a:r>
            <a:r>
              <a:rPr lang="zh-CN" altLang="en-US"/>
              <a:t>锁机制</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a:t> </a:t>
            </a:r>
            <a:r>
              <a:rPr lang="zh-CN" altLang="en-US"/>
              <a:t>理解线程死锁产生的条件</a:t>
            </a:r>
            <a:endParaRPr lang="zh-CN" altLang="en-US"/>
          </a:p>
        </p:txBody>
      </p:sp>
      <p:sp>
        <p:nvSpPr>
          <p:cNvPr id="2" name="标题 1"/>
          <p:cNvSpPr>
            <a:spLocks noGrp="1"/>
          </p:cNvSpPr>
          <p:nvPr>
            <p:ph type="title"/>
          </p:nvPr>
        </p:nvSpPr>
        <p:spPr/>
        <p:txBody>
          <a:bodyPr/>
          <a:lstStyle/>
          <a:p>
            <a:r>
              <a:rPr lang="zh-CN" altLang="en-US"/>
              <a:t>线程死锁</a:t>
            </a:r>
            <a:endParaRPr lang="zh-CN" altLang="en-US"/>
          </a:p>
        </p:txBody>
      </p:sp>
    </p:spTree>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线程的死锁</a:t>
            </a:r>
            <a:endParaRPr lang="zh-CN" altLang="en-US"/>
          </a:p>
        </p:txBody>
      </p:sp>
      <p:sp>
        <p:nvSpPr>
          <p:cNvPr id="3" name="文本占位符 2"/>
          <p:cNvSpPr>
            <a:spLocks noGrp="1"/>
          </p:cNvSpPr>
          <p:nvPr>
            <p:ph type="body" sz="quarter" idx="10"/>
          </p:nvPr>
        </p:nvSpPr>
        <p:spPr/>
        <p:txBody>
          <a:bodyPr/>
          <a:lstStyle/>
          <a:p>
            <a:r>
              <a:rPr lang="zh-CN" altLang="en-US"/>
              <a:t>线程死锁介绍</a:t>
            </a:r>
            <a:endParaRPr lang="zh-CN" altLang="en-US"/>
          </a:p>
        </p:txBody>
      </p:sp>
      <p:sp>
        <p:nvSpPr>
          <p:cNvPr id="4" name="文本占位符 3"/>
          <p:cNvSpPr>
            <a:spLocks noGrp="1"/>
          </p:cNvSpPr>
          <p:nvPr>
            <p:ph type="body" sz="quarter" idx="11"/>
          </p:nvPr>
        </p:nvSpPr>
        <p:spPr>
          <a:xfrm>
            <a:off x="628661" y="963371"/>
            <a:ext cx="4375387" cy="3769579"/>
          </a:xfrm>
        </p:spPr>
        <p:txBody>
          <a:bodyPr/>
          <a:lstStyle/>
          <a:p>
            <a:r>
              <a:rPr lang="zh-CN" altLang="en-US"/>
              <a:t>死锁是一种少见的，而且难于调试的错误，在</a:t>
            </a:r>
            <a:r>
              <a:rPr lang="zh-CN" altLang="en-US" b="1"/>
              <a:t>两个线程对两个同步锁对象具有循环依赖时，就会大概率的出现死锁。</a:t>
            </a:r>
            <a:r>
              <a:rPr lang="zh-CN" altLang="en-US"/>
              <a:t>我们要避免死锁的产生。否则一旦死锁，除了重启没有其他办法的。</a:t>
            </a:r>
            <a:endParaRPr lang="en-US" altLang="zh-CN"/>
          </a:p>
          <a:p>
            <a:endParaRPr lang="en-US" altLang="zh-CN"/>
          </a:p>
          <a:p>
            <a:r>
              <a:rPr lang="zh-CN" altLang="en-US"/>
              <a:t>死锁产生的条件分析：</a:t>
            </a:r>
            <a:endParaRPr lang="en-US" altLang="zh-CN"/>
          </a:p>
          <a:p>
            <a:pPr marL="228600" indent="-228600">
              <a:buFont typeface="Arial" panose="020B0604020202020204" pitchFamily="34" charset="0"/>
              <a:buAutoNum type="arabicPeriod"/>
            </a:pPr>
            <a:r>
              <a:rPr lang="zh-CN" altLang="en-US"/>
              <a:t>多个线程</a:t>
            </a:r>
            <a:endParaRPr lang="en-US" altLang="zh-CN"/>
          </a:p>
          <a:p>
            <a:pPr marL="228600" indent="-228600">
              <a:buAutoNum type="arabicPeriod"/>
            </a:pPr>
            <a:r>
              <a:rPr lang="zh-CN" altLang="en-US"/>
              <a:t>存在锁对象的循环依赖</a:t>
            </a:r>
            <a:endParaRPr lang="en-US" altLang="zh-CN"/>
          </a:p>
          <a:p>
            <a:pPr marL="228600" indent="-228600">
              <a:buAutoNum type="arabicPeriod"/>
            </a:pPr>
            <a:endParaRPr lang="en-US" altLang="zh-CN"/>
          </a:p>
          <a:p>
            <a:r>
              <a:rPr lang="zh-CN" altLang="en-US"/>
              <a:t>如左侧代码中，当线程一获取了锁</a:t>
            </a:r>
            <a:r>
              <a:rPr lang="en-US" altLang="zh-CN"/>
              <a:t>A</a:t>
            </a:r>
            <a:r>
              <a:rPr lang="zh-CN" altLang="en-US"/>
              <a:t>，进一步要获取锁</a:t>
            </a:r>
            <a:r>
              <a:rPr lang="en-US" altLang="zh-CN"/>
              <a:t>B</a:t>
            </a:r>
            <a:r>
              <a:rPr lang="zh-CN" altLang="en-US"/>
              <a:t>才能继续执行。于此同时线程二获取了锁</a:t>
            </a:r>
            <a:r>
              <a:rPr lang="en-US" altLang="zh-CN"/>
              <a:t>B</a:t>
            </a:r>
            <a:r>
              <a:rPr lang="zh-CN" altLang="en-US"/>
              <a:t>，那么此时线程一就得等待线程二的锁</a:t>
            </a:r>
            <a:r>
              <a:rPr lang="en-US" altLang="zh-CN"/>
              <a:t>B</a:t>
            </a:r>
            <a:r>
              <a:rPr lang="zh-CN" altLang="en-US"/>
              <a:t>释放了，然而线程二也在等待线程一的锁</a:t>
            </a:r>
            <a:r>
              <a:rPr lang="en-US" altLang="zh-CN"/>
              <a:t>A</a:t>
            </a:r>
            <a:r>
              <a:rPr lang="zh-CN" altLang="en-US"/>
              <a:t>，因此出现了相互等待的现象，程序不动了</a:t>
            </a:r>
            <a:endParaRPr lang="en-US" altLang="zh-CN"/>
          </a:p>
        </p:txBody>
      </p:sp>
      <p:sp>
        <p:nvSpPr>
          <p:cNvPr id="7" name="Rectangle 1"/>
          <p:cNvSpPr>
            <a:spLocks noChangeArrowheads="1"/>
          </p:cNvSpPr>
          <p:nvPr/>
        </p:nvSpPr>
        <p:spPr bwMode="auto">
          <a:xfrm>
            <a:off x="5076056" y="1923678"/>
            <a:ext cx="3845347" cy="2862322"/>
          </a:xfrm>
          <a:prstGeom prst="rect">
            <a:avLst/>
          </a:prstGeom>
          <a:solidFill>
            <a:srgbClr val="FFFF99"/>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线程一中</a:t>
            </a:r>
            <a:br>
              <a:rPr kumimoji="0" lang="zh-CN" altLang="zh-CN" sz="12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br>
            <a:r>
              <a:rPr kumimoji="0" lang="zh-CN" altLang="zh-CN" sz="1200" b="1" i="0" u="none" strike="noStrike" cap="none" normalizeH="0" baseline="0">
                <a:ln>
                  <a:noFill/>
                </a:ln>
                <a:solidFill>
                  <a:srgbClr val="000080"/>
                </a:solidFill>
                <a:effectLst/>
                <a:latin typeface="Consolas" panose="020B0609020204030204" pitchFamily="49" charset="0"/>
                <a:ea typeface="Arial Unicode MS" panose="020B0604020202020204" pitchFamily="34" charset="-122"/>
                <a:cs typeface="Arial Unicode MS" panose="020B0604020202020204" pitchFamily="34" charset="-122"/>
              </a:rPr>
              <a:t>synchronized </a:t>
            </a: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(objA) {</a:t>
            </a:r>
            <a:b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b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    System.</a:t>
            </a:r>
            <a:r>
              <a:rPr kumimoji="0" lang="zh-CN" altLang="zh-CN" sz="1200" b="1" i="1" u="none" strike="noStrike" cap="none" normalizeH="0" baseline="0">
                <a:ln>
                  <a:noFill/>
                </a:ln>
                <a:solidFill>
                  <a:srgbClr val="660E7A"/>
                </a:solidFill>
                <a:effectLst/>
                <a:latin typeface="Consolas" panose="020B0609020204030204" pitchFamily="49" charset="0"/>
                <a:ea typeface="Arial Unicode MS" panose="020B0604020202020204" pitchFamily="34" charset="-122"/>
                <a:cs typeface="Arial Unicode MS" panose="020B0604020202020204" pitchFamily="34" charset="-122"/>
              </a:rPr>
              <a:t>out</a:t>
            </a: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.println(</a:t>
            </a:r>
            <a:r>
              <a:rPr kumimoji="0" lang="zh-CN" altLang="zh-CN" sz="1200" b="1" i="0" u="none" strike="noStrike" cap="none" normalizeH="0" baseline="0">
                <a:ln>
                  <a:noFill/>
                </a:ln>
                <a:solidFill>
                  <a:srgbClr val="008000"/>
                </a:solidFill>
                <a:effectLst/>
                <a:latin typeface="Consolas" panose="020B0609020204030204" pitchFamily="49" charset="0"/>
                <a:ea typeface="Arial Unicode MS" panose="020B0604020202020204" pitchFamily="34" charset="-122"/>
                <a:cs typeface="Arial Unicode MS" panose="020B0604020202020204" pitchFamily="34" charset="-122"/>
              </a:rPr>
              <a:t>"</a:t>
            </a:r>
            <a:r>
              <a:rPr kumimoji="0" lang="zh-CN" altLang="zh-CN" sz="1200" b="1" i="0" u="none" strike="noStrike" cap="none" normalizeH="0" baseline="0">
                <a:ln>
                  <a:noFill/>
                </a:ln>
                <a:solidFill>
                  <a:srgbClr val="008000"/>
                </a:solidFill>
                <a:effectLst/>
                <a:latin typeface="Courier New" panose="02070309020205020404" pitchFamily="49" charset="0"/>
                <a:ea typeface="Arial Unicode MS" panose="020B0604020202020204" pitchFamily="34" charset="-122"/>
                <a:cs typeface="Courier New" panose="02070309020205020404" pitchFamily="49" charset="0"/>
              </a:rPr>
              <a:t>嵌套</a:t>
            </a:r>
            <a:r>
              <a:rPr kumimoji="0" lang="zh-CN" altLang="zh-CN" sz="1200" b="1" i="0" u="none" strike="noStrike" cap="none" normalizeH="0" baseline="0">
                <a:ln>
                  <a:noFill/>
                </a:ln>
                <a:solidFill>
                  <a:srgbClr val="008000"/>
                </a:solidFill>
                <a:effectLst/>
                <a:latin typeface="Consolas" panose="020B0609020204030204" pitchFamily="49" charset="0"/>
                <a:ea typeface="Arial Unicode MS" panose="020B0604020202020204" pitchFamily="34" charset="-122"/>
                <a:cs typeface="Arial Unicode MS" panose="020B0604020202020204" pitchFamily="34" charset="-122"/>
              </a:rPr>
              <a:t>1 objA"</a:t>
            </a: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a:t>
            </a:r>
            <a:b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b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    </a:t>
            </a:r>
            <a:r>
              <a:rPr kumimoji="0" lang="zh-CN" altLang="zh-CN" sz="1200" b="1" i="0" u="none" strike="noStrike" cap="none" normalizeH="0" baseline="0">
                <a:ln>
                  <a:noFill/>
                </a:ln>
                <a:solidFill>
                  <a:srgbClr val="000080"/>
                </a:solidFill>
                <a:effectLst/>
                <a:latin typeface="Consolas" panose="020B0609020204030204" pitchFamily="49" charset="0"/>
                <a:ea typeface="Arial Unicode MS" panose="020B0604020202020204" pitchFamily="34" charset="-122"/>
                <a:cs typeface="Arial Unicode MS" panose="020B0604020202020204" pitchFamily="34" charset="-122"/>
              </a:rPr>
              <a:t>synchronized </a:t>
            </a: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(objB) {</a:t>
            </a:r>
            <a:br>
              <a:rPr kumimoji="0" lang="zh-CN" altLang="zh-CN" sz="1200" b="0" i="1" u="none" strike="noStrike" cap="none" normalizeH="0" baseline="0">
                <a:ln>
                  <a:noFill/>
                </a:ln>
                <a:solidFill>
                  <a:srgbClr val="D27009"/>
                </a:solidFill>
                <a:effectLst/>
                <a:latin typeface="Arial" panose="020B0604020202020204" pitchFamily="34" charset="0"/>
                <a:ea typeface="Arial Unicode MS" panose="020B0604020202020204" pitchFamily="34" charset="-122"/>
                <a:cs typeface="Arial" panose="020B0604020202020204" pitchFamily="34" charset="0"/>
              </a:rPr>
            </a:br>
            <a:r>
              <a:rPr kumimoji="0" lang="zh-CN" altLang="zh-CN" sz="1200" b="0" i="1" u="none" strike="noStrike" cap="none" normalizeH="0" baseline="0">
                <a:ln>
                  <a:noFill/>
                </a:ln>
                <a:solidFill>
                  <a:srgbClr val="D27009"/>
                </a:solidFill>
                <a:effectLst/>
                <a:latin typeface="Arial" panose="020B0604020202020204" pitchFamily="34" charset="0"/>
                <a:ea typeface="Arial Unicode MS" panose="020B0604020202020204" pitchFamily="34" charset="-122"/>
                <a:cs typeface="Arial" panose="020B0604020202020204" pitchFamily="34" charset="0"/>
              </a:rPr>
              <a:t>       </a:t>
            </a:r>
            <a:r>
              <a:rPr kumimoji="0" lang="en-US" altLang="zh-CN" sz="1200" b="0" i="1" u="none" strike="noStrike" cap="none" normalizeH="0" baseline="0">
                <a:ln>
                  <a:noFill/>
                </a:ln>
                <a:solidFill>
                  <a:srgbClr val="D27009"/>
                </a:solidFill>
                <a:effectLst/>
                <a:latin typeface="Arial" panose="020B0604020202020204" pitchFamily="34" charset="0"/>
                <a:ea typeface="Arial Unicode MS" panose="020B0604020202020204" pitchFamily="34" charset="-122"/>
                <a:cs typeface="Arial" panose="020B0604020202020204" pitchFamily="34" charset="0"/>
              </a:rPr>
              <a:t>      </a:t>
            </a:r>
            <a:r>
              <a:rPr kumimoji="0" lang="zh-CN" altLang="zh-CN" sz="1200" b="0" i="1" u="none" strike="noStrike" cap="none" normalizeH="0" baseline="0">
                <a:ln>
                  <a:noFill/>
                </a:ln>
                <a:solidFill>
                  <a:srgbClr val="D27009"/>
                </a:solidFill>
                <a:effectLst/>
                <a:latin typeface="Arial" panose="020B0604020202020204" pitchFamily="34" charset="0"/>
                <a:ea typeface="Arial Unicode MS" panose="020B0604020202020204" pitchFamily="34" charset="-122"/>
                <a:cs typeface="Arial" panose="020B0604020202020204" pitchFamily="34" charset="0"/>
              </a:rPr>
              <a:t> </a:t>
            </a: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System.</a:t>
            </a:r>
            <a:r>
              <a:rPr kumimoji="0" lang="zh-CN" altLang="zh-CN" sz="1200" b="1" i="1" u="none" strike="noStrike" cap="none" normalizeH="0" baseline="0">
                <a:ln>
                  <a:noFill/>
                </a:ln>
                <a:solidFill>
                  <a:srgbClr val="660E7A"/>
                </a:solidFill>
                <a:effectLst/>
                <a:latin typeface="Consolas" panose="020B0609020204030204" pitchFamily="49" charset="0"/>
                <a:ea typeface="Arial Unicode MS" panose="020B0604020202020204" pitchFamily="34" charset="-122"/>
                <a:cs typeface="Arial Unicode MS" panose="020B0604020202020204" pitchFamily="34" charset="-122"/>
              </a:rPr>
              <a:t>out</a:t>
            </a: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.println(</a:t>
            </a:r>
            <a:r>
              <a:rPr kumimoji="0" lang="zh-CN" altLang="zh-CN" sz="1200" b="1" i="0" u="none" strike="noStrike" cap="none" normalizeH="0" baseline="0">
                <a:ln>
                  <a:noFill/>
                </a:ln>
                <a:solidFill>
                  <a:srgbClr val="008000"/>
                </a:solidFill>
                <a:effectLst/>
                <a:latin typeface="Consolas" panose="020B0609020204030204" pitchFamily="49" charset="0"/>
                <a:ea typeface="Arial Unicode MS" panose="020B0604020202020204" pitchFamily="34" charset="-122"/>
                <a:cs typeface="Arial Unicode MS" panose="020B0604020202020204" pitchFamily="34" charset="-122"/>
              </a:rPr>
              <a:t>"</a:t>
            </a:r>
            <a:r>
              <a:rPr kumimoji="0" lang="zh-CN" altLang="zh-CN" sz="1200" b="1" i="0" u="none" strike="noStrike" cap="none" normalizeH="0" baseline="0">
                <a:ln>
                  <a:noFill/>
                </a:ln>
                <a:solidFill>
                  <a:srgbClr val="008000"/>
                </a:solidFill>
                <a:effectLst/>
                <a:latin typeface="Courier New" panose="02070309020205020404" pitchFamily="49" charset="0"/>
                <a:ea typeface="Arial Unicode MS" panose="020B0604020202020204" pitchFamily="34" charset="-122"/>
                <a:cs typeface="Courier New" panose="02070309020205020404" pitchFamily="49" charset="0"/>
              </a:rPr>
              <a:t>嵌套</a:t>
            </a:r>
            <a:r>
              <a:rPr kumimoji="0" lang="zh-CN" altLang="zh-CN" sz="1200" b="1" i="0" u="none" strike="noStrike" cap="none" normalizeH="0" baseline="0">
                <a:ln>
                  <a:noFill/>
                </a:ln>
                <a:solidFill>
                  <a:srgbClr val="008000"/>
                </a:solidFill>
                <a:effectLst/>
                <a:latin typeface="Consolas" panose="020B0609020204030204" pitchFamily="49" charset="0"/>
                <a:ea typeface="Arial Unicode MS" panose="020B0604020202020204" pitchFamily="34" charset="-122"/>
                <a:cs typeface="Arial Unicode MS" panose="020B0604020202020204" pitchFamily="34" charset="-122"/>
              </a:rPr>
              <a:t>1 objB"</a:t>
            </a: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a:t>
            </a:r>
            <a:b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b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    }</a:t>
            </a:r>
            <a:b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b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a:t>
            </a:r>
            <a:endParaRPr kumimoji="0" lang="en-US"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br>
            <a:r>
              <a:rPr kumimoji="0" lang="zh-CN" altLang="zh-CN" sz="12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线程二中</a:t>
            </a:r>
            <a:br>
              <a:rPr kumimoji="0" lang="zh-CN" altLang="zh-CN" sz="12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br>
            <a:r>
              <a:rPr kumimoji="0" lang="zh-CN" altLang="zh-CN" sz="1200" b="1" i="0" u="none" strike="noStrike" cap="none" normalizeH="0" baseline="0">
                <a:ln>
                  <a:noFill/>
                </a:ln>
                <a:solidFill>
                  <a:srgbClr val="000080"/>
                </a:solidFill>
                <a:effectLst/>
                <a:latin typeface="Consolas" panose="020B0609020204030204" pitchFamily="49" charset="0"/>
                <a:ea typeface="Arial Unicode MS" panose="020B0604020202020204" pitchFamily="34" charset="-122"/>
                <a:cs typeface="Arial Unicode MS" panose="020B0604020202020204" pitchFamily="34" charset="-122"/>
              </a:rPr>
              <a:t>synchronized </a:t>
            </a: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(objB) {</a:t>
            </a:r>
            <a:b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b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    System.</a:t>
            </a:r>
            <a:r>
              <a:rPr kumimoji="0" lang="zh-CN" altLang="zh-CN" sz="1200" b="1" i="1" u="none" strike="noStrike" cap="none" normalizeH="0" baseline="0">
                <a:ln>
                  <a:noFill/>
                </a:ln>
                <a:solidFill>
                  <a:srgbClr val="660E7A"/>
                </a:solidFill>
                <a:effectLst/>
                <a:latin typeface="Consolas" panose="020B0609020204030204" pitchFamily="49" charset="0"/>
                <a:ea typeface="Arial Unicode MS" panose="020B0604020202020204" pitchFamily="34" charset="-122"/>
                <a:cs typeface="Arial Unicode MS" panose="020B0604020202020204" pitchFamily="34" charset="-122"/>
              </a:rPr>
              <a:t>out</a:t>
            </a: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.println(</a:t>
            </a:r>
            <a:r>
              <a:rPr kumimoji="0" lang="zh-CN" altLang="zh-CN" sz="1200" b="1" i="0" u="none" strike="noStrike" cap="none" normalizeH="0" baseline="0">
                <a:ln>
                  <a:noFill/>
                </a:ln>
                <a:solidFill>
                  <a:srgbClr val="008000"/>
                </a:solidFill>
                <a:effectLst/>
                <a:latin typeface="Consolas" panose="020B0609020204030204" pitchFamily="49" charset="0"/>
                <a:ea typeface="Arial Unicode MS" panose="020B0604020202020204" pitchFamily="34" charset="-122"/>
                <a:cs typeface="Arial Unicode MS" panose="020B0604020202020204" pitchFamily="34" charset="-122"/>
              </a:rPr>
              <a:t>"</a:t>
            </a:r>
            <a:r>
              <a:rPr kumimoji="0" lang="zh-CN" altLang="zh-CN" sz="1200" b="1" i="0" u="none" strike="noStrike" cap="none" normalizeH="0" baseline="0">
                <a:ln>
                  <a:noFill/>
                </a:ln>
                <a:solidFill>
                  <a:srgbClr val="008000"/>
                </a:solidFill>
                <a:effectLst/>
                <a:latin typeface="Courier New" panose="02070309020205020404" pitchFamily="49" charset="0"/>
                <a:ea typeface="Arial Unicode MS" panose="020B0604020202020204" pitchFamily="34" charset="-122"/>
                <a:cs typeface="Courier New" panose="02070309020205020404" pitchFamily="49" charset="0"/>
              </a:rPr>
              <a:t>嵌套</a:t>
            </a:r>
            <a:r>
              <a:rPr kumimoji="0" lang="zh-CN" altLang="zh-CN" sz="1200" b="1" i="0" u="none" strike="noStrike" cap="none" normalizeH="0" baseline="0">
                <a:ln>
                  <a:noFill/>
                </a:ln>
                <a:solidFill>
                  <a:srgbClr val="008000"/>
                </a:solidFill>
                <a:effectLst/>
                <a:latin typeface="Consolas" panose="020B0609020204030204" pitchFamily="49" charset="0"/>
                <a:ea typeface="Arial Unicode MS" panose="020B0604020202020204" pitchFamily="34" charset="-122"/>
                <a:cs typeface="Arial Unicode MS" panose="020B0604020202020204" pitchFamily="34" charset="-122"/>
              </a:rPr>
              <a:t>2 objB"</a:t>
            </a: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a:t>
            </a:r>
            <a:b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b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    </a:t>
            </a:r>
            <a:r>
              <a:rPr kumimoji="0" lang="zh-CN" altLang="zh-CN" sz="1200" b="1" i="0" u="none" strike="noStrike" cap="none" normalizeH="0" baseline="0">
                <a:ln>
                  <a:noFill/>
                </a:ln>
                <a:solidFill>
                  <a:srgbClr val="000080"/>
                </a:solidFill>
                <a:effectLst/>
                <a:latin typeface="Consolas" panose="020B0609020204030204" pitchFamily="49" charset="0"/>
                <a:ea typeface="Arial Unicode MS" panose="020B0604020202020204" pitchFamily="34" charset="-122"/>
                <a:cs typeface="Arial Unicode MS" panose="020B0604020202020204" pitchFamily="34" charset="-122"/>
              </a:rPr>
              <a:t>synchronized </a:t>
            </a: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(objA) {</a:t>
            </a:r>
            <a:br>
              <a:rPr kumimoji="0" lang="zh-CN" altLang="zh-CN" sz="1200" b="0" i="1" u="none" strike="noStrike" cap="none" normalizeH="0" baseline="0">
                <a:ln>
                  <a:noFill/>
                </a:ln>
                <a:solidFill>
                  <a:srgbClr val="D27009"/>
                </a:solidFill>
                <a:effectLst/>
                <a:latin typeface="Arial" panose="020B0604020202020204" pitchFamily="34" charset="0"/>
                <a:ea typeface="Arial Unicode MS" panose="020B0604020202020204" pitchFamily="34" charset="-122"/>
                <a:cs typeface="Arial" panose="020B0604020202020204" pitchFamily="34" charset="0"/>
              </a:rPr>
            </a:br>
            <a:r>
              <a:rPr kumimoji="0" lang="zh-CN" altLang="zh-CN" sz="1200" b="0" i="1" u="none" strike="noStrike" cap="none" normalizeH="0" baseline="0">
                <a:ln>
                  <a:noFill/>
                </a:ln>
                <a:solidFill>
                  <a:srgbClr val="D27009"/>
                </a:solidFill>
                <a:effectLst/>
                <a:latin typeface="Arial" panose="020B0604020202020204" pitchFamily="34" charset="0"/>
                <a:ea typeface="Arial Unicode MS" panose="020B0604020202020204" pitchFamily="34" charset="-122"/>
                <a:cs typeface="Arial" panose="020B0604020202020204" pitchFamily="34" charset="0"/>
              </a:rPr>
              <a:t>        </a:t>
            </a:r>
            <a:r>
              <a:rPr kumimoji="0" lang="en-US" altLang="zh-CN" sz="1200" b="0" i="1" u="none" strike="noStrike" cap="none" normalizeH="0" baseline="0">
                <a:ln>
                  <a:noFill/>
                </a:ln>
                <a:solidFill>
                  <a:srgbClr val="D27009"/>
                </a:solidFill>
                <a:effectLst/>
                <a:latin typeface="Arial" panose="020B0604020202020204" pitchFamily="34" charset="0"/>
                <a:ea typeface="Arial Unicode MS" panose="020B0604020202020204" pitchFamily="34" charset="-122"/>
                <a:cs typeface="Arial" panose="020B0604020202020204" pitchFamily="34" charset="0"/>
              </a:rPr>
              <a:t>     </a:t>
            </a: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System.</a:t>
            </a:r>
            <a:r>
              <a:rPr kumimoji="0" lang="zh-CN" altLang="zh-CN" sz="1200" b="1" i="1" u="none" strike="noStrike" cap="none" normalizeH="0" baseline="0">
                <a:ln>
                  <a:noFill/>
                </a:ln>
                <a:solidFill>
                  <a:srgbClr val="660E7A"/>
                </a:solidFill>
                <a:effectLst/>
                <a:latin typeface="Consolas" panose="020B0609020204030204" pitchFamily="49" charset="0"/>
                <a:ea typeface="Arial Unicode MS" panose="020B0604020202020204" pitchFamily="34" charset="-122"/>
                <a:cs typeface="Arial Unicode MS" panose="020B0604020202020204" pitchFamily="34" charset="-122"/>
              </a:rPr>
              <a:t>out</a:t>
            </a: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.println(</a:t>
            </a:r>
            <a:r>
              <a:rPr kumimoji="0" lang="zh-CN" altLang="zh-CN" sz="1200" b="1" i="0" u="none" strike="noStrike" cap="none" normalizeH="0" baseline="0">
                <a:ln>
                  <a:noFill/>
                </a:ln>
                <a:solidFill>
                  <a:srgbClr val="008000"/>
                </a:solidFill>
                <a:effectLst/>
                <a:latin typeface="Consolas" panose="020B0609020204030204" pitchFamily="49" charset="0"/>
                <a:ea typeface="Arial Unicode MS" panose="020B0604020202020204" pitchFamily="34" charset="-122"/>
                <a:cs typeface="Arial Unicode MS" panose="020B0604020202020204" pitchFamily="34" charset="-122"/>
              </a:rPr>
              <a:t>"</a:t>
            </a:r>
            <a:r>
              <a:rPr kumimoji="0" lang="zh-CN" altLang="zh-CN" sz="1200" b="1" i="0" u="none" strike="noStrike" cap="none" normalizeH="0" baseline="0">
                <a:ln>
                  <a:noFill/>
                </a:ln>
                <a:solidFill>
                  <a:srgbClr val="008000"/>
                </a:solidFill>
                <a:effectLst/>
                <a:latin typeface="Courier New" panose="02070309020205020404" pitchFamily="49" charset="0"/>
                <a:ea typeface="Arial Unicode MS" panose="020B0604020202020204" pitchFamily="34" charset="-122"/>
                <a:cs typeface="Courier New" panose="02070309020205020404" pitchFamily="49" charset="0"/>
              </a:rPr>
              <a:t>嵌套</a:t>
            </a:r>
            <a:r>
              <a:rPr kumimoji="0" lang="zh-CN" altLang="zh-CN" sz="1200" b="1" i="0" u="none" strike="noStrike" cap="none" normalizeH="0" baseline="0">
                <a:ln>
                  <a:noFill/>
                </a:ln>
                <a:solidFill>
                  <a:srgbClr val="008000"/>
                </a:solidFill>
                <a:effectLst/>
                <a:latin typeface="Consolas" panose="020B0609020204030204" pitchFamily="49" charset="0"/>
                <a:ea typeface="Arial Unicode MS" panose="020B0604020202020204" pitchFamily="34" charset="-122"/>
                <a:cs typeface="Arial Unicode MS" panose="020B0604020202020204" pitchFamily="34" charset="-122"/>
              </a:rPr>
              <a:t>2 objA"</a:t>
            </a: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a:t>
            </a:r>
            <a:b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b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    }</a:t>
            </a:r>
            <a:b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b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down)">
                                      <p:cBhvr>
                                        <p:cTn id="15" dur="500"/>
                                        <p:tgtEl>
                                          <p:spTgt spid="4">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wipe(down)">
                                      <p:cBhvr>
                                        <p:cTn id="18" dur="500"/>
                                        <p:tgtEl>
                                          <p:spTgt spid="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wipe(down)">
                                      <p:cBhvr>
                                        <p:cTn id="23" dur="500"/>
                                        <p:tgtEl>
                                          <p:spTgt spid="4">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线程的死锁</a:t>
            </a:r>
            <a:endParaRPr lang="zh-CN" altLang="en-US"/>
          </a:p>
        </p:txBody>
      </p:sp>
      <p:sp>
        <p:nvSpPr>
          <p:cNvPr id="3" name="文本占位符 2"/>
          <p:cNvSpPr>
            <a:spLocks noGrp="1"/>
          </p:cNvSpPr>
          <p:nvPr>
            <p:ph type="body" sz="quarter" idx="10"/>
          </p:nvPr>
        </p:nvSpPr>
        <p:spPr/>
        <p:txBody>
          <a:bodyPr/>
          <a:lstStyle/>
          <a:p>
            <a:r>
              <a:rPr lang="zh-CN" altLang="en-US"/>
              <a:t>程序死锁图解</a:t>
            </a:r>
            <a:endParaRPr lang="zh-CN" altLang="en-US"/>
          </a:p>
        </p:txBody>
      </p:sp>
      <p:sp>
        <p:nvSpPr>
          <p:cNvPr id="4" name="文本占位符 3"/>
          <p:cNvSpPr>
            <a:spLocks noGrp="1"/>
          </p:cNvSpPr>
          <p:nvPr>
            <p:ph type="body" sz="quarter" idx="11"/>
          </p:nvPr>
        </p:nvSpPr>
        <p:spPr>
          <a:xfrm>
            <a:off x="628661" y="1132589"/>
            <a:ext cx="3727325" cy="3761658"/>
          </a:xfrm>
        </p:spPr>
        <p:txBody>
          <a:bodyPr/>
          <a:lstStyle/>
          <a:p>
            <a:r>
              <a:rPr lang="zh-CN" altLang="en-US"/>
              <a:t>图中是一对情侣，比如是小明和小花。</a:t>
            </a:r>
            <a:endParaRPr lang="en-US" altLang="zh-CN"/>
          </a:p>
          <a:p>
            <a:r>
              <a:rPr lang="zh-CN" altLang="en-US"/>
              <a:t>他们一起吃面，就上了一盘意大利面，一双筷子。</a:t>
            </a:r>
            <a:endParaRPr lang="en-US" altLang="zh-CN"/>
          </a:p>
          <a:p>
            <a:endParaRPr lang="en-US" altLang="zh-CN"/>
          </a:p>
          <a:p>
            <a:r>
              <a:rPr lang="zh-CN" altLang="en-US"/>
              <a:t>我们把小明和小花都看做是线程。面看做是资源，筷子两根比喻为两个锁。筷子</a:t>
            </a:r>
            <a:r>
              <a:rPr lang="en-US" altLang="zh-CN"/>
              <a:t>1 </a:t>
            </a:r>
            <a:r>
              <a:rPr lang="zh-CN" altLang="en-US"/>
              <a:t>筷子</a:t>
            </a:r>
            <a:r>
              <a:rPr lang="en-US" altLang="zh-CN"/>
              <a:t>2</a:t>
            </a:r>
            <a:r>
              <a:rPr lang="zh-CN" altLang="en-US"/>
              <a:t>。</a:t>
            </a:r>
            <a:endParaRPr lang="en-US" altLang="zh-CN"/>
          </a:p>
          <a:p>
            <a:endParaRPr lang="en-US" altLang="zh-CN"/>
          </a:p>
          <a:p>
            <a:r>
              <a:rPr lang="zh-CN" altLang="en-US"/>
              <a:t>当小花同时拿到筷子</a:t>
            </a:r>
            <a:r>
              <a:rPr lang="en-US" altLang="zh-CN"/>
              <a:t>1</a:t>
            </a:r>
            <a:r>
              <a:rPr lang="zh-CN" altLang="en-US"/>
              <a:t>和筷子</a:t>
            </a:r>
            <a:r>
              <a:rPr lang="en-US" altLang="zh-CN"/>
              <a:t>2</a:t>
            </a:r>
            <a:r>
              <a:rPr lang="zh-CN" altLang="en-US"/>
              <a:t>时，能吃面。</a:t>
            </a:r>
            <a:endParaRPr lang="en-US" altLang="zh-CN"/>
          </a:p>
          <a:p>
            <a:r>
              <a:rPr lang="zh-CN" altLang="en-US"/>
              <a:t>当小明同时拿到筷子</a:t>
            </a:r>
            <a:r>
              <a:rPr lang="en-US" altLang="zh-CN"/>
              <a:t>1</a:t>
            </a:r>
            <a:r>
              <a:rPr lang="zh-CN" altLang="en-US"/>
              <a:t>和筷子</a:t>
            </a:r>
            <a:r>
              <a:rPr lang="en-US" altLang="zh-CN"/>
              <a:t>2</a:t>
            </a:r>
            <a:r>
              <a:rPr lang="zh-CN" altLang="en-US"/>
              <a:t>时，能吃面。</a:t>
            </a:r>
            <a:endParaRPr lang="en-US" altLang="zh-CN"/>
          </a:p>
          <a:p>
            <a:r>
              <a:rPr lang="zh-CN" altLang="en-US"/>
              <a:t>当小花拿到筷子</a:t>
            </a:r>
            <a:r>
              <a:rPr lang="en-US" altLang="zh-CN"/>
              <a:t>1</a:t>
            </a:r>
            <a:r>
              <a:rPr lang="zh-CN" altLang="en-US"/>
              <a:t>，小明拿到筷子</a:t>
            </a:r>
            <a:r>
              <a:rPr lang="en-US" altLang="zh-CN"/>
              <a:t>2</a:t>
            </a:r>
            <a:r>
              <a:rPr lang="zh-CN" altLang="en-US"/>
              <a:t>时，小花等着小明的筷子</a:t>
            </a:r>
            <a:r>
              <a:rPr lang="en-US" altLang="zh-CN"/>
              <a:t>2</a:t>
            </a:r>
            <a:r>
              <a:rPr lang="zh-CN" altLang="en-US"/>
              <a:t>，小明等着小花的筷子</a:t>
            </a:r>
            <a:r>
              <a:rPr lang="en-US" altLang="zh-CN"/>
              <a:t>1</a:t>
            </a:r>
            <a:r>
              <a:rPr lang="zh-CN" altLang="en-US"/>
              <a:t>。两个人相互等待，没得吃了，这就是死锁的状态。</a:t>
            </a:r>
            <a:endParaRPr lang="en-US" altLang="zh-CN"/>
          </a:p>
          <a:p>
            <a:endParaRPr lang="zh-CN" altLang="en-US"/>
          </a:p>
        </p:txBody>
      </p:sp>
      <p:pic>
        <p:nvPicPr>
          <p:cNvPr id="8" name="图片 7"/>
          <p:cNvPicPr>
            <a:picLocks noChangeAspect="1"/>
          </p:cNvPicPr>
          <p:nvPr/>
        </p:nvPicPr>
        <p:blipFill>
          <a:blip r:embed="rId1"/>
          <a:stretch>
            <a:fillRect/>
          </a:stretch>
        </p:blipFill>
        <p:spPr>
          <a:xfrm>
            <a:off x="5076056" y="702315"/>
            <a:ext cx="3124200" cy="2228850"/>
          </a:xfrm>
          <a:prstGeom prst="rect">
            <a:avLst/>
          </a:prstGeom>
        </p:spPr>
      </p:pic>
      <p:pic>
        <p:nvPicPr>
          <p:cNvPr id="10" name="图片 9"/>
          <p:cNvPicPr>
            <a:picLocks noChangeAspect="1"/>
          </p:cNvPicPr>
          <p:nvPr/>
        </p:nvPicPr>
        <p:blipFill>
          <a:blip r:embed="rId2"/>
          <a:stretch>
            <a:fillRect/>
          </a:stretch>
        </p:blipFill>
        <p:spPr>
          <a:xfrm>
            <a:off x="5907610" y="3967350"/>
            <a:ext cx="1352550" cy="1057275"/>
          </a:xfrm>
          <a:prstGeom prst="rect">
            <a:avLst/>
          </a:prstGeom>
        </p:spPr>
      </p:pic>
      <p:pic>
        <p:nvPicPr>
          <p:cNvPr id="12" name="图片 11"/>
          <p:cNvPicPr>
            <a:picLocks noChangeAspect="1"/>
          </p:cNvPicPr>
          <p:nvPr/>
        </p:nvPicPr>
        <p:blipFill>
          <a:blip r:embed="rId3"/>
          <a:stretch>
            <a:fillRect/>
          </a:stretch>
        </p:blipFill>
        <p:spPr>
          <a:xfrm rot="16200000">
            <a:off x="4716660" y="3916610"/>
            <a:ext cx="1849131" cy="106143"/>
          </a:xfrm>
          <a:prstGeom prst="rect">
            <a:avLst/>
          </a:prstGeom>
        </p:spPr>
      </p:pic>
      <p:pic>
        <p:nvPicPr>
          <p:cNvPr id="13" name="图片 12"/>
          <p:cNvPicPr>
            <a:picLocks noChangeAspect="1"/>
          </p:cNvPicPr>
          <p:nvPr/>
        </p:nvPicPr>
        <p:blipFill>
          <a:blip r:embed="rId3"/>
          <a:stretch>
            <a:fillRect/>
          </a:stretch>
        </p:blipFill>
        <p:spPr>
          <a:xfrm rot="16200000">
            <a:off x="6470378" y="3921546"/>
            <a:ext cx="1849131" cy="10614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down)">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wipe(down)">
                                      <p:cBhvr>
                                        <p:cTn id="20" dur="500"/>
                                        <p:tgtEl>
                                          <p:spTgt spid="4">
                                            <p:txEl>
                                              <p:pRg st="5" end="5"/>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wipe(down)">
                                      <p:cBhvr>
                                        <p:cTn id="23" dur="500"/>
                                        <p:tgtEl>
                                          <p:spTgt spid="4">
                                            <p:txEl>
                                              <p:pRg st="6" end="6"/>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wipe(down)">
                                      <p:cBhvr>
                                        <p:cTn id="26"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什么是线程的死锁？</a:t>
            </a:r>
            <a:endParaRPr lang="zh-CN" altLang="en-US"/>
          </a:p>
        </p:txBody>
      </p:sp>
      <p:sp>
        <p:nvSpPr>
          <p:cNvPr id="3" name="文本占位符 2"/>
          <p:cNvSpPr>
            <a:spLocks noGrp="1"/>
          </p:cNvSpPr>
          <p:nvPr>
            <p:ph type="body" sz="quarter" idx="11"/>
          </p:nvPr>
        </p:nvSpPr>
        <p:spPr/>
        <p:txBody>
          <a:bodyPr/>
          <a:lstStyle/>
          <a:p>
            <a:r>
              <a:rPr lang="zh-CN" altLang="en-US"/>
              <a:t>简单来说 </a:t>
            </a:r>
            <a:r>
              <a:rPr lang="en-US" altLang="zh-CN"/>
              <a:t>: </a:t>
            </a:r>
            <a:r>
              <a:rPr lang="zh-CN" altLang="en-US"/>
              <a:t>同步代码块的锁进行嵌套使用 </a:t>
            </a:r>
            <a:r>
              <a:rPr lang="en-US" altLang="zh-CN"/>
              <a:t>, </a:t>
            </a:r>
            <a:r>
              <a:rPr lang="zh-CN" altLang="en-US"/>
              <a:t>就会大概率产生死锁</a:t>
            </a:r>
            <a:endParaRPr lang="zh-CN" altLang="en-US"/>
          </a:p>
        </p:txBody>
      </p:sp>
      <p:sp>
        <p:nvSpPr>
          <p:cNvPr id="4" name="文本占位符 3"/>
          <p:cNvSpPr>
            <a:spLocks noGrp="1"/>
          </p:cNvSpPr>
          <p:nvPr>
            <p:ph type="body" sz="quarter" idx="15"/>
          </p:nvPr>
        </p:nvSpPr>
        <p:spPr/>
        <p:txBody>
          <a:bodyPr/>
          <a:lstStyle/>
          <a:p>
            <a:r>
              <a:rPr lang="zh-CN" altLang="en-US"/>
              <a:t>不使用锁的嵌套。</a:t>
            </a:r>
            <a:endParaRPr lang="zh-CN" altLang="en-US"/>
          </a:p>
        </p:txBody>
      </p:sp>
      <p:sp>
        <p:nvSpPr>
          <p:cNvPr id="6" name="文本占位符 5"/>
          <p:cNvSpPr>
            <a:spLocks noGrp="1"/>
          </p:cNvSpPr>
          <p:nvPr>
            <p:ph type="body" sz="quarter" idx="22"/>
          </p:nvPr>
        </p:nvSpPr>
        <p:spPr/>
        <p:txBody>
          <a:bodyPr/>
          <a:lstStyle/>
          <a:p>
            <a:r>
              <a:rPr lang="zh-CN" altLang="en-US"/>
              <a:t>如何避免死锁？</a:t>
            </a:r>
            <a:endParaRPr lang="zh-CN" altLang="en-US"/>
          </a:p>
        </p:txBody>
      </p:sp>
      <p:sp>
        <p:nvSpPr>
          <p:cNvPr id="8" name="标题 7"/>
          <p:cNvSpPr>
            <a:spLocks noGrp="1"/>
          </p:cNvSpPr>
          <p:nvPr>
            <p:ph type="title"/>
          </p:nvPr>
        </p:nvSpPr>
        <p:spPr/>
        <p:txBody>
          <a:bodyPr/>
          <a:lstStyle/>
          <a:p>
            <a:r>
              <a:rPr lang="zh-CN" altLang="en-US"/>
              <a:t>线程的死锁</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 </a:t>
            </a:r>
            <a:r>
              <a:rPr lang="zh-CN" altLang="en-US"/>
              <a:t>熟悉线程的六种状态</a:t>
            </a:r>
            <a:endParaRPr lang="en-US" altLang="zh-CN"/>
          </a:p>
          <a:p>
            <a:r>
              <a:rPr lang="zh-CN" altLang="en-US"/>
              <a:t> 熟悉各种状态发生的条件</a:t>
            </a:r>
            <a:endParaRPr lang="zh-CN" altLang="en-US"/>
          </a:p>
        </p:txBody>
      </p:sp>
      <p:sp>
        <p:nvSpPr>
          <p:cNvPr id="3" name="标题 2"/>
          <p:cNvSpPr>
            <a:spLocks noGrp="1"/>
          </p:cNvSpPr>
          <p:nvPr>
            <p:ph type="title"/>
          </p:nvPr>
        </p:nvSpPr>
        <p:spPr/>
        <p:txBody>
          <a:bodyPr/>
          <a:lstStyle/>
          <a:p>
            <a:r>
              <a:rPr lang="zh-CN" altLang="en-US"/>
              <a:t>线程的状态</a:t>
            </a:r>
            <a:endParaRPr lang="zh-CN" altLang="en-US"/>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Box 4"/>
          <p:cNvSpPr txBox="1"/>
          <p:nvPr/>
        </p:nvSpPr>
        <p:spPr>
          <a:xfrm>
            <a:off x="971550" y="1579563"/>
            <a:ext cx="5832475" cy="333375"/>
          </a:xfrm>
          <a:prstGeom prst="rect">
            <a:avLst/>
          </a:prstGeom>
          <a:noFill/>
        </p:spPr>
        <p:txBody>
          <a:bodyPr>
            <a:spAutoFit/>
          </a:bodyPr>
          <a:lstStyle/>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并行：在同一时刻，有多个任务在多个</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CPU</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上</a:t>
            </a:r>
            <a:r>
              <a:rPr kumimoji="0" lang="zh-CN" altLang="en-US"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同时</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执行。</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p:txBody>
      </p:sp>
      <p:grpSp>
        <p:nvGrpSpPr>
          <p:cNvPr id="12" name="组合 11"/>
          <p:cNvGrpSpPr/>
          <p:nvPr/>
        </p:nvGrpSpPr>
        <p:grpSpPr>
          <a:xfrm>
            <a:off x="971550" y="2016125"/>
            <a:ext cx="1952625" cy="2619375"/>
            <a:chOff x="971600" y="2016873"/>
            <a:chExt cx="1952625" cy="2619375"/>
          </a:xfrm>
        </p:grpSpPr>
        <p:pic>
          <p:nvPicPr>
            <p:cNvPr id="59396" name="图片 3"/>
            <p:cNvPicPr>
              <a:picLocks noChangeAspect="1"/>
            </p:cNvPicPr>
            <p:nvPr/>
          </p:nvPicPr>
          <p:blipFill>
            <a:blip r:embed="rId1"/>
            <a:stretch>
              <a:fillRect/>
            </a:stretch>
          </p:blipFill>
          <p:spPr>
            <a:xfrm>
              <a:off x="971600" y="2016873"/>
              <a:ext cx="1952625" cy="2619375"/>
            </a:xfrm>
            <a:prstGeom prst="rect">
              <a:avLst/>
            </a:prstGeom>
            <a:noFill/>
            <a:ln w="9525">
              <a:noFill/>
            </a:ln>
          </p:spPr>
        </p:pic>
        <p:sp>
          <p:nvSpPr>
            <p:cNvPr id="5" name="矩形 4"/>
            <p:cNvSpPr/>
            <p:nvPr/>
          </p:nvSpPr>
          <p:spPr>
            <a:xfrm>
              <a:off x="1451025" y="4155236"/>
              <a:ext cx="993775"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西红柿炒番茄</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grpSp>
        <p:nvGrpSpPr>
          <p:cNvPr id="17" name="组合 16"/>
          <p:cNvGrpSpPr/>
          <p:nvPr/>
        </p:nvGrpSpPr>
        <p:grpSpPr>
          <a:xfrm>
            <a:off x="3240088" y="2011363"/>
            <a:ext cx="1952625" cy="2619375"/>
            <a:chOff x="3239852" y="2011047"/>
            <a:chExt cx="1952625" cy="2619375"/>
          </a:xfrm>
        </p:grpSpPr>
        <p:pic>
          <p:nvPicPr>
            <p:cNvPr id="59399" name="图片 6"/>
            <p:cNvPicPr>
              <a:picLocks noChangeAspect="1"/>
            </p:cNvPicPr>
            <p:nvPr/>
          </p:nvPicPr>
          <p:blipFill>
            <a:blip r:embed="rId1"/>
            <a:stretch>
              <a:fillRect/>
            </a:stretch>
          </p:blipFill>
          <p:spPr>
            <a:xfrm>
              <a:off x="3239852" y="2011047"/>
              <a:ext cx="1952625" cy="2619375"/>
            </a:xfrm>
            <a:prstGeom prst="rect">
              <a:avLst/>
            </a:prstGeom>
            <a:noFill/>
            <a:ln w="9525">
              <a:noFill/>
            </a:ln>
          </p:spPr>
        </p:pic>
        <p:sp>
          <p:nvSpPr>
            <p:cNvPr id="10" name="矩形 9"/>
            <p:cNvSpPr/>
            <p:nvPr/>
          </p:nvSpPr>
          <p:spPr>
            <a:xfrm>
              <a:off x="3563702" y="4152584"/>
              <a:ext cx="1262062" cy="41592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青椒肉丝</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不放青椒不放肉丝</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grpSp>
        <p:nvGrpSpPr>
          <p:cNvPr id="18" name="组合 17"/>
          <p:cNvGrpSpPr/>
          <p:nvPr/>
        </p:nvGrpSpPr>
        <p:grpSpPr>
          <a:xfrm>
            <a:off x="5508625" y="2012950"/>
            <a:ext cx="1952625" cy="2619375"/>
            <a:chOff x="5508104" y="2012400"/>
            <a:chExt cx="1952625" cy="2619375"/>
          </a:xfrm>
        </p:grpSpPr>
        <p:pic>
          <p:nvPicPr>
            <p:cNvPr id="59402" name="图片 8"/>
            <p:cNvPicPr>
              <a:picLocks noChangeAspect="1"/>
            </p:cNvPicPr>
            <p:nvPr/>
          </p:nvPicPr>
          <p:blipFill>
            <a:blip r:embed="rId1"/>
            <a:stretch>
              <a:fillRect/>
            </a:stretch>
          </p:blipFill>
          <p:spPr>
            <a:xfrm>
              <a:off x="5508104" y="2012400"/>
              <a:ext cx="1952625" cy="2619375"/>
            </a:xfrm>
            <a:prstGeom prst="rect">
              <a:avLst/>
            </a:prstGeom>
            <a:noFill/>
            <a:ln w="9525">
              <a:noFill/>
            </a:ln>
          </p:spPr>
        </p:pic>
        <p:sp>
          <p:nvSpPr>
            <p:cNvPr id="11" name="矩形 10"/>
            <p:cNvSpPr/>
            <p:nvPr/>
          </p:nvSpPr>
          <p:spPr>
            <a:xfrm>
              <a:off x="6122467" y="4144413"/>
              <a:ext cx="723900"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海参炒饭</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sp>
        <p:nvSpPr>
          <p:cNvPr id="59404" name="TextBox 2"/>
          <p:cNvSpPr txBox="1"/>
          <p:nvPr/>
        </p:nvSpPr>
        <p:spPr>
          <a:xfrm>
            <a:off x="841375" y="1131888"/>
            <a:ext cx="3514725" cy="458787"/>
          </a:xfrm>
          <a:prstGeom prst="rect">
            <a:avLst/>
          </a:prstGeom>
          <a:noFill/>
          <a:ln w="9525">
            <a:noFill/>
          </a:ln>
        </p:spPr>
        <p:txBody>
          <a:bodyPr anchor="t" anchorCtr="0">
            <a:spAutoFit/>
          </a:bodyPr>
          <a:p>
            <a:pPr eaLnBrk="0" hangingPunct="0">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并发和并行</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标题 1"/>
          <p:cNvSpPr>
            <a:spLocks noGrp="1"/>
          </p:cNvSpPr>
          <p:nvPr/>
        </p:nvSpPr>
        <p:spPr>
          <a:xfrm>
            <a:off x="628650" y="177599"/>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多线程相关概念</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线程的状态</a:t>
            </a:r>
            <a:endParaRPr lang="zh-CN" altLang="en-US"/>
          </a:p>
        </p:txBody>
      </p:sp>
      <p:sp>
        <p:nvSpPr>
          <p:cNvPr id="3" name="文本占位符 2"/>
          <p:cNvSpPr>
            <a:spLocks noGrp="1"/>
          </p:cNvSpPr>
          <p:nvPr>
            <p:ph type="body" sz="quarter" idx="10"/>
          </p:nvPr>
        </p:nvSpPr>
        <p:spPr/>
        <p:txBody>
          <a:bodyPr/>
          <a:lstStyle/>
          <a:p>
            <a:r>
              <a:rPr lang="en-US" altLang="zh-CN"/>
              <a:t>1 </a:t>
            </a:r>
            <a:r>
              <a:rPr lang="zh-CN" altLang="en-US"/>
              <a:t>线程的状态</a:t>
            </a:r>
            <a:endParaRPr lang="zh-CN" altLang="en-US"/>
          </a:p>
        </p:txBody>
      </p:sp>
      <p:sp>
        <p:nvSpPr>
          <p:cNvPr id="4" name="文本占位符 3"/>
          <p:cNvSpPr>
            <a:spLocks noGrp="1"/>
          </p:cNvSpPr>
          <p:nvPr>
            <p:ph type="body" sz="quarter" idx="11"/>
          </p:nvPr>
        </p:nvSpPr>
        <p:spPr>
          <a:xfrm>
            <a:off x="1304925" y="893445"/>
            <a:ext cx="6173470" cy="600075"/>
          </a:xfrm>
        </p:spPr>
        <p:txBody>
          <a:bodyPr/>
          <a:lstStyle/>
          <a:p>
            <a:r>
              <a:rPr lang="zh-CN" altLang="en-US"/>
              <a:t>在</a:t>
            </a:r>
            <a:r>
              <a:rPr lang="en-US" altLang="zh-CN" i="1"/>
              <a:t>java.lang.Thread.State</a:t>
            </a:r>
            <a:r>
              <a:rPr lang="zh-CN" altLang="en-US"/>
              <a:t>这个枚举中给出了六种线程状态，</a:t>
            </a:r>
            <a:endParaRPr lang="zh-CN" altLang="en-US"/>
          </a:p>
          <a:p>
            <a:r>
              <a:rPr lang="zh-CN" altLang="en-US"/>
              <a:t>这里先列出各个线程状态发生的条件，下面将会对每种状态进行详细解析</a:t>
            </a:r>
            <a:endParaRPr lang="zh-CN" altLang="en-US"/>
          </a:p>
        </p:txBody>
      </p:sp>
      <p:sp>
        <p:nvSpPr>
          <p:cNvPr id="5" name="矩形 4"/>
          <p:cNvSpPr/>
          <p:nvPr/>
        </p:nvSpPr>
        <p:spPr>
          <a:xfrm>
            <a:off x="1223963" y="1579563"/>
            <a:ext cx="2484438" cy="3000375"/>
          </a:xfrm>
          <a:prstGeom prst="rect">
            <a:avLst/>
          </a:prstGeom>
        </p:spPr>
        <p:txBody>
          <a:bodyPr>
            <a:spAutoFit/>
          </a:bodyPr>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虚拟机中线程的六种状态：</a:t>
            </a:r>
            <a:endParaRPr kumimoji="0" lang="en-US" altLang="zh-CN"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新建状态（</a:t>
            </a:r>
            <a:r>
              <a:rPr kumimoji="0" lang="en-US" altLang="zh-CN" sz="105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 NEW </a:t>
            </a:r>
            <a:r>
              <a:rPr kumimoji="0" lang="zh-CN" altLang="en-US" sz="105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a:t>
            </a:r>
            <a:endParaRPr kumimoji="0" lang="en-US" altLang="zh-CN" sz="105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endParaRPr kumimoji="0" lang="en-US" altLang="zh-CN" sz="105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就绪状态（</a:t>
            </a: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RUNNABLE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阻塞状态（</a:t>
            </a: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BLOCKED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等待状态（</a:t>
            </a: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WAITING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计时等待（</a:t>
            </a: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TIMED_WAITING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结束状态（</a:t>
            </a: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TERMINATED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箭头连接符 9"/>
          <p:cNvCxnSpPr/>
          <p:nvPr/>
        </p:nvCxnSpPr>
        <p:spPr>
          <a:xfrm>
            <a:off x="3419475" y="1995488"/>
            <a:ext cx="1152525"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419475" y="2484438"/>
            <a:ext cx="1152525"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419475" y="2933700"/>
            <a:ext cx="1152525"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419475" y="3419475"/>
            <a:ext cx="1152525"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419475" y="3924300"/>
            <a:ext cx="1152525"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3419475" y="4392613"/>
            <a:ext cx="1152525"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859338" y="1820863"/>
            <a:ext cx="2484438" cy="2759075"/>
          </a:xfrm>
          <a:prstGeom prst="rect">
            <a:avLst/>
          </a:prstGeom>
        </p:spPr>
        <p:txBody>
          <a:bodyPr>
            <a:spAutoFit/>
          </a:bodyPr>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创建线程对象</a:t>
            </a:r>
            <a:endParaRPr kumimoji="0" lang="en-US" altLang="zh-CN" sz="105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endParaRPr kumimoji="0" lang="en-US" altLang="zh-CN" sz="105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start</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方法</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无法获得锁对象</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wait</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方法</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sleep</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方法</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全部代码运行完毕</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charRg st="0" end="1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charRg st="13" end="2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charRg st="29" end="4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charRg st="50" end="6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charRg st="70" end="8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charRg st="90" end="1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charRg st="116" end="13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7">
                                            <p:txEl>
                                              <p:charRg st="0" end="7"/>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left)">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7">
                                            <p:txEl>
                                              <p:charRg st="8"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17">
                                            <p:txEl>
                                              <p:charRg st="17" end="25"/>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wipe(left)">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7">
                                            <p:txEl>
                                              <p:charRg st="26" end="3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17">
                                            <p:txEl>
                                              <p:charRg st="34" end="42"/>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16"/>
                                        </p:tgtEl>
                                        <p:attrNameLst>
                                          <p:attrName>style.visibility</p:attrName>
                                        </p:attrNameLst>
                                      </p:cBhvr>
                                      <p:to>
                                        <p:strVal val="visible"/>
                                      </p:to>
                                    </p:set>
                                    <p:animEffect transition="in" filter="wipe(left)">
                                      <p:cBhvr>
                                        <p:cTn id="90" dur="500"/>
                                        <p:tgtEl>
                                          <p:spTgt spid="16"/>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7">
                                            <p:txEl>
                                              <p:charRg st="43" end="5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2"/>
          <p:cNvSpPr txBox="1"/>
          <p:nvPr/>
        </p:nvSpPr>
        <p:spPr>
          <a:xfrm>
            <a:off x="841375" y="1131888"/>
            <a:ext cx="3514725" cy="508000"/>
          </a:xfrm>
          <a:prstGeom prst="rect">
            <a:avLst/>
          </a:prstGeom>
          <a:noFill/>
          <a:ln w="9525">
            <a:noFill/>
          </a:ln>
        </p:spPr>
        <p:txBody>
          <a:bodyPr anchor="t">
            <a:spAutoFit/>
          </a:bodyPr>
          <a:p>
            <a:pPr eaLnBrk="0" hangingPunct="0">
              <a:lnSpc>
                <a:spcPct val="150000"/>
              </a:lnSpc>
              <a:buSzTx/>
            </a:pPr>
            <a:r>
              <a:rPr lang="zh-CN" altLang="en-US" b="1" dirty="0">
                <a:solidFill>
                  <a:srgbClr val="404040"/>
                </a:solidFill>
                <a:latin typeface="微软雅黑" panose="020B0503020204020204" pitchFamily="34" charset="-122"/>
                <a:ea typeface="微软雅黑" panose="020B0503020204020204" pitchFamily="34" charset="-122"/>
              </a:rPr>
              <a:t>线程状态</a:t>
            </a:r>
            <a:endParaRPr lang="zh-CN" altLang="en-US" b="1" dirty="0">
              <a:solidFill>
                <a:srgbClr val="404040"/>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473075" y="3181350"/>
            <a:ext cx="928688" cy="1436688"/>
            <a:chOff x="500899" y="2427734"/>
            <a:chExt cx="928583" cy="1437131"/>
          </a:xfrm>
        </p:grpSpPr>
        <p:pic>
          <p:nvPicPr>
            <p:cNvPr id="11268" name="Picture 2" descr="https://timgsa.baidu.com/timg?image&amp;quality=80&amp;size=b9999_10000&amp;sec=1573540343&amp;di=adee98fc8a97008562ac6febfc22967a&amp;imgtype=jpg&amp;er=1&amp;src=http%3A%2F%2Fbpic.588ku.com%2Felement_origin_min_pic%2F17%2F09%2F10%2Fc167f157dd3cccb43548088d03aff201.jpg"/>
            <p:cNvPicPr>
              <a:picLocks noChangeAspect="1"/>
            </p:cNvPicPr>
            <p:nvPr/>
          </p:nvPicPr>
          <p:blipFill>
            <a:blip r:embed="rId1"/>
            <a:stretch>
              <a:fillRect/>
            </a:stretch>
          </p:blipFill>
          <p:spPr>
            <a:xfrm>
              <a:off x="500899" y="2427734"/>
              <a:ext cx="928583" cy="1167157"/>
            </a:xfrm>
            <a:prstGeom prst="rect">
              <a:avLst/>
            </a:prstGeom>
            <a:noFill/>
            <a:ln w="9525">
              <a:noFill/>
            </a:ln>
          </p:spPr>
        </p:pic>
        <p:sp>
          <p:nvSpPr>
            <p:cNvPr id="47" name="TextBox 35"/>
            <p:cNvSpPr txBox="1"/>
            <p:nvPr/>
          </p:nvSpPr>
          <p:spPr bwMode="auto">
            <a:xfrm>
              <a:off x="735822" y="3610787"/>
              <a:ext cx="574610" cy="254078"/>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婴儿</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17" name="组合 16"/>
          <p:cNvGrpSpPr/>
          <p:nvPr/>
        </p:nvGrpSpPr>
        <p:grpSpPr>
          <a:xfrm>
            <a:off x="2555875" y="3219450"/>
            <a:ext cx="1103313" cy="1409700"/>
            <a:chOff x="2583438" y="2466744"/>
            <a:chExt cx="1103565" cy="1409747"/>
          </a:xfrm>
        </p:grpSpPr>
        <p:pic>
          <p:nvPicPr>
            <p:cNvPr id="11271" name="图片 10"/>
            <p:cNvPicPr>
              <a:picLocks noChangeAspect="1"/>
            </p:cNvPicPr>
            <p:nvPr/>
          </p:nvPicPr>
          <p:blipFill>
            <a:blip r:embed="rId2"/>
            <a:stretch>
              <a:fillRect/>
            </a:stretch>
          </p:blipFill>
          <p:spPr>
            <a:xfrm>
              <a:off x="2583438" y="2466744"/>
              <a:ext cx="1103565" cy="1144121"/>
            </a:xfrm>
            <a:prstGeom prst="rect">
              <a:avLst/>
            </a:prstGeom>
            <a:noFill/>
            <a:ln w="9525">
              <a:noFill/>
            </a:ln>
          </p:spPr>
        </p:pic>
        <p:sp>
          <p:nvSpPr>
            <p:cNvPr id="49" name="TextBox 60"/>
            <p:cNvSpPr txBox="1"/>
            <p:nvPr/>
          </p:nvSpPr>
          <p:spPr bwMode="auto">
            <a:xfrm>
              <a:off x="2885132" y="3622483"/>
              <a:ext cx="500177" cy="254008"/>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单身</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18" name="组合 17"/>
          <p:cNvGrpSpPr/>
          <p:nvPr/>
        </p:nvGrpSpPr>
        <p:grpSpPr>
          <a:xfrm>
            <a:off x="5048250" y="3219450"/>
            <a:ext cx="1150938" cy="1398588"/>
            <a:chOff x="5076056" y="2466923"/>
            <a:chExt cx="1150128" cy="1397942"/>
          </a:xfrm>
        </p:grpSpPr>
        <p:pic>
          <p:nvPicPr>
            <p:cNvPr id="11274" name="图片 4"/>
            <p:cNvPicPr>
              <a:picLocks noChangeAspect="1"/>
            </p:cNvPicPr>
            <p:nvPr/>
          </p:nvPicPr>
          <p:blipFill>
            <a:blip r:embed="rId3"/>
            <a:stretch>
              <a:fillRect/>
            </a:stretch>
          </p:blipFill>
          <p:spPr>
            <a:xfrm>
              <a:off x="5076056" y="2466923"/>
              <a:ext cx="1150128" cy="1127968"/>
            </a:xfrm>
            <a:prstGeom prst="rect">
              <a:avLst/>
            </a:prstGeom>
            <a:noFill/>
            <a:ln w="9525">
              <a:noFill/>
            </a:ln>
          </p:spPr>
        </p:pic>
        <p:sp>
          <p:nvSpPr>
            <p:cNvPr id="50" name="TextBox 60"/>
            <p:cNvSpPr txBox="1"/>
            <p:nvPr/>
          </p:nvSpPr>
          <p:spPr bwMode="auto">
            <a:xfrm>
              <a:off x="5406024" y="3610982"/>
              <a:ext cx="488606" cy="253883"/>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婚后</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20" name="组合 19"/>
          <p:cNvGrpSpPr/>
          <p:nvPr/>
        </p:nvGrpSpPr>
        <p:grpSpPr>
          <a:xfrm>
            <a:off x="7419975" y="3219450"/>
            <a:ext cx="1423988" cy="1409700"/>
            <a:chOff x="7447013" y="2466744"/>
            <a:chExt cx="1424607" cy="1409747"/>
          </a:xfrm>
        </p:grpSpPr>
        <p:pic>
          <p:nvPicPr>
            <p:cNvPr id="11277" name="图片 13"/>
            <p:cNvPicPr>
              <a:picLocks noChangeAspect="1"/>
            </p:cNvPicPr>
            <p:nvPr/>
          </p:nvPicPr>
          <p:blipFill>
            <a:blip r:embed="rId4"/>
            <a:stretch>
              <a:fillRect/>
            </a:stretch>
          </p:blipFill>
          <p:spPr>
            <a:xfrm>
              <a:off x="7447013" y="2466744"/>
              <a:ext cx="1424607" cy="1155747"/>
            </a:xfrm>
            <a:prstGeom prst="rect">
              <a:avLst/>
            </a:prstGeom>
            <a:noFill/>
            <a:ln w="9525">
              <a:noFill/>
            </a:ln>
          </p:spPr>
        </p:pic>
        <p:sp>
          <p:nvSpPr>
            <p:cNvPr id="51" name="TextBox 60"/>
            <p:cNvSpPr txBox="1"/>
            <p:nvPr/>
          </p:nvSpPr>
          <p:spPr bwMode="auto">
            <a:xfrm>
              <a:off x="7937764" y="3622483"/>
              <a:ext cx="443105" cy="254008"/>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GG</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sp>
        <p:nvSpPr>
          <p:cNvPr id="21" name="右箭头 20"/>
          <p:cNvSpPr/>
          <p:nvPr/>
        </p:nvSpPr>
        <p:spPr>
          <a:xfrm>
            <a:off x="1546225" y="3621088"/>
            <a:ext cx="865188" cy="28733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3" name="右箭头 52"/>
          <p:cNvSpPr/>
          <p:nvPr/>
        </p:nvSpPr>
        <p:spPr>
          <a:xfrm>
            <a:off x="3922713" y="3621088"/>
            <a:ext cx="863600" cy="28733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4" name="右箭头 53"/>
          <p:cNvSpPr/>
          <p:nvPr/>
        </p:nvSpPr>
        <p:spPr>
          <a:xfrm>
            <a:off x="6376988" y="3640138"/>
            <a:ext cx="863600" cy="28733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7" name="右箭头 56"/>
          <p:cNvSpPr/>
          <p:nvPr/>
        </p:nvSpPr>
        <p:spPr>
          <a:xfrm rot="13841856">
            <a:off x="4856163" y="2632075"/>
            <a:ext cx="863600" cy="28892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8" name="右箭头 57"/>
          <p:cNvSpPr/>
          <p:nvPr/>
        </p:nvSpPr>
        <p:spPr>
          <a:xfrm rot="7687519">
            <a:off x="2888456" y="2601119"/>
            <a:ext cx="863600" cy="28733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 name="组合 1"/>
          <p:cNvGrpSpPr/>
          <p:nvPr/>
        </p:nvGrpSpPr>
        <p:grpSpPr>
          <a:xfrm>
            <a:off x="3770313" y="1263650"/>
            <a:ext cx="1171575" cy="1450975"/>
            <a:chOff x="3770312" y="1264039"/>
            <a:chExt cx="1171575" cy="1450022"/>
          </a:xfrm>
        </p:grpSpPr>
        <p:sp>
          <p:nvSpPr>
            <p:cNvPr id="60" name="TextBox 60"/>
            <p:cNvSpPr txBox="1"/>
            <p:nvPr/>
          </p:nvSpPr>
          <p:spPr bwMode="auto">
            <a:xfrm>
              <a:off x="3965574" y="2460228"/>
              <a:ext cx="781050" cy="253833"/>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意外状态</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pic>
          <p:nvPicPr>
            <p:cNvPr id="11286" name="Picture 25"/>
            <p:cNvPicPr>
              <a:picLocks noChangeAspect="1"/>
            </p:cNvPicPr>
            <p:nvPr/>
          </p:nvPicPr>
          <p:blipFill>
            <a:blip r:embed="rId5"/>
            <a:stretch>
              <a:fillRect/>
            </a:stretch>
          </p:blipFill>
          <p:spPr>
            <a:xfrm>
              <a:off x="3770312" y="1264039"/>
              <a:ext cx="1171575" cy="1133475"/>
            </a:xfrm>
            <a:prstGeom prst="rect">
              <a:avLst/>
            </a:prstGeom>
            <a:noFill/>
            <a:ln w="9525">
              <a:noFill/>
            </a:ln>
          </p:spPr>
        </p:pic>
      </p:grpSp>
      <p:sp>
        <p:nvSpPr>
          <p:cNvPr id="3" name="标题 1"/>
          <p:cNvSpPr>
            <a:spLocks noGrp="1"/>
          </p:cNvSpPr>
          <p:nvPr/>
        </p:nvSpPr>
        <p:spPr>
          <a:xfrm>
            <a:off x="628650" y="177601"/>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线程的状态</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wipe(left)">
                                      <p:cBhvr>
                                        <p:cTn id="20" dur="500"/>
                                        <p:tgtEl>
                                          <p:spTgt spid="5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wipe(left)">
                                      <p:cBhvr>
                                        <p:cTn id="29" dur="500"/>
                                        <p:tgtEl>
                                          <p:spTgt spid="54"/>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wipe(down)">
                                      <p:cBhvr>
                                        <p:cTn id="38" dur="500"/>
                                        <p:tgtEl>
                                          <p:spTgt spid="5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wipe(up)">
                                      <p:cBhvr>
                                        <p:cTn id="4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3" grpId="0" bldLvl="0" animBg="1"/>
      <p:bldP spid="54" grpId="0" bldLvl="0" animBg="1"/>
      <p:bldP spid="57" grpId="0" bldLvl="0" animBg="1"/>
      <p:bldP spid="58"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extBox 2"/>
          <p:cNvSpPr txBox="1"/>
          <p:nvPr/>
        </p:nvSpPr>
        <p:spPr>
          <a:xfrm>
            <a:off x="841375" y="1131888"/>
            <a:ext cx="3514725" cy="508000"/>
          </a:xfrm>
          <a:prstGeom prst="rect">
            <a:avLst/>
          </a:prstGeom>
          <a:noFill/>
          <a:ln w="9525">
            <a:noFill/>
          </a:ln>
        </p:spPr>
        <p:txBody>
          <a:bodyPr anchor="t">
            <a:spAutoFit/>
          </a:bodyPr>
          <a:p>
            <a:pPr eaLnBrk="0" hangingPunct="0">
              <a:lnSpc>
                <a:spcPct val="150000"/>
              </a:lnSpc>
              <a:buSzTx/>
            </a:pPr>
            <a:r>
              <a:rPr lang="zh-CN" altLang="en-US" b="1" dirty="0">
                <a:solidFill>
                  <a:srgbClr val="404040"/>
                </a:solidFill>
                <a:latin typeface="微软雅黑" panose="020B0503020204020204" pitchFamily="34" charset="-122"/>
                <a:ea typeface="微软雅黑" panose="020B0503020204020204" pitchFamily="34" charset="-122"/>
              </a:rPr>
              <a:t>线程状态</a:t>
            </a:r>
            <a:endParaRPr lang="zh-CN" altLang="en-US" b="1" dirty="0">
              <a:solidFill>
                <a:srgbClr val="404040"/>
              </a:solidFill>
              <a:latin typeface="微软雅黑" panose="020B0503020204020204" pitchFamily="34" charset="-122"/>
              <a:ea typeface="微软雅黑" panose="020B0503020204020204" pitchFamily="34" charset="-122"/>
            </a:endParaRPr>
          </a:p>
        </p:txBody>
      </p:sp>
      <p:grpSp>
        <p:nvGrpSpPr>
          <p:cNvPr id="64" name="组合 63"/>
          <p:cNvGrpSpPr/>
          <p:nvPr/>
        </p:nvGrpSpPr>
        <p:grpSpPr>
          <a:xfrm>
            <a:off x="547688" y="4070350"/>
            <a:ext cx="1079500" cy="806450"/>
            <a:chOff x="463588" y="2456266"/>
            <a:chExt cx="1080120" cy="806025"/>
          </a:xfrm>
        </p:grpSpPr>
        <p:sp>
          <p:nvSpPr>
            <p:cNvPr id="2" name="矩形 1"/>
            <p:cNvSpPr/>
            <p:nvPr/>
          </p:nvSpPr>
          <p:spPr>
            <a:xfrm>
              <a:off x="463588" y="2456266"/>
              <a:ext cx="1080120" cy="504559"/>
            </a:xfrm>
            <a:prstGeom prst="rect">
              <a:avLst/>
            </a:prstGeom>
            <a:solidFill>
              <a:schemeClr val="tx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创建线程对象</a:t>
              </a:r>
              <a:endPar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36" name="TextBox 35"/>
            <p:cNvSpPr txBox="1"/>
            <p:nvPr/>
          </p:nvSpPr>
          <p:spPr>
            <a:xfrm>
              <a:off x="755856" y="3008425"/>
              <a:ext cx="575005" cy="253866"/>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新建</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59" name="组合 58"/>
          <p:cNvGrpSpPr/>
          <p:nvPr/>
        </p:nvGrpSpPr>
        <p:grpSpPr>
          <a:xfrm>
            <a:off x="1627188" y="4041775"/>
            <a:ext cx="725487" cy="280988"/>
            <a:chOff x="1543709" y="2428042"/>
            <a:chExt cx="724038" cy="280250"/>
          </a:xfrm>
        </p:grpSpPr>
        <p:cxnSp>
          <p:nvCxnSpPr>
            <p:cNvPr id="12" name="直接箭头连接符 11"/>
            <p:cNvCxnSpPr>
              <a:stCxn id="2" idx="3"/>
              <a:endCxn id="7" idx="1"/>
            </p:cNvCxnSpPr>
            <p:nvPr/>
          </p:nvCxnSpPr>
          <p:spPr>
            <a:xfrm>
              <a:off x="1543709" y="2708292"/>
              <a:ext cx="724038"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619757" y="2428042"/>
              <a:ext cx="576696" cy="253333"/>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start()</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72" name="组合 71"/>
          <p:cNvGrpSpPr/>
          <p:nvPr/>
        </p:nvGrpSpPr>
        <p:grpSpPr>
          <a:xfrm>
            <a:off x="3814763" y="1220788"/>
            <a:ext cx="1081087" cy="758825"/>
            <a:chOff x="3696005" y="1275606"/>
            <a:chExt cx="1080120" cy="757972"/>
          </a:xfrm>
        </p:grpSpPr>
        <p:sp>
          <p:nvSpPr>
            <p:cNvPr id="9" name="矩形 8"/>
            <p:cNvSpPr/>
            <p:nvPr/>
          </p:nvSpPr>
          <p:spPr>
            <a:xfrm>
              <a:off x="3696005" y="1275606"/>
              <a:ext cx="1080120" cy="504258"/>
            </a:xfrm>
            <a:prstGeom prst="rect">
              <a:avLst/>
            </a:prstGeom>
            <a:solidFill>
              <a:schemeClr val="tx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没有执行资格</a:t>
              </a:r>
              <a:endParaRPr kumimoji="0" lang="en-US" altLang="zh-CN"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没有执行权</a:t>
              </a:r>
              <a:endPar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40" name="TextBox 39"/>
            <p:cNvSpPr txBox="1"/>
            <p:nvPr/>
          </p:nvSpPr>
          <p:spPr>
            <a:xfrm>
              <a:off x="4019565" y="1779864"/>
              <a:ext cx="577333" cy="253714"/>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阻塞</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66" name="组合 65"/>
          <p:cNvGrpSpPr/>
          <p:nvPr/>
        </p:nvGrpSpPr>
        <p:grpSpPr>
          <a:xfrm>
            <a:off x="3432175" y="3970338"/>
            <a:ext cx="1925638" cy="287337"/>
            <a:chOff x="3347864" y="2266968"/>
            <a:chExt cx="1926214" cy="288032"/>
          </a:xfrm>
        </p:grpSpPr>
        <p:cxnSp>
          <p:nvCxnSpPr>
            <p:cNvPr id="19" name="直接箭头连接符 18"/>
            <p:cNvCxnSpPr>
              <a:stCxn id="2" idx="3"/>
              <a:endCxn id="7" idx="1"/>
            </p:cNvCxnSpPr>
            <p:nvPr/>
          </p:nvCxnSpPr>
          <p:spPr>
            <a:xfrm>
              <a:off x="3347864" y="2555000"/>
              <a:ext cx="1926214"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640051" y="2266968"/>
              <a:ext cx="1508576" cy="254614"/>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抢到</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CPU</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的执行权</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67" name="组合 66"/>
          <p:cNvGrpSpPr/>
          <p:nvPr/>
        </p:nvGrpSpPr>
        <p:grpSpPr>
          <a:xfrm>
            <a:off x="3432175" y="4402138"/>
            <a:ext cx="2016125" cy="287337"/>
            <a:chOff x="3347864" y="2859782"/>
            <a:chExt cx="2016224" cy="288032"/>
          </a:xfrm>
        </p:grpSpPr>
        <p:cxnSp>
          <p:nvCxnSpPr>
            <p:cNvPr id="22" name="直接箭头连接符 21"/>
            <p:cNvCxnSpPr>
              <a:stCxn id="2" idx="3"/>
              <a:endCxn id="7" idx="1"/>
            </p:cNvCxnSpPr>
            <p:nvPr/>
          </p:nvCxnSpPr>
          <p:spPr>
            <a:xfrm flipH="1">
              <a:off x="3347864" y="2859782"/>
              <a:ext cx="1925733"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424068" y="2893200"/>
              <a:ext cx="1940020" cy="254614"/>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zh-CN" altLang="en-US" sz="1050" kern="1200" cap="none" spc="0" normalizeH="0" baseline="0" noProof="0">
                  <a:solidFill>
                    <a:schemeClr val="tx1">
                      <a:lumMod val="85000"/>
                      <a:lumOff val="15000"/>
                    </a:schemeClr>
                  </a:solidFill>
                  <a:latin typeface="微软雅黑" panose="020B0503020204020204" pitchFamily="34" charset="-122"/>
                  <a:ea typeface="微软雅黑" panose="020B0503020204020204" pitchFamily="34" charset="-122"/>
                  <a:cs typeface="+mn-cs"/>
                </a:rPr>
                <a:t>其他线程抢走</a:t>
              </a:r>
              <a:r>
                <a:rPr kumimoji="0" lang="en-US" altLang="zh-CN" sz="1050" kern="1200" cap="none" spc="0" normalizeH="0" baseline="0" noProof="0">
                  <a:solidFill>
                    <a:schemeClr val="tx1">
                      <a:lumMod val="85000"/>
                      <a:lumOff val="15000"/>
                    </a:schemeClr>
                  </a:solidFill>
                  <a:latin typeface="微软雅黑" panose="020B0503020204020204" pitchFamily="34" charset="-122"/>
                  <a:ea typeface="微软雅黑" panose="020B0503020204020204" pitchFamily="34" charset="-122"/>
                  <a:cs typeface="+mn-cs"/>
                </a:rPr>
                <a:t>CPU</a:t>
              </a:r>
              <a:r>
                <a:rPr kumimoji="0" lang="zh-CN" altLang="en-US" sz="1050" kern="1200" cap="none" spc="0" normalizeH="0" baseline="0" noProof="0">
                  <a:solidFill>
                    <a:schemeClr val="tx1">
                      <a:lumMod val="85000"/>
                      <a:lumOff val="15000"/>
                    </a:schemeClr>
                  </a:solidFill>
                  <a:latin typeface="微软雅黑" panose="020B0503020204020204" pitchFamily="34" charset="-122"/>
                  <a:ea typeface="微软雅黑" panose="020B0503020204020204" pitchFamily="34" charset="-122"/>
                  <a:cs typeface="+mn-cs"/>
                </a:rPr>
                <a:t>的执行权</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68" name="组合 67"/>
          <p:cNvGrpSpPr/>
          <p:nvPr/>
        </p:nvGrpSpPr>
        <p:grpSpPr>
          <a:xfrm>
            <a:off x="5376863" y="4070350"/>
            <a:ext cx="1079500" cy="806450"/>
            <a:chOff x="5292080" y="2456266"/>
            <a:chExt cx="1080120" cy="806025"/>
          </a:xfrm>
        </p:grpSpPr>
        <p:sp>
          <p:nvSpPr>
            <p:cNvPr id="8" name="矩形 7"/>
            <p:cNvSpPr/>
            <p:nvPr/>
          </p:nvSpPr>
          <p:spPr>
            <a:xfrm>
              <a:off x="5292080" y="2456266"/>
              <a:ext cx="1080120" cy="504559"/>
            </a:xfrm>
            <a:prstGeom prst="rect">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有执行资格</a:t>
              </a:r>
              <a:endParaRPr kumimoji="0" lang="en-US" altLang="zh-CN"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有执行权</a:t>
              </a:r>
              <a:endPar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43" name="TextBox 42"/>
            <p:cNvSpPr txBox="1"/>
            <p:nvPr/>
          </p:nvSpPr>
          <p:spPr>
            <a:xfrm>
              <a:off x="5563698" y="3008425"/>
              <a:ext cx="576594" cy="253866"/>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运行</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69" name="组合 68"/>
          <p:cNvGrpSpPr/>
          <p:nvPr/>
        </p:nvGrpSpPr>
        <p:grpSpPr>
          <a:xfrm>
            <a:off x="6456363" y="4024313"/>
            <a:ext cx="863600" cy="298450"/>
            <a:chOff x="6372198" y="2410676"/>
            <a:chExt cx="864246" cy="298210"/>
          </a:xfrm>
        </p:grpSpPr>
        <p:cxnSp>
          <p:nvCxnSpPr>
            <p:cNvPr id="25" name="直接箭头连接符 24"/>
            <p:cNvCxnSpPr>
              <a:stCxn id="8" idx="3"/>
              <a:endCxn id="10" idx="1"/>
            </p:cNvCxnSpPr>
            <p:nvPr/>
          </p:nvCxnSpPr>
          <p:spPr>
            <a:xfrm>
              <a:off x="6372198" y="2708886"/>
              <a:ext cx="864246"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378553" y="2410676"/>
              <a:ext cx="792755" cy="253796"/>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en-US" altLang="zh-CN" sz="1050" kern="1200" cap="none" spc="0" normalizeH="0" baseline="0" noProof="0">
                  <a:solidFill>
                    <a:schemeClr val="tx1">
                      <a:lumMod val="85000"/>
                      <a:lumOff val="15000"/>
                    </a:schemeClr>
                  </a:solidFill>
                  <a:latin typeface="微软雅黑" panose="020B0503020204020204" pitchFamily="34" charset="-122"/>
                  <a:ea typeface="微软雅黑" panose="020B0503020204020204" pitchFamily="34" charset="-122"/>
                  <a:cs typeface="+mn-cs"/>
                </a:rPr>
                <a:t>run()</a:t>
              </a:r>
              <a:r>
                <a:rPr kumimoji="0" lang="zh-CN" altLang="en-US" sz="1050" kern="1200" cap="none" spc="0" normalizeH="0" baseline="0" noProof="0">
                  <a:solidFill>
                    <a:schemeClr val="tx1">
                      <a:lumMod val="85000"/>
                      <a:lumOff val="15000"/>
                    </a:schemeClr>
                  </a:solidFill>
                  <a:latin typeface="微软雅黑" panose="020B0503020204020204" pitchFamily="34" charset="-122"/>
                  <a:ea typeface="微软雅黑" panose="020B0503020204020204" pitchFamily="34" charset="-122"/>
                  <a:cs typeface="+mn-cs"/>
                </a:rPr>
                <a:t>结束</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70" name="组合 69"/>
          <p:cNvGrpSpPr/>
          <p:nvPr/>
        </p:nvGrpSpPr>
        <p:grpSpPr>
          <a:xfrm>
            <a:off x="7319963" y="4070350"/>
            <a:ext cx="1081087" cy="806450"/>
            <a:chOff x="7236296" y="2456266"/>
            <a:chExt cx="1080120" cy="806025"/>
          </a:xfrm>
        </p:grpSpPr>
        <p:sp>
          <p:nvSpPr>
            <p:cNvPr id="10" name="矩形 9"/>
            <p:cNvSpPr/>
            <p:nvPr/>
          </p:nvSpPr>
          <p:spPr>
            <a:xfrm>
              <a:off x="7236296" y="2456266"/>
              <a:ext cx="1080120" cy="504559"/>
            </a:xfrm>
            <a:prstGeom prst="rect">
              <a:avLst/>
            </a:prstGeom>
            <a:solidFill>
              <a:schemeClr val="tx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rPr>
                <a:t>线程死亡</a:t>
              </a:r>
              <a:endParaRPr kumimoji="0" lang="en-US" altLang="zh-CN" sz="105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rPr>
                <a:t>变成垃圾</a:t>
              </a:r>
              <a:endParaRPr kumimoji="0" lang="zh-CN" altLang="en-US" sz="105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46" name="TextBox 45"/>
            <p:cNvSpPr txBox="1"/>
            <p:nvPr/>
          </p:nvSpPr>
          <p:spPr>
            <a:xfrm>
              <a:off x="7524963" y="3008425"/>
              <a:ext cx="575747" cy="253866"/>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死亡</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65" name="组合 64"/>
          <p:cNvGrpSpPr/>
          <p:nvPr/>
        </p:nvGrpSpPr>
        <p:grpSpPr>
          <a:xfrm>
            <a:off x="2352675" y="4070350"/>
            <a:ext cx="1079500" cy="806450"/>
            <a:chOff x="2267744" y="2456266"/>
            <a:chExt cx="1080120" cy="806025"/>
          </a:xfrm>
        </p:grpSpPr>
        <p:sp>
          <p:nvSpPr>
            <p:cNvPr id="7" name="矩形 6"/>
            <p:cNvSpPr/>
            <p:nvPr/>
          </p:nvSpPr>
          <p:spPr>
            <a:xfrm>
              <a:off x="2267744" y="2456266"/>
              <a:ext cx="1080120" cy="504559"/>
            </a:xfrm>
            <a:prstGeom prst="rect">
              <a:avLst/>
            </a:prstGeom>
            <a:solidFill>
              <a:schemeClr val="tx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有执行资格</a:t>
              </a:r>
              <a:endParaRPr kumimoji="0" lang="en-US" altLang="zh-CN"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没有执行权</a:t>
              </a:r>
              <a:endPar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61" name="TextBox 60"/>
            <p:cNvSpPr txBox="1"/>
            <p:nvPr/>
          </p:nvSpPr>
          <p:spPr>
            <a:xfrm>
              <a:off x="2520302" y="3008425"/>
              <a:ext cx="575005" cy="253866"/>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就绪</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74" name="组合 73"/>
          <p:cNvGrpSpPr/>
          <p:nvPr/>
        </p:nvGrpSpPr>
        <p:grpSpPr>
          <a:xfrm>
            <a:off x="3810000" y="2035175"/>
            <a:ext cx="1081088" cy="758825"/>
            <a:chOff x="3696005" y="1275606"/>
            <a:chExt cx="1080120" cy="757888"/>
          </a:xfrm>
        </p:grpSpPr>
        <p:sp>
          <p:nvSpPr>
            <p:cNvPr id="75" name="矩形 74"/>
            <p:cNvSpPr/>
            <p:nvPr/>
          </p:nvSpPr>
          <p:spPr>
            <a:xfrm>
              <a:off x="3696005" y="1275606"/>
              <a:ext cx="1080120" cy="504202"/>
            </a:xfrm>
            <a:prstGeom prst="rect">
              <a:avLst/>
            </a:prstGeom>
            <a:solidFill>
              <a:schemeClr val="tx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没有执行资格</a:t>
              </a:r>
              <a:endParaRPr kumimoji="0" lang="en-US" altLang="zh-CN"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没有执行权</a:t>
              </a:r>
              <a:endPar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76" name="TextBox 39"/>
            <p:cNvSpPr txBox="1"/>
            <p:nvPr/>
          </p:nvSpPr>
          <p:spPr>
            <a:xfrm>
              <a:off x="4019565" y="1779808"/>
              <a:ext cx="577333" cy="253686"/>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等待</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78" name="组合 77"/>
          <p:cNvGrpSpPr/>
          <p:nvPr/>
        </p:nvGrpSpPr>
        <p:grpSpPr>
          <a:xfrm>
            <a:off x="3787775" y="2963863"/>
            <a:ext cx="1081088" cy="758825"/>
            <a:chOff x="3696005" y="1275606"/>
            <a:chExt cx="1080120" cy="757888"/>
          </a:xfrm>
        </p:grpSpPr>
        <p:sp>
          <p:nvSpPr>
            <p:cNvPr id="79" name="矩形 78"/>
            <p:cNvSpPr/>
            <p:nvPr/>
          </p:nvSpPr>
          <p:spPr>
            <a:xfrm>
              <a:off x="3696005" y="1275606"/>
              <a:ext cx="1080120" cy="504202"/>
            </a:xfrm>
            <a:prstGeom prst="rect">
              <a:avLst/>
            </a:prstGeom>
            <a:solidFill>
              <a:schemeClr val="tx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没有执行资格</a:t>
              </a:r>
              <a:endParaRPr kumimoji="0" lang="en-US" altLang="zh-CN"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没有执行权</a:t>
              </a:r>
              <a:endPar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80" name="TextBox 39"/>
            <p:cNvSpPr txBox="1"/>
            <p:nvPr/>
          </p:nvSpPr>
          <p:spPr>
            <a:xfrm>
              <a:off x="3883162" y="1779808"/>
              <a:ext cx="748629" cy="253686"/>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计时等待</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91" name="组合 90"/>
          <p:cNvGrpSpPr/>
          <p:nvPr/>
        </p:nvGrpSpPr>
        <p:grpSpPr>
          <a:xfrm>
            <a:off x="4895850" y="1258888"/>
            <a:ext cx="1150938" cy="2811462"/>
            <a:chOff x="4896003" y="1258845"/>
            <a:chExt cx="1151328" cy="2811629"/>
          </a:xfrm>
        </p:grpSpPr>
        <p:cxnSp>
          <p:nvCxnSpPr>
            <p:cNvPr id="14" name="肘形连接符 13"/>
            <p:cNvCxnSpPr>
              <a:stCxn id="8" idx="3"/>
              <a:endCxn id="9" idx="3"/>
            </p:cNvCxnSpPr>
            <p:nvPr/>
          </p:nvCxnSpPr>
          <p:spPr>
            <a:xfrm rot="16200000" flipV="1">
              <a:off x="4155545" y="2213625"/>
              <a:ext cx="2597304" cy="11163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39"/>
            <p:cNvSpPr txBox="1"/>
            <p:nvPr/>
          </p:nvSpPr>
          <p:spPr bwMode="auto">
            <a:xfrm>
              <a:off x="5045279" y="1258845"/>
              <a:ext cx="1002052" cy="254015"/>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无法获取锁</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92" name="组合 91"/>
          <p:cNvGrpSpPr/>
          <p:nvPr/>
        </p:nvGrpSpPr>
        <p:grpSpPr>
          <a:xfrm>
            <a:off x="4891088" y="2062163"/>
            <a:ext cx="1025525" cy="2008187"/>
            <a:chOff x="4890447" y="2061902"/>
            <a:chExt cx="1026240" cy="2008572"/>
          </a:xfrm>
        </p:grpSpPr>
        <p:cxnSp>
          <p:nvCxnSpPr>
            <p:cNvPr id="17" name="肘形连接符 16"/>
            <p:cNvCxnSpPr>
              <a:stCxn id="8" idx="0"/>
              <a:endCxn id="75" idx="3"/>
            </p:cNvCxnSpPr>
            <p:nvPr/>
          </p:nvCxnSpPr>
          <p:spPr>
            <a:xfrm rot="16200000" flipV="1">
              <a:off x="4512809" y="2666596"/>
              <a:ext cx="1781516" cy="10262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39"/>
            <p:cNvSpPr txBox="1"/>
            <p:nvPr/>
          </p:nvSpPr>
          <p:spPr bwMode="auto">
            <a:xfrm>
              <a:off x="5189105" y="2061902"/>
              <a:ext cx="544892" cy="254049"/>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wait()</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93" name="组合 92"/>
          <p:cNvGrpSpPr/>
          <p:nvPr/>
        </p:nvGrpSpPr>
        <p:grpSpPr>
          <a:xfrm>
            <a:off x="4868863" y="2990850"/>
            <a:ext cx="982662" cy="1079500"/>
            <a:chOff x="4868808" y="2990415"/>
            <a:chExt cx="983371" cy="1080060"/>
          </a:xfrm>
        </p:grpSpPr>
        <p:cxnSp>
          <p:nvCxnSpPr>
            <p:cNvPr id="20" name="肘形连接符 19"/>
            <p:cNvCxnSpPr>
              <a:stCxn id="8" idx="0"/>
              <a:endCxn id="79" idx="3"/>
            </p:cNvCxnSpPr>
            <p:nvPr/>
          </p:nvCxnSpPr>
          <p:spPr>
            <a:xfrm rot="10800000">
              <a:off x="4868808" y="3215957"/>
              <a:ext cx="854691" cy="854518"/>
            </a:xfrm>
            <a:prstGeom prst="bentConnector3">
              <a:avLst>
                <a:gd name="adj1" fmla="val -8313"/>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39"/>
            <p:cNvSpPr txBox="1"/>
            <p:nvPr/>
          </p:nvSpPr>
          <p:spPr bwMode="auto">
            <a:xfrm>
              <a:off x="5073743" y="2990415"/>
              <a:ext cx="778436" cy="254132"/>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sleep(10)</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97" name="组合 96"/>
          <p:cNvGrpSpPr/>
          <p:nvPr/>
        </p:nvGrpSpPr>
        <p:grpSpPr>
          <a:xfrm>
            <a:off x="2705100" y="1252538"/>
            <a:ext cx="1109663" cy="2813050"/>
            <a:chOff x="2705415" y="1251821"/>
            <a:chExt cx="1109500" cy="2813857"/>
          </a:xfrm>
        </p:grpSpPr>
        <p:cxnSp>
          <p:nvCxnSpPr>
            <p:cNvPr id="23" name="肘形连接符 22"/>
            <p:cNvCxnSpPr>
              <a:stCxn id="9" idx="1"/>
              <a:endCxn id="79" idx="3"/>
            </p:cNvCxnSpPr>
            <p:nvPr/>
          </p:nvCxnSpPr>
          <p:spPr>
            <a:xfrm rot="10800000" flipV="1">
              <a:off x="2705415" y="1472546"/>
              <a:ext cx="1109500" cy="2593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39"/>
            <p:cNvSpPr txBox="1"/>
            <p:nvPr/>
          </p:nvSpPr>
          <p:spPr bwMode="auto">
            <a:xfrm>
              <a:off x="2906998" y="1251821"/>
              <a:ext cx="826966" cy="254073"/>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获得到锁</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98" name="组合 97"/>
          <p:cNvGrpSpPr/>
          <p:nvPr/>
        </p:nvGrpSpPr>
        <p:grpSpPr>
          <a:xfrm>
            <a:off x="2892425" y="2076450"/>
            <a:ext cx="917575" cy="1993900"/>
            <a:chOff x="2892501" y="2076085"/>
            <a:chExt cx="916859" cy="1994389"/>
          </a:xfrm>
        </p:grpSpPr>
        <p:cxnSp>
          <p:nvCxnSpPr>
            <p:cNvPr id="30" name="肘形连接符 29"/>
            <p:cNvCxnSpPr>
              <a:stCxn id="75" idx="1"/>
              <a:endCxn id="7" idx="0"/>
            </p:cNvCxnSpPr>
            <p:nvPr/>
          </p:nvCxnSpPr>
          <p:spPr>
            <a:xfrm rot="10800000" flipV="1">
              <a:off x="2892501" y="2288862"/>
              <a:ext cx="916859" cy="17816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39"/>
            <p:cNvSpPr txBox="1"/>
            <p:nvPr/>
          </p:nvSpPr>
          <p:spPr bwMode="auto">
            <a:xfrm>
              <a:off x="2960711" y="2076085"/>
              <a:ext cx="826442" cy="254062"/>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notify()</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99" name="组合 98"/>
          <p:cNvGrpSpPr/>
          <p:nvPr/>
        </p:nvGrpSpPr>
        <p:grpSpPr>
          <a:xfrm>
            <a:off x="3006725" y="2982913"/>
            <a:ext cx="828675" cy="1082675"/>
            <a:chOff x="3007277" y="2983685"/>
            <a:chExt cx="827401" cy="1081994"/>
          </a:xfrm>
        </p:grpSpPr>
        <p:cxnSp>
          <p:nvCxnSpPr>
            <p:cNvPr id="85" name="肘形连接符 84"/>
            <p:cNvCxnSpPr>
              <a:stCxn id="79" idx="1"/>
              <a:endCxn id="7" idx="0"/>
            </p:cNvCxnSpPr>
            <p:nvPr/>
          </p:nvCxnSpPr>
          <p:spPr>
            <a:xfrm rot="10800000" flipV="1">
              <a:off x="3059584" y="3216900"/>
              <a:ext cx="727542" cy="8487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39"/>
            <p:cNvSpPr txBox="1"/>
            <p:nvPr/>
          </p:nvSpPr>
          <p:spPr bwMode="auto">
            <a:xfrm>
              <a:off x="3007277" y="2983685"/>
              <a:ext cx="827401" cy="253840"/>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到时间了</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sp>
        <p:nvSpPr>
          <p:cNvPr id="3" name="标题 1"/>
          <p:cNvSpPr>
            <a:spLocks noGrp="1"/>
          </p:cNvSpPr>
          <p:nvPr/>
        </p:nvSpPr>
        <p:spPr>
          <a:xfrm>
            <a:off x="628650" y="177601"/>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线程的状态</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wipe(left)">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wipe(left)">
                                      <p:cBhvr>
                                        <p:cTn id="17" dur="500"/>
                                        <p:tgtEl>
                                          <p:spTgt spid="6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wipe(left)">
                                      <p:cBhvr>
                                        <p:cTn id="22" dur="500"/>
                                        <p:tgtEl>
                                          <p:spTgt spid="6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wipe(left)">
                                      <p:cBhvr>
                                        <p:cTn id="27" dur="500"/>
                                        <p:tgtEl>
                                          <p:spTgt spid="6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wipe(left)">
                                      <p:cBhvr>
                                        <p:cTn id="32" dur="500"/>
                                        <p:tgtEl>
                                          <p:spTgt spid="6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wipe(left)">
                                      <p:cBhvr>
                                        <p:cTn id="37" dur="500"/>
                                        <p:tgtEl>
                                          <p:spTgt spid="7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right)">
                                      <p:cBhvr>
                                        <p:cTn id="42" dur="500"/>
                                        <p:tgtEl>
                                          <p:spTgt spid="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91"/>
                                        </p:tgtEl>
                                        <p:attrNameLst>
                                          <p:attrName>style.visibility</p:attrName>
                                        </p:attrNameLst>
                                      </p:cBhvr>
                                      <p:to>
                                        <p:strVal val="visible"/>
                                      </p:to>
                                    </p:set>
                                    <p:animEffect transition="in" filter="wipe(down)">
                                      <p:cBhvr>
                                        <p:cTn id="47" dur="500"/>
                                        <p:tgtEl>
                                          <p:spTgt spid="9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right)">
                                      <p:cBhvr>
                                        <p:cTn id="52" dur="500"/>
                                        <p:tgtEl>
                                          <p:spTgt spid="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97"/>
                                        </p:tgtEl>
                                        <p:attrNameLst>
                                          <p:attrName>style.visibility</p:attrName>
                                        </p:attrNameLst>
                                      </p:cBhvr>
                                      <p:to>
                                        <p:strVal val="visible"/>
                                      </p:to>
                                    </p:set>
                                    <p:animEffect transition="in" filter="wipe(up)">
                                      <p:cBhvr>
                                        <p:cTn id="57" dur="500"/>
                                        <p:tgtEl>
                                          <p:spTgt spid="9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92"/>
                                        </p:tgtEl>
                                        <p:attrNameLst>
                                          <p:attrName>style.visibility</p:attrName>
                                        </p:attrNameLst>
                                      </p:cBhvr>
                                      <p:to>
                                        <p:strVal val="visible"/>
                                      </p:to>
                                    </p:set>
                                    <p:animEffect transition="in" filter="wipe(down)">
                                      <p:cBhvr>
                                        <p:cTn id="62" dur="500"/>
                                        <p:tgtEl>
                                          <p:spTgt spid="9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nodeType="clickEffect">
                                  <p:stCondLst>
                                    <p:cond delay="0"/>
                                  </p:stCondLst>
                                  <p:childTnLst>
                                    <p:set>
                                      <p:cBhvr>
                                        <p:cTn id="66" dur="1" fill="hold">
                                          <p:stCondLst>
                                            <p:cond delay="0"/>
                                          </p:stCondLst>
                                        </p:cTn>
                                        <p:tgtEl>
                                          <p:spTgt spid="74"/>
                                        </p:tgtEl>
                                        <p:attrNameLst>
                                          <p:attrName>style.visibility</p:attrName>
                                        </p:attrNameLst>
                                      </p:cBhvr>
                                      <p:to>
                                        <p:strVal val="visible"/>
                                      </p:to>
                                    </p:set>
                                    <p:animEffect transition="in" filter="wipe(right)">
                                      <p:cBhvr>
                                        <p:cTn id="67" dur="500"/>
                                        <p:tgtEl>
                                          <p:spTgt spid="7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98"/>
                                        </p:tgtEl>
                                        <p:attrNameLst>
                                          <p:attrName>style.visibility</p:attrName>
                                        </p:attrNameLst>
                                      </p:cBhvr>
                                      <p:to>
                                        <p:strVal val="visible"/>
                                      </p:to>
                                    </p:set>
                                    <p:animEffect transition="in" filter="wipe(up)">
                                      <p:cBhvr>
                                        <p:cTn id="72" dur="500"/>
                                        <p:tgtEl>
                                          <p:spTgt spid="9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93"/>
                                        </p:tgtEl>
                                        <p:attrNameLst>
                                          <p:attrName>style.visibility</p:attrName>
                                        </p:attrNameLst>
                                      </p:cBhvr>
                                      <p:to>
                                        <p:strVal val="visible"/>
                                      </p:to>
                                    </p:set>
                                    <p:animEffect transition="in" filter="wipe(down)">
                                      <p:cBhvr>
                                        <p:cTn id="77" dur="500"/>
                                        <p:tgtEl>
                                          <p:spTgt spid="9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nodeType="clickEffect">
                                  <p:stCondLst>
                                    <p:cond delay="0"/>
                                  </p:stCondLst>
                                  <p:childTnLst>
                                    <p:set>
                                      <p:cBhvr>
                                        <p:cTn id="81" dur="1" fill="hold">
                                          <p:stCondLst>
                                            <p:cond delay="0"/>
                                          </p:stCondLst>
                                        </p:cTn>
                                        <p:tgtEl>
                                          <p:spTgt spid="78"/>
                                        </p:tgtEl>
                                        <p:attrNameLst>
                                          <p:attrName>style.visibility</p:attrName>
                                        </p:attrNameLst>
                                      </p:cBhvr>
                                      <p:to>
                                        <p:strVal val="visible"/>
                                      </p:to>
                                    </p:set>
                                    <p:animEffect transition="in" filter="wipe(right)">
                                      <p:cBhvr>
                                        <p:cTn id="82" dur="500"/>
                                        <p:tgtEl>
                                          <p:spTgt spid="7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99"/>
                                        </p:tgtEl>
                                        <p:attrNameLst>
                                          <p:attrName>style.visibility</p:attrName>
                                        </p:attrNameLst>
                                      </p:cBhvr>
                                      <p:to>
                                        <p:strVal val="visible"/>
                                      </p:to>
                                    </p:set>
                                    <p:animEffect transition="in" filter="wipe(up)">
                                      <p:cBhvr>
                                        <p:cTn id="8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 </a:t>
            </a:r>
            <a:r>
              <a:rPr lang="zh-CN" altLang="en-US"/>
              <a:t>线程间通讯概述</a:t>
            </a:r>
            <a:endParaRPr lang="en-US" altLang="zh-CN"/>
          </a:p>
          <a:p>
            <a:r>
              <a:rPr lang="en-US" altLang="zh-CN"/>
              <a:t> </a:t>
            </a:r>
            <a:r>
              <a:rPr lang="zh-CN" altLang="en-US"/>
              <a:t>生产者消费者案例</a:t>
            </a:r>
            <a:endParaRPr lang="zh-CN" altLang="en-US"/>
          </a:p>
        </p:txBody>
      </p:sp>
      <p:sp>
        <p:nvSpPr>
          <p:cNvPr id="3" name="标题 2"/>
          <p:cNvSpPr>
            <a:spLocks noGrp="1"/>
          </p:cNvSpPr>
          <p:nvPr>
            <p:ph type="title"/>
          </p:nvPr>
        </p:nvSpPr>
        <p:spPr/>
        <p:txBody>
          <a:bodyPr/>
          <a:lstStyle/>
          <a:p>
            <a:r>
              <a:rPr lang="zh-CN" altLang="en-US"/>
              <a:t>线程间通讯</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  </a:t>
            </a:r>
            <a:r>
              <a:rPr lang="zh-CN" altLang="en-US"/>
              <a:t>能够理解线程间通讯的实现方式</a:t>
            </a:r>
            <a:endParaRPr lang="en-US" altLang="zh-CN"/>
          </a:p>
        </p:txBody>
      </p:sp>
      <p:sp>
        <p:nvSpPr>
          <p:cNvPr id="3" name="标题 2"/>
          <p:cNvSpPr>
            <a:spLocks noGrp="1"/>
          </p:cNvSpPr>
          <p:nvPr>
            <p:ph type="title"/>
          </p:nvPr>
        </p:nvSpPr>
        <p:spPr/>
        <p:txBody>
          <a:bodyPr/>
          <a:lstStyle/>
          <a:p>
            <a:r>
              <a:rPr lang="zh-CN" altLang="en-US"/>
              <a:t>线程间通讯</a:t>
            </a:r>
            <a:endParaRPr lang="zh-CN" altLang="en-US"/>
          </a:p>
        </p:txBody>
      </p:sp>
    </p:spTree>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77601"/>
            <a:ext cx="6751662" cy="387893"/>
          </a:xfrm>
        </p:spPr>
        <p:txBody>
          <a:bodyPr/>
          <a:lstStyle/>
          <a:p>
            <a:r>
              <a:rPr lang="zh-CN" altLang="en-US"/>
              <a:t>线程间通讯</a:t>
            </a:r>
            <a:endParaRPr lang="zh-CN" altLang="en-US"/>
          </a:p>
        </p:txBody>
      </p:sp>
      <p:sp>
        <p:nvSpPr>
          <p:cNvPr id="3" name="文本占位符 2"/>
          <p:cNvSpPr>
            <a:spLocks noGrp="1"/>
          </p:cNvSpPr>
          <p:nvPr>
            <p:ph type="body" sz="quarter" idx="10"/>
          </p:nvPr>
        </p:nvSpPr>
        <p:spPr/>
        <p:txBody>
          <a:bodyPr/>
          <a:lstStyle/>
          <a:p>
            <a:r>
              <a:rPr lang="en-US" altLang="zh-CN"/>
              <a:t>1 </a:t>
            </a:r>
            <a:r>
              <a:rPr lang="zh-CN" altLang="en-US"/>
              <a:t>线程间通讯</a:t>
            </a:r>
            <a:endParaRPr lang="zh-CN" altLang="en-US"/>
          </a:p>
        </p:txBody>
      </p:sp>
      <p:sp>
        <p:nvSpPr>
          <p:cNvPr id="4" name="文本占位符 3"/>
          <p:cNvSpPr>
            <a:spLocks noGrp="1"/>
          </p:cNvSpPr>
          <p:nvPr>
            <p:ph type="body" sz="quarter" idx="11"/>
          </p:nvPr>
        </p:nvSpPr>
        <p:spPr>
          <a:xfrm>
            <a:off x="628661" y="963372"/>
            <a:ext cx="8047795" cy="672274"/>
          </a:xfrm>
        </p:spPr>
        <p:txBody>
          <a:bodyPr/>
          <a:lstStyle/>
          <a:p>
            <a:r>
              <a:rPr lang="zh-CN" altLang="en-US"/>
              <a:t>线程间的通讯技术就是通过等待和唤醒机制，来实现多个线程协同操作完成某一项任务，例如经典的生产者和消费者案例。等待唤醒机制其实就是让线程进入等待状态或者让线程从等待状态中唤醒，需要用到两种方法，如下：</a:t>
            </a:r>
            <a:endParaRPr lang="en-US" altLang="zh-CN"/>
          </a:p>
        </p:txBody>
      </p:sp>
      <p:sp>
        <p:nvSpPr>
          <p:cNvPr id="7" name="Rectangle 1"/>
          <p:cNvSpPr>
            <a:spLocks noChangeArrowheads="1"/>
          </p:cNvSpPr>
          <p:nvPr/>
        </p:nvSpPr>
        <p:spPr bwMode="auto">
          <a:xfrm>
            <a:off x="628650" y="1726052"/>
            <a:ext cx="8047806" cy="3207385"/>
          </a:xfrm>
          <a:prstGeom prst="rect">
            <a:avLst/>
          </a:prstGeom>
          <a:solidFill>
            <a:schemeClr val="bg1"/>
          </a:solidFill>
          <a:ln>
            <a:noFill/>
          </a:ln>
          <a:effectLst/>
        </p:spPr>
        <p:txBody>
          <a:bodyPr vert="horz" wrap="square" lIns="0" tIns="126960" rIns="0" bIns="12696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20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1）等待方法</a:t>
            </a:r>
            <a:endParaRPr kumimoji="0" lang="zh-CN" altLang="en-US" sz="120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void wait()   </a:t>
            </a:r>
            <a:r>
              <a:rPr lang="zh-CN" altLang="en-US"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让线程进入无限</a:t>
            </a:r>
            <a:r>
              <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等待。 </a:t>
            </a:r>
            <a:br>
              <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void wait(long timeout)   让线程进入计时等待  </a:t>
            </a:r>
            <a:br>
              <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以上两个方法调用</a:t>
            </a:r>
            <a:r>
              <a:rPr kumimoji="0" lang="zh-CN" altLang="en-US" sz="120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会导致</a:t>
            </a:r>
            <a:r>
              <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当前线程释放掉锁资源。   </a:t>
            </a:r>
            <a:endPar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20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2）唤醒方法</a:t>
            </a:r>
            <a:endParaRPr kumimoji="0" lang="zh-CN" altLang="en-US" sz="120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void notify()  随机唤醒在此对象监视器（锁对象）上等待的单个线程。 </a:t>
            </a:r>
            <a:br>
              <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void notifyAll() 唤醒在此对象监视器上等待的所有线程。 </a:t>
            </a:r>
            <a:endPar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以上两个方法调用</a:t>
            </a:r>
            <a:r>
              <a:rPr kumimoji="0" lang="zh-CN" altLang="en-US" sz="120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不会导致</a:t>
            </a:r>
            <a:r>
              <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当前线程释放掉锁资源。   </a:t>
            </a:r>
            <a:br>
              <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a:t>
            </a:r>
            <a:endParaRPr kumimoji="0" lang="zh-CN" altLang="en-US" sz="1200" b="0" i="0" u="none" strike="noStrike" cap="none" normalizeH="0" baseline="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l" defTabSz="914400" rtl="0" eaLnBrk="0" fontAlgn="base" latinLnBrk="0" hangingPunct="0">
              <a:lnSpc>
                <a:spcPct val="150000"/>
              </a:lnSpc>
              <a:spcBef>
                <a:spcPct val="0"/>
              </a:spcBef>
              <a:spcAft>
                <a:spcPct val="0"/>
              </a:spcAft>
              <a:buClrTx/>
              <a:buSzTx/>
              <a:buFontTx/>
              <a:buAutoNum type="arabicPeriod"/>
            </a:pPr>
            <a:r>
              <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等待和唤醒的方法，都要使用锁对象调用（需要在同步代码块中使用）。</a:t>
            </a:r>
            <a:endPar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l" defTabSz="914400" rtl="0" eaLnBrk="0" fontAlgn="base" latinLnBrk="0" hangingPunct="0">
              <a:lnSpc>
                <a:spcPct val="150000"/>
              </a:lnSpc>
              <a:spcBef>
                <a:spcPct val="0"/>
              </a:spcBef>
              <a:spcAft>
                <a:spcPct val="0"/>
              </a:spcAft>
              <a:buClrTx/>
              <a:buSzTx/>
              <a:buFontTx/>
              <a:buAutoNum type="arabicPeriod" startAt="2"/>
            </a:pPr>
            <a:r>
              <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等待和唤醒方法应该使用相同的锁对象调用。</a:t>
            </a:r>
            <a:endPar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down)">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wipe(down)">
                                      <p:cBhvr>
                                        <p:cTn id="20" dur="500"/>
                                        <p:tgtEl>
                                          <p:spTgt spid="7">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animEffect transition="in" filter="wipe(down)">
                                      <p:cBhvr>
                                        <p:cTn id="23" dur="500"/>
                                        <p:tgtEl>
                                          <p:spTgt spid="7">
                                            <p:txEl>
                                              <p:pRg st="6" end="6"/>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7">
                                            <p:txEl>
                                              <p:pRg st="7" end="7"/>
                                            </p:txEl>
                                          </p:spTgt>
                                        </p:tgtEl>
                                        <p:attrNameLst>
                                          <p:attrName>style.visibility</p:attrName>
                                        </p:attrNameLst>
                                      </p:cBhvr>
                                      <p:to>
                                        <p:strVal val="visible"/>
                                      </p:to>
                                    </p:set>
                                    <p:animEffect transition="in" filter="wipe(down)">
                                      <p:cBhvr>
                                        <p:cTn id="26" dur="500"/>
                                        <p:tgtEl>
                                          <p:spTgt spid="7">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wipe(down)">
                                      <p:cBhvr>
                                        <p:cTn id="31" dur="500"/>
                                        <p:tgtEl>
                                          <p:spTgt spid="7">
                                            <p:txEl>
                                              <p:pRg st="8" end="8"/>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wipe(down)">
                                      <p:cBhvr>
                                        <p:cTn id="34" dur="500"/>
                                        <p:tgtEl>
                                          <p:spTgt spid="7">
                                            <p:txEl>
                                              <p:pRg st="9" end="9"/>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animEffect transition="in" filter="wipe(down)">
                                      <p:cBhvr>
                                        <p:cTn id="37"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什么是线程间通讯？</a:t>
            </a:r>
            <a:endParaRPr lang="zh-CN" altLang="en-US"/>
          </a:p>
        </p:txBody>
      </p:sp>
      <p:sp>
        <p:nvSpPr>
          <p:cNvPr id="3" name="文本占位符 2"/>
          <p:cNvSpPr>
            <a:spLocks noGrp="1"/>
          </p:cNvSpPr>
          <p:nvPr>
            <p:ph type="body" sz="quarter" idx="11"/>
          </p:nvPr>
        </p:nvSpPr>
        <p:spPr/>
        <p:txBody>
          <a:bodyPr/>
          <a:lstStyle/>
          <a:p>
            <a:r>
              <a:rPr lang="zh-CN" altLang="en-US"/>
              <a:t>线程间的通讯技术就是通过等待和唤醒机制，来实现多个线程协同操作完成某一项任务，例如经典的生产者和消费者案例</a:t>
            </a:r>
            <a:endParaRPr lang="zh-CN" altLang="en-US"/>
          </a:p>
        </p:txBody>
      </p:sp>
      <p:sp>
        <p:nvSpPr>
          <p:cNvPr id="4" name="文本占位符 3"/>
          <p:cNvSpPr>
            <a:spLocks noGrp="1"/>
          </p:cNvSpPr>
          <p:nvPr>
            <p:ph type="body" sz="quarter" idx="15"/>
          </p:nvPr>
        </p:nvSpPr>
        <p:spPr>
          <a:xfrm>
            <a:off x="909012" y="2528122"/>
            <a:ext cx="6315299" cy="1051740"/>
          </a:xfrm>
        </p:spPr>
        <p:txBody>
          <a:bodyPr/>
          <a:lstStyle/>
          <a:p>
            <a:pPr marL="228600" indent="-228600">
              <a:buAutoNum type="arabicPeriod"/>
            </a:pPr>
            <a:r>
              <a:rPr lang="zh-CN" altLang="en-US"/>
              <a:t>等待的方法会释放锁，唤醒的方法不会释放锁</a:t>
            </a:r>
            <a:endParaRPr lang="zh-CN" altLang="en-US"/>
          </a:p>
          <a:p>
            <a:pPr marL="228600" indent="-228600">
              <a:buAutoNum type="arabicPeriod"/>
            </a:pPr>
            <a:r>
              <a:rPr kumimoji="0" lang="zh-CN" altLang="en-US" sz="1100" b="0" i="0" u="none" strike="noStrike" cap="none" normalizeH="0" baseline="0"/>
              <a:t>等待和唤醒的方法，都要使用锁对象调用（需要在同步代码块中使用）。</a:t>
            </a:r>
            <a:endParaRPr kumimoji="0" lang="zh-CN" altLang="en-US" sz="1100" b="0" i="0" u="none" strike="noStrike" cap="none" normalizeH="0" baseline="0"/>
          </a:p>
          <a:p>
            <a:pPr marL="228600" indent="-228600">
              <a:buAutoNum type="arabicPeriod"/>
            </a:pPr>
            <a:r>
              <a:rPr kumimoji="0" lang="zh-CN" altLang="en-US" sz="1100" b="0" i="0" u="none" strike="noStrike" cap="none" normalizeH="0" baseline="0"/>
              <a:t>等待和唤醒方法应该使用相同的锁对象调用。</a:t>
            </a:r>
            <a:endParaRPr kumimoji="0" lang="zh-CN" altLang="en-US" sz="1100" b="0" i="0" u="none" strike="noStrike" cap="none" normalizeH="0" baseline="0"/>
          </a:p>
        </p:txBody>
      </p:sp>
      <p:sp>
        <p:nvSpPr>
          <p:cNvPr id="6" name="文本占位符 5"/>
          <p:cNvSpPr>
            <a:spLocks noGrp="1"/>
          </p:cNvSpPr>
          <p:nvPr>
            <p:ph type="body" sz="quarter" idx="22"/>
          </p:nvPr>
        </p:nvSpPr>
        <p:spPr/>
        <p:txBody>
          <a:bodyPr/>
          <a:lstStyle/>
          <a:p>
            <a:r>
              <a:rPr lang="zh-CN" altLang="en-US"/>
              <a:t>等待和唤醒的方法调用有什么注意事项？</a:t>
            </a:r>
            <a:endParaRPr lang="zh-CN" altLang="en-US"/>
          </a:p>
        </p:txBody>
      </p:sp>
      <p:sp>
        <p:nvSpPr>
          <p:cNvPr id="8" name="标题 7"/>
          <p:cNvSpPr>
            <a:spLocks noGrp="1"/>
          </p:cNvSpPr>
          <p:nvPr>
            <p:ph type="title"/>
          </p:nvPr>
        </p:nvSpPr>
        <p:spPr/>
        <p:txBody>
          <a:bodyPr/>
          <a:lstStyle/>
          <a:p>
            <a:r>
              <a:rPr lang="zh-CN" altLang="en-US"/>
              <a:t>线程间通讯</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down)">
                                      <p:cBhvr>
                                        <p:cTn id="15" dur="500"/>
                                        <p:tgtEl>
                                          <p:spTgt spid="4">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wipe(down)">
                                      <p:cBhvr>
                                        <p:cTn id="18"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 熟悉等待唤醒的代码实现</a:t>
            </a:r>
            <a:endParaRPr lang="zh-CN" altLang="en-US"/>
          </a:p>
        </p:txBody>
      </p:sp>
      <p:sp>
        <p:nvSpPr>
          <p:cNvPr id="3" name="标题 2"/>
          <p:cNvSpPr>
            <a:spLocks noGrp="1"/>
          </p:cNvSpPr>
          <p:nvPr>
            <p:ph type="title"/>
          </p:nvPr>
        </p:nvSpPr>
        <p:spPr/>
        <p:txBody>
          <a:bodyPr/>
          <a:lstStyle/>
          <a:p>
            <a:r>
              <a:rPr lang="zh-CN" altLang="en-US"/>
              <a:t>等待唤醒代码实现</a:t>
            </a:r>
            <a:endParaRPr lang="zh-CN" altLang="en-US"/>
          </a:p>
        </p:txBody>
      </p:sp>
    </p:spTree>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等待唤醒代码实现</a:t>
            </a:r>
            <a:endParaRPr lang="zh-CN" altLang="en-US"/>
          </a:p>
        </p:txBody>
      </p:sp>
      <p:sp>
        <p:nvSpPr>
          <p:cNvPr id="3" name="文本占位符 2"/>
          <p:cNvSpPr>
            <a:spLocks noGrp="1"/>
          </p:cNvSpPr>
          <p:nvPr>
            <p:ph type="body" sz="quarter" idx="10"/>
          </p:nvPr>
        </p:nvSpPr>
        <p:spPr/>
        <p:txBody>
          <a:bodyPr/>
          <a:lstStyle/>
          <a:p>
            <a:r>
              <a:rPr lang="en-US" altLang="zh-CN"/>
              <a:t>1 </a:t>
            </a:r>
            <a:r>
              <a:rPr lang="zh-CN" altLang="en-US"/>
              <a:t>线程进入无限等待</a:t>
            </a:r>
            <a:endParaRPr lang="zh-CN" altLang="en-US"/>
          </a:p>
        </p:txBody>
      </p:sp>
      <p:sp>
        <p:nvSpPr>
          <p:cNvPr id="4" name="文本占位符 3"/>
          <p:cNvSpPr>
            <a:spLocks noGrp="1"/>
          </p:cNvSpPr>
          <p:nvPr>
            <p:ph type="body" sz="quarter" idx="11"/>
          </p:nvPr>
        </p:nvSpPr>
        <p:spPr>
          <a:xfrm>
            <a:off x="628661" y="963372"/>
            <a:ext cx="7886678" cy="936103"/>
          </a:xfrm>
        </p:spPr>
        <p:txBody>
          <a:bodyPr/>
          <a:lstStyle/>
          <a:p>
            <a:r>
              <a:rPr lang="zh-CN" altLang="en-US"/>
              <a:t>注意：进入无限等待需要使用锁在同步代码中调用</a:t>
            </a:r>
            <a:r>
              <a:rPr lang="en-US" altLang="zh-CN"/>
              <a:t>wait</a:t>
            </a:r>
            <a:r>
              <a:rPr lang="zh-CN" altLang="en-US"/>
              <a:t>方法。</a:t>
            </a:r>
            <a:endParaRPr lang="en-US" altLang="zh-CN"/>
          </a:p>
          <a:p>
            <a:r>
              <a:rPr lang="zh-CN" altLang="en-US" b="1">
                <a:solidFill>
                  <a:srgbClr val="FF0000"/>
                </a:solidFill>
              </a:rPr>
              <a:t>练一练</a:t>
            </a:r>
            <a:endParaRPr lang="zh-CN" altLang="en-US" b="1">
              <a:solidFill>
                <a:srgbClr val="FF0000"/>
              </a:solidFill>
            </a:endParaRPr>
          </a:p>
        </p:txBody>
      </p:sp>
      <p:sp>
        <p:nvSpPr>
          <p:cNvPr id="5" name="文本占位符 4"/>
          <p:cNvSpPr>
            <a:spLocks noGrp="1"/>
          </p:cNvSpPr>
          <p:nvPr>
            <p:ph type="body" sz="quarter" idx="12"/>
          </p:nvPr>
        </p:nvSpPr>
        <p:spPr/>
        <p:txBody>
          <a:bodyPr/>
          <a:lstStyle/>
          <a:p>
            <a:r>
              <a:rPr lang="en-US" altLang="zh-CN"/>
              <a:t>2 </a:t>
            </a:r>
            <a:r>
              <a:rPr lang="zh-CN" altLang="en-US"/>
              <a:t>线程进入无限等待后被唤醒</a:t>
            </a:r>
            <a:endParaRPr lang="zh-CN" altLang="en-US"/>
          </a:p>
        </p:txBody>
      </p:sp>
      <p:sp>
        <p:nvSpPr>
          <p:cNvPr id="6" name="文本占位符 5"/>
          <p:cNvSpPr>
            <a:spLocks noGrp="1"/>
          </p:cNvSpPr>
          <p:nvPr>
            <p:ph type="body" sz="quarter" idx="13"/>
          </p:nvPr>
        </p:nvSpPr>
        <p:spPr>
          <a:xfrm>
            <a:off x="628650" y="2546549"/>
            <a:ext cx="7886678" cy="936104"/>
          </a:xfrm>
        </p:spPr>
        <p:txBody>
          <a:bodyPr/>
          <a:lstStyle/>
          <a:p>
            <a:r>
              <a:rPr lang="zh-CN" altLang="en-US"/>
              <a:t>注意：等待和唤醒是两个或多个线程之间实现的。进入无限等待的线程是不会自动唤醒，只能通过其他线程来唤醒。</a:t>
            </a:r>
            <a:endParaRPr lang="en-US" altLang="zh-CN"/>
          </a:p>
          <a:p>
            <a:r>
              <a:rPr lang="zh-CN" altLang="en-US" b="1">
                <a:solidFill>
                  <a:srgbClr val="FF0000"/>
                </a:solidFill>
              </a:rPr>
              <a:t>练一练</a:t>
            </a:r>
            <a:endParaRPr lang="zh-CN" altLang="en-US" b="1">
              <a:solidFill>
                <a:srgbClr val="FF0000"/>
              </a:solidFill>
            </a:endParaRPr>
          </a:p>
        </p:txBody>
      </p:sp>
      <p:sp>
        <p:nvSpPr>
          <p:cNvPr id="7" name="文本占位符 4"/>
          <p:cNvSpPr txBox="1"/>
          <p:nvPr/>
        </p:nvSpPr>
        <p:spPr>
          <a:xfrm>
            <a:off x="628650" y="3533060"/>
            <a:ext cx="3727325" cy="387893"/>
          </a:xfrm>
          <a:prstGeom prst="rect">
            <a:avLst/>
          </a:prstGeom>
        </p:spPr>
        <p:txBody>
          <a:bodyPr lIns="68574" tIns="34289" rIns="68574" bIns="34289" anchor="ctr" anchorCtr="0"/>
          <a:lstStyle>
            <a:lvl1pPr marL="0" indent="0" algn="l" rtl="0" eaLnBrk="1" fontAlgn="base" hangingPunct="1">
              <a:spcBef>
                <a:spcPct val="20000"/>
              </a:spcBef>
              <a:spcAft>
                <a:spcPct val="0"/>
              </a:spcAft>
              <a:buFont typeface="Arial" panose="020B0604020202020204" pitchFamily="34" charset="0"/>
              <a:buNone/>
              <a:defRPr sz="1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a:t>3 </a:t>
            </a:r>
            <a:r>
              <a:rPr lang="zh-CN" altLang="en-US"/>
              <a:t>线程进入计时等待并唤醒</a:t>
            </a:r>
            <a:endParaRPr lang="zh-CN" altLang="en-US"/>
          </a:p>
        </p:txBody>
      </p:sp>
      <p:sp>
        <p:nvSpPr>
          <p:cNvPr id="8" name="文本占位符 5"/>
          <p:cNvSpPr txBox="1"/>
          <p:nvPr/>
        </p:nvSpPr>
        <p:spPr>
          <a:xfrm>
            <a:off x="628650" y="3939902"/>
            <a:ext cx="7886678" cy="936104"/>
          </a:xfrm>
          <a:prstGeom prst="rect">
            <a:avLst/>
          </a:prstGeom>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注意：进入计时等待的线程，时间结束前可以被其他线程唤醒。时间结束后会自动唤醒</a:t>
            </a:r>
            <a:endParaRPr lang="en-US" altLang="zh-CN"/>
          </a:p>
          <a:p>
            <a:r>
              <a:rPr lang="zh-CN" altLang="en-US" b="1">
                <a:solidFill>
                  <a:srgbClr val="FF0000"/>
                </a:solidFill>
              </a:rPr>
              <a:t>练一练</a:t>
            </a:r>
            <a:endParaRPr lang="zh-CN" altLang="en-US" b="1">
              <a:solidFill>
                <a:srgbClr val="FF0000"/>
              </a:solidFill>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8" dur="500"/>
                                        <p:tgtEl>
                                          <p:spTgt spid="5">
                                            <p:txEl>
                                              <p:pRg st="0" end="0"/>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1" dur="500"/>
                                        <p:tgtEl>
                                          <p:spTgt spid="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randombar(horizontal)">
                                      <p:cBhvr>
                                        <p:cTn id="26" dur="500"/>
                                        <p:tgtEl>
                                          <p:spTgt spid="6">
                                            <p:txEl>
                                              <p:pRg st="1" end="1"/>
                                            </p:tx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randombar(horizontal)">
                                      <p:cBhvr>
                                        <p:cTn id="29" dur="500"/>
                                        <p:tgtEl>
                                          <p:spTgt spid="7"/>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randombar(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P spid="7" grpId="0"/>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等待和唤醒方法的调用有什么要求？</a:t>
            </a:r>
            <a:endParaRPr lang="zh-CN" altLang="en-US"/>
          </a:p>
        </p:txBody>
      </p:sp>
      <p:sp>
        <p:nvSpPr>
          <p:cNvPr id="3" name="文本占位符 2"/>
          <p:cNvSpPr>
            <a:spLocks noGrp="1"/>
          </p:cNvSpPr>
          <p:nvPr>
            <p:ph type="body" sz="quarter" idx="11"/>
          </p:nvPr>
        </p:nvSpPr>
        <p:spPr/>
        <p:txBody>
          <a:bodyPr/>
          <a:lstStyle/>
          <a:p>
            <a:r>
              <a:rPr lang="zh-CN" altLang="en-US"/>
              <a:t>需要使用锁对象调用，需要在同步代码中完成</a:t>
            </a:r>
            <a:endParaRPr lang="zh-CN" altLang="en-US"/>
          </a:p>
        </p:txBody>
      </p:sp>
      <p:sp>
        <p:nvSpPr>
          <p:cNvPr id="4" name="文本占位符 3"/>
          <p:cNvSpPr>
            <a:spLocks noGrp="1"/>
          </p:cNvSpPr>
          <p:nvPr>
            <p:ph type="body" sz="quarter" idx="15"/>
          </p:nvPr>
        </p:nvSpPr>
        <p:spPr/>
        <p:txBody>
          <a:bodyPr/>
          <a:lstStyle/>
          <a:p>
            <a:r>
              <a:rPr lang="en-US" altLang="zh-CN"/>
              <a:t>wait</a:t>
            </a:r>
            <a:r>
              <a:rPr lang="zh-CN" altLang="en-US"/>
              <a:t>进入无限等待，</a:t>
            </a:r>
            <a:r>
              <a:rPr lang="en-US" altLang="zh-CN"/>
              <a:t>wait</a:t>
            </a:r>
            <a:r>
              <a:rPr lang="zh-CN" altLang="en-US"/>
              <a:t>（时间）计时等待</a:t>
            </a:r>
            <a:endParaRPr lang="zh-CN" altLang="en-US"/>
          </a:p>
        </p:txBody>
      </p:sp>
      <p:sp>
        <p:nvSpPr>
          <p:cNvPr id="5" name="文本占位符 4"/>
          <p:cNvSpPr>
            <a:spLocks noGrp="1"/>
          </p:cNvSpPr>
          <p:nvPr>
            <p:ph type="body" sz="quarter" idx="19"/>
          </p:nvPr>
        </p:nvSpPr>
        <p:spPr/>
        <p:txBody>
          <a:bodyPr/>
          <a:lstStyle/>
          <a:p>
            <a:r>
              <a:rPr lang="en-US" altLang="zh-CN"/>
              <a:t>notify , notifyAll</a:t>
            </a:r>
            <a:endParaRPr lang="zh-CN" altLang="en-US"/>
          </a:p>
        </p:txBody>
      </p:sp>
      <p:sp>
        <p:nvSpPr>
          <p:cNvPr id="6" name="文本占位符 5"/>
          <p:cNvSpPr>
            <a:spLocks noGrp="1"/>
          </p:cNvSpPr>
          <p:nvPr>
            <p:ph type="body" sz="quarter" idx="22"/>
          </p:nvPr>
        </p:nvSpPr>
        <p:spPr/>
        <p:txBody>
          <a:bodyPr/>
          <a:lstStyle/>
          <a:p>
            <a:r>
              <a:rPr lang="zh-CN" altLang="en-US"/>
              <a:t>线程进入等待使用方法</a:t>
            </a:r>
            <a:endParaRPr lang="zh-CN" altLang="en-US"/>
          </a:p>
        </p:txBody>
      </p:sp>
      <p:sp>
        <p:nvSpPr>
          <p:cNvPr id="7" name="文本占位符 6"/>
          <p:cNvSpPr>
            <a:spLocks noGrp="1"/>
          </p:cNvSpPr>
          <p:nvPr>
            <p:ph type="body" sz="quarter" idx="23"/>
          </p:nvPr>
        </p:nvSpPr>
        <p:spPr/>
        <p:txBody>
          <a:bodyPr/>
          <a:lstStyle/>
          <a:p>
            <a:r>
              <a:rPr lang="zh-CN" altLang="en-US"/>
              <a:t>线程唤醒其他线程的方法是什么</a:t>
            </a:r>
            <a:endParaRPr lang="zh-CN" altLang="en-US"/>
          </a:p>
        </p:txBody>
      </p:sp>
      <p:sp>
        <p:nvSpPr>
          <p:cNvPr id="8" name="标题 7"/>
          <p:cNvSpPr>
            <a:spLocks noGrp="1"/>
          </p:cNvSpPr>
          <p:nvPr>
            <p:ph type="title"/>
          </p:nvPr>
        </p:nvSpPr>
        <p:spPr/>
        <p:txBody>
          <a:bodyPr/>
          <a:lstStyle/>
          <a:p>
            <a:r>
              <a:rPr lang="zh-CN" altLang="en-US"/>
              <a:t>等待唤醒代码实现</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Box 4"/>
          <p:cNvSpPr txBox="1"/>
          <p:nvPr/>
        </p:nvSpPr>
        <p:spPr>
          <a:xfrm>
            <a:off x="971550" y="1579563"/>
            <a:ext cx="5832475" cy="333375"/>
          </a:xfrm>
          <a:prstGeom prst="rect">
            <a:avLst/>
          </a:prstGeom>
          <a:noFill/>
        </p:spPr>
        <p:txBody>
          <a:bodyPr>
            <a:spAutoFit/>
          </a:bodyPr>
          <a:lstStyle/>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并发：在同一时刻，有多个任务在单个</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CPU</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上</a:t>
            </a:r>
            <a:r>
              <a:rPr kumimoji="0" lang="zh-CN" altLang="en-US"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交替</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执行。</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p:txBody>
      </p:sp>
      <p:grpSp>
        <p:nvGrpSpPr>
          <p:cNvPr id="12" name="组合 11"/>
          <p:cNvGrpSpPr/>
          <p:nvPr/>
        </p:nvGrpSpPr>
        <p:grpSpPr>
          <a:xfrm>
            <a:off x="971550" y="2016125"/>
            <a:ext cx="1952625" cy="2619375"/>
            <a:chOff x="971600" y="2016873"/>
            <a:chExt cx="1952625" cy="2619375"/>
          </a:xfrm>
        </p:grpSpPr>
        <p:pic>
          <p:nvPicPr>
            <p:cNvPr id="61444" name="图片 3"/>
            <p:cNvPicPr>
              <a:picLocks noChangeAspect="1"/>
            </p:cNvPicPr>
            <p:nvPr/>
          </p:nvPicPr>
          <p:blipFill>
            <a:blip r:embed="rId1"/>
            <a:stretch>
              <a:fillRect/>
            </a:stretch>
          </p:blipFill>
          <p:spPr>
            <a:xfrm>
              <a:off x="971600" y="2016873"/>
              <a:ext cx="1952625" cy="2619375"/>
            </a:xfrm>
            <a:prstGeom prst="rect">
              <a:avLst/>
            </a:prstGeom>
            <a:noFill/>
            <a:ln w="9525">
              <a:noFill/>
            </a:ln>
          </p:spPr>
        </p:pic>
        <p:sp>
          <p:nvSpPr>
            <p:cNvPr id="5" name="矩形 4"/>
            <p:cNvSpPr/>
            <p:nvPr/>
          </p:nvSpPr>
          <p:spPr>
            <a:xfrm>
              <a:off x="1451025" y="4155236"/>
              <a:ext cx="993775"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西红柿炒番茄</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grpSp>
        <p:nvGrpSpPr>
          <p:cNvPr id="32" name="组合 31"/>
          <p:cNvGrpSpPr/>
          <p:nvPr/>
        </p:nvGrpSpPr>
        <p:grpSpPr>
          <a:xfrm>
            <a:off x="3290888" y="3484563"/>
            <a:ext cx="1990725" cy="1209675"/>
            <a:chOff x="3290400" y="3484800"/>
            <a:chExt cx="1990725" cy="1209675"/>
          </a:xfrm>
        </p:grpSpPr>
        <p:pic>
          <p:nvPicPr>
            <p:cNvPr id="61447" name="图片 1"/>
            <p:cNvPicPr>
              <a:picLocks noChangeAspect="1"/>
            </p:cNvPicPr>
            <p:nvPr/>
          </p:nvPicPr>
          <p:blipFill>
            <a:blip r:embed="rId2"/>
            <a:stretch>
              <a:fillRect/>
            </a:stretch>
          </p:blipFill>
          <p:spPr>
            <a:xfrm>
              <a:off x="3290400" y="3484800"/>
              <a:ext cx="1990725" cy="1209675"/>
            </a:xfrm>
            <a:prstGeom prst="rect">
              <a:avLst/>
            </a:prstGeom>
            <a:noFill/>
            <a:ln w="9525">
              <a:noFill/>
            </a:ln>
          </p:spPr>
        </p:pic>
        <p:sp>
          <p:nvSpPr>
            <p:cNvPr id="17" name="矩形 16"/>
            <p:cNvSpPr/>
            <p:nvPr/>
          </p:nvSpPr>
          <p:spPr>
            <a:xfrm>
              <a:off x="3563450" y="4156312"/>
              <a:ext cx="1262062" cy="41433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青椒肉丝</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不放青椒不放肉丝</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grpSp>
        <p:nvGrpSpPr>
          <p:cNvPr id="33" name="组合 32"/>
          <p:cNvGrpSpPr/>
          <p:nvPr/>
        </p:nvGrpSpPr>
        <p:grpSpPr>
          <a:xfrm>
            <a:off x="5568950" y="3487738"/>
            <a:ext cx="1990725" cy="1209675"/>
            <a:chOff x="5569200" y="3488400"/>
            <a:chExt cx="1990725" cy="1209675"/>
          </a:xfrm>
        </p:grpSpPr>
        <p:pic>
          <p:nvPicPr>
            <p:cNvPr id="61450" name="图片 14"/>
            <p:cNvPicPr>
              <a:picLocks noChangeAspect="1"/>
            </p:cNvPicPr>
            <p:nvPr/>
          </p:nvPicPr>
          <p:blipFill>
            <a:blip r:embed="rId2"/>
            <a:stretch>
              <a:fillRect/>
            </a:stretch>
          </p:blipFill>
          <p:spPr>
            <a:xfrm>
              <a:off x="5569200" y="3488400"/>
              <a:ext cx="1990725" cy="1209675"/>
            </a:xfrm>
            <a:prstGeom prst="rect">
              <a:avLst/>
            </a:prstGeom>
            <a:noFill/>
            <a:ln w="9525">
              <a:noFill/>
            </a:ln>
          </p:spPr>
        </p:pic>
        <p:sp>
          <p:nvSpPr>
            <p:cNvPr id="20" name="矩形 19"/>
            <p:cNvSpPr/>
            <p:nvPr/>
          </p:nvSpPr>
          <p:spPr>
            <a:xfrm>
              <a:off x="6123238" y="4145625"/>
              <a:ext cx="722312"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海参炒饭</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sp>
        <p:nvSpPr>
          <p:cNvPr id="61452" name="TextBox 2"/>
          <p:cNvSpPr txBox="1"/>
          <p:nvPr/>
        </p:nvSpPr>
        <p:spPr>
          <a:xfrm>
            <a:off x="841375" y="1131888"/>
            <a:ext cx="3514725" cy="458787"/>
          </a:xfrm>
          <a:prstGeom prst="rect">
            <a:avLst/>
          </a:prstGeom>
          <a:noFill/>
          <a:ln w="9525">
            <a:noFill/>
          </a:ln>
        </p:spPr>
        <p:txBody>
          <a:bodyPr anchor="t" anchorCtr="0">
            <a:spAutoFit/>
          </a:bodyPr>
          <a:p>
            <a:pPr eaLnBrk="0" hangingPunct="0">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并发和并行</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标题 1"/>
          <p:cNvSpPr>
            <a:spLocks noGrp="1"/>
          </p:cNvSpPr>
          <p:nvPr/>
        </p:nvSpPr>
        <p:spPr>
          <a:xfrm>
            <a:off x="628650" y="177599"/>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多线程相关概念</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能够使用等待唤醒机制实现生产者，消费者案例 </a:t>
            </a:r>
            <a:endParaRPr lang="zh-CN" altLang="en-US"/>
          </a:p>
        </p:txBody>
      </p:sp>
      <p:sp>
        <p:nvSpPr>
          <p:cNvPr id="3" name="标题 2"/>
          <p:cNvSpPr>
            <a:spLocks noGrp="1"/>
          </p:cNvSpPr>
          <p:nvPr>
            <p:ph type="title"/>
          </p:nvPr>
        </p:nvSpPr>
        <p:spPr/>
        <p:txBody>
          <a:bodyPr/>
          <a:lstStyle/>
          <a:p>
            <a:r>
              <a:rPr lang="zh-CN" altLang="en-US"/>
              <a:t>生产者消费者案例</a:t>
            </a:r>
            <a:endParaRPr lang="zh-CN" altLang="en-US"/>
          </a:p>
        </p:txBody>
      </p:sp>
    </p:spTree>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生产者消费者</a:t>
            </a:r>
            <a:endParaRPr kumimoji="0" lang="zh-TW"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121858" name="TextBox 2"/>
          <p:cNvSpPr txBox="1"/>
          <p:nvPr/>
        </p:nvSpPr>
        <p:spPr>
          <a:xfrm>
            <a:off x="841375" y="1131888"/>
            <a:ext cx="4667250" cy="508000"/>
          </a:xfrm>
          <a:prstGeom prst="rect">
            <a:avLst/>
          </a:prstGeom>
          <a:noFill/>
          <a:ln w="9525">
            <a:noFill/>
          </a:ln>
        </p:spPr>
        <p:txBody>
          <a:bodyPr anchor="t">
            <a:spAutoFit/>
          </a:bodyPr>
          <a:p>
            <a:pPr eaLnBrk="0" hangingPunct="0">
              <a:lnSpc>
                <a:spcPct val="150000"/>
              </a:lnSpc>
              <a:buSzTx/>
            </a:pPr>
            <a:r>
              <a:rPr lang="zh-CN" altLang="en-US" b="1" dirty="0">
                <a:solidFill>
                  <a:srgbClr val="404040"/>
                </a:solidFill>
                <a:latin typeface="微软雅黑" panose="020B0503020204020204" pitchFamily="34" charset="-122"/>
                <a:ea typeface="微软雅黑" panose="020B0503020204020204" pitchFamily="34" charset="-122"/>
              </a:rPr>
              <a:t>生产者消费者模式概述</a:t>
            </a:r>
            <a:endParaRPr lang="zh-CN" altLang="en-US" b="1" dirty="0">
              <a:solidFill>
                <a:srgbClr val="40404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019175" y="2203450"/>
            <a:ext cx="1262063" cy="1179513"/>
          </a:xfrm>
          <a:prstGeom prst="rect">
            <a:avLst/>
          </a:prstGeom>
          <a:noFill/>
          <a:ln w="9525">
            <a:noFill/>
          </a:ln>
        </p:spPr>
      </p:pic>
      <p:sp>
        <p:nvSpPr>
          <p:cNvPr id="13" name="右箭头 12"/>
          <p:cNvSpPr/>
          <p:nvPr/>
        </p:nvSpPr>
        <p:spPr>
          <a:xfrm rot="17938030">
            <a:off x="919163" y="3587750"/>
            <a:ext cx="673100" cy="425450"/>
          </a:xfrm>
          <a:prstGeom prst="right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矩形 13"/>
          <p:cNvSpPr/>
          <p:nvPr/>
        </p:nvSpPr>
        <p:spPr>
          <a:xfrm>
            <a:off x="660400" y="4241800"/>
            <a:ext cx="723900"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吃货线程</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19" name="右箭头 18"/>
          <p:cNvSpPr/>
          <p:nvPr/>
        </p:nvSpPr>
        <p:spPr>
          <a:xfrm rot="13179568">
            <a:off x="7534275" y="3771900"/>
            <a:ext cx="673100" cy="425450"/>
          </a:xfrm>
          <a:prstGeom prst="right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矩形 19"/>
          <p:cNvSpPr/>
          <p:nvPr/>
        </p:nvSpPr>
        <p:spPr>
          <a:xfrm>
            <a:off x="7699375" y="4241800"/>
            <a:ext cx="722313"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厨师线程</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1" name="矩形 20"/>
          <p:cNvSpPr/>
          <p:nvPr/>
        </p:nvSpPr>
        <p:spPr>
          <a:xfrm>
            <a:off x="3563938" y="4681538"/>
            <a:ext cx="1800225"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桌子上的食物用来控制线程</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 name="矩形 1"/>
          <p:cNvSpPr/>
          <p:nvPr/>
        </p:nvSpPr>
        <p:spPr>
          <a:xfrm>
            <a:off x="1169988" y="1554163"/>
            <a:ext cx="7435850" cy="334963"/>
          </a:xfrm>
          <a:prstGeom prst="rect">
            <a:avLst/>
          </a:prstGeom>
        </p:spPr>
        <p:txBody>
          <a:bodyPr>
            <a:spAutoFit/>
          </a:bodyPr>
          <a:lstStyle/>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生产者消费者模式是一个十分经典的多线程协作的模式，弄懂生产者消费者问题能够让我们对多线程编程的理解更加深刻</a:t>
            </a:r>
            <a:endPar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pic>
        <p:nvPicPr>
          <p:cNvPr id="8" name="图片 7"/>
          <p:cNvPicPr>
            <a:picLocks noChangeAspect="1"/>
          </p:cNvPicPr>
          <p:nvPr/>
        </p:nvPicPr>
        <p:blipFill>
          <a:blip r:embed="rId2"/>
          <a:stretch>
            <a:fillRect/>
          </a:stretch>
        </p:blipFill>
        <p:spPr>
          <a:xfrm>
            <a:off x="3995738" y="3406775"/>
            <a:ext cx="904875" cy="866775"/>
          </a:xfrm>
          <a:prstGeom prst="rect">
            <a:avLst/>
          </a:prstGeom>
          <a:noFill/>
          <a:ln w="9525">
            <a:noFill/>
          </a:ln>
        </p:spPr>
      </p:pic>
      <p:sp>
        <p:nvSpPr>
          <p:cNvPr id="22" name="右箭头 21"/>
          <p:cNvSpPr/>
          <p:nvPr/>
        </p:nvSpPr>
        <p:spPr>
          <a:xfrm rot="16200000">
            <a:off x="4221956" y="4256881"/>
            <a:ext cx="484188" cy="365125"/>
          </a:xfrm>
          <a:prstGeom prst="right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2" name="图片 11"/>
          <p:cNvPicPr>
            <a:picLocks noChangeAspect="1"/>
          </p:cNvPicPr>
          <p:nvPr/>
        </p:nvPicPr>
        <p:blipFill>
          <a:blip r:embed="rId3"/>
          <a:stretch>
            <a:fillRect/>
          </a:stretch>
        </p:blipFill>
        <p:spPr>
          <a:xfrm>
            <a:off x="6424613" y="1982788"/>
            <a:ext cx="1676400" cy="16224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00"/>
                                        <p:tgtEl>
                                          <p:spTgt spid="19"/>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p:bldP spid="19" grpId="0" bldLvl="0" animBg="1"/>
      <p:bldP spid="20" grpId="0"/>
      <p:bldP spid="21" grpId="0"/>
      <p:bldP spid="2" grpId="0"/>
      <p:bldP spid="22"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生产者消费者</a:t>
            </a:r>
            <a:endParaRPr kumimoji="0" lang="zh-TW"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123906" name="TextBox 2"/>
          <p:cNvSpPr txBox="1"/>
          <p:nvPr/>
        </p:nvSpPr>
        <p:spPr>
          <a:xfrm>
            <a:off x="841375" y="1131888"/>
            <a:ext cx="4667250" cy="508000"/>
          </a:xfrm>
          <a:prstGeom prst="rect">
            <a:avLst/>
          </a:prstGeom>
          <a:noFill/>
          <a:ln w="9525">
            <a:noFill/>
          </a:ln>
        </p:spPr>
        <p:txBody>
          <a:bodyPr anchor="t">
            <a:spAutoFit/>
          </a:bodyPr>
          <a:p>
            <a:pPr eaLnBrk="0" hangingPunct="0">
              <a:lnSpc>
                <a:spcPct val="150000"/>
              </a:lnSpc>
              <a:buSzTx/>
            </a:pPr>
            <a:r>
              <a:rPr lang="zh-CN" altLang="en-US" b="1" dirty="0">
                <a:solidFill>
                  <a:srgbClr val="404040"/>
                </a:solidFill>
                <a:latin typeface="微软雅黑" panose="020B0503020204020204" pitchFamily="34" charset="-122"/>
                <a:ea typeface="微软雅黑" panose="020B0503020204020204" pitchFamily="34" charset="-122"/>
              </a:rPr>
              <a:t>生产者消费者理想情况</a:t>
            </a:r>
            <a:endParaRPr lang="zh-CN" altLang="en-US" b="1" dirty="0">
              <a:solidFill>
                <a:srgbClr val="404040"/>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a:stretch>
            <a:fillRect/>
          </a:stretch>
        </p:blipFill>
        <p:spPr>
          <a:xfrm>
            <a:off x="6424613" y="1982788"/>
            <a:ext cx="1676400" cy="1622425"/>
          </a:xfrm>
          <a:prstGeom prst="rect">
            <a:avLst/>
          </a:prstGeom>
          <a:noFill/>
          <a:ln w="9525">
            <a:noFill/>
          </a:ln>
        </p:spPr>
      </p:pic>
      <p:pic>
        <p:nvPicPr>
          <p:cNvPr id="23" name="图片 22"/>
          <p:cNvPicPr>
            <a:picLocks noChangeAspect="1"/>
          </p:cNvPicPr>
          <p:nvPr/>
        </p:nvPicPr>
        <p:blipFill>
          <a:blip r:embed="rId2"/>
          <a:stretch>
            <a:fillRect/>
          </a:stretch>
        </p:blipFill>
        <p:spPr>
          <a:xfrm>
            <a:off x="1198563" y="2151063"/>
            <a:ext cx="904875" cy="1066800"/>
          </a:xfrm>
          <a:prstGeom prst="rect">
            <a:avLst/>
          </a:prstGeom>
          <a:noFill/>
          <a:ln w="9525">
            <a:noFill/>
          </a:ln>
        </p:spPr>
      </p:pic>
      <p:pic>
        <p:nvPicPr>
          <p:cNvPr id="123909" name="图片 7"/>
          <p:cNvPicPr>
            <a:picLocks noChangeAspect="1"/>
          </p:cNvPicPr>
          <p:nvPr/>
        </p:nvPicPr>
        <p:blipFill>
          <a:blip r:embed="rId3"/>
          <a:stretch>
            <a:fillRect/>
          </a:stretch>
        </p:blipFill>
        <p:spPr>
          <a:xfrm>
            <a:off x="3995738" y="3406775"/>
            <a:ext cx="904875" cy="866775"/>
          </a:xfrm>
          <a:prstGeom prst="rect">
            <a:avLst/>
          </a:prstGeom>
          <a:noFill/>
          <a:ln w="9525">
            <a:noFill/>
          </a:ln>
        </p:spPr>
      </p:pic>
      <p:pic>
        <p:nvPicPr>
          <p:cNvPr id="17" name="图片 16"/>
          <p:cNvPicPr>
            <a:picLocks noChangeAspect="1"/>
          </p:cNvPicPr>
          <p:nvPr/>
        </p:nvPicPr>
        <p:blipFill>
          <a:blip r:embed="rId4"/>
          <a:stretch>
            <a:fillRect/>
          </a:stretch>
        </p:blipFill>
        <p:spPr>
          <a:xfrm>
            <a:off x="4230688" y="3481388"/>
            <a:ext cx="493712" cy="247650"/>
          </a:xfrm>
          <a:prstGeom prst="rect">
            <a:avLst/>
          </a:prstGeom>
          <a:noFill/>
          <a:ln w="9525">
            <a:noFill/>
          </a:ln>
        </p:spPr>
      </p:pic>
      <p:pic>
        <p:nvPicPr>
          <p:cNvPr id="25" name="图片 24"/>
          <p:cNvPicPr>
            <a:picLocks noChangeAspect="1"/>
          </p:cNvPicPr>
          <p:nvPr/>
        </p:nvPicPr>
        <p:blipFill>
          <a:blip r:embed="rId5"/>
          <a:stretch>
            <a:fillRect/>
          </a:stretch>
        </p:blipFill>
        <p:spPr>
          <a:xfrm>
            <a:off x="7092950" y="1944688"/>
            <a:ext cx="1079500" cy="1784350"/>
          </a:xfrm>
          <a:prstGeom prst="rect">
            <a:avLst/>
          </a:prstGeom>
          <a:noFill/>
          <a:ln w="9525">
            <a:noFill/>
          </a:ln>
        </p:spPr>
      </p:pic>
      <p:grpSp>
        <p:nvGrpSpPr>
          <p:cNvPr id="27" name="组合 26"/>
          <p:cNvGrpSpPr/>
          <p:nvPr/>
        </p:nvGrpSpPr>
        <p:grpSpPr>
          <a:xfrm>
            <a:off x="7991475" y="1971675"/>
            <a:ext cx="933450" cy="633413"/>
            <a:chOff x="7990947" y="1971818"/>
            <a:chExt cx="934088" cy="633484"/>
          </a:xfrm>
        </p:grpSpPr>
        <p:sp>
          <p:nvSpPr>
            <p:cNvPr id="18" name="下箭头 17"/>
            <p:cNvSpPr/>
            <p:nvPr/>
          </p:nvSpPr>
          <p:spPr>
            <a:xfrm rot="3143292">
              <a:off x="8111781" y="1850981"/>
              <a:ext cx="360403" cy="602074"/>
            </a:xfrm>
            <a:prstGeom prst="down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矩形 25"/>
            <p:cNvSpPr/>
            <p:nvPr/>
          </p:nvSpPr>
          <p:spPr>
            <a:xfrm>
              <a:off x="8067199" y="2351274"/>
              <a:ext cx="857836" cy="25402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抢到执行权</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pic>
        <p:nvPicPr>
          <p:cNvPr id="28" name="图片 27"/>
          <p:cNvPicPr>
            <a:picLocks noChangeAspect="1"/>
          </p:cNvPicPr>
          <p:nvPr/>
        </p:nvPicPr>
        <p:blipFill>
          <a:blip r:embed="rId6"/>
          <a:stretch>
            <a:fillRect/>
          </a:stretch>
        </p:blipFill>
        <p:spPr>
          <a:xfrm>
            <a:off x="1265238" y="2025650"/>
            <a:ext cx="809625" cy="1231900"/>
          </a:xfrm>
          <a:prstGeom prst="rect">
            <a:avLst/>
          </a:prstGeom>
          <a:noFill/>
          <a:ln w="9525">
            <a:noFill/>
          </a:ln>
        </p:spPr>
      </p:pic>
      <p:grpSp>
        <p:nvGrpSpPr>
          <p:cNvPr id="29" name="组合 28"/>
          <p:cNvGrpSpPr/>
          <p:nvPr/>
        </p:nvGrpSpPr>
        <p:grpSpPr>
          <a:xfrm>
            <a:off x="277813" y="1968500"/>
            <a:ext cx="885825" cy="652463"/>
            <a:chOff x="7706966" y="1971818"/>
            <a:chExt cx="886627" cy="652293"/>
          </a:xfrm>
        </p:grpSpPr>
        <p:sp>
          <p:nvSpPr>
            <p:cNvPr id="30" name="下箭头 29"/>
            <p:cNvSpPr/>
            <p:nvPr/>
          </p:nvSpPr>
          <p:spPr>
            <a:xfrm rot="18492080">
              <a:off x="8112354" y="1850847"/>
              <a:ext cx="360269" cy="602208"/>
            </a:xfrm>
            <a:prstGeom prst="down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 name="矩形 30"/>
            <p:cNvSpPr/>
            <p:nvPr/>
          </p:nvSpPr>
          <p:spPr>
            <a:xfrm>
              <a:off x="7706966" y="2370177"/>
              <a:ext cx="858026" cy="253934"/>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抢到执行权</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27"/>
                                        </p:tgtEl>
                                        <p:attrNameLst>
                                          <p:attrName>style.visibility</p:attrName>
                                        </p:attrNameLst>
                                      </p:cBhvr>
                                      <p:to>
                                        <p:strVal val="hidden"/>
                                      </p:to>
                                    </p:set>
                                  </p:childTnLst>
                                </p:cTn>
                              </p:par>
                              <p:par>
                                <p:cTn id="12" presetID="35" presetClass="path" presetSubtype="0" accel="50000" decel="50000" fill="hold" nodeType="withEffect">
                                  <p:stCondLst>
                                    <p:cond delay="0"/>
                                  </p:stCondLst>
                                  <p:childTnLst>
                                    <p:animMotion origin="layout" path="M -8.33333E-7 1.23457E-7 L -0.23125 0.06883 " pathEditMode="relative" rAng="0" ptsTypes="AA">
                                      <p:cBhvr>
                                        <p:cTn id="13" dur="2000" fill="hold"/>
                                        <p:tgtEl>
                                          <p:spTgt spid="12"/>
                                        </p:tgtEl>
                                        <p:attrNameLst>
                                          <p:attrName>ppt_x</p:attrName>
                                          <p:attrName>ppt_y</p:attrName>
                                        </p:attrNameLst>
                                      </p:cBhvr>
                                      <p:rCtr x="-11600" y="3400"/>
                                    </p:animMotion>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12"/>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up)">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29"/>
                                        </p:tgtEl>
                                        <p:attrNameLst>
                                          <p:attrName>style.visibility</p:attrName>
                                        </p:attrNameLst>
                                      </p:cBhvr>
                                      <p:to>
                                        <p:strVal val="hidden"/>
                                      </p:to>
                                    </p:set>
                                  </p:childTnLst>
                                </p:cTn>
                              </p:par>
                              <p:par>
                                <p:cTn id="32" presetID="42" presetClass="path" presetSubtype="0" accel="50000" decel="50000" fill="hold" nodeType="withEffect">
                                  <p:stCondLst>
                                    <p:cond delay="0"/>
                                  </p:stCondLst>
                                  <p:childTnLst>
                                    <p:animMotion origin="layout" path="M 4.44444E-6 -3.58025E-6 L 0.20503 0.15494 " pathEditMode="relative" rAng="0" ptsTypes="AA">
                                      <p:cBhvr>
                                        <p:cTn id="33" dur="2000" fill="hold"/>
                                        <p:tgtEl>
                                          <p:spTgt spid="23"/>
                                        </p:tgtEl>
                                        <p:attrNameLst>
                                          <p:attrName>ppt_x</p:attrName>
                                          <p:attrName>ppt_y</p:attrName>
                                        </p:attrNameLst>
                                      </p:cBhvr>
                                      <p:rCtr x="10200" y="7700"/>
                                    </p:animMotion>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23"/>
                                        </p:tgtEl>
                                        <p:attrNameLst>
                                          <p:attrName>style.visibility</p:attrName>
                                        </p:attrNameLst>
                                      </p:cBhvr>
                                      <p:to>
                                        <p:strVal val="hidden"/>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生产者消费者</a:t>
            </a:r>
            <a:endParaRPr kumimoji="0" lang="zh-TW"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125954" name="TextBox 2"/>
          <p:cNvSpPr txBox="1"/>
          <p:nvPr/>
        </p:nvSpPr>
        <p:spPr>
          <a:xfrm>
            <a:off x="841375" y="1131888"/>
            <a:ext cx="4667250" cy="508000"/>
          </a:xfrm>
          <a:prstGeom prst="rect">
            <a:avLst/>
          </a:prstGeom>
          <a:noFill/>
          <a:ln w="9525">
            <a:noFill/>
          </a:ln>
        </p:spPr>
        <p:txBody>
          <a:bodyPr anchor="t">
            <a:spAutoFit/>
          </a:bodyPr>
          <a:p>
            <a:pPr eaLnBrk="0" hangingPunct="0">
              <a:lnSpc>
                <a:spcPct val="150000"/>
              </a:lnSpc>
              <a:buSzTx/>
            </a:pPr>
            <a:r>
              <a:rPr lang="zh-CN" altLang="en-US" b="1" dirty="0">
                <a:solidFill>
                  <a:srgbClr val="404040"/>
                </a:solidFill>
                <a:latin typeface="微软雅黑" panose="020B0503020204020204" pitchFamily="34" charset="-122"/>
                <a:ea typeface="微软雅黑" panose="020B0503020204020204" pitchFamily="34" charset="-122"/>
              </a:rPr>
              <a:t>生产者消费者理想情况</a:t>
            </a:r>
            <a:endParaRPr lang="zh-CN" altLang="en-US" b="1" dirty="0">
              <a:solidFill>
                <a:srgbClr val="404040"/>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a:stretch>
            <a:fillRect/>
          </a:stretch>
        </p:blipFill>
        <p:spPr>
          <a:xfrm>
            <a:off x="6424613" y="1982788"/>
            <a:ext cx="1676400" cy="1622425"/>
          </a:xfrm>
          <a:prstGeom prst="rect">
            <a:avLst/>
          </a:prstGeom>
          <a:noFill/>
          <a:ln w="9525">
            <a:noFill/>
          </a:ln>
        </p:spPr>
      </p:pic>
      <p:pic>
        <p:nvPicPr>
          <p:cNvPr id="23" name="图片 22"/>
          <p:cNvPicPr>
            <a:picLocks noChangeAspect="1"/>
          </p:cNvPicPr>
          <p:nvPr/>
        </p:nvPicPr>
        <p:blipFill>
          <a:blip r:embed="rId2"/>
          <a:stretch>
            <a:fillRect/>
          </a:stretch>
        </p:blipFill>
        <p:spPr>
          <a:xfrm>
            <a:off x="1198563" y="2151063"/>
            <a:ext cx="904875" cy="1066800"/>
          </a:xfrm>
          <a:prstGeom prst="rect">
            <a:avLst/>
          </a:prstGeom>
          <a:noFill/>
          <a:ln w="9525">
            <a:noFill/>
          </a:ln>
        </p:spPr>
      </p:pic>
      <p:pic>
        <p:nvPicPr>
          <p:cNvPr id="125957" name="图片 7"/>
          <p:cNvPicPr>
            <a:picLocks noChangeAspect="1"/>
          </p:cNvPicPr>
          <p:nvPr/>
        </p:nvPicPr>
        <p:blipFill>
          <a:blip r:embed="rId3"/>
          <a:stretch>
            <a:fillRect/>
          </a:stretch>
        </p:blipFill>
        <p:spPr>
          <a:xfrm>
            <a:off x="3995738" y="3406775"/>
            <a:ext cx="904875" cy="866775"/>
          </a:xfrm>
          <a:prstGeom prst="rect">
            <a:avLst/>
          </a:prstGeom>
          <a:noFill/>
          <a:ln w="9525">
            <a:noFill/>
          </a:ln>
        </p:spPr>
      </p:pic>
      <p:pic>
        <p:nvPicPr>
          <p:cNvPr id="17" name="图片 16"/>
          <p:cNvPicPr>
            <a:picLocks noChangeAspect="1"/>
          </p:cNvPicPr>
          <p:nvPr/>
        </p:nvPicPr>
        <p:blipFill>
          <a:blip r:embed="rId4"/>
          <a:stretch>
            <a:fillRect/>
          </a:stretch>
        </p:blipFill>
        <p:spPr>
          <a:xfrm>
            <a:off x="4230688" y="3481388"/>
            <a:ext cx="493712" cy="247650"/>
          </a:xfrm>
          <a:prstGeom prst="rect">
            <a:avLst/>
          </a:prstGeom>
          <a:noFill/>
          <a:ln w="9525">
            <a:noFill/>
          </a:ln>
        </p:spPr>
      </p:pic>
      <p:pic>
        <p:nvPicPr>
          <p:cNvPr id="25" name="图片 24"/>
          <p:cNvPicPr>
            <a:picLocks noChangeAspect="1"/>
          </p:cNvPicPr>
          <p:nvPr/>
        </p:nvPicPr>
        <p:blipFill>
          <a:blip r:embed="rId5"/>
          <a:stretch>
            <a:fillRect/>
          </a:stretch>
        </p:blipFill>
        <p:spPr>
          <a:xfrm>
            <a:off x="7092950" y="1944688"/>
            <a:ext cx="1079500" cy="1784350"/>
          </a:xfrm>
          <a:prstGeom prst="rect">
            <a:avLst/>
          </a:prstGeom>
          <a:noFill/>
          <a:ln w="9525">
            <a:noFill/>
          </a:ln>
        </p:spPr>
      </p:pic>
      <p:grpSp>
        <p:nvGrpSpPr>
          <p:cNvPr id="27" name="组合 26"/>
          <p:cNvGrpSpPr/>
          <p:nvPr/>
        </p:nvGrpSpPr>
        <p:grpSpPr>
          <a:xfrm>
            <a:off x="7991475" y="1971675"/>
            <a:ext cx="933450" cy="633413"/>
            <a:chOff x="7990947" y="1971818"/>
            <a:chExt cx="934088" cy="633484"/>
          </a:xfrm>
        </p:grpSpPr>
        <p:sp>
          <p:nvSpPr>
            <p:cNvPr id="18" name="下箭头 17"/>
            <p:cNvSpPr/>
            <p:nvPr/>
          </p:nvSpPr>
          <p:spPr>
            <a:xfrm rot="3143292">
              <a:off x="8111781" y="1850981"/>
              <a:ext cx="360403" cy="602074"/>
            </a:xfrm>
            <a:prstGeom prst="down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矩形 25"/>
            <p:cNvSpPr/>
            <p:nvPr/>
          </p:nvSpPr>
          <p:spPr>
            <a:xfrm>
              <a:off x="8067199" y="2351274"/>
              <a:ext cx="857836" cy="25402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抢到执行权</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pic>
        <p:nvPicPr>
          <p:cNvPr id="28" name="图片 27"/>
          <p:cNvPicPr>
            <a:picLocks noChangeAspect="1"/>
          </p:cNvPicPr>
          <p:nvPr/>
        </p:nvPicPr>
        <p:blipFill>
          <a:blip r:embed="rId6"/>
          <a:stretch>
            <a:fillRect/>
          </a:stretch>
        </p:blipFill>
        <p:spPr>
          <a:xfrm>
            <a:off x="1265238" y="2025650"/>
            <a:ext cx="809625" cy="1231900"/>
          </a:xfrm>
          <a:prstGeom prst="rect">
            <a:avLst/>
          </a:prstGeom>
          <a:noFill/>
          <a:ln w="9525">
            <a:noFill/>
          </a:ln>
        </p:spPr>
      </p:pic>
      <p:grpSp>
        <p:nvGrpSpPr>
          <p:cNvPr id="29" name="组合 28"/>
          <p:cNvGrpSpPr/>
          <p:nvPr/>
        </p:nvGrpSpPr>
        <p:grpSpPr>
          <a:xfrm>
            <a:off x="277813" y="1968500"/>
            <a:ext cx="885825" cy="652463"/>
            <a:chOff x="7706966" y="1971818"/>
            <a:chExt cx="886627" cy="652293"/>
          </a:xfrm>
        </p:grpSpPr>
        <p:sp>
          <p:nvSpPr>
            <p:cNvPr id="30" name="下箭头 29"/>
            <p:cNvSpPr/>
            <p:nvPr/>
          </p:nvSpPr>
          <p:spPr>
            <a:xfrm rot="18492080">
              <a:off x="8112354" y="1850847"/>
              <a:ext cx="360269" cy="602208"/>
            </a:xfrm>
            <a:prstGeom prst="down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 name="矩形 30"/>
            <p:cNvSpPr/>
            <p:nvPr/>
          </p:nvSpPr>
          <p:spPr>
            <a:xfrm>
              <a:off x="7706966" y="2370177"/>
              <a:ext cx="858026" cy="253934"/>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抢到执行权</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27"/>
                                        </p:tgtEl>
                                        <p:attrNameLst>
                                          <p:attrName>style.visibility</p:attrName>
                                        </p:attrNameLst>
                                      </p:cBhvr>
                                      <p:to>
                                        <p:strVal val="hidden"/>
                                      </p:to>
                                    </p:set>
                                  </p:childTnLst>
                                </p:cTn>
                              </p:par>
                              <p:par>
                                <p:cTn id="12" presetID="35" presetClass="path" presetSubtype="0" accel="50000" decel="50000" fill="hold" nodeType="withEffect">
                                  <p:stCondLst>
                                    <p:cond delay="0"/>
                                  </p:stCondLst>
                                  <p:childTnLst>
                                    <p:animMotion origin="layout" path="M -8.33333E-7 1.23457E-7 L -0.23125 0.06883 " pathEditMode="relative" rAng="0" ptsTypes="AA">
                                      <p:cBhvr>
                                        <p:cTn id="13" dur="2000" fill="hold"/>
                                        <p:tgtEl>
                                          <p:spTgt spid="12"/>
                                        </p:tgtEl>
                                        <p:attrNameLst>
                                          <p:attrName>ppt_x</p:attrName>
                                          <p:attrName>ppt_y</p:attrName>
                                        </p:attrNameLst>
                                      </p:cBhvr>
                                      <p:rCtr x="-11600" y="3400"/>
                                    </p:animMotion>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12"/>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up)">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29"/>
                                        </p:tgtEl>
                                        <p:attrNameLst>
                                          <p:attrName>style.visibility</p:attrName>
                                        </p:attrNameLst>
                                      </p:cBhvr>
                                      <p:to>
                                        <p:strVal val="hidden"/>
                                      </p:to>
                                    </p:set>
                                  </p:childTnLst>
                                </p:cTn>
                              </p:par>
                              <p:par>
                                <p:cTn id="32" presetID="42" presetClass="path" presetSubtype="0" accel="50000" decel="50000" fill="hold" nodeType="withEffect">
                                  <p:stCondLst>
                                    <p:cond delay="0"/>
                                  </p:stCondLst>
                                  <p:childTnLst>
                                    <p:animMotion origin="layout" path="M 4.44444E-6 -3.58025E-6 L 0.20503 0.15494 " pathEditMode="relative" rAng="0" ptsTypes="AA">
                                      <p:cBhvr>
                                        <p:cTn id="33" dur="2000" fill="hold"/>
                                        <p:tgtEl>
                                          <p:spTgt spid="23"/>
                                        </p:tgtEl>
                                        <p:attrNameLst>
                                          <p:attrName>ppt_x</p:attrName>
                                          <p:attrName>ppt_y</p:attrName>
                                        </p:attrNameLst>
                                      </p:cBhvr>
                                      <p:rCtr x="10200" y="7700"/>
                                    </p:animMotion>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23"/>
                                        </p:tgtEl>
                                        <p:attrNameLst>
                                          <p:attrName>style.visibility</p:attrName>
                                        </p:attrNameLst>
                                      </p:cBhvr>
                                      <p:to>
                                        <p:strVal val="hidden"/>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生产者消费者</a:t>
            </a:r>
            <a:endParaRPr kumimoji="0" lang="zh-TW"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130050" name="TextBox 2"/>
          <p:cNvSpPr txBox="1"/>
          <p:nvPr/>
        </p:nvSpPr>
        <p:spPr>
          <a:xfrm>
            <a:off x="841375" y="1131888"/>
            <a:ext cx="4667250" cy="508000"/>
          </a:xfrm>
          <a:prstGeom prst="rect">
            <a:avLst/>
          </a:prstGeom>
          <a:noFill/>
          <a:ln w="9525">
            <a:noFill/>
          </a:ln>
        </p:spPr>
        <p:txBody>
          <a:bodyPr anchor="t">
            <a:spAutoFit/>
          </a:bodyPr>
          <a:p>
            <a:pPr eaLnBrk="0" hangingPunct="0">
              <a:lnSpc>
                <a:spcPct val="150000"/>
              </a:lnSpc>
              <a:buSzTx/>
            </a:pPr>
            <a:r>
              <a:rPr lang="zh-CN" altLang="en-US" b="1" dirty="0">
                <a:solidFill>
                  <a:srgbClr val="404040"/>
                </a:solidFill>
                <a:latin typeface="微软雅黑" panose="020B0503020204020204" pitchFamily="34" charset="-122"/>
                <a:ea typeface="微软雅黑" panose="020B0503020204020204" pitchFamily="34" charset="-122"/>
              </a:rPr>
              <a:t>消费者等待步骤</a:t>
            </a:r>
            <a:endParaRPr lang="zh-CN" altLang="en-US" b="1" dirty="0">
              <a:solidFill>
                <a:srgbClr val="404040"/>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a:stretch>
            <a:fillRect/>
          </a:stretch>
        </p:blipFill>
        <p:spPr>
          <a:xfrm>
            <a:off x="6424613" y="1982788"/>
            <a:ext cx="1676400" cy="1622425"/>
          </a:xfrm>
          <a:prstGeom prst="rect">
            <a:avLst/>
          </a:prstGeom>
          <a:noFill/>
          <a:ln w="9525">
            <a:noFill/>
          </a:ln>
        </p:spPr>
      </p:pic>
      <p:pic>
        <p:nvPicPr>
          <p:cNvPr id="23" name="图片 22"/>
          <p:cNvPicPr>
            <a:picLocks noChangeAspect="1"/>
          </p:cNvPicPr>
          <p:nvPr/>
        </p:nvPicPr>
        <p:blipFill>
          <a:blip r:embed="rId2"/>
          <a:stretch>
            <a:fillRect/>
          </a:stretch>
        </p:blipFill>
        <p:spPr>
          <a:xfrm>
            <a:off x="1198563" y="2151063"/>
            <a:ext cx="904875" cy="1066800"/>
          </a:xfrm>
          <a:prstGeom prst="rect">
            <a:avLst/>
          </a:prstGeom>
          <a:noFill/>
          <a:ln w="9525">
            <a:noFill/>
          </a:ln>
        </p:spPr>
      </p:pic>
      <p:pic>
        <p:nvPicPr>
          <p:cNvPr id="130053" name="图片 7"/>
          <p:cNvPicPr>
            <a:picLocks noChangeAspect="1"/>
          </p:cNvPicPr>
          <p:nvPr/>
        </p:nvPicPr>
        <p:blipFill>
          <a:blip r:embed="rId3"/>
          <a:stretch>
            <a:fillRect/>
          </a:stretch>
        </p:blipFill>
        <p:spPr>
          <a:xfrm>
            <a:off x="3995738" y="3406775"/>
            <a:ext cx="904875" cy="866775"/>
          </a:xfrm>
          <a:prstGeom prst="rect">
            <a:avLst/>
          </a:prstGeom>
          <a:noFill/>
          <a:ln w="9525">
            <a:noFill/>
          </a:ln>
        </p:spPr>
      </p:pic>
      <p:grpSp>
        <p:nvGrpSpPr>
          <p:cNvPr id="27" name="组合 26"/>
          <p:cNvGrpSpPr/>
          <p:nvPr/>
        </p:nvGrpSpPr>
        <p:grpSpPr>
          <a:xfrm>
            <a:off x="7991475" y="1971675"/>
            <a:ext cx="933450" cy="633413"/>
            <a:chOff x="7990947" y="1971818"/>
            <a:chExt cx="934088" cy="633484"/>
          </a:xfrm>
        </p:grpSpPr>
        <p:sp>
          <p:nvSpPr>
            <p:cNvPr id="18" name="下箭头 17"/>
            <p:cNvSpPr/>
            <p:nvPr/>
          </p:nvSpPr>
          <p:spPr>
            <a:xfrm rot="3143292">
              <a:off x="8111781" y="1850981"/>
              <a:ext cx="360403" cy="602074"/>
            </a:xfrm>
            <a:prstGeom prst="down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矩形 25"/>
            <p:cNvSpPr/>
            <p:nvPr/>
          </p:nvSpPr>
          <p:spPr>
            <a:xfrm>
              <a:off x="8067199" y="2351274"/>
              <a:ext cx="857836" cy="25402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抢到执行权</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grpSp>
        <p:nvGrpSpPr>
          <p:cNvPr id="29" name="组合 28"/>
          <p:cNvGrpSpPr/>
          <p:nvPr/>
        </p:nvGrpSpPr>
        <p:grpSpPr>
          <a:xfrm>
            <a:off x="277813" y="1968500"/>
            <a:ext cx="885825" cy="652463"/>
            <a:chOff x="7706966" y="1971818"/>
            <a:chExt cx="886627" cy="652293"/>
          </a:xfrm>
        </p:grpSpPr>
        <p:sp>
          <p:nvSpPr>
            <p:cNvPr id="30" name="下箭头 29"/>
            <p:cNvSpPr/>
            <p:nvPr/>
          </p:nvSpPr>
          <p:spPr>
            <a:xfrm rot="18492080">
              <a:off x="8112354" y="1850847"/>
              <a:ext cx="360269" cy="602208"/>
            </a:xfrm>
            <a:prstGeom prst="down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 name="矩形 30"/>
            <p:cNvSpPr/>
            <p:nvPr/>
          </p:nvSpPr>
          <p:spPr>
            <a:xfrm>
              <a:off x="7706966" y="2370177"/>
              <a:ext cx="858026" cy="253934"/>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抢到执行权</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pic>
        <p:nvPicPr>
          <p:cNvPr id="21" name="图片 20"/>
          <p:cNvPicPr>
            <a:picLocks noChangeAspect="1"/>
          </p:cNvPicPr>
          <p:nvPr/>
        </p:nvPicPr>
        <p:blipFill>
          <a:blip r:embed="rId4"/>
          <a:stretch>
            <a:fillRect/>
          </a:stretch>
        </p:blipFill>
        <p:spPr>
          <a:xfrm>
            <a:off x="7092950" y="1944688"/>
            <a:ext cx="1079500" cy="1784350"/>
          </a:xfrm>
          <a:prstGeom prst="rect">
            <a:avLst/>
          </a:prstGeom>
          <a:noFill/>
          <a:ln w="9525">
            <a:noFill/>
          </a:ln>
        </p:spPr>
      </p:pic>
      <p:grpSp>
        <p:nvGrpSpPr>
          <p:cNvPr id="24" name="组合 23"/>
          <p:cNvGrpSpPr/>
          <p:nvPr/>
        </p:nvGrpSpPr>
        <p:grpSpPr>
          <a:xfrm flipH="1">
            <a:off x="2874963" y="1366838"/>
            <a:ext cx="2181225" cy="1425575"/>
            <a:chOff x="3470862" y="1999639"/>
            <a:chExt cx="2181258" cy="1425760"/>
          </a:xfrm>
        </p:grpSpPr>
        <p:sp>
          <p:nvSpPr>
            <p:cNvPr id="32" name="爆炸形 1 31"/>
            <p:cNvSpPr/>
            <p:nvPr/>
          </p:nvSpPr>
          <p:spPr>
            <a:xfrm rot="10800000" flipH="1">
              <a:off x="3470862" y="1999639"/>
              <a:ext cx="2181258" cy="1425760"/>
            </a:xfrm>
            <a:prstGeom prst="irregularSeal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3" name="矩形 32"/>
            <p:cNvSpPr/>
            <p:nvPr/>
          </p:nvSpPr>
          <p:spPr>
            <a:xfrm>
              <a:off x="3491500" y="2523582"/>
              <a:ext cx="1654200" cy="414391"/>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大兄弟，做好 了。</a:t>
              </a:r>
              <a:endParaRPr kumimoji="0" lang="en-US" altLang="zh-CN"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来吃吧。</a:t>
              </a:r>
              <a:endParaRPr kumimoji="0" lang="en-US" altLang="zh-CN"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pic>
        <p:nvPicPr>
          <p:cNvPr id="34" name="图片 33"/>
          <p:cNvPicPr>
            <a:picLocks noChangeAspect="1"/>
          </p:cNvPicPr>
          <p:nvPr/>
        </p:nvPicPr>
        <p:blipFill>
          <a:blip r:embed="rId5"/>
          <a:stretch>
            <a:fillRect/>
          </a:stretch>
        </p:blipFill>
        <p:spPr>
          <a:xfrm>
            <a:off x="1265238" y="2025650"/>
            <a:ext cx="809625" cy="1231900"/>
          </a:xfrm>
          <a:prstGeom prst="rect">
            <a:avLst/>
          </a:prstGeom>
          <a:noFill/>
          <a:ln w="9525">
            <a:noFill/>
          </a:ln>
        </p:spPr>
      </p:pic>
      <p:pic>
        <p:nvPicPr>
          <p:cNvPr id="35" name="图片 34"/>
          <p:cNvPicPr>
            <a:picLocks noChangeAspect="1"/>
          </p:cNvPicPr>
          <p:nvPr/>
        </p:nvPicPr>
        <p:blipFill>
          <a:blip r:embed="rId6"/>
          <a:stretch>
            <a:fillRect/>
          </a:stretch>
        </p:blipFill>
        <p:spPr>
          <a:xfrm>
            <a:off x="4230688" y="3481388"/>
            <a:ext cx="493712" cy="247650"/>
          </a:xfrm>
          <a:prstGeom prst="rect">
            <a:avLst/>
          </a:prstGeom>
          <a:noFill/>
          <a:ln w="9525">
            <a:noFill/>
          </a:ln>
        </p:spPr>
      </p:pic>
      <p:sp>
        <p:nvSpPr>
          <p:cNvPr id="36" name="矩形 35"/>
          <p:cNvSpPr/>
          <p:nvPr/>
        </p:nvSpPr>
        <p:spPr>
          <a:xfrm>
            <a:off x="3001963" y="2938463"/>
            <a:ext cx="993775"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等待中。。。</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20" name="矩形 19"/>
          <p:cNvSpPr/>
          <p:nvPr/>
        </p:nvSpPr>
        <p:spPr>
          <a:xfrm>
            <a:off x="569913" y="3397250"/>
            <a:ext cx="2012950" cy="819150"/>
          </a:xfrm>
          <a:prstGeom prst="rect">
            <a:avLst/>
          </a:prstGeom>
        </p:spPr>
        <p:txBody>
          <a:bodyPr wrap="none">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消费者步骤：</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，判断桌子上是否有汉堡包。</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，如果没有就等待。</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22" name="矩形 21"/>
          <p:cNvSpPr/>
          <p:nvPr/>
        </p:nvSpPr>
        <p:spPr>
          <a:xfrm>
            <a:off x="6424613" y="3386138"/>
            <a:ext cx="1879600" cy="1062038"/>
          </a:xfrm>
          <a:prstGeom prst="rect">
            <a:avLst/>
          </a:prstGeom>
        </p:spPr>
        <p:txBody>
          <a:bodyPr wrap="none">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生产者步骤：</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生产汉堡包。</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把汉堡包放在桌子上。</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3</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，叫醒等待的消费者开吃。</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29"/>
                                        </p:tgtEl>
                                        <p:attrNameLst>
                                          <p:attrName>style.visibility</p:attrName>
                                        </p:attrNameLst>
                                      </p:cBhvr>
                                      <p:to>
                                        <p:strVal val="hidden"/>
                                      </p:to>
                                    </p:set>
                                  </p:childTnLst>
                                </p:cTn>
                              </p:par>
                              <p:par>
                                <p:cTn id="12" presetID="42" presetClass="path" presetSubtype="0" accel="50000" decel="50000" fill="hold" nodeType="withEffect">
                                  <p:stCondLst>
                                    <p:cond delay="0"/>
                                  </p:stCondLst>
                                  <p:childTnLst>
                                    <p:animMotion origin="layout" path="M 4.44444E-6 -3.58025E-6 L 0.1934 0.18797 " pathEditMode="relative" rAng="0" ptsTypes="AA">
                                      <p:cBhvr>
                                        <p:cTn id="13" dur="2000" fill="hold"/>
                                        <p:tgtEl>
                                          <p:spTgt spid="23"/>
                                        </p:tgtEl>
                                        <p:attrNameLst>
                                          <p:attrName>ppt_x</p:attrName>
                                          <p:attrName>ppt_y</p:attrName>
                                        </p:attrNameLst>
                                      </p:cBhvr>
                                      <p:rCtr x="9700" y="9400"/>
                                    </p:animMotion>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6">
                                            <p:txEl>
                                              <p:charRg st="0" end="7"/>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0">
                                            <p:txEl>
                                              <p:charRg st="0" end="7"/>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0">
                                            <p:txEl>
                                              <p:charRg st="7" end="2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0">
                                            <p:txEl>
                                              <p:charRg st="22" end="3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up)">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7"/>
                                        </p:tgtEl>
                                        <p:attrNameLst>
                                          <p:attrName>style.visibility</p:attrName>
                                        </p:attrNameLst>
                                      </p:cBhvr>
                                      <p:to>
                                        <p:strVal val="hidden"/>
                                      </p:to>
                                    </p:set>
                                  </p:childTnLst>
                                </p:cTn>
                              </p:par>
                              <p:par>
                                <p:cTn id="39" presetID="35" presetClass="path" presetSubtype="0" accel="50000" decel="50000" fill="hold" nodeType="withEffect">
                                  <p:stCondLst>
                                    <p:cond delay="0"/>
                                  </p:stCondLst>
                                  <p:childTnLst>
                                    <p:animMotion origin="layout" path="M -8.33333E-7 1.23457E-7 L -0.22986 0.06944 " pathEditMode="relative" rAng="0" ptsTypes="AA">
                                      <p:cBhvr>
                                        <p:cTn id="40" dur="2000" fill="hold"/>
                                        <p:tgtEl>
                                          <p:spTgt spid="12"/>
                                        </p:tgtEl>
                                        <p:attrNameLst>
                                          <p:attrName>ppt_x</p:attrName>
                                          <p:attrName>ppt_y</p:attrName>
                                        </p:attrNameLst>
                                      </p:cBhvr>
                                      <p:rCtr x="-11500" y="3500"/>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4"/>
                                        </p:tgtEl>
                                        <p:attrNameLst>
                                          <p:attrName>style.visibility</p:attrName>
                                        </p:attrNameLst>
                                      </p:cBhvr>
                                      <p:to>
                                        <p:strVal val="hidden"/>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childTnLst>
                          </p:cTn>
                        </p:par>
                        <p:par>
                          <p:cTn id="52" fill="hold">
                            <p:stCondLst>
                              <p:cond delay="0"/>
                            </p:stCondLst>
                            <p:childTnLst>
                              <p:par>
                                <p:cTn id="53" presetID="1" presetClass="exit" presetSubtype="0" fill="hold" nodeType="after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2">
                                            <p:txEl>
                                              <p:charRg st="0" end="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2">
                                            <p:txEl>
                                              <p:charRg st="7" end="16"/>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2">
                                            <p:txEl>
                                              <p:charRg st="16" end="2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2">
                                            <p:txEl>
                                              <p:charRg st="29" end="4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allAtOnce"/>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生产者消费者</a:t>
            </a:r>
            <a:endParaRPr kumimoji="0" lang="zh-TW"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132098" name="TextBox 2"/>
          <p:cNvSpPr txBox="1"/>
          <p:nvPr/>
        </p:nvSpPr>
        <p:spPr>
          <a:xfrm>
            <a:off x="841375" y="1131888"/>
            <a:ext cx="4667250" cy="458787"/>
          </a:xfrm>
          <a:prstGeom prst="rect">
            <a:avLst/>
          </a:prstGeom>
          <a:noFill/>
          <a:ln w="9525">
            <a:noFill/>
          </a:ln>
        </p:spPr>
        <p:txBody>
          <a:bodyPr anchor="t">
            <a:spAutoFit/>
          </a:bodyPr>
          <a:p>
            <a:pPr eaLnBrk="0" hangingPunct="0">
              <a:lnSpc>
                <a:spcPct val="150000"/>
              </a:lnSpc>
              <a:buSzTx/>
            </a:pPr>
            <a:r>
              <a:rPr lang="zh-CN" altLang="en-US" b="1" dirty="0">
                <a:solidFill>
                  <a:srgbClr val="404040"/>
                </a:solidFill>
                <a:latin typeface="微软雅黑" panose="020B0503020204020204" pitchFamily="34" charset="-122"/>
                <a:ea typeface="微软雅黑" panose="020B0503020204020204" pitchFamily="34" charset="-122"/>
              </a:rPr>
              <a:t>生产者等待</a:t>
            </a:r>
            <a:endParaRPr lang="zh-CN" altLang="en-US" b="1" dirty="0">
              <a:solidFill>
                <a:srgbClr val="404040"/>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a:stretch>
            <a:fillRect/>
          </a:stretch>
        </p:blipFill>
        <p:spPr>
          <a:xfrm>
            <a:off x="6443663" y="1981200"/>
            <a:ext cx="1677987" cy="1624013"/>
          </a:xfrm>
          <a:prstGeom prst="rect">
            <a:avLst/>
          </a:prstGeom>
          <a:noFill/>
          <a:ln w="9525">
            <a:noFill/>
          </a:ln>
        </p:spPr>
      </p:pic>
      <p:pic>
        <p:nvPicPr>
          <p:cNvPr id="132100" name="图片 22"/>
          <p:cNvPicPr>
            <a:picLocks noChangeAspect="1"/>
          </p:cNvPicPr>
          <p:nvPr/>
        </p:nvPicPr>
        <p:blipFill>
          <a:blip r:embed="rId2"/>
          <a:stretch>
            <a:fillRect/>
          </a:stretch>
        </p:blipFill>
        <p:spPr>
          <a:xfrm>
            <a:off x="1198563" y="2151063"/>
            <a:ext cx="904875" cy="1066800"/>
          </a:xfrm>
          <a:prstGeom prst="rect">
            <a:avLst/>
          </a:prstGeom>
          <a:noFill/>
          <a:ln w="9525">
            <a:noFill/>
          </a:ln>
        </p:spPr>
      </p:pic>
      <p:pic>
        <p:nvPicPr>
          <p:cNvPr id="132101" name="图片 7"/>
          <p:cNvPicPr>
            <a:picLocks noChangeAspect="1"/>
          </p:cNvPicPr>
          <p:nvPr/>
        </p:nvPicPr>
        <p:blipFill>
          <a:blip r:embed="rId3"/>
          <a:stretch>
            <a:fillRect/>
          </a:stretch>
        </p:blipFill>
        <p:spPr>
          <a:xfrm>
            <a:off x="3995738" y="3406775"/>
            <a:ext cx="904875" cy="866775"/>
          </a:xfrm>
          <a:prstGeom prst="rect">
            <a:avLst/>
          </a:prstGeom>
          <a:noFill/>
          <a:ln w="9525">
            <a:noFill/>
          </a:ln>
        </p:spPr>
      </p:pic>
      <p:grpSp>
        <p:nvGrpSpPr>
          <p:cNvPr id="27" name="组合 26"/>
          <p:cNvGrpSpPr/>
          <p:nvPr/>
        </p:nvGrpSpPr>
        <p:grpSpPr>
          <a:xfrm>
            <a:off x="7991475" y="1971675"/>
            <a:ext cx="933450" cy="633413"/>
            <a:chOff x="7990947" y="1971818"/>
            <a:chExt cx="934088" cy="633484"/>
          </a:xfrm>
        </p:grpSpPr>
        <p:sp>
          <p:nvSpPr>
            <p:cNvPr id="18" name="下箭头 17"/>
            <p:cNvSpPr/>
            <p:nvPr/>
          </p:nvSpPr>
          <p:spPr>
            <a:xfrm rot="3143292">
              <a:off x="8111781" y="1850981"/>
              <a:ext cx="360403" cy="602074"/>
            </a:xfrm>
            <a:prstGeom prst="down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矩形 25"/>
            <p:cNvSpPr/>
            <p:nvPr/>
          </p:nvSpPr>
          <p:spPr>
            <a:xfrm>
              <a:off x="8067199" y="2351274"/>
              <a:ext cx="857836" cy="25402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抢到执行权</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pic>
        <p:nvPicPr>
          <p:cNvPr id="35" name="图片 34"/>
          <p:cNvPicPr>
            <a:picLocks noChangeAspect="1"/>
          </p:cNvPicPr>
          <p:nvPr/>
        </p:nvPicPr>
        <p:blipFill>
          <a:blip r:embed="rId4"/>
          <a:stretch>
            <a:fillRect/>
          </a:stretch>
        </p:blipFill>
        <p:spPr>
          <a:xfrm>
            <a:off x="4924425" y="2366963"/>
            <a:ext cx="1081088" cy="1784350"/>
          </a:xfrm>
          <a:prstGeom prst="rect">
            <a:avLst/>
          </a:prstGeom>
          <a:noFill/>
          <a:ln w="9525">
            <a:noFill/>
          </a:ln>
        </p:spPr>
      </p:pic>
      <p:pic>
        <p:nvPicPr>
          <p:cNvPr id="36" name="图片 35"/>
          <p:cNvPicPr>
            <a:picLocks noChangeAspect="1"/>
          </p:cNvPicPr>
          <p:nvPr/>
        </p:nvPicPr>
        <p:blipFill>
          <a:blip r:embed="rId5"/>
          <a:stretch>
            <a:fillRect/>
          </a:stretch>
        </p:blipFill>
        <p:spPr>
          <a:xfrm>
            <a:off x="4230688" y="3481388"/>
            <a:ext cx="493712" cy="247650"/>
          </a:xfrm>
          <a:prstGeom prst="rect">
            <a:avLst/>
          </a:prstGeom>
          <a:noFill/>
          <a:ln w="9525">
            <a:noFill/>
          </a:ln>
        </p:spPr>
      </p:pic>
      <p:grpSp>
        <p:nvGrpSpPr>
          <p:cNvPr id="22" name="组合 21"/>
          <p:cNvGrpSpPr/>
          <p:nvPr/>
        </p:nvGrpSpPr>
        <p:grpSpPr>
          <a:xfrm>
            <a:off x="5721350" y="2105025"/>
            <a:ext cx="935038" cy="633413"/>
            <a:chOff x="7990947" y="1971818"/>
            <a:chExt cx="934088" cy="633484"/>
          </a:xfrm>
        </p:grpSpPr>
        <p:sp>
          <p:nvSpPr>
            <p:cNvPr id="25" name="下箭头 24"/>
            <p:cNvSpPr/>
            <p:nvPr/>
          </p:nvSpPr>
          <p:spPr>
            <a:xfrm rot="3143292">
              <a:off x="8112061" y="1850700"/>
              <a:ext cx="360403" cy="602637"/>
            </a:xfrm>
            <a:prstGeom prst="down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矩形 27"/>
            <p:cNvSpPr/>
            <p:nvPr/>
          </p:nvSpPr>
          <p:spPr>
            <a:xfrm>
              <a:off x="8067070" y="2351274"/>
              <a:ext cx="857965" cy="25402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抢到执行权</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sp>
        <p:nvSpPr>
          <p:cNvPr id="2" name="矩形 1"/>
          <p:cNvSpPr/>
          <p:nvPr/>
        </p:nvSpPr>
        <p:spPr>
          <a:xfrm>
            <a:off x="4999038" y="2168525"/>
            <a:ext cx="992188"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等待中。。。</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1" name="矩形 40"/>
          <p:cNvSpPr/>
          <p:nvPr/>
        </p:nvSpPr>
        <p:spPr>
          <a:xfrm>
            <a:off x="569913" y="3397250"/>
            <a:ext cx="2012950" cy="57785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消费者步骤：</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，判断桌子上是否有汉堡包。</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，如果没有就等待。</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2" name="矩形 41"/>
          <p:cNvSpPr/>
          <p:nvPr/>
        </p:nvSpPr>
        <p:spPr>
          <a:xfrm>
            <a:off x="6424613" y="3386138"/>
            <a:ext cx="1879600" cy="98107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生产者步骤：</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生产汉堡包。</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把汉堡包放在桌子上。</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3</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，叫醒等待的消费者开吃。</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35" presetClass="path" presetSubtype="0" accel="50000" decel="50000" fill="hold" nodeType="clickEffect">
                                  <p:stCondLst>
                                    <p:cond delay="0"/>
                                  </p:stCondLst>
                                  <p:childTnLst>
                                    <p:animMotion origin="layout" path="M -4.16667E-6 -1.23457E-6 L -0.22986 0.06945 " pathEditMode="relative" rAng="0" ptsTypes="AA">
                                      <p:cBhvr>
                                        <p:cTn id="11" dur="2000" fill="hold"/>
                                        <p:tgtEl>
                                          <p:spTgt spid="12"/>
                                        </p:tgtEl>
                                        <p:attrNameLst>
                                          <p:attrName>ppt_x</p:attrName>
                                          <p:attrName>ppt_y</p:attrName>
                                        </p:attrNameLst>
                                      </p:cBhvr>
                                      <p:rCtr x="-11500" y="3500"/>
                                    </p:animMotion>
                                  </p:childTnLst>
                                </p:cTn>
                              </p:par>
                              <p:par>
                                <p:cTn id="12" presetID="1" presetClass="exit" presetSubtype="0" fill="hold" nodeType="withEffect">
                                  <p:stCondLst>
                                    <p:cond delay="0"/>
                                  </p:stCondLst>
                                  <p:childTnLst>
                                    <p:set>
                                      <p:cBhvr>
                                        <p:cTn id="13" dur="1" fill="hold">
                                          <p:stCondLst>
                                            <p:cond delay="0"/>
                                          </p:stCondLst>
                                        </p:cTn>
                                        <p:tgtEl>
                                          <p:spTgt spid="27"/>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nodeType="after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22"/>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
                                            <p:txEl>
                                              <p:charRg st="0"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生产者消费者</a:t>
            </a:r>
            <a:endParaRPr kumimoji="0" lang="zh-TW"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134146" name="TextBox 2"/>
          <p:cNvSpPr txBox="1"/>
          <p:nvPr/>
        </p:nvSpPr>
        <p:spPr>
          <a:xfrm>
            <a:off x="841375" y="1131888"/>
            <a:ext cx="4667250" cy="458787"/>
          </a:xfrm>
          <a:prstGeom prst="rect">
            <a:avLst/>
          </a:prstGeom>
          <a:noFill/>
          <a:ln w="9525">
            <a:noFill/>
          </a:ln>
        </p:spPr>
        <p:txBody>
          <a:bodyPr anchor="t">
            <a:spAutoFit/>
          </a:bodyPr>
          <a:p>
            <a:pPr eaLnBrk="0" hangingPunct="0">
              <a:lnSpc>
                <a:spcPct val="150000"/>
              </a:lnSpc>
              <a:buSzTx/>
            </a:pPr>
            <a:r>
              <a:rPr lang="zh-CN" altLang="en-US" b="1" dirty="0">
                <a:solidFill>
                  <a:srgbClr val="404040"/>
                </a:solidFill>
                <a:latin typeface="微软雅黑" panose="020B0503020204020204" pitchFamily="34" charset="-122"/>
                <a:ea typeface="微软雅黑" panose="020B0503020204020204" pitchFamily="34" charset="-122"/>
              </a:rPr>
              <a:t>生产者等待</a:t>
            </a:r>
            <a:endParaRPr lang="zh-CN" altLang="en-US" b="1" dirty="0">
              <a:solidFill>
                <a:srgbClr val="404040"/>
              </a:solidFill>
              <a:latin typeface="微软雅黑" panose="020B0503020204020204" pitchFamily="34" charset="-122"/>
              <a:ea typeface="微软雅黑" panose="020B0503020204020204" pitchFamily="34" charset="-122"/>
            </a:endParaRPr>
          </a:p>
        </p:txBody>
      </p:sp>
      <p:pic>
        <p:nvPicPr>
          <p:cNvPr id="134147" name="图片 22"/>
          <p:cNvPicPr>
            <a:picLocks noChangeAspect="1"/>
          </p:cNvPicPr>
          <p:nvPr/>
        </p:nvPicPr>
        <p:blipFill>
          <a:blip r:embed="rId1"/>
          <a:stretch>
            <a:fillRect/>
          </a:stretch>
        </p:blipFill>
        <p:spPr>
          <a:xfrm>
            <a:off x="1198563" y="2151063"/>
            <a:ext cx="904875" cy="1066800"/>
          </a:xfrm>
          <a:prstGeom prst="rect">
            <a:avLst/>
          </a:prstGeom>
          <a:noFill/>
          <a:ln w="9525">
            <a:noFill/>
          </a:ln>
        </p:spPr>
      </p:pic>
      <p:pic>
        <p:nvPicPr>
          <p:cNvPr id="134148" name="图片 7"/>
          <p:cNvPicPr>
            <a:picLocks noChangeAspect="1"/>
          </p:cNvPicPr>
          <p:nvPr/>
        </p:nvPicPr>
        <p:blipFill>
          <a:blip r:embed="rId2"/>
          <a:stretch>
            <a:fillRect/>
          </a:stretch>
        </p:blipFill>
        <p:spPr>
          <a:xfrm>
            <a:off x="3995738" y="3406775"/>
            <a:ext cx="904875" cy="866775"/>
          </a:xfrm>
          <a:prstGeom prst="rect">
            <a:avLst/>
          </a:prstGeom>
          <a:noFill/>
          <a:ln w="9525">
            <a:noFill/>
          </a:ln>
        </p:spPr>
      </p:pic>
      <p:pic>
        <p:nvPicPr>
          <p:cNvPr id="134149" name="图片 34"/>
          <p:cNvPicPr>
            <a:picLocks noChangeAspect="1"/>
          </p:cNvPicPr>
          <p:nvPr/>
        </p:nvPicPr>
        <p:blipFill>
          <a:blip r:embed="rId3"/>
          <a:stretch>
            <a:fillRect/>
          </a:stretch>
        </p:blipFill>
        <p:spPr>
          <a:xfrm>
            <a:off x="4924425" y="2366963"/>
            <a:ext cx="1081088" cy="1784350"/>
          </a:xfrm>
          <a:prstGeom prst="rect">
            <a:avLst/>
          </a:prstGeom>
          <a:noFill/>
          <a:ln w="9525">
            <a:noFill/>
          </a:ln>
        </p:spPr>
      </p:pic>
      <p:pic>
        <p:nvPicPr>
          <p:cNvPr id="134150" name="图片 35"/>
          <p:cNvPicPr>
            <a:picLocks noChangeAspect="1"/>
          </p:cNvPicPr>
          <p:nvPr/>
        </p:nvPicPr>
        <p:blipFill>
          <a:blip r:embed="rId4"/>
          <a:stretch>
            <a:fillRect/>
          </a:stretch>
        </p:blipFill>
        <p:spPr>
          <a:xfrm>
            <a:off x="4230688" y="3481388"/>
            <a:ext cx="493712" cy="247650"/>
          </a:xfrm>
          <a:prstGeom prst="rect">
            <a:avLst/>
          </a:prstGeom>
          <a:noFill/>
          <a:ln w="9525">
            <a:noFill/>
          </a:ln>
        </p:spPr>
      </p:pic>
      <p:sp>
        <p:nvSpPr>
          <p:cNvPr id="2" name="矩形 1"/>
          <p:cNvSpPr/>
          <p:nvPr/>
        </p:nvSpPr>
        <p:spPr>
          <a:xfrm>
            <a:off x="4999038" y="2168525"/>
            <a:ext cx="992188"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等待中。。。</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1" name="矩形 40"/>
          <p:cNvSpPr/>
          <p:nvPr/>
        </p:nvSpPr>
        <p:spPr>
          <a:xfrm>
            <a:off x="569913" y="3397250"/>
            <a:ext cx="2012950" cy="57785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消费者步骤：</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，判断桌子上是否有汉堡包。</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，如果没有就等待。</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2" name="矩形 41"/>
          <p:cNvSpPr/>
          <p:nvPr/>
        </p:nvSpPr>
        <p:spPr>
          <a:xfrm>
            <a:off x="6424613" y="3386138"/>
            <a:ext cx="1879600" cy="98107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生产者步骤：</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1</a:t>
            </a:r>
            <a:r>
              <a:rPr kumimoji="0" lang="zh-CN" altLang="en-US"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，生产汉堡包。</a:t>
            </a:r>
            <a:endParaRPr kumimoji="0" lang="en-US" altLang="zh-CN"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把汉堡包放在桌子上。</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3</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，叫醒等待的消费者开吃。</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生产者消费者</a:t>
            </a:r>
            <a:endParaRPr kumimoji="0" lang="zh-TW"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136194" name="TextBox 2"/>
          <p:cNvSpPr txBox="1"/>
          <p:nvPr/>
        </p:nvSpPr>
        <p:spPr>
          <a:xfrm>
            <a:off x="841375" y="1131888"/>
            <a:ext cx="4667250" cy="458787"/>
          </a:xfrm>
          <a:prstGeom prst="rect">
            <a:avLst/>
          </a:prstGeom>
          <a:noFill/>
          <a:ln w="9525">
            <a:noFill/>
          </a:ln>
        </p:spPr>
        <p:txBody>
          <a:bodyPr anchor="t">
            <a:spAutoFit/>
          </a:bodyPr>
          <a:p>
            <a:pPr eaLnBrk="0" hangingPunct="0">
              <a:lnSpc>
                <a:spcPct val="150000"/>
              </a:lnSpc>
              <a:buSzTx/>
            </a:pPr>
            <a:r>
              <a:rPr lang="zh-CN" altLang="en-US" b="1" dirty="0">
                <a:solidFill>
                  <a:srgbClr val="404040"/>
                </a:solidFill>
                <a:latin typeface="微软雅黑" panose="020B0503020204020204" pitchFamily="34" charset="-122"/>
                <a:ea typeface="微软雅黑" panose="020B0503020204020204" pitchFamily="34" charset="-122"/>
              </a:rPr>
              <a:t>生产者等待</a:t>
            </a:r>
            <a:endParaRPr lang="zh-CN" altLang="en-US" b="1" dirty="0">
              <a:solidFill>
                <a:srgbClr val="404040"/>
              </a:solidFill>
              <a:latin typeface="微软雅黑" panose="020B0503020204020204" pitchFamily="34" charset="-122"/>
              <a:ea typeface="微软雅黑" panose="020B0503020204020204" pitchFamily="34" charset="-122"/>
            </a:endParaRPr>
          </a:p>
        </p:txBody>
      </p:sp>
      <p:pic>
        <p:nvPicPr>
          <p:cNvPr id="136195" name="图片 22"/>
          <p:cNvPicPr>
            <a:picLocks noChangeAspect="1"/>
          </p:cNvPicPr>
          <p:nvPr/>
        </p:nvPicPr>
        <p:blipFill>
          <a:blip r:embed="rId1"/>
          <a:stretch>
            <a:fillRect/>
          </a:stretch>
        </p:blipFill>
        <p:spPr>
          <a:xfrm>
            <a:off x="1198563" y="2151063"/>
            <a:ext cx="904875" cy="1066800"/>
          </a:xfrm>
          <a:prstGeom prst="rect">
            <a:avLst/>
          </a:prstGeom>
          <a:noFill/>
          <a:ln w="9525">
            <a:noFill/>
          </a:ln>
        </p:spPr>
      </p:pic>
      <p:pic>
        <p:nvPicPr>
          <p:cNvPr id="136196" name="图片 7"/>
          <p:cNvPicPr>
            <a:picLocks noChangeAspect="1"/>
          </p:cNvPicPr>
          <p:nvPr/>
        </p:nvPicPr>
        <p:blipFill>
          <a:blip r:embed="rId2"/>
          <a:stretch>
            <a:fillRect/>
          </a:stretch>
        </p:blipFill>
        <p:spPr>
          <a:xfrm>
            <a:off x="3995738" y="3406775"/>
            <a:ext cx="904875" cy="866775"/>
          </a:xfrm>
          <a:prstGeom prst="rect">
            <a:avLst/>
          </a:prstGeom>
          <a:noFill/>
          <a:ln w="9525">
            <a:noFill/>
          </a:ln>
        </p:spPr>
      </p:pic>
      <p:pic>
        <p:nvPicPr>
          <p:cNvPr id="136197" name="图片 34"/>
          <p:cNvPicPr>
            <a:picLocks noChangeAspect="1"/>
          </p:cNvPicPr>
          <p:nvPr/>
        </p:nvPicPr>
        <p:blipFill>
          <a:blip r:embed="rId3"/>
          <a:stretch>
            <a:fillRect/>
          </a:stretch>
        </p:blipFill>
        <p:spPr>
          <a:xfrm>
            <a:off x="4924425" y="2366963"/>
            <a:ext cx="1081088" cy="1784350"/>
          </a:xfrm>
          <a:prstGeom prst="rect">
            <a:avLst/>
          </a:prstGeom>
          <a:noFill/>
          <a:ln w="9525">
            <a:noFill/>
          </a:ln>
        </p:spPr>
      </p:pic>
      <p:pic>
        <p:nvPicPr>
          <p:cNvPr id="136198" name="图片 35"/>
          <p:cNvPicPr>
            <a:picLocks noChangeAspect="1"/>
          </p:cNvPicPr>
          <p:nvPr/>
        </p:nvPicPr>
        <p:blipFill>
          <a:blip r:embed="rId4"/>
          <a:stretch>
            <a:fillRect/>
          </a:stretch>
        </p:blipFill>
        <p:spPr>
          <a:xfrm>
            <a:off x="4230688" y="3481388"/>
            <a:ext cx="493712" cy="247650"/>
          </a:xfrm>
          <a:prstGeom prst="rect">
            <a:avLst/>
          </a:prstGeom>
          <a:noFill/>
          <a:ln w="9525">
            <a:noFill/>
          </a:ln>
        </p:spPr>
      </p:pic>
      <p:sp>
        <p:nvSpPr>
          <p:cNvPr id="2" name="矩形 1"/>
          <p:cNvSpPr/>
          <p:nvPr/>
        </p:nvSpPr>
        <p:spPr>
          <a:xfrm>
            <a:off x="4999038" y="2168525"/>
            <a:ext cx="992188"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等待中。。。</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1" name="矩形 40"/>
          <p:cNvSpPr/>
          <p:nvPr/>
        </p:nvSpPr>
        <p:spPr>
          <a:xfrm>
            <a:off x="569913" y="3397250"/>
            <a:ext cx="2012950" cy="57785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消费者步骤：</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，判断桌子上是否有汉堡包。</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，如果没有就等待。</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2" name="矩形 41"/>
          <p:cNvSpPr/>
          <p:nvPr/>
        </p:nvSpPr>
        <p:spPr>
          <a:xfrm>
            <a:off x="6424613" y="3386138"/>
            <a:ext cx="2365375" cy="12239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生产者步骤：</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，判断桌子上是否有汉堡包</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如果有就等待，如果没有才生产。</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把汉堡包放在桌子上。</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3</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，叫醒等待的消费者开吃。</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xEl>
                                              <p:charRg st="7" end="2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xEl>
                                              <p:charRg st="21" end="4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7" name="图片 36"/>
          <p:cNvPicPr>
            <a:picLocks noChangeAspect="1"/>
          </p:cNvPicPr>
          <p:nvPr/>
        </p:nvPicPr>
        <p:blipFill>
          <a:blip r:embed="rId1"/>
          <a:stretch>
            <a:fillRect/>
          </a:stretch>
        </p:blipFill>
        <p:spPr>
          <a:xfrm>
            <a:off x="1265238" y="2025650"/>
            <a:ext cx="809625" cy="1231900"/>
          </a:xfrm>
          <a:prstGeom prst="rect">
            <a:avLst/>
          </a:prstGeom>
          <a:noFill/>
          <a:ln w="9525">
            <a:noFill/>
          </a:ln>
        </p:spPr>
      </p:pic>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生产者消费者</a:t>
            </a:r>
            <a:endParaRPr kumimoji="0" lang="zh-TW"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138243" name="TextBox 2"/>
          <p:cNvSpPr txBox="1"/>
          <p:nvPr/>
        </p:nvSpPr>
        <p:spPr>
          <a:xfrm>
            <a:off x="841375" y="1131888"/>
            <a:ext cx="4667250" cy="508000"/>
          </a:xfrm>
          <a:prstGeom prst="rect">
            <a:avLst/>
          </a:prstGeom>
          <a:noFill/>
          <a:ln w="9525">
            <a:noFill/>
          </a:ln>
        </p:spPr>
        <p:txBody>
          <a:bodyPr anchor="t">
            <a:spAutoFit/>
          </a:bodyPr>
          <a:p>
            <a:pPr eaLnBrk="0" hangingPunct="0">
              <a:lnSpc>
                <a:spcPct val="150000"/>
              </a:lnSpc>
              <a:buSzTx/>
            </a:pPr>
            <a:r>
              <a:rPr lang="zh-CN" altLang="en-US" b="1" dirty="0">
                <a:solidFill>
                  <a:srgbClr val="404040"/>
                </a:solidFill>
                <a:latin typeface="微软雅黑" panose="020B0503020204020204" pitchFamily="34" charset="-122"/>
                <a:ea typeface="微软雅黑" panose="020B0503020204020204" pitchFamily="34" charset="-122"/>
              </a:rPr>
              <a:t>生产者等待</a:t>
            </a:r>
            <a:endParaRPr lang="zh-CN" altLang="en-US" b="1" dirty="0">
              <a:solidFill>
                <a:srgbClr val="404040"/>
              </a:solidFill>
              <a:latin typeface="微软雅黑" panose="020B0503020204020204" pitchFamily="34" charset="-122"/>
              <a:ea typeface="微软雅黑" panose="020B0503020204020204" pitchFamily="34" charset="-122"/>
            </a:endParaRPr>
          </a:p>
        </p:txBody>
      </p:sp>
      <p:pic>
        <p:nvPicPr>
          <p:cNvPr id="23" name="图片 22"/>
          <p:cNvPicPr>
            <a:picLocks noChangeAspect="1"/>
          </p:cNvPicPr>
          <p:nvPr/>
        </p:nvPicPr>
        <p:blipFill>
          <a:blip r:embed="rId2"/>
          <a:stretch>
            <a:fillRect/>
          </a:stretch>
        </p:blipFill>
        <p:spPr>
          <a:xfrm>
            <a:off x="1198563" y="2151063"/>
            <a:ext cx="904875" cy="1066800"/>
          </a:xfrm>
          <a:prstGeom prst="rect">
            <a:avLst/>
          </a:prstGeom>
          <a:noFill/>
          <a:ln w="9525">
            <a:noFill/>
          </a:ln>
        </p:spPr>
      </p:pic>
      <p:pic>
        <p:nvPicPr>
          <p:cNvPr id="138245" name="图片 7"/>
          <p:cNvPicPr>
            <a:picLocks noChangeAspect="1"/>
          </p:cNvPicPr>
          <p:nvPr/>
        </p:nvPicPr>
        <p:blipFill>
          <a:blip r:embed="rId3"/>
          <a:stretch>
            <a:fillRect/>
          </a:stretch>
        </p:blipFill>
        <p:spPr>
          <a:xfrm>
            <a:off x="3995738" y="3406775"/>
            <a:ext cx="904875" cy="866775"/>
          </a:xfrm>
          <a:prstGeom prst="rect">
            <a:avLst/>
          </a:prstGeom>
          <a:noFill/>
          <a:ln w="9525">
            <a:noFill/>
          </a:ln>
        </p:spPr>
      </p:pic>
      <p:grpSp>
        <p:nvGrpSpPr>
          <p:cNvPr id="29" name="组合 28"/>
          <p:cNvGrpSpPr/>
          <p:nvPr/>
        </p:nvGrpSpPr>
        <p:grpSpPr>
          <a:xfrm>
            <a:off x="277813" y="1968500"/>
            <a:ext cx="885825" cy="652463"/>
            <a:chOff x="7706966" y="1971818"/>
            <a:chExt cx="886627" cy="652293"/>
          </a:xfrm>
        </p:grpSpPr>
        <p:sp>
          <p:nvSpPr>
            <p:cNvPr id="30" name="下箭头 29"/>
            <p:cNvSpPr/>
            <p:nvPr/>
          </p:nvSpPr>
          <p:spPr>
            <a:xfrm rot="18492080">
              <a:off x="8112354" y="1850847"/>
              <a:ext cx="360269" cy="602208"/>
            </a:xfrm>
            <a:prstGeom prst="down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 name="矩形 30"/>
            <p:cNvSpPr/>
            <p:nvPr/>
          </p:nvSpPr>
          <p:spPr>
            <a:xfrm>
              <a:off x="7706966" y="2370177"/>
              <a:ext cx="858026" cy="253934"/>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抢到执行权</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pic>
        <p:nvPicPr>
          <p:cNvPr id="138249" name="图片 34"/>
          <p:cNvPicPr>
            <a:picLocks noChangeAspect="1"/>
          </p:cNvPicPr>
          <p:nvPr/>
        </p:nvPicPr>
        <p:blipFill>
          <a:blip r:embed="rId4"/>
          <a:stretch>
            <a:fillRect/>
          </a:stretch>
        </p:blipFill>
        <p:spPr>
          <a:xfrm>
            <a:off x="4924425" y="2366963"/>
            <a:ext cx="1081088" cy="1784350"/>
          </a:xfrm>
          <a:prstGeom prst="rect">
            <a:avLst/>
          </a:prstGeom>
          <a:noFill/>
          <a:ln w="9525">
            <a:noFill/>
          </a:ln>
        </p:spPr>
      </p:pic>
      <p:pic>
        <p:nvPicPr>
          <p:cNvPr id="36" name="图片 35"/>
          <p:cNvPicPr>
            <a:picLocks noChangeAspect="1"/>
          </p:cNvPicPr>
          <p:nvPr/>
        </p:nvPicPr>
        <p:blipFill>
          <a:blip r:embed="rId5"/>
          <a:stretch>
            <a:fillRect/>
          </a:stretch>
        </p:blipFill>
        <p:spPr>
          <a:xfrm>
            <a:off x="4230688" y="3481388"/>
            <a:ext cx="493712" cy="247650"/>
          </a:xfrm>
          <a:prstGeom prst="rect">
            <a:avLst/>
          </a:prstGeom>
          <a:noFill/>
          <a:ln w="9525">
            <a:noFill/>
          </a:ln>
        </p:spPr>
      </p:pic>
      <p:sp>
        <p:nvSpPr>
          <p:cNvPr id="2" name="矩形 1"/>
          <p:cNvSpPr/>
          <p:nvPr/>
        </p:nvSpPr>
        <p:spPr>
          <a:xfrm>
            <a:off x="4999038" y="2168525"/>
            <a:ext cx="992188"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等待中。。。</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1" name="矩形 40"/>
          <p:cNvSpPr/>
          <p:nvPr/>
        </p:nvSpPr>
        <p:spPr>
          <a:xfrm>
            <a:off x="569913" y="3397250"/>
            <a:ext cx="2012950" cy="73818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消费者步骤：</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，判断桌子上是否有汉堡包。</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，如果没有就等待。</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3</a:t>
            </a:r>
            <a:r>
              <a:rPr kumimoji="0" lang="zh-CN" altLang="en-US"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，如果有就开吃</a:t>
            </a:r>
            <a:endParaRPr kumimoji="0" lang="zh-CN" altLang="en-US"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33" name="矩形 32"/>
          <p:cNvSpPr/>
          <p:nvPr/>
        </p:nvSpPr>
        <p:spPr>
          <a:xfrm>
            <a:off x="6424613" y="3386138"/>
            <a:ext cx="2365375" cy="12239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生产者步骤：</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，判断桌子上是否有汉堡包</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如果有就等待，如果没有才生产。</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把汉堡包放在桌子上。</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3</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，叫醒等待的消费者开吃。</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29"/>
                                        </p:tgtEl>
                                        <p:attrNameLst>
                                          <p:attrName>style.visibility</p:attrName>
                                        </p:attrNameLst>
                                      </p:cBhvr>
                                      <p:to>
                                        <p:strVal val="hidden"/>
                                      </p:to>
                                    </p:set>
                                  </p:childTnLst>
                                </p:cTn>
                              </p:par>
                              <p:par>
                                <p:cTn id="12" presetID="42" presetClass="path" presetSubtype="0" accel="50000" decel="50000" fill="hold" nodeType="withEffect">
                                  <p:stCondLst>
                                    <p:cond delay="0"/>
                                  </p:stCondLst>
                                  <p:childTnLst>
                                    <p:animMotion origin="layout" path="M 4.44444E-6 -3.58025E-6 L 0.19774 0.16821 " pathEditMode="relative" rAng="0" ptsTypes="AA">
                                      <p:cBhvr>
                                        <p:cTn id="13" dur="2000" fill="hold"/>
                                        <p:tgtEl>
                                          <p:spTgt spid="23"/>
                                        </p:tgtEl>
                                        <p:attrNameLst>
                                          <p:attrName>ppt_x</p:attrName>
                                          <p:attrName>ppt_y</p:attrName>
                                        </p:attrNameLst>
                                      </p:cBhvr>
                                      <p:rCtr x="9900" y="8400"/>
                                    </p:animMotion>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23"/>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36"/>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1">
                                            <p:txEl>
                                              <p:charRg st="33" end="4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生产者消费者</a:t>
            </a:r>
            <a:endParaRPr kumimoji="0" lang="zh-TW"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140290" name="TextBox 2"/>
          <p:cNvSpPr txBox="1"/>
          <p:nvPr/>
        </p:nvSpPr>
        <p:spPr>
          <a:xfrm>
            <a:off x="841375" y="1131888"/>
            <a:ext cx="4667250" cy="508000"/>
          </a:xfrm>
          <a:prstGeom prst="rect">
            <a:avLst/>
          </a:prstGeom>
          <a:noFill/>
          <a:ln w="9525">
            <a:noFill/>
          </a:ln>
        </p:spPr>
        <p:txBody>
          <a:bodyPr anchor="t">
            <a:spAutoFit/>
          </a:bodyPr>
          <a:p>
            <a:pPr eaLnBrk="0" hangingPunct="0">
              <a:lnSpc>
                <a:spcPct val="150000"/>
              </a:lnSpc>
              <a:buSzTx/>
            </a:pPr>
            <a:r>
              <a:rPr lang="zh-CN" altLang="en-US" b="1" dirty="0">
                <a:solidFill>
                  <a:srgbClr val="404040"/>
                </a:solidFill>
                <a:latin typeface="微软雅黑" panose="020B0503020204020204" pitchFamily="34" charset="-122"/>
                <a:ea typeface="微软雅黑" panose="020B0503020204020204" pitchFamily="34" charset="-122"/>
              </a:rPr>
              <a:t>生产者等待</a:t>
            </a:r>
            <a:endParaRPr lang="zh-CN" altLang="en-US" b="1" dirty="0">
              <a:solidFill>
                <a:srgbClr val="404040"/>
              </a:solidFill>
              <a:latin typeface="微软雅黑" panose="020B0503020204020204" pitchFamily="34" charset="-122"/>
              <a:ea typeface="微软雅黑" panose="020B0503020204020204" pitchFamily="34" charset="-122"/>
            </a:endParaRPr>
          </a:p>
        </p:txBody>
      </p:sp>
      <p:pic>
        <p:nvPicPr>
          <p:cNvPr id="140291" name="图片 22"/>
          <p:cNvPicPr>
            <a:picLocks noChangeAspect="1"/>
          </p:cNvPicPr>
          <p:nvPr/>
        </p:nvPicPr>
        <p:blipFill>
          <a:blip r:embed="rId1"/>
          <a:stretch>
            <a:fillRect/>
          </a:stretch>
        </p:blipFill>
        <p:spPr>
          <a:xfrm>
            <a:off x="1198563" y="2151063"/>
            <a:ext cx="904875" cy="1066800"/>
          </a:xfrm>
          <a:prstGeom prst="rect">
            <a:avLst/>
          </a:prstGeom>
          <a:noFill/>
          <a:ln w="9525">
            <a:noFill/>
          </a:ln>
        </p:spPr>
      </p:pic>
      <p:pic>
        <p:nvPicPr>
          <p:cNvPr id="140292" name="图片 7"/>
          <p:cNvPicPr>
            <a:picLocks noChangeAspect="1"/>
          </p:cNvPicPr>
          <p:nvPr/>
        </p:nvPicPr>
        <p:blipFill>
          <a:blip r:embed="rId2"/>
          <a:stretch>
            <a:fillRect/>
          </a:stretch>
        </p:blipFill>
        <p:spPr>
          <a:xfrm>
            <a:off x="3995738" y="3406775"/>
            <a:ext cx="904875" cy="866775"/>
          </a:xfrm>
          <a:prstGeom prst="rect">
            <a:avLst/>
          </a:prstGeom>
          <a:noFill/>
          <a:ln w="9525">
            <a:noFill/>
          </a:ln>
        </p:spPr>
      </p:pic>
      <p:pic>
        <p:nvPicPr>
          <p:cNvPr id="140293" name="图片 34"/>
          <p:cNvPicPr>
            <a:picLocks noChangeAspect="1"/>
          </p:cNvPicPr>
          <p:nvPr/>
        </p:nvPicPr>
        <p:blipFill>
          <a:blip r:embed="rId3"/>
          <a:stretch>
            <a:fillRect/>
          </a:stretch>
        </p:blipFill>
        <p:spPr>
          <a:xfrm>
            <a:off x="4924425" y="2366963"/>
            <a:ext cx="1081088" cy="1784350"/>
          </a:xfrm>
          <a:prstGeom prst="rect">
            <a:avLst/>
          </a:prstGeom>
          <a:noFill/>
          <a:ln w="9525">
            <a:noFill/>
          </a:ln>
        </p:spPr>
      </p:pic>
      <p:sp>
        <p:nvSpPr>
          <p:cNvPr id="2" name="矩形 1"/>
          <p:cNvSpPr/>
          <p:nvPr/>
        </p:nvSpPr>
        <p:spPr>
          <a:xfrm>
            <a:off x="4999038" y="2168525"/>
            <a:ext cx="992188"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等待中。。。</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nvGrpSpPr>
          <p:cNvPr id="38" name="组合 37"/>
          <p:cNvGrpSpPr/>
          <p:nvPr/>
        </p:nvGrpSpPr>
        <p:grpSpPr>
          <a:xfrm>
            <a:off x="2324100" y="1169988"/>
            <a:ext cx="2181225" cy="1425575"/>
            <a:chOff x="3470862" y="1999639"/>
            <a:chExt cx="2181258" cy="1425760"/>
          </a:xfrm>
        </p:grpSpPr>
        <p:sp>
          <p:nvSpPr>
            <p:cNvPr id="39" name="爆炸形 1 38"/>
            <p:cNvSpPr/>
            <p:nvPr/>
          </p:nvSpPr>
          <p:spPr>
            <a:xfrm rot="10800000" flipH="1">
              <a:off x="3470862" y="1999639"/>
              <a:ext cx="2181258" cy="1425760"/>
            </a:xfrm>
            <a:prstGeom prst="irregularSeal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0" name="矩形 39"/>
            <p:cNvSpPr/>
            <p:nvPr/>
          </p:nvSpPr>
          <p:spPr>
            <a:xfrm>
              <a:off x="3789955" y="2521994"/>
              <a:ext cx="1654200" cy="415979"/>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老板儿，我吃完了，</a:t>
              </a:r>
              <a:endParaRPr kumimoji="0" lang="en-US" altLang="zh-CN"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再继续做啊！</a:t>
              </a:r>
              <a:endParaRPr kumimoji="0" lang="en-US" altLang="zh-CN"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sp>
        <p:nvSpPr>
          <p:cNvPr id="41" name="矩形 40"/>
          <p:cNvSpPr/>
          <p:nvPr/>
        </p:nvSpPr>
        <p:spPr>
          <a:xfrm>
            <a:off x="569913" y="3397250"/>
            <a:ext cx="2552700" cy="12239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消费者步骤：</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，判断桌子上是否有汉堡包。</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，如果没有就等待。</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3</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，如果有就开吃</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4</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吃完之后，桌子上的汉堡包就没有了</a:t>
            </a:r>
            <a:endParaRPr kumimoji="0" lang="en-US" altLang="zh-CN"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     </a:t>
            </a:r>
            <a:r>
              <a:rPr kumimoji="0" lang="zh-CN" altLang="en-US"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叫醒等待的生产者继续生产</a:t>
            </a:r>
            <a:endParaRPr kumimoji="0" lang="en-US" altLang="zh-CN"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     </a:t>
            </a:r>
            <a:r>
              <a:rPr kumimoji="0" lang="zh-CN" altLang="en-US"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汉堡包的总数量减一</a:t>
            </a:r>
            <a:endParaRPr kumimoji="0" lang="zh-CN" altLang="en-US"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33" name="矩形 32"/>
          <p:cNvSpPr/>
          <p:nvPr/>
        </p:nvSpPr>
        <p:spPr>
          <a:xfrm>
            <a:off x="6424613" y="3386138"/>
            <a:ext cx="2365375" cy="12239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生产者步骤：</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，判断桌子上是否有汉堡包</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如果有就等待，如果没有才生产。</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把汉堡包放在桌子上。</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3</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，叫醒等待的消费者开吃。</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charRg st="42" end="6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charRg st="61" end="7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xEl>
                                              <p:charRg st="79" end="9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Box 4"/>
          <p:cNvSpPr txBox="1"/>
          <p:nvPr/>
        </p:nvSpPr>
        <p:spPr>
          <a:xfrm>
            <a:off x="971550" y="1579563"/>
            <a:ext cx="5832475" cy="333375"/>
          </a:xfrm>
          <a:prstGeom prst="rect">
            <a:avLst/>
          </a:prstGeom>
          <a:noFill/>
        </p:spPr>
        <p:txBody>
          <a:bodyPr>
            <a:spAutoFit/>
          </a:bodyPr>
          <a:lstStyle/>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并发：在同一时刻，有多个任务在单个</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CPU</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上</a:t>
            </a:r>
            <a:r>
              <a:rPr kumimoji="0" lang="zh-CN" altLang="en-US"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交替</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执行。</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p:txBody>
      </p:sp>
      <p:pic>
        <p:nvPicPr>
          <p:cNvPr id="63491" name="图片 1"/>
          <p:cNvPicPr>
            <a:picLocks noChangeAspect="1"/>
          </p:cNvPicPr>
          <p:nvPr/>
        </p:nvPicPr>
        <p:blipFill>
          <a:blip r:embed="rId1"/>
          <a:stretch>
            <a:fillRect/>
          </a:stretch>
        </p:blipFill>
        <p:spPr>
          <a:xfrm>
            <a:off x="3290888" y="3481388"/>
            <a:ext cx="1990725" cy="1209675"/>
          </a:xfrm>
          <a:prstGeom prst="rect">
            <a:avLst/>
          </a:prstGeom>
          <a:noFill/>
          <a:ln w="9525">
            <a:noFill/>
          </a:ln>
        </p:spPr>
      </p:pic>
      <p:pic>
        <p:nvPicPr>
          <p:cNvPr id="63492" name="图片 14"/>
          <p:cNvPicPr>
            <a:picLocks noChangeAspect="1"/>
          </p:cNvPicPr>
          <p:nvPr/>
        </p:nvPicPr>
        <p:blipFill>
          <a:blip r:embed="rId1"/>
          <a:stretch>
            <a:fillRect/>
          </a:stretch>
        </p:blipFill>
        <p:spPr>
          <a:xfrm>
            <a:off x="5568950" y="3487738"/>
            <a:ext cx="1990725" cy="1209675"/>
          </a:xfrm>
          <a:prstGeom prst="rect">
            <a:avLst/>
          </a:prstGeom>
          <a:noFill/>
          <a:ln w="9525">
            <a:noFill/>
          </a:ln>
        </p:spPr>
      </p:pic>
      <p:sp>
        <p:nvSpPr>
          <p:cNvPr id="17" name="矩形 16"/>
          <p:cNvSpPr/>
          <p:nvPr/>
        </p:nvSpPr>
        <p:spPr>
          <a:xfrm>
            <a:off x="3563938" y="4156075"/>
            <a:ext cx="1262063" cy="41592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青椒肉丝</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不放青椒不放肉丝</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20" name="矩形 19"/>
          <p:cNvSpPr/>
          <p:nvPr/>
        </p:nvSpPr>
        <p:spPr>
          <a:xfrm>
            <a:off x="6122988" y="4144963"/>
            <a:ext cx="722313"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海参炒饭</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nvGrpSpPr>
          <p:cNvPr id="63495" name="组合 12"/>
          <p:cNvGrpSpPr/>
          <p:nvPr/>
        </p:nvGrpSpPr>
        <p:grpSpPr>
          <a:xfrm>
            <a:off x="3240088" y="2011363"/>
            <a:ext cx="1952625" cy="2619375"/>
            <a:chOff x="3239852" y="2011047"/>
            <a:chExt cx="1952625" cy="2619375"/>
          </a:xfrm>
        </p:grpSpPr>
        <p:pic>
          <p:nvPicPr>
            <p:cNvPr id="63496" name="图片 13"/>
            <p:cNvPicPr>
              <a:picLocks noChangeAspect="1"/>
            </p:cNvPicPr>
            <p:nvPr/>
          </p:nvPicPr>
          <p:blipFill>
            <a:blip r:embed="rId2"/>
            <a:stretch>
              <a:fillRect/>
            </a:stretch>
          </p:blipFill>
          <p:spPr>
            <a:xfrm>
              <a:off x="3239852" y="2011047"/>
              <a:ext cx="1952625" cy="2619375"/>
            </a:xfrm>
            <a:prstGeom prst="rect">
              <a:avLst/>
            </a:prstGeom>
            <a:noFill/>
            <a:ln w="9525">
              <a:noFill/>
            </a:ln>
          </p:spPr>
        </p:pic>
        <p:sp>
          <p:nvSpPr>
            <p:cNvPr id="16" name="矩形 15"/>
            <p:cNvSpPr/>
            <p:nvPr/>
          </p:nvSpPr>
          <p:spPr>
            <a:xfrm>
              <a:off x="3563702" y="4152584"/>
              <a:ext cx="1262062" cy="41592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青椒肉丝</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不放青椒不放肉丝</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pic>
        <p:nvPicPr>
          <p:cNvPr id="63498" name="图片 17"/>
          <p:cNvPicPr>
            <a:picLocks noChangeAspect="1"/>
          </p:cNvPicPr>
          <p:nvPr/>
        </p:nvPicPr>
        <p:blipFill>
          <a:blip r:embed="rId1"/>
          <a:stretch>
            <a:fillRect/>
          </a:stretch>
        </p:blipFill>
        <p:spPr>
          <a:xfrm>
            <a:off x="1033463" y="3487738"/>
            <a:ext cx="1990725" cy="1209675"/>
          </a:xfrm>
          <a:prstGeom prst="rect">
            <a:avLst/>
          </a:prstGeom>
          <a:noFill/>
          <a:ln w="9525">
            <a:noFill/>
          </a:ln>
        </p:spPr>
      </p:pic>
      <p:sp>
        <p:nvSpPr>
          <p:cNvPr id="19" name="矩形 18"/>
          <p:cNvSpPr/>
          <p:nvPr/>
        </p:nvSpPr>
        <p:spPr>
          <a:xfrm>
            <a:off x="1450975" y="4156075"/>
            <a:ext cx="993775"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西红柿炒番茄</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63500" name="TextBox 2"/>
          <p:cNvSpPr txBox="1"/>
          <p:nvPr/>
        </p:nvSpPr>
        <p:spPr>
          <a:xfrm>
            <a:off x="841375" y="1131888"/>
            <a:ext cx="3514725" cy="458787"/>
          </a:xfrm>
          <a:prstGeom prst="rect">
            <a:avLst/>
          </a:prstGeom>
          <a:noFill/>
          <a:ln w="9525">
            <a:noFill/>
          </a:ln>
        </p:spPr>
        <p:txBody>
          <a:bodyPr anchor="t" anchorCtr="0">
            <a:spAutoFit/>
          </a:bodyPr>
          <a:p>
            <a:pPr eaLnBrk="0" hangingPunct="0">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并发和并行</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标题 1"/>
          <p:cNvSpPr>
            <a:spLocks noGrp="1"/>
          </p:cNvSpPr>
          <p:nvPr/>
        </p:nvSpPr>
        <p:spPr>
          <a:xfrm>
            <a:off x="628650" y="177599"/>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多线程相关概念</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生产者消费者</a:t>
            </a:r>
            <a:endParaRPr kumimoji="0" lang="zh-TW"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142338" name="TextBox 2"/>
          <p:cNvSpPr txBox="1"/>
          <p:nvPr/>
        </p:nvSpPr>
        <p:spPr>
          <a:xfrm>
            <a:off x="841375" y="1131888"/>
            <a:ext cx="4667250" cy="458787"/>
          </a:xfrm>
          <a:prstGeom prst="rect">
            <a:avLst/>
          </a:prstGeom>
          <a:noFill/>
          <a:ln w="9525">
            <a:noFill/>
          </a:ln>
        </p:spPr>
        <p:txBody>
          <a:bodyPr anchor="t">
            <a:spAutoFit/>
          </a:bodyPr>
          <a:p>
            <a:pPr eaLnBrk="0" hangingPunct="0">
              <a:lnSpc>
                <a:spcPct val="150000"/>
              </a:lnSpc>
              <a:buSzTx/>
            </a:pPr>
            <a:r>
              <a:rPr lang="zh-CN" altLang="en-US" b="1" dirty="0">
                <a:solidFill>
                  <a:srgbClr val="404040"/>
                </a:solidFill>
                <a:latin typeface="微软雅黑" panose="020B0503020204020204" pitchFamily="34" charset="-122"/>
                <a:ea typeface="微软雅黑" panose="020B0503020204020204" pitchFamily="34" charset="-122"/>
              </a:rPr>
              <a:t>小结</a:t>
            </a:r>
            <a:endParaRPr lang="zh-CN" altLang="en-US" b="1" dirty="0">
              <a:solidFill>
                <a:srgbClr val="404040"/>
              </a:solidFill>
              <a:latin typeface="微软雅黑" panose="020B0503020204020204" pitchFamily="34" charset="-122"/>
              <a:ea typeface="微软雅黑" panose="020B0503020204020204" pitchFamily="34" charset="-122"/>
            </a:endParaRPr>
          </a:p>
        </p:txBody>
      </p:sp>
      <p:pic>
        <p:nvPicPr>
          <p:cNvPr id="142339" name="图片 22"/>
          <p:cNvPicPr>
            <a:picLocks noChangeAspect="1"/>
          </p:cNvPicPr>
          <p:nvPr/>
        </p:nvPicPr>
        <p:blipFill>
          <a:blip r:embed="rId1"/>
          <a:stretch>
            <a:fillRect/>
          </a:stretch>
        </p:blipFill>
        <p:spPr>
          <a:xfrm>
            <a:off x="1198563" y="2151063"/>
            <a:ext cx="904875" cy="1066800"/>
          </a:xfrm>
          <a:prstGeom prst="rect">
            <a:avLst/>
          </a:prstGeom>
          <a:noFill/>
          <a:ln w="9525">
            <a:noFill/>
          </a:ln>
        </p:spPr>
      </p:pic>
      <p:pic>
        <p:nvPicPr>
          <p:cNvPr id="142340" name="图片 7"/>
          <p:cNvPicPr>
            <a:picLocks noChangeAspect="1"/>
          </p:cNvPicPr>
          <p:nvPr/>
        </p:nvPicPr>
        <p:blipFill>
          <a:blip r:embed="rId2"/>
          <a:stretch>
            <a:fillRect/>
          </a:stretch>
        </p:blipFill>
        <p:spPr>
          <a:xfrm>
            <a:off x="3995738" y="3406775"/>
            <a:ext cx="904875" cy="866775"/>
          </a:xfrm>
          <a:prstGeom prst="rect">
            <a:avLst/>
          </a:prstGeom>
          <a:noFill/>
          <a:ln w="9525">
            <a:noFill/>
          </a:ln>
        </p:spPr>
      </p:pic>
      <p:pic>
        <p:nvPicPr>
          <p:cNvPr id="142341" name="图片 34"/>
          <p:cNvPicPr>
            <a:picLocks noChangeAspect="1"/>
          </p:cNvPicPr>
          <p:nvPr/>
        </p:nvPicPr>
        <p:blipFill>
          <a:blip r:embed="rId3"/>
          <a:stretch>
            <a:fillRect/>
          </a:stretch>
        </p:blipFill>
        <p:spPr>
          <a:xfrm>
            <a:off x="4924425" y="2355533"/>
            <a:ext cx="1081088" cy="1784350"/>
          </a:xfrm>
          <a:prstGeom prst="rect">
            <a:avLst/>
          </a:prstGeom>
          <a:noFill/>
          <a:ln w="9525">
            <a:noFill/>
          </a:ln>
        </p:spPr>
      </p:pic>
      <p:sp>
        <p:nvSpPr>
          <p:cNvPr id="2" name="矩形 1"/>
          <p:cNvSpPr/>
          <p:nvPr/>
        </p:nvSpPr>
        <p:spPr>
          <a:xfrm>
            <a:off x="4999038" y="2168525"/>
            <a:ext cx="992188"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等待中。。。</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nvGrpSpPr>
          <p:cNvPr id="142343" name="组合 37"/>
          <p:cNvGrpSpPr/>
          <p:nvPr/>
        </p:nvGrpSpPr>
        <p:grpSpPr>
          <a:xfrm>
            <a:off x="2324100" y="1169988"/>
            <a:ext cx="2181225" cy="1425575"/>
            <a:chOff x="3470862" y="1999639"/>
            <a:chExt cx="2181258" cy="1425760"/>
          </a:xfrm>
        </p:grpSpPr>
        <p:sp>
          <p:nvSpPr>
            <p:cNvPr id="39" name="爆炸形 1 38"/>
            <p:cNvSpPr/>
            <p:nvPr/>
          </p:nvSpPr>
          <p:spPr>
            <a:xfrm rot="10800000" flipH="1">
              <a:off x="3470862" y="1999639"/>
              <a:ext cx="2181258" cy="1425760"/>
            </a:xfrm>
            <a:prstGeom prst="irregularSeal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0" name="矩形 39"/>
            <p:cNvSpPr/>
            <p:nvPr/>
          </p:nvSpPr>
          <p:spPr>
            <a:xfrm>
              <a:off x="3789955" y="2521994"/>
              <a:ext cx="1654200" cy="415979"/>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老板儿，我吃完了，</a:t>
              </a:r>
              <a:endParaRPr kumimoji="0" lang="en-US" altLang="zh-CN"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再继续做啊！</a:t>
              </a:r>
              <a:endParaRPr kumimoji="0" lang="en-US" altLang="zh-CN"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sp>
        <p:nvSpPr>
          <p:cNvPr id="41" name="矩形 40"/>
          <p:cNvSpPr/>
          <p:nvPr/>
        </p:nvSpPr>
        <p:spPr>
          <a:xfrm>
            <a:off x="569913" y="3397250"/>
            <a:ext cx="2552700" cy="12239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消费者步骤：</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，判断桌子上是否有汉堡包。</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，如果没有就等待。</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3</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，如果有就开吃</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4</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，吃完之后，桌子上的汉堡包就没有了</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叫醒等待的生产者继续生产</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汉堡包的总数量减一</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3" name="矩形 32"/>
          <p:cNvSpPr/>
          <p:nvPr/>
        </p:nvSpPr>
        <p:spPr>
          <a:xfrm>
            <a:off x="6424613" y="3386138"/>
            <a:ext cx="2365375" cy="12239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生产者步骤：</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，判断桌子上是否有汉堡包</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如果有就等待，如果没有才生产。</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把汉堡包放在桌子上。</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3</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，叫醒等待的消费者开吃。</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 </a:t>
            </a:r>
            <a:r>
              <a:rPr lang="zh-CN" altLang="en-US"/>
              <a:t>理解线程池的工作流程</a:t>
            </a:r>
            <a:endParaRPr lang="en-US" altLang="zh-CN"/>
          </a:p>
          <a:p>
            <a:r>
              <a:rPr lang="en-US" altLang="zh-CN"/>
              <a:t> </a:t>
            </a:r>
            <a:r>
              <a:rPr lang="zh-CN" altLang="en-US"/>
              <a:t>能够使用线程池处理</a:t>
            </a:r>
            <a:r>
              <a:rPr lang="en-US" altLang="zh-CN"/>
              <a:t>Runnable</a:t>
            </a:r>
            <a:r>
              <a:rPr lang="zh-CN" altLang="en-US"/>
              <a:t>任务</a:t>
            </a:r>
            <a:endParaRPr lang="en-US" altLang="zh-CN"/>
          </a:p>
          <a:p>
            <a:r>
              <a:rPr lang="zh-CN" altLang="en-US"/>
              <a:t> 能够使用线程池处理</a:t>
            </a:r>
            <a:r>
              <a:rPr lang="en-US" altLang="zh-CN"/>
              <a:t>Callable</a:t>
            </a:r>
            <a:r>
              <a:rPr lang="zh-CN" altLang="en-US"/>
              <a:t>任务</a:t>
            </a:r>
            <a:endParaRPr lang="zh-CN" altLang="en-US"/>
          </a:p>
        </p:txBody>
      </p:sp>
      <p:sp>
        <p:nvSpPr>
          <p:cNvPr id="3" name="标题 2"/>
          <p:cNvSpPr>
            <a:spLocks noGrp="1"/>
          </p:cNvSpPr>
          <p:nvPr>
            <p:ph type="title"/>
          </p:nvPr>
        </p:nvSpPr>
        <p:spPr/>
        <p:txBody>
          <a:bodyPr/>
          <a:lstStyle/>
          <a:p>
            <a:r>
              <a:rPr lang="zh-CN" altLang="en-US"/>
              <a:t>线程池</a:t>
            </a:r>
            <a:endParaRPr lang="zh-CN" altLang="en-US"/>
          </a:p>
        </p:txBody>
      </p:sp>
    </p:spTree>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线程池的概述</a:t>
            </a:r>
            <a:endParaRPr lang="zh-CN" altLang="en-US"/>
          </a:p>
        </p:txBody>
      </p:sp>
      <p:sp>
        <p:nvSpPr>
          <p:cNvPr id="3" name="文本占位符 2"/>
          <p:cNvSpPr>
            <a:spLocks noGrp="1"/>
          </p:cNvSpPr>
          <p:nvPr>
            <p:ph type="body" sz="quarter" idx="10"/>
          </p:nvPr>
        </p:nvSpPr>
        <p:spPr/>
        <p:txBody>
          <a:bodyPr/>
          <a:lstStyle/>
          <a:p>
            <a:r>
              <a:rPr lang="en-US" altLang="zh-CN"/>
              <a:t>1 </a:t>
            </a:r>
            <a:r>
              <a:rPr lang="zh-CN" altLang="en-US"/>
              <a:t>线程使用存在的问题</a:t>
            </a:r>
            <a:endParaRPr lang="zh-CN" altLang="en-US"/>
          </a:p>
        </p:txBody>
      </p:sp>
      <p:sp>
        <p:nvSpPr>
          <p:cNvPr id="5" name="文本占位符 4"/>
          <p:cNvSpPr>
            <a:spLocks noGrp="1"/>
          </p:cNvSpPr>
          <p:nvPr>
            <p:ph type="body" sz="quarter" idx="12"/>
          </p:nvPr>
        </p:nvSpPr>
        <p:spPr>
          <a:xfrm>
            <a:off x="628650" y="2061219"/>
            <a:ext cx="3727325" cy="387893"/>
          </a:xfrm>
        </p:spPr>
        <p:txBody>
          <a:bodyPr/>
          <a:lstStyle/>
          <a:p>
            <a:r>
              <a:rPr lang="en-US" altLang="zh-CN"/>
              <a:t>2 </a:t>
            </a:r>
            <a:r>
              <a:rPr lang="zh-CN" altLang="en-US"/>
              <a:t>线程池的认识</a:t>
            </a:r>
            <a:endParaRPr lang="zh-CN" altLang="en-US"/>
          </a:p>
        </p:txBody>
      </p:sp>
      <p:sp>
        <p:nvSpPr>
          <p:cNvPr id="6" name="文本占位符 5"/>
          <p:cNvSpPr>
            <a:spLocks noGrp="1"/>
          </p:cNvSpPr>
          <p:nvPr>
            <p:ph type="body" sz="quarter" idx="13"/>
          </p:nvPr>
        </p:nvSpPr>
        <p:spPr>
          <a:xfrm>
            <a:off x="628650" y="2468062"/>
            <a:ext cx="5455518" cy="548686"/>
          </a:xfrm>
        </p:spPr>
        <p:txBody>
          <a:bodyPr/>
          <a:lstStyle/>
          <a:p>
            <a:r>
              <a:rPr lang="zh-CN" altLang="en-US"/>
              <a:t>其实就是一个容纳多个线程的容器，其中的线程可以反复使用，省去了频繁创建线程对象的操作，无需反复创建线程而消耗过多资源。</a:t>
            </a:r>
            <a:endParaRPr lang="zh-CN" altLang="en-US"/>
          </a:p>
        </p:txBody>
      </p:sp>
      <p:sp>
        <p:nvSpPr>
          <p:cNvPr id="7" name="Rectangle 1"/>
          <p:cNvSpPr>
            <a:spLocks noGrp="1" noChangeArrowheads="1"/>
          </p:cNvSpPr>
          <p:nvPr>
            <p:ph type="body" sz="quarter" idx="11"/>
          </p:nvPr>
        </p:nvSpPr>
        <p:spPr bwMode="auto">
          <a:xfrm>
            <a:off x="628650" y="942002"/>
            <a:ext cx="7615758" cy="1120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Ø"/>
            </a:pPr>
            <a:r>
              <a:rPr kumimoji="0" lang="zh-CN"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如果并发的线程数量很多，并且每个线程都是执行一个时间很短的任务就结束了，这样频繁创建线程就会大大降低系统的效率，因为频繁创建线程和销毁线程需要时间。</a:t>
            </a:r>
            <a:endParaRPr kumimoji="0" lang="en-US"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Ø"/>
            </a:pPr>
            <a:r>
              <a:rPr kumimoji="0" lang="zh-CN"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如果大量线程在执行，会涉及到线程间上下文的切换，会极大的消耗CPU运算资源。</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 name="思想气泡: 云 7"/>
          <p:cNvSpPr/>
          <p:nvPr/>
        </p:nvSpPr>
        <p:spPr>
          <a:xfrm>
            <a:off x="6444208" y="1953929"/>
            <a:ext cx="2520280" cy="1120932"/>
          </a:xfrm>
          <a:prstGeom prst="cloudCallout">
            <a:avLst>
              <a:gd name="adj1" fmla="val -49557"/>
              <a:gd name="adj2" fmla="val -45256"/>
            </a:avLst>
          </a:prstGeom>
        </p:spPr>
        <p:style>
          <a:lnRef idx="0">
            <a:schemeClr val="accent2"/>
          </a:lnRef>
          <a:fillRef idx="3">
            <a:schemeClr val="accent2"/>
          </a:fillRef>
          <a:effectRef idx="3">
            <a:schemeClr val="accent2"/>
          </a:effectRef>
          <a:fontRef idx="minor">
            <a:schemeClr val="lt1"/>
          </a:fontRef>
        </p:style>
        <p:txBody>
          <a:bodyPr rtlCol="0" anchor="b"/>
          <a:lstStyle/>
          <a:p>
            <a:pPr algn="ctr"/>
            <a:r>
              <a:rPr kumimoji="0" lang="zh-CN" altLang="zh-CN" sz="1200" b="0" i="0" u="none" strike="noStrike" cap="none" normalizeH="0" baseline="0">
                <a:ln>
                  <a:noFill/>
                </a:ln>
                <a:solidFill>
                  <a:schemeClr val="bg1"/>
                </a:solidFill>
                <a:effectLst/>
                <a:ea typeface="Open Sans" panose="020B0606030504020204" pitchFamily="34" charset="0"/>
              </a:rPr>
              <a:t>可以使用线程池技术指定创建的线程数量，去执行无限的任务。</a:t>
            </a:r>
            <a:endParaRPr lang="zh-CN" altLang="en-US" sz="1200">
              <a:solidFill>
                <a:schemeClr val="bg1"/>
              </a:solidFill>
            </a:endParaRPr>
          </a:p>
        </p:txBody>
      </p:sp>
      <p:sp>
        <p:nvSpPr>
          <p:cNvPr id="9" name="文本占位符 5"/>
          <p:cNvSpPr txBox="1"/>
          <p:nvPr/>
        </p:nvSpPr>
        <p:spPr>
          <a:xfrm>
            <a:off x="628650" y="3097902"/>
            <a:ext cx="6578266" cy="1524345"/>
          </a:xfrm>
          <a:prstGeom prst="rect">
            <a:avLst/>
          </a:prstGeom>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b="1"/>
              <a:t>线程池使用大致流程：</a:t>
            </a:r>
            <a:endParaRPr lang="en-US" altLang="zh-CN" b="1"/>
          </a:p>
          <a:p>
            <a:pPr marL="228600" indent="-228600">
              <a:buAutoNum type="arabicPeriod"/>
            </a:pPr>
            <a:r>
              <a:rPr lang="zh-CN" altLang="en-US"/>
              <a:t>创建线程池指定线程开启的数量</a:t>
            </a:r>
            <a:endParaRPr lang="en-US" altLang="zh-CN"/>
          </a:p>
          <a:p>
            <a:pPr marL="228600" indent="-228600">
              <a:buAutoNum type="arabicPeriod"/>
            </a:pPr>
            <a:r>
              <a:rPr lang="zh-CN" altLang="en-US"/>
              <a:t>提交任务给线程池，线程池中的线程就会获取任务，进行处理任务。</a:t>
            </a:r>
            <a:endParaRPr lang="en-US" altLang="zh-CN"/>
          </a:p>
          <a:p>
            <a:pPr marL="228600" indent="-228600">
              <a:buAutoNum type="arabicPeriod"/>
            </a:pPr>
            <a:r>
              <a:rPr lang="zh-CN" altLang="en-US"/>
              <a:t>线程处理完任务，不会销毁，而是返回到线程池中，等待下一个任务执行。</a:t>
            </a:r>
            <a:endParaRPr lang="en-US" altLang="zh-CN"/>
          </a:p>
          <a:p>
            <a:pPr marL="228600" indent="-228600">
              <a:buAutoNum type="arabicPeriod"/>
            </a:pPr>
            <a:r>
              <a:rPr lang="zh-CN" altLang="en-US"/>
              <a:t>如果线程池中的所有线程都被占用，提交的任务，只能等待线程池中的线程处理完当前任务。</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0" dur="500"/>
                                        <p:tgtEl>
                                          <p:spTgt spid="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5" dur="500"/>
                                        <p:tgtEl>
                                          <p:spTgt spid="9">
                                            <p:txEl>
                                              <p:pRg st="0" end="0"/>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9">
                                            <p:txEl>
                                              <p:pRg st="1" end="1"/>
                                            </p:txEl>
                                          </p:spTgt>
                                        </p:tgtEl>
                                        <p:attrNameLst>
                                          <p:attrName>style.visibility</p:attrName>
                                        </p:attrNameLst>
                                      </p:cBhvr>
                                      <p:to>
                                        <p:strVal val="visible"/>
                                      </p:to>
                                    </p:set>
                                    <p:animEffect transition="in" filter="randombar(horizontal)">
                                      <p:cBhvr>
                                        <p:cTn id="28" dur="500"/>
                                        <p:tgtEl>
                                          <p:spTgt spid="9">
                                            <p:txEl>
                                              <p:pRg st="1" end="1"/>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Effect transition="in" filter="randombar(horizontal)">
                                      <p:cBhvr>
                                        <p:cTn id="31" dur="500"/>
                                        <p:tgtEl>
                                          <p:spTgt spid="9">
                                            <p:txEl>
                                              <p:pRg st="2" end="2"/>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9">
                                            <p:txEl>
                                              <p:pRg st="3" end="3"/>
                                            </p:txEl>
                                          </p:spTgt>
                                        </p:tgtEl>
                                        <p:attrNameLst>
                                          <p:attrName>style.visibility</p:attrName>
                                        </p:attrNameLst>
                                      </p:cBhvr>
                                      <p:to>
                                        <p:strVal val="visible"/>
                                      </p:to>
                                    </p:set>
                                    <p:animEffect transition="in" filter="randombar(horizontal)">
                                      <p:cBhvr>
                                        <p:cTn id="34" dur="500"/>
                                        <p:tgtEl>
                                          <p:spTgt spid="9">
                                            <p:txEl>
                                              <p:pRg st="3" end="3"/>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9">
                                            <p:txEl>
                                              <p:pRg st="4" end="4"/>
                                            </p:txEl>
                                          </p:spTgt>
                                        </p:tgtEl>
                                        <p:attrNameLst>
                                          <p:attrName>style.visibility</p:attrName>
                                        </p:attrNameLst>
                                      </p:cBhvr>
                                      <p:to>
                                        <p:strVal val="visible"/>
                                      </p:to>
                                    </p:set>
                                    <p:animEffect transition="in" filter="randombar(horizontal)">
                                      <p:cBhvr>
                                        <p:cTn id="3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线程池概述</a:t>
            </a:r>
            <a:endParaRPr lang="zh-CN" altLang="en-US"/>
          </a:p>
        </p:txBody>
      </p:sp>
      <p:sp>
        <p:nvSpPr>
          <p:cNvPr id="3" name="文本占位符 2"/>
          <p:cNvSpPr>
            <a:spLocks noGrp="1"/>
          </p:cNvSpPr>
          <p:nvPr>
            <p:ph type="body" sz="quarter" idx="10"/>
          </p:nvPr>
        </p:nvSpPr>
        <p:spPr/>
        <p:txBody>
          <a:bodyPr/>
          <a:lstStyle/>
          <a:p>
            <a:r>
              <a:rPr lang="en-US" altLang="zh-CN"/>
              <a:t>3 </a:t>
            </a:r>
            <a:r>
              <a:rPr lang="zh-CN" altLang="en-US"/>
              <a:t>线程池的好处</a:t>
            </a:r>
            <a:endParaRPr lang="zh-CN" altLang="en-US"/>
          </a:p>
        </p:txBody>
      </p:sp>
      <p:sp>
        <p:nvSpPr>
          <p:cNvPr id="7" name="Rectangle 1"/>
          <p:cNvSpPr>
            <a:spLocks noGrp="1" noChangeArrowheads="1"/>
          </p:cNvSpPr>
          <p:nvPr>
            <p:ph type="body" sz="quarter" idx="11"/>
          </p:nvPr>
        </p:nvSpPr>
        <p:spPr bwMode="auto">
          <a:xfrm>
            <a:off x="628650" y="965244"/>
            <a:ext cx="8047795" cy="145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t" anchorCtr="0" compatLnSpc="1">
            <a:spAutoFit/>
          </a:bodyPr>
          <a:lstStyle/>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Ø"/>
            </a:pPr>
            <a:r>
              <a:rPr kumimoji="0" lang="zh-CN" altLang="zh-CN" sz="1300" b="1" i="0" u="none" strike="noStrike" cap="none" normalizeH="0" baseline="0">
                <a:ln>
                  <a:noFill/>
                </a:ln>
                <a:solidFill>
                  <a:srgbClr val="333333"/>
                </a:solidFill>
                <a:effectLst/>
                <a:latin typeface="Arial" panose="020B0604020202020204" pitchFamily="34" charset="0"/>
                <a:ea typeface="Open Sans" panose="020B0606030504020204" pitchFamily="34" charset="0"/>
              </a:rPr>
              <a:t>降低资源消耗。</a:t>
            </a:r>
            <a:r>
              <a:rPr kumimoji="0" lang="zh-CN"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减少了创建和销毁线程的次数，每个工作线程都可以被重复利用，可执行多个任务。</a:t>
            </a:r>
            <a:endParaRPr kumimoji="0" lang="zh-CN"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Ø"/>
            </a:pPr>
            <a:r>
              <a:rPr kumimoji="0" lang="zh-CN" altLang="zh-CN" sz="1300" b="1" i="0" u="none" strike="noStrike" cap="none" normalizeH="0" baseline="0">
                <a:ln>
                  <a:noFill/>
                </a:ln>
                <a:solidFill>
                  <a:srgbClr val="333333"/>
                </a:solidFill>
                <a:effectLst/>
                <a:latin typeface="Arial" panose="020B0604020202020204" pitchFamily="34" charset="0"/>
                <a:ea typeface="Open Sans" panose="020B0606030504020204" pitchFamily="34" charset="0"/>
              </a:rPr>
              <a:t>提高响应速度。</a:t>
            </a:r>
            <a:r>
              <a:rPr kumimoji="0" lang="zh-CN"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当任务到达时，任务可以不需要等待线程创建</a:t>
            </a:r>
            <a:r>
              <a:rPr kumimoji="0" lang="en-US"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 , </a:t>
            </a:r>
            <a:r>
              <a:rPr kumimoji="0" lang="zh-CN"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就能立即执行。</a:t>
            </a:r>
            <a:endParaRPr kumimoji="0" lang="zh-CN"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Ø"/>
            </a:pPr>
            <a:r>
              <a:rPr kumimoji="0" lang="zh-CN" altLang="zh-CN" sz="1300" b="1" i="0" u="none" strike="noStrike" cap="none" normalizeH="0" baseline="0">
                <a:ln>
                  <a:noFill/>
                </a:ln>
                <a:solidFill>
                  <a:srgbClr val="333333"/>
                </a:solidFill>
                <a:effectLst/>
                <a:latin typeface="Arial" panose="020B0604020202020204" pitchFamily="34" charset="0"/>
                <a:ea typeface="Open Sans" panose="020B0606030504020204" pitchFamily="34" charset="0"/>
              </a:rPr>
              <a:t>提高线程的可管理性。</a:t>
            </a:r>
            <a:r>
              <a:rPr kumimoji="0" lang="zh-CN"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可以根据系统的承受能力，调整线程池中工作线线程的数目，防止因为消耗过多的内存</a:t>
            </a:r>
            <a:r>
              <a:rPr kumimoji="0" lang="en-US"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 , </a:t>
            </a:r>
            <a:r>
              <a:rPr kumimoji="0" lang="zh-CN" altLang="en-US" sz="1300" b="0" i="0" u="none" strike="noStrike" cap="none" normalizeH="0" baseline="0">
                <a:ln>
                  <a:noFill/>
                </a:ln>
                <a:solidFill>
                  <a:srgbClr val="333333"/>
                </a:solidFill>
                <a:effectLst/>
                <a:latin typeface="Arial" panose="020B0604020202020204" pitchFamily="34" charset="0"/>
                <a:ea typeface="宋体" panose="02010600030101010101" pitchFamily="2" charset="-122"/>
              </a:rPr>
              <a:t>服务器死机</a:t>
            </a:r>
            <a:r>
              <a:rPr kumimoji="0" lang="en-US" altLang="zh-CN" sz="1300" b="0" i="0" u="none" strike="noStrike" cap="none" normalizeH="0" baseline="0">
                <a:ln>
                  <a:noFill/>
                </a:ln>
                <a:solidFill>
                  <a:srgbClr val="333333"/>
                </a:solidFill>
                <a:effectLst/>
                <a:latin typeface="Arial" panose="020B0604020202020204" pitchFamily="34" charset="0"/>
                <a:ea typeface="宋体" panose="02010600030101010101" pitchFamily="2" charset="-122"/>
              </a:rPr>
              <a:t> </a:t>
            </a:r>
            <a:r>
              <a:rPr kumimoji="0" lang="zh-CN"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(每个线程需要大约1MB内存，线程开的越多，消耗的内存也就越大，最后死机)。</a:t>
            </a:r>
            <a:endParaRPr kumimoji="0" lang="zh-CN"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xEl>
                                              <p:pRg st="4294967295" end="4294967295"/>
                                            </p:txEl>
                                          </p:spTgt>
                                        </p:tgtEl>
                                        <p:attrNameLst>
                                          <p:attrName>style.visibility</p:attrName>
                                        </p:attrNameLst>
                                      </p:cBhvr>
                                      <p:to>
                                        <p:strVal val="visible"/>
                                      </p:to>
                                    </p:set>
                                    <p:animEffect transition="in" filter="randombar(horizontal)">
                                      <p:cBhvr>
                                        <p:cTn id="7" dur="500"/>
                                        <p:tgtEl>
                                          <p:spTgt spid="7">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randombar(horizontal)">
                                      <p:cBhvr>
                                        <p:cTn id="2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p:txBody>
          <a:bodyPr/>
          <a:lstStyle/>
          <a:p>
            <a:r>
              <a:rPr lang="zh-CN" altLang="en-US"/>
              <a:t>请描述线程池的使用流程</a:t>
            </a:r>
            <a:endParaRPr lang="zh-CN" altLang="en-US"/>
          </a:p>
        </p:txBody>
      </p:sp>
      <p:sp>
        <p:nvSpPr>
          <p:cNvPr id="9" name="文本占位符 8"/>
          <p:cNvSpPr>
            <a:spLocks noGrp="1"/>
          </p:cNvSpPr>
          <p:nvPr>
            <p:ph type="body" sz="quarter" idx="11"/>
          </p:nvPr>
        </p:nvSpPr>
        <p:spPr>
          <a:xfrm>
            <a:off x="891616" y="1234260"/>
            <a:ext cx="6315299" cy="1337490"/>
          </a:xfrm>
        </p:spPr>
        <p:txBody>
          <a:bodyPr/>
          <a:lstStyle/>
          <a:p>
            <a:pPr marL="228600" indent="-228600">
              <a:buAutoNum type="arabicPeriod"/>
            </a:pPr>
            <a:r>
              <a:rPr lang="zh-CN" altLang="en-US"/>
              <a:t>创建线程池指定线程开启的数量</a:t>
            </a:r>
            <a:endParaRPr lang="en-US" altLang="zh-CN"/>
          </a:p>
          <a:p>
            <a:pPr marL="228600" indent="-228600">
              <a:buAutoNum type="arabicPeriod"/>
            </a:pPr>
            <a:r>
              <a:rPr lang="zh-CN" altLang="en-US"/>
              <a:t>提交任务给线程池，线程池中的线程就会获取任务，进行处理任务。</a:t>
            </a:r>
            <a:endParaRPr lang="en-US" altLang="zh-CN"/>
          </a:p>
          <a:p>
            <a:pPr marL="228600" indent="-228600">
              <a:buAutoNum type="arabicPeriod"/>
            </a:pPr>
            <a:r>
              <a:rPr lang="zh-CN" altLang="en-US"/>
              <a:t>线程处理完任务，不会销毁，而是返回到线程池中，等待下一个任务执行。</a:t>
            </a:r>
            <a:endParaRPr lang="en-US" altLang="zh-CN"/>
          </a:p>
          <a:p>
            <a:pPr marL="228600" indent="-228600">
              <a:buAutoNum type="arabicPeriod"/>
            </a:pPr>
            <a:r>
              <a:rPr lang="zh-CN" altLang="en-US"/>
              <a:t>如果线程池中的所有线程都被占用，提交的任务，只能等待线程池中的线程处理完当前任务。</a:t>
            </a:r>
            <a:endParaRPr lang="zh-CN" altLang="en-US"/>
          </a:p>
        </p:txBody>
      </p:sp>
      <p:sp>
        <p:nvSpPr>
          <p:cNvPr id="11" name="文本占位符 10"/>
          <p:cNvSpPr>
            <a:spLocks noGrp="1"/>
          </p:cNvSpPr>
          <p:nvPr>
            <p:ph type="body" sz="quarter" idx="19"/>
          </p:nvPr>
        </p:nvSpPr>
        <p:spPr>
          <a:xfrm>
            <a:off x="891616" y="3509642"/>
            <a:ext cx="6315299" cy="934316"/>
          </a:xfrm>
        </p:spPr>
        <p:txBody>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zh-CN" altLang="zh-CN" sz="1100" b="1" i="0" u="none" strike="noStrike" cap="none" normalizeH="0" baseline="0">
                <a:ln>
                  <a:noFill/>
                </a:ln>
                <a:solidFill>
                  <a:srgbClr val="333333"/>
                </a:solidFill>
                <a:effectLst/>
                <a:latin typeface="Arial" panose="020B0604020202020204" pitchFamily="34" charset="0"/>
                <a:ea typeface="Open Sans" panose="020B0606030504020204" pitchFamily="34" charset="0"/>
              </a:rPr>
              <a:t>降低资源消耗。</a:t>
            </a:r>
            <a:endParaRPr kumimoji="0" lang="zh-CN" altLang="zh-CN" sz="1100" b="0"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zh-CN" altLang="zh-CN" sz="1100" b="1" i="0" u="none" strike="noStrike" cap="none" normalizeH="0" baseline="0">
                <a:ln>
                  <a:noFill/>
                </a:ln>
                <a:solidFill>
                  <a:srgbClr val="333333"/>
                </a:solidFill>
                <a:effectLst/>
                <a:latin typeface="Arial" panose="020B0604020202020204" pitchFamily="34" charset="0"/>
                <a:ea typeface="Open Sans" panose="020B0606030504020204" pitchFamily="34" charset="0"/>
              </a:rPr>
              <a:t>提高响应速度。</a:t>
            </a:r>
            <a:endParaRPr kumimoji="0" lang="zh-CN" altLang="zh-CN" sz="1100" b="0"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zh-CN" altLang="zh-CN" sz="1100" b="1" i="0" u="none" strike="noStrike" cap="none" normalizeH="0" baseline="0">
                <a:ln>
                  <a:noFill/>
                </a:ln>
                <a:solidFill>
                  <a:srgbClr val="333333"/>
                </a:solidFill>
                <a:effectLst/>
                <a:latin typeface="Arial" panose="020B0604020202020204" pitchFamily="34" charset="0"/>
                <a:ea typeface="Open Sans" panose="020B0606030504020204" pitchFamily="34" charset="0"/>
              </a:rPr>
              <a:t>提高线程的可管理性。</a:t>
            </a:r>
            <a:endParaRPr kumimoji="0" lang="zh-CN" altLang="zh-CN" sz="1100" b="0"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p:txBody>
      </p:sp>
      <p:sp>
        <p:nvSpPr>
          <p:cNvPr id="13" name="文本占位符 12"/>
          <p:cNvSpPr>
            <a:spLocks noGrp="1"/>
          </p:cNvSpPr>
          <p:nvPr>
            <p:ph type="body" sz="quarter" idx="23"/>
          </p:nvPr>
        </p:nvSpPr>
        <p:spPr>
          <a:xfrm>
            <a:off x="891616" y="3100600"/>
            <a:ext cx="6315299" cy="387893"/>
          </a:xfrm>
        </p:spPr>
        <p:txBody>
          <a:bodyPr/>
          <a:lstStyle/>
          <a:p>
            <a:r>
              <a:rPr lang="zh-CN" altLang="en-US"/>
              <a:t>请简述线程池使用的好处</a:t>
            </a:r>
            <a:endParaRPr lang="zh-CN" altLang="en-US"/>
          </a:p>
        </p:txBody>
      </p:sp>
      <p:sp>
        <p:nvSpPr>
          <p:cNvPr id="7" name="标题 6"/>
          <p:cNvSpPr>
            <a:spLocks noGrp="1"/>
          </p:cNvSpPr>
          <p:nvPr>
            <p:ph type="title"/>
          </p:nvPr>
        </p:nvSpPr>
        <p:spPr/>
        <p:txBody>
          <a:bodyPr/>
          <a:lstStyle/>
          <a:p>
            <a:r>
              <a:rPr lang="zh-CN" altLang="en-US"/>
              <a:t>线程池概述</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randombar(horizontal)">
                                      <p:cBhvr>
                                        <p:cTn id="10" dur="500"/>
                                        <p:tgtEl>
                                          <p:spTgt spid="9">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randombar(horizontal)">
                                      <p:cBhvr>
                                        <p:cTn id="13" dur="500"/>
                                        <p:tgtEl>
                                          <p:spTgt spid="9">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randombar(horizontal)">
                                      <p:cBhvr>
                                        <p:cTn id="16" dur="500"/>
                                        <p:tgtEl>
                                          <p:spTgt spid="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21" dur="500"/>
                                        <p:tgtEl>
                                          <p:spTgt spid="11">
                                            <p:txEl>
                                              <p:pRg st="0" end="0"/>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24" dur="500"/>
                                        <p:tgtEl>
                                          <p:spTgt spid="11">
                                            <p:txEl>
                                              <p:pRg st="1" end="1"/>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2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 </a:t>
            </a:r>
            <a:r>
              <a:rPr lang="zh-CN" altLang="en-US"/>
              <a:t>熟悉线程池相关</a:t>
            </a:r>
            <a:r>
              <a:rPr lang="en-US" altLang="zh-CN"/>
              <a:t>API</a:t>
            </a:r>
            <a:r>
              <a:rPr lang="zh-CN" altLang="en-US"/>
              <a:t>的使用</a:t>
            </a:r>
            <a:endParaRPr lang="en-US" altLang="zh-CN"/>
          </a:p>
          <a:p>
            <a:r>
              <a:rPr lang="en-US" altLang="zh-CN"/>
              <a:t> </a:t>
            </a:r>
            <a:r>
              <a:rPr lang="zh-CN" altLang="en-US"/>
              <a:t>能够使用线程池处理</a:t>
            </a:r>
            <a:r>
              <a:rPr lang="en-US" altLang="zh-CN"/>
              <a:t>Runnable</a:t>
            </a:r>
            <a:r>
              <a:rPr lang="zh-CN" altLang="en-US"/>
              <a:t>任务</a:t>
            </a:r>
            <a:endParaRPr lang="zh-CN" altLang="en-US"/>
          </a:p>
        </p:txBody>
      </p:sp>
      <p:sp>
        <p:nvSpPr>
          <p:cNvPr id="3" name="标题 2"/>
          <p:cNvSpPr>
            <a:spLocks noGrp="1"/>
          </p:cNvSpPr>
          <p:nvPr>
            <p:ph type="title"/>
          </p:nvPr>
        </p:nvSpPr>
        <p:spPr/>
        <p:txBody>
          <a:bodyPr/>
          <a:lstStyle/>
          <a:p>
            <a:r>
              <a:rPr lang="zh-CN" altLang="en-US"/>
              <a:t>线程池处理</a:t>
            </a:r>
            <a:r>
              <a:rPr lang="en-US" altLang="zh-CN"/>
              <a:t>Runnable</a:t>
            </a:r>
            <a:r>
              <a:rPr lang="zh-CN" altLang="en-US"/>
              <a:t>任务</a:t>
            </a:r>
            <a:endParaRPr lang="zh-CN" altLang="en-US"/>
          </a:p>
        </p:txBody>
      </p:sp>
    </p:spTree>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线程池处理</a:t>
            </a:r>
            <a:r>
              <a:rPr lang="en-US" altLang="zh-CN"/>
              <a:t>Runnable</a:t>
            </a:r>
            <a:r>
              <a:rPr lang="zh-CN" altLang="en-US"/>
              <a:t>任务</a:t>
            </a:r>
            <a:endParaRPr lang="zh-CN" altLang="en-US"/>
          </a:p>
        </p:txBody>
      </p:sp>
      <p:sp>
        <p:nvSpPr>
          <p:cNvPr id="3" name="文本占位符 2"/>
          <p:cNvSpPr>
            <a:spLocks noGrp="1"/>
          </p:cNvSpPr>
          <p:nvPr>
            <p:ph type="body" sz="quarter" idx="10"/>
          </p:nvPr>
        </p:nvSpPr>
        <p:spPr/>
        <p:txBody>
          <a:bodyPr/>
          <a:lstStyle/>
          <a:p>
            <a:r>
              <a:rPr lang="en-US" altLang="zh-CN"/>
              <a:t>1 </a:t>
            </a:r>
            <a:r>
              <a:rPr lang="zh-CN" altLang="en-US"/>
              <a:t>线程池</a:t>
            </a:r>
            <a:r>
              <a:rPr lang="en-US" altLang="zh-CN"/>
              <a:t>API</a:t>
            </a:r>
            <a:r>
              <a:rPr lang="zh-CN" altLang="en-US"/>
              <a:t>的学习</a:t>
            </a:r>
            <a:endParaRPr lang="zh-CN" altLang="en-US"/>
          </a:p>
        </p:txBody>
      </p:sp>
      <p:sp>
        <p:nvSpPr>
          <p:cNvPr id="4" name="文本占位符 3"/>
          <p:cNvSpPr>
            <a:spLocks noGrp="1"/>
          </p:cNvSpPr>
          <p:nvPr>
            <p:ph type="body" sz="quarter" idx="11"/>
          </p:nvPr>
        </p:nvSpPr>
        <p:spPr>
          <a:xfrm>
            <a:off x="628661" y="963372"/>
            <a:ext cx="8047795" cy="744282"/>
          </a:xfrm>
        </p:spPr>
        <p:txBody>
          <a:bodyPr/>
          <a:lstStyle/>
          <a:p>
            <a:r>
              <a:rPr lang="en-US" altLang="zh-CN">
                <a:solidFill>
                  <a:schemeClr val="accent1"/>
                </a:solidFill>
              </a:rPr>
              <a:t>java.util.concurrent.ExecutorService </a:t>
            </a:r>
            <a:r>
              <a:rPr lang="zh-CN" altLang="en-US"/>
              <a:t>是线程池接口类型。使用时我们不需自己实现，</a:t>
            </a:r>
            <a:r>
              <a:rPr lang="en-US" altLang="zh-CN"/>
              <a:t>JDK</a:t>
            </a:r>
            <a:r>
              <a:rPr lang="zh-CN" altLang="en-US"/>
              <a:t>已经帮我们实现好了。</a:t>
            </a:r>
            <a:endParaRPr lang="en-US" altLang="zh-CN"/>
          </a:p>
          <a:p>
            <a:r>
              <a:rPr lang="zh-CN" altLang="en-US"/>
              <a:t>获取线程池我们使用工具类</a:t>
            </a:r>
            <a:r>
              <a:rPr lang="en-US" altLang="zh-CN">
                <a:solidFill>
                  <a:schemeClr val="accent1"/>
                </a:solidFill>
              </a:rPr>
              <a:t>java.util.concurrent.Executors</a:t>
            </a:r>
            <a:r>
              <a:rPr lang="zh-CN" altLang="en-US"/>
              <a:t>的静态方：</a:t>
            </a:r>
            <a:endParaRPr lang="en-US" altLang="zh-CN"/>
          </a:p>
        </p:txBody>
      </p:sp>
      <p:sp>
        <p:nvSpPr>
          <p:cNvPr id="6" name="文本占位符 5"/>
          <p:cNvSpPr>
            <a:spLocks noGrp="1"/>
          </p:cNvSpPr>
          <p:nvPr>
            <p:ph type="body" sz="quarter" idx="13"/>
          </p:nvPr>
        </p:nvSpPr>
        <p:spPr>
          <a:xfrm>
            <a:off x="628650" y="2096777"/>
            <a:ext cx="6319614" cy="1843126"/>
          </a:xfrm>
        </p:spPr>
        <p:txBody>
          <a:bodyPr/>
          <a:lstStyle/>
          <a:p>
            <a:r>
              <a:rPr lang="zh-CN" altLang="en-US"/>
              <a:t>线程池</a:t>
            </a:r>
            <a:r>
              <a:rPr lang="en-US" altLang="zh-CN"/>
              <a:t>ExecutorService</a:t>
            </a:r>
            <a:r>
              <a:rPr lang="zh-CN" altLang="en-US"/>
              <a:t>的相关方法：</a:t>
            </a:r>
            <a:endParaRPr lang="en-US" altLang="zh-CN"/>
          </a:p>
          <a:p>
            <a:pPr marL="228600" indent="-228600">
              <a:buFont typeface="Wingdings" panose="05000000000000000000" pitchFamily="2" charset="2"/>
              <a:buChar char="u"/>
            </a:pPr>
            <a:r>
              <a:rPr lang="zh-CN" altLang="en-US" b="1"/>
              <a:t>提交执行任务方法：</a:t>
            </a:r>
            <a:br>
              <a:rPr lang="en-US" altLang="zh-CN"/>
            </a:br>
            <a:r>
              <a:rPr lang="fr-FR" altLang="zh-CN"/>
              <a:t>&lt;T&gt; Future&lt;T&gt;  submit(Callable&lt;T&gt; task)</a:t>
            </a:r>
            <a:r>
              <a:rPr lang="en-US" altLang="zh-CN"/>
              <a:t> </a:t>
            </a:r>
            <a:br>
              <a:rPr lang="en-US" altLang="zh-CN"/>
            </a:br>
            <a:r>
              <a:rPr lang="en-US" altLang="zh-CN"/>
              <a:t>Future&lt;?&gt; submit(Runnable task)</a:t>
            </a:r>
            <a:endParaRPr lang="en-US" altLang="zh-CN"/>
          </a:p>
          <a:p>
            <a:pPr marL="171450" indent="-171450">
              <a:buFont typeface="Wingdings" panose="05000000000000000000" pitchFamily="2" charset="2"/>
              <a:buChar char="u"/>
            </a:pPr>
            <a:r>
              <a:rPr lang="zh-CN" altLang="en-US" b="1"/>
              <a:t>关闭线程池方法（一般不使用关闭方法，除非后期不用或者很长时间都不用，就可以关闭）</a:t>
            </a:r>
            <a:br>
              <a:rPr lang="en-US" altLang="zh-CN"/>
            </a:br>
            <a:r>
              <a:rPr lang="en-US" altLang="zh-CN"/>
              <a:t> void shutdown()  </a:t>
            </a:r>
            <a:r>
              <a:rPr lang="zh-CN" altLang="en-US"/>
              <a:t>启动一次顺序关闭，执行以前提交的任务，但不接受新任务。 </a:t>
            </a:r>
            <a:br>
              <a:rPr lang="en-US" altLang="zh-CN"/>
            </a:br>
            <a:endParaRPr lang="zh-CN" altLang="en-US"/>
          </a:p>
        </p:txBody>
      </p:sp>
      <p:sp>
        <p:nvSpPr>
          <p:cNvPr id="11" name="Rectangle 1"/>
          <p:cNvSpPr>
            <a:spLocks noChangeArrowheads="1"/>
          </p:cNvSpPr>
          <p:nvPr/>
        </p:nvSpPr>
        <p:spPr bwMode="auto">
          <a:xfrm>
            <a:off x="628650" y="1707654"/>
            <a:ext cx="8047795" cy="276999"/>
          </a:xfrm>
          <a:prstGeom prst="rect">
            <a:avLst/>
          </a:prstGeom>
          <a:solidFill>
            <a:srgbClr val="FFFF99"/>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1" i="0" u="none" strike="noStrike" cap="none" normalizeH="0" baseline="0">
                <a:ln>
                  <a:noFill/>
                </a:ln>
                <a:solidFill>
                  <a:srgbClr val="000080"/>
                </a:solidFill>
                <a:effectLst/>
                <a:latin typeface="Consolas" panose="020B0609020204030204" pitchFamily="49" charset="0"/>
              </a:rPr>
              <a:t>public static </a:t>
            </a:r>
            <a:r>
              <a:rPr kumimoji="0" lang="zh-CN" altLang="zh-CN" sz="1200" b="0" i="0" u="none" strike="noStrike" cap="none" normalizeH="0" baseline="0">
                <a:ln>
                  <a:noFill/>
                </a:ln>
                <a:solidFill>
                  <a:srgbClr val="000000"/>
                </a:solidFill>
                <a:effectLst/>
                <a:latin typeface="Consolas" panose="020B0609020204030204" pitchFamily="49" charset="0"/>
              </a:rPr>
              <a:t>ExecutorService newFixedThreadPool (</a:t>
            </a:r>
            <a:r>
              <a:rPr kumimoji="0" lang="zh-CN" altLang="zh-CN" sz="1200" b="1" i="0" u="none" strike="noStrike" cap="none" normalizeH="0" baseline="0">
                <a:ln>
                  <a:noFill/>
                </a:ln>
                <a:solidFill>
                  <a:srgbClr val="000080"/>
                </a:solidFill>
                <a:effectLst/>
                <a:latin typeface="Consolas" panose="020B0609020204030204" pitchFamily="49" charset="0"/>
              </a:rPr>
              <a:t>int </a:t>
            </a:r>
            <a:r>
              <a:rPr kumimoji="0" lang="zh-CN" altLang="zh-CN" sz="1200" b="0" i="0" u="none" strike="noStrike" cap="none" normalizeH="0" baseline="0">
                <a:ln>
                  <a:noFill/>
                </a:ln>
                <a:solidFill>
                  <a:srgbClr val="000000"/>
                </a:solidFill>
                <a:effectLst/>
                <a:latin typeface="Consolas" panose="020B0609020204030204" pitchFamily="49" charset="0"/>
              </a:rPr>
              <a:t>num) </a:t>
            </a:r>
            <a:r>
              <a:rPr lang="zh-CN" altLang="en-US" sz="12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指定线程池最大线程池数量获取线程池</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0" dur="500"/>
                                        <p:tgtEl>
                                          <p:spTgt spid="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randombar(horizontal)">
                                      <p:cBhvr>
                                        <p:cTn id="25" dur="500"/>
                                        <p:tgtEl>
                                          <p:spTgt spid="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randombar(horizontal)">
                                      <p:cBhvr>
                                        <p:cTn id="3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线程池处理</a:t>
            </a:r>
            <a:r>
              <a:rPr lang="en-US" altLang="zh-CN"/>
              <a:t>Runnable</a:t>
            </a:r>
            <a:r>
              <a:rPr lang="zh-CN" altLang="en-US"/>
              <a:t>任务</a:t>
            </a:r>
            <a:endParaRPr lang="zh-CN" altLang="en-US"/>
          </a:p>
        </p:txBody>
      </p:sp>
      <p:sp>
        <p:nvSpPr>
          <p:cNvPr id="3" name="文本占位符 2"/>
          <p:cNvSpPr>
            <a:spLocks noGrp="1"/>
          </p:cNvSpPr>
          <p:nvPr>
            <p:ph type="body" sz="quarter" idx="10"/>
          </p:nvPr>
        </p:nvSpPr>
        <p:spPr/>
        <p:txBody>
          <a:bodyPr/>
          <a:lstStyle/>
          <a:p>
            <a:r>
              <a:rPr lang="zh-CN" altLang="en-US"/>
              <a:t>练习：</a:t>
            </a:r>
            <a:endParaRPr lang="zh-CN" altLang="en-US"/>
          </a:p>
        </p:txBody>
      </p:sp>
      <p:sp>
        <p:nvSpPr>
          <p:cNvPr id="4" name="文本占位符 3"/>
          <p:cNvSpPr>
            <a:spLocks noGrp="1"/>
          </p:cNvSpPr>
          <p:nvPr>
            <p:ph type="body" sz="quarter" idx="11"/>
          </p:nvPr>
        </p:nvSpPr>
        <p:spPr>
          <a:xfrm>
            <a:off x="628661" y="963373"/>
            <a:ext cx="5455507" cy="744282"/>
          </a:xfrm>
        </p:spPr>
        <p:txBody>
          <a:bodyPr/>
          <a:lstStyle/>
          <a:p>
            <a:r>
              <a:rPr lang="zh-CN" altLang="en-US"/>
              <a:t>使用线程池模拟游泳教练教学生游泳。游泳馆（线程池）内有</a:t>
            </a:r>
            <a:r>
              <a:rPr lang="en-US" altLang="zh-CN"/>
              <a:t>3</a:t>
            </a:r>
            <a:r>
              <a:rPr lang="zh-CN" altLang="en-US"/>
              <a:t>名教练（线程），游泳馆招收了</a:t>
            </a:r>
            <a:r>
              <a:rPr lang="en-US" altLang="zh-CN"/>
              <a:t>5</a:t>
            </a:r>
            <a:r>
              <a:rPr lang="zh-CN" altLang="en-US"/>
              <a:t>名学员学习游泳（任务）。</a:t>
            </a:r>
            <a:endParaRPr lang="zh-CN" altLang="en-US"/>
          </a:p>
        </p:txBody>
      </p:sp>
      <p:pic>
        <p:nvPicPr>
          <p:cNvPr id="8" name="图片 7"/>
          <p:cNvPicPr>
            <a:picLocks noChangeAspect="1"/>
          </p:cNvPicPr>
          <p:nvPr/>
        </p:nvPicPr>
        <p:blipFill>
          <a:blip r:embed="rId1"/>
          <a:stretch>
            <a:fillRect/>
          </a:stretch>
        </p:blipFill>
        <p:spPr>
          <a:xfrm>
            <a:off x="4355975" y="1635646"/>
            <a:ext cx="4557117" cy="3252892"/>
          </a:xfrm>
          <a:prstGeom prst="rect">
            <a:avLst/>
          </a:prstGeom>
        </p:spPr>
      </p:pic>
      <p:sp>
        <p:nvSpPr>
          <p:cNvPr id="9" name="Rectangle 1"/>
          <p:cNvSpPr>
            <a:spLocks noChangeArrowheads="1"/>
          </p:cNvSpPr>
          <p:nvPr/>
        </p:nvSpPr>
        <p:spPr bwMode="auto">
          <a:xfrm>
            <a:off x="622945" y="1833346"/>
            <a:ext cx="3444999" cy="1421014"/>
          </a:xfrm>
          <a:prstGeom prst="rect">
            <a:avLst/>
          </a:prstGeom>
          <a:solidFill>
            <a:schemeClr val="bg1"/>
          </a:solidFill>
          <a:ln>
            <a:noFill/>
          </a:ln>
          <a:effectLst/>
        </p:spPr>
        <p:txBody>
          <a:bodyPr vert="horz" wrap="square" lIns="0" tIns="126960" rIns="0" bIns="126960" numCol="1" anchor="ctr" anchorCtr="0" compatLnSpc="1">
            <a:spAutoFit/>
          </a:bodyPr>
          <a:lstStyle/>
          <a:p>
            <a:pPr marL="0" marR="0" lvl="0" indent="0" algn="l" defTabSz="914400" rtl="0" eaLnBrk="0" fontAlgn="base" latinLnBrk="0" hangingPunct="0">
              <a:lnSpc>
                <a:spcPct val="150000"/>
              </a:lnSpc>
              <a:spcBef>
                <a:spcPct val="0"/>
              </a:spcBef>
              <a:spcAft>
                <a:spcPct val="0"/>
              </a:spcAft>
              <a:buClrTx/>
              <a:buSzTx/>
            </a:pPr>
            <a:r>
              <a:rPr kumimoji="0" lang="zh-CN" altLang="en-US" sz="1300" b="1" i="0" u="none" strike="noStrike" cap="none" normalizeH="0" baseline="0">
                <a:ln>
                  <a:noFill/>
                </a:ln>
                <a:solidFill>
                  <a:srgbClr val="333333"/>
                </a:solidFill>
                <a:effectLst/>
                <a:latin typeface="Arial" panose="020B0604020202020204" pitchFamily="34" charset="0"/>
                <a:ea typeface="Open Sans" panose="020B0606030504020204" pitchFamily="34" charset="0"/>
              </a:rPr>
              <a:t>实现步骤：</a:t>
            </a:r>
            <a:endParaRPr kumimoji="0" lang="en-US" altLang="zh-CN" sz="1300" b="1"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pPr>
            <a:r>
              <a:rPr kumimoji="0" lang="zh-CN"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创建线程池</a:t>
            </a:r>
            <a:r>
              <a:rPr kumimoji="0" lang="zh-CN" altLang="en-US"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指定</a:t>
            </a:r>
            <a:r>
              <a:rPr kumimoji="0" lang="en-US"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3</a:t>
            </a:r>
            <a:r>
              <a:rPr kumimoji="0" lang="zh-CN" altLang="en-US"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个线程</a:t>
            </a:r>
            <a:endParaRPr kumimoji="0" lang="zh-CN"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2"/>
            </a:pPr>
            <a:r>
              <a:rPr kumimoji="0" lang="zh-CN" altLang="en-US"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定义学员类实现</a:t>
            </a:r>
            <a:r>
              <a:rPr kumimoji="0" lang="zh-CN"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Runnable</a:t>
            </a:r>
            <a:r>
              <a:rPr kumimoji="0" lang="zh-CN" altLang="en-US"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a:t>
            </a:r>
            <a:endParaRPr kumimoji="0" lang="en-US"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a:p>
            <a:pPr eaLnBrk="0" fontAlgn="base" hangingPunct="0">
              <a:lnSpc>
                <a:spcPct val="150000"/>
              </a:lnSpc>
              <a:spcBef>
                <a:spcPct val="0"/>
              </a:spcBef>
              <a:spcAft>
                <a:spcPct val="0"/>
              </a:spcAft>
              <a:buFontTx/>
              <a:buAutoNum type="arabicPeriod" startAt="2"/>
            </a:pPr>
            <a:r>
              <a:rPr kumimoji="0" lang="zh-CN" altLang="en-US"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创建学员</a:t>
            </a:r>
            <a:r>
              <a:rPr kumimoji="0" lang="zh-CN"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对象给线程池</a:t>
            </a:r>
            <a:endParaRPr kumimoji="0" lang="zh-CN"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randombar(horizontal)">
                                      <p:cBhvr>
                                        <p:cTn id="12" dur="500"/>
                                        <p:tgtEl>
                                          <p:spTgt spid="9">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randombar(horizontal)">
                                      <p:cBhvr>
                                        <p:cTn id="15" dur="500"/>
                                        <p:tgtEl>
                                          <p:spTgt spid="9">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randombar(horizontal)">
                                      <p:cBhvr>
                                        <p:cTn id="18"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如何定义线程池</a:t>
            </a:r>
            <a:endParaRPr lang="zh-CN" altLang="en-US"/>
          </a:p>
        </p:txBody>
      </p:sp>
      <p:sp>
        <p:nvSpPr>
          <p:cNvPr id="3" name="文本占位符 2"/>
          <p:cNvSpPr>
            <a:spLocks noGrp="1"/>
          </p:cNvSpPr>
          <p:nvPr>
            <p:ph type="body" sz="quarter" idx="11"/>
          </p:nvPr>
        </p:nvSpPr>
        <p:spPr>
          <a:xfrm>
            <a:off x="891616" y="1234260"/>
            <a:ext cx="6315299" cy="884820"/>
          </a:xfrm>
        </p:spPr>
        <p:txBody>
          <a:bodyPr/>
          <a:lstStyle/>
          <a:p>
            <a:r>
              <a:rPr lang="zh-CN" altLang="en-US"/>
              <a:t>使用工具类</a:t>
            </a:r>
            <a:r>
              <a:rPr lang="en-US" altLang="zh-CN"/>
              <a:t>Executors</a:t>
            </a:r>
            <a:r>
              <a:rPr lang="zh-CN" altLang="en-US"/>
              <a:t>的静态方法：</a:t>
            </a:r>
            <a:endParaRPr lang="en-US" altLang="zh-CN"/>
          </a:p>
          <a:p>
            <a:r>
              <a:rPr kumimoji="0" lang="zh-CN" altLang="zh-CN" sz="1100" b="1" i="0" u="none" strike="noStrike" cap="none" normalizeH="0" baseline="0">
                <a:ln>
                  <a:noFill/>
                </a:ln>
                <a:solidFill>
                  <a:srgbClr val="000080"/>
                </a:solidFill>
                <a:effectLst/>
                <a:latin typeface="Consolas" panose="020B0609020204030204" pitchFamily="49" charset="0"/>
              </a:rPr>
              <a:t>public static </a:t>
            </a:r>
            <a:r>
              <a:rPr kumimoji="0" lang="zh-CN" altLang="zh-CN" sz="1100" b="0" i="0" u="none" strike="noStrike" cap="none" normalizeH="0" baseline="0">
                <a:ln>
                  <a:noFill/>
                </a:ln>
                <a:solidFill>
                  <a:srgbClr val="000000"/>
                </a:solidFill>
                <a:effectLst/>
                <a:latin typeface="Consolas" panose="020B0609020204030204" pitchFamily="49" charset="0"/>
              </a:rPr>
              <a:t>ExecutorService newFixedThreadPool (</a:t>
            </a:r>
            <a:r>
              <a:rPr kumimoji="0" lang="zh-CN" altLang="zh-CN" sz="1100" b="1" i="0" u="none" strike="noStrike" cap="none" normalizeH="0" baseline="0">
                <a:ln>
                  <a:noFill/>
                </a:ln>
                <a:solidFill>
                  <a:srgbClr val="000080"/>
                </a:solidFill>
                <a:effectLst/>
                <a:latin typeface="Consolas" panose="020B0609020204030204" pitchFamily="49" charset="0"/>
              </a:rPr>
              <a:t>int </a:t>
            </a:r>
            <a:r>
              <a:rPr kumimoji="0" lang="zh-CN" altLang="zh-CN" sz="1100" b="0" i="0" u="none" strike="noStrike" cap="none" normalizeH="0" baseline="0">
                <a:ln>
                  <a:noFill/>
                </a:ln>
                <a:solidFill>
                  <a:srgbClr val="000000"/>
                </a:solidFill>
                <a:effectLst/>
                <a:latin typeface="Consolas" panose="020B0609020204030204" pitchFamily="49" charset="0"/>
              </a:rPr>
              <a:t>num) </a:t>
            </a:r>
            <a:r>
              <a:rPr lang="zh-CN" altLang="en-US" sz="11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指定线程池最大线程池数量获取线程池</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4" name="文本占位符 3"/>
          <p:cNvSpPr>
            <a:spLocks noGrp="1"/>
          </p:cNvSpPr>
          <p:nvPr>
            <p:ph type="body" sz="quarter" idx="15"/>
          </p:nvPr>
        </p:nvSpPr>
        <p:spPr>
          <a:xfrm>
            <a:off x="909012" y="2528122"/>
            <a:ext cx="6315299" cy="884820"/>
          </a:xfrm>
        </p:spPr>
        <p:txBody>
          <a:bodyPr/>
          <a:lstStyle/>
          <a:p>
            <a:pPr marL="228600" indent="-228600">
              <a:buAutoNum type="arabicPeriod"/>
            </a:pPr>
            <a:r>
              <a:rPr lang="zh-CN" altLang="en-US"/>
              <a:t>指定线程数量获取线程池</a:t>
            </a:r>
            <a:endParaRPr lang="en-US" altLang="zh-CN"/>
          </a:p>
          <a:p>
            <a:pPr marL="228600" indent="-228600">
              <a:buAutoNum type="arabicPeriod"/>
            </a:pPr>
            <a:r>
              <a:rPr lang="zh-CN" altLang="en-US"/>
              <a:t>定义</a:t>
            </a:r>
            <a:r>
              <a:rPr lang="en-US" altLang="zh-CN"/>
              <a:t>Runnable</a:t>
            </a:r>
            <a:r>
              <a:rPr lang="zh-CN" altLang="en-US"/>
              <a:t>任务类型</a:t>
            </a:r>
            <a:endParaRPr lang="en-US" altLang="zh-CN"/>
          </a:p>
          <a:p>
            <a:pPr marL="228600" indent="-228600">
              <a:buAutoNum type="arabicPeriod"/>
            </a:pPr>
            <a:r>
              <a:rPr lang="zh-CN" altLang="en-US"/>
              <a:t>创建任务对象，提交给线程池</a:t>
            </a:r>
            <a:endParaRPr lang="zh-CN" altLang="en-US"/>
          </a:p>
        </p:txBody>
      </p:sp>
      <p:sp>
        <p:nvSpPr>
          <p:cNvPr id="6" name="文本占位符 5"/>
          <p:cNvSpPr>
            <a:spLocks noGrp="1"/>
          </p:cNvSpPr>
          <p:nvPr>
            <p:ph type="body" sz="quarter" idx="22"/>
          </p:nvPr>
        </p:nvSpPr>
        <p:spPr/>
        <p:txBody>
          <a:bodyPr/>
          <a:lstStyle/>
          <a:p>
            <a:r>
              <a:rPr lang="zh-CN" altLang="en-US"/>
              <a:t>线程池处理</a:t>
            </a:r>
            <a:r>
              <a:rPr lang="en-US" altLang="zh-CN"/>
              <a:t>Runnable</a:t>
            </a:r>
            <a:r>
              <a:rPr lang="zh-CN" altLang="en-US"/>
              <a:t>任务的大致步骤是怎样的？</a:t>
            </a:r>
            <a:endParaRPr lang="zh-CN" altLang="en-US"/>
          </a:p>
        </p:txBody>
      </p:sp>
      <p:sp>
        <p:nvSpPr>
          <p:cNvPr id="8" name="标题 7"/>
          <p:cNvSpPr>
            <a:spLocks noGrp="1"/>
          </p:cNvSpPr>
          <p:nvPr>
            <p:ph type="title"/>
          </p:nvPr>
        </p:nvSpPr>
        <p:spPr/>
        <p:txBody>
          <a:bodyPr/>
          <a:lstStyle/>
          <a:p>
            <a:r>
              <a:rPr lang="zh-CN" altLang="en-US"/>
              <a:t>线程池处理</a:t>
            </a:r>
            <a:r>
              <a:rPr lang="en-US" altLang="zh-CN"/>
              <a:t>Runnable</a:t>
            </a:r>
            <a:r>
              <a:rPr lang="zh-CN" altLang="en-US"/>
              <a:t>任务</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5" dur="500"/>
                                        <p:tgtEl>
                                          <p:spTgt spid="4">
                                            <p:txEl>
                                              <p:pRg st="0" end="0"/>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8" dur="500"/>
                                        <p:tgtEl>
                                          <p:spTgt spid="4">
                                            <p:txEl>
                                              <p:pRg st="1" end="1"/>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1"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a:t> </a:t>
            </a:r>
            <a:r>
              <a:rPr lang="zh-CN" altLang="en-US"/>
              <a:t>理解</a:t>
            </a:r>
            <a:r>
              <a:rPr lang="en-US" altLang="zh-CN"/>
              <a:t>Callable</a:t>
            </a:r>
            <a:r>
              <a:rPr lang="zh-CN" altLang="en-US"/>
              <a:t>任务执行的特点</a:t>
            </a:r>
            <a:endParaRPr lang="en-US" altLang="zh-CN"/>
          </a:p>
          <a:p>
            <a:r>
              <a:rPr lang="en-US" altLang="zh-CN"/>
              <a:t> </a:t>
            </a:r>
            <a:r>
              <a:rPr lang="zh-CN" altLang="en-US"/>
              <a:t>熟悉使用线程池处理</a:t>
            </a:r>
            <a:r>
              <a:rPr lang="en-US" altLang="zh-CN"/>
              <a:t>Callable</a:t>
            </a:r>
            <a:r>
              <a:rPr lang="zh-CN" altLang="en-US"/>
              <a:t>任务</a:t>
            </a:r>
            <a:endParaRPr lang="zh-CN" altLang="en-US"/>
          </a:p>
        </p:txBody>
      </p:sp>
      <p:sp>
        <p:nvSpPr>
          <p:cNvPr id="4" name="标题 3"/>
          <p:cNvSpPr>
            <a:spLocks noGrp="1"/>
          </p:cNvSpPr>
          <p:nvPr>
            <p:ph type="title"/>
          </p:nvPr>
        </p:nvSpPr>
        <p:spPr/>
        <p:txBody>
          <a:bodyPr/>
          <a:lstStyle/>
          <a:p>
            <a:r>
              <a:rPr lang="zh-CN" altLang="en-US"/>
              <a:t>线程池处理</a:t>
            </a:r>
            <a:r>
              <a:rPr lang="en-US" altLang="zh-CN"/>
              <a:t>Callable</a:t>
            </a:r>
            <a:r>
              <a:rPr lang="zh-CN" altLang="en-US"/>
              <a:t>任务</a:t>
            </a:r>
            <a:endParaRPr lang="zh-CN" altLang="en-US"/>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Box 4"/>
          <p:cNvSpPr txBox="1"/>
          <p:nvPr/>
        </p:nvSpPr>
        <p:spPr>
          <a:xfrm>
            <a:off x="971550" y="1579563"/>
            <a:ext cx="5832475" cy="333375"/>
          </a:xfrm>
          <a:prstGeom prst="rect">
            <a:avLst/>
          </a:prstGeom>
          <a:noFill/>
        </p:spPr>
        <p:txBody>
          <a:bodyPr>
            <a:spAutoFit/>
          </a:bodyPr>
          <a:lstStyle/>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并发：在同一时刻，有多个任务在单个</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CPU</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上</a:t>
            </a:r>
            <a:r>
              <a:rPr kumimoji="0" lang="zh-CN" altLang="en-US"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交替</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执行。</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p:txBody>
      </p:sp>
      <p:pic>
        <p:nvPicPr>
          <p:cNvPr id="65539" name="图片 1"/>
          <p:cNvPicPr>
            <a:picLocks noChangeAspect="1"/>
          </p:cNvPicPr>
          <p:nvPr/>
        </p:nvPicPr>
        <p:blipFill>
          <a:blip r:embed="rId1"/>
          <a:stretch>
            <a:fillRect/>
          </a:stretch>
        </p:blipFill>
        <p:spPr>
          <a:xfrm>
            <a:off x="3290888" y="3481388"/>
            <a:ext cx="1990725" cy="1209675"/>
          </a:xfrm>
          <a:prstGeom prst="rect">
            <a:avLst/>
          </a:prstGeom>
          <a:noFill/>
          <a:ln w="9525">
            <a:noFill/>
          </a:ln>
        </p:spPr>
      </p:pic>
      <p:pic>
        <p:nvPicPr>
          <p:cNvPr id="65540" name="图片 14"/>
          <p:cNvPicPr>
            <a:picLocks noChangeAspect="1"/>
          </p:cNvPicPr>
          <p:nvPr/>
        </p:nvPicPr>
        <p:blipFill>
          <a:blip r:embed="rId1"/>
          <a:stretch>
            <a:fillRect/>
          </a:stretch>
        </p:blipFill>
        <p:spPr>
          <a:xfrm>
            <a:off x="5568950" y="3487738"/>
            <a:ext cx="1990725" cy="1209675"/>
          </a:xfrm>
          <a:prstGeom prst="rect">
            <a:avLst/>
          </a:prstGeom>
          <a:noFill/>
          <a:ln w="9525">
            <a:noFill/>
          </a:ln>
        </p:spPr>
      </p:pic>
      <p:sp>
        <p:nvSpPr>
          <p:cNvPr id="17" name="矩形 16"/>
          <p:cNvSpPr/>
          <p:nvPr/>
        </p:nvSpPr>
        <p:spPr>
          <a:xfrm>
            <a:off x="3563938" y="4156075"/>
            <a:ext cx="1262063" cy="41592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青椒肉丝</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不放青椒不放肉丝</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20" name="矩形 19"/>
          <p:cNvSpPr/>
          <p:nvPr/>
        </p:nvSpPr>
        <p:spPr>
          <a:xfrm>
            <a:off x="6122988" y="4144963"/>
            <a:ext cx="722313"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海参炒饭</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nvGrpSpPr>
          <p:cNvPr id="65543" name="组合 12"/>
          <p:cNvGrpSpPr/>
          <p:nvPr/>
        </p:nvGrpSpPr>
        <p:grpSpPr>
          <a:xfrm>
            <a:off x="5508625" y="2012950"/>
            <a:ext cx="1952625" cy="2619375"/>
            <a:chOff x="5508104" y="2038048"/>
            <a:chExt cx="1952625" cy="2619375"/>
          </a:xfrm>
        </p:grpSpPr>
        <p:pic>
          <p:nvPicPr>
            <p:cNvPr id="65544" name="图片 13"/>
            <p:cNvPicPr>
              <a:picLocks noChangeAspect="1"/>
            </p:cNvPicPr>
            <p:nvPr/>
          </p:nvPicPr>
          <p:blipFill>
            <a:blip r:embed="rId2"/>
            <a:stretch>
              <a:fillRect/>
            </a:stretch>
          </p:blipFill>
          <p:spPr>
            <a:xfrm>
              <a:off x="5508104" y="2038048"/>
              <a:ext cx="1952625" cy="2619375"/>
            </a:xfrm>
            <a:prstGeom prst="rect">
              <a:avLst/>
            </a:prstGeom>
            <a:noFill/>
            <a:ln w="9525">
              <a:noFill/>
            </a:ln>
          </p:spPr>
        </p:pic>
        <p:sp>
          <p:nvSpPr>
            <p:cNvPr id="16" name="矩形 15"/>
            <p:cNvSpPr/>
            <p:nvPr/>
          </p:nvSpPr>
          <p:spPr>
            <a:xfrm>
              <a:off x="6122467" y="4170061"/>
              <a:ext cx="723900"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海参炒饭</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pic>
        <p:nvPicPr>
          <p:cNvPr id="65546" name="图片 17"/>
          <p:cNvPicPr>
            <a:picLocks noChangeAspect="1"/>
          </p:cNvPicPr>
          <p:nvPr/>
        </p:nvPicPr>
        <p:blipFill>
          <a:blip r:embed="rId1"/>
          <a:stretch>
            <a:fillRect/>
          </a:stretch>
        </p:blipFill>
        <p:spPr>
          <a:xfrm>
            <a:off x="1044575" y="3487738"/>
            <a:ext cx="1990725" cy="1209675"/>
          </a:xfrm>
          <a:prstGeom prst="rect">
            <a:avLst/>
          </a:prstGeom>
          <a:noFill/>
          <a:ln w="9525">
            <a:noFill/>
          </a:ln>
        </p:spPr>
      </p:pic>
      <p:sp>
        <p:nvSpPr>
          <p:cNvPr id="19" name="矩形 18"/>
          <p:cNvSpPr/>
          <p:nvPr/>
        </p:nvSpPr>
        <p:spPr>
          <a:xfrm>
            <a:off x="1450975" y="4156075"/>
            <a:ext cx="993775"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西红柿炒番茄</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65548" name="TextBox 2"/>
          <p:cNvSpPr txBox="1"/>
          <p:nvPr/>
        </p:nvSpPr>
        <p:spPr>
          <a:xfrm>
            <a:off x="841375" y="1131888"/>
            <a:ext cx="3514725" cy="458787"/>
          </a:xfrm>
          <a:prstGeom prst="rect">
            <a:avLst/>
          </a:prstGeom>
          <a:noFill/>
          <a:ln w="9525">
            <a:noFill/>
          </a:ln>
        </p:spPr>
        <p:txBody>
          <a:bodyPr anchor="t" anchorCtr="0">
            <a:spAutoFit/>
          </a:bodyPr>
          <a:p>
            <a:pPr eaLnBrk="0" hangingPunct="0">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并发和并行</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标题 1"/>
          <p:cNvSpPr>
            <a:spLocks noGrp="1"/>
          </p:cNvSpPr>
          <p:nvPr/>
        </p:nvSpPr>
        <p:spPr>
          <a:xfrm>
            <a:off x="628650" y="177599"/>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多线程相关概念</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线程池处理</a:t>
            </a:r>
            <a:r>
              <a:rPr lang="en-US" altLang="zh-CN"/>
              <a:t>Callable</a:t>
            </a:r>
            <a:r>
              <a:rPr lang="zh-CN" altLang="en-US"/>
              <a:t>任务</a:t>
            </a:r>
            <a:endParaRPr lang="zh-CN" altLang="en-US"/>
          </a:p>
        </p:txBody>
      </p:sp>
      <p:sp>
        <p:nvSpPr>
          <p:cNvPr id="3" name="文本占位符 2"/>
          <p:cNvSpPr>
            <a:spLocks noGrp="1"/>
          </p:cNvSpPr>
          <p:nvPr>
            <p:ph type="body" sz="quarter" idx="10"/>
          </p:nvPr>
        </p:nvSpPr>
        <p:spPr/>
        <p:txBody>
          <a:bodyPr/>
          <a:lstStyle/>
          <a:p>
            <a:r>
              <a:rPr lang="en-US" altLang="zh-CN"/>
              <a:t>1 Callable</a:t>
            </a:r>
            <a:r>
              <a:rPr lang="zh-CN" altLang="en-US"/>
              <a:t>接口概述</a:t>
            </a:r>
            <a:endParaRPr lang="zh-CN" altLang="en-US"/>
          </a:p>
        </p:txBody>
      </p:sp>
      <p:sp>
        <p:nvSpPr>
          <p:cNvPr id="5" name="文本占位符 4"/>
          <p:cNvSpPr>
            <a:spLocks noGrp="1"/>
          </p:cNvSpPr>
          <p:nvPr>
            <p:ph type="body" sz="quarter" idx="12"/>
          </p:nvPr>
        </p:nvSpPr>
        <p:spPr>
          <a:xfrm>
            <a:off x="4539605" y="565494"/>
            <a:ext cx="3727325" cy="387893"/>
          </a:xfrm>
        </p:spPr>
        <p:txBody>
          <a:bodyPr/>
          <a:lstStyle/>
          <a:p>
            <a:r>
              <a:rPr lang="en-US" altLang="zh-CN"/>
              <a:t>2 Callable</a:t>
            </a:r>
            <a:r>
              <a:rPr lang="zh-CN" altLang="en-US"/>
              <a:t>任务处理使用步骤</a:t>
            </a:r>
            <a:endParaRPr lang="zh-CN" altLang="en-US"/>
          </a:p>
        </p:txBody>
      </p:sp>
      <p:sp>
        <p:nvSpPr>
          <p:cNvPr id="6" name="文本占位符 5"/>
          <p:cNvSpPr>
            <a:spLocks noGrp="1"/>
          </p:cNvSpPr>
          <p:nvPr>
            <p:ph type="body" sz="quarter" idx="13"/>
          </p:nvPr>
        </p:nvSpPr>
        <p:spPr>
          <a:xfrm>
            <a:off x="672159" y="3364111"/>
            <a:ext cx="3541049" cy="1105321"/>
          </a:xfrm>
        </p:spPr>
        <p:txBody>
          <a:bodyPr/>
          <a:lstStyle/>
          <a:p>
            <a:r>
              <a:rPr lang="en-US" altLang="zh-CN" b="1"/>
              <a:t>Callable</a:t>
            </a:r>
            <a:r>
              <a:rPr lang="zh-CN" altLang="en-US" b="1"/>
              <a:t>与</a:t>
            </a:r>
            <a:r>
              <a:rPr lang="en-US" altLang="zh-CN" b="1"/>
              <a:t>Runnable</a:t>
            </a:r>
            <a:r>
              <a:rPr lang="zh-CN" altLang="en-US" b="1"/>
              <a:t>的不同点：</a:t>
            </a:r>
            <a:endParaRPr lang="en-US" altLang="zh-CN" b="1"/>
          </a:p>
          <a:p>
            <a:pPr marL="228600" indent="-228600">
              <a:buAutoNum type="arabicPeriod"/>
            </a:pPr>
            <a:r>
              <a:rPr lang="en-US" altLang="zh-CN"/>
              <a:t>Callable</a:t>
            </a:r>
            <a:r>
              <a:rPr lang="zh-CN" altLang="en-US"/>
              <a:t>支持结果返回，</a:t>
            </a:r>
            <a:r>
              <a:rPr lang="en-US" altLang="zh-CN"/>
              <a:t>Runnable</a:t>
            </a:r>
            <a:r>
              <a:rPr lang="zh-CN" altLang="en-US"/>
              <a:t>不行</a:t>
            </a:r>
            <a:endParaRPr lang="en-US" altLang="zh-CN"/>
          </a:p>
          <a:p>
            <a:pPr marL="228600" indent="-228600">
              <a:buAutoNum type="arabicPeriod"/>
            </a:pPr>
            <a:r>
              <a:rPr lang="en-US" altLang="zh-CN"/>
              <a:t>Callable</a:t>
            </a:r>
            <a:r>
              <a:rPr lang="zh-CN" altLang="en-US"/>
              <a:t>可以 抛出异常，</a:t>
            </a:r>
            <a:r>
              <a:rPr lang="en-US" altLang="zh-CN"/>
              <a:t>Runnable</a:t>
            </a:r>
            <a:r>
              <a:rPr lang="zh-CN" altLang="en-US"/>
              <a:t>不行</a:t>
            </a:r>
            <a:endParaRPr lang="zh-CN" altLang="en-US"/>
          </a:p>
        </p:txBody>
      </p:sp>
      <p:sp>
        <p:nvSpPr>
          <p:cNvPr id="7" name="Rectangle 1"/>
          <p:cNvSpPr>
            <a:spLocks noGrp="1" noChangeArrowheads="1"/>
          </p:cNvSpPr>
          <p:nvPr>
            <p:ph type="body" sz="quarter" idx="11"/>
          </p:nvPr>
        </p:nvSpPr>
        <p:spPr bwMode="auto">
          <a:xfrm>
            <a:off x="672159" y="1052031"/>
            <a:ext cx="3541049" cy="1015663"/>
          </a:xfrm>
          <a:prstGeom prst="rect">
            <a:avLst/>
          </a:prstGeom>
          <a:solidFill>
            <a:srgbClr val="FFFF99"/>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1" i="0" u="none" strike="noStrike" cap="none" normalizeH="0" baseline="0">
                <a:ln>
                  <a:noFill/>
                </a:ln>
                <a:solidFill>
                  <a:srgbClr val="000080"/>
                </a:solidFill>
                <a:effectLst/>
                <a:latin typeface="Consolas" panose="020B0609020204030204" pitchFamily="49" charset="0"/>
              </a:rPr>
              <a:t>public interface </a:t>
            </a:r>
            <a:r>
              <a:rPr kumimoji="0" lang="zh-CN" altLang="zh-CN" sz="1200" b="0" i="0" u="none" strike="noStrike" cap="none" normalizeH="0" baseline="0">
                <a:ln>
                  <a:noFill/>
                </a:ln>
                <a:solidFill>
                  <a:srgbClr val="000000"/>
                </a:solidFill>
                <a:effectLst/>
                <a:latin typeface="Consolas" panose="020B0609020204030204" pitchFamily="49" charset="0"/>
              </a:rPr>
              <a:t>Callable&lt;</a:t>
            </a:r>
            <a:r>
              <a:rPr kumimoji="0" lang="zh-CN" altLang="zh-CN" sz="1200" b="0" i="0" u="none" strike="noStrike" cap="none" normalizeH="0" baseline="0">
                <a:ln>
                  <a:noFill/>
                </a:ln>
                <a:solidFill>
                  <a:srgbClr val="20999D"/>
                </a:solidFill>
                <a:effectLst/>
                <a:latin typeface="Consolas" panose="020B0609020204030204" pitchFamily="49" charset="0"/>
              </a:rPr>
              <a:t>V</a:t>
            </a:r>
            <a:r>
              <a:rPr kumimoji="0" lang="zh-CN" altLang="zh-CN" sz="1200" b="0" i="0" u="none" strike="noStrike" cap="none" normalizeH="0" baseline="0">
                <a:ln>
                  <a:noFill/>
                </a:ln>
                <a:solidFill>
                  <a:srgbClr val="000000"/>
                </a:solidFill>
                <a:effectLst/>
                <a:latin typeface="Consolas" panose="020B0609020204030204" pitchFamily="49" charset="0"/>
              </a:rPr>
              <a:t>&gt; {</a:t>
            </a:r>
            <a:br>
              <a:rPr kumimoji="0" lang="zh-CN" altLang="zh-CN" sz="1200" b="0" i="0" u="none" strike="noStrike" cap="none" normalizeH="0" baseline="0">
                <a:ln>
                  <a:noFill/>
                </a:ln>
                <a:solidFill>
                  <a:srgbClr val="000000"/>
                </a:solidFill>
                <a:effectLst/>
                <a:latin typeface="Consolas" panose="020B0609020204030204" pitchFamily="49" charset="0"/>
              </a:rPr>
            </a:br>
            <a:r>
              <a:rPr kumimoji="0" lang="zh-CN" altLang="zh-CN" sz="1200" b="0" i="0" u="none" strike="noStrike" cap="none" normalizeH="0" baseline="0">
                <a:ln>
                  <a:noFill/>
                </a:ln>
                <a:solidFill>
                  <a:srgbClr val="000000"/>
                </a:solidFill>
                <a:effectLst/>
                <a:latin typeface="Consolas" panose="020B0609020204030204" pitchFamily="49" charset="0"/>
              </a:rPr>
              <a:t>    </a:t>
            </a:r>
            <a:br>
              <a:rPr kumimoji="0" lang="zh-CN" altLang="zh-CN" sz="1200" b="0" i="1" u="none" strike="noStrike" cap="none" normalizeH="0" baseline="0">
                <a:ln>
                  <a:noFill/>
                </a:ln>
                <a:solidFill>
                  <a:srgbClr val="808080"/>
                </a:solidFill>
                <a:effectLst/>
                <a:latin typeface="Consolas" panose="020B0609020204030204" pitchFamily="49" charset="0"/>
              </a:rPr>
            </a:br>
            <a:r>
              <a:rPr kumimoji="0" lang="zh-CN" altLang="zh-CN" sz="1200" b="0" i="1" u="none" strike="noStrike" cap="none" normalizeH="0" baseline="0">
                <a:ln>
                  <a:noFill/>
                </a:ln>
                <a:solidFill>
                  <a:srgbClr val="808080"/>
                </a:solidFill>
                <a:effectLst/>
                <a:latin typeface="Consolas" panose="020B0609020204030204" pitchFamily="49" charset="0"/>
              </a:rPr>
              <a:t>    </a:t>
            </a:r>
            <a:r>
              <a:rPr kumimoji="0" lang="zh-CN" altLang="zh-CN" sz="1200" b="0" i="0" u="none" strike="noStrike" cap="none" normalizeH="0" baseline="0">
                <a:ln>
                  <a:noFill/>
                </a:ln>
                <a:solidFill>
                  <a:srgbClr val="20999D"/>
                </a:solidFill>
                <a:effectLst/>
                <a:latin typeface="Consolas" panose="020B0609020204030204" pitchFamily="49" charset="0"/>
              </a:rPr>
              <a:t>V </a:t>
            </a:r>
            <a:r>
              <a:rPr kumimoji="0" lang="zh-CN" altLang="zh-CN" sz="1200" b="0" i="0" u="none" strike="noStrike" cap="none" normalizeH="0" baseline="0">
                <a:ln>
                  <a:noFill/>
                </a:ln>
                <a:solidFill>
                  <a:srgbClr val="000000"/>
                </a:solidFill>
                <a:effectLst/>
                <a:latin typeface="Consolas" panose="020B0609020204030204" pitchFamily="49" charset="0"/>
              </a:rPr>
              <a:t>call() </a:t>
            </a:r>
            <a:r>
              <a:rPr kumimoji="0" lang="zh-CN" altLang="zh-CN" sz="1200" b="1" i="0" u="none" strike="noStrike" cap="none" normalizeH="0" baseline="0">
                <a:ln>
                  <a:noFill/>
                </a:ln>
                <a:solidFill>
                  <a:srgbClr val="000080"/>
                </a:solidFill>
                <a:effectLst/>
                <a:latin typeface="Consolas" panose="020B0609020204030204" pitchFamily="49" charset="0"/>
              </a:rPr>
              <a:t>throws </a:t>
            </a:r>
            <a:r>
              <a:rPr kumimoji="0" lang="zh-CN" altLang="zh-CN" sz="1200" b="0" i="0" u="none" strike="noStrike" cap="none" normalizeH="0" baseline="0">
                <a:ln>
                  <a:noFill/>
                </a:ln>
                <a:solidFill>
                  <a:srgbClr val="000000"/>
                </a:solidFill>
                <a:effectLst/>
                <a:latin typeface="Consolas" panose="020B0609020204030204" pitchFamily="49" charset="0"/>
              </a:rPr>
              <a:t>Exception;</a:t>
            </a:r>
            <a:endParaRPr kumimoji="0" lang="en-US" altLang="zh-CN" sz="1200" b="0" i="0" u="none" strike="noStrike" cap="none" normalizeH="0" baseline="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200" b="0" i="0" u="none" strike="noStrike" cap="none" normalizeH="0" baseline="0">
                <a:ln>
                  <a:noFill/>
                </a:ln>
                <a:solidFill>
                  <a:srgbClr val="000000"/>
                </a:solidFill>
                <a:effectLst/>
                <a:latin typeface="Consolas" panose="020B0609020204030204" pitchFamily="49" charset="0"/>
              </a:rPr>
            </a:br>
            <a:r>
              <a:rPr kumimoji="0" lang="zh-CN" altLang="zh-CN" sz="1200" b="0" i="0" u="none" strike="noStrike" cap="none" normalizeH="0" baseline="0">
                <a:ln>
                  <a:noFill/>
                </a:ln>
                <a:solidFill>
                  <a:srgbClr val="000000"/>
                </a:solidFill>
                <a:effectLst/>
                <a:latin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672159" y="2158762"/>
            <a:ext cx="3541049" cy="1015663"/>
          </a:xfrm>
          <a:prstGeom prst="rect">
            <a:avLst/>
          </a:prstGeom>
          <a:solidFill>
            <a:srgbClr val="FFFF99"/>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1" i="0" u="none" strike="noStrike" cap="none" normalizeH="0" baseline="0">
                <a:ln>
                  <a:noFill/>
                </a:ln>
                <a:solidFill>
                  <a:srgbClr val="000080"/>
                </a:solidFill>
                <a:effectLst/>
                <a:latin typeface="Consolas" panose="020B0609020204030204" pitchFamily="49" charset="0"/>
              </a:rPr>
              <a:t>public interface </a:t>
            </a:r>
            <a:r>
              <a:rPr kumimoji="0" lang="zh-CN" altLang="zh-CN" sz="1200" b="0" i="0" u="none" strike="noStrike" cap="none" normalizeH="0" baseline="0">
                <a:ln>
                  <a:noFill/>
                </a:ln>
                <a:solidFill>
                  <a:srgbClr val="000000"/>
                </a:solidFill>
                <a:effectLst/>
                <a:latin typeface="Consolas" panose="020B0609020204030204" pitchFamily="49" charset="0"/>
              </a:rPr>
              <a:t>Runnable{</a:t>
            </a:r>
            <a:endParaRPr kumimoji="0" lang="en-US" altLang="zh-CN" sz="1200" b="0" i="0" u="none" strike="noStrike" cap="none" normalizeH="0" baseline="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200" b="0" i="0" u="none" strike="noStrike" cap="none" normalizeH="0" baseline="0">
                <a:ln>
                  <a:noFill/>
                </a:ln>
                <a:solidFill>
                  <a:srgbClr val="000000"/>
                </a:solidFill>
                <a:effectLst/>
                <a:latin typeface="Consolas" panose="020B0609020204030204" pitchFamily="49" charset="0"/>
              </a:rPr>
            </a:br>
            <a:r>
              <a:rPr kumimoji="0" lang="zh-CN" altLang="zh-CN" sz="1200" b="0" i="0" u="none" strike="noStrike" cap="none" normalizeH="0" baseline="0">
                <a:ln>
                  <a:noFill/>
                </a:ln>
                <a:solidFill>
                  <a:srgbClr val="000000"/>
                </a:solidFill>
                <a:effectLst/>
                <a:latin typeface="Consolas" panose="020B0609020204030204" pitchFamily="49" charset="0"/>
              </a:rPr>
              <a:t>    </a:t>
            </a:r>
            <a:r>
              <a:rPr kumimoji="0" lang="zh-CN" altLang="zh-CN" sz="1200" b="1" i="0" u="none" strike="noStrike" cap="none" normalizeH="0" baseline="0">
                <a:ln>
                  <a:noFill/>
                </a:ln>
                <a:solidFill>
                  <a:srgbClr val="000080"/>
                </a:solidFill>
                <a:effectLst/>
                <a:latin typeface="Consolas" panose="020B0609020204030204" pitchFamily="49" charset="0"/>
              </a:rPr>
              <a:t>void </a:t>
            </a:r>
            <a:r>
              <a:rPr kumimoji="0" lang="zh-CN" altLang="zh-CN" sz="1200" b="0" i="0" u="none" strike="noStrike" cap="none" normalizeH="0" baseline="0">
                <a:ln>
                  <a:noFill/>
                </a:ln>
                <a:solidFill>
                  <a:srgbClr val="000000"/>
                </a:solidFill>
                <a:effectLst/>
                <a:latin typeface="Consolas" panose="020B0609020204030204" pitchFamily="49" charset="0"/>
              </a:rPr>
              <a:t>run();</a:t>
            </a:r>
            <a:endParaRPr kumimoji="0" lang="en-US" altLang="zh-CN" sz="1200" b="0" i="0" u="none" strike="noStrike" cap="none" normalizeH="0" baseline="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200" b="0" i="0" u="none" strike="noStrike" cap="none" normalizeH="0" baseline="0">
                <a:ln>
                  <a:noFill/>
                </a:ln>
                <a:solidFill>
                  <a:srgbClr val="000000"/>
                </a:solidFill>
                <a:effectLst/>
                <a:latin typeface="Consolas" panose="020B0609020204030204" pitchFamily="49" charset="0"/>
              </a:rPr>
            </a:br>
            <a:r>
              <a:rPr kumimoji="0" lang="zh-CN" altLang="zh-CN" sz="1200" b="0" i="0" u="none" strike="noStrike" cap="none" normalizeH="0" baseline="0">
                <a:ln>
                  <a:noFill/>
                </a:ln>
                <a:solidFill>
                  <a:srgbClr val="000000"/>
                </a:solidFill>
                <a:effectLst/>
                <a:latin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文本占位符 5"/>
          <p:cNvSpPr txBox="1"/>
          <p:nvPr/>
        </p:nvSpPr>
        <p:spPr>
          <a:xfrm>
            <a:off x="672159" y="3472660"/>
            <a:ext cx="3541049" cy="1105321"/>
          </a:xfrm>
          <a:prstGeom prst="rect">
            <a:avLst/>
          </a:prstGeom>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zh-CN" altLang="en-US"/>
          </a:p>
        </p:txBody>
      </p:sp>
      <p:sp>
        <p:nvSpPr>
          <p:cNvPr id="12" name="Rectangle 3"/>
          <p:cNvSpPr>
            <a:spLocks noChangeArrowheads="1"/>
          </p:cNvSpPr>
          <p:nvPr/>
        </p:nvSpPr>
        <p:spPr bwMode="auto">
          <a:xfrm>
            <a:off x="4615509" y="862247"/>
            <a:ext cx="3727325" cy="1222468"/>
          </a:xfrm>
          <a:prstGeom prst="rect">
            <a:avLst/>
          </a:prstGeom>
          <a:noFill/>
          <a:ln>
            <a:noFill/>
          </a:ln>
          <a:effectLst/>
        </p:spPr>
        <p:txBody>
          <a:bodyPr vert="horz" wrap="square" lIns="0" tIns="73002" rIns="0" bIns="73002" numCol="1" anchor="ctr" anchorCtr="0" compatLnSpc="1">
            <a:spAutoFit/>
          </a:bodyPr>
          <a:lstStyle/>
          <a:p>
            <a:pPr marL="0" marR="0" lvl="0" indent="0" algn="l" defTabSz="914400" rtl="0" eaLnBrk="0" fontAlgn="base" latinLnBrk="0" hangingPunct="0">
              <a:lnSpc>
                <a:spcPct val="150000"/>
              </a:lnSpc>
              <a:spcBef>
                <a:spcPct val="0"/>
              </a:spcBef>
              <a:spcAft>
                <a:spcPct val="0"/>
              </a:spcAft>
              <a:buClrTx/>
              <a:buSzTx/>
              <a:buFontTx/>
              <a:buAutoNum type="arabicPeriod"/>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创建线程池</a:t>
            </a:r>
            <a:endPar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2"/>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定义Callable任务</a:t>
            </a:r>
            <a:endPar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3"/>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创建Callable任务，提交任务给线程池</a:t>
            </a:r>
            <a:endParaRPr kumimoji="0" lang="zh-CN" altLang="zh-CN" sz="1200" b="0" i="0" u="none" strike="noStrike" cap="none" normalizeH="0" baseline="0">
              <a:ln>
                <a:noFill/>
              </a:ln>
              <a:solidFill>
                <a:srgbClr val="333333"/>
              </a:solidFill>
              <a:effectLst/>
              <a:ea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4"/>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获取执行结果</a:t>
            </a:r>
            <a:endPar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p:txBody>
      </p:sp>
      <p:sp>
        <p:nvSpPr>
          <p:cNvPr id="18" name="文本框 17"/>
          <p:cNvSpPr txBox="1"/>
          <p:nvPr/>
        </p:nvSpPr>
        <p:spPr>
          <a:xfrm>
            <a:off x="4539605" y="2193264"/>
            <a:ext cx="4572000" cy="830997"/>
          </a:xfrm>
          <a:prstGeom prst="rect">
            <a:avLst/>
          </a:prstGeom>
          <a:noFill/>
        </p:spPr>
        <p:txBody>
          <a:bodyPr wrap="square">
            <a:spAutoFit/>
          </a:bodyPr>
          <a:lstStyle/>
          <a:p>
            <a:r>
              <a:rPr kumimoji="0" lang="zh-CN" altLang="zh-CN" sz="1200" b="0" i="0" u="none" strike="noStrike" cap="none" normalizeH="0" baseline="0">
                <a:ln>
                  <a:noFill/>
                </a:ln>
                <a:solidFill>
                  <a:srgbClr val="981A1A"/>
                </a:solidFill>
                <a:effectLst/>
                <a:latin typeface="Arial Unicode MS" panose="020B0604020202020204" pitchFamily="34" charset="-122"/>
                <a:ea typeface="var(--monospace)"/>
              </a:rPr>
              <a:t>&lt;</a:t>
            </a:r>
            <a:r>
              <a:rPr kumimoji="0" lang="zh-CN" altLang="zh-CN" sz="1200" b="0" i="0" u="none" strike="noStrike" cap="none" normalizeH="0" baseline="0">
                <a:ln>
                  <a:noFill/>
                </a:ln>
                <a:solidFill>
                  <a:srgbClr val="000000"/>
                </a:solidFill>
                <a:effectLst/>
                <a:latin typeface="Arial Unicode MS" panose="020B0604020202020204" pitchFamily="34" charset="-122"/>
                <a:ea typeface="var(--monospace)"/>
              </a:rPr>
              <a:t>T</a:t>
            </a:r>
            <a:r>
              <a:rPr kumimoji="0" lang="zh-CN" altLang="zh-CN" sz="1200" b="0" i="0" u="none" strike="noStrike" cap="none" normalizeH="0" baseline="0">
                <a:ln>
                  <a:noFill/>
                </a:ln>
                <a:solidFill>
                  <a:srgbClr val="981A1A"/>
                </a:solidFill>
                <a:effectLst/>
                <a:latin typeface="Arial Unicode MS" panose="020B0604020202020204" pitchFamily="34" charset="-122"/>
                <a:ea typeface="var(--monospace)"/>
              </a:rPr>
              <a:t>&gt;</a:t>
            </a:r>
            <a:r>
              <a:rPr kumimoji="0" lang="zh-CN" altLang="zh-CN" sz="1200" b="0" i="0" u="none" strike="noStrike" cap="none" normalizeH="0" baseline="0">
                <a:ln>
                  <a:noFill/>
                </a:ln>
                <a:solidFill>
                  <a:srgbClr val="333333"/>
                </a:solidFill>
                <a:effectLst/>
                <a:latin typeface="Arial Unicode MS" panose="020B0604020202020204" pitchFamily="34" charset="-122"/>
                <a:ea typeface="var(--monospace)"/>
              </a:rPr>
              <a:t> </a:t>
            </a:r>
            <a:r>
              <a:rPr kumimoji="0" lang="zh-CN" altLang="zh-CN" sz="1200" b="0" i="0" u="none" strike="noStrike" cap="none" normalizeH="0" baseline="0">
                <a:ln>
                  <a:noFill/>
                </a:ln>
                <a:solidFill>
                  <a:srgbClr val="000000"/>
                </a:solidFill>
                <a:effectLst/>
                <a:latin typeface="Arial Unicode MS" panose="020B0604020202020204" pitchFamily="34" charset="-122"/>
                <a:ea typeface="var(--monospace)"/>
              </a:rPr>
              <a:t>Future</a:t>
            </a:r>
            <a:r>
              <a:rPr kumimoji="0" lang="zh-CN" altLang="zh-CN" sz="1200" b="0" i="0" u="none" strike="noStrike" cap="none" normalizeH="0" baseline="0">
                <a:ln>
                  <a:noFill/>
                </a:ln>
                <a:solidFill>
                  <a:srgbClr val="981A1A"/>
                </a:solidFill>
                <a:effectLst/>
                <a:latin typeface="Arial Unicode MS" panose="020B0604020202020204" pitchFamily="34" charset="-122"/>
                <a:ea typeface="var(--monospace)"/>
              </a:rPr>
              <a:t>&lt;</a:t>
            </a:r>
            <a:r>
              <a:rPr kumimoji="0" lang="zh-CN" altLang="zh-CN" sz="1200" b="0" i="0" u="none" strike="noStrike" cap="none" normalizeH="0" baseline="0">
                <a:ln>
                  <a:noFill/>
                </a:ln>
                <a:solidFill>
                  <a:srgbClr val="000000"/>
                </a:solidFill>
                <a:effectLst/>
                <a:latin typeface="Arial Unicode MS" panose="020B0604020202020204" pitchFamily="34" charset="-122"/>
                <a:ea typeface="var(--monospace)"/>
              </a:rPr>
              <a:t>T</a:t>
            </a:r>
            <a:r>
              <a:rPr kumimoji="0" lang="zh-CN" altLang="zh-CN" sz="1200" b="0" i="0" u="none" strike="noStrike" cap="none" normalizeH="0" baseline="0">
                <a:ln>
                  <a:noFill/>
                </a:ln>
                <a:solidFill>
                  <a:srgbClr val="981A1A"/>
                </a:solidFill>
                <a:effectLst/>
                <a:latin typeface="Arial Unicode MS" panose="020B0604020202020204" pitchFamily="34" charset="-122"/>
                <a:ea typeface="var(--monospace)"/>
              </a:rPr>
              <a:t>&gt;</a:t>
            </a:r>
            <a:r>
              <a:rPr kumimoji="0" lang="zh-CN" altLang="zh-CN" sz="1200" b="0" i="0" u="none" strike="noStrike" cap="none" normalizeH="0" baseline="0">
                <a:ln>
                  <a:noFill/>
                </a:ln>
                <a:solidFill>
                  <a:srgbClr val="333333"/>
                </a:solidFill>
                <a:effectLst/>
                <a:latin typeface="Arial Unicode MS" panose="020B0604020202020204" pitchFamily="34" charset="-122"/>
                <a:ea typeface="var(--monospace)"/>
              </a:rPr>
              <a:t>  </a:t>
            </a:r>
            <a:r>
              <a:rPr kumimoji="0" lang="zh-CN" altLang="zh-CN" sz="1200" b="0" i="0" u="none" strike="noStrike" cap="none" normalizeH="0" baseline="0">
                <a:ln>
                  <a:noFill/>
                </a:ln>
                <a:solidFill>
                  <a:srgbClr val="0000FF"/>
                </a:solidFill>
                <a:effectLst/>
                <a:latin typeface="Arial Unicode MS" panose="020B0604020202020204" pitchFamily="34" charset="-122"/>
                <a:ea typeface="var(--monospace)"/>
              </a:rPr>
              <a:t>submit</a:t>
            </a:r>
            <a:r>
              <a:rPr kumimoji="0" lang="zh-CN" altLang="zh-CN" sz="1200" b="0" i="0" u="none" strike="noStrike" cap="none" normalizeH="0" baseline="0">
                <a:ln>
                  <a:noFill/>
                </a:ln>
                <a:solidFill>
                  <a:srgbClr val="333333"/>
                </a:solidFill>
                <a:effectLst/>
                <a:latin typeface="Arial Unicode MS" panose="020B0604020202020204" pitchFamily="34" charset="-122"/>
                <a:ea typeface="var(--monospace)"/>
              </a:rPr>
              <a:t>(</a:t>
            </a:r>
            <a:r>
              <a:rPr kumimoji="0" lang="zh-CN" altLang="zh-CN" sz="1200" b="0" i="0" u="none" strike="noStrike" cap="none" normalizeH="0" baseline="0">
                <a:ln>
                  <a:noFill/>
                </a:ln>
                <a:solidFill>
                  <a:srgbClr val="000000"/>
                </a:solidFill>
                <a:effectLst/>
                <a:latin typeface="Arial Unicode MS" panose="020B0604020202020204" pitchFamily="34" charset="-122"/>
                <a:ea typeface="var(--monospace)"/>
              </a:rPr>
              <a:t>Callable</a:t>
            </a:r>
            <a:r>
              <a:rPr kumimoji="0" lang="zh-CN" altLang="zh-CN" sz="1200" b="0" i="0" u="none" strike="noStrike" cap="none" normalizeH="0" baseline="0">
                <a:ln>
                  <a:noFill/>
                </a:ln>
                <a:solidFill>
                  <a:srgbClr val="981A1A"/>
                </a:solidFill>
                <a:effectLst/>
                <a:latin typeface="Arial Unicode MS" panose="020B0604020202020204" pitchFamily="34" charset="-122"/>
                <a:ea typeface="var(--monospace)"/>
              </a:rPr>
              <a:t>&lt;</a:t>
            </a:r>
            <a:r>
              <a:rPr kumimoji="0" lang="zh-CN" altLang="zh-CN" sz="1200" b="0" i="0" u="none" strike="noStrike" cap="none" normalizeH="0" baseline="0">
                <a:ln>
                  <a:noFill/>
                </a:ln>
                <a:solidFill>
                  <a:srgbClr val="000000"/>
                </a:solidFill>
                <a:effectLst/>
                <a:latin typeface="Arial Unicode MS" panose="020B0604020202020204" pitchFamily="34" charset="-122"/>
                <a:ea typeface="var(--monospace)"/>
              </a:rPr>
              <a:t>T</a:t>
            </a:r>
            <a:r>
              <a:rPr kumimoji="0" lang="zh-CN" altLang="zh-CN" sz="1200" b="0" i="0" u="none" strike="noStrike" cap="none" normalizeH="0" baseline="0">
                <a:ln>
                  <a:noFill/>
                </a:ln>
                <a:solidFill>
                  <a:srgbClr val="981A1A"/>
                </a:solidFill>
                <a:effectLst/>
                <a:latin typeface="Arial Unicode MS" panose="020B0604020202020204" pitchFamily="34" charset="-122"/>
                <a:ea typeface="var(--monospace)"/>
              </a:rPr>
              <a:t>&gt;</a:t>
            </a:r>
            <a:r>
              <a:rPr kumimoji="0" lang="zh-CN" altLang="zh-CN" sz="1200" b="0" i="0" u="none" strike="noStrike" cap="none" normalizeH="0" baseline="0">
                <a:ln>
                  <a:noFill/>
                </a:ln>
                <a:solidFill>
                  <a:srgbClr val="333333"/>
                </a:solidFill>
                <a:effectLst/>
                <a:latin typeface="Arial Unicode MS" panose="020B0604020202020204" pitchFamily="34" charset="-122"/>
                <a:ea typeface="var(--monospace)"/>
              </a:rPr>
              <a:t> </a:t>
            </a:r>
            <a:r>
              <a:rPr kumimoji="0" lang="zh-CN" altLang="zh-CN" sz="1200" b="0" i="0" u="none" strike="noStrike" cap="none" normalizeH="0" baseline="0">
                <a:ln>
                  <a:noFill/>
                </a:ln>
                <a:solidFill>
                  <a:srgbClr val="000000"/>
                </a:solidFill>
                <a:effectLst/>
                <a:latin typeface="Arial Unicode MS" panose="020B0604020202020204" pitchFamily="34" charset="-122"/>
                <a:ea typeface="var(--monospace)"/>
              </a:rPr>
              <a:t>task</a:t>
            </a:r>
            <a:r>
              <a:rPr kumimoji="0" lang="zh-CN" altLang="zh-CN" sz="1200" b="0" i="0" u="none" strike="noStrike" cap="none" normalizeH="0" baseline="0">
                <a:ln>
                  <a:noFill/>
                </a:ln>
                <a:solidFill>
                  <a:srgbClr val="333333"/>
                </a:solidFill>
                <a:effectLst/>
                <a:latin typeface="Arial Unicode MS" panose="020B0604020202020204" pitchFamily="34" charset="-122"/>
                <a:ea typeface="var(--monospace)"/>
              </a:rPr>
              <a:t>) </a:t>
            </a:r>
            <a:r>
              <a:rPr kumimoji="0" lang="en-US" altLang="zh-CN" sz="1200" b="0" i="0" u="none" strike="noStrike" cap="none" normalizeH="0" baseline="0">
                <a:ln>
                  <a:noFill/>
                </a:ln>
                <a:solidFill>
                  <a:srgbClr val="333333"/>
                </a:solidFill>
                <a:effectLst/>
                <a:latin typeface="Arial Unicode MS" panose="020B0604020202020204" pitchFamily="34" charset="-122"/>
                <a:ea typeface="var(--monospace)"/>
              </a:rPr>
              <a:t> </a:t>
            </a:r>
            <a:r>
              <a:rPr kumimoji="0" lang="zh-CN" altLang="en-US" sz="1200" b="0" i="0" u="none" strike="noStrike" cap="none" normalizeH="0" baseline="0">
                <a:ln>
                  <a:noFill/>
                </a:ln>
                <a:solidFill>
                  <a:srgbClr val="333333"/>
                </a:solidFill>
                <a:effectLst/>
                <a:latin typeface="Arial Unicode MS" panose="020B0604020202020204" pitchFamily="34" charset="-122"/>
                <a:ea typeface="var(--monospace)"/>
              </a:rPr>
              <a:t>提交</a:t>
            </a:r>
            <a:r>
              <a:rPr kumimoji="0" lang="en-US" altLang="zh-CN" sz="1200" b="0" i="0" u="none" strike="noStrike" cap="none" normalizeH="0" baseline="0">
                <a:ln>
                  <a:noFill/>
                </a:ln>
                <a:solidFill>
                  <a:srgbClr val="333333"/>
                </a:solidFill>
                <a:effectLst/>
                <a:latin typeface="Arial Unicode MS" panose="020B0604020202020204" pitchFamily="34" charset="-122"/>
                <a:ea typeface="var(--monospace)"/>
              </a:rPr>
              <a:t>Callable</a:t>
            </a:r>
            <a:r>
              <a:rPr kumimoji="0" lang="zh-CN" altLang="en-US" sz="1200" b="0" i="0" u="none" strike="noStrike" cap="none" normalizeH="0" baseline="0">
                <a:ln>
                  <a:noFill/>
                </a:ln>
                <a:solidFill>
                  <a:srgbClr val="333333"/>
                </a:solidFill>
                <a:effectLst/>
                <a:latin typeface="Arial Unicode MS" panose="020B0604020202020204" pitchFamily="34" charset="-122"/>
                <a:ea typeface="var(--monospace)"/>
              </a:rPr>
              <a:t>任务方法</a:t>
            </a:r>
            <a:br>
              <a:rPr kumimoji="0" lang="zh-CN" altLang="zh-CN" sz="1200" b="0" i="0" u="none" strike="noStrike" cap="none" normalizeH="0" baseline="0">
                <a:ln>
                  <a:noFill/>
                </a:ln>
                <a:solidFill>
                  <a:srgbClr val="333333"/>
                </a:solidFill>
                <a:effectLst/>
                <a:latin typeface="Arial Unicode MS" panose="020B0604020202020204" pitchFamily="34" charset="-122"/>
                <a:ea typeface="var(--monospace)"/>
              </a:rPr>
            </a:br>
            <a:r>
              <a:rPr kumimoji="0" lang="zh-CN" altLang="zh-CN" sz="1200" b="0" i="0" u="none" strike="noStrike" cap="none" normalizeH="0" baseline="0">
                <a:ln>
                  <a:noFill/>
                </a:ln>
                <a:solidFill>
                  <a:srgbClr val="333333"/>
                </a:solidFill>
                <a:effectLst/>
                <a:latin typeface="Arial Unicode MS" panose="020B0604020202020204" pitchFamily="34" charset="-122"/>
                <a:ea typeface="var(--monospace)"/>
              </a:rPr>
              <a:t>   </a:t>
            </a:r>
            <a:br>
              <a:rPr kumimoji="0" lang="zh-CN" altLang="zh-CN" sz="1200" b="0" i="0" u="none" strike="noStrike" cap="none" normalizeH="0" baseline="0">
                <a:ln>
                  <a:noFill/>
                </a:ln>
                <a:solidFill>
                  <a:srgbClr val="333333"/>
                </a:solidFill>
                <a:effectLst/>
                <a:latin typeface="Arial Unicode MS" panose="020B0604020202020204" pitchFamily="34" charset="-122"/>
                <a:ea typeface="var(--monospace)"/>
              </a:rPr>
            </a:br>
            <a:r>
              <a:rPr kumimoji="0" lang="zh-CN" altLang="zh-CN" sz="1200" b="0" i="0" u="none" strike="noStrike" cap="none" normalizeH="0" baseline="0">
                <a:ln>
                  <a:noFill/>
                </a:ln>
                <a:solidFill>
                  <a:srgbClr val="333333"/>
                </a:solidFill>
                <a:effectLst/>
                <a:latin typeface="Arial Unicode MS" panose="020B0604020202020204" pitchFamily="34" charset="-122"/>
                <a:ea typeface="var(--monospace)"/>
              </a:rPr>
              <a:t> </a:t>
            </a:r>
            <a:r>
              <a:rPr kumimoji="0" lang="zh-CN" altLang="zh-CN" sz="1200" b="0" i="0" u="none" strike="noStrike" cap="none" normalizeH="0" baseline="0">
                <a:ln>
                  <a:noFill/>
                </a:ln>
                <a:solidFill>
                  <a:srgbClr val="000000"/>
                </a:solidFill>
                <a:effectLst/>
                <a:latin typeface="Arial Unicode MS" panose="020B0604020202020204" pitchFamily="34" charset="-122"/>
                <a:ea typeface="var(--monospace)"/>
              </a:rPr>
              <a:t>返回值类型Future的作用就是为了获取任务执行的结果。</a:t>
            </a:r>
            <a:br>
              <a:rPr kumimoji="0" lang="zh-CN" altLang="zh-CN" sz="1200" b="0" i="0" u="none" strike="noStrike" cap="none" normalizeH="0" baseline="0">
                <a:ln>
                  <a:noFill/>
                </a:ln>
                <a:solidFill>
                  <a:srgbClr val="333333"/>
                </a:solidFill>
                <a:effectLst/>
                <a:latin typeface="Arial Unicode MS" panose="020B0604020202020204" pitchFamily="34" charset="-122"/>
                <a:ea typeface="var(--monospace)"/>
              </a:rPr>
            </a:br>
            <a:r>
              <a:rPr kumimoji="0" lang="zh-CN" altLang="zh-CN" sz="1200" b="0" i="0" u="none" strike="noStrike" cap="none" normalizeH="0" baseline="0">
                <a:ln>
                  <a:noFill/>
                </a:ln>
                <a:solidFill>
                  <a:srgbClr val="333333"/>
                </a:solidFill>
                <a:effectLst/>
                <a:latin typeface="Arial Unicode MS" panose="020B0604020202020204" pitchFamily="34" charset="-122"/>
                <a:ea typeface="var(--monospace)"/>
              </a:rPr>
              <a:t> </a:t>
            </a:r>
            <a:r>
              <a:rPr kumimoji="0" lang="zh-CN" altLang="zh-CN" sz="1200" b="0" i="0" u="none" strike="noStrike" cap="none" normalizeH="0" baseline="0">
                <a:ln>
                  <a:noFill/>
                </a:ln>
                <a:solidFill>
                  <a:srgbClr val="000000"/>
                </a:solidFill>
                <a:effectLst/>
                <a:latin typeface="Arial Unicode MS" panose="020B0604020202020204" pitchFamily="34" charset="-122"/>
                <a:ea typeface="var(--monospace)"/>
              </a:rPr>
              <a:t>Future是一个接口，里面存在一个get方法用来获取值。</a:t>
            </a:r>
            <a:endParaRPr lang="zh-CN" altLang="en-US" sz="1200"/>
          </a:p>
        </p:txBody>
      </p:sp>
      <p:sp>
        <p:nvSpPr>
          <p:cNvPr id="20" name="文本框 19"/>
          <p:cNvSpPr txBox="1"/>
          <p:nvPr/>
        </p:nvSpPr>
        <p:spPr>
          <a:xfrm>
            <a:off x="4615509" y="3608994"/>
            <a:ext cx="4496096" cy="307777"/>
          </a:xfrm>
          <a:prstGeom prst="rect">
            <a:avLst/>
          </a:prstGeom>
          <a:noFill/>
        </p:spPr>
        <p:txBody>
          <a:bodyPr wrap="square">
            <a:spAutoFit/>
          </a:bodyPr>
          <a:lstStyle/>
          <a:p>
            <a:r>
              <a:rPr lang="zh-CN" altLang="en-US" sz="1400" b="1">
                <a:solidFill>
                  <a:srgbClr val="FF0000"/>
                </a:solidFill>
              </a:rPr>
              <a:t>练一练</a:t>
            </a:r>
            <a:r>
              <a:rPr lang="zh-CN" altLang="en-US" sz="1400"/>
              <a:t>：使用线程池计算 从0~n的和，并将结果返回。</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randombar(horizontal)">
                                      <p:cBhvr>
                                        <p:cTn id="7" dur="500"/>
                                        <p:tgtEl>
                                          <p:spTgt spid="7">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0" dur="500"/>
                                        <p:tgtEl>
                                          <p:spTgt spid="7">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3" dur="500"/>
                                        <p:tgtEl>
                                          <p:spTgt spid="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randombar(horizontal)">
                                      <p:cBhvr>
                                        <p:cTn id="28" dur="500"/>
                                        <p:tgtEl>
                                          <p:spTgt spid="6">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Effect transition="in" filter="randombar(horizontal)">
                                      <p:cBhvr>
                                        <p:cTn id="33" dur="500"/>
                                        <p:tgtEl>
                                          <p:spTgt spid="6">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randombar(horizontal)">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43" dur="500"/>
                                        <p:tgtEl>
                                          <p:spTgt spid="18">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randombar(horizontal)">
                                      <p:cBhvr>
                                        <p:cTn id="4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uiExpand="1" build="p"/>
      <p:bldP spid="10" grpId="0" animBg="1"/>
      <p:bldP spid="12" grpId="0"/>
      <p:bldP spid="2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Callable</a:t>
            </a:r>
            <a:r>
              <a:rPr lang="zh-CN" altLang="en-US"/>
              <a:t>任务和</a:t>
            </a:r>
            <a:r>
              <a:rPr lang="en-US" altLang="zh-CN"/>
              <a:t>Runnable</a:t>
            </a:r>
            <a:r>
              <a:rPr lang="zh-CN" altLang="en-US"/>
              <a:t>任务相比最大的特点是什么？</a:t>
            </a:r>
            <a:endParaRPr lang="zh-CN" altLang="en-US"/>
          </a:p>
        </p:txBody>
      </p:sp>
      <p:sp>
        <p:nvSpPr>
          <p:cNvPr id="3" name="文本占位符 2"/>
          <p:cNvSpPr>
            <a:spLocks noGrp="1"/>
          </p:cNvSpPr>
          <p:nvPr>
            <p:ph type="body" sz="quarter" idx="11"/>
          </p:nvPr>
        </p:nvSpPr>
        <p:spPr/>
        <p:txBody>
          <a:bodyPr/>
          <a:lstStyle/>
          <a:p>
            <a:r>
              <a:rPr lang="zh-CN" altLang="en-US"/>
              <a:t>可以将任务结果返回</a:t>
            </a:r>
            <a:endParaRPr lang="zh-CN" altLang="en-US"/>
          </a:p>
        </p:txBody>
      </p:sp>
      <p:sp>
        <p:nvSpPr>
          <p:cNvPr id="4" name="文本占位符 3"/>
          <p:cNvSpPr>
            <a:spLocks noGrp="1"/>
          </p:cNvSpPr>
          <p:nvPr>
            <p:ph type="body" sz="quarter" idx="15"/>
          </p:nvPr>
        </p:nvSpPr>
        <p:spPr>
          <a:xfrm>
            <a:off x="909012" y="2528122"/>
            <a:ext cx="6315299" cy="1381118"/>
          </a:xfrm>
        </p:spPr>
        <p:txBody>
          <a:bodyPr/>
          <a:lstStyle/>
          <a:p>
            <a:pPr marL="0" marR="0" lvl="0" indent="0" algn="l" defTabSz="914400" rtl="0" eaLnBrk="0" fontAlgn="base" latinLnBrk="0" hangingPunct="0">
              <a:lnSpc>
                <a:spcPct val="150000"/>
              </a:lnSpc>
              <a:spcBef>
                <a:spcPct val="0"/>
              </a:spcBef>
              <a:spcAft>
                <a:spcPct val="0"/>
              </a:spcAft>
              <a:buClrTx/>
              <a:buSzTx/>
              <a:buFontTx/>
              <a:buAutoNum type="arabicPeriod"/>
            </a:pPr>
            <a:r>
              <a:rPr kumimoji="0" lang="zh-CN" altLang="zh-CN" sz="1100" b="0" i="0" u="none" strike="noStrike" cap="none" normalizeH="0" baseline="0">
                <a:ln>
                  <a:noFill/>
                </a:ln>
                <a:solidFill>
                  <a:srgbClr val="333333"/>
                </a:solidFill>
                <a:effectLst/>
                <a:latin typeface="Arial" panose="020B0604020202020204" pitchFamily="34" charset="0"/>
                <a:ea typeface="Open Sans" panose="020B0606030504020204" pitchFamily="34" charset="0"/>
              </a:rPr>
              <a:t>创建线程池</a:t>
            </a:r>
            <a:endParaRPr kumimoji="0" lang="zh-CN" altLang="zh-CN" sz="1100" b="0"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2"/>
            </a:pPr>
            <a:r>
              <a:rPr kumimoji="0" lang="zh-CN" altLang="zh-CN" sz="1100" b="0" i="0" u="none" strike="noStrike" cap="none" normalizeH="0" baseline="0">
                <a:ln>
                  <a:noFill/>
                </a:ln>
                <a:solidFill>
                  <a:srgbClr val="333333"/>
                </a:solidFill>
                <a:effectLst/>
                <a:latin typeface="Arial" panose="020B0604020202020204" pitchFamily="34" charset="0"/>
                <a:ea typeface="Open Sans" panose="020B0606030504020204" pitchFamily="34" charset="0"/>
              </a:rPr>
              <a:t>定义Callable任务</a:t>
            </a:r>
            <a:endParaRPr kumimoji="0" lang="zh-CN" altLang="zh-CN" sz="1100" b="0"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3"/>
            </a:pPr>
            <a:r>
              <a:rPr kumimoji="0" lang="zh-CN" altLang="zh-CN" sz="1100" b="0" i="0" u="none" strike="noStrike" cap="none" normalizeH="0" baseline="0">
                <a:ln>
                  <a:noFill/>
                </a:ln>
                <a:solidFill>
                  <a:srgbClr val="333333"/>
                </a:solidFill>
                <a:effectLst/>
                <a:latin typeface="Arial" panose="020B0604020202020204" pitchFamily="34" charset="0"/>
                <a:ea typeface="Open Sans" panose="020B0606030504020204" pitchFamily="34" charset="0"/>
              </a:rPr>
              <a:t>创建Callable任务，提交任务给线程池</a:t>
            </a:r>
            <a:endParaRPr kumimoji="0" lang="zh-CN" altLang="zh-CN" sz="1100" b="0" i="0" u="none" strike="noStrike" cap="none" normalizeH="0" baseline="0">
              <a:ln>
                <a:noFill/>
              </a:ln>
              <a:solidFill>
                <a:srgbClr val="333333"/>
              </a:solidFill>
              <a:effectLst/>
              <a:ea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4"/>
            </a:pPr>
            <a:r>
              <a:rPr kumimoji="0" lang="zh-CN" altLang="zh-CN" sz="1100" b="0" i="0" u="none" strike="noStrike" cap="none" normalizeH="0" baseline="0">
                <a:ln>
                  <a:noFill/>
                </a:ln>
                <a:solidFill>
                  <a:srgbClr val="333333"/>
                </a:solidFill>
                <a:effectLst/>
                <a:latin typeface="Arial" panose="020B0604020202020204" pitchFamily="34" charset="0"/>
                <a:ea typeface="Open Sans" panose="020B0606030504020204" pitchFamily="34" charset="0"/>
              </a:rPr>
              <a:t>获取执行结果</a:t>
            </a:r>
            <a:endParaRPr kumimoji="0" lang="zh-CN" altLang="zh-CN" sz="1100" b="0"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p:txBody>
      </p:sp>
      <p:sp>
        <p:nvSpPr>
          <p:cNvPr id="6" name="文本占位符 5"/>
          <p:cNvSpPr>
            <a:spLocks noGrp="1"/>
          </p:cNvSpPr>
          <p:nvPr>
            <p:ph type="body" sz="quarter" idx="22"/>
          </p:nvPr>
        </p:nvSpPr>
        <p:spPr/>
        <p:txBody>
          <a:bodyPr/>
          <a:lstStyle/>
          <a:p>
            <a:r>
              <a:rPr lang="zh-CN" altLang="en-US"/>
              <a:t>请简述线程池处理</a:t>
            </a:r>
            <a:r>
              <a:rPr lang="en-US" altLang="zh-CN"/>
              <a:t>Callable</a:t>
            </a:r>
            <a:r>
              <a:rPr lang="zh-CN" altLang="en-US"/>
              <a:t>任务的大致步骤</a:t>
            </a:r>
            <a:endParaRPr lang="zh-CN" altLang="en-US"/>
          </a:p>
        </p:txBody>
      </p:sp>
      <p:sp>
        <p:nvSpPr>
          <p:cNvPr id="8" name="标题 7"/>
          <p:cNvSpPr>
            <a:spLocks noGrp="1"/>
          </p:cNvSpPr>
          <p:nvPr>
            <p:ph type="title"/>
          </p:nvPr>
        </p:nvSpPr>
        <p:spPr/>
        <p:txBody>
          <a:bodyPr/>
          <a:lstStyle/>
          <a:p>
            <a:r>
              <a:rPr lang="zh-CN" altLang="en-US"/>
              <a:t>线程池处理</a:t>
            </a:r>
            <a:r>
              <a:rPr lang="en-US" altLang="zh-CN"/>
              <a:t>Callable</a:t>
            </a:r>
            <a:r>
              <a:rPr lang="zh-CN" altLang="en-US"/>
              <a:t>任务</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2" dur="500"/>
                                        <p:tgtEl>
                                          <p:spTgt spid="4">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5" dur="500"/>
                                        <p:tgtEl>
                                          <p:spTgt spid="4">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8" dur="500"/>
                                        <p:tgtEl>
                                          <p:spTgt spid="4">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1"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文本占位符 2"/>
          <p:cNvSpPr>
            <a:spLocks noGrp="1"/>
          </p:cNvSpPr>
          <p:nvPr/>
        </p:nvSpPr>
        <p:spPr>
          <a:xfrm>
            <a:off x="557213" y="573088"/>
            <a:ext cx="3727450" cy="388937"/>
          </a:xfrm>
          <a:prstGeom prst="rect">
            <a:avLst/>
          </a:prstGeom>
          <a:noFill/>
          <a:ln w="9525">
            <a:noFill/>
          </a:ln>
        </p:spPr>
        <p:txBody>
          <a:bodyPr lIns="68574" tIns="34289" rIns="68574" bIns="34289" anchor="ctr" anchorCtr="0"/>
          <a:p>
            <a:pPr>
              <a:spcBef>
                <a:spcPct val="20000"/>
              </a:spcBef>
            </a:pPr>
            <a:r>
              <a:rPr lang="en-US" altLang="zh-CN" sz="1400" b="1">
                <a:solidFill>
                  <a:srgbClr val="404040"/>
                </a:solidFill>
                <a:latin typeface="阿里巴巴普惠体" panose="00020600040101010101" pitchFamily="18" charset="-122"/>
                <a:ea typeface="阿里巴巴普惠体" panose="00020600040101010101" pitchFamily="18" charset="-122"/>
              </a:rPr>
              <a:t>1 </a:t>
            </a:r>
            <a:r>
              <a:rPr lang="zh-CN" altLang="en-US" sz="1400" b="1">
                <a:solidFill>
                  <a:srgbClr val="404040"/>
                </a:solidFill>
                <a:latin typeface="阿里巴巴普惠体" panose="00020600040101010101" pitchFamily="18" charset="-122"/>
                <a:ea typeface="阿里巴巴普惠体" panose="00020600040101010101" pitchFamily="18" charset="-122"/>
              </a:rPr>
              <a:t>进程和线程</a:t>
            </a:r>
            <a:endParaRPr lang="zh-CN" altLang="en-US" sz="1400" b="1">
              <a:solidFill>
                <a:srgbClr val="404040"/>
              </a:solidFill>
              <a:latin typeface="阿里巴巴普惠体" panose="00020600040101010101" pitchFamily="18" charset="-122"/>
              <a:ea typeface="阿里巴巴普惠体" panose="00020600040101010101" pitchFamily="18" charset="-122"/>
            </a:endParaRPr>
          </a:p>
        </p:txBody>
      </p:sp>
      <p:sp>
        <p:nvSpPr>
          <p:cNvPr id="9" name="文本占位符 3"/>
          <p:cNvSpPr>
            <a:spLocks noGrp="1"/>
          </p:cNvSpPr>
          <p:nvPr/>
        </p:nvSpPr>
        <p:spPr>
          <a:xfrm>
            <a:off x="557213" y="954088"/>
            <a:ext cx="3943350" cy="1376363"/>
          </a:xfrm>
          <a:prstGeom prst="rect">
            <a:avLst/>
          </a:prstGeom>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1450" indent="-171450" fontAlgn="base">
              <a:buFont typeface="Wingdings" panose="05000000000000000000" pitchFamily="2" charset="2"/>
              <a:buChar char="n"/>
            </a:pPr>
            <a:r>
              <a:rPr lang="zh-CN" altLang="en-US" strike="noStrike" noProof="1">
                <a:latin typeface="阿里巴巴普惠体" panose="00020600040101010101" pitchFamily="18" charset="-122"/>
                <a:ea typeface="阿里巴巴普惠体" panose="00020600040101010101" pitchFamily="18" charset="-122"/>
                <a:cs typeface="阿里巴巴普惠体" panose="00020600040101010101" pitchFamily="18" charset="-122"/>
              </a:rPr>
              <a:t>进程</a:t>
            </a:r>
            <a:endParaRPr lang="en-US" altLang="zh-CN" strike="noStrike" noProof="1"/>
          </a:p>
          <a:p>
            <a:pPr fontAlgn="base"/>
            <a:r>
              <a:rPr lang="zh-CN" altLang="en-US" sz="1100" b="1" strike="noStrike" noProof="1">
                <a:latin typeface="阿里巴巴普惠体" panose="00020600040101010101" pitchFamily="18" charset="-122"/>
                <a:ea typeface="阿里巴巴普惠体" panose="00020600040101010101" pitchFamily="18" charset="-122"/>
                <a:cs typeface="阿里巴巴普惠体" panose="00020600040101010101" pitchFamily="18" charset="-122"/>
              </a:rPr>
              <a:t>进程简单地说就是在多任务操作系统中，每个独立执行的程序</a:t>
            </a:r>
            <a:r>
              <a:rPr lang="zh-CN" altLang="en-US" sz="1100" strike="noStrike" noProof="1">
                <a:latin typeface="阿里巴巴普惠体" panose="00020600040101010101" pitchFamily="18" charset="-122"/>
                <a:ea typeface="阿里巴巴普惠体" panose="00020600040101010101" pitchFamily="18" charset="-122"/>
                <a:cs typeface="阿里巴巴普惠体" panose="00020600040101010101" pitchFamily="18" charset="-122"/>
              </a:rPr>
              <a:t>，所以进程也就是“正在进行的程序”。（</a:t>
            </a:r>
            <a:r>
              <a:rPr lang="en-US" altLang="zh-CN" sz="1100" strike="noStrike" noProof="1">
                <a:latin typeface="阿里巴巴普惠体" panose="00020600040101010101" pitchFamily="18" charset="-122"/>
                <a:ea typeface="阿里巴巴普惠体" panose="00020600040101010101" pitchFamily="18" charset="-122"/>
                <a:cs typeface="阿里巴巴普惠体" panose="00020600040101010101" pitchFamily="18" charset="-122"/>
              </a:rPr>
              <a:t>Windows</a:t>
            </a:r>
            <a:r>
              <a:rPr lang="zh-CN" altLang="en-US" sz="1100" strike="noStrike" noProof="1">
                <a:latin typeface="阿里巴巴普惠体" panose="00020600040101010101" pitchFamily="18" charset="-122"/>
                <a:ea typeface="阿里巴巴普惠体" panose="00020600040101010101" pitchFamily="18" charset="-122"/>
                <a:cs typeface="阿里巴巴普惠体" panose="00020600040101010101" pitchFamily="18" charset="-122"/>
              </a:rPr>
              <a:t>系统中</a:t>
            </a:r>
            <a:r>
              <a:rPr lang="en-US" altLang="zh-CN" sz="1100" strike="noStrike" noProof="1">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100" strike="noStrike" noProof="1">
                <a:latin typeface="阿里巴巴普惠体" panose="00020600040101010101" pitchFamily="18" charset="-122"/>
                <a:ea typeface="阿里巴巴普惠体" panose="00020600040101010101" pitchFamily="18" charset="-122"/>
                <a:cs typeface="阿里巴巴普惠体" panose="00020600040101010101" pitchFamily="18" charset="-122"/>
              </a:rPr>
              <a:t>我们可以在任务管理器中看到进程）</a:t>
            </a:r>
            <a:endParaRPr lang="en-US" altLang="zh-CN" sz="1100" strike="noStrike" noProof="1"/>
          </a:p>
        </p:txBody>
      </p:sp>
      <p:sp>
        <p:nvSpPr>
          <p:cNvPr id="11" name="文本占位符 3"/>
          <p:cNvSpPr txBox="1"/>
          <p:nvPr/>
        </p:nvSpPr>
        <p:spPr>
          <a:xfrm>
            <a:off x="5002213" y="962025"/>
            <a:ext cx="3943350" cy="1376363"/>
          </a:xfrm>
          <a:prstGeom prst="rect">
            <a:avLst/>
          </a:prstGeom>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1450" indent="-171450" fontAlgn="base">
              <a:buFont typeface="Wingdings" panose="05000000000000000000" pitchFamily="2" charset="2"/>
              <a:buChar char="n"/>
            </a:pPr>
            <a:r>
              <a:rPr lang="zh-CN" altLang="en-US" strike="noStrike" noProof="1">
                <a:latin typeface="阿里巴巴普惠体" panose="00020600040101010101" pitchFamily="18" charset="-122"/>
                <a:ea typeface="阿里巴巴普惠体" panose="00020600040101010101" pitchFamily="18" charset="-122"/>
                <a:cs typeface="阿里巴巴普惠体" panose="00020600040101010101" pitchFamily="18" charset="-122"/>
              </a:rPr>
              <a:t>线程</a:t>
            </a:r>
            <a:endParaRPr lang="en-US" altLang="zh-CN" strike="noStrike" noProof="1"/>
          </a:p>
          <a:p>
            <a:pPr fontAlgn="base"/>
            <a:r>
              <a:rPr lang="zh-CN" altLang="en-US" sz="1100" b="1" strike="noStrike" noProof="1">
                <a:latin typeface="阿里巴巴普惠体" panose="00020600040101010101" pitchFamily="18" charset="-122"/>
                <a:ea typeface="阿里巴巴普惠体" panose="00020600040101010101" pitchFamily="18" charset="-122"/>
                <a:cs typeface="阿里巴巴普惠体" panose="00020600040101010101" pitchFamily="18" charset="-122"/>
              </a:rPr>
              <a:t>线程是程序运行的基本执行单元。</a:t>
            </a:r>
            <a:r>
              <a:rPr lang="zh-CN" altLang="en-US" sz="1100" strike="noStrike" noProof="1">
                <a:latin typeface="阿里巴巴普惠体" panose="00020600040101010101" pitchFamily="18" charset="-122"/>
                <a:ea typeface="阿里巴巴普惠体" panose="00020600040101010101" pitchFamily="18" charset="-122"/>
                <a:cs typeface="阿里巴巴普惠体" panose="00020600040101010101" pitchFamily="18" charset="-122"/>
              </a:rPr>
              <a:t>当操作系统执行一个程序时，会在系统中建立一个进程，该进程必须至少建立一个线程（这个线程被称为主线程）作为这个程序运行的入口点。因此，在操作系统中运行的任何程序都至少有一个线程。</a:t>
            </a:r>
            <a:endParaRPr lang="en-US" altLang="zh-CN" sz="1100" strike="noStrike" noProof="1"/>
          </a:p>
        </p:txBody>
      </p:sp>
      <p:pic>
        <p:nvPicPr>
          <p:cNvPr id="13" name="图片 12"/>
          <p:cNvPicPr>
            <a:picLocks noChangeAspect="1"/>
          </p:cNvPicPr>
          <p:nvPr>
            <p:custDataLst>
              <p:tags r:id="rId1"/>
            </p:custDataLst>
          </p:nvPr>
        </p:nvPicPr>
        <p:blipFill>
          <a:blip r:embed="rId2"/>
          <a:stretch>
            <a:fillRect/>
          </a:stretch>
        </p:blipFill>
        <p:spPr>
          <a:xfrm>
            <a:off x="5002213" y="2416175"/>
            <a:ext cx="3709988" cy="2162175"/>
          </a:xfrm>
          <a:prstGeom prst="rect">
            <a:avLst/>
          </a:prstGeom>
          <a:ln>
            <a:noFill/>
          </a:ln>
          <a:effectLst>
            <a:outerShdw blurRad="190500" algn="tl" rotWithShape="0">
              <a:srgbClr val="000000">
                <a:alpha val="70000"/>
              </a:srgbClr>
            </a:outerShdw>
          </a:effectLst>
        </p:spPr>
      </p:pic>
      <p:pic>
        <p:nvPicPr>
          <p:cNvPr id="15" name="图片 14"/>
          <p:cNvPicPr>
            <a:picLocks noChangeAspect="1"/>
          </p:cNvPicPr>
          <p:nvPr>
            <p:custDataLst>
              <p:tags r:id="rId3"/>
            </p:custDataLst>
          </p:nvPr>
        </p:nvPicPr>
        <p:blipFill>
          <a:blip r:embed="rId4"/>
          <a:stretch>
            <a:fillRect/>
          </a:stretch>
        </p:blipFill>
        <p:spPr>
          <a:xfrm>
            <a:off x="628650" y="2416175"/>
            <a:ext cx="3871913" cy="2216150"/>
          </a:xfrm>
          <a:prstGeom prst="rect">
            <a:avLst/>
          </a:prstGeom>
          <a:ln>
            <a:noFill/>
          </a:ln>
          <a:effectLst>
            <a:outerShdw blurRad="292100" dist="139700" dir="2700000" algn="tl" rotWithShape="0">
              <a:srgbClr val="333333">
                <a:alpha val="65000"/>
              </a:srgbClr>
            </a:outerShdw>
          </a:effectLst>
        </p:spPr>
      </p:pic>
      <p:sp>
        <p:nvSpPr>
          <p:cNvPr id="3" name="标题 1"/>
          <p:cNvSpPr>
            <a:spLocks noGrp="1"/>
          </p:cNvSpPr>
          <p:nvPr/>
        </p:nvSpPr>
        <p:spPr>
          <a:xfrm>
            <a:off x="628650" y="177599"/>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多线程相关概念</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charRg st="0" end="3"/>
                                            </p:txEl>
                                          </p:spTgt>
                                        </p:tgtEl>
                                        <p:attrNameLst>
                                          <p:attrName>style.visibility</p:attrName>
                                        </p:attrNameLst>
                                      </p:cBhvr>
                                      <p:to>
                                        <p:strVal val="visible"/>
                                      </p:to>
                                    </p:set>
                                    <p:animEffect transition="in" filter="randombar(horizontal)">
                                      <p:cBhvr>
                                        <p:cTn id="7" dur="500"/>
                                        <p:tgtEl>
                                          <p:spTgt spid="9">
                                            <p:txEl>
                                              <p:charRg st="0"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
                                            <p:txEl>
                                              <p:charRg st="3" end="77"/>
                                            </p:txEl>
                                          </p:spTgt>
                                        </p:tgtEl>
                                        <p:attrNameLst>
                                          <p:attrName>style.visibility</p:attrName>
                                        </p:attrNameLst>
                                      </p:cBhvr>
                                      <p:to>
                                        <p:strVal val="visible"/>
                                      </p:to>
                                    </p:set>
                                    <p:animEffect transition="in" filter="randombar(horizontal)">
                                      <p:cBhvr>
                                        <p:cTn id="10" dur="500"/>
                                        <p:tgtEl>
                                          <p:spTgt spid="9">
                                            <p:txEl>
                                              <p:charRg st="3" end="7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randombar(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1">
                                            <p:txEl>
                                              <p:charRg st="0" end="3"/>
                                            </p:txEl>
                                          </p:spTgt>
                                        </p:tgtEl>
                                        <p:attrNameLst>
                                          <p:attrName>style.visibility</p:attrName>
                                        </p:attrNameLst>
                                      </p:cBhvr>
                                      <p:to>
                                        <p:strVal val="visible"/>
                                      </p:to>
                                    </p:set>
                                    <p:animEffect transition="in" filter="randombar(horizontal)">
                                      <p:cBhvr>
                                        <p:cTn id="20" dur="500"/>
                                        <p:tgtEl>
                                          <p:spTgt spid="11">
                                            <p:txEl>
                                              <p:charRg st="0" end="3"/>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11">
                                            <p:txEl>
                                              <p:charRg st="3" end="107"/>
                                            </p:txEl>
                                          </p:spTgt>
                                        </p:tgtEl>
                                        <p:attrNameLst>
                                          <p:attrName>style.visibility</p:attrName>
                                        </p:attrNameLst>
                                      </p:cBhvr>
                                      <p:to>
                                        <p:strVal val="visible"/>
                                      </p:to>
                                    </p:set>
                                    <p:animEffect transition="in" filter="randombar(horizontal)">
                                      <p:cBhvr>
                                        <p:cTn id="23" dur="500"/>
                                        <p:tgtEl>
                                          <p:spTgt spid="11">
                                            <p:txEl>
                                              <p:charRg st="3" end="10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randombar(horizontal)">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MH" val="20180905155037"/>
  <p:tag name="MH_LIBRARY" val="CONTENTS"/>
  <p:tag name="MH_TYPE" val="OTHERS"/>
  <p:tag name="ID" val="545836"/>
</p:tagLst>
</file>

<file path=ppt/tags/tag10.xml><?xml version="1.0" encoding="utf-8"?>
<p:tagLst xmlns:p="http://schemas.openxmlformats.org/presentationml/2006/main">
  <p:tag name="MH" val="20180905155037"/>
  <p:tag name="MH_LIBRARY" val="CONTENTS"/>
  <p:tag name="MH_TYPE" val="OTHERS"/>
  <p:tag name="ID" val="545836"/>
</p:tagLst>
</file>

<file path=ppt/tags/tag11.xml><?xml version="1.0" encoding="utf-8"?>
<p:tagLst xmlns:p="http://schemas.openxmlformats.org/presentationml/2006/main">
  <p:tag name="MH" val="20180905155037"/>
  <p:tag name="MH_LIBRARY" val="CONTENTS"/>
  <p:tag name="MH_TYPE" val="OTHERS"/>
  <p:tag name="ID" val="545836"/>
</p:tagLst>
</file>

<file path=ppt/tags/tag12.xml><?xml version="1.0" encoding="utf-8"?>
<p:tagLst xmlns:p="http://schemas.openxmlformats.org/presentationml/2006/main">
  <p:tag name="MH" val="20180905155037"/>
  <p:tag name="MH_LIBRARY" val="CONTENTS"/>
  <p:tag name="MH_TYPE" val="OTHERS"/>
  <p:tag name="ID" val="545836"/>
</p:tagLst>
</file>

<file path=ppt/tags/tag13.xml><?xml version="1.0" encoding="utf-8"?>
<p:tagLst xmlns:p="http://schemas.openxmlformats.org/presentationml/2006/main">
  <p:tag name="MH" val="20180905155037"/>
  <p:tag name="MH_LIBRARY" val="CONTENTS"/>
  <p:tag name="MH_TYPE" val="OTHERS"/>
  <p:tag name="ID" val="545836"/>
</p:tagLst>
</file>

<file path=ppt/tags/tag14.xml><?xml version="1.0" encoding="utf-8"?>
<p:tagLst xmlns:p="http://schemas.openxmlformats.org/presentationml/2006/main">
  <p:tag name="MH" val="20180905155037"/>
  <p:tag name="MH_LIBRARY" val="CONTENTS"/>
  <p:tag name="MH_TYPE" val="OTHERS"/>
  <p:tag name="ID" val="545836"/>
</p:tagLst>
</file>

<file path=ppt/tags/tag15.xml><?xml version="1.0" encoding="utf-8"?>
<p:tagLst xmlns:p="http://schemas.openxmlformats.org/presentationml/2006/main">
  <p:tag name="MH" val="20180905155037"/>
  <p:tag name="MH_LIBRARY" val="CONTENTS"/>
  <p:tag name="MH_TYPE" val="OTHERS"/>
  <p:tag name="ID" val="545836"/>
</p:tagLst>
</file>

<file path=ppt/tags/tag16.xml><?xml version="1.0" encoding="utf-8"?>
<p:tagLst xmlns:p="http://schemas.openxmlformats.org/presentationml/2006/main">
  <p:tag name="MH" val="20180905155037"/>
  <p:tag name="MH_LIBRARY" val="CONTENTS"/>
  <p:tag name="MH_TYPE" val="OTHERS"/>
  <p:tag name="ID" val="545836"/>
</p:tagLst>
</file>

<file path=ppt/tags/tag17.xml><?xml version="1.0" encoding="utf-8"?>
<p:tagLst xmlns:p="http://schemas.openxmlformats.org/presentationml/2006/main">
  <p:tag name="MH" val="20180905155037"/>
  <p:tag name="MH_LIBRARY" val="CONTENTS"/>
  <p:tag name="MH_TYPE" val="OTHERS"/>
  <p:tag name="ID" val="545836"/>
</p:tagLst>
</file>

<file path=ppt/tags/tag2.xml><?xml version="1.0" encoding="utf-8"?>
<p:tagLst xmlns:p="http://schemas.openxmlformats.org/presentationml/2006/main">
  <p:tag name="MH" val="20180905155037"/>
  <p:tag name="MH_LIBRARY" val="CONTENTS"/>
  <p:tag name="MH_TYPE" val="OTHERS"/>
  <p:tag name="ID" val="545836"/>
</p:tagLst>
</file>

<file path=ppt/tags/tag3.xml><?xml version="1.0" encoding="utf-8"?>
<p:tagLst xmlns:p="http://schemas.openxmlformats.org/presentationml/2006/main">
  <p:tag name="MH" val="20180905155037"/>
  <p:tag name="MH_LIBRARY" val="CONTENTS"/>
  <p:tag name="MH_TYPE" val="OTHERS"/>
  <p:tag name="ID" val="545836"/>
</p:tagLst>
</file>

<file path=ppt/tags/tag4.xml><?xml version="1.0" encoding="utf-8"?>
<p:tagLst xmlns:p="http://schemas.openxmlformats.org/presentationml/2006/main">
  <p:tag name="MH" val="20180905155037"/>
  <p:tag name="MH_LIBRARY" val="CONTENTS"/>
  <p:tag name="MH_TYPE" val="OTHERS"/>
  <p:tag name="ID" val="545836"/>
</p:tagLst>
</file>

<file path=ppt/tags/tag5.xml><?xml version="1.0" encoding="utf-8"?>
<p:tagLst xmlns:p="http://schemas.openxmlformats.org/presentationml/2006/main">
  <p:tag name="MH" val="20180905155037"/>
  <p:tag name="MH_LIBRARY" val="CONTENTS"/>
  <p:tag name="MH_TYPE" val="OTHERS"/>
  <p:tag name="ID" val="545836"/>
</p:tagLst>
</file>

<file path=ppt/tags/tag6.xml><?xml version="1.0" encoding="utf-8"?>
<p:tagLst xmlns:p="http://schemas.openxmlformats.org/presentationml/2006/main">
  <p:tag name="MH" val="20180905155037"/>
  <p:tag name="MH_LIBRARY" val="CONTENTS"/>
  <p:tag name="MH_TYPE" val="OTHERS"/>
  <p:tag name="ID" val="545836"/>
</p:tagLst>
</file>

<file path=ppt/tags/tag7.xml><?xml version="1.0" encoding="utf-8"?>
<p:tagLst xmlns:p="http://schemas.openxmlformats.org/presentationml/2006/main">
  <p:tag name="KSO_WM_UNIT_PLACING_PICTURE_USER_VIEWPORT" val="{&quot;height&quot;:3403.9401574803151,&quot;width&quot;:5842.2236220472441}"/>
</p:tagLst>
</file>

<file path=ppt/tags/tag8.xml><?xml version="1.0" encoding="utf-8"?>
<p:tagLst xmlns:p="http://schemas.openxmlformats.org/presentationml/2006/main">
  <p:tag name="KSO_WM_UNIT_PLACING_PICTURE_USER_VIEWPORT" val="{&quot;height&quot;:3489.3165354330708,&quot;width&quot;:6096.6015748031496}"/>
</p:tagLst>
</file>

<file path=ppt/tags/tag9.xml><?xml version="1.0" encoding="utf-8"?>
<p:tagLst xmlns:p="http://schemas.openxmlformats.org/presentationml/2006/main">
  <p:tag name="MH" val="20180905155037"/>
  <p:tag name="MH_LIBRARY" val="CONTENTS"/>
  <p:tag name="MH_TYPE" val="OTHERS"/>
  <p:tag name="ID" val="545836"/>
</p:tagLst>
</file>

<file path=ppt/theme/theme1.xml><?xml version="1.0" encoding="utf-8"?>
<a:theme xmlns:a="http://schemas.openxmlformats.org/drawingml/2006/main" name="1_课程标题页">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目录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阿里巴巴"/>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目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阿里巴巴">
      <a:majorFont>
        <a:latin typeface="阿里巴巴普惠体 M"/>
        <a:ea typeface="阿里巴巴普惠体 H"/>
        <a:cs typeface=""/>
      </a:majorFont>
      <a:minorFont>
        <a:latin typeface="阿里巴巴普惠体 R"/>
        <a:ea typeface="阿里巴巴普惠体 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阿里巴巴">
      <a:majorFont>
        <a:latin typeface="阿里巴巴普惠体 M"/>
        <a:ea typeface="阿里巴巴普惠体 H"/>
        <a:cs typeface=""/>
      </a:majorFont>
      <a:minorFont>
        <a:latin typeface="阿里巴巴普惠体 R"/>
        <a:ea typeface="阿里巴巴普惠体 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备课PPT模板V2.2</Template>
  <TotalTime>0</TotalTime>
  <Words>9926</Words>
  <Application>WPS 演示</Application>
  <PresentationFormat>全屏显示(16:9)</PresentationFormat>
  <Paragraphs>973</Paragraphs>
  <Slides>82</Slides>
  <Notes>1</Notes>
  <HiddenSlides>0</HiddenSlides>
  <MMClips>0</MMClips>
  <ScaleCrop>false</ScaleCrop>
  <HeadingPairs>
    <vt:vector size="6" baseType="variant">
      <vt:variant>
        <vt:lpstr>已用的字体</vt:lpstr>
      </vt:variant>
      <vt:variant>
        <vt:i4>23</vt:i4>
      </vt:variant>
      <vt:variant>
        <vt:lpstr>主题</vt:lpstr>
      </vt:variant>
      <vt:variant>
        <vt:i4>5</vt:i4>
      </vt:variant>
      <vt:variant>
        <vt:lpstr>幻灯片标题</vt:lpstr>
      </vt:variant>
      <vt:variant>
        <vt:i4>82</vt:i4>
      </vt:variant>
    </vt:vector>
  </HeadingPairs>
  <TitlesOfParts>
    <vt:vector size="110" baseType="lpstr">
      <vt:lpstr>Arial</vt:lpstr>
      <vt:lpstr>宋体</vt:lpstr>
      <vt:lpstr>Wingdings</vt:lpstr>
      <vt:lpstr>Calibri</vt:lpstr>
      <vt:lpstr>Segoe UI</vt:lpstr>
      <vt:lpstr>微软雅黑</vt:lpstr>
      <vt:lpstr>黑体</vt:lpstr>
      <vt:lpstr>阿里巴巴普惠体</vt:lpstr>
      <vt:lpstr>Segoe UI Light</vt:lpstr>
      <vt:lpstr>微软雅黑 Light</vt:lpstr>
      <vt:lpstr>Alibaba PuHuiTi</vt:lpstr>
      <vt:lpstr>Alibaba PuHuiTi</vt:lpstr>
      <vt:lpstr>Arial Unicode MS</vt:lpstr>
      <vt:lpstr>阿里巴巴普惠体 R</vt:lpstr>
      <vt:lpstr>Consolas</vt:lpstr>
      <vt:lpstr>Arial Unicode MS</vt:lpstr>
      <vt:lpstr>Open Sans</vt:lpstr>
      <vt:lpstr>Segoe Print</vt:lpstr>
      <vt:lpstr>Verdana</vt:lpstr>
      <vt:lpstr>Courier New</vt:lpstr>
      <vt:lpstr>var(--monospace)</vt:lpstr>
      <vt:lpstr>阿里巴巴普惠体 H</vt:lpstr>
      <vt:lpstr>阿里巴巴普惠体 M</vt:lpstr>
      <vt:lpstr>1_课程标题页</vt:lpstr>
      <vt:lpstr>2_目录设计方案</vt:lpstr>
      <vt:lpstr>3_目标设计方案</vt:lpstr>
      <vt:lpstr>4_正文设计方案</vt:lpstr>
      <vt:lpstr>5_结束页设计方案</vt:lpstr>
      <vt:lpstr>线程安全，死锁，线程状态，线程间通信，线程池</vt:lpstr>
      <vt:lpstr>多线程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线程的创建</vt:lpstr>
      <vt:lpstr>PowerPoint 演示文稿</vt:lpstr>
      <vt:lpstr>PowerPoint 演示文稿</vt:lpstr>
      <vt:lpstr>PowerPoint 演示文稿</vt:lpstr>
      <vt:lpstr>线程安全问题</vt:lpstr>
      <vt:lpstr>线程安全问题</vt:lpstr>
      <vt:lpstr>PowerPoint 演示文稿</vt:lpstr>
      <vt:lpstr>卖票案例出现的问题分析</vt:lpstr>
      <vt:lpstr>PowerPoint 演示文稿</vt:lpstr>
      <vt:lpstr>数据安全问题的解决</vt:lpstr>
      <vt:lpstr>PowerPoint 演示文稿</vt:lpstr>
      <vt:lpstr>同步代码块</vt:lpstr>
      <vt:lpstr>PowerPoint 演示文稿</vt:lpstr>
      <vt:lpstr>PowerPoint 演示文稿</vt:lpstr>
      <vt:lpstr>PowerPoint 演示文稿</vt:lpstr>
      <vt:lpstr>PowerPoint 演示文稿</vt:lpstr>
      <vt:lpstr>同步代码块</vt:lpstr>
      <vt:lpstr>PowerPoint 演示文稿</vt:lpstr>
      <vt:lpstr>同步代码块</vt:lpstr>
      <vt:lpstr>同步方法</vt:lpstr>
      <vt:lpstr>PowerPoint 演示文稿</vt:lpstr>
      <vt:lpstr>同步方法</vt:lpstr>
      <vt:lpstr>Lock锁机制</vt:lpstr>
      <vt:lpstr>PowerPoint 演示文稿</vt:lpstr>
      <vt:lpstr>Lock锁机制</vt:lpstr>
      <vt:lpstr>线程死锁</vt:lpstr>
      <vt:lpstr>线程的死锁</vt:lpstr>
      <vt:lpstr>线程的死锁</vt:lpstr>
      <vt:lpstr>线程的死锁</vt:lpstr>
      <vt:lpstr>线程的状态</vt:lpstr>
      <vt:lpstr>线程的状态</vt:lpstr>
      <vt:lpstr>PowerPoint 演示文稿</vt:lpstr>
      <vt:lpstr>PowerPoint 演示文稿</vt:lpstr>
      <vt:lpstr>线程间通讯</vt:lpstr>
      <vt:lpstr>线程间通讯</vt:lpstr>
      <vt:lpstr>线程间通讯</vt:lpstr>
      <vt:lpstr>线程间通讯</vt:lpstr>
      <vt:lpstr>等待唤醒代码实现</vt:lpstr>
      <vt:lpstr>等待唤醒代码实现</vt:lpstr>
      <vt:lpstr>等待唤醒代码实现</vt:lpstr>
      <vt:lpstr>生产者消费者案例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线程池</vt:lpstr>
      <vt:lpstr>线程池的概述</vt:lpstr>
      <vt:lpstr>线程池概述</vt:lpstr>
      <vt:lpstr>线程池概述</vt:lpstr>
      <vt:lpstr>线程池处理Runnable任务</vt:lpstr>
      <vt:lpstr>线程池处理Runnable任务</vt:lpstr>
      <vt:lpstr>线程池处理Runnable任务</vt:lpstr>
      <vt:lpstr>线程池处理Runnable任务</vt:lpstr>
      <vt:lpstr>线程池处理Callable任务</vt:lpstr>
      <vt:lpstr>线程池处理Callable任务</vt:lpstr>
      <vt:lpstr>线程池处理Callable任务</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liuyongchang</dc:creator>
  <cp:lastModifiedBy>关键我叫大可乐</cp:lastModifiedBy>
  <cp:revision>318</cp:revision>
  <dcterms:created xsi:type="dcterms:W3CDTF">2021-01-29T01:22:00Z</dcterms:created>
  <dcterms:modified xsi:type="dcterms:W3CDTF">2021-11-18T08:59:07Z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0D4AC49C10BC4F1F9B35EAA041D50BC2</vt:lpwstr>
  </property>
</Properties>
</file>