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80" r:id="rId8"/>
  </p:sldMasterIdLst>
  <p:notesMasterIdLst>
    <p:notesMasterId r:id="rId13"/>
  </p:notesMasterIdLst>
  <p:handoutMasterIdLst>
    <p:handoutMasterId r:id="rId88"/>
  </p:handoutMasterIdLst>
  <p:sldIdLst>
    <p:sldId id="1105" r:id="rId9"/>
    <p:sldId id="1302" r:id="rId10"/>
    <p:sldId id="1379" r:id="rId11"/>
    <p:sldId id="671" r:id="rId12"/>
    <p:sldId id="1343" r:id="rId14"/>
    <p:sldId id="451" r:id="rId15"/>
    <p:sldId id="1385" r:id="rId16"/>
    <p:sldId id="472" r:id="rId17"/>
    <p:sldId id="1325" r:id="rId18"/>
    <p:sldId id="1386" r:id="rId19"/>
    <p:sldId id="676" r:id="rId20"/>
    <p:sldId id="1327" r:id="rId21"/>
    <p:sldId id="1384" r:id="rId22"/>
    <p:sldId id="633" r:id="rId23"/>
    <p:sldId id="1367" r:id="rId24"/>
    <p:sldId id="1378" r:id="rId25"/>
    <p:sldId id="1370" r:id="rId26"/>
    <p:sldId id="1369" r:id="rId27"/>
    <p:sldId id="1371" r:id="rId28"/>
    <p:sldId id="1387" r:id="rId29"/>
    <p:sldId id="1374" r:id="rId30"/>
    <p:sldId id="1373" r:id="rId31"/>
    <p:sldId id="1388" r:id="rId32"/>
    <p:sldId id="1376" r:id="rId33"/>
    <p:sldId id="1364" r:id="rId34"/>
    <p:sldId id="1365" r:id="rId35"/>
    <p:sldId id="1329" r:id="rId36"/>
    <p:sldId id="1389" r:id="rId37"/>
    <p:sldId id="1330" r:id="rId38"/>
    <p:sldId id="647" r:id="rId39"/>
    <p:sldId id="1331" r:id="rId40"/>
    <p:sldId id="1332" r:id="rId41"/>
    <p:sldId id="1390" r:id="rId42"/>
    <p:sldId id="1333" r:id="rId43"/>
    <p:sldId id="1334" r:id="rId44"/>
    <p:sldId id="854" r:id="rId45"/>
    <p:sldId id="1382" r:id="rId46"/>
    <p:sldId id="829" r:id="rId47"/>
    <p:sldId id="1391" r:id="rId48"/>
    <p:sldId id="833" r:id="rId49"/>
    <p:sldId id="858" r:id="rId50"/>
    <p:sldId id="1336" r:id="rId51"/>
    <p:sldId id="1000" r:id="rId52"/>
    <p:sldId id="1337" r:id="rId53"/>
    <p:sldId id="1392" r:id="rId54"/>
    <p:sldId id="1335" r:id="rId55"/>
    <p:sldId id="855" r:id="rId56"/>
    <p:sldId id="856" r:id="rId57"/>
    <p:sldId id="1393" r:id="rId58"/>
    <p:sldId id="460" r:id="rId59"/>
    <p:sldId id="1381" r:id="rId60"/>
    <p:sldId id="842" r:id="rId61"/>
    <p:sldId id="1353" r:id="rId62"/>
    <p:sldId id="843" r:id="rId63"/>
    <p:sldId id="844" r:id="rId64"/>
    <p:sldId id="1394" r:id="rId65"/>
    <p:sldId id="666" r:id="rId66"/>
    <p:sldId id="1340" r:id="rId67"/>
    <p:sldId id="847" r:id="rId68"/>
    <p:sldId id="1395" r:id="rId69"/>
    <p:sldId id="668" r:id="rId70"/>
    <p:sldId id="1341" r:id="rId71"/>
    <p:sldId id="863" r:id="rId72"/>
    <p:sldId id="1396" r:id="rId73"/>
    <p:sldId id="865" r:id="rId74"/>
    <p:sldId id="850" r:id="rId75"/>
    <p:sldId id="866" r:id="rId76"/>
    <p:sldId id="867" r:id="rId77"/>
    <p:sldId id="1397" r:id="rId78"/>
    <p:sldId id="852" r:id="rId79"/>
    <p:sldId id="1398" r:id="rId80"/>
    <p:sldId id="1360" r:id="rId81"/>
    <p:sldId id="1129" r:id="rId82"/>
    <p:sldId id="1358" r:id="rId83"/>
    <p:sldId id="1361" r:id="rId84"/>
    <p:sldId id="1363" r:id="rId85"/>
    <p:sldId id="355" r:id="rId86"/>
    <p:sldId id="264" r:id="rId87"/>
  </p:sldIdLst>
  <p:sldSz cx="12192000" cy="6858000"/>
  <p:notesSz cx="6858000" cy="9144000"/>
  <p:custDataLst>
    <p:tags r:id="rId9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1615" autoAdjust="0"/>
  </p:normalViewPr>
  <p:slideViewPr>
    <p:cSldViewPr snapToGrid="0">
      <p:cViewPr varScale="1">
        <p:scale>
          <a:sx n="80" d="100"/>
          <a:sy n="80" d="100"/>
        </p:scale>
        <p:origin x="931" y="48"/>
      </p:cViewPr>
      <p:guideLst/>
    </p:cSldViewPr>
  </p:slideViewPr>
  <p:outlineViewPr>
    <p:cViewPr>
      <p:scale>
        <a:sx n="33" d="100"/>
        <a:sy n="33" d="100"/>
      </p:scale>
      <p:origin x="0" y="-291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2" Type="http://schemas.openxmlformats.org/officeDocument/2006/relationships/tags" Target="tags/tag1.xml"/><Relationship Id="rId91" Type="http://schemas.openxmlformats.org/officeDocument/2006/relationships/tableStyles" Target="tableStyles.xml"/><Relationship Id="rId90" Type="http://schemas.openxmlformats.org/officeDocument/2006/relationships/viewProps" Target="viewProps.xml"/><Relationship Id="rId9" Type="http://schemas.openxmlformats.org/officeDocument/2006/relationships/slide" Target="slides/slide1.xml"/><Relationship Id="rId89" Type="http://schemas.openxmlformats.org/officeDocument/2006/relationships/presProps" Target="presProps.xml"/><Relationship Id="rId88" Type="http://schemas.openxmlformats.org/officeDocument/2006/relationships/handoutMaster" Target="handoutMasters/handoutMaster1.xml"/><Relationship Id="rId87" Type="http://schemas.openxmlformats.org/officeDocument/2006/relationships/slide" Target="slides/slide78.xml"/><Relationship Id="rId86" Type="http://schemas.openxmlformats.org/officeDocument/2006/relationships/slide" Target="slides/slide77.xml"/><Relationship Id="rId85" Type="http://schemas.openxmlformats.org/officeDocument/2006/relationships/slide" Target="slides/slide76.xml"/><Relationship Id="rId84" Type="http://schemas.openxmlformats.org/officeDocument/2006/relationships/slide" Target="slides/slide75.xml"/><Relationship Id="rId83" Type="http://schemas.openxmlformats.org/officeDocument/2006/relationships/slide" Target="slides/slide74.xml"/><Relationship Id="rId82" Type="http://schemas.openxmlformats.org/officeDocument/2006/relationships/slide" Target="slides/slide73.xml"/><Relationship Id="rId81" Type="http://schemas.openxmlformats.org/officeDocument/2006/relationships/slide" Target="slides/slide72.xml"/><Relationship Id="rId80" Type="http://schemas.openxmlformats.org/officeDocument/2006/relationships/slide" Target="slides/slide71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70.xml"/><Relationship Id="rId78" Type="http://schemas.openxmlformats.org/officeDocument/2006/relationships/slide" Target="slides/slide69.xml"/><Relationship Id="rId77" Type="http://schemas.openxmlformats.org/officeDocument/2006/relationships/slide" Target="slides/slide68.xml"/><Relationship Id="rId76" Type="http://schemas.openxmlformats.org/officeDocument/2006/relationships/slide" Target="slides/slide67.xml"/><Relationship Id="rId75" Type="http://schemas.openxmlformats.org/officeDocument/2006/relationships/slide" Target="slides/slide66.xml"/><Relationship Id="rId74" Type="http://schemas.openxmlformats.org/officeDocument/2006/relationships/slide" Target="slides/slide65.xml"/><Relationship Id="rId73" Type="http://schemas.openxmlformats.org/officeDocument/2006/relationships/slide" Target="slides/slide64.xml"/><Relationship Id="rId72" Type="http://schemas.openxmlformats.org/officeDocument/2006/relationships/slide" Target="slides/slide63.xml"/><Relationship Id="rId71" Type="http://schemas.openxmlformats.org/officeDocument/2006/relationships/slide" Target="slides/slide62.xml"/><Relationship Id="rId70" Type="http://schemas.openxmlformats.org/officeDocument/2006/relationships/slide" Target="slides/slide61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60.xml"/><Relationship Id="rId68" Type="http://schemas.openxmlformats.org/officeDocument/2006/relationships/slide" Target="slides/slide59.xml"/><Relationship Id="rId67" Type="http://schemas.openxmlformats.org/officeDocument/2006/relationships/slide" Target="slides/slide58.xml"/><Relationship Id="rId66" Type="http://schemas.openxmlformats.org/officeDocument/2006/relationships/slide" Target="slides/slide57.xml"/><Relationship Id="rId65" Type="http://schemas.openxmlformats.org/officeDocument/2006/relationships/slide" Target="slides/slide56.xml"/><Relationship Id="rId64" Type="http://schemas.openxmlformats.org/officeDocument/2006/relationships/slide" Target="slides/slide55.xml"/><Relationship Id="rId63" Type="http://schemas.openxmlformats.org/officeDocument/2006/relationships/slide" Target="slides/slide54.xml"/><Relationship Id="rId62" Type="http://schemas.openxmlformats.org/officeDocument/2006/relationships/slide" Target="slides/slide53.xml"/><Relationship Id="rId61" Type="http://schemas.openxmlformats.org/officeDocument/2006/relationships/slide" Target="slides/slide52.xml"/><Relationship Id="rId60" Type="http://schemas.openxmlformats.org/officeDocument/2006/relationships/slide" Target="slides/slide51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0.xml"/><Relationship Id="rId58" Type="http://schemas.openxmlformats.org/officeDocument/2006/relationships/slide" Target="slides/slide49.xml"/><Relationship Id="rId57" Type="http://schemas.openxmlformats.org/officeDocument/2006/relationships/slide" Target="slides/slide48.xml"/><Relationship Id="rId56" Type="http://schemas.openxmlformats.org/officeDocument/2006/relationships/slide" Target="slides/slide47.xml"/><Relationship Id="rId55" Type="http://schemas.openxmlformats.org/officeDocument/2006/relationships/slide" Target="slides/slide46.xml"/><Relationship Id="rId54" Type="http://schemas.openxmlformats.org/officeDocument/2006/relationships/slide" Target="slides/slide45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0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0" Type="http://schemas.openxmlformats.org/officeDocument/2006/relationships/slide" Target="slides/slide3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DF758E0-70A0-4C07-8FEE-DE4A4CCB4D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接下来，我们到程序中去实现一下</a:t>
            </a:r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F68ADD2-136D-4627-A91F-15085449EC3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/>
              <a:t>Bootstrp</a:t>
            </a:r>
            <a:r>
              <a:rPr lang="zh-CN" altLang="en-US"/>
              <a:t>加载器是用</a:t>
            </a:r>
            <a:r>
              <a:rPr lang="en-US" altLang="zh-CN"/>
              <a:t>C++</a:t>
            </a:r>
            <a:r>
              <a:rPr lang="zh-CN" altLang="en-US"/>
              <a:t>语言写的，它是在</a:t>
            </a:r>
            <a:r>
              <a:rPr lang="en-US" altLang="zh-CN"/>
              <a:t>Java</a:t>
            </a:r>
            <a:r>
              <a:rPr lang="zh-CN" altLang="en-US"/>
              <a:t>虚拟机启动后初始化的</a:t>
            </a:r>
            <a:endParaRPr lang="en-US" altLang="zh-CN"/>
          </a:p>
          <a:p>
            <a:r>
              <a:rPr lang="zh-CN" altLang="en-US"/>
              <a:t>平台类加载器：负责加载</a:t>
            </a:r>
            <a:r>
              <a:rPr lang="en-US" altLang="zh-CN"/>
              <a:t>JDK</a:t>
            </a:r>
            <a:r>
              <a:rPr lang="zh-CN" altLang="en-US"/>
              <a:t>中一些特殊的模块；</a:t>
            </a:r>
            <a:endParaRPr lang="en-US" altLang="zh-CN"/>
          </a:p>
          <a:p>
            <a:r>
              <a:rPr lang="zh-CN" altLang="en-US"/>
              <a:t>系统类加载器（</a:t>
            </a:r>
            <a:r>
              <a:rPr lang="en-US" altLang="zh-CN"/>
              <a:t>System class loader</a:t>
            </a:r>
            <a:r>
              <a:rPr lang="zh-CN" altLang="en-US"/>
              <a:t>）它也被称为应用程序类加载器， 它负责加载用户类路径上所指定的类库，一般情况下这个就是程序中默认的类加载器</a:t>
            </a:r>
            <a:endParaRPr lang="zh-CN" altLang="en-US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FE5BE13-87F6-434F-AA21-26EBB6C8FD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/>
              <a:t>Bootstrp</a:t>
            </a:r>
            <a:r>
              <a:rPr lang="zh-CN" altLang="en-US"/>
              <a:t>加载器是用</a:t>
            </a:r>
            <a:r>
              <a:rPr lang="en-US" altLang="zh-CN"/>
              <a:t>C++</a:t>
            </a:r>
            <a:r>
              <a:rPr lang="zh-CN" altLang="en-US"/>
              <a:t>语言写的，它是在</a:t>
            </a:r>
            <a:r>
              <a:rPr lang="en-US" altLang="zh-CN"/>
              <a:t>Java</a:t>
            </a:r>
            <a:r>
              <a:rPr lang="zh-CN" altLang="en-US"/>
              <a:t>虚拟机启动后初始化的</a:t>
            </a:r>
            <a:endParaRPr lang="en-US" altLang="zh-CN"/>
          </a:p>
          <a:p>
            <a:r>
              <a:rPr lang="zh-CN" altLang="en-US"/>
              <a:t>平台类加载器：负责加载</a:t>
            </a:r>
            <a:r>
              <a:rPr lang="en-US" altLang="zh-CN"/>
              <a:t>JDK</a:t>
            </a:r>
            <a:r>
              <a:rPr lang="zh-CN" altLang="en-US"/>
              <a:t>中一些特殊的模块；</a:t>
            </a:r>
            <a:endParaRPr lang="en-US" altLang="zh-CN"/>
          </a:p>
          <a:p>
            <a:r>
              <a:rPr lang="zh-CN" altLang="en-US"/>
              <a:t>系统类加载器（</a:t>
            </a:r>
            <a:r>
              <a:rPr lang="en-US" altLang="zh-CN"/>
              <a:t>System class loader</a:t>
            </a:r>
            <a:r>
              <a:rPr lang="zh-CN" altLang="en-US"/>
              <a:t>）它也被称为应用程序类加载器， 它负责加载用户类路径上所指定的类库，一般情况下这个就是程序中默认的类加载器</a:t>
            </a: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C7D8C79-226A-4040-A9A8-3F4D19BB96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/>
              <a:t>Bootstrp</a:t>
            </a:r>
            <a:r>
              <a:rPr lang="zh-CN" altLang="en-US"/>
              <a:t>加载器是用</a:t>
            </a:r>
            <a:r>
              <a:rPr lang="en-US" altLang="zh-CN"/>
              <a:t>C++</a:t>
            </a:r>
            <a:r>
              <a:rPr lang="zh-CN" altLang="en-US"/>
              <a:t>语言写的，它是在</a:t>
            </a:r>
            <a:r>
              <a:rPr lang="en-US" altLang="zh-CN"/>
              <a:t>Java</a:t>
            </a:r>
            <a:r>
              <a:rPr lang="zh-CN" altLang="en-US"/>
              <a:t>虚拟机启动后初始化的</a:t>
            </a:r>
            <a:endParaRPr lang="en-US" altLang="zh-CN"/>
          </a:p>
          <a:p>
            <a:r>
              <a:rPr lang="zh-CN" altLang="en-US"/>
              <a:t>平台类加载器：负责加载</a:t>
            </a:r>
            <a:r>
              <a:rPr lang="en-US" altLang="zh-CN"/>
              <a:t>JDK</a:t>
            </a:r>
            <a:r>
              <a:rPr lang="zh-CN" altLang="en-US"/>
              <a:t>中一些特殊的模块；</a:t>
            </a:r>
            <a:endParaRPr lang="en-US" altLang="zh-CN"/>
          </a:p>
          <a:p>
            <a:r>
              <a:rPr lang="zh-CN" altLang="en-US"/>
              <a:t>系统类加载器（</a:t>
            </a:r>
            <a:r>
              <a:rPr lang="en-US" altLang="zh-CN"/>
              <a:t>System class loader</a:t>
            </a:r>
            <a:r>
              <a:rPr lang="zh-CN" altLang="en-US"/>
              <a:t>）它也被称为应用程序类加载器， 它负责加载用户类路径上所指定的类库，一般情况下这个就是程序中默认的类加载器</a:t>
            </a:r>
            <a:endParaRPr lang="zh-CN" altLang="en-US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DACBAB1-E56A-4967-9440-3CB852D6CF9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/>
              <a:t>Bootstrp</a:t>
            </a:r>
            <a:r>
              <a:rPr lang="zh-CN" altLang="en-US"/>
              <a:t>加载器是用</a:t>
            </a:r>
            <a:r>
              <a:rPr lang="en-US" altLang="zh-CN"/>
              <a:t>C++</a:t>
            </a:r>
            <a:r>
              <a:rPr lang="zh-CN" altLang="en-US"/>
              <a:t>语言写的，它是在</a:t>
            </a:r>
            <a:r>
              <a:rPr lang="en-US" altLang="zh-CN"/>
              <a:t>Java</a:t>
            </a:r>
            <a:r>
              <a:rPr lang="zh-CN" altLang="en-US"/>
              <a:t>虚拟机启动后初始化的</a:t>
            </a:r>
            <a:endParaRPr lang="en-US" altLang="zh-CN"/>
          </a:p>
          <a:p>
            <a:r>
              <a:rPr lang="zh-CN" altLang="en-US"/>
              <a:t>平台类加载器：负责加载</a:t>
            </a:r>
            <a:r>
              <a:rPr lang="en-US" altLang="zh-CN"/>
              <a:t>JDK</a:t>
            </a:r>
            <a:r>
              <a:rPr lang="zh-CN" altLang="en-US"/>
              <a:t>中一些特殊的模块；</a:t>
            </a:r>
            <a:endParaRPr lang="en-US" altLang="zh-CN"/>
          </a:p>
          <a:p>
            <a:r>
              <a:rPr lang="zh-CN" altLang="en-US"/>
              <a:t>系统类加载器（</a:t>
            </a:r>
            <a:r>
              <a:rPr lang="en-US" altLang="zh-CN"/>
              <a:t>System class loader</a:t>
            </a:r>
            <a:r>
              <a:rPr lang="zh-CN" altLang="en-US"/>
              <a:t>）它也被称为应用程序类加载器， 它负责加载用户类路径上所指定的类库，一般情况下这个就是程序中默认的类加载器</a:t>
            </a: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C7D8C79-226A-4040-A9A8-3F4D19BB96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反射里面包含的方法有很多，这里我们重点讲解反射获取构造方法，成员变量，成员方法的使用，首先我们来学习反射获取构造方法的使用，关于这个内容的讲解，我们先到程序中去讲解，然后在回来总结</a:t>
            </a:r>
            <a:endParaRPr lang="zh-CN" altLang="en-US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27CD863-E16B-414A-963C-074FC0762B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反射里面包含的方法有很多，这里我们重点讲解反射获取构造方法，成员变量，成员方法的使用，首先我们来学习反射获取构造方法的使用，关于这个内容的讲解，我们先到程序中去讲解，然后在回来总结</a:t>
            </a:r>
            <a:endParaRPr lang="zh-CN" altLang="en-US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27CD863-E16B-414A-963C-074FC0762B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/>
              <a:t>Bootstrp</a:t>
            </a:r>
            <a:r>
              <a:rPr lang="zh-CN" altLang="en-US"/>
              <a:t>加载器是用</a:t>
            </a:r>
            <a:r>
              <a:rPr lang="en-US" altLang="zh-CN"/>
              <a:t>C++</a:t>
            </a:r>
            <a:r>
              <a:rPr lang="zh-CN" altLang="en-US"/>
              <a:t>语言写的，它是在</a:t>
            </a:r>
            <a:r>
              <a:rPr lang="en-US" altLang="zh-CN"/>
              <a:t>Java</a:t>
            </a:r>
            <a:r>
              <a:rPr lang="zh-CN" altLang="en-US"/>
              <a:t>虚拟机启动后初始化的</a:t>
            </a:r>
            <a:endParaRPr lang="en-US" altLang="zh-CN"/>
          </a:p>
          <a:p>
            <a:r>
              <a:rPr lang="zh-CN" altLang="en-US"/>
              <a:t>平台类加载器：负责加载</a:t>
            </a:r>
            <a:r>
              <a:rPr lang="en-US" altLang="zh-CN"/>
              <a:t>JDK</a:t>
            </a:r>
            <a:r>
              <a:rPr lang="zh-CN" altLang="en-US"/>
              <a:t>中一些特殊的模块；</a:t>
            </a:r>
            <a:endParaRPr lang="en-US" altLang="zh-CN"/>
          </a:p>
          <a:p>
            <a:r>
              <a:rPr lang="zh-CN" altLang="en-US"/>
              <a:t>系统类加载器（</a:t>
            </a:r>
            <a:r>
              <a:rPr lang="en-US" altLang="zh-CN"/>
              <a:t>System class loader</a:t>
            </a:r>
            <a:r>
              <a:rPr lang="zh-CN" altLang="en-US"/>
              <a:t>）它也被称为应用程序类加载器， 它负责加载用户类路径上所指定的类库，一般情况下这个就是程序中默认的类加载器</a:t>
            </a: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C7D8C79-226A-4040-A9A8-3F4D19BB96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反射里面包含的方法有很多，这里我们重点讲解反射获取构造方法，成员变量，成员方法的使用，首先我们来学习反射获取构造方法的使用，关于这个内容的讲解，我们先到程序中去讲解，然后在回来总结</a:t>
            </a:r>
            <a:endParaRPr lang="zh-CN" altLang="en-US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27CD863-E16B-414A-963C-074FC0762B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反射里面包含的方法有很多，这里我们重点讲解反射获取构造方法，成员变量，成员方法的使用，首先我们来学习反射获取构造方法的使用，关于这个内容的讲解，我们先到程序中去讲解，然后在回来总结</a:t>
            </a:r>
            <a:endParaRPr lang="zh-CN" altLang="en-US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27CD863-E16B-414A-963C-074FC0762B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DF758E0-70A0-4C07-8FEE-DE4A4CCB4D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/>
              <a:t>Bootstrp</a:t>
            </a:r>
            <a:r>
              <a:rPr lang="zh-CN" altLang="en-US"/>
              <a:t>加载器是用</a:t>
            </a:r>
            <a:r>
              <a:rPr lang="en-US" altLang="zh-CN"/>
              <a:t>C++</a:t>
            </a:r>
            <a:r>
              <a:rPr lang="zh-CN" altLang="en-US"/>
              <a:t>语言写的，它是在</a:t>
            </a:r>
            <a:r>
              <a:rPr lang="en-US" altLang="zh-CN"/>
              <a:t>Java</a:t>
            </a:r>
            <a:r>
              <a:rPr lang="zh-CN" altLang="en-US"/>
              <a:t>虚拟机启动后初始化的</a:t>
            </a:r>
            <a:endParaRPr lang="en-US" altLang="zh-CN"/>
          </a:p>
          <a:p>
            <a:r>
              <a:rPr lang="zh-CN" altLang="en-US"/>
              <a:t>平台类加载器：负责加载</a:t>
            </a:r>
            <a:r>
              <a:rPr lang="en-US" altLang="zh-CN"/>
              <a:t>JDK</a:t>
            </a:r>
            <a:r>
              <a:rPr lang="zh-CN" altLang="en-US"/>
              <a:t>中一些特殊的模块；</a:t>
            </a:r>
            <a:endParaRPr lang="en-US" altLang="zh-CN"/>
          </a:p>
          <a:p>
            <a:r>
              <a:rPr lang="zh-CN" altLang="en-US"/>
              <a:t>系统类加载器（</a:t>
            </a:r>
            <a:r>
              <a:rPr lang="en-US" altLang="zh-CN"/>
              <a:t>System class loader</a:t>
            </a:r>
            <a:r>
              <a:rPr lang="zh-CN" altLang="en-US"/>
              <a:t>）它也被称为应用程序类加载器， 它负责加载用户类路径上所指定的类库，一般情况下这个就是程序中默认的类加载器</a:t>
            </a: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C7D8C79-226A-4040-A9A8-3F4D19BB96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反射里面包含的方法有很多，这里我们重点讲解反射获取构造方法，成员变量，成员方法的使用，首先我们来学习反射获取构造方法的使用，关于这个内容的讲解，我们先到程序中去讲解，然后在回来总结</a:t>
            </a:r>
            <a:endParaRPr lang="zh-CN" altLang="en-US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27CD863-E16B-414A-963C-074FC0762B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反射里面包含的方法有很多，这里我们重点讲解反射获取构造方法，成员变量，成员方法的使用，首先我们来学习反射获取构造方法的使用，关于这个内容的讲解，我们先到程序中去讲解，然后在回来总结</a:t>
            </a:r>
            <a:endParaRPr lang="zh-CN" altLang="en-US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27CD863-E16B-414A-963C-074FC0762B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创建类的实例（对象）</a:t>
            </a:r>
            <a:endParaRPr lang="zh-CN" altLang="en-US"/>
          </a:p>
          <a:p>
            <a:r>
              <a:rPr lang="zh-CN" altLang="en-US"/>
              <a:t>调用类的类方法</a:t>
            </a:r>
            <a:endParaRPr lang="zh-CN" altLang="en-US"/>
          </a:p>
          <a:p>
            <a:r>
              <a:rPr lang="zh-CN" altLang="en-US"/>
              <a:t>访问类或者接口的类变量，或者为该类变量赋值</a:t>
            </a:r>
            <a:endParaRPr lang="zh-CN" altLang="en-US"/>
          </a:p>
          <a:p>
            <a:r>
              <a:rPr lang="zh-CN" altLang="en-US"/>
              <a:t>使用反射方式来强制创建某个类或接口对应的</a:t>
            </a:r>
            <a:r>
              <a:rPr lang="en-US" altLang="zh-CN"/>
              <a:t>java.lang.Class</a:t>
            </a:r>
            <a:r>
              <a:rPr lang="zh-CN" altLang="en-US"/>
              <a:t>对象</a:t>
            </a:r>
            <a:endParaRPr lang="zh-CN" altLang="en-US"/>
          </a:p>
          <a:p>
            <a:r>
              <a:rPr lang="zh-CN" altLang="en-US"/>
              <a:t>初始化某个类的子类</a:t>
            </a:r>
            <a:endParaRPr lang="zh-CN" altLang="en-US"/>
          </a:p>
          <a:p>
            <a:r>
              <a:rPr lang="zh-CN" altLang="en-US"/>
              <a:t>直接使用</a:t>
            </a:r>
            <a:r>
              <a:rPr lang="en-US" altLang="zh-CN"/>
              <a:t>java.exe</a:t>
            </a:r>
            <a:r>
              <a:rPr lang="zh-CN" altLang="en-US"/>
              <a:t>命令来运行某个主类</a:t>
            </a:r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E89DFDD-9E02-4CC5-AD89-FEFCA4B7C5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创建类的实例（对象）</a:t>
            </a:r>
            <a:endParaRPr lang="zh-CN" altLang="en-US"/>
          </a:p>
          <a:p>
            <a:r>
              <a:rPr lang="zh-CN" altLang="en-US"/>
              <a:t>调用类的类方法</a:t>
            </a:r>
            <a:endParaRPr lang="zh-CN" altLang="en-US"/>
          </a:p>
          <a:p>
            <a:r>
              <a:rPr lang="zh-CN" altLang="en-US"/>
              <a:t>访问类或者接口的类变量，或者为该类变量赋值</a:t>
            </a:r>
            <a:endParaRPr lang="zh-CN" altLang="en-US"/>
          </a:p>
          <a:p>
            <a:r>
              <a:rPr lang="zh-CN" altLang="en-US"/>
              <a:t>使用反射方式来强制创建某个类或接口对应的</a:t>
            </a:r>
            <a:r>
              <a:rPr lang="en-US" altLang="zh-CN"/>
              <a:t>java.lang.Class</a:t>
            </a:r>
            <a:r>
              <a:rPr lang="zh-CN" altLang="en-US"/>
              <a:t>对象</a:t>
            </a:r>
            <a:endParaRPr lang="zh-CN" altLang="en-US"/>
          </a:p>
          <a:p>
            <a:r>
              <a:rPr lang="zh-CN" altLang="en-US"/>
              <a:t>初始化某个类的子类</a:t>
            </a:r>
            <a:endParaRPr lang="zh-CN" altLang="en-US"/>
          </a:p>
          <a:p>
            <a:r>
              <a:rPr lang="zh-CN" altLang="en-US"/>
              <a:t>直接使用</a:t>
            </a:r>
            <a:r>
              <a:rPr lang="en-US" altLang="zh-CN"/>
              <a:t>java.exe</a:t>
            </a:r>
            <a:r>
              <a:rPr lang="zh-CN" altLang="en-US"/>
              <a:t>命令来运行某个主类</a:t>
            </a:r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E89DFDD-9E02-4CC5-AD89-FEFCA4B7C5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创建类的实例（对象）</a:t>
            </a:r>
            <a:endParaRPr lang="zh-CN" altLang="en-US"/>
          </a:p>
          <a:p>
            <a:r>
              <a:rPr lang="zh-CN" altLang="en-US"/>
              <a:t>调用类的类方法</a:t>
            </a:r>
            <a:endParaRPr lang="zh-CN" altLang="en-US"/>
          </a:p>
          <a:p>
            <a:r>
              <a:rPr lang="zh-CN" altLang="en-US"/>
              <a:t>访问类或者接口的类变量，或者为该类变量赋值</a:t>
            </a:r>
            <a:endParaRPr lang="zh-CN" altLang="en-US"/>
          </a:p>
          <a:p>
            <a:r>
              <a:rPr lang="zh-CN" altLang="en-US"/>
              <a:t>使用反射方式来强制创建某个类或接口对应的</a:t>
            </a:r>
            <a:r>
              <a:rPr lang="en-US" altLang="zh-CN"/>
              <a:t>java.lang.Class</a:t>
            </a:r>
            <a:r>
              <a:rPr lang="zh-CN" altLang="en-US"/>
              <a:t>对象</a:t>
            </a:r>
            <a:endParaRPr lang="zh-CN" altLang="en-US"/>
          </a:p>
          <a:p>
            <a:r>
              <a:rPr lang="zh-CN" altLang="en-US"/>
              <a:t>初始化某个类的子类</a:t>
            </a:r>
            <a:endParaRPr lang="zh-CN" altLang="en-US"/>
          </a:p>
          <a:p>
            <a:r>
              <a:rPr lang="zh-CN" altLang="en-US"/>
              <a:t>直接使用</a:t>
            </a:r>
            <a:r>
              <a:rPr lang="en-US" altLang="zh-CN"/>
              <a:t>java.exe</a:t>
            </a:r>
            <a:r>
              <a:rPr lang="zh-CN" altLang="en-US"/>
              <a:t>命令来运行某个主类</a:t>
            </a:r>
            <a:endParaRPr lang="zh-CN" altLang="en-US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D63EF2F-2F42-4ED2-88A3-594547851CA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创建类的实例（对象）</a:t>
            </a:r>
            <a:endParaRPr lang="zh-CN" altLang="en-US"/>
          </a:p>
          <a:p>
            <a:r>
              <a:rPr lang="zh-CN" altLang="en-US"/>
              <a:t>调用类的类方法</a:t>
            </a:r>
            <a:endParaRPr lang="zh-CN" altLang="en-US"/>
          </a:p>
          <a:p>
            <a:r>
              <a:rPr lang="zh-CN" altLang="en-US"/>
              <a:t>访问类或者接口的类变量，或者为该类变量赋值</a:t>
            </a:r>
            <a:endParaRPr lang="zh-CN" altLang="en-US"/>
          </a:p>
          <a:p>
            <a:r>
              <a:rPr lang="zh-CN" altLang="en-US"/>
              <a:t>使用反射方式来强制创建某个类或接口对应的</a:t>
            </a:r>
            <a:r>
              <a:rPr lang="en-US" altLang="zh-CN"/>
              <a:t>java.lang.Class</a:t>
            </a:r>
            <a:r>
              <a:rPr lang="zh-CN" altLang="en-US"/>
              <a:t>对象</a:t>
            </a:r>
            <a:endParaRPr lang="zh-CN" altLang="en-US"/>
          </a:p>
          <a:p>
            <a:r>
              <a:rPr lang="zh-CN" altLang="en-US"/>
              <a:t>初始化某个类的子类</a:t>
            </a:r>
            <a:endParaRPr lang="zh-CN" altLang="en-US"/>
          </a:p>
          <a:p>
            <a:r>
              <a:rPr lang="zh-CN" altLang="en-US"/>
              <a:t>直接使用</a:t>
            </a:r>
            <a:r>
              <a:rPr lang="en-US" altLang="zh-CN"/>
              <a:t>java.exe</a:t>
            </a:r>
            <a:r>
              <a:rPr lang="zh-CN" altLang="en-US"/>
              <a:t>命令来运行某个主类</a:t>
            </a:r>
            <a:endParaRPr lang="zh-CN" altLang="en-US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D63EF2F-2F42-4ED2-88A3-594547851CA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创建类的实例（对象）</a:t>
            </a:r>
            <a:endParaRPr lang="zh-CN" altLang="en-US"/>
          </a:p>
          <a:p>
            <a:r>
              <a:rPr lang="zh-CN" altLang="en-US"/>
              <a:t>调用类的类方法</a:t>
            </a:r>
            <a:endParaRPr lang="zh-CN" altLang="en-US"/>
          </a:p>
          <a:p>
            <a:r>
              <a:rPr lang="zh-CN" altLang="en-US"/>
              <a:t>访问类或者接口的类变量，或者为该类变量赋值</a:t>
            </a:r>
            <a:endParaRPr lang="zh-CN" altLang="en-US"/>
          </a:p>
          <a:p>
            <a:r>
              <a:rPr lang="zh-CN" altLang="en-US"/>
              <a:t>使用反射方式来强制创建某个类或接口对应的</a:t>
            </a:r>
            <a:r>
              <a:rPr lang="en-US" altLang="zh-CN"/>
              <a:t>java.lang.Class</a:t>
            </a:r>
            <a:r>
              <a:rPr lang="zh-CN" altLang="en-US"/>
              <a:t>对象</a:t>
            </a:r>
            <a:endParaRPr lang="zh-CN" altLang="en-US"/>
          </a:p>
          <a:p>
            <a:r>
              <a:rPr lang="zh-CN" altLang="en-US"/>
              <a:t>初始化某个类的子类</a:t>
            </a:r>
            <a:endParaRPr lang="zh-CN" altLang="en-US"/>
          </a:p>
          <a:p>
            <a:r>
              <a:rPr lang="zh-CN" altLang="en-US"/>
              <a:t>直接使用</a:t>
            </a:r>
            <a:r>
              <a:rPr lang="en-US" altLang="zh-CN"/>
              <a:t>java.exe</a:t>
            </a:r>
            <a:r>
              <a:rPr lang="zh-CN" altLang="en-US"/>
              <a:t>命令来运行某个主类</a:t>
            </a:r>
            <a:endParaRPr lang="zh-CN" altLang="en-US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D63EF2F-2F42-4ED2-88A3-594547851CA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创建类的实例（对象）</a:t>
            </a:r>
            <a:endParaRPr lang="zh-CN" altLang="en-US"/>
          </a:p>
          <a:p>
            <a:r>
              <a:rPr lang="zh-CN" altLang="en-US"/>
              <a:t>调用类的类方法</a:t>
            </a:r>
            <a:endParaRPr lang="zh-CN" altLang="en-US"/>
          </a:p>
          <a:p>
            <a:r>
              <a:rPr lang="zh-CN" altLang="en-US"/>
              <a:t>访问类或者接口的类变量，或者为该类变量赋值</a:t>
            </a:r>
            <a:endParaRPr lang="zh-CN" altLang="en-US"/>
          </a:p>
          <a:p>
            <a:r>
              <a:rPr lang="zh-CN" altLang="en-US"/>
              <a:t>使用反射方式来强制创建某个类或接口对应的</a:t>
            </a:r>
            <a:r>
              <a:rPr lang="en-US" altLang="zh-CN"/>
              <a:t>java.lang.Class</a:t>
            </a:r>
            <a:r>
              <a:rPr lang="zh-CN" altLang="en-US"/>
              <a:t>对象</a:t>
            </a:r>
            <a:endParaRPr lang="zh-CN" altLang="en-US"/>
          </a:p>
          <a:p>
            <a:r>
              <a:rPr lang="zh-CN" altLang="en-US"/>
              <a:t>初始化某个类的子类</a:t>
            </a:r>
            <a:endParaRPr lang="zh-CN" altLang="en-US"/>
          </a:p>
          <a:p>
            <a:r>
              <a:rPr lang="zh-CN" altLang="en-US"/>
              <a:t>直接使用</a:t>
            </a:r>
            <a:r>
              <a:rPr lang="en-US" altLang="zh-CN"/>
              <a:t>java.exe</a:t>
            </a:r>
            <a:r>
              <a:rPr lang="zh-CN" altLang="en-US"/>
              <a:t>命令来运行某个主类</a:t>
            </a:r>
            <a:endParaRPr lang="zh-CN" altLang="en-US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D63EF2F-2F42-4ED2-88A3-594547851CA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56868A2-3C36-4041-9FE6-0D2B8CD17CA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接下来，我们到程序中去实现一下</a:t>
            </a:r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F68ADD2-136D-4627-A91F-15085449EC3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接下来，我们到程序中去实现一下</a:t>
            </a:r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F68ADD2-136D-4627-A91F-15085449EC3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接下来，我们到程序中去实现一下</a:t>
            </a:r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F68ADD2-136D-4627-A91F-15085449EC3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接下来，我们到程序中去实现一下</a:t>
            </a:r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F68ADD2-136D-4627-A91F-15085449EC3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接下来，我们到程序中去实现一下</a:t>
            </a:r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F68ADD2-136D-4627-A91F-15085449EC3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接下来，我们到程序中去实现一下</a:t>
            </a:r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F68ADD2-136D-4627-A91F-15085449EC3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3" Type="http://schemas.openxmlformats.org/officeDocument/2006/relationships/theme" Target="../theme/theme6.xml"/><Relationship Id="rId22" Type="http://schemas.openxmlformats.org/officeDocument/2006/relationships/image" Target="../media/image6.png"/><Relationship Id="rId21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25.xml"/><Relationship Id="rId2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3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4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4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4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5.jpe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16.jpe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09" y="2244725"/>
            <a:ext cx="11352612" cy="1158875"/>
          </a:xfrm>
        </p:spPr>
        <p:txBody>
          <a:bodyPr/>
          <a:lstStyle/>
          <a:p>
            <a:r>
              <a:rPr kumimoji="1" lang="zh-CN" altLang="en-US" sz="5400"/>
              <a:t>反射</a:t>
            </a:r>
            <a:r>
              <a:rPr kumimoji="1" lang="zh-CN" altLang="en-US" sz="5400" dirty="0"/>
              <a:t>、注解、动态代理</a:t>
            </a:r>
            <a:endParaRPr kumimoji="1" lang="zh-CN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30678" y="929897"/>
            <a:ext cx="5901926" cy="5592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单元测试概述</a:t>
            </a:r>
            <a:endParaRPr lang="en-US" altLang="zh-CN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单元测试快速入门</a:t>
            </a:r>
            <a:endParaRPr lang="en-US" altLang="zh-CN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单元测试常用注解</a:t>
            </a:r>
            <a:endParaRPr kumimoji="1" lang="en-US" altLang="zh-CN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类的加载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29920" y="879272"/>
            <a:ext cx="10617200" cy="1565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Junit常用注解(Junit 4.xxxx版本)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b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9920" y="4929326"/>
            <a:ext cx="6096000" cy="1504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开始执行的方法:初始化资源。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执行完之后的方法:释放资源。</a:t>
            </a:r>
            <a:b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29921" y="1573074"/>
          <a:ext cx="7548879" cy="3155490"/>
        </p:xfrm>
        <a:graphic>
          <a:graphicData uri="http://schemas.openxmlformats.org/drawingml/2006/table">
            <a:tbl>
              <a:tblPr/>
              <a:tblGrid>
                <a:gridCol w="1548242"/>
                <a:gridCol w="6000637"/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注解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@Test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测试方法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@Before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用来修饰实例方法，该方法会在每一个测试方法执行之前执行一次。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@After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用来修饰实例方法，该方法会在每一个测试方法执行之后执行一次。</a:t>
                      </a:r>
                      <a:b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</a:b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@Before</a:t>
                      </a:r>
                      <a:r>
                        <a:rPr kumimoji="0" lang="en-US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Class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用来修饰静态方法，该方法会在所有测试方法之前只执行一次。</a:t>
                      </a:r>
                      <a:b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</a:b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@After</a:t>
                      </a:r>
                      <a:r>
                        <a:rPr kumimoji="0" lang="en-US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Class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用来修饰静态方法，该方法会在所有测试方法之后只执行一次</a:t>
                      </a:r>
                      <a:r>
                        <a:rPr kumimoji="0" lang="zh-CN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519460" y="59100"/>
            <a:ext cx="7548879" cy="4511040"/>
          </a:xfrm>
        </p:spPr>
        <p:txBody>
          <a:bodyPr/>
          <a:lstStyle/>
          <a:p>
            <a:r>
              <a:rPr lang="en-US" altLang="zh-CN" dirty="0"/>
              <a:t>JUnit4</a:t>
            </a:r>
            <a:r>
              <a:rPr lang="zh-CN" altLang="en-US" dirty="0"/>
              <a:t>的注解有哪些？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929809" y="2472018"/>
          <a:ext cx="7138530" cy="3155490"/>
        </p:xfrm>
        <a:graphic>
          <a:graphicData uri="http://schemas.openxmlformats.org/drawingml/2006/table">
            <a:tbl>
              <a:tblPr/>
              <a:tblGrid>
                <a:gridCol w="1464082"/>
                <a:gridCol w="5674448"/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注解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@Test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测试方法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@Before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用来修饰实例方法，该方法会在每一个测试方法执行之前执行一次。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@After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用来修饰实例方法，该方法会在每一个测试方法执行之后执行一次。</a:t>
                      </a:r>
                      <a:b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</a:b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@Before</a:t>
                      </a:r>
                      <a:r>
                        <a:rPr kumimoji="0" lang="en-US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Class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用来静态修饰方法，该方法会在所有测试方法之前只执行一次。</a:t>
                      </a:r>
                      <a:b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</a:b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@After</a:t>
                      </a:r>
                      <a:r>
                        <a:rPr kumimoji="0" lang="en-US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Class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用来静态修饰方法，该方法会在所有测试方法之后只执行一次</a:t>
                      </a:r>
                      <a:r>
                        <a:rPr kumimoji="0" lang="zh-CN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30678" y="929897"/>
            <a:ext cx="5901926" cy="5592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类的加载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8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类的加载概述</a:t>
            </a:r>
            <a:endParaRPr lang="en-US" altLang="zh-CN" sz="18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8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类加载器</a:t>
            </a:r>
            <a:endParaRPr lang="en-US" altLang="zh-CN" sz="18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ea typeface="阿里巴巴普惠体" panose="00020600040101010101" pitchFamily="18" charset="-122"/>
              </a:rPr>
              <a:t>双亲委派机制</a:t>
            </a:r>
            <a:endParaRPr lang="en-US" altLang="zh-CN" b="0" dirty="0">
              <a:ea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ea typeface="阿里巴巴普惠体" panose="00020600040101010101" pitchFamily="18" charset="-122"/>
              </a:rPr>
              <a:t>使用类加载器加载配置文件的方式</a:t>
            </a:r>
            <a:endParaRPr lang="en-US" altLang="zh-CN" b="0" dirty="0">
              <a:ea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880120" y="1009677"/>
            <a:ext cx="3514725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类的加载概述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0120" y="1571508"/>
            <a:ext cx="11122490" cy="405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当程序在运行后，第一次使用某个类的时候，会将此类的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文件读取到内存，并将此类的所有信息存储到一个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对象中</a:t>
            </a:r>
            <a:endParaRPr kumimoji="0" lang="en-US" altLang="zh-CN" sz="12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9608" y="2299317"/>
            <a:ext cx="2405848" cy="112968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1.</a:t>
            </a:r>
            <a:r>
              <a:rPr lang="zh-CN" altLang="en-US" sz="1600" dirty="0"/>
              <a:t>成员属性</a:t>
            </a:r>
            <a:endParaRPr lang="en-US" altLang="zh-CN" sz="1600" dirty="0"/>
          </a:p>
          <a:p>
            <a:pPr algn="ctr"/>
            <a:r>
              <a:rPr lang="en-US" altLang="zh-CN" sz="1600" dirty="0"/>
              <a:t>2.</a:t>
            </a:r>
            <a:r>
              <a:rPr lang="zh-CN" altLang="en-US" sz="1600" dirty="0"/>
              <a:t>构造方法</a:t>
            </a:r>
            <a:endParaRPr lang="en-US" altLang="zh-CN" sz="1600" dirty="0"/>
          </a:p>
          <a:p>
            <a:pPr algn="ctr"/>
            <a:r>
              <a:rPr lang="en-US" altLang="zh-CN" sz="1600" dirty="0"/>
              <a:t>3.</a:t>
            </a:r>
            <a:r>
              <a:rPr lang="zh-CN" altLang="en-US" sz="1600" dirty="0"/>
              <a:t>成员方法</a:t>
            </a:r>
            <a:endParaRPr lang="en-US" altLang="zh-CN" sz="1600" dirty="0"/>
          </a:p>
          <a:p>
            <a:pPr algn="ctr"/>
            <a:r>
              <a:rPr lang="en-US" altLang="zh-CN" sz="1600" dirty="0"/>
              <a:t>………………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1189608" y="4032731"/>
            <a:ext cx="2405848" cy="10371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class Demo{</a:t>
            </a:r>
            <a:endParaRPr lang="en-US" altLang="zh-CN" sz="1200" dirty="0"/>
          </a:p>
          <a:p>
            <a:pPr algn="ctr"/>
            <a:r>
              <a:rPr lang="en-US" altLang="zh-CN" sz="1200" dirty="0"/>
              <a:t>main(){</a:t>
            </a:r>
            <a:endParaRPr lang="en-US" altLang="zh-CN" sz="1200" dirty="0"/>
          </a:p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Student </a:t>
            </a:r>
            <a:r>
              <a:rPr lang="en-US" altLang="zh-CN" sz="1200" dirty="0" err="1">
                <a:solidFill>
                  <a:srgbClr val="FF0000"/>
                </a:solidFill>
              </a:rPr>
              <a:t>stu</a:t>
            </a:r>
            <a:r>
              <a:rPr lang="en-US" altLang="zh-CN" sz="1200" dirty="0">
                <a:solidFill>
                  <a:srgbClr val="FF0000"/>
                </a:solidFill>
              </a:rPr>
              <a:t> = new Student();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algn="ctr"/>
            <a:r>
              <a:rPr lang="en-US" altLang="zh-CN" sz="1200" dirty="0"/>
              <a:t>}</a:t>
            </a:r>
            <a:endParaRPr lang="en-US" altLang="zh-CN" sz="1200" dirty="0"/>
          </a:p>
          <a:p>
            <a:pPr algn="ctr"/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3" name="矩形 2"/>
          <p:cNvSpPr/>
          <p:nvPr/>
        </p:nvSpPr>
        <p:spPr>
          <a:xfrm>
            <a:off x="6178858" y="2144357"/>
            <a:ext cx="3133818" cy="167304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78858" y="4136702"/>
            <a:ext cx="3133818" cy="167304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4145872" y="3320249"/>
            <a:ext cx="1571347" cy="112968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JVM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438183" y="2002318"/>
            <a:ext cx="1029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Student.class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75535" y="3678898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Demo</a:t>
            </a:r>
            <a:r>
              <a:rPr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.class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42459" y="389423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方法区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67240" y="192240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堆内存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6502400" y="2448560"/>
            <a:ext cx="2062480" cy="10566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Student</a:t>
            </a:r>
            <a:r>
              <a:rPr lang="zh-CN" altLang="en-US" dirty="0">
                <a:solidFill>
                  <a:schemeClr val="bg1"/>
                </a:solidFill>
              </a:rPr>
              <a:t>对象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6459165" y="4449932"/>
            <a:ext cx="2062480" cy="10566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Student</a:t>
            </a:r>
            <a:r>
              <a:rPr lang="zh-CN" altLang="en-US" sz="1400" dirty="0">
                <a:solidFill>
                  <a:schemeClr val="bg1"/>
                </a:solidFill>
              </a:rPr>
              <a:t>类信息</a:t>
            </a:r>
            <a:r>
              <a:rPr lang="en-US" altLang="zh-CN" sz="1400" dirty="0">
                <a:solidFill>
                  <a:schemeClr val="bg1"/>
                </a:solidFill>
              </a:rPr>
              <a:t>: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1.</a:t>
            </a:r>
            <a:r>
              <a:rPr lang="zh-CN" altLang="en-US" sz="1400" dirty="0">
                <a:solidFill>
                  <a:schemeClr val="bg1"/>
                </a:solidFill>
              </a:rPr>
              <a:t>成员属性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2.</a:t>
            </a:r>
            <a:r>
              <a:rPr lang="zh-CN" altLang="en-US" sz="1400" dirty="0">
                <a:solidFill>
                  <a:schemeClr val="bg1"/>
                </a:solidFill>
              </a:rPr>
              <a:t>构造方法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3.</a:t>
            </a:r>
            <a:r>
              <a:rPr lang="zh-CN" altLang="en-US" sz="1400" dirty="0">
                <a:solidFill>
                  <a:schemeClr val="bg1"/>
                </a:solidFill>
              </a:rPr>
              <a:t>成员方法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………………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41365" y="4171229"/>
            <a:ext cx="21804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bg1"/>
                </a:solidFill>
                <a:latin typeface="+mn-lt"/>
                <a:ea typeface="+mn-ea"/>
              </a:rPr>
              <a:t>Class</a:t>
            </a: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</a:rPr>
              <a:t>对象</a:t>
            </a:r>
            <a:r>
              <a:rPr lang="en-US" altLang="zh-CN" sz="1050" dirty="0">
                <a:solidFill>
                  <a:schemeClr val="bg1"/>
                </a:solidFill>
                <a:latin typeface="+mn-lt"/>
                <a:ea typeface="+mn-ea"/>
              </a:rPr>
              <a:t>(</a:t>
            </a: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</a:rPr>
              <a:t>内部存储</a:t>
            </a:r>
            <a:r>
              <a:rPr lang="en-US" altLang="zh-CN" sz="1050" dirty="0">
                <a:solidFill>
                  <a:schemeClr val="bg1"/>
                </a:solidFill>
                <a:latin typeface="+mn-lt"/>
                <a:ea typeface="+mn-ea"/>
              </a:rPr>
              <a:t>Student</a:t>
            </a: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</a:rPr>
              <a:t>类信息</a:t>
            </a:r>
            <a:r>
              <a:rPr lang="en-US" altLang="zh-CN" sz="1050" dirty="0">
                <a:solidFill>
                  <a:schemeClr val="bg1"/>
                </a:solidFill>
                <a:latin typeface="+mn-lt"/>
                <a:ea typeface="+mn-ea"/>
              </a:rPr>
              <a:t>)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3362960" y="4298187"/>
            <a:ext cx="782912" cy="151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677920" y="4653280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</a:rPr>
              <a:t>1.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</a:rPr>
              <a:t>执行代码</a:t>
            </a:r>
            <a:endParaRPr lang="zh-CN" altLang="en-US" sz="12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3434080" y="2753360"/>
            <a:ext cx="711792" cy="566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789976" y="2864158"/>
            <a:ext cx="1741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</a:rPr>
              <a:t>2.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</a:rPr>
              <a:t>读取</a:t>
            </a:r>
            <a:r>
              <a:rPr lang="en-US" altLang="zh-CN" sz="1200" dirty="0" err="1">
                <a:solidFill>
                  <a:srgbClr val="FF0000"/>
                </a:solidFill>
                <a:latin typeface="+mn-lt"/>
                <a:ea typeface="+mn-ea"/>
              </a:rPr>
              <a:t>Student.class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</a:rPr>
              <a:t>文件</a:t>
            </a:r>
            <a:endParaRPr lang="zh-CN" altLang="en-US" sz="12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5754604" y="3116901"/>
            <a:ext cx="686761" cy="388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717219" y="3476069"/>
            <a:ext cx="15616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FF0000"/>
                </a:solidFill>
                <a:latin typeface="+mn-lt"/>
                <a:ea typeface="+mn-ea"/>
              </a:rPr>
              <a:t>4.</a:t>
            </a:r>
            <a:r>
              <a:rPr lang="zh-CN" altLang="en-US" sz="1100" dirty="0">
                <a:solidFill>
                  <a:srgbClr val="FF0000"/>
                </a:solidFill>
                <a:latin typeface="+mn-lt"/>
                <a:ea typeface="+mn-ea"/>
              </a:rPr>
              <a:t>在堆中创建对象空间</a:t>
            </a:r>
            <a:endParaRPr lang="zh-CN" altLang="en-US" sz="11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5717219" y="4425145"/>
            <a:ext cx="724146" cy="505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335531" y="4530644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</a:rPr>
              <a:t>3.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</a:rPr>
              <a:t>存储到方法区</a:t>
            </a:r>
            <a:endParaRPr lang="zh-CN" altLang="en-US" sz="12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1" name="流程图: 资料带 30"/>
          <p:cNvSpPr/>
          <p:nvPr/>
        </p:nvSpPr>
        <p:spPr>
          <a:xfrm>
            <a:off x="1518278" y="5892800"/>
            <a:ext cx="10094602" cy="786130"/>
          </a:xfrm>
          <a:prstGeom prst="flowChartPunchedTap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说明：</a:t>
            </a:r>
            <a:r>
              <a:rPr lang="en-US" altLang="zh-CN" dirty="0"/>
              <a:t>Class</a:t>
            </a:r>
            <a:r>
              <a:rPr lang="zh-CN" altLang="en-US" dirty="0"/>
              <a:t>对象是指</a:t>
            </a:r>
            <a:r>
              <a:rPr lang="en-US" altLang="zh-CN" dirty="0" err="1"/>
              <a:t>java.lang.Class</a:t>
            </a:r>
            <a:r>
              <a:rPr lang="zh-CN" altLang="en-US" dirty="0"/>
              <a:t>类的对象，此类由</a:t>
            </a:r>
            <a:r>
              <a:rPr lang="en-US" altLang="zh-CN" dirty="0"/>
              <a:t>Java</a:t>
            </a:r>
            <a:r>
              <a:rPr lang="zh-CN" altLang="en-US" dirty="0"/>
              <a:t>类库提供，专门用于存储类型的信息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3" grpId="0" animBg="1"/>
      <p:bldP spid="9" grpId="0" animBg="1"/>
      <p:bldP spid="6" grpId="0" animBg="1"/>
      <p:bldP spid="11" grpId="0"/>
      <p:bldP spid="12" grpId="0"/>
      <p:bldP spid="13" grpId="0"/>
      <p:bldP spid="14" grpId="0"/>
      <p:bldP spid="15" grpId="0" animBg="1"/>
      <p:bldP spid="16" grpId="0" animBg="1"/>
      <p:bldP spid="17" grpId="0"/>
      <p:bldP spid="20" grpId="0"/>
      <p:bldP spid="23" grpId="0"/>
      <p:bldP spid="27" grpId="0"/>
      <p:bldP spid="30" grpId="0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519613" y="1006525"/>
            <a:ext cx="6909969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1.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Student.class文件中都包含什么内容？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构造方法、成员变量、成员方法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2.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在jvm执行某个类时，如果该类是第一次被执行：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   1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）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先把该类的.class文件读取到内存中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   2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）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基于.class文件创建一个Class对象（方法区）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3.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Class对象中存储的是.class文件中的内容：构造方法、成员变量、成员方法</a:t>
            </a:r>
            <a:endParaRPr lang="en-US" altLang="zh-CN" sz="16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   1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）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Class对象中存储的构造方法：构造器对象 Constructor对象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600" dirty="0">
                <a:solidFill>
                  <a:srgbClr val="C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    2</a:t>
            </a:r>
            <a:r>
              <a:rPr lang="zh-CN" altLang="en-US" sz="1600" dirty="0">
                <a:solidFill>
                  <a:srgbClr val="C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）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Class对象中存储的成员变量：字段对象 Field对象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600" dirty="0">
                <a:solidFill>
                  <a:srgbClr val="C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    3</a:t>
            </a:r>
            <a:r>
              <a:rPr lang="zh-CN" altLang="en-US" sz="1600" dirty="0">
                <a:solidFill>
                  <a:srgbClr val="C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）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Class对象中存储的成员方法：方法对象 Method对象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30678" y="929897"/>
            <a:ext cx="5901926" cy="5592823"/>
          </a:xfrm>
        </p:spPr>
        <p:txBody>
          <a:bodyPr/>
          <a:lstStyle/>
          <a:p>
            <a:pPr marL="0" indent="0">
              <a:buNone/>
            </a:pP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类的加载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8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类的加载概述</a:t>
            </a:r>
            <a:endParaRPr lang="en-US" altLang="zh-CN" sz="18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8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类加载器</a:t>
            </a:r>
            <a:endParaRPr lang="en-US" altLang="zh-CN" sz="18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ea typeface="阿里巴巴普惠体" panose="00020600040101010101" pitchFamily="18" charset="-122"/>
              </a:rPr>
              <a:t>双亲委派机制</a:t>
            </a:r>
            <a:endParaRPr lang="en-US" altLang="zh-CN" b="0" dirty="0">
              <a:ea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ea typeface="阿里巴巴普惠体" panose="00020600040101010101" pitchFamily="18" charset="-122"/>
              </a:rPr>
              <a:t>使用类加载器加载配置文件的方式</a:t>
            </a:r>
            <a:endParaRPr lang="en-US" altLang="zh-CN" b="0" dirty="0">
              <a:ea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977265" y="1029970"/>
            <a:ext cx="3582035" cy="43053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类加载器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0120" y="1571508"/>
            <a:ext cx="10996920" cy="3474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类加载器的作用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加载器是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运行时环境的一部分，负责加载字节码文件，即将磁盘上的某个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文件读取到内存并生成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的对象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类加载器的分类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启动类加载器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(Bootstrap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ClassLoader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：用于加载系统类库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&lt;JAVA_HOME&gt;\bin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目录下的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，例如：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rt.jar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扩展类加载器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(Extension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ClassLoader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：用于加载扩展类库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&lt;JAVA_HOME&gt;\lib\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目录下的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应用程序类加载器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(Application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ClassLoader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：用于加载我们自定义类的加载器。</a:t>
            </a:r>
            <a:endParaRPr kumimoji="0" lang="en-US" altLang="zh-CN" sz="14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获取类加载器的方式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来自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类型获取类加载器的方法：</a:t>
            </a:r>
            <a:endParaRPr kumimoji="0" lang="en-US" altLang="zh-CN" sz="14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7086" y="5277163"/>
            <a:ext cx="10996919" cy="88909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en-US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ClassLoader</a:t>
            </a:r>
            <a:r>
              <a:rPr lang="en-US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getClassLoader</a:t>
            </a:r>
            <a:r>
              <a:rPr lang="en-US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 </a:t>
            </a:r>
            <a:r>
              <a:rPr lang="en-US" altLang="zh-CN" sz="1400" dirty="0">
                <a:solidFill>
                  <a:schemeClr val="accent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400" dirty="0">
                <a:solidFill>
                  <a:schemeClr val="accent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返回该类的类加载器</a:t>
            </a:r>
            <a:endParaRPr lang="zh-CN" altLang="en-US" sz="1400" dirty="0">
              <a:solidFill>
                <a:schemeClr val="accent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accent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400" dirty="0">
                <a:solidFill>
                  <a:schemeClr val="accent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有些实现可能使用</a:t>
            </a:r>
            <a:r>
              <a:rPr lang="en-US" altLang="zh-CN" sz="1400" dirty="0">
                <a:solidFill>
                  <a:schemeClr val="accent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zh-CN" altLang="en-US" sz="1400" dirty="0">
                <a:solidFill>
                  <a:schemeClr val="accent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来表示引导类加载器</a:t>
            </a:r>
            <a:r>
              <a:rPr lang="en-US" altLang="zh-CN" sz="1400" dirty="0">
                <a:solidFill>
                  <a:schemeClr val="accent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chemeClr val="accent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启动类加载器</a:t>
            </a:r>
            <a:r>
              <a:rPr lang="en-US" altLang="zh-CN" sz="1400" dirty="0">
                <a:solidFill>
                  <a:schemeClr val="accent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400" dirty="0">
              <a:solidFill>
                <a:schemeClr val="accent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9930" y="3912870"/>
            <a:ext cx="3547110" cy="2253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880120" y="1009677"/>
            <a:ext cx="3514725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类加载器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0120" y="1571508"/>
            <a:ext cx="10996920" cy="458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代码实现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95195" y="747395"/>
            <a:ext cx="10569575" cy="657606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ClassLoaderDemo1 {</a:t>
            </a:r>
            <a:endParaRPr lang="en-US" altLang="zh-CN" sz="1400" dirty="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public static void main(String[] </a:t>
            </a:r>
            <a:r>
              <a:rPr lang="en-US" altLang="zh-CN" sz="1400" dirty="0" err="1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args</a:t>
            </a:r>
            <a:r>
              <a:rPr lang="en-US" altLang="zh-CN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{</a:t>
            </a:r>
            <a:endParaRPr lang="en-US" altLang="zh-CN" sz="1400" dirty="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// </a:t>
            </a:r>
            <a:r>
              <a:rPr lang="zh-CN" altLang="en-US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获取当前类的加载器</a:t>
            </a:r>
            <a:endParaRPr lang="zh-CN" altLang="en-US" sz="1400" dirty="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</a:t>
            </a:r>
            <a:r>
              <a:rPr lang="en-US" altLang="zh-CN" sz="1400" dirty="0" err="1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ClassLoader</a:t>
            </a:r>
            <a:r>
              <a:rPr lang="en-US" altLang="zh-CN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loader = ClassLoaderDemo1.class.getClassLoader();</a:t>
            </a:r>
            <a:endParaRPr lang="en-US" altLang="zh-CN" sz="1400" dirty="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//</a:t>
            </a:r>
            <a:r>
              <a:rPr lang="zh-CN" altLang="en-US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输出当前类的类加载器</a:t>
            </a:r>
            <a:endParaRPr lang="zh-CN" altLang="en-US" sz="1400" dirty="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</a:t>
            </a:r>
            <a:r>
              <a:rPr lang="en-US" altLang="zh-CN" sz="1400" dirty="0" err="1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System.out.println</a:t>
            </a:r>
            <a:r>
              <a:rPr lang="en-US" altLang="zh-CN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(loader);//sun.misc.Launcher$AppClassLoader@b0014f0</a:t>
            </a:r>
            <a:endParaRPr lang="en-US" altLang="zh-CN" sz="1400" dirty="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//</a:t>
            </a:r>
            <a:r>
              <a:rPr lang="zh-CN" altLang="en-US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sz="1400" dirty="0" err="1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AppClassLoader</a:t>
            </a:r>
            <a:r>
              <a:rPr lang="zh-CN" altLang="en-US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类加载器的父类</a:t>
            </a:r>
            <a:endParaRPr lang="zh-CN" altLang="en-US" sz="1400" dirty="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</a:t>
            </a:r>
            <a:r>
              <a:rPr lang="en-US" altLang="zh-CN" sz="1400" dirty="0" err="1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ClassLoader</a:t>
            </a:r>
            <a:r>
              <a:rPr lang="en-US" altLang="zh-CN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parent = </a:t>
            </a:r>
            <a:r>
              <a:rPr lang="en-US" altLang="zh-CN" sz="1400" dirty="0" err="1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loader.getParent</a:t>
            </a:r>
            <a:r>
              <a:rPr lang="en-US" altLang="zh-CN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  <a:endParaRPr lang="en-US" altLang="zh-CN" sz="1400" dirty="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//</a:t>
            </a:r>
            <a:r>
              <a:rPr lang="zh-CN" altLang="en-US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</a:t>
            </a:r>
            <a:r>
              <a:rPr lang="en-US" altLang="zh-CN" sz="1400" dirty="0" err="1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AppClassLoader</a:t>
            </a:r>
            <a:r>
              <a:rPr lang="zh-CN" altLang="en-US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类加载器的父类加载器</a:t>
            </a:r>
            <a:endParaRPr lang="zh-CN" altLang="en-US" sz="1400" dirty="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</a:t>
            </a:r>
            <a:r>
              <a:rPr lang="en-US" altLang="zh-CN" sz="1400" dirty="0" err="1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System.out.println</a:t>
            </a:r>
            <a:r>
              <a:rPr lang="en-US" altLang="zh-CN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(parent);//sun.misc.Launcher$ExtClassLoader@325e9e34</a:t>
            </a:r>
            <a:endParaRPr lang="en-US" altLang="zh-CN" sz="1400" dirty="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//</a:t>
            </a:r>
            <a:r>
              <a:rPr lang="zh-CN" altLang="en-US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sz="1400" dirty="0" err="1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ExtClassLoader</a:t>
            </a:r>
            <a:r>
              <a:rPr lang="zh-CN" altLang="en-US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类加载器的父类</a:t>
            </a:r>
            <a:endParaRPr lang="zh-CN" altLang="en-US" sz="1400" dirty="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</a:t>
            </a:r>
            <a:r>
              <a:rPr lang="en-US" altLang="zh-CN" sz="1400" dirty="0" err="1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ClassLoader</a:t>
            </a:r>
            <a:r>
              <a:rPr lang="en-US" altLang="zh-CN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grandpa = </a:t>
            </a:r>
            <a:r>
              <a:rPr lang="en-US" altLang="zh-CN" sz="1400" dirty="0" err="1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parent.getParent</a:t>
            </a:r>
            <a:r>
              <a:rPr lang="en-US" altLang="zh-CN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  <a:endParaRPr lang="en-US" altLang="zh-CN" sz="1400" dirty="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//</a:t>
            </a:r>
            <a:r>
              <a:rPr lang="zh-CN" altLang="en-US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</a:t>
            </a:r>
            <a:r>
              <a:rPr lang="en-US" altLang="zh-CN" sz="1400" dirty="0" err="1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ExtClassLoader</a:t>
            </a:r>
            <a:r>
              <a:rPr lang="zh-CN" altLang="en-US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类加载器的父类加载器</a:t>
            </a:r>
            <a:endParaRPr lang="zh-CN" altLang="en-US" sz="1400" dirty="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</a:t>
            </a:r>
            <a:r>
              <a:rPr lang="en-US" altLang="zh-CN" sz="1400" dirty="0" err="1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System.out.println</a:t>
            </a:r>
            <a:r>
              <a:rPr lang="en-US" altLang="zh-CN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(grandpa);//null</a:t>
            </a:r>
            <a:endParaRPr lang="en-US" altLang="zh-CN" sz="1400" dirty="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}</a:t>
            </a:r>
            <a:endParaRPr lang="en-US" altLang="zh-CN" sz="1400" dirty="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en-US" altLang="zh-CN" sz="1400" b="0" i="0" u="none" strike="noStrike" cap="none" normalizeH="0" dirty="0">
              <a:ln>
                <a:noFill/>
              </a:ln>
              <a:solidFill>
                <a:schemeClr val="accent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519612" y="1437411"/>
            <a:ext cx="767238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1.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类加载器的作用</a:t>
            </a: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zh-CN" altLang="en-US" sz="16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zh-CN" altLang="en-US" sz="1600" dirty="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把硬盘上的</a:t>
            </a:r>
            <a:r>
              <a:rPr lang="en-US" altLang="zh-CN" sz="1600" dirty="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.class</a:t>
            </a:r>
            <a:r>
              <a:rPr lang="zh-CN" altLang="en-US" sz="1600" dirty="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文件读取到内存中并创建</a:t>
            </a:r>
            <a:r>
              <a:rPr lang="en-US" altLang="zh-CN" sz="1600" dirty="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Class</a:t>
            </a:r>
            <a:r>
              <a:rPr lang="zh-CN" altLang="en-US" sz="1600" dirty="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对象</a:t>
            </a:r>
            <a:endParaRPr lang="zh-CN" altLang="en-US" sz="16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2.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类加载器可以分为</a:t>
            </a: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种：</a:t>
            </a:r>
            <a:endParaRPr lang="zh-CN" altLang="en-US" sz="16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zh-CN" sz="1600" dirty="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1)</a:t>
            </a:r>
            <a:r>
              <a:rPr lang="zh-CN" altLang="en-US" sz="1600" dirty="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引导类加载器</a:t>
            </a:r>
            <a:r>
              <a:rPr lang="en-US" altLang="zh-CN" sz="1600" dirty="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zh-CN" altLang="en-US" sz="1600" dirty="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启动类加载器</a:t>
            </a:r>
            <a:r>
              <a:rPr lang="en-US" altLang="zh-CN" sz="1600" dirty="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)    </a:t>
            </a:r>
            <a:r>
              <a:rPr lang="zh-CN" altLang="en-US" sz="1600" dirty="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负载加载系统类库</a:t>
            </a:r>
            <a:endParaRPr lang="zh-CN" altLang="en-US" sz="1600" dirty="0">
              <a:solidFill>
                <a:schemeClr val="accent2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	2)</a:t>
            </a:r>
            <a:r>
              <a:rPr lang="zh-CN" altLang="en-US" sz="1600" dirty="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扩展类加载器        负责加载</a:t>
            </a:r>
            <a:r>
              <a:rPr lang="en-US" altLang="zh-CN" sz="1600" dirty="0" err="1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jdk</a:t>
            </a:r>
            <a:r>
              <a:rPr lang="zh-CN" altLang="en-US" sz="1600" dirty="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扩展的类库</a:t>
            </a:r>
            <a:endParaRPr lang="zh-CN" altLang="en-US" sz="1600" dirty="0">
              <a:solidFill>
                <a:schemeClr val="accent2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	3)</a:t>
            </a:r>
            <a:r>
              <a:rPr lang="zh-CN" altLang="en-US" sz="1600" dirty="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应用程序类加载器    负责加载程序员自己写的类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3"/>
          <p:cNvSpPr/>
          <p:nvPr/>
        </p:nvSpPr>
        <p:spPr bwMode="auto">
          <a:xfrm>
            <a:off x="4367826" y="1900553"/>
            <a:ext cx="2519985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5" name="文本框 35"/>
          <p:cNvSpPr txBox="1">
            <a:spLocks noChangeArrowheads="1"/>
          </p:cNvSpPr>
          <p:nvPr/>
        </p:nvSpPr>
        <p:spPr bwMode="auto">
          <a:xfrm>
            <a:off x="3964222" y="2083032"/>
            <a:ext cx="2131778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反射</a:t>
            </a:r>
            <a:endParaRPr lang="zh-CN" altLang="en-US" sz="2000" b="1" baseline="-3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43"/>
          <p:cNvSpPr txBox="1">
            <a:spLocks noChangeArrowheads="1"/>
          </p:cNvSpPr>
          <p:nvPr/>
        </p:nvSpPr>
        <p:spPr bwMode="auto">
          <a:xfrm>
            <a:off x="1596995" y="2090906"/>
            <a:ext cx="2391925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lang="zh-CN" altLang="en-US" sz="2000" b="1" baseline="-3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任意多边形 13"/>
          <p:cNvSpPr/>
          <p:nvPr/>
        </p:nvSpPr>
        <p:spPr bwMode="auto">
          <a:xfrm>
            <a:off x="6501689" y="1898508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noProof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49"/>
          <p:cNvSpPr txBox="1">
            <a:spLocks noChangeArrowheads="1"/>
          </p:cNvSpPr>
          <p:nvPr/>
        </p:nvSpPr>
        <p:spPr bwMode="auto">
          <a:xfrm>
            <a:off x="5483329" y="2090906"/>
            <a:ext cx="3174996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注解</a:t>
            </a:r>
            <a:endParaRPr lang="zh-CN" altLang="en-US" sz="2000" b="1" baseline="-3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9" name="直接连接符 8"/>
          <p:cNvCxnSpPr/>
          <p:nvPr/>
        </p:nvCxnSpPr>
        <p:spPr>
          <a:xfrm>
            <a:off x="939400" y="4477451"/>
            <a:ext cx="10804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3"/>
          <p:cNvSpPr txBox="1"/>
          <p:nvPr/>
        </p:nvSpPr>
        <p:spPr>
          <a:xfrm>
            <a:off x="6501689" y="2794107"/>
            <a:ext cx="2102163" cy="962628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注解是什么，具体是如何在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程序中解决问题的？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34" name="文本框 13"/>
          <p:cNvSpPr txBox="1"/>
          <p:nvPr/>
        </p:nvSpPr>
        <p:spPr>
          <a:xfrm>
            <a:off x="8066402" y="2843810"/>
            <a:ext cx="1885739" cy="371697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40" name="文本框 13"/>
          <p:cNvSpPr txBox="1"/>
          <p:nvPr/>
        </p:nvSpPr>
        <p:spPr>
          <a:xfrm>
            <a:off x="4130801" y="2791658"/>
            <a:ext cx="2102163" cy="125809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如何在程序运行时去得到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Class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对象，然后去获取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Class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中的每个成分。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19" name="文本占位符 3"/>
          <p:cNvSpPr txBox="1"/>
          <p:nvPr/>
        </p:nvSpPr>
        <p:spPr>
          <a:xfrm>
            <a:off x="849072" y="1119980"/>
            <a:ext cx="373021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今日课程同学们需要学会什么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" name="任意多边形 3"/>
          <p:cNvSpPr/>
          <p:nvPr/>
        </p:nvSpPr>
        <p:spPr bwMode="auto">
          <a:xfrm>
            <a:off x="8609323" y="1888591"/>
            <a:ext cx="2519985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8" name="文本框 35"/>
          <p:cNvSpPr txBox="1">
            <a:spLocks noChangeArrowheads="1"/>
          </p:cNvSpPr>
          <p:nvPr/>
        </p:nvSpPr>
        <p:spPr bwMode="auto">
          <a:xfrm>
            <a:off x="8467645" y="2092219"/>
            <a:ext cx="2131778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lang="zh-CN" altLang="en-US" sz="2000" b="1" baseline="-3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框 13"/>
          <p:cNvSpPr txBox="1"/>
          <p:nvPr/>
        </p:nvSpPr>
        <p:spPr>
          <a:xfrm>
            <a:off x="8611725" y="2834357"/>
            <a:ext cx="2102163" cy="667162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框架技术的底层会用到的。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23" name="任意多边形 13"/>
          <p:cNvSpPr/>
          <p:nvPr/>
        </p:nvSpPr>
        <p:spPr bwMode="auto">
          <a:xfrm>
            <a:off x="2242710" y="1898508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noProof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</a:t>
            </a:r>
            <a:endParaRPr lang="en-US" altLang="zh-CN" noProof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200" b="1" noProof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类加载</a:t>
            </a:r>
            <a:endParaRPr lang="zh-CN" altLang="en-US" sz="1200" b="1" noProof="1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13"/>
          <p:cNvSpPr txBox="1"/>
          <p:nvPr/>
        </p:nvSpPr>
        <p:spPr>
          <a:xfrm>
            <a:off x="2020765" y="2865576"/>
            <a:ext cx="2102163" cy="658249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如何将某个类加载到内存中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25" name="任意多边形 3"/>
          <p:cNvSpPr/>
          <p:nvPr/>
        </p:nvSpPr>
        <p:spPr bwMode="auto">
          <a:xfrm>
            <a:off x="114366" y="1877986"/>
            <a:ext cx="2519985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200" b="1" noProof="1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Junit</a:t>
            </a:r>
            <a:r>
              <a:rPr lang="zh-CN" altLang="en-US" sz="1200" b="1" noProof="1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单元测试</a:t>
            </a:r>
            <a:endParaRPr lang="zh-CN" altLang="en-US" sz="1200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6" name="文本框 13"/>
          <p:cNvSpPr txBox="1"/>
          <p:nvPr/>
        </p:nvSpPr>
        <p:spPr>
          <a:xfrm>
            <a:off x="87680" y="2843760"/>
            <a:ext cx="2102163" cy="953715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如何在不需要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main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方法情况下运行某个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测试方法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0" grpId="0" animBg="1"/>
      <p:bldP spid="21" grpId="0"/>
      <p:bldP spid="33" grpId="0"/>
      <p:bldP spid="34" grpId="0"/>
      <p:bldP spid="40" grpId="0"/>
      <p:bldP spid="17" grpId="0" animBg="1"/>
      <p:bldP spid="18" grpId="0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30678" y="929897"/>
            <a:ext cx="5901926" cy="5592823"/>
          </a:xfrm>
        </p:spPr>
        <p:txBody>
          <a:bodyPr/>
          <a:lstStyle/>
          <a:p>
            <a:pPr marL="0" indent="0">
              <a:buNone/>
            </a:pP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类的加载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8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类的加载概述</a:t>
            </a:r>
            <a:endParaRPr lang="en-US" altLang="zh-CN" sz="18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8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类加载器</a:t>
            </a:r>
            <a:endParaRPr lang="en-US" altLang="zh-CN" sz="18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rgbClr val="C00000"/>
                </a:solidFill>
                <a:ea typeface="阿里巴巴普惠体" panose="00020600040101010101" pitchFamily="18" charset="-122"/>
              </a:rPr>
              <a:t>双亲委派机制</a:t>
            </a:r>
            <a:endParaRPr lang="en-US" altLang="zh-CN" b="0" dirty="0">
              <a:solidFill>
                <a:srgbClr val="C00000"/>
              </a:solidFill>
              <a:ea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ea typeface="阿里巴巴普惠体" panose="00020600040101010101" pitchFamily="18" charset="-122"/>
              </a:rPr>
              <a:t>使用类加载器加载配置文件的方式</a:t>
            </a:r>
            <a:endParaRPr lang="en-US" altLang="zh-CN" b="0" dirty="0">
              <a:ea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880120" y="1009677"/>
            <a:ext cx="3514725" cy="11167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双亲委派机制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0120" y="1571508"/>
            <a:ext cx="10996920" cy="458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种类加载器的关系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1007" y="1009677"/>
            <a:ext cx="3324225" cy="57245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086" y="2915661"/>
            <a:ext cx="42833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C00000"/>
                </a:solidFill>
                <a:latin typeface="+mn-lt"/>
                <a:ea typeface="+mn-ea"/>
              </a:rPr>
              <a:t>从图中可知，三种类加载器存在一定的关系：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+mn-lt"/>
                <a:ea typeface="+mn-ea"/>
              </a:rPr>
              <a:t>1</a:t>
            </a:r>
            <a:r>
              <a:rPr lang="zh-CN" altLang="en-US" sz="1600" dirty="0">
                <a:solidFill>
                  <a:srgbClr val="C00000"/>
                </a:solidFill>
                <a:latin typeface="+mn-lt"/>
                <a:ea typeface="+mn-ea"/>
              </a:rPr>
              <a:t>）应用程序类加载器的父级类加器是扩展类加载器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+mn-lt"/>
                <a:ea typeface="+mn-ea"/>
              </a:rPr>
              <a:t>2</a:t>
            </a:r>
            <a:r>
              <a:rPr lang="zh-CN" altLang="en-US" sz="1600" dirty="0">
                <a:solidFill>
                  <a:srgbClr val="C00000"/>
                </a:solidFill>
                <a:latin typeface="+mn-lt"/>
                <a:ea typeface="+mn-ea"/>
              </a:rPr>
              <a:t>）扩展类加载器的父级类加载器是启动类</a:t>
            </a:r>
            <a:endParaRPr lang="en-US" altLang="zh-CN" sz="1600" dirty="0">
              <a:solidFill>
                <a:srgbClr val="C0000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rgbClr val="C0000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C00000"/>
                </a:solidFill>
                <a:latin typeface="+mn-lt"/>
                <a:ea typeface="+mn-ea"/>
              </a:rPr>
              <a:t>加载器结论：这种关系称为类加载器的</a:t>
            </a:r>
            <a:r>
              <a:rPr lang="en-US" altLang="zh-CN" sz="1600" dirty="0">
                <a:solidFill>
                  <a:srgbClr val="C00000"/>
                </a:solidFill>
                <a:latin typeface="+mn-lt"/>
                <a:ea typeface="+mn-ea"/>
              </a:rPr>
              <a:t>"</a:t>
            </a:r>
            <a:r>
              <a:rPr lang="zh-CN" altLang="en-US" sz="1600" dirty="0">
                <a:solidFill>
                  <a:srgbClr val="C00000"/>
                </a:solidFill>
                <a:latin typeface="+mn-lt"/>
                <a:ea typeface="+mn-ea"/>
              </a:rPr>
              <a:t>双亲委派模型</a:t>
            </a:r>
            <a:r>
              <a:rPr lang="en-US" altLang="zh-CN" sz="1600" dirty="0">
                <a:solidFill>
                  <a:srgbClr val="C00000"/>
                </a:solidFill>
                <a:latin typeface="+mn-lt"/>
                <a:ea typeface="+mn-ea"/>
              </a:rPr>
              <a:t>"</a:t>
            </a:r>
            <a:endParaRPr lang="zh-CN" altLang="en-US" sz="16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880120" y="1013117"/>
            <a:ext cx="3514725" cy="11167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双亲委派机制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0120" y="1571508"/>
            <a:ext cx="10431760" cy="1987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双亲委派模型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的工作机制：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某个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类加载器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收到类加载的请求，它首先不会尝试自己去加载这个类，而是把请求交给父级类加载器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因此，所有的类加载的请求最终都会传送到顶层的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启动类加载器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父级类加载器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无法加载这个类，然后子级类加载器再去加载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云形 2"/>
          <p:cNvSpPr/>
          <p:nvPr/>
        </p:nvSpPr>
        <p:spPr>
          <a:xfrm>
            <a:off x="8808720" y="2631440"/>
            <a:ext cx="2966720" cy="1912805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"</a:t>
            </a:r>
            <a:r>
              <a:rPr lang="zh-CN" altLang="en-US" sz="1600" dirty="0"/>
              <a:t>双亲委派模型</a:t>
            </a:r>
            <a:r>
              <a:rPr lang="en-US" altLang="zh-CN" sz="1600" dirty="0"/>
              <a:t>"</a:t>
            </a:r>
            <a:r>
              <a:rPr lang="zh-CN" altLang="en-US" sz="1600" dirty="0"/>
              <a:t>中，除了顶层的启动类加载器外，其余的类加载器都应当有自己的</a:t>
            </a:r>
            <a:r>
              <a:rPr lang="en-US" altLang="zh-CN" sz="1600" dirty="0"/>
              <a:t>"</a:t>
            </a:r>
            <a:r>
              <a:rPr lang="zh-CN" altLang="en-US" sz="1600" dirty="0"/>
              <a:t>父级类加载器</a:t>
            </a:r>
            <a:r>
              <a:rPr lang="en-US" altLang="zh-CN" sz="1600" dirty="0"/>
              <a:t>"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30678" y="929897"/>
            <a:ext cx="5901926" cy="5592823"/>
          </a:xfrm>
        </p:spPr>
        <p:txBody>
          <a:bodyPr/>
          <a:lstStyle/>
          <a:p>
            <a:pPr marL="0" indent="0">
              <a:buNone/>
            </a:pP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类的加载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8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类的加载概述</a:t>
            </a:r>
            <a:endParaRPr lang="en-US" altLang="zh-CN" sz="18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8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类加载器</a:t>
            </a:r>
            <a:endParaRPr lang="en-US" altLang="zh-CN" sz="18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ea typeface="阿里巴巴普惠体" panose="00020600040101010101" pitchFamily="18" charset="-122"/>
              </a:rPr>
              <a:t>双亲委派机制</a:t>
            </a:r>
            <a:endParaRPr lang="en-US" altLang="zh-CN" b="0" dirty="0">
              <a:ea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rgbClr val="C00000"/>
                </a:solidFill>
                <a:ea typeface="阿里巴巴普惠体" panose="00020600040101010101" pitchFamily="18" charset="-122"/>
              </a:rPr>
              <a:t>使用类加载器加载配置文件的方式</a:t>
            </a:r>
            <a:endParaRPr lang="en-US" altLang="zh-CN" b="0" dirty="0">
              <a:solidFill>
                <a:srgbClr val="C00000"/>
              </a:solidFill>
              <a:ea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873585" y="1013117"/>
            <a:ext cx="5601960" cy="1116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使用类加载器加载配置文件的方式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0120" y="1571508"/>
            <a:ext cx="10996920" cy="3905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需求：用类加载器加载配置文件。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src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下面新建一个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stu.ini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文件，并在其中输入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类的集合对象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；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使用当前类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ClassLoaderDemo2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获得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对象并调用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类中的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getClassLoader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使用类加载器对象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loader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ClassLoader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类中的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InputStream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getResourceAsStream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(String name)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返回读取指定资源的输入流 </a:t>
            </a:r>
            <a:endParaRPr kumimoji="0" lang="en-US" altLang="zh-CN" sz="14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6205" y="5438938"/>
            <a:ext cx="10320835" cy="40594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InputStream</a:t>
            </a:r>
            <a:r>
              <a:rPr lang="en-US" altLang="zh-CN" sz="12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= </a:t>
            </a:r>
            <a:r>
              <a:rPr lang="en-US" altLang="zh-CN" sz="1200" dirty="0" err="1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loader.getResourceAsStream</a:t>
            </a:r>
            <a:r>
              <a:rPr lang="en-US" altLang="zh-CN" sz="12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("stu.ini");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56207" y="2969548"/>
            <a:ext cx="10320834" cy="77527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name=</a:t>
            </a:r>
            <a:r>
              <a:rPr lang="en-US" altLang="zh-CN" sz="1200" dirty="0" err="1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zhangsan</a:t>
            </a:r>
            <a:endParaRPr lang="en-US" altLang="zh-CN" sz="1200" dirty="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age=19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爆炸形: 8 pt  6"/>
          <p:cNvSpPr/>
          <p:nvPr/>
        </p:nvSpPr>
        <p:spPr>
          <a:xfrm>
            <a:off x="2439055" y="5741741"/>
            <a:ext cx="4856480" cy="1116259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这里的</a:t>
            </a:r>
            <a:r>
              <a:rPr lang="en-US" altLang="zh-CN" sz="1200" dirty="0"/>
              <a:t>name</a:t>
            </a:r>
            <a:r>
              <a:rPr lang="zh-CN" altLang="en-US" sz="1200" dirty="0"/>
              <a:t>是文件的路径：这个路径如果使用相对路径，相对的是</a:t>
            </a:r>
            <a:r>
              <a:rPr lang="en-US" altLang="zh-CN" sz="1200" dirty="0" err="1"/>
              <a:t>src</a:t>
            </a:r>
            <a:r>
              <a:rPr lang="zh-CN" altLang="en-US" sz="1200" dirty="0"/>
              <a:t>目录。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30678" y="929897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类加载器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反射概述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反射获取类对象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反射获取构造器对象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反射获取方法对象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反射获取成员变量对象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通用框架的底层原理</a:t>
            </a:r>
            <a:endParaRPr kumimoji="1" lang="en-US" altLang="zh-CN" sz="16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880120" y="1009677"/>
            <a:ext cx="3514725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反射概述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0120" y="1571508"/>
            <a:ext cx="8365807" cy="2489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反射是指对于任何一个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类，在"运行的时候"都可以直接得到这个类全部成分。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在运行时,可以直接得到这个类的构造器对象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Constructor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在运行时,可以直接得到这个类的成员变量对象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Field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在运行时,可以直接得到这个类的成员方法对象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Method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这种运行时动态获取类信息以及动态调用类中成分的能力称为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语言的反射机制。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0120" y="4088236"/>
            <a:ext cx="9023985" cy="2173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反射的关键：</a:t>
            </a:r>
            <a:endParaRPr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0" lang="zh-CN" altLang="en-US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反射的第一步都是先得到编译后的</a:t>
            </a:r>
            <a:r>
              <a:rPr kumimoji="0" lang="en-US" altLang="zh-CN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kumimoji="0" lang="zh-CN" altLang="en-US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类对象，</a:t>
            </a: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然后</a:t>
            </a:r>
            <a: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</a:t>
            </a:r>
            <a:r>
              <a:rPr kumimoji="0" lang="zh-CN" altLang="en-US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可以得到</a:t>
            </a:r>
            <a:r>
              <a:rPr kumimoji="0" lang="en-US" altLang="zh-CN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kumimoji="0" lang="zh-CN" altLang="en-US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的全部成分。</a:t>
            </a: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br>
              <a:rPr kumimoji="0" lang="zh-CN" altLang="zh-CN" sz="18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7087" y="5277163"/>
            <a:ext cx="6096000" cy="101188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HelloWorld.java -&gt; javac -&gt; HelloWorld.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c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HelloWorld.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364067" y="1328377"/>
            <a:ext cx="7701363" cy="451104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反射的基本</a:t>
            </a:r>
            <a:r>
              <a:rPr lang="zh-CN" altLang="en-US" sz="1600" dirty="0"/>
              <a:t>作用、关键？</a:t>
            </a:r>
            <a:endParaRPr lang="en-US" altLang="zh-CN" sz="1600" dirty="0"/>
          </a:p>
          <a:p>
            <a:pPr marL="8953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反射是在运行时获取类的字节码文件对象：然后可以解析类中的全部成分</a:t>
            </a:r>
            <a:endParaRPr kumimoji="0" lang="en-US" altLang="zh-CN" sz="1600" u="none" strike="noStrike" cap="none" normalizeH="0" baseline="0" dirty="0">
              <a:ln>
                <a:noFill/>
              </a:ln>
              <a:solidFill>
                <a:srgbClr val="49504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反射的核心思想和关键就是</a:t>
            </a:r>
            <a:r>
              <a:rPr kumimoji="0" lang="en-US" altLang="zh-CN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得到编译以后的class文件对象</a:t>
            </a:r>
            <a:endParaRPr kumimoji="0" lang="en-US" altLang="zh-CN" sz="1600" u="none" strike="noStrike" cap="none" normalizeH="0" baseline="0" dirty="0">
              <a:ln>
                <a:noFill/>
              </a:ln>
              <a:solidFill>
                <a:srgbClr val="49504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5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30678" y="929897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类加载器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反射概述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反射获取类对象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反射获取构造器对象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反射获取方法对象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反射获取成员变量对象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通用框架的底层原理</a:t>
            </a:r>
            <a:endParaRPr kumimoji="1" lang="en-US" altLang="zh-CN" sz="16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04627" y="1249295"/>
            <a:ext cx="553838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反射的第一步：获取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类的对象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81618" y="2973918"/>
            <a:ext cx="1441449" cy="865716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2" name="直接箭头连接符 21"/>
          <p:cNvCxnSpPr>
            <a:stCxn id="18" idx="3"/>
            <a:endCxn id="23" idx="1"/>
          </p:cNvCxnSpPr>
          <p:nvPr/>
        </p:nvCxnSpPr>
        <p:spPr>
          <a:xfrm>
            <a:off x="2523067" y="3406776"/>
            <a:ext cx="1183216" cy="105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3706283" y="2984501"/>
            <a:ext cx="1441451" cy="865717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728635" y="3021070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编译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295092" y="2971800"/>
            <a:ext cx="1441451" cy="865717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719359" y="261831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内存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54" name="组合 53"/>
          <p:cNvGrpSpPr/>
          <p:nvPr/>
        </p:nvGrpSpPr>
        <p:grpSpPr bwMode="auto">
          <a:xfrm>
            <a:off x="5614460" y="2492374"/>
            <a:ext cx="1076430" cy="1873251"/>
            <a:chOff x="4330933" y="2499742"/>
            <a:chExt cx="1293433" cy="1996427"/>
          </a:xfrm>
        </p:grpSpPr>
        <p:pic>
          <p:nvPicPr>
            <p:cNvPr id="18446" name="图片 1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30933" y="2499742"/>
              <a:ext cx="1165139" cy="1996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7" name="矩形 55"/>
            <p:cNvSpPr>
              <a:spLocks noChangeArrowheads="1"/>
            </p:cNvSpPr>
            <p:nvPr/>
          </p:nvSpPr>
          <p:spPr bwMode="auto">
            <a:xfrm>
              <a:off x="4662826" y="3186376"/>
              <a:ext cx="961540" cy="62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字节码</a:t>
              </a:r>
              <a:endParaRPr lang="en-US" altLang="zh-CN" sz="16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文件</a:t>
              </a:r>
              <a:endParaRPr lang="zh-CN" altLang="en-US" sz="16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3873926" y="3941658"/>
            <a:ext cx="1210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字节码文件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174" name="矩形 7173"/>
          <p:cNvSpPr/>
          <p:nvPr/>
        </p:nvSpPr>
        <p:spPr>
          <a:xfrm>
            <a:off x="7465283" y="3236385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4" grpId="0"/>
      <p:bldP spid="27" grpId="0" animBg="1"/>
      <p:bldP spid="34" grpId="0"/>
      <p:bldP spid="58" grpId="0"/>
      <p:bldP spid="71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30678" y="929897"/>
            <a:ext cx="5901926" cy="5592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单元测试概述</a:t>
            </a:r>
            <a:endParaRPr lang="en-US" altLang="zh-CN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单元测试快速入门</a:t>
            </a:r>
            <a:endParaRPr lang="en-US" altLang="zh-CN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单元测试常用注解</a:t>
            </a:r>
            <a:endParaRPr kumimoji="1" lang="en-US" altLang="zh-CN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类的加载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2619253" y="2535858"/>
            <a:ext cx="4301067" cy="35306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830" y="210743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内存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174" name="矩形 7173"/>
          <p:cNvSpPr/>
          <p:nvPr/>
        </p:nvSpPr>
        <p:spPr>
          <a:xfrm>
            <a:off x="2970977" y="2889342"/>
            <a:ext cx="9877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273302" y="3211075"/>
            <a:ext cx="3168651" cy="26627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57690" y="2853359"/>
            <a:ext cx="1356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Student.class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83421" y="3397341"/>
            <a:ext cx="1994457" cy="708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String name;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en-US" altLang="zh-C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age;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83420" y="4292692"/>
            <a:ext cx="889987" cy="708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空参构造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带参构造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08820" y="5168992"/>
            <a:ext cx="889987" cy="3852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751669" y="3397341"/>
            <a:ext cx="2209800" cy="770467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738969" y="4288458"/>
            <a:ext cx="2209800" cy="770467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738969" y="5168992"/>
            <a:ext cx="2209800" cy="4445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5" name="直接箭头连接符 4"/>
          <p:cNvCxnSpPr>
            <a:stCxn id="3" idx="3"/>
          </p:cNvCxnSpPr>
          <p:nvPr/>
        </p:nvCxnSpPr>
        <p:spPr>
          <a:xfrm flipV="1">
            <a:off x="5961469" y="3782574"/>
            <a:ext cx="130598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43654" y="3613242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Field</a:t>
            </a:r>
            <a:endParaRPr lang="zh-CN" altLang="en-US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5961469" y="4673691"/>
            <a:ext cx="130598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343653" y="4504359"/>
            <a:ext cx="11929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Constructor</a:t>
            </a:r>
            <a:endParaRPr lang="zh-CN" altLang="en-US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5961469" y="5391241"/>
            <a:ext cx="130598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343654" y="5221908"/>
            <a:ext cx="8531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Method</a:t>
            </a:r>
            <a:endParaRPr lang="zh-CN" altLang="en-US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TextBox 15"/>
          <p:cNvSpPr txBox="1"/>
          <p:nvPr/>
        </p:nvSpPr>
        <p:spPr>
          <a:xfrm>
            <a:off x="904627" y="1249295"/>
            <a:ext cx="553838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反射的第一步：获取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类的对象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1081618" y="2973918"/>
            <a:ext cx="1441449" cy="865716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2" name="直接箭头连接符 21"/>
          <p:cNvCxnSpPr>
            <a:stCxn id="18" idx="3"/>
            <a:endCxn id="23" idx="1"/>
          </p:cNvCxnSpPr>
          <p:nvPr/>
        </p:nvCxnSpPr>
        <p:spPr>
          <a:xfrm flipV="1">
            <a:off x="2523067" y="3403600"/>
            <a:ext cx="757767" cy="21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3280833" y="2971800"/>
            <a:ext cx="1441451" cy="865717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28233" y="3067052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编译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210300" y="2971800"/>
            <a:ext cx="1441451" cy="865717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634567" y="261831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7687734" y="3479800"/>
            <a:ext cx="148801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7929041" y="3067052"/>
            <a:ext cx="1005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创建对象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9175752" y="3028951"/>
            <a:ext cx="1680633" cy="865716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Student()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171" name="圆角矩形 7170"/>
          <p:cNvSpPr/>
          <p:nvPr/>
        </p:nvSpPr>
        <p:spPr>
          <a:xfrm>
            <a:off x="797985" y="2370667"/>
            <a:ext cx="4008967" cy="2017184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950582" y="4387852"/>
            <a:ext cx="1210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源代码阶段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80659" y="4364568"/>
            <a:ext cx="15007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对象阶段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141390" y="4364568"/>
            <a:ext cx="2039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Runtime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运行时阶段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172" name="矩形 7171"/>
          <p:cNvSpPr/>
          <p:nvPr/>
        </p:nvSpPr>
        <p:spPr>
          <a:xfrm>
            <a:off x="766233" y="5287434"/>
            <a:ext cx="3651251" cy="7042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类中静态方法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forName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6219825" y="5524819"/>
            <a:ext cx="1841500" cy="381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、类名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.class</a:t>
            </a:r>
            <a:endParaRPr lang="zh-CN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9235017" y="5524819"/>
            <a:ext cx="1913467" cy="3810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、对象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getClass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1400" dirty="0"/>
          </a:p>
        </p:txBody>
      </p:sp>
      <p:sp>
        <p:nvSpPr>
          <p:cNvPr id="7173" name="下箭头 7172"/>
          <p:cNvSpPr/>
          <p:nvPr/>
        </p:nvSpPr>
        <p:spPr>
          <a:xfrm>
            <a:off x="2404534" y="4834467"/>
            <a:ext cx="302684" cy="452967"/>
          </a:xfrm>
          <a:prstGeom prst="down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51" name="下箭头 50"/>
          <p:cNvSpPr/>
          <p:nvPr/>
        </p:nvSpPr>
        <p:spPr>
          <a:xfrm>
            <a:off x="6655734" y="4775406"/>
            <a:ext cx="302683" cy="452967"/>
          </a:xfrm>
          <a:prstGeom prst="down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52" name="下箭头 51"/>
          <p:cNvSpPr/>
          <p:nvPr/>
        </p:nvSpPr>
        <p:spPr>
          <a:xfrm>
            <a:off x="9855835" y="4786836"/>
            <a:ext cx="302684" cy="452967"/>
          </a:xfrm>
          <a:prstGeom prst="down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C00000"/>
              </a:solidFill>
            </a:endParaRPr>
          </a:p>
        </p:txBody>
      </p:sp>
      <p:grpSp>
        <p:nvGrpSpPr>
          <p:cNvPr id="19479" name="组合 53"/>
          <p:cNvGrpSpPr/>
          <p:nvPr/>
        </p:nvGrpSpPr>
        <p:grpSpPr bwMode="auto">
          <a:xfrm>
            <a:off x="5008033" y="2468033"/>
            <a:ext cx="1076430" cy="1873251"/>
            <a:chOff x="4330933" y="2499742"/>
            <a:chExt cx="1293433" cy="1996427"/>
          </a:xfrm>
        </p:grpSpPr>
        <p:pic>
          <p:nvPicPr>
            <p:cNvPr id="19483" name="图片 1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30933" y="2499742"/>
              <a:ext cx="1165139" cy="1996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84" name="矩形 55"/>
            <p:cNvSpPr>
              <a:spLocks noChangeArrowheads="1"/>
            </p:cNvSpPr>
            <p:nvPr/>
          </p:nvSpPr>
          <p:spPr bwMode="auto">
            <a:xfrm>
              <a:off x="4662826" y="3186376"/>
              <a:ext cx="961540" cy="62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字节码</a:t>
              </a:r>
              <a:endParaRPr lang="en-US" altLang="zh-CN" sz="16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文件</a:t>
              </a:r>
              <a:endParaRPr lang="zh-CN" altLang="en-US" sz="16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3432249" y="3850218"/>
            <a:ext cx="1210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字节码文件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174" name="矩形 7173"/>
          <p:cNvSpPr/>
          <p:nvPr/>
        </p:nvSpPr>
        <p:spPr>
          <a:xfrm>
            <a:off x="6373823" y="3236385"/>
            <a:ext cx="11144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TextBox 15"/>
          <p:cNvSpPr txBox="1"/>
          <p:nvPr/>
        </p:nvSpPr>
        <p:spPr>
          <a:xfrm>
            <a:off x="904627" y="1249295"/>
            <a:ext cx="553838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反射的第一步：获取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类的对象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7171" grpId="0" animBg="1"/>
      <p:bldP spid="42" grpId="0"/>
      <p:bldP spid="44" grpId="0"/>
      <p:bldP spid="45" grpId="0"/>
      <p:bldP spid="7172" grpId="0"/>
      <p:bldP spid="47" grpId="0"/>
      <p:bldP spid="48" grpId="0"/>
      <p:bldP spid="7173" grpId="0" animBg="1"/>
      <p:bldP spid="51" grpId="0" animBg="1"/>
      <p:bldP spid="5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4"/>
          <p:cNvSpPr txBox="1"/>
          <p:nvPr/>
        </p:nvSpPr>
        <p:spPr>
          <a:xfrm>
            <a:off x="4634417" y="3620818"/>
            <a:ext cx="7061920" cy="1504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方式一：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c1 =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Class.forName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(“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全类名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”);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方式二：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c2 =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.class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方式三：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c3 =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getClass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TextBox 15"/>
          <p:cNvSpPr txBox="1"/>
          <p:nvPr/>
        </p:nvSpPr>
        <p:spPr>
          <a:xfrm>
            <a:off x="4634417" y="1943038"/>
            <a:ext cx="7349036" cy="1619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反射的第一步是什么？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类对象，如此才可以解析类的全部成分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类的对象的三种方式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30678" y="929897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类加载器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反射概述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反射获取类对象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反射获取构造器</a:t>
            </a:r>
            <a:r>
              <a:rPr lang="zh-CN" altLang="en-US" sz="1600" b="0" dirty="0">
                <a:solidFill>
                  <a:srgbClr val="C00000"/>
                </a:solidFill>
                <a:ea typeface="阿里巴巴普惠体" panose="00020600040101010101" pitchFamily="18" charset="-122"/>
              </a:rPr>
              <a:t>对象</a:t>
            </a:r>
            <a:endParaRPr lang="en-US" altLang="zh-CN" sz="1600" b="0" dirty="0">
              <a:solidFill>
                <a:srgbClr val="C00000"/>
              </a:solidFill>
              <a:ea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反射获取方法对象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反射获取成员变量对象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通用框架的底层原理</a:t>
            </a:r>
            <a:endParaRPr kumimoji="1" lang="en-US" altLang="zh-CN" sz="16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15"/>
          <p:cNvSpPr txBox="1"/>
          <p:nvPr/>
        </p:nvSpPr>
        <p:spPr>
          <a:xfrm>
            <a:off x="870541" y="1183547"/>
            <a:ext cx="553838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使用反射技术获取构造器对象并使用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圆角矩形 26"/>
          <p:cNvSpPr/>
          <p:nvPr/>
        </p:nvSpPr>
        <p:spPr>
          <a:xfrm>
            <a:off x="3464984" y="2779184"/>
            <a:ext cx="4301067" cy="35306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39732" y="244263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内存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圆角矩形 1"/>
          <p:cNvSpPr/>
          <p:nvPr/>
        </p:nvSpPr>
        <p:spPr>
          <a:xfrm>
            <a:off x="4119033" y="3454401"/>
            <a:ext cx="3168651" cy="26627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19738" y="3096685"/>
            <a:ext cx="1356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Student.class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29152" y="3640667"/>
            <a:ext cx="1994457" cy="708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String name;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en-US" altLang="zh-C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age;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29151" y="4536018"/>
            <a:ext cx="889987" cy="708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空参构造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带参构造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654551" y="5412318"/>
            <a:ext cx="889987" cy="3852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圆角矩形 2"/>
          <p:cNvSpPr/>
          <p:nvPr/>
        </p:nvSpPr>
        <p:spPr>
          <a:xfrm>
            <a:off x="4565651" y="4480984"/>
            <a:ext cx="2209800" cy="770467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8" name="直接箭头连接符 37"/>
          <p:cNvCxnSpPr>
            <a:stCxn id="40" idx="1"/>
            <a:endCxn id="32" idx="3"/>
          </p:cNvCxnSpPr>
          <p:nvPr/>
        </p:nvCxnSpPr>
        <p:spPr>
          <a:xfrm flipH="1">
            <a:off x="5576200" y="2288746"/>
            <a:ext cx="3125951" cy="9618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41" idx="1"/>
          </p:cNvCxnSpPr>
          <p:nvPr/>
        </p:nvCxnSpPr>
        <p:spPr>
          <a:xfrm flipH="1">
            <a:off x="6714069" y="3335241"/>
            <a:ext cx="1988082" cy="12134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8702151" y="2134857"/>
            <a:ext cx="2024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第一步：获得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702151" y="3181352"/>
            <a:ext cx="26341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第二步：获得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Constructor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702151" y="4173207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第三步：创建对象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7" y="3189817"/>
            <a:ext cx="2260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直接箭头连接符 43"/>
          <p:cNvCxnSpPr>
            <a:endCxn id="42" idx="1"/>
          </p:cNvCxnSpPr>
          <p:nvPr/>
        </p:nvCxnSpPr>
        <p:spPr>
          <a:xfrm flipV="1">
            <a:off x="6796301" y="4327096"/>
            <a:ext cx="1905850" cy="5201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/>
      <p:bldP spid="41" grpId="0"/>
      <p:bldP spid="4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0541" y="1467015"/>
            <a:ext cx="9984316" cy="1011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反射的第一步是先得到类对象，然后从类对象中获取类的成分对象。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类中用于获取构造器的方法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73439" y="2664262"/>
          <a:ext cx="11004683" cy="2628629"/>
        </p:xfrm>
        <a:graphic>
          <a:graphicData uri="http://schemas.openxmlformats.org/drawingml/2006/table">
            <a:tbl>
              <a:tblPr/>
              <a:tblGrid>
                <a:gridCol w="6942227"/>
                <a:gridCol w="4062456"/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Constructor&lt;?&gt;[]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getConstructors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​()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Alibaba PuHuiTi R"/>
                        </a:rPr>
                        <a:t>返回所有构造器对象的数组（只能拿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Alibaba PuHuiTi R"/>
                        </a:rPr>
                        <a:t>public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Alibaba PuHuiTi R"/>
                        </a:rPr>
                        <a:t>的）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Constructor&lt;?&gt;[]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getDeclaredConstructors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​()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Alibaba PuHuiTi R"/>
                        </a:rPr>
                        <a:t>返回所有构造器对象的数组，存在就能拿到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Constructor&lt;T&gt;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getConstructor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​(Class&lt;?&gt;...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parameterTypes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Alibaba PuHuiTi R"/>
                        </a:rPr>
                        <a:t>返回单个构造器对象（只能拿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Alibaba PuHuiTi R"/>
                        </a:rPr>
                        <a:t>public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Alibaba PuHuiTi R"/>
                        </a:rPr>
                        <a:t>的）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Constructor&lt;T&gt;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getDeclaredConstructor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​(Class&lt;?&gt;...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parameterTypes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Alibaba PuHuiTi R"/>
                        </a:rPr>
                        <a:t>返回单个构造器对象，存在就能拿到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5"/>
          <p:cNvSpPr txBox="1"/>
          <p:nvPr/>
        </p:nvSpPr>
        <p:spPr>
          <a:xfrm>
            <a:off x="870541" y="842584"/>
            <a:ext cx="5538381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使用反射技术获取构造器对象并使用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24785" y="2511499"/>
            <a:ext cx="1059561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Constructor</a:t>
            </a: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类中用于创建对象的方法</a:t>
            </a:r>
            <a:endParaRPr lang="en-US" altLang="zh-CN" sz="1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90857" y="3070840"/>
          <a:ext cx="9942094" cy="1609543"/>
        </p:xfrm>
        <a:graphic>
          <a:graphicData uri="http://schemas.openxmlformats.org/drawingml/2006/table">
            <a:tbl>
              <a:tblPr/>
              <a:tblGrid>
                <a:gridCol w="4519446"/>
                <a:gridCol w="5422648"/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符号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 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newInstance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​(Object... 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initargs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根据指定的构造器创建对象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void  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setAccessible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flag)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设置为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true,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表示取消访问检查，进行暴力反射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5"/>
          <p:cNvSpPr txBox="1"/>
          <p:nvPr/>
        </p:nvSpPr>
        <p:spPr>
          <a:xfrm>
            <a:off x="807205" y="1742888"/>
            <a:ext cx="5538381" cy="42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获取构造器的作用依然是初始化一个对象返回。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TextBox 15"/>
          <p:cNvSpPr txBox="1"/>
          <p:nvPr/>
        </p:nvSpPr>
        <p:spPr>
          <a:xfrm>
            <a:off x="870541" y="1183547"/>
            <a:ext cx="553838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使用反射技术获取构造器对象并使用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构造方法调用案例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228734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案例：使用反射调用自定义类构造方法并创建</a:t>
            </a:r>
            <a:r>
              <a:rPr lang="zh-CN" altLang="en-US"/>
              <a:t>对</a:t>
            </a:r>
            <a:r>
              <a:rPr lang="zh-CN" altLang="en-US" smtClean="0"/>
              <a:t>象</a:t>
            </a:r>
            <a:endParaRPr lang="en-US" altLang="zh-CN" smtClean="0"/>
          </a:p>
          <a:p>
            <a:r>
              <a:rPr lang="en-US" altLang="zh-CN" smtClean="0"/>
              <a:t>p</a:t>
            </a:r>
            <a:r>
              <a:rPr lang="en-US" altLang="zh-CN" smtClean="0"/>
              <a:t>ublic</a:t>
            </a:r>
            <a:r>
              <a:rPr lang="zh-CN" altLang="en-US" smtClean="0"/>
              <a:t>修饰的无参构造方法、</a:t>
            </a:r>
            <a:r>
              <a:rPr lang="en-US" altLang="zh-CN" smtClean="0"/>
              <a:t>private</a:t>
            </a:r>
            <a:r>
              <a:rPr lang="zh-CN" altLang="en-US" smtClean="0"/>
              <a:t>修饰的有参构造方法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383032" y="1699928"/>
            <a:ext cx="8355736" cy="4511040"/>
          </a:xfrm>
        </p:spPr>
        <p:txBody>
          <a:bodyPr/>
          <a:lstStyle/>
          <a:p>
            <a:pPr>
              <a:defRPr/>
            </a:pPr>
            <a:r>
              <a:rPr lang="zh-CN" altLang="en-US" sz="1800" dirty="0">
                <a:solidFill>
                  <a:srgbClr val="49504F"/>
                </a:solidFill>
              </a:rPr>
              <a:t>利用反射技术获取</a:t>
            </a:r>
            <a:r>
              <a:rPr lang="zh-CN" altLang="en-US" dirty="0">
                <a:solidFill>
                  <a:srgbClr val="49504F"/>
                </a:solidFill>
              </a:rPr>
              <a:t>构造器对象的方式</a:t>
            </a:r>
            <a:endParaRPr lang="zh-CN" altLang="en-US" dirty="0">
              <a:solidFill>
                <a:srgbClr val="49504F"/>
              </a:solidFill>
            </a:endParaRPr>
          </a:p>
          <a:p>
            <a:pPr marL="1162050" lvl="2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getDeclaredConstructors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50" lvl="2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getDeclaredConstructor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(Class&lt;?&gt;...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parameterTypes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49504F"/>
                </a:solidFill>
              </a:rPr>
              <a:t>反射得到的构造器可以做什么？</a:t>
            </a:r>
            <a:endParaRPr lang="zh-CN" altLang="en-US" dirty="0">
              <a:solidFill>
                <a:srgbClr val="49504F"/>
              </a:solidFill>
            </a:endParaRPr>
          </a:p>
          <a:p>
            <a:pPr marL="495300" lvl="1" indent="-22860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依然是创建对象的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50" lvl="2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newInstance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(Object...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initargs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495300" lvl="1" indent="-22860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如果是非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的构造器，需要打开权限（暴力反射），然后再创建对象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50" lvl="2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setAccessible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50" lvl="2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反射可以破坏封装性，私有的也可以执行了。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50" lvl="2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30678" y="929897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类加载器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反射概述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反射获取类对象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反射获取构造器</a:t>
            </a:r>
            <a:r>
              <a:rPr lang="zh-CN" altLang="en-US" sz="1600" b="0" dirty="0">
                <a:ea typeface="阿里巴巴普惠体" panose="00020600040101010101" pitchFamily="18" charset="-122"/>
              </a:rPr>
              <a:t>对象</a:t>
            </a:r>
            <a:endParaRPr lang="en-US" altLang="zh-CN" sz="1600" b="0" dirty="0">
              <a:ea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反射获取方法对象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反射获取成员变量对象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通用框架的底层原理</a:t>
            </a:r>
            <a:endParaRPr kumimoji="1" lang="en-US" altLang="zh-CN" sz="16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4176" y="1008141"/>
            <a:ext cx="2495549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0569" y="1402597"/>
            <a:ext cx="10641508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单元测试就是针对最小的功能单元编写测试代码，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程序最小的功能单元是方法，因此，单元测试就是针对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方法的测试，进而检查方法的正确性。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0568" y="3203388"/>
            <a:ext cx="7451539" cy="121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只有一个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方法，如果一个方法的测试失败了，其他方法测试会受到影响。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无法得到测试的结果报告，需要程序员自己去观察测试是否成功。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0569" y="2630539"/>
            <a:ext cx="6125704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目前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测试方法是怎么进行的，存在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679" y="2626975"/>
            <a:ext cx="3347877" cy="3254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15"/>
          <p:cNvSpPr txBox="1"/>
          <p:nvPr/>
        </p:nvSpPr>
        <p:spPr>
          <a:xfrm>
            <a:off x="870541" y="1183547"/>
            <a:ext cx="553838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使用反射技术获取方法对象并使用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7" y="3189817"/>
            <a:ext cx="2260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圆角矩形 26"/>
          <p:cNvSpPr/>
          <p:nvPr/>
        </p:nvSpPr>
        <p:spPr>
          <a:xfrm>
            <a:off x="3464984" y="2779184"/>
            <a:ext cx="4301067" cy="35306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14084" y="244263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内存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圆角矩形 1"/>
          <p:cNvSpPr/>
          <p:nvPr/>
        </p:nvSpPr>
        <p:spPr>
          <a:xfrm>
            <a:off x="4119033" y="3454401"/>
            <a:ext cx="3168651" cy="26627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36381" y="3096685"/>
            <a:ext cx="15231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Student.class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29152" y="3640667"/>
            <a:ext cx="2250937" cy="796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String name;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age;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29151" y="4536018"/>
            <a:ext cx="992579" cy="796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空参构造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带参构造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654551" y="5412318"/>
            <a:ext cx="992579" cy="427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圆角矩形 2"/>
          <p:cNvSpPr/>
          <p:nvPr/>
        </p:nvSpPr>
        <p:spPr>
          <a:xfrm>
            <a:off x="4584700" y="5412318"/>
            <a:ext cx="2209800" cy="450849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8" name="直接箭头连接符 37"/>
          <p:cNvCxnSpPr>
            <a:stCxn id="40" idx="1"/>
            <a:endCxn id="32" idx="3"/>
          </p:cNvCxnSpPr>
          <p:nvPr/>
        </p:nvCxnSpPr>
        <p:spPr>
          <a:xfrm flipH="1">
            <a:off x="5659555" y="2271241"/>
            <a:ext cx="2493064" cy="9947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6405012" y="3504143"/>
            <a:ext cx="1917700" cy="18266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8152619" y="2101964"/>
            <a:ext cx="22862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第一步：获得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237707" y="3309995"/>
            <a:ext cx="2608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第二步：获得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Method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152619" y="4360287"/>
            <a:ext cx="1826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第三步：运行方法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7" name="直接箭头连接符 46"/>
          <p:cNvCxnSpPr>
            <a:stCxn id="42" idx="1"/>
          </p:cNvCxnSpPr>
          <p:nvPr/>
        </p:nvCxnSpPr>
        <p:spPr>
          <a:xfrm flipH="1">
            <a:off x="6794501" y="4529564"/>
            <a:ext cx="1358118" cy="12535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/>
      <p:bldP spid="41" grpId="0"/>
      <p:bldP spid="4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0541" y="1665848"/>
            <a:ext cx="9984316" cy="78752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Alibaba PuHuiTi R"/>
              </a:rPr>
              <a:t>反射的第一步是先得到类对象，然后从类对象中获取类的成分对象。</a:t>
            </a:r>
            <a:endParaRPr lang="en-US" altLang="zh-CN" sz="1600" dirty="0">
              <a:latin typeface="微软雅黑" panose="020B0503020204020204" pitchFamily="34" charset="-122"/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Alibaba PuHuiTi R"/>
              </a:rPr>
              <a:t>Class</a:t>
            </a:r>
            <a:r>
              <a:rPr lang="zh-CN" altLang="en-US" sz="1600" dirty="0">
                <a:latin typeface="微软雅黑" panose="020B0503020204020204" pitchFamily="34" charset="-122"/>
                <a:ea typeface="Alibaba PuHuiTi R"/>
              </a:rPr>
              <a:t>类中用于获取成员方法的方法</a:t>
            </a:r>
            <a:endParaRPr lang="en-US" altLang="zh-CN" sz="1600" dirty="0">
              <a:latin typeface="微软雅黑" panose="020B0503020204020204" pitchFamily="34" charset="-122"/>
              <a:ea typeface="Alibaba PuHuiTi R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04437" y="2563523"/>
          <a:ext cx="10509784" cy="2628629"/>
        </p:xfrm>
        <a:graphic>
          <a:graphicData uri="http://schemas.openxmlformats.org/drawingml/2006/table">
            <a:tbl>
              <a:tblPr/>
              <a:tblGrid>
                <a:gridCol w="6589050"/>
                <a:gridCol w="3920734"/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Method[]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getMethods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​()</a:t>
                      </a:r>
                      <a:endParaRPr lang="en-US" altLang="zh-CN" sz="1400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Alibaba PuHuiTi R"/>
                        </a:rPr>
                        <a:t>返回所有成员方法对象的数组（只能拿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Alibaba PuHuiTi R"/>
                        </a:rPr>
                        <a:t>public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Alibaba PuHuiTi R"/>
                        </a:rPr>
                        <a:t>的）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Method[]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getDeclaredMethods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​()</a:t>
                      </a:r>
                      <a:endParaRPr lang="en-US" altLang="zh-CN" sz="1400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Alibaba PuHuiTi R"/>
                        </a:rPr>
                        <a:t>返回所有成员方法对象的数组，存在就能拿到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Method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getMethod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​(String name, Class&lt;?&gt;...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parameterTypes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) </a:t>
                      </a:r>
                      <a:endParaRPr lang="en-US" altLang="zh-CN" sz="1400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Alibaba PuHuiTi R"/>
                        </a:rPr>
                        <a:t>返回单个成员方法对象（只能拿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Alibaba PuHuiTi R"/>
                        </a:rPr>
                        <a:t>public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Alibaba PuHuiTi R"/>
                        </a:rPr>
                        <a:t>的）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Method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getDeclaredMethod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​(String name, Class&lt;?&gt;...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parameterTypes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400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Alibaba PuHuiTi R"/>
                        </a:rPr>
                        <a:t>返回单个成员方法对象，存在就能拿到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15"/>
          <p:cNvSpPr txBox="1"/>
          <p:nvPr/>
        </p:nvSpPr>
        <p:spPr>
          <a:xfrm>
            <a:off x="870541" y="1183547"/>
            <a:ext cx="553838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使用反射技术获取方法对象并使用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38201" y="2111599"/>
            <a:ext cx="1059561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Method</a:t>
            </a: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类中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用于触发执行</a:t>
            </a: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的方法</a:t>
            </a:r>
            <a:endParaRPr lang="en-US" altLang="zh-CN" sz="1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838201" y="1552259"/>
            <a:ext cx="6164178" cy="42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获取成员方法的作用依然是在某个对象中进行执行此方法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22655" y="2687502"/>
          <a:ext cx="10346690" cy="2205939"/>
        </p:xfrm>
        <a:graphic>
          <a:graphicData uri="http://schemas.openxmlformats.org/drawingml/2006/table">
            <a:tbl>
              <a:tblPr/>
              <a:tblGrid>
                <a:gridCol w="4573426"/>
                <a:gridCol w="5773264"/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符号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Alibaba PuHuiTi R"/>
                        </a:rPr>
                        <a:t>Object invoke​(Object obj, Object...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Alibaba PuHuiTi R"/>
                        </a:rPr>
                        <a:t>args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Alibaba PuHuiTi R"/>
                        </a:rPr>
                        <a:t>)</a:t>
                      </a:r>
                      <a:endParaRPr lang="en-US" altLang="zh-CN" sz="1400" dirty="0"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Consolas" panose="020B0609020204030204" pitchFamily="49" charset="0"/>
                          <a:ea typeface="Alibaba PuHuiTi R"/>
                        </a:rPr>
                        <a:t>运行方法</a:t>
                      </a:r>
                      <a:endParaRPr lang="en-US" altLang="zh-CN" sz="1400" dirty="0">
                        <a:latin typeface="Consolas" panose="020B0609020204030204" pitchFamily="49" charset="0"/>
                        <a:ea typeface="Alibaba PuHuiTi R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Consolas" panose="020B0609020204030204" pitchFamily="49" charset="0"/>
                          <a:ea typeface="Alibaba PuHuiTi R"/>
                        </a:rPr>
                        <a:t>参数一：用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Alibaba PuHuiTi R"/>
                        </a:rPr>
                        <a:t>obj</a:t>
                      </a:r>
                      <a:r>
                        <a:rPr lang="zh-CN" altLang="en-US" sz="1400" dirty="0">
                          <a:latin typeface="Consolas" panose="020B0609020204030204" pitchFamily="49" charset="0"/>
                          <a:ea typeface="Alibaba PuHuiTi R"/>
                        </a:rPr>
                        <a:t>对象调用该方法</a:t>
                      </a:r>
                      <a:endParaRPr lang="en-US" altLang="zh-CN" sz="1400" dirty="0">
                        <a:latin typeface="Consolas" panose="020B0609020204030204" pitchFamily="49" charset="0"/>
                        <a:ea typeface="Alibaba PuHuiTi R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Consolas" panose="020B0609020204030204" pitchFamily="49" charset="0"/>
                          <a:ea typeface="Alibaba PuHuiTi R"/>
                        </a:rPr>
                        <a:t>参数二：调用方法的传递的参数（如果没有就不写）</a:t>
                      </a:r>
                      <a:endParaRPr lang="en-US" altLang="zh-CN" sz="1400" dirty="0">
                        <a:latin typeface="Consolas" panose="020B0609020204030204" pitchFamily="49" charset="0"/>
                        <a:ea typeface="Alibaba PuHuiTi R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Consolas" panose="020B0609020204030204" pitchFamily="49" charset="0"/>
                          <a:ea typeface="Alibaba PuHuiTi R"/>
                        </a:rPr>
                        <a:t>返回值：方法的返回值（如果没有就不写）</a:t>
                      </a:r>
                      <a:endParaRPr lang="en-US" altLang="zh-CN" sz="1400" dirty="0">
                        <a:latin typeface="Consolas" panose="020B0609020204030204" pitchFamily="49" charset="0"/>
                        <a:ea typeface="Alibaba PuHuiTi R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15"/>
          <p:cNvSpPr txBox="1"/>
          <p:nvPr/>
        </p:nvSpPr>
        <p:spPr>
          <a:xfrm>
            <a:off x="870541" y="1183547"/>
            <a:ext cx="553838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使用反射技术获取方法对象并使用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869990" y="0"/>
            <a:ext cx="849753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方法调用案例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案例：调用无参无返回值的方法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案例：调用有参有返回值的方法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案例：调用私有方法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案例：调用静态方法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394656" y="1617747"/>
            <a:ext cx="7632029" cy="4511040"/>
          </a:xfrm>
        </p:spPr>
        <p:txBody>
          <a:bodyPr/>
          <a:lstStyle/>
          <a:p>
            <a:pPr>
              <a:defRPr/>
            </a:pPr>
            <a:r>
              <a:rPr lang="zh-CN" altLang="en-US" sz="1800" dirty="0">
                <a:solidFill>
                  <a:srgbClr val="49504F"/>
                </a:solidFill>
              </a:rPr>
              <a:t>利用反射技术获取</a:t>
            </a:r>
            <a:r>
              <a:rPr lang="zh-CN" altLang="en-US" dirty="0">
                <a:solidFill>
                  <a:srgbClr val="49504F"/>
                </a:solidFill>
              </a:rPr>
              <a:t>成员方法对象的方式</a:t>
            </a:r>
            <a:endParaRPr lang="zh-CN" altLang="en-US" dirty="0">
              <a:solidFill>
                <a:srgbClr val="49504F"/>
              </a:solidFill>
            </a:endParaRPr>
          </a:p>
          <a:p>
            <a:pPr marL="495300" lvl="1" indent="-22860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获取类中成员方法对象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50" lvl="2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getDeclaredMethods</a:t>
            </a:r>
            <a:r>
              <a:rPr lang="en-US" altLang="zh-CN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50" lvl="2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getDeclaredMethod</a:t>
            </a:r>
            <a:r>
              <a:rPr lang="en-US" altLang="zh-CN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(String name,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Class&lt;?&gt;...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parameterTypes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49504F"/>
                </a:solidFill>
              </a:rPr>
              <a:t>反射得到成员方法可以做什么？</a:t>
            </a:r>
            <a:endParaRPr lang="zh-CN" altLang="en-US" dirty="0">
              <a:solidFill>
                <a:srgbClr val="49504F"/>
              </a:solidFill>
            </a:endParaRPr>
          </a:p>
          <a:p>
            <a:pPr marL="495300" lvl="1" indent="-22860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依然是在某个对象中触发该方法执行。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50" lvl="2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 invoke​(Object obj, Object...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args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495300" lvl="1" indent="-22860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如果某成员方法是非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的，需要打开权限（暴力反射），然后再触发执行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50" lvl="2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setAccessible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30678" y="929897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类加载器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反射概述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反射获取类对象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反射获取构造器</a:t>
            </a:r>
            <a:r>
              <a:rPr lang="zh-CN" altLang="en-US" sz="1600" b="0" dirty="0">
                <a:ea typeface="阿里巴巴普惠体" panose="00020600040101010101" pitchFamily="18" charset="-122"/>
              </a:rPr>
              <a:t>对象</a:t>
            </a:r>
            <a:endParaRPr lang="en-US" altLang="zh-CN" sz="1600" b="0" dirty="0">
              <a:ea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反射获取方法对象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反射获取成员变量对象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通用框架的底层原理</a:t>
            </a:r>
            <a:endParaRPr kumimoji="1" lang="en-US" altLang="zh-CN" sz="16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15"/>
          <p:cNvSpPr txBox="1"/>
          <p:nvPr/>
        </p:nvSpPr>
        <p:spPr>
          <a:xfrm>
            <a:off x="870541" y="1183547"/>
            <a:ext cx="553838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使用反射技术获取成员变量对象并使用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7" y="3189817"/>
            <a:ext cx="2260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圆角矩形 26"/>
          <p:cNvSpPr/>
          <p:nvPr/>
        </p:nvSpPr>
        <p:spPr>
          <a:xfrm>
            <a:off x="3464984" y="2779184"/>
            <a:ext cx="4301067" cy="35306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14084" y="244263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内存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圆角矩形 1"/>
          <p:cNvSpPr/>
          <p:nvPr/>
        </p:nvSpPr>
        <p:spPr>
          <a:xfrm>
            <a:off x="4119033" y="3454401"/>
            <a:ext cx="3168651" cy="26627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27212" y="3096685"/>
            <a:ext cx="15415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Student.class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29152" y="3640667"/>
            <a:ext cx="2250937" cy="796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String name;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age;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29151" y="4536018"/>
            <a:ext cx="992579" cy="796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空参构造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带参构造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54551" y="5412318"/>
            <a:ext cx="992579" cy="427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圆角矩形 2"/>
          <p:cNvSpPr/>
          <p:nvPr/>
        </p:nvSpPr>
        <p:spPr>
          <a:xfrm>
            <a:off x="4597400" y="3640667"/>
            <a:ext cx="2209800" cy="770467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7" name="直接箭头连接符 26"/>
          <p:cNvCxnSpPr>
            <a:stCxn id="44" idx="1"/>
            <a:endCxn id="21" idx="3"/>
          </p:cNvCxnSpPr>
          <p:nvPr/>
        </p:nvCxnSpPr>
        <p:spPr>
          <a:xfrm flipH="1">
            <a:off x="5668724" y="2008606"/>
            <a:ext cx="2929979" cy="12573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6794500" y="2715685"/>
            <a:ext cx="1921933" cy="10456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8598703" y="1839329"/>
            <a:ext cx="2313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第一步：获得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598703" y="2546352"/>
            <a:ext cx="23182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第二步：获得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Field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595852" y="3302113"/>
            <a:ext cx="24416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第三步：赋值或者获取值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7" name="直接箭头连接符 46"/>
          <p:cNvCxnSpPr>
            <a:stCxn id="25" idx="3"/>
            <a:endCxn id="46" idx="1"/>
          </p:cNvCxnSpPr>
          <p:nvPr/>
        </p:nvCxnSpPr>
        <p:spPr>
          <a:xfrm flipV="1">
            <a:off x="6807200" y="3471390"/>
            <a:ext cx="1788652" cy="5545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4" grpId="0"/>
      <p:bldP spid="45" grpId="0"/>
      <p:bldP spid="4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0541" y="1665848"/>
            <a:ext cx="9984316" cy="78752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Alibaba PuHuiTi R"/>
              </a:rPr>
              <a:t>反射的第一步是先得到类对象，然后从类对象中获取类的成分对象。</a:t>
            </a:r>
            <a:endParaRPr lang="en-US" altLang="zh-CN" sz="1600" dirty="0">
              <a:latin typeface="微软雅黑" panose="020B0503020204020204" pitchFamily="34" charset="-122"/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Alibaba PuHuiTi R"/>
              </a:rPr>
              <a:t>Class</a:t>
            </a:r>
            <a:r>
              <a:rPr lang="zh-CN" altLang="en-US" sz="1600" dirty="0">
                <a:latin typeface="微软雅黑" panose="020B0503020204020204" pitchFamily="34" charset="-122"/>
                <a:ea typeface="Alibaba PuHuiTi R"/>
              </a:rPr>
              <a:t>类中用于获取成员变量的方法</a:t>
            </a:r>
            <a:endParaRPr lang="en-US" altLang="zh-CN" sz="1600" dirty="0">
              <a:latin typeface="微软雅黑" panose="020B0503020204020204" pitchFamily="34" charset="-122"/>
              <a:ea typeface="Alibaba PuHuiTi R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04437" y="2563523"/>
          <a:ext cx="8933647" cy="2628629"/>
        </p:xfrm>
        <a:graphic>
          <a:graphicData uri="http://schemas.openxmlformats.org/drawingml/2006/table">
            <a:tbl>
              <a:tblPr/>
              <a:tblGrid>
                <a:gridCol w="3793853"/>
                <a:gridCol w="5139794"/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Field[] 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getFields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​()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Alibaba PuHuiTi R"/>
                        </a:rPr>
                        <a:t>返回所有成员变量对象的数组（只能拿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Alibaba PuHuiTi R"/>
                        </a:rPr>
                        <a:t>public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Alibaba PuHuiTi R"/>
                        </a:rPr>
                        <a:t>的）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Field[] 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getDeclaredFields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​()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Alibaba PuHuiTi R"/>
                        </a:rPr>
                        <a:t>返回所有成员变量对象的数组，存在就能拿到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Field 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getField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​(String name)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Alibaba PuHuiTi R"/>
                        </a:rPr>
                        <a:t>返回单个成员变量对象（只能拿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Alibaba PuHuiTi R"/>
                        </a:rPr>
                        <a:t>public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Alibaba PuHuiTi R"/>
                        </a:rPr>
                        <a:t>的）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Field 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getDeclaredField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​(String name)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Alibaba PuHuiTi R"/>
                        </a:rPr>
                        <a:t>返回单个成员变量对象，存在就能拿到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15"/>
          <p:cNvSpPr txBox="1"/>
          <p:nvPr/>
        </p:nvSpPr>
        <p:spPr>
          <a:xfrm>
            <a:off x="870541" y="1183547"/>
            <a:ext cx="553838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使用反射技术获取成员变量对象并使用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38201" y="2530053"/>
            <a:ext cx="1059561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Field</a:t>
            </a: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类中用于取值、赋值的方法</a:t>
            </a:r>
            <a:endParaRPr lang="en-US" altLang="zh-CN" sz="1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58517" y="3086338"/>
          <a:ext cx="9942094" cy="1609543"/>
        </p:xfrm>
        <a:graphic>
          <a:graphicData uri="http://schemas.openxmlformats.org/drawingml/2006/table">
            <a:tbl>
              <a:tblPr/>
              <a:tblGrid>
                <a:gridCol w="4519446"/>
                <a:gridCol w="5422648"/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符号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 set​(Object obj, Object value)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赋值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Object get​(Object obj)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获取值。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5"/>
          <p:cNvSpPr txBox="1"/>
          <p:nvPr/>
        </p:nvSpPr>
        <p:spPr>
          <a:xfrm>
            <a:off x="838201" y="1699493"/>
            <a:ext cx="5538381" cy="42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获取成员变量的作用依然是在某个对象中取值、赋值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</p:txBody>
      </p:sp>
      <p:sp>
        <p:nvSpPr>
          <p:cNvPr id="14" name="TextBox 15"/>
          <p:cNvSpPr txBox="1"/>
          <p:nvPr/>
        </p:nvSpPr>
        <p:spPr>
          <a:xfrm>
            <a:off x="838201" y="1071317"/>
            <a:ext cx="553838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使用反射技术获取成员变量对象并使用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30678" y="929897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类加载器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反射概述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反射获取类对象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反射获取构造器</a:t>
            </a:r>
            <a:r>
              <a:rPr lang="zh-CN" altLang="en-US" sz="1600" b="0" dirty="0">
                <a:ea typeface="阿里巴巴普惠体" panose="00020600040101010101" pitchFamily="18" charset="-122"/>
              </a:rPr>
              <a:t>对象</a:t>
            </a:r>
            <a:endParaRPr lang="en-US" altLang="zh-CN" sz="1600" b="0" dirty="0">
              <a:ea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反射获取方法对象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反射获取成员变量对象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通用框架的底层原理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912" y="1008141"/>
            <a:ext cx="2495549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单元测试框架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5912" y="2597096"/>
            <a:ext cx="9254829" cy="249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</a:t>
            </a:r>
            <a:endParaRPr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可以灵活的选择执行哪些测试方法，可以一键执行全部测试方法。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Junit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可以生成全部方法的测试报告。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单元测试中的某个方法测试失败了，不会影响其他测试方法的测试。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46" y="4914619"/>
            <a:ext cx="4148585" cy="8456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5912" y="1451201"/>
            <a:ext cx="11233126" cy="1006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是使用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语言实现的单元测试框架，它是开源的，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开发者都应当学习并使用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编写单元测试。</a:t>
            </a:r>
            <a:endParaRPr lang="en-US" altLang="zh-CN" sz="16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此外，几乎所有的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工具都集成了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，这样我们就可以直接在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中编写并运行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测试，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目前最新版本是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反射做通用框架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需求：要把猫的睡觉方法  变成  狗的吃饭方法</a:t>
            </a:r>
            <a:endParaRPr lang="en-US" altLang="zh-CN" dirty="0">
              <a:ea typeface="Alibaba PuHuiTi R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5208" y="2167868"/>
            <a:ext cx="2884551" cy="2005357"/>
          </a:xfrm>
          <a:prstGeom prst="rect">
            <a:avLst/>
          </a:prstGeom>
          <a:solidFill>
            <a:srgbClr val="FFFFE4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en-US" altLang="zh-CN" sz="105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Dog {</a:t>
            </a:r>
            <a:endParaRPr lang="en-US" altLang="zh-CN" sz="1050" dirty="0">
              <a:solidFill>
                <a:srgbClr val="0033B3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public</a:t>
            </a:r>
            <a:r>
              <a:rPr lang="en-US" altLang="zh-CN" sz="105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050" dirty="0">
                <a:solidFill>
                  <a:srgbClr val="00B050"/>
                </a:solidFill>
                <a:latin typeface="Consolas" panose="020B0609020204030204" pitchFamily="49" charset="0"/>
                <a:ea typeface="JetBrains Mono"/>
              </a:rPr>
              <a:t>void</a:t>
            </a:r>
            <a:r>
              <a:rPr lang="en-US" altLang="zh-CN" sz="105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eat(){</a:t>
            </a:r>
            <a:endParaRPr lang="en-US" altLang="zh-CN" sz="1050" dirty="0">
              <a:solidFill>
                <a:srgbClr val="0033B3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 </a:t>
            </a:r>
            <a:r>
              <a:rPr lang="en-US" altLang="zh-CN" sz="1050" dirty="0" err="1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System.out.println</a:t>
            </a:r>
            <a:r>
              <a:rPr lang="en-US" altLang="zh-CN" sz="1050" dirty="0">
                <a:solidFill>
                  <a:srgbClr val="C00000"/>
                </a:solidFill>
                <a:latin typeface="Consolas" panose="020B0609020204030204" pitchFamily="49" charset="0"/>
                <a:ea typeface="JetBrains Mono"/>
              </a:rPr>
              <a:t>("</a:t>
            </a:r>
            <a:r>
              <a:rPr lang="zh-CN" altLang="en-US" sz="1050" dirty="0">
                <a:solidFill>
                  <a:srgbClr val="C00000"/>
                </a:solidFill>
                <a:latin typeface="Consolas" panose="020B0609020204030204" pitchFamily="49" charset="0"/>
                <a:ea typeface="JetBrains Mono"/>
              </a:rPr>
              <a:t>狗爱吃肉</a:t>
            </a:r>
            <a:r>
              <a:rPr lang="en-US" altLang="zh-CN" sz="1050" dirty="0">
                <a:solidFill>
                  <a:srgbClr val="C00000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en-US" altLang="zh-CN" sz="105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en-US" altLang="zh-CN" sz="1050" dirty="0">
              <a:solidFill>
                <a:srgbClr val="0033B3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   }</a:t>
            </a:r>
            <a:endParaRPr lang="en-US" altLang="zh-CN" sz="1050" dirty="0">
              <a:solidFill>
                <a:srgbClr val="0033B3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public</a:t>
            </a:r>
            <a:r>
              <a:rPr lang="en-US" altLang="zh-CN" sz="105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050" dirty="0">
                <a:solidFill>
                  <a:srgbClr val="00B050"/>
                </a:solidFill>
                <a:latin typeface="Consolas" panose="020B0609020204030204" pitchFamily="49" charset="0"/>
                <a:ea typeface="JetBrains Mono"/>
              </a:rPr>
              <a:t>void</a:t>
            </a:r>
            <a:r>
              <a:rPr lang="en-US" altLang="zh-CN" sz="105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sleep(){</a:t>
            </a:r>
            <a:endParaRPr lang="en-US" altLang="zh-CN" sz="1050" dirty="0">
              <a:solidFill>
                <a:srgbClr val="0033B3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 </a:t>
            </a:r>
            <a:r>
              <a:rPr lang="en-US" altLang="zh-CN" sz="1050" dirty="0" err="1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System.out.println</a:t>
            </a:r>
            <a:r>
              <a:rPr lang="en-US" altLang="zh-CN" sz="1050" dirty="0">
                <a:solidFill>
                  <a:srgbClr val="C00000"/>
                </a:solidFill>
                <a:latin typeface="Consolas" panose="020B0609020204030204" pitchFamily="49" charset="0"/>
                <a:ea typeface="JetBrains Mono"/>
              </a:rPr>
              <a:t>("</a:t>
            </a:r>
            <a:r>
              <a:rPr lang="zh-CN" altLang="en-US" sz="1050" dirty="0">
                <a:solidFill>
                  <a:srgbClr val="C00000"/>
                </a:solidFill>
                <a:latin typeface="Consolas" panose="020B0609020204030204" pitchFamily="49" charset="0"/>
                <a:ea typeface="JetBrains Mono"/>
              </a:rPr>
              <a:t>狗睡觉流口水</a:t>
            </a:r>
            <a:r>
              <a:rPr lang="en-US" altLang="zh-CN" sz="1050" dirty="0">
                <a:solidFill>
                  <a:srgbClr val="C00000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en-US" altLang="zh-CN" sz="105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en-US" altLang="zh-CN" sz="1050" dirty="0">
              <a:solidFill>
                <a:srgbClr val="0033B3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   }</a:t>
            </a:r>
            <a:endParaRPr lang="en-US" altLang="zh-CN" sz="1050" dirty="0">
              <a:solidFill>
                <a:srgbClr val="0033B3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5208" y="4382086"/>
            <a:ext cx="2884551" cy="2005357"/>
          </a:xfrm>
          <a:prstGeom prst="rect">
            <a:avLst/>
          </a:prstGeom>
          <a:solidFill>
            <a:srgbClr val="FFFFE4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ea typeface="JetBrains Mono"/>
              </a:rPr>
              <a:t>Cat</a:t>
            </a: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 {</a:t>
            </a:r>
            <a:endParaRPr lang="en-US" altLang="zh-CN" sz="1050" dirty="0">
              <a:solidFill>
                <a:schemeClr val="accent4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 public </a:t>
            </a:r>
            <a:r>
              <a:rPr lang="en-US" altLang="zh-CN" sz="1050" dirty="0">
                <a:solidFill>
                  <a:srgbClr val="00B050"/>
                </a:solidFill>
                <a:latin typeface="Consolas" panose="020B0609020204030204" pitchFamily="49" charset="0"/>
                <a:ea typeface="JetBrains Mono"/>
              </a:rPr>
              <a:t>void</a:t>
            </a: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ea typeface="JetBrains Mono"/>
              </a:rPr>
              <a:t>eat</a:t>
            </a: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(){</a:t>
            </a:r>
            <a:endParaRPr lang="en-US" altLang="zh-CN" sz="1050" dirty="0">
              <a:solidFill>
                <a:schemeClr val="accent4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     </a:t>
            </a:r>
            <a:r>
              <a:rPr lang="en-US" altLang="zh-CN" sz="1050" dirty="0" err="1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System.out.println</a:t>
            </a:r>
            <a:r>
              <a:rPr lang="en-US" altLang="zh-CN" sz="1050" dirty="0">
                <a:solidFill>
                  <a:srgbClr val="C00000"/>
                </a:solidFill>
                <a:latin typeface="Consolas" panose="020B0609020204030204" pitchFamily="49" charset="0"/>
                <a:ea typeface="JetBrains Mono"/>
              </a:rPr>
              <a:t>("</a:t>
            </a:r>
            <a:r>
              <a:rPr lang="zh-CN" altLang="en-US" sz="1050" dirty="0">
                <a:solidFill>
                  <a:srgbClr val="C00000"/>
                </a:solidFill>
                <a:latin typeface="Consolas" panose="020B0609020204030204" pitchFamily="49" charset="0"/>
                <a:ea typeface="JetBrains Mono"/>
              </a:rPr>
              <a:t>猫爱吃鱼</a:t>
            </a:r>
            <a:r>
              <a:rPr lang="en-US" altLang="zh-CN" sz="1050" dirty="0">
                <a:solidFill>
                  <a:srgbClr val="C00000"/>
                </a:solidFill>
                <a:latin typeface="Consolas" panose="020B0609020204030204" pitchFamily="49" charset="0"/>
                <a:ea typeface="JetBrains Mono"/>
              </a:rPr>
              <a:t>");</a:t>
            </a:r>
            <a:endParaRPr lang="en-US" altLang="zh-CN" sz="1050" dirty="0">
              <a:solidFill>
                <a:srgbClr val="C00000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    }</a:t>
            </a:r>
            <a:endParaRPr lang="en-US" altLang="zh-CN" sz="1050" dirty="0">
              <a:solidFill>
                <a:schemeClr val="accent4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 public </a:t>
            </a:r>
            <a:r>
              <a:rPr lang="en-US" altLang="zh-CN" sz="1050" dirty="0">
                <a:solidFill>
                  <a:srgbClr val="00B050"/>
                </a:solidFill>
                <a:latin typeface="Consolas" panose="020B0609020204030204" pitchFamily="49" charset="0"/>
                <a:ea typeface="JetBrains Mono"/>
              </a:rPr>
              <a:t>void</a:t>
            </a: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ea typeface="JetBrains Mono"/>
              </a:rPr>
              <a:t>sleep</a:t>
            </a: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(){</a:t>
            </a:r>
            <a:endParaRPr lang="en-US" altLang="zh-CN" sz="1050" dirty="0">
              <a:solidFill>
                <a:schemeClr val="accent4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   </a:t>
            </a:r>
            <a:r>
              <a:rPr lang="en-US" altLang="zh-CN" sz="1050" dirty="0" err="1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System.out.println</a:t>
            </a:r>
            <a:r>
              <a:rPr lang="en-US" altLang="zh-CN" sz="1050" dirty="0">
                <a:solidFill>
                  <a:srgbClr val="C00000"/>
                </a:solidFill>
                <a:latin typeface="Consolas" panose="020B0609020204030204" pitchFamily="49" charset="0"/>
                <a:ea typeface="JetBrains Mono"/>
              </a:rPr>
              <a:t>("</a:t>
            </a:r>
            <a:r>
              <a:rPr lang="zh-CN" altLang="en-US" sz="1050" dirty="0">
                <a:solidFill>
                  <a:srgbClr val="C00000"/>
                </a:solidFill>
                <a:latin typeface="Consolas" panose="020B0609020204030204" pitchFamily="49" charset="0"/>
                <a:ea typeface="JetBrains Mono"/>
              </a:rPr>
              <a:t>猫睡觉打呼噜</a:t>
            </a:r>
            <a:r>
              <a:rPr lang="en-US" altLang="zh-CN" sz="1050" dirty="0">
                <a:solidFill>
                  <a:srgbClr val="C00000"/>
                </a:solidFill>
                <a:latin typeface="Consolas" panose="020B0609020204030204" pitchFamily="49" charset="0"/>
                <a:ea typeface="JetBrains Mono"/>
              </a:rPr>
              <a:t>");</a:t>
            </a:r>
            <a:endParaRPr lang="en-US" altLang="zh-CN" sz="1050" dirty="0">
              <a:solidFill>
                <a:srgbClr val="C00000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    }</a:t>
            </a:r>
            <a:endParaRPr lang="en-US" altLang="zh-CN" sz="1050" dirty="0">
              <a:solidFill>
                <a:schemeClr val="accent4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11999" y="1878809"/>
            <a:ext cx="4804793" cy="1762983"/>
          </a:xfrm>
          <a:prstGeom prst="rect">
            <a:avLst/>
          </a:prstGeom>
          <a:solidFill>
            <a:srgbClr val="FFFFE4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 public class </a:t>
            </a:r>
            <a:r>
              <a:rPr lang="en-US" altLang="zh-CN" sz="1050" dirty="0">
                <a:solidFill>
                  <a:schemeClr val="accent1"/>
                </a:solidFill>
                <a:latin typeface="Consolas" panose="020B0609020204030204" pitchFamily="49" charset="0"/>
                <a:ea typeface="JetBrains Mono"/>
              </a:rPr>
              <a:t>Demo</a:t>
            </a: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 {</a:t>
            </a:r>
            <a:endParaRPr lang="en-US" altLang="zh-CN" sz="1050" dirty="0">
              <a:solidFill>
                <a:schemeClr val="accent4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      public static </a:t>
            </a:r>
            <a:r>
              <a:rPr lang="en-US" altLang="zh-CN" sz="1050" dirty="0">
                <a:solidFill>
                  <a:srgbClr val="00B050"/>
                </a:solidFill>
                <a:latin typeface="Consolas" panose="020B0609020204030204" pitchFamily="49" charset="0"/>
                <a:ea typeface="JetBrains Mono"/>
              </a:rPr>
              <a:t>void</a:t>
            </a: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050" dirty="0">
                <a:latin typeface="Consolas" panose="020B0609020204030204" pitchFamily="49" charset="0"/>
                <a:ea typeface="JetBrains Mono"/>
              </a:rPr>
              <a:t>main</a:t>
            </a: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en-US" altLang="zh-CN" sz="1050" dirty="0">
                <a:solidFill>
                  <a:srgbClr val="00B05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[] </a:t>
            </a:r>
            <a:r>
              <a:rPr lang="en-US" altLang="zh-CN" sz="1050" dirty="0" err="1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args</a:t>
            </a: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) throws </a:t>
            </a:r>
            <a:r>
              <a:rPr lang="en-US" altLang="zh-CN" sz="1050" dirty="0">
                <a:latin typeface="Consolas" panose="020B0609020204030204" pitchFamily="49" charset="0"/>
                <a:ea typeface="JetBrains Mono"/>
              </a:rPr>
              <a:t>Exception{</a:t>
            </a:r>
            <a:endParaRPr lang="en-US" altLang="zh-CN" sz="1050" dirty="0"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latin typeface="Consolas" panose="020B0609020204030204" pitchFamily="49" charset="0"/>
              </a:rPr>
              <a:t>          </a:t>
            </a:r>
            <a:r>
              <a:rPr lang="en-US" altLang="zh-CN" sz="1050" dirty="0">
                <a:solidFill>
                  <a:schemeClr val="accent6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050" dirty="0">
                <a:solidFill>
                  <a:schemeClr val="accent6"/>
                </a:solidFill>
                <a:latin typeface="Consolas" panose="020B0609020204030204" pitchFamily="49" charset="0"/>
              </a:rPr>
              <a:t>不使用反射</a:t>
            </a:r>
            <a:endParaRPr lang="zh-CN" altLang="en-US" sz="105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latin typeface="Consolas" panose="020B0609020204030204" pitchFamily="49" charset="0"/>
              </a:rPr>
              <a:t>          </a:t>
            </a:r>
            <a:r>
              <a:rPr lang="en-US" altLang="zh-CN" sz="1050" dirty="0">
                <a:solidFill>
                  <a:schemeClr val="accent6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050" dirty="0">
                <a:solidFill>
                  <a:schemeClr val="accent6"/>
                </a:solidFill>
                <a:latin typeface="Consolas" panose="020B0609020204030204" pitchFamily="49" charset="0"/>
              </a:rPr>
              <a:t>需求</a:t>
            </a:r>
            <a:r>
              <a:rPr lang="en-US" altLang="zh-CN" sz="1050" dirty="0">
                <a:solidFill>
                  <a:schemeClr val="accent6"/>
                </a:solidFill>
                <a:latin typeface="Consolas" panose="020B0609020204030204" pitchFamily="49" charset="0"/>
              </a:rPr>
              <a:t>:</a:t>
            </a:r>
            <a:r>
              <a:rPr lang="zh-CN" altLang="en-US" sz="1050" dirty="0">
                <a:solidFill>
                  <a:schemeClr val="accent6"/>
                </a:solidFill>
                <a:latin typeface="Consolas" panose="020B0609020204030204" pitchFamily="49" charset="0"/>
              </a:rPr>
              <a:t>要把猫的睡觉方法  变成  狗的吃饭方法</a:t>
            </a:r>
            <a:endParaRPr lang="en-US" altLang="zh-CN" sz="105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accent6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50" dirty="0">
                <a:latin typeface="Consolas" panose="020B0609020204030204" pitchFamily="49" charset="0"/>
              </a:rPr>
              <a:t>Cat c = new Cat();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Consolas" panose="020B0609020204030204" pitchFamily="49" charset="0"/>
              </a:rPr>
              <a:t>          </a:t>
            </a:r>
            <a:r>
              <a:rPr lang="en-US" altLang="zh-CN" sz="1050" dirty="0" err="1">
                <a:latin typeface="Consolas" panose="020B0609020204030204" pitchFamily="49" charset="0"/>
              </a:rPr>
              <a:t>c.sleep</a:t>
            </a:r>
            <a:r>
              <a:rPr lang="en-US" altLang="zh-CN" sz="1050" dirty="0">
                <a:latin typeface="Consolas" panose="020B0609020204030204" pitchFamily="49" charset="0"/>
              </a:rPr>
              <a:t>();</a:t>
            </a:r>
            <a:endParaRPr lang="zh-CN" altLang="en-US" sz="1050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0399" y="4382086"/>
            <a:ext cx="4804793" cy="1762983"/>
          </a:xfrm>
          <a:prstGeom prst="rect">
            <a:avLst/>
          </a:prstGeom>
          <a:solidFill>
            <a:srgbClr val="FFFFE4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 public class </a:t>
            </a:r>
            <a:r>
              <a:rPr lang="en-US" altLang="zh-CN" sz="1050" dirty="0">
                <a:solidFill>
                  <a:schemeClr val="accent1"/>
                </a:solidFill>
                <a:latin typeface="Consolas" panose="020B0609020204030204" pitchFamily="49" charset="0"/>
                <a:ea typeface="JetBrains Mono"/>
              </a:rPr>
              <a:t>Demo</a:t>
            </a: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 {</a:t>
            </a:r>
            <a:endParaRPr lang="en-US" altLang="zh-CN" sz="1050" dirty="0">
              <a:solidFill>
                <a:schemeClr val="accent4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      public static </a:t>
            </a:r>
            <a:r>
              <a:rPr lang="en-US" altLang="zh-CN" sz="1050" dirty="0">
                <a:solidFill>
                  <a:srgbClr val="00B050"/>
                </a:solidFill>
                <a:latin typeface="Consolas" panose="020B0609020204030204" pitchFamily="49" charset="0"/>
                <a:ea typeface="JetBrains Mono"/>
              </a:rPr>
              <a:t>void</a:t>
            </a: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050" dirty="0">
                <a:latin typeface="Consolas" panose="020B0609020204030204" pitchFamily="49" charset="0"/>
                <a:ea typeface="JetBrains Mono"/>
              </a:rPr>
              <a:t>main</a:t>
            </a: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en-US" altLang="zh-CN" sz="1050" dirty="0">
                <a:solidFill>
                  <a:srgbClr val="00B05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[] </a:t>
            </a:r>
            <a:r>
              <a:rPr lang="en-US" altLang="zh-CN" sz="1050" dirty="0" err="1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args</a:t>
            </a: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) throws </a:t>
            </a:r>
            <a:r>
              <a:rPr lang="en-US" altLang="zh-CN" sz="1050" dirty="0">
                <a:latin typeface="Consolas" panose="020B0609020204030204" pitchFamily="49" charset="0"/>
                <a:ea typeface="JetBrains Mono"/>
              </a:rPr>
              <a:t>Exception{</a:t>
            </a:r>
            <a:endParaRPr lang="en-US" altLang="zh-CN" sz="1050" dirty="0"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accent6"/>
                </a:solidFill>
                <a:latin typeface="Consolas" panose="020B0609020204030204" pitchFamily="49" charset="0"/>
              </a:rPr>
              <a:t>          //Cat c = new Cat();</a:t>
            </a:r>
            <a:endParaRPr lang="en-US" altLang="zh-CN" sz="105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accent6"/>
                </a:solidFill>
                <a:latin typeface="Consolas" panose="020B0609020204030204" pitchFamily="49" charset="0"/>
              </a:rPr>
              <a:t>          //</a:t>
            </a:r>
            <a:r>
              <a:rPr lang="en-US" altLang="zh-CN" sz="1050" dirty="0" err="1">
                <a:solidFill>
                  <a:schemeClr val="accent6"/>
                </a:solidFill>
                <a:latin typeface="Consolas" panose="020B0609020204030204" pitchFamily="49" charset="0"/>
              </a:rPr>
              <a:t>c.sleep</a:t>
            </a:r>
            <a:r>
              <a:rPr lang="en-US" altLang="zh-CN" sz="1050" dirty="0">
                <a:solidFill>
                  <a:schemeClr val="accent6"/>
                </a:solidFill>
                <a:latin typeface="Consolas" panose="020B0609020204030204" pitchFamily="49" charset="0"/>
              </a:rPr>
              <a:t>();</a:t>
            </a:r>
            <a:endParaRPr lang="zh-CN" altLang="en-US" sz="105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latin typeface="Consolas" panose="020B0609020204030204" pitchFamily="49" charset="0"/>
              </a:rPr>
              <a:t>          </a:t>
            </a:r>
            <a:r>
              <a:rPr lang="en-US" altLang="zh-CN" sz="1050" dirty="0">
                <a:latin typeface="Consolas" panose="020B0609020204030204" pitchFamily="49" charset="0"/>
              </a:rPr>
              <a:t>Dog d = new Dog();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Consolas" panose="020B0609020204030204" pitchFamily="49" charset="0"/>
              </a:rPr>
              <a:t>          </a:t>
            </a:r>
            <a:r>
              <a:rPr lang="en-US" altLang="zh-CN" sz="1050" dirty="0" err="1">
                <a:latin typeface="Consolas" panose="020B0609020204030204" pitchFamily="49" charset="0"/>
              </a:rPr>
              <a:t>d.eat</a:t>
            </a:r>
            <a:r>
              <a:rPr lang="en-US" altLang="zh-CN" sz="1050" dirty="0">
                <a:latin typeface="Consolas" panose="020B0609020204030204" pitchFamily="49" charset="0"/>
              </a:rPr>
              <a:t>();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箭头: 下 2"/>
          <p:cNvSpPr/>
          <p:nvPr/>
        </p:nvSpPr>
        <p:spPr>
          <a:xfrm>
            <a:off x="8961120" y="3680061"/>
            <a:ext cx="1656080" cy="8009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不用反射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反射做通用框架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需求：要把猫的睡觉方法  变成  狗的吃饭方法</a:t>
            </a:r>
            <a:endParaRPr lang="en-US" altLang="zh-CN" dirty="0">
              <a:ea typeface="Alibaba PuHuiTi R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5208" y="2167868"/>
            <a:ext cx="2884551" cy="2005357"/>
          </a:xfrm>
          <a:prstGeom prst="rect">
            <a:avLst/>
          </a:prstGeom>
          <a:solidFill>
            <a:srgbClr val="FFFFE4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en-US" altLang="zh-CN" sz="105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Dog {</a:t>
            </a:r>
            <a:endParaRPr lang="en-US" altLang="zh-CN" sz="1050" dirty="0">
              <a:solidFill>
                <a:srgbClr val="0033B3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public</a:t>
            </a:r>
            <a:r>
              <a:rPr lang="en-US" altLang="zh-CN" sz="105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050" dirty="0">
                <a:solidFill>
                  <a:srgbClr val="00B050"/>
                </a:solidFill>
                <a:latin typeface="Consolas" panose="020B0609020204030204" pitchFamily="49" charset="0"/>
                <a:ea typeface="JetBrains Mono"/>
              </a:rPr>
              <a:t>void</a:t>
            </a:r>
            <a:r>
              <a:rPr lang="en-US" altLang="zh-CN" sz="105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eat(){</a:t>
            </a:r>
            <a:endParaRPr lang="en-US" altLang="zh-CN" sz="1050" dirty="0">
              <a:solidFill>
                <a:srgbClr val="0033B3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 </a:t>
            </a:r>
            <a:r>
              <a:rPr lang="en-US" altLang="zh-CN" sz="1050" dirty="0" err="1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System.out.println</a:t>
            </a:r>
            <a:r>
              <a:rPr lang="en-US" altLang="zh-CN" sz="1050" dirty="0">
                <a:solidFill>
                  <a:srgbClr val="C00000"/>
                </a:solidFill>
                <a:latin typeface="Consolas" panose="020B0609020204030204" pitchFamily="49" charset="0"/>
                <a:ea typeface="JetBrains Mono"/>
              </a:rPr>
              <a:t>("</a:t>
            </a:r>
            <a:r>
              <a:rPr lang="zh-CN" altLang="en-US" sz="1050" dirty="0">
                <a:solidFill>
                  <a:srgbClr val="C00000"/>
                </a:solidFill>
                <a:latin typeface="Consolas" panose="020B0609020204030204" pitchFamily="49" charset="0"/>
                <a:ea typeface="JetBrains Mono"/>
              </a:rPr>
              <a:t>狗爱吃肉</a:t>
            </a:r>
            <a:r>
              <a:rPr lang="en-US" altLang="zh-CN" sz="1050" dirty="0">
                <a:solidFill>
                  <a:srgbClr val="C00000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en-US" altLang="zh-CN" sz="105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en-US" altLang="zh-CN" sz="1050" dirty="0">
              <a:solidFill>
                <a:srgbClr val="0033B3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   }</a:t>
            </a:r>
            <a:endParaRPr lang="en-US" altLang="zh-CN" sz="1050" dirty="0">
              <a:solidFill>
                <a:srgbClr val="0033B3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public</a:t>
            </a:r>
            <a:r>
              <a:rPr lang="en-US" altLang="zh-CN" sz="105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050" dirty="0">
                <a:solidFill>
                  <a:srgbClr val="00B050"/>
                </a:solidFill>
                <a:latin typeface="Consolas" panose="020B0609020204030204" pitchFamily="49" charset="0"/>
                <a:ea typeface="JetBrains Mono"/>
              </a:rPr>
              <a:t>void</a:t>
            </a:r>
            <a:r>
              <a:rPr lang="en-US" altLang="zh-CN" sz="105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sleep(){</a:t>
            </a:r>
            <a:endParaRPr lang="en-US" altLang="zh-CN" sz="1050" dirty="0">
              <a:solidFill>
                <a:srgbClr val="0033B3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 </a:t>
            </a:r>
            <a:r>
              <a:rPr lang="en-US" altLang="zh-CN" sz="1050" dirty="0" err="1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System.out.println</a:t>
            </a:r>
            <a:r>
              <a:rPr lang="en-US" altLang="zh-CN" sz="1050" dirty="0">
                <a:solidFill>
                  <a:srgbClr val="C00000"/>
                </a:solidFill>
                <a:latin typeface="Consolas" panose="020B0609020204030204" pitchFamily="49" charset="0"/>
                <a:ea typeface="JetBrains Mono"/>
              </a:rPr>
              <a:t>("</a:t>
            </a:r>
            <a:r>
              <a:rPr lang="zh-CN" altLang="en-US" sz="1050" dirty="0">
                <a:solidFill>
                  <a:srgbClr val="C00000"/>
                </a:solidFill>
                <a:latin typeface="Consolas" panose="020B0609020204030204" pitchFamily="49" charset="0"/>
                <a:ea typeface="JetBrains Mono"/>
              </a:rPr>
              <a:t>狗睡觉流口水</a:t>
            </a:r>
            <a:r>
              <a:rPr lang="en-US" altLang="zh-CN" sz="1050" dirty="0">
                <a:solidFill>
                  <a:srgbClr val="C00000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en-US" altLang="zh-CN" sz="105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en-US" altLang="zh-CN" sz="1050" dirty="0">
              <a:solidFill>
                <a:srgbClr val="0033B3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   }</a:t>
            </a:r>
            <a:endParaRPr lang="en-US" altLang="zh-CN" sz="1050" dirty="0">
              <a:solidFill>
                <a:srgbClr val="0033B3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5208" y="4382086"/>
            <a:ext cx="2884551" cy="2005357"/>
          </a:xfrm>
          <a:prstGeom prst="rect">
            <a:avLst/>
          </a:prstGeom>
          <a:solidFill>
            <a:srgbClr val="FFFFE4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ea typeface="JetBrains Mono"/>
              </a:rPr>
              <a:t>Cat</a:t>
            </a: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 {</a:t>
            </a:r>
            <a:endParaRPr lang="en-US" altLang="zh-CN" sz="1050" dirty="0">
              <a:solidFill>
                <a:schemeClr val="accent4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 public </a:t>
            </a:r>
            <a:r>
              <a:rPr lang="en-US" altLang="zh-CN" sz="1050" dirty="0">
                <a:solidFill>
                  <a:srgbClr val="00B050"/>
                </a:solidFill>
                <a:latin typeface="Consolas" panose="020B0609020204030204" pitchFamily="49" charset="0"/>
                <a:ea typeface="JetBrains Mono"/>
              </a:rPr>
              <a:t>void</a:t>
            </a: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ea typeface="JetBrains Mono"/>
              </a:rPr>
              <a:t>eat</a:t>
            </a: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(){</a:t>
            </a:r>
            <a:endParaRPr lang="en-US" altLang="zh-CN" sz="1050" dirty="0">
              <a:solidFill>
                <a:schemeClr val="accent4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     </a:t>
            </a:r>
            <a:r>
              <a:rPr lang="en-US" altLang="zh-CN" sz="1050" dirty="0" err="1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System.out.println</a:t>
            </a:r>
            <a:r>
              <a:rPr lang="en-US" altLang="zh-CN" sz="1050" dirty="0">
                <a:solidFill>
                  <a:srgbClr val="C00000"/>
                </a:solidFill>
                <a:latin typeface="Consolas" panose="020B0609020204030204" pitchFamily="49" charset="0"/>
                <a:ea typeface="JetBrains Mono"/>
              </a:rPr>
              <a:t>("</a:t>
            </a:r>
            <a:r>
              <a:rPr lang="zh-CN" altLang="en-US" sz="1050" dirty="0">
                <a:solidFill>
                  <a:srgbClr val="C00000"/>
                </a:solidFill>
                <a:latin typeface="Consolas" panose="020B0609020204030204" pitchFamily="49" charset="0"/>
                <a:ea typeface="JetBrains Mono"/>
              </a:rPr>
              <a:t>猫爱吃鱼</a:t>
            </a:r>
            <a:r>
              <a:rPr lang="en-US" altLang="zh-CN" sz="1050" dirty="0">
                <a:solidFill>
                  <a:srgbClr val="C00000"/>
                </a:solidFill>
                <a:latin typeface="Consolas" panose="020B0609020204030204" pitchFamily="49" charset="0"/>
                <a:ea typeface="JetBrains Mono"/>
              </a:rPr>
              <a:t>");</a:t>
            </a:r>
            <a:endParaRPr lang="en-US" altLang="zh-CN" sz="1050" dirty="0">
              <a:solidFill>
                <a:srgbClr val="C00000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    }</a:t>
            </a:r>
            <a:endParaRPr lang="en-US" altLang="zh-CN" sz="1050" dirty="0">
              <a:solidFill>
                <a:schemeClr val="accent4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 public </a:t>
            </a:r>
            <a:r>
              <a:rPr lang="en-US" altLang="zh-CN" sz="1050" dirty="0">
                <a:solidFill>
                  <a:srgbClr val="00B050"/>
                </a:solidFill>
                <a:latin typeface="Consolas" panose="020B0609020204030204" pitchFamily="49" charset="0"/>
                <a:ea typeface="JetBrains Mono"/>
              </a:rPr>
              <a:t>void</a:t>
            </a: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ea typeface="JetBrains Mono"/>
              </a:rPr>
              <a:t>sleep</a:t>
            </a: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(){</a:t>
            </a:r>
            <a:endParaRPr lang="en-US" altLang="zh-CN" sz="1050" dirty="0">
              <a:solidFill>
                <a:schemeClr val="accent4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   </a:t>
            </a:r>
            <a:r>
              <a:rPr lang="en-US" altLang="zh-CN" sz="1050" dirty="0" err="1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System.out.println</a:t>
            </a:r>
            <a:r>
              <a:rPr lang="en-US" altLang="zh-CN" sz="1050" dirty="0">
                <a:solidFill>
                  <a:srgbClr val="C00000"/>
                </a:solidFill>
                <a:latin typeface="Consolas" panose="020B0609020204030204" pitchFamily="49" charset="0"/>
                <a:ea typeface="JetBrains Mono"/>
              </a:rPr>
              <a:t>("</a:t>
            </a:r>
            <a:r>
              <a:rPr lang="zh-CN" altLang="en-US" sz="1050" dirty="0">
                <a:solidFill>
                  <a:srgbClr val="C00000"/>
                </a:solidFill>
                <a:latin typeface="Consolas" panose="020B0609020204030204" pitchFamily="49" charset="0"/>
                <a:ea typeface="JetBrains Mono"/>
              </a:rPr>
              <a:t>猫睡觉打呼噜</a:t>
            </a:r>
            <a:r>
              <a:rPr lang="en-US" altLang="zh-CN" sz="1050" dirty="0">
                <a:solidFill>
                  <a:srgbClr val="C00000"/>
                </a:solidFill>
                <a:latin typeface="Consolas" panose="020B0609020204030204" pitchFamily="49" charset="0"/>
                <a:ea typeface="JetBrains Mono"/>
              </a:rPr>
              <a:t>");</a:t>
            </a:r>
            <a:endParaRPr lang="en-US" altLang="zh-CN" sz="1050" dirty="0">
              <a:solidFill>
                <a:srgbClr val="C00000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    }</a:t>
            </a:r>
            <a:endParaRPr lang="en-US" altLang="zh-CN" sz="1050" dirty="0">
              <a:solidFill>
                <a:schemeClr val="accent4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52325" y="2447280"/>
            <a:ext cx="4804793" cy="616644"/>
          </a:xfrm>
          <a:prstGeom prst="rect">
            <a:avLst/>
          </a:prstGeom>
          <a:solidFill>
            <a:srgbClr val="FFFFE4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className</a:t>
            </a:r>
            <a:r>
              <a:rPr lang="en-US" altLang="zh-CN" sz="120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=com.itheima_05.Cat</a:t>
            </a:r>
            <a:endParaRPr lang="en-US" altLang="zh-CN" sz="1200" dirty="0">
              <a:solidFill>
                <a:schemeClr val="accent4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methodName</a:t>
            </a:r>
            <a:r>
              <a:rPr lang="en-US" altLang="zh-CN" sz="120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=sleep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67119" y="2154998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配置文件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箭头: 燕尾形 6"/>
          <p:cNvSpPr/>
          <p:nvPr/>
        </p:nvSpPr>
        <p:spPr>
          <a:xfrm>
            <a:off x="3362960" y="3764237"/>
            <a:ext cx="2397760" cy="929683"/>
          </a:xfrm>
          <a:prstGeom prst="notch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dirty="0">
              <a:solidFill>
                <a:schemeClr val="bg2"/>
              </a:solidFill>
              <a:latin typeface="+mn-lt"/>
              <a:ea typeface="+mn-ea"/>
            </a:endParaRPr>
          </a:p>
          <a:p>
            <a:pPr algn="ctr"/>
            <a:r>
              <a:rPr lang="zh-CN" altLang="en-US" sz="1800" dirty="0">
                <a:solidFill>
                  <a:schemeClr val="bg2"/>
                </a:solidFill>
                <a:latin typeface="+mn-lt"/>
                <a:ea typeface="+mn-ea"/>
              </a:rPr>
              <a:t>使用反射技术</a:t>
            </a:r>
            <a:endParaRPr lang="zh-CN" altLang="en-US" sz="1800" dirty="0">
              <a:solidFill>
                <a:schemeClr val="bg2"/>
              </a:solidFill>
              <a:latin typeface="+mn-lt"/>
              <a:ea typeface="+mn-ea"/>
            </a:endParaRPr>
          </a:p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268720" y="3261360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测试类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82803" y="3556581"/>
            <a:ext cx="4804793" cy="2832635"/>
          </a:xfrm>
          <a:prstGeom prst="rect">
            <a:avLst/>
          </a:prstGeom>
          <a:solidFill>
            <a:srgbClr val="FFFFE4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Properties pro = new Properties();</a:t>
            </a:r>
            <a:endParaRPr lang="en-US" altLang="zh-CN" sz="1200" dirty="0">
              <a:solidFill>
                <a:schemeClr val="accent4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FileReader</a:t>
            </a:r>
            <a:r>
              <a:rPr lang="en-US" altLang="zh-CN" sz="120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200" dirty="0" err="1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fr</a:t>
            </a:r>
            <a:r>
              <a:rPr lang="en-US" altLang="zh-CN" sz="120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 = new </a:t>
            </a:r>
            <a:r>
              <a:rPr lang="en-US" altLang="zh-CN" sz="1200" dirty="0" err="1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FileReader</a:t>
            </a:r>
            <a:r>
              <a:rPr lang="en-US" altLang="zh-CN" sz="120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("day21\\aaa.txt");</a:t>
            </a:r>
            <a:endParaRPr lang="en-US" altLang="zh-CN" sz="1200" dirty="0">
              <a:solidFill>
                <a:schemeClr val="accent4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pro.load</a:t>
            </a:r>
            <a:r>
              <a:rPr lang="en-US" altLang="zh-CN" sz="120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en-US" altLang="zh-CN" sz="1200" dirty="0" err="1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fr</a:t>
            </a:r>
            <a:r>
              <a:rPr lang="en-US" altLang="zh-CN" sz="120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en-US" altLang="zh-CN" sz="1200" dirty="0">
              <a:solidFill>
                <a:schemeClr val="accent4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String </a:t>
            </a:r>
            <a:r>
              <a:rPr lang="en-US" altLang="zh-CN" sz="1200" dirty="0" err="1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cn</a:t>
            </a:r>
            <a:r>
              <a:rPr lang="en-US" altLang="zh-CN" sz="120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 = </a:t>
            </a:r>
            <a:r>
              <a:rPr lang="en-US" altLang="zh-CN" sz="1200" dirty="0" err="1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pro.getProperty</a:t>
            </a:r>
            <a:r>
              <a:rPr lang="en-US" altLang="zh-CN" sz="120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("</a:t>
            </a:r>
            <a:r>
              <a:rPr lang="en-US" altLang="zh-CN" sz="1200" dirty="0" err="1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className</a:t>
            </a:r>
            <a:r>
              <a:rPr lang="en-US" altLang="zh-CN" sz="120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");</a:t>
            </a:r>
            <a:endParaRPr lang="en-US" altLang="zh-CN" sz="1200" dirty="0">
              <a:solidFill>
                <a:schemeClr val="accent4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String </a:t>
            </a:r>
            <a:r>
              <a:rPr lang="en-US" altLang="zh-CN" sz="1200" dirty="0" err="1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mn</a:t>
            </a:r>
            <a:r>
              <a:rPr lang="en-US" altLang="zh-CN" sz="120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 = </a:t>
            </a:r>
            <a:r>
              <a:rPr lang="en-US" altLang="zh-CN" sz="1200" dirty="0" err="1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pro.getProperty</a:t>
            </a:r>
            <a:r>
              <a:rPr lang="en-US" altLang="zh-CN" sz="120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("</a:t>
            </a:r>
            <a:r>
              <a:rPr lang="en-US" altLang="zh-CN" sz="1200" dirty="0" err="1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methodName</a:t>
            </a:r>
            <a:r>
              <a:rPr lang="en-US" altLang="zh-CN" sz="120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");</a:t>
            </a:r>
            <a:endParaRPr lang="en-US" altLang="zh-CN" sz="1200" dirty="0">
              <a:solidFill>
                <a:schemeClr val="accent4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Class c = </a:t>
            </a:r>
            <a:r>
              <a:rPr lang="en-US" altLang="zh-CN" sz="1200" dirty="0" err="1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Class.forName</a:t>
            </a:r>
            <a:r>
              <a:rPr lang="en-US" altLang="zh-CN" sz="120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en-US" altLang="zh-CN" sz="1200" dirty="0" err="1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cn</a:t>
            </a:r>
            <a:r>
              <a:rPr lang="en-US" altLang="zh-CN" sz="120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en-US" altLang="zh-CN" sz="1200" dirty="0">
              <a:solidFill>
                <a:schemeClr val="accent4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Constructor con = </a:t>
            </a:r>
            <a:r>
              <a:rPr lang="en-US" altLang="zh-CN" sz="1200" dirty="0" err="1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c.getConstructor</a:t>
            </a:r>
            <a:r>
              <a:rPr lang="en-US" altLang="zh-CN" sz="120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();</a:t>
            </a:r>
            <a:endParaRPr lang="en-US" altLang="zh-CN" sz="1200" dirty="0">
              <a:solidFill>
                <a:schemeClr val="accent4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Object o = </a:t>
            </a:r>
            <a:r>
              <a:rPr lang="en-US" altLang="zh-CN" sz="1200" dirty="0" err="1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con.newInstance</a:t>
            </a:r>
            <a:r>
              <a:rPr lang="en-US" altLang="zh-CN" sz="120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();</a:t>
            </a:r>
            <a:endParaRPr lang="en-US" altLang="zh-CN" sz="1200" dirty="0">
              <a:solidFill>
                <a:schemeClr val="accent4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Method m = </a:t>
            </a:r>
            <a:r>
              <a:rPr lang="en-US" altLang="zh-CN" sz="1200" dirty="0" err="1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c.getMethod</a:t>
            </a:r>
            <a:r>
              <a:rPr lang="en-US" altLang="zh-CN" sz="120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en-US" altLang="zh-CN" sz="1200" dirty="0" err="1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mn</a:t>
            </a:r>
            <a:r>
              <a:rPr lang="en-US" altLang="zh-CN" sz="120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en-US" altLang="zh-CN" sz="1200" dirty="0">
              <a:solidFill>
                <a:schemeClr val="accent4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m.invoke</a:t>
            </a:r>
            <a:r>
              <a:rPr lang="en-US" altLang="zh-CN" sz="1200" dirty="0">
                <a:solidFill>
                  <a:schemeClr val="accent4"/>
                </a:solidFill>
                <a:latin typeface="Consolas" panose="020B0609020204030204" pitchFamily="49" charset="0"/>
                <a:ea typeface="JetBrains Mono"/>
              </a:rPr>
              <a:t>(o);</a:t>
            </a:r>
            <a:endParaRPr lang="en-US" altLang="zh-CN" sz="1200" dirty="0">
              <a:solidFill>
                <a:schemeClr val="accent4"/>
              </a:solidFill>
              <a:latin typeface="Consolas" panose="020B0609020204030204" pitchFamily="49" charset="0"/>
              <a:ea typeface="JetBrai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7" grpId="0" animBg="1"/>
      <p:bldP spid="8" grpId="0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618584" y="1493520"/>
            <a:ext cx="6378070" cy="4511040"/>
          </a:xfrm>
        </p:spPr>
        <p:txBody>
          <a:bodyPr/>
          <a:lstStyle/>
          <a:p>
            <a:pPr>
              <a:lnSpc>
                <a:spcPct val="250000"/>
              </a:lnSpc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反射的作用？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953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可以在运行时得到一个类的全部成分然后操作。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可以破坏封装性。（很突出）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更重要的用途是适合：做Java高级框架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基本上主流框架都会基于反射设计一些通用技术功能。</a:t>
            </a:r>
            <a:endParaRPr lang="en-US" altLang="zh-CN" sz="1665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5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69424" y="681924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类加载器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注解概述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自定义注解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元注解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注解解析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注解的应用场景一：</a:t>
            </a:r>
            <a:r>
              <a:rPr lang="en-US" altLang="zh-CN" sz="1600" b="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27991"/>
            <a:ext cx="10749598" cy="1000249"/>
          </a:xfrm>
        </p:spPr>
        <p:txBody>
          <a:bodyPr/>
          <a:lstStyle/>
          <a:p>
            <a:pPr marL="276225" indent="-276225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Java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注解（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Annotation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）又称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Java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标注，是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JDK5.0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引入的一种注释机制。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76225" indent="-276225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Java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语言中的类、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构造器、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方法、成员变量、参数等都可以被注解进行标注。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注解概述、作用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44952" y="2521508"/>
            <a:ext cx="4316328" cy="296619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UserServiceTest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@Test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testLogin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@Test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testChu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971040" y="3088640"/>
            <a:ext cx="41249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971040" y="4023360"/>
            <a:ext cx="41249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96000" y="29039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注解（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Annotation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96000" y="38386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注解（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Annotation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/>
      <p:bldP spid="2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27991"/>
            <a:ext cx="10749598" cy="1000249"/>
          </a:xfrm>
        </p:spPr>
        <p:txBody>
          <a:bodyPr/>
          <a:lstStyle/>
          <a:p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注解的作用是什么呢？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31520" y="1457271"/>
            <a:ext cx="9580879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ea typeface="Alibaba PuHuiTi R"/>
              </a:rPr>
              <a:t>对</a:t>
            </a:r>
            <a:r>
              <a:rPr lang="en-US" altLang="zh-CN" sz="1600" dirty="0">
                <a:solidFill>
                  <a:srgbClr val="C00000"/>
                </a:solidFill>
                <a:ea typeface="Alibaba PuHuiTi R"/>
              </a:rPr>
              <a:t>Java</a:t>
            </a:r>
            <a:r>
              <a:rPr lang="zh-CN" altLang="en-US" sz="1600" dirty="0">
                <a:solidFill>
                  <a:srgbClr val="C00000"/>
                </a:solidFill>
                <a:ea typeface="Alibaba PuHuiTi R"/>
              </a:rPr>
              <a:t>中类、方法、成员变量做标记，然后进行特殊处理</a:t>
            </a:r>
            <a:r>
              <a:rPr lang="zh-CN" altLang="en-US" sz="1600" dirty="0">
                <a:ea typeface="Alibaba PuHuiTi R"/>
              </a:rPr>
              <a:t>，至于到底做何种处理由业务需求来决定。</a:t>
            </a:r>
            <a:endParaRPr lang="en-US" altLang="zh-CN" sz="1600" dirty="0"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ea typeface="Alibaba PuHuiTi R"/>
              </a:rPr>
              <a:t>例如：</a:t>
            </a:r>
            <a:r>
              <a:rPr lang="en-US" altLang="zh-CN" sz="1600" dirty="0">
                <a:ea typeface="Alibaba PuHuiTi R"/>
              </a:rPr>
              <a:t>JUnit</a:t>
            </a:r>
            <a:r>
              <a:rPr lang="zh-CN" altLang="en-US" sz="1600" dirty="0">
                <a:ea typeface="Alibaba PuHuiTi R"/>
              </a:rPr>
              <a:t>框架中，标记了注解</a:t>
            </a:r>
            <a:r>
              <a:rPr lang="en-US" altLang="zh-CN" sz="1600" dirty="0">
                <a:ea typeface="Alibaba PuHuiTi R"/>
              </a:rPr>
              <a:t>@Test</a:t>
            </a:r>
            <a:r>
              <a:rPr lang="zh-CN" altLang="en-US" sz="1600" dirty="0">
                <a:ea typeface="Alibaba PuHuiTi R"/>
              </a:rPr>
              <a:t>的方法就可以被当成测试方法执行，而没有标记的就不能当成测试方法执行。</a:t>
            </a:r>
            <a:endParaRPr lang="zh-CN" altLang="en-US" sz="1600" dirty="0">
              <a:ea typeface="Alibaba PuHuiTi R"/>
            </a:endParaRPr>
          </a:p>
          <a:p>
            <a:pPr>
              <a:lnSpc>
                <a:spcPct val="150000"/>
              </a:lnSpc>
            </a:pPr>
            <a:endParaRPr kumimoji="1" lang="zh-CN" altLang="en-US" sz="1600" dirty="0">
              <a:ea typeface="Alibaba PuHuiTi 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69424" y="681924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类加载器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注解概述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自定义注解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元注解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注解解析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注解的应用场景一：</a:t>
            </a:r>
            <a:r>
              <a:rPr lang="en-US" altLang="zh-CN" sz="1600" b="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1" y="1054101"/>
            <a:ext cx="4686300" cy="8426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自定义注解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---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自定义注解就是自己做一个注解来使用。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libaba PuHuiTi R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1" y="2293410"/>
            <a:ext cx="5376333" cy="116955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interface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注解名称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属性类型 属性名()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default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默认值 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400" dirty="0">
              <a:latin typeface="Consolas" panose="020B0609020204030204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73674" y="3864146"/>
            <a:ext cx="3269036" cy="1023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八种数据数据类型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，注解类型，枚举类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以上类型的一维数组形式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408344" y="3064933"/>
            <a:ext cx="0" cy="7281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812333" y="3816732"/>
            <a:ext cx="3330376" cy="1142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1" y="1054101"/>
            <a:ext cx="10736178" cy="1919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特殊属性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value属性，如果只有一个value属性的情况下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使用value属性的时候可以省略value名称不写!!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但是如果有多个属性,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且多个属性没有默认值，那么value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名称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是不能省略的。</a:t>
            </a:r>
            <a:endParaRPr kumimoji="0" lang="zh-CN" altLang="zh-CN" sz="4000" b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557038" y="728589"/>
            <a:ext cx="8355736" cy="451104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/>
                <a:ea typeface="微软雅黑" panose="020B0503020204020204" pitchFamily="34" charset="-122"/>
              </a:rPr>
              <a:t>自定义注解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Alibaba PuHuiTi B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Alibaba PuHuiTi B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66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800015" y="2664069"/>
            <a:ext cx="5376333" cy="116955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interface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注解名称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属性类型 属性名()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default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默认值 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316030" y="1105962"/>
            <a:ext cx="7811393" cy="451104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altLang="zh-CN" dirty="0"/>
              <a:t>Junit</a:t>
            </a:r>
            <a:r>
              <a:rPr lang="zh-CN" altLang="en-US" dirty="0"/>
              <a:t>单元测试是做什么的？</a:t>
            </a:r>
            <a:endParaRPr lang="en-US" altLang="zh-CN" dirty="0"/>
          </a:p>
          <a:p>
            <a:pPr marL="8953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测试类中方法的正确性的。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lang="en-US" altLang="zh-CN" dirty="0"/>
              <a:t>Junit</a:t>
            </a:r>
            <a:r>
              <a:rPr lang="zh-CN" altLang="en-US" dirty="0"/>
              <a:t>单元测试的优点是什么？</a:t>
            </a:r>
            <a:endParaRPr lang="en-US" altLang="zh-CN" dirty="0"/>
          </a:p>
          <a:p>
            <a:pPr marL="8953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可以选择执行哪些测试方法，可以一键执行全部测试方法的测试。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JUnit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可以生测试报告，如果测试良好则是绿色；如果测试失败，则是红色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单元测试中的某个方法测试失败了，不会影响其他测试方法的测试。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69424" y="681924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类加载器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注解概述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自定义注解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元注解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注解解析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注解的应用场景一：</a:t>
            </a:r>
            <a:r>
              <a:rPr lang="en-US" altLang="zh-CN" sz="1600" b="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3018" y="953316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元注解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53018" y="1596157"/>
            <a:ext cx="5281083" cy="51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元注解：就是修饰注解的注解。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3018" y="2472441"/>
            <a:ext cx="8331868" cy="2111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常见的</a:t>
            </a:r>
            <a:r>
              <a:rPr lang="zh-CN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元注解有两个：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@Target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约束自定义注解只能在哪些地方使用，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@Retention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声明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注解的生命周期</a:t>
            </a:r>
            <a:b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868920" y="3762955"/>
            <a:ext cx="10764476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@Retention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可使用的值定义在RetentionPolicy枚举类中，常用值如下</a:t>
            </a:r>
            <a:b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55461" y="4188996"/>
            <a:ext cx="8659729" cy="1389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SOURCE： 注解只作用在源码阶段，生成的字节码文件中不存在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CLASS：  注解作用在源码阶段，字节码文件阶段，运行阶段不存在，默认值.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RUNTIME：注解作用在源码阶段，字节码文件阶段，运行阶段（开发常用）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8920" y="979060"/>
            <a:ext cx="7926637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@Target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可使用的值定义在ElementType枚举类中，常用值如下</a:t>
            </a:r>
            <a:b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4478" y="1432628"/>
            <a:ext cx="6286500" cy="2271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TYPE，类，接口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FIELD, 成员变量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METHOD, 成员方法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PARAMETER, 方法参数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CONSTRUCTOR, 构造器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LOCAL_VARIABLE, 局部变量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618584" y="1493520"/>
            <a:ext cx="5932797" cy="451104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元注解是什么？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修饰注解的注解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@Target约束自定义注解可以标记的范围。</a:t>
            </a:r>
            <a:b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@Retention用来约束自定义注解的存活范围。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libaba PuHuiTi B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libaba PuHuiTi B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69424" y="681924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类加载器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注解概述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自定义注解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元注解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注解解析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注解的应用场景一：</a:t>
            </a:r>
            <a:r>
              <a:rPr lang="en-US" altLang="zh-CN" sz="1600" b="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3018" y="953316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注解的解析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53017" y="1431621"/>
            <a:ext cx="92655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注解的操作中经常需要进行解析，注解的解析就是判断是否存在注解，存在注解就解析出内容。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3017" y="1998254"/>
            <a:ext cx="10913868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与注解解析相关的接口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AnnotatedElement:该接口定义了与注解解析相关的解析方法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19653" y="3209193"/>
          <a:ext cx="10509784" cy="2341105"/>
        </p:xfrm>
        <a:graphic>
          <a:graphicData uri="http://schemas.openxmlformats.org/drawingml/2006/table">
            <a:tbl>
              <a:tblPr/>
              <a:tblGrid>
                <a:gridCol w="6589050"/>
                <a:gridCol w="3920734"/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Annotation[]   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getDeclaredAnnotations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()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获得当前对象上使用的所有注解，返回注解数组。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T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getDeclaredAnnotation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(Class&lt;T&gt;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annotationClass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)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根据注解类型获得对应注解对象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boolean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isAnnotationPresent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(Class&lt;Annotation&gt;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annotationClass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)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判断当前对象是否使用了指定的注解，如果使用了则返回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true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，否则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false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86910" y="5639780"/>
            <a:ext cx="11405089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所有的类成分Class, Method , Field , Constructor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都实现了AnnotatedElement接口他们都拥有解析注解的能力：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53018" y="879232"/>
            <a:ext cx="9465955" cy="3150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解析注解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的技巧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注解在哪个成分上，我们就先拿哪个成分对象。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比如注解作用成员方法，则要获得该成员方法对应的Method对象，再来拿上面的注解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比如注解作用在类上，则要该类的Class对象，再来拿上面的注解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比如注解作用在成员变量上，则要获得该成员变量对应的Field对象，再来拿上面的注解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47999" y="-3275300"/>
            <a:ext cx="10860505" cy="1520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注解解析的案例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需求：注解解析的案例</a:t>
            </a:r>
            <a:endParaRPr lang="en-US" altLang="zh-CN" dirty="0"/>
          </a:p>
          <a:p>
            <a:r>
              <a:rPr lang="zh-CN" altLang="en-US" dirty="0"/>
              <a:t>分析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zh-CN" dirty="0">
                <a:solidFill>
                  <a:schemeClr val="tx1"/>
                </a:solidFill>
              </a:rPr>
              <a:t>定义注解Book，要求如下：</a:t>
            </a:r>
            <a:br>
              <a:rPr lang="zh-CN" altLang="zh-CN" dirty="0">
                <a:solidFill>
                  <a:schemeClr val="tx1"/>
                </a:solidFill>
              </a:rPr>
            </a:br>
            <a:r>
              <a:rPr lang="zh-CN" altLang="zh-CN" dirty="0">
                <a:solidFill>
                  <a:schemeClr val="tx1"/>
                </a:solidFill>
              </a:rPr>
              <a:t>        - 包含属性：String value()   书名</a:t>
            </a:r>
            <a:br>
              <a:rPr lang="zh-CN" altLang="zh-CN" dirty="0">
                <a:solidFill>
                  <a:schemeClr val="tx1"/>
                </a:solidFill>
              </a:rPr>
            </a:br>
            <a:r>
              <a:rPr lang="zh-CN" altLang="zh-CN" dirty="0">
                <a:solidFill>
                  <a:schemeClr val="tx1"/>
                </a:solidFill>
              </a:rPr>
              <a:t>        - 包含属性：double price()  价格，默认值为 100</a:t>
            </a:r>
            <a:br>
              <a:rPr lang="zh-CN" altLang="zh-CN" dirty="0">
                <a:solidFill>
                  <a:schemeClr val="tx1"/>
                </a:solidFill>
              </a:rPr>
            </a:br>
            <a:r>
              <a:rPr lang="zh-CN" altLang="zh-CN" dirty="0">
                <a:solidFill>
                  <a:schemeClr val="tx1"/>
                </a:solidFill>
              </a:rPr>
              <a:t>        - 包含属性：String[] authors() 多位作者</a:t>
            </a:r>
            <a:br>
              <a:rPr lang="zh-CN" altLang="zh-CN" dirty="0">
                <a:solidFill>
                  <a:schemeClr val="tx1"/>
                </a:solidFill>
              </a:rPr>
            </a:br>
            <a:r>
              <a:rPr lang="zh-CN" altLang="zh-CN" dirty="0">
                <a:solidFill>
                  <a:schemeClr val="tx1"/>
                </a:solidFill>
              </a:rPr>
              <a:t>        - 限制注解使用的位置：类和成员方法上</a:t>
            </a:r>
            <a:br>
              <a:rPr lang="zh-CN" altLang="zh-CN" dirty="0">
                <a:solidFill>
                  <a:schemeClr val="tx1"/>
                </a:solidFill>
              </a:rPr>
            </a:br>
            <a:r>
              <a:rPr lang="zh-CN" altLang="zh-CN" dirty="0">
                <a:solidFill>
                  <a:schemeClr val="tx1"/>
                </a:solidFill>
              </a:rPr>
              <a:t>        - 指定注解的有效范围：RUNTIME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zh-CN" dirty="0">
                <a:solidFill>
                  <a:schemeClr val="tx1"/>
                </a:solidFill>
              </a:rPr>
              <a:t>定义BookStore类，在类和成员方法上使用Book注解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zh-CN" dirty="0">
                <a:solidFill>
                  <a:schemeClr val="tx1"/>
                </a:solidFill>
              </a:rPr>
              <a:t>定义AnnotationDemo01测试类获取Book注解上的数据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671338" y="869266"/>
            <a:ext cx="8355736" cy="451104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注解解析的方式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Alibaba PuHuiTi B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Alibaba PuHuiTi B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66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52128" y="2504754"/>
          <a:ext cx="6221551" cy="2119086"/>
        </p:xfrm>
        <a:graphic>
          <a:graphicData uri="http://schemas.openxmlformats.org/drawingml/2006/table">
            <a:tbl>
              <a:tblPr/>
              <a:tblGrid>
                <a:gridCol w="6221551"/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Annotation[]   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getDeclaredAnnotations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()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T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getDeclaredAnnotation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(Class&lt;T&gt;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annotationClass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)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boolean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isAnnotationPresent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(Class&lt;Annotation&gt;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annotationClass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)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69424" y="681924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类加载器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注解概述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自定义注解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元注解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注解解析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注解的应用场景一：</a:t>
            </a: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30678" y="929897"/>
            <a:ext cx="5901926" cy="5592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单元测试概述</a:t>
            </a:r>
            <a:endParaRPr lang="en-US" altLang="zh-CN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单元测试快速入门</a:t>
            </a:r>
            <a:endParaRPr lang="en-US" altLang="zh-CN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单元测试常用注解</a:t>
            </a:r>
            <a:endParaRPr kumimoji="1" lang="en-US" altLang="zh-CN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类的加载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2195450" y="830180"/>
            <a:ext cx="10177774" cy="51719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2039806" y="1636544"/>
            <a:ext cx="9841219" cy="4550247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sz="1200" b="1" dirty="0"/>
              <a:t>需求</a:t>
            </a:r>
            <a:endParaRPr lang="en-US" altLang="zh-CN" sz="1200" b="1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/>
              <a:t>定义若干个方法，只要加了</a:t>
            </a:r>
            <a:r>
              <a:rPr lang="en-US" altLang="zh-CN" sz="1200" dirty="0" err="1"/>
              <a:t>MyTest</a:t>
            </a:r>
            <a:r>
              <a:rPr lang="zh-CN" altLang="en-US" sz="1200" dirty="0"/>
              <a:t>注解，就可以在启动时被触发执行</a:t>
            </a:r>
            <a:endParaRPr lang="en-US" altLang="zh-CN" sz="1200" dirty="0"/>
          </a:p>
          <a:p>
            <a:pPr>
              <a:lnSpc>
                <a:spcPct val="250000"/>
              </a:lnSpc>
            </a:pPr>
            <a:r>
              <a:rPr lang="zh-CN" altLang="en-US" sz="1200" b="1" dirty="0"/>
              <a:t>分析</a:t>
            </a:r>
            <a:endParaRPr lang="en-US" altLang="zh-CN" sz="1200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1200" dirty="0"/>
              <a:t>模拟</a:t>
            </a:r>
            <a:r>
              <a:rPr lang="en-US" altLang="zh-CN" sz="1200" dirty="0"/>
              <a:t>Junit</a:t>
            </a:r>
            <a:r>
              <a:rPr lang="zh-CN" altLang="en-US" sz="1200" dirty="0"/>
              <a:t>测试的注释</a:t>
            </a:r>
            <a:r>
              <a:rPr lang="en-US" altLang="zh-CN" sz="1200" dirty="0"/>
              <a:t>@Test</a:t>
            </a:r>
            <a:r>
              <a:rPr lang="zh-CN" altLang="en-US" sz="1200" dirty="0"/>
              <a:t>，首先需要编写自定义注解</a:t>
            </a:r>
            <a:r>
              <a:rPr lang="en-US" altLang="zh-CN" sz="1200" dirty="0"/>
              <a:t>@MyTest</a:t>
            </a:r>
            <a:r>
              <a:rPr lang="zh-CN" altLang="en-US" sz="1200" dirty="0"/>
              <a:t>，并添加元注解，保证自定义注解只能修饰方法，且在运行时可以获得。</a:t>
            </a:r>
            <a:endParaRPr lang="en-US" altLang="zh-CN" sz="1200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zh-CN" sz="1200" dirty="0"/>
              <a:t> </a:t>
            </a:r>
            <a:r>
              <a:rPr lang="zh-CN" altLang="en-US" sz="1200" dirty="0"/>
              <a:t>然后编写目标类（测试类），然后给目标方法（测试方法）使用 </a:t>
            </a:r>
            <a:r>
              <a:rPr lang="en-US" altLang="zh-CN" sz="1200" dirty="0"/>
              <a:t>@MyTest</a:t>
            </a:r>
            <a:r>
              <a:rPr lang="zh-CN" altLang="en-US" sz="1200" dirty="0"/>
              <a:t>注解，编写三个方法，其中两个加上</a:t>
            </a:r>
            <a:r>
              <a:rPr lang="en-US" altLang="zh-CN" sz="1200" dirty="0"/>
              <a:t>@MyTest</a:t>
            </a:r>
            <a:r>
              <a:rPr lang="zh-CN" altLang="en-US" sz="1200" dirty="0"/>
              <a:t>注解。</a:t>
            </a:r>
            <a:endParaRPr lang="en-US" altLang="zh-CN" sz="1200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zh-CN" sz="1200" dirty="0"/>
              <a:t> </a:t>
            </a:r>
            <a:r>
              <a:rPr lang="zh-CN" altLang="en-US" sz="1200" dirty="0"/>
              <a:t>最后编写调用类，使用</a:t>
            </a:r>
            <a:r>
              <a:rPr lang="en-US" altLang="zh-CN" sz="1200" dirty="0"/>
              <a:t>main</a:t>
            </a:r>
            <a:r>
              <a:rPr lang="zh-CN" altLang="en-US" sz="1200" dirty="0"/>
              <a:t>方法调用目标类，模拟</a:t>
            </a:r>
            <a:r>
              <a:rPr lang="en-US" altLang="zh-CN" sz="1200" dirty="0"/>
              <a:t>Junit</a:t>
            </a:r>
            <a:r>
              <a:rPr lang="zh-CN" altLang="en-US" sz="1200" dirty="0"/>
              <a:t>的运行，只要有</a:t>
            </a:r>
            <a:r>
              <a:rPr lang="en-US" altLang="zh-CN" sz="1200" dirty="0"/>
              <a:t>@MyTest</a:t>
            </a:r>
            <a:r>
              <a:rPr lang="zh-CN" altLang="en-US" sz="1200" dirty="0"/>
              <a:t>注释的方法都会运行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53926" y="1309606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类加载器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准备案例、提出问题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使用动态代理解决问题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2195450" y="830180"/>
            <a:ext cx="10177774" cy="51719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模拟企业业务功能开发，并完成每个功能的性能统计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943100" y="1656000"/>
            <a:ext cx="9610886" cy="4219575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b="1" dirty="0"/>
              <a:t>需求</a:t>
            </a:r>
            <a:endParaRPr lang="en-US" altLang="zh-CN" b="1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模拟某企业用户管理业务，需包含用户登录，用户删除，用户查询功能，并要统计每个功能的耗时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b="1" dirty="0"/>
              <a:t>分析</a:t>
            </a:r>
            <a:endParaRPr lang="en-US" altLang="zh-CN" b="1" dirty="0"/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/>
              <a:t>定义一个</a:t>
            </a:r>
            <a:r>
              <a:rPr lang="en-US" altLang="zh-CN" dirty="0" err="1"/>
              <a:t>UserService</a:t>
            </a:r>
            <a:r>
              <a:rPr lang="zh-CN" altLang="en-US" dirty="0"/>
              <a:t>表示用户业务接口，规定必须完成用户登录，用户删除，用户查询功能。</a:t>
            </a:r>
            <a:endParaRPr lang="en-US" altLang="zh-CN" dirty="0"/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/>
              <a:t>定义一个实现类</a:t>
            </a:r>
            <a:r>
              <a:rPr lang="en-US" altLang="zh-CN" dirty="0" err="1"/>
              <a:t>UserServiceImpl</a:t>
            </a:r>
            <a:r>
              <a:rPr lang="zh-CN" altLang="en-US" dirty="0"/>
              <a:t>实现</a:t>
            </a:r>
            <a:r>
              <a:rPr lang="en-US" altLang="zh-CN" dirty="0" err="1"/>
              <a:t>UserService</a:t>
            </a:r>
            <a:r>
              <a:rPr lang="zh-CN" altLang="en-US" dirty="0"/>
              <a:t>，并完成相关功能，且统计每个功能的耗时。</a:t>
            </a:r>
            <a:endParaRPr lang="en-US" altLang="zh-CN" dirty="0"/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/>
              <a:t>定义测试类，创建实现类对象，调用方法。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53" y="1903513"/>
            <a:ext cx="2475793" cy="229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499442" y="1706503"/>
            <a:ext cx="7842333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本案例存在哪些问题？</a:t>
            </a:r>
            <a:endParaRPr lang="en-US" altLang="zh-CN" sz="1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99442" y="2333739"/>
            <a:ext cx="7349372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答：业务对象的的每个方法都要进行性能统计，存在大量重复的代码。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53926" y="1309606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类加载器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准备案例、提出问题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使用动态代理解决问题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880" y="1107014"/>
            <a:ext cx="10698800" cy="517190"/>
          </a:xfrm>
        </p:spPr>
        <p:txBody>
          <a:bodyPr/>
          <a:lstStyle/>
          <a:p>
            <a:r>
              <a:rPr lang="zh-CN" altLang="en-US" dirty="0"/>
              <a:t>动态代理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代理就是被代理者没有能力或者不愿意去完成某件事情，需要找个人代替自己去完成这件事</a:t>
            </a:r>
            <a:r>
              <a:rPr lang="zh-CN" altLang="en-US" dirty="0"/>
              <a:t>，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动态代理就是用来对业务功能（方法）进行代理的。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0880" y="2071652"/>
            <a:ext cx="943854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rPr>
              <a:t>关键步骤</a:t>
            </a:r>
            <a:endParaRPr lang="en-US" altLang="zh-CN" sz="2000" dirty="0">
              <a:solidFill>
                <a:srgbClr val="AD2A26"/>
              </a:solidFill>
              <a:latin typeface="Alibaba PuHuiTi Medium" pitchFamily="18" charset="-122"/>
              <a:ea typeface="Alibaba PuHuiTi Medium" pitchFamily="18" charset="-122"/>
              <a:cs typeface="Alibaba PuHuiTi Medium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1.必须有接口，实现类要实现接口（代理通常是基于接口实现的）。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.创建一个实现类的对象，该对象为业务对象，紧接着为业务对象做一个代理对象。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93285" y="4758260"/>
            <a:ext cx="3022169" cy="13184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64712" y="4401872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业务对象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en-US" altLang="zh-CN" sz="14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UserServiceImpl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zh-CN" altLang="en-US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34580" y="4765869"/>
            <a:ext cx="3022169" cy="13184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04279" y="4338642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代理对象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45451" y="4807242"/>
            <a:ext cx="1194558" cy="1031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login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selectUsers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deleteUsers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6889" y="5101910"/>
            <a:ext cx="102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</a:t>
            </a:r>
            <a:r>
              <a:rPr lang="en-US" altLang="zh-CN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ogin</a:t>
            </a:r>
            <a:endParaRPr lang="en-US" altLang="zh-CN" sz="1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582428" y="5294664"/>
            <a:ext cx="952152" cy="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441838" y="4845952"/>
            <a:ext cx="1088760" cy="897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统计开始时间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真正触发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统计结束时间</a:t>
            </a:r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541450" y="5028610"/>
            <a:ext cx="952152" cy="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542074" y="5590504"/>
            <a:ext cx="952152" cy="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216168" y="5294664"/>
            <a:ext cx="1777117" cy="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9" grpId="0"/>
      <p:bldP spid="10" grpId="0"/>
      <p:bldP spid="12" grpId="0"/>
      <p:bldP spid="1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880" y="1107014"/>
            <a:ext cx="10698800" cy="517190"/>
          </a:xfrm>
        </p:spPr>
        <p:txBody>
          <a:bodyPr/>
          <a:lstStyle/>
          <a:p>
            <a:r>
              <a:rPr lang="zh-CN" altLang="en-US" dirty="0"/>
              <a:t>动态代理的优点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非常的灵活，支持任意接口类型的实现类对象做代理，也可以直接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为接口本身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做代理。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可以为被代理对象的所有方法做代理。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可以在不改变方法源码的情况下，实现对方法功能的增强。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不仅简化了编程工作、提高了软件系统的可扩展性，同时也提高了开发效率。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单元测试快速入门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需求：使用单元测试进行业务方法预期结果、正确性测试的快速入门</a:t>
            </a:r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dirty="0"/>
              <a:t>将</a:t>
            </a:r>
            <a:r>
              <a:rPr lang="en-US" altLang="zh-CN" dirty="0"/>
              <a:t>JUnit</a:t>
            </a:r>
            <a:r>
              <a:rPr lang="zh-CN" altLang="en-US" dirty="0"/>
              <a:t>的</a:t>
            </a:r>
            <a:r>
              <a:rPr lang="en-US" altLang="zh-CN" dirty="0"/>
              <a:t>jar</a:t>
            </a:r>
            <a:r>
              <a:rPr lang="zh-CN" altLang="en-US" dirty="0"/>
              <a:t>包导入到项目中</a:t>
            </a:r>
            <a:endParaRPr lang="en-US" altLang="zh-CN" dirty="0"/>
          </a:p>
          <a:p>
            <a:pPr marL="1333500" lvl="1" indent="-3429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IDEA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通常整合好了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框架，一般不需要导入。</a:t>
            </a: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500" lvl="1" indent="-3429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IDEA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没有整合好，需要自己手工导入如下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jar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包到模块</a:t>
            </a: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500" lvl="1" indent="-3429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500" lvl="1" indent="-3429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0">
              <a:lnSpc>
                <a:spcPct val="150000"/>
              </a:lnSpc>
              <a:buNone/>
              <a:defRPr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dirty="0"/>
              <a:t>编写测试方法：该测试方法必须是公共的无参数无返回值的非静态方法。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dirty="0"/>
              <a:t>在测试方法上使用</a:t>
            </a:r>
            <a:r>
              <a:rPr lang="en-US" altLang="zh-CN" dirty="0"/>
              <a:t>@Test</a:t>
            </a:r>
            <a:r>
              <a:rPr lang="zh-CN" altLang="en-US" dirty="0"/>
              <a:t>注解：标注该方法是一个测试方法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dirty="0"/>
              <a:t>在测试方法中完成被测试方法的预期正确性测试。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dirty="0"/>
              <a:t>选中测试方法，选择“</a:t>
            </a:r>
            <a:r>
              <a:rPr lang="en-US" altLang="zh-CN" dirty="0"/>
              <a:t>JUnit</a:t>
            </a:r>
            <a:r>
              <a:rPr lang="zh-CN" altLang="en-US" dirty="0"/>
              <a:t>运行” ，如果</a:t>
            </a:r>
            <a:r>
              <a:rPr lang="zh-CN" altLang="en-US" b="1" dirty="0">
                <a:solidFill>
                  <a:srgbClr val="33CC33"/>
                </a:solidFill>
              </a:rPr>
              <a:t>测试良好</a:t>
            </a:r>
            <a:r>
              <a:rPr lang="zh-CN" altLang="en-US" dirty="0"/>
              <a:t>则是</a:t>
            </a:r>
            <a:r>
              <a:rPr lang="zh-CN" altLang="en-US" b="1" dirty="0">
                <a:solidFill>
                  <a:srgbClr val="33CC33"/>
                </a:solidFill>
              </a:rPr>
              <a:t>绿色</a:t>
            </a:r>
            <a:r>
              <a:rPr lang="zh-CN" altLang="en-US" dirty="0"/>
              <a:t>；如果</a:t>
            </a:r>
            <a:r>
              <a:rPr lang="zh-CN" altLang="en-US" b="1" dirty="0">
                <a:solidFill>
                  <a:srgbClr val="FF0000"/>
                </a:solidFill>
              </a:rPr>
              <a:t>测试失败</a:t>
            </a:r>
            <a:r>
              <a:rPr lang="zh-CN" altLang="en-US" dirty="0"/>
              <a:t>，则是</a:t>
            </a:r>
            <a:r>
              <a:rPr lang="zh-CN" altLang="en-US" b="1" dirty="0">
                <a:solidFill>
                  <a:srgbClr val="FF0000"/>
                </a:solidFill>
              </a:rPr>
              <a:t>红色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0" y="3683000"/>
            <a:ext cx="4953000" cy="857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254" y="5605279"/>
            <a:ext cx="1927725" cy="392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511301" y="1266383"/>
            <a:ext cx="7391397" cy="451104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altLang="zh-CN" dirty="0"/>
              <a:t>JUnit</a:t>
            </a:r>
            <a:r>
              <a:rPr lang="zh-CN" altLang="en-US" dirty="0"/>
              <a:t>单元测试的实现过程是什么样的？</a:t>
            </a:r>
            <a:endParaRPr lang="en-US" altLang="zh-CN" dirty="0"/>
          </a:p>
          <a:p>
            <a:pPr marL="952500" lvl="1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必须导入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框架的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jar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定义的测试方法必须是无参数无返回值，且公开的方法。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测试方法使用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@Test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注解标记。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lang="en-US" altLang="zh-CN" dirty="0"/>
              <a:t>JUnit</a:t>
            </a:r>
            <a:r>
              <a:rPr lang="zh-CN" altLang="en-US" dirty="0"/>
              <a:t>测试某个方法，测试全部方法怎么处理？成功的标志是什么</a:t>
            </a:r>
            <a:endParaRPr lang="en-US" altLang="zh-CN" dirty="0"/>
          </a:p>
          <a:p>
            <a:pPr marL="952500" lvl="1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测试某个方法直接右键该方法启动测试。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测试全部方法，可以选择类或者模块启动。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红色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失败，</a:t>
            </a:r>
            <a:r>
              <a:rPr lang="zh-CN" altLang="en-US" sz="16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绿色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ZjUxN2YwN2UxN2E3ZDU2OGZlOGNkMjQ5MTE4MjgwMWEifQ==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12289</Words>
  <Application>WPS 演示</Application>
  <PresentationFormat>宽屏</PresentationFormat>
  <Paragraphs>1084</Paragraphs>
  <Slides>78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78</vt:i4>
      </vt:variant>
    </vt:vector>
  </HeadingPairs>
  <TitlesOfParts>
    <vt:vector size="111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华文楷体</vt:lpstr>
      <vt:lpstr>Alibaba PuHuiTi</vt:lpstr>
      <vt:lpstr>Alibaba PuHuiTi Medium</vt:lpstr>
      <vt:lpstr>Alibaba PuHuiTi M</vt:lpstr>
      <vt:lpstr>Segoe UI Light</vt:lpstr>
      <vt:lpstr>微软雅黑 Light</vt:lpstr>
      <vt:lpstr>Consolas</vt:lpstr>
      <vt:lpstr>Arial Unicode MS</vt:lpstr>
      <vt:lpstr>等线</vt:lpstr>
      <vt:lpstr>Alibaba PuHuiTi R</vt:lpstr>
      <vt:lpstr>Open Sans</vt:lpstr>
      <vt:lpstr>Segoe Print</vt:lpstr>
      <vt:lpstr>JetBrains Mono</vt:lpstr>
      <vt:lpstr>Helvetica Neue</vt:lpstr>
      <vt:lpstr>Alibaba PuHuiTi B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反射、注解、动态代理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动态代理</vt:lpstr>
      <vt:lpstr>动态代理的优点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szl</cp:lastModifiedBy>
  <cp:revision>5449</cp:revision>
  <dcterms:created xsi:type="dcterms:W3CDTF">2020-03-31T02:23:00Z</dcterms:created>
  <dcterms:modified xsi:type="dcterms:W3CDTF">2024-07-09T07:29:23Z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71A1ADA163DB4053AB3AE20725DAC848_12</vt:lpwstr>
  </property>
  <property fmtid="{D5CDD505-2E9C-101B-9397-08002B2CF9AE}" pid="3" name="KSOProductBuildVer">
    <vt:lpwstr>2052-12.1.0.17440</vt:lpwstr>
  </property>
</Properties>
</file>