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43"/>
  </p:notesMasterIdLst>
  <p:handoutMasterIdLst>
    <p:handoutMasterId r:id="rId44"/>
  </p:handoutMasterIdLst>
  <p:sldIdLst>
    <p:sldId id="462" r:id="rId8"/>
    <p:sldId id="1205" r:id="rId9"/>
    <p:sldId id="1171" r:id="rId10"/>
    <p:sldId id="1160" r:id="rId11"/>
    <p:sldId id="1163" r:id="rId12"/>
    <p:sldId id="1209" r:id="rId13"/>
    <p:sldId id="1200" r:id="rId14"/>
    <p:sldId id="1182" r:id="rId15"/>
    <p:sldId id="1210" r:id="rId16"/>
    <p:sldId id="1173" r:id="rId17"/>
    <p:sldId id="1174" r:id="rId18"/>
    <p:sldId id="1175" r:id="rId19"/>
    <p:sldId id="1206" r:id="rId20"/>
    <p:sldId id="1177" r:id="rId21"/>
    <p:sldId id="1178" r:id="rId22"/>
    <p:sldId id="1212" r:id="rId23"/>
    <p:sldId id="1179" r:id="rId24"/>
    <p:sldId id="1180" r:id="rId25"/>
    <p:sldId id="1207" r:id="rId26"/>
    <p:sldId id="1184" r:id="rId27"/>
    <p:sldId id="1195" r:id="rId28"/>
    <p:sldId id="1185" r:id="rId29"/>
    <p:sldId id="1194" r:id="rId30"/>
    <p:sldId id="1186" r:id="rId31"/>
    <p:sldId id="1196" r:id="rId32"/>
    <p:sldId id="1187" r:id="rId33"/>
    <p:sldId id="1208" r:id="rId34"/>
    <p:sldId id="1189" r:id="rId35"/>
    <p:sldId id="1190" r:id="rId36"/>
    <p:sldId id="1191" r:id="rId37"/>
    <p:sldId id="1192" r:id="rId38"/>
    <p:sldId id="1193" r:id="rId39"/>
    <p:sldId id="1198" r:id="rId40"/>
    <p:sldId id="1199" r:id="rId41"/>
    <p:sldId id="264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A26"/>
    <a:srgbClr val="4C5252"/>
    <a:srgbClr val="F9F9F9"/>
    <a:srgbClr val="8A8A8A"/>
    <a:srgbClr val="48504F"/>
    <a:srgbClr val="B60206"/>
    <a:srgbClr val="AD2B26"/>
    <a:srgbClr val="49504F"/>
    <a:srgbClr val="B70006"/>
    <a:srgbClr val="FF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6" autoAdjust="0"/>
    <p:restoredTop sz="95090" autoAdjust="0"/>
  </p:normalViewPr>
  <p:slideViewPr>
    <p:cSldViewPr snapToGrid="0">
      <p:cViewPr varScale="1">
        <p:scale>
          <a:sx n="87" d="100"/>
          <a:sy n="87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2022/12/3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3" r:id="rId16"/>
    <p:sldLayoutId id="2147483715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729917"/>
            <a:ext cx="10541000" cy="1158875"/>
          </a:xfrm>
        </p:spPr>
        <p:txBody>
          <a:bodyPr/>
          <a:lstStyle/>
          <a:p>
            <a:r>
              <a:rPr kumimoji="1" lang="en-US" altLang="zh-CN"/>
              <a:t>JavaScript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722586"/>
            <a:ext cx="5103992" cy="93773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定义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</a:t>
            </a:r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45B63-3C8F-4A1D-A4B9-90973216C781}"/>
              </a:ext>
            </a:extLst>
          </p:cNvPr>
          <p:cNvSpPr txBox="1"/>
          <p:nvPr/>
        </p:nvSpPr>
        <p:spPr>
          <a:xfrm>
            <a:off x="1048227" y="2295256"/>
            <a:ext cx="476664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let</a:t>
            </a:r>
            <a:r>
              <a:rPr lang="zh-CN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 </a:t>
            </a:r>
            <a:r>
              <a:rPr lang="zh-CN" altLang="en-US" sz="1600" dirty="0">
                <a:solidFill>
                  <a:srgbClr val="830091"/>
                </a:solidFill>
                <a:latin typeface="Arial Unicode MS"/>
                <a:ea typeface="JetBrains Mono"/>
              </a:rPr>
              <a:t>变量名</a:t>
            </a:r>
            <a:r>
              <a:rPr lang="zh-CN" altLang="zh-CN" sz="1600" dirty="0">
                <a:solidFill>
                  <a:srgbClr val="830091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new </a:t>
            </a:r>
            <a:r>
              <a:rPr lang="en-US" altLang="zh-CN" sz="1600" dirty="0">
                <a:solidFill>
                  <a:srgbClr val="830091"/>
                </a:solidFill>
                <a:latin typeface="Arial Unicode MS"/>
                <a:ea typeface="JetBrains Mono"/>
              </a:rPr>
              <a:t>String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en-US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r>
              <a:rPr lang="zh-CN" altLang="en-US" sz="1600" dirty="0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//</a:t>
            </a:r>
            <a:r>
              <a:rPr lang="zh-CN" altLang="en-US" sz="1400" dirty="0">
                <a:solidFill>
                  <a:srgbClr val="080808"/>
                </a:solidFill>
                <a:latin typeface="Arial Unicode MS"/>
                <a:ea typeface="JetBrains Mono"/>
              </a:rPr>
              <a:t>方式一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14509EC-106B-44FA-8A1D-E5D226D5D616}"/>
              </a:ext>
            </a:extLst>
          </p:cNvPr>
          <p:cNvSpPr txBox="1"/>
          <p:nvPr/>
        </p:nvSpPr>
        <p:spPr>
          <a:xfrm>
            <a:off x="6223910" y="2286048"/>
            <a:ext cx="476664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let</a:t>
            </a:r>
            <a:r>
              <a:rPr lang="zh-CN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600" dirty="0">
                <a:solidFill>
                  <a:srgbClr val="830091"/>
                </a:solidFill>
                <a:latin typeface="Arial Unicode MS"/>
                <a:ea typeface="JetBrains Mono"/>
              </a:rPr>
              <a:t>str 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new </a:t>
            </a:r>
            <a:r>
              <a:rPr lang="zh-CN" altLang="zh-CN" sz="1600" dirty="0">
                <a:solidFill>
                  <a:srgbClr val="830091"/>
                </a:solidFill>
                <a:latin typeface="Arial Unicode MS"/>
                <a:ea typeface="JetBrains Mono"/>
              </a:rPr>
              <a:t>String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600" dirty="0">
                <a:solidFill>
                  <a:srgbClr val="067D17"/>
                </a:solidFill>
                <a:latin typeface="Arial Unicode MS"/>
                <a:ea typeface="JetBrains Mono"/>
              </a:rPr>
              <a:t>"hello"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F0EEF250-D0B5-49A8-A4D6-828C4BE83702}"/>
              </a:ext>
            </a:extLst>
          </p:cNvPr>
          <p:cNvSpPr txBox="1">
            <a:spLocks/>
          </p:cNvSpPr>
          <p:nvPr/>
        </p:nvSpPr>
        <p:spPr>
          <a:xfrm>
            <a:off x="783381" y="3534406"/>
            <a:ext cx="5031491" cy="4688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属性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C69CB2C9-F1DF-493C-9787-00027F3EF6D3}"/>
              </a:ext>
            </a:extLst>
          </p:cNvPr>
          <p:cNvSpPr txBox="1"/>
          <p:nvPr/>
        </p:nvSpPr>
        <p:spPr>
          <a:xfrm>
            <a:off x="6223910" y="2983535"/>
            <a:ext cx="4766643" cy="58477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let</a:t>
            </a:r>
            <a:r>
              <a:rPr lang="zh-CN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600" dirty="0">
                <a:solidFill>
                  <a:srgbClr val="830091"/>
                </a:solidFill>
                <a:latin typeface="Arial Unicode MS"/>
                <a:ea typeface="JetBrains Mono"/>
              </a:rPr>
              <a:t>str 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600" dirty="0">
                <a:solidFill>
                  <a:srgbClr val="067D17"/>
                </a:solidFill>
                <a:latin typeface="Arial Unicode MS"/>
                <a:ea typeface="JetBrains Mono"/>
              </a:rPr>
              <a:t>"hello" 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let</a:t>
            </a:r>
            <a:r>
              <a:rPr lang="zh-CN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600" dirty="0">
                <a:solidFill>
                  <a:srgbClr val="830091"/>
                </a:solidFill>
                <a:latin typeface="Arial Unicode MS"/>
                <a:ea typeface="JetBrains Mono"/>
              </a:rPr>
              <a:t>str 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600" dirty="0">
                <a:solidFill>
                  <a:srgbClr val="067D17"/>
                </a:solidFill>
                <a:latin typeface="Arial Unicode MS"/>
                <a:ea typeface="JetBrains Mono"/>
              </a:rPr>
              <a:t>'hello'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03E03DA1-B43F-44B1-8861-6E952CE44BCA}"/>
              </a:ext>
            </a:extLst>
          </p:cNvPr>
          <p:cNvSpPr txBox="1"/>
          <p:nvPr/>
        </p:nvSpPr>
        <p:spPr>
          <a:xfrm>
            <a:off x="1048226" y="2983535"/>
            <a:ext cx="476664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let</a:t>
            </a:r>
            <a:r>
              <a:rPr lang="zh-CN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 </a:t>
            </a:r>
            <a:r>
              <a:rPr lang="zh-CN" altLang="en-US" sz="1600" dirty="0">
                <a:solidFill>
                  <a:srgbClr val="830091"/>
                </a:solidFill>
                <a:latin typeface="Arial Unicode MS"/>
                <a:ea typeface="JetBrains Mono"/>
              </a:rPr>
              <a:t>变量名</a:t>
            </a:r>
            <a:r>
              <a:rPr lang="zh-CN" altLang="zh-CN" sz="1600" dirty="0">
                <a:solidFill>
                  <a:srgbClr val="830091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en-US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r>
              <a:rPr lang="zh-CN" altLang="en-US" sz="1600" dirty="0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//</a:t>
            </a:r>
            <a:r>
              <a:rPr lang="zh-CN" altLang="en-US" sz="1400" dirty="0">
                <a:solidFill>
                  <a:srgbClr val="080808"/>
                </a:solidFill>
                <a:latin typeface="Arial Unicode MS"/>
                <a:ea typeface="JetBrains Mono"/>
              </a:rPr>
              <a:t>方式二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72CD7FC-3311-4003-9A35-06121F7AF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26" y="4063177"/>
            <a:ext cx="4275190" cy="304826"/>
          </a:xfrm>
          <a:prstGeom prst="rect">
            <a:avLst/>
          </a:prstGeom>
        </p:spPr>
      </p:pic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71CEC891-4D84-49DC-ACBB-D5581D07416F}"/>
              </a:ext>
            </a:extLst>
          </p:cNvPr>
          <p:cNvSpPr txBox="1">
            <a:spLocks/>
          </p:cNvSpPr>
          <p:nvPr/>
        </p:nvSpPr>
        <p:spPr>
          <a:xfrm>
            <a:off x="783381" y="4642925"/>
            <a:ext cx="5031491" cy="4688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方法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F264594-FCAB-404B-9194-ED6B70658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226" y="5111152"/>
            <a:ext cx="4069433" cy="23624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76467DB-1CAC-481F-995F-DF1B98858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226" y="5458088"/>
            <a:ext cx="3375953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3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4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5903946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1928855"/>
          </a:xfrm>
        </p:spPr>
        <p:txBody>
          <a:bodyPr/>
          <a:lstStyle/>
          <a:p>
            <a:r>
              <a:rPr lang="en-US" altLang="zh-CN"/>
              <a:t>Array</a:t>
            </a:r>
          </a:p>
          <a:p>
            <a:r>
              <a:rPr lang="en-US" altLang="zh-CN"/>
              <a:t>String</a:t>
            </a:r>
          </a:p>
          <a:p>
            <a:r>
              <a:rPr lang="zh-CN" altLang="en-US">
                <a:solidFill>
                  <a:srgbClr val="AD2A26"/>
                </a:solidFill>
              </a:rPr>
              <a:t>自定义对象</a:t>
            </a:r>
            <a:endParaRPr lang="en-US" altLang="zh-CN">
              <a:solidFill>
                <a:srgbClr val="AD2A26"/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782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722586"/>
            <a:ext cx="1215573" cy="43648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格式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自定义对象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45B63-3C8F-4A1D-A4B9-90973216C781}"/>
              </a:ext>
            </a:extLst>
          </p:cNvPr>
          <p:cNvSpPr txBox="1"/>
          <p:nvPr/>
        </p:nvSpPr>
        <p:spPr>
          <a:xfrm>
            <a:off x="1048227" y="2295256"/>
            <a:ext cx="476664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let</a:t>
            </a:r>
            <a:r>
              <a:rPr lang="zh-CN" altLang="zh-CN" sz="1600" dirty="0">
                <a:solidFill>
                  <a:srgbClr val="0033B3"/>
                </a:solidFill>
                <a:latin typeface="Arial Unicode MS"/>
                <a:ea typeface="阿里巴巴普惠体" panose="00020600040101010101"/>
              </a:rPr>
              <a:t> </a:t>
            </a:r>
            <a:r>
              <a:rPr lang="zh-CN" altLang="zh-CN" sz="1600" dirty="0">
                <a:solidFill>
                  <a:srgbClr val="830091"/>
                </a:solidFill>
                <a:latin typeface="宋体" panose="02010600030101010101" pitchFamily="2" charset="-122"/>
                <a:ea typeface="阿里巴巴普惠体" panose="00020600040101010101"/>
              </a:rPr>
              <a:t>对象名称 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= {</a:t>
            </a: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</a:b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    </a:t>
            </a:r>
            <a:r>
              <a:rPr lang="en-US" altLang="zh-CN" sz="1600" dirty="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                       </a:t>
            </a:r>
            <a:r>
              <a:rPr lang="zh-CN" altLang="zh-CN" sz="1600" dirty="0">
                <a:solidFill>
                  <a:srgbClr val="871094"/>
                </a:solidFill>
                <a:latin typeface="宋体" panose="02010600030101010101" pitchFamily="2" charset="-122"/>
                <a:ea typeface="阿里巴巴普惠体" panose="00020600040101010101"/>
              </a:rPr>
              <a:t>属性名称</a:t>
            </a:r>
            <a:r>
              <a:rPr lang="zh-CN" altLang="zh-CN" sz="1600" dirty="0">
                <a:solidFill>
                  <a:srgbClr val="871094"/>
                </a:solidFill>
                <a:latin typeface="Arial Unicode MS"/>
                <a:ea typeface="阿里巴巴普惠体" panose="00020600040101010101"/>
              </a:rPr>
              <a:t>1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:</a:t>
            </a:r>
            <a:r>
              <a:rPr lang="zh-CN" altLang="zh-CN" sz="1600" dirty="0">
                <a:solidFill>
                  <a:srgbClr val="080808"/>
                </a:solidFill>
                <a:latin typeface="宋体" panose="02010600030101010101" pitchFamily="2" charset="-122"/>
                <a:ea typeface="阿里巴巴普惠体" panose="00020600040101010101"/>
              </a:rPr>
              <a:t>属性值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1,</a:t>
            </a: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</a:b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    </a:t>
            </a:r>
            <a:r>
              <a:rPr lang="en-US" altLang="zh-CN" sz="1600" dirty="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                       </a:t>
            </a:r>
            <a:r>
              <a:rPr lang="zh-CN" altLang="zh-CN" sz="1600" dirty="0">
                <a:solidFill>
                  <a:srgbClr val="871094"/>
                </a:solidFill>
                <a:latin typeface="宋体" panose="02010600030101010101" pitchFamily="2" charset="-122"/>
                <a:ea typeface="阿里巴巴普惠体" panose="00020600040101010101"/>
              </a:rPr>
              <a:t>属性名称</a:t>
            </a:r>
            <a:r>
              <a:rPr lang="zh-CN" altLang="zh-CN" sz="1600" dirty="0">
                <a:solidFill>
                  <a:srgbClr val="871094"/>
                </a:solidFill>
                <a:latin typeface="Arial Unicode MS"/>
                <a:ea typeface="阿里巴巴普惠体" panose="00020600040101010101"/>
              </a:rPr>
              <a:t>2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:</a:t>
            </a:r>
            <a:r>
              <a:rPr lang="zh-CN" altLang="zh-CN" sz="1600" dirty="0">
                <a:solidFill>
                  <a:srgbClr val="080808"/>
                </a:solidFill>
                <a:latin typeface="宋体" panose="02010600030101010101" pitchFamily="2" charset="-122"/>
                <a:ea typeface="阿里巴巴普惠体" panose="00020600040101010101"/>
              </a:rPr>
              <a:t>属性值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2,</a:t>
            </a: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</a:b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    </a:t>
            </a:r>
            <a:r>
              <a:rPr lang="en-US" altLang="zh-CN" sz="1600" dirty="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                       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...</a:t>
            </a: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</a:b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    </a:t>
            </a:r>
            <a:r>
              <a:rPr lang="en-US" altLang="zh-CN" sz="1600" dirty="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                       </a:t>
            </a:r>
            <a:r>
              <a:rPr lang="zh-CN" altLang="en-US" sz="1600" dirty="0">
                <a:solidFill>
                  <a:srgbClr val="080808"/>
                </a:solidFill>
                <a:latin typeface="宋体" panose="02010600030101010101" pitchFamily="2" charset="-122"/>
                <a:ea typeface="阿里巴巴普惠体" panose="00020600040101010101"/>
              </a:rPr>
              <a:t>函数</a:t>
            </a:r>
            <a:r>
              <a:rPr lang="zh-CN" altLang="zh-CN" sz="1600" dirty="0">
                <a:solidFill>
                  <a:srgbClr val="080808"/>
                </a:solidFill>
                <a:latin typeface="宋体" panose="02010600030101010101" pitchFamily="2" charset="-122"/>
                <a:ea typeface="阿里巴巴普惠体" panose="00020600040101010101"/>
              </a:rPr>
              <a:t>名称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:</a:t>
            </a:r>
            <a:r>
              <a:rPr lang="zh-CN" altLang="zh-CN" sz="1600" i="1" dirty="0">
                <a:solidFill>
                  <a:srgbClr val="0033B3"/>
                </a:solidFill>
                <a:latin typeface="Arial Unicode MS"/>
                <a:ea typeface="阿里巴巴普惠体" panose="00020600040101010101"/>
              </a:rPr>
              <a:t>function 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(</a:t>
            </a:r>
            <a:r>
              <a:rPr lang="zh-CN" altLang="zh-CN" sz="1600" dirty="0">
                <a:solidFill>
                  <a:srgbClr val="080808"/>
                </a:solidFill>
                <a:latin typeface="宋体" panose="02010600030101010101" pitchFamily="2" charset="-122"/>
                <a:ea typeface="阿里巴巴普惠体" panose="00020600040101010101"/>
              </a:rPr>
              <a:t>形参列表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){}</a:t>
            </a: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</a:b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    </a:t>
            </a:r>
            <a:r>
              <a:rPr lang="en-US" altLang="zh-CN" sz="1600" dirty="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                       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...</a:t>
            </a: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</a:br>
            <a:r>
              <a:rPr lang="en-US" altLang="zh-CN" sz="1600" dirty="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                         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};</a:t>
            </a:r>
            <a:endParaRPr lang="zh-CN" altLang="zh-CN" sz="2400" dirty="0"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14509EC-106B-44FA-8A1D-E5D226D5D616}"/>
              </a:ext>
            </a:extLst>
          </p:cNvPr>
          <p:cNvSpPr txBox="1"/>
          <p:nvPr/>
        </p:nvSpPr>
        <p:spPr>
          <a:xfrm>
            <a:off x="6507996" y="2295256"/>
            <a:ext cx="476664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let</a:t>
            </a:r>
            <a:r>
              <a:rPr lang="zh-CN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1600" dirty="0">
                <a:solidFill>
                  <a:srgbClr val="830091"/>
                </a:solidFill>
                <a:latin typeface="Arial Unicode MS"/>
                <a:ea typeface="JetBrains Mono"/>
              </a:rPr>
              <a:t>person</a:t>
            </a:r>
            <a:r>
              <a:rPr lang="zh-CN" altLang="zh-CN" sz="1600" dirty="0">
                <a:solidFill>
                  <a:srgbClr val="830091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= {</a:t>
            </a: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 dirty="0">
                <a:solidFill>
                  <a:srgbClr val="871094"/>
                </a:solidFill>
                <a:latin typeface="Arial Unicode MS"/>
                <a:ea typeface="JetBrains Mono"/>
              </a:rPr>
              <a:t>name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:</a:t>
            </a:r>
            <a:r>
              <a:rPr lang="zh-CN" altLang="zh-CN" sz="1600" dirty="0">
                <a:solidFill>
                  <a:srgbClr val="067D17"/>
                </a:solidFill>
                <a:latin typeface="Arial Unicode MS"/>
                <a:ea typeface="JetBrains Mono"/>
              </a:rPr>
              <a:t>"zhangsan"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,</a:t>
            </a: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 dirty="0">
                <a:solidFill>
                  <a:srgbClr val="871094"/>
                </a:solidFill>
                <a:latin typeface="Arial Unicode MS"/>
                <a:ea typeface="JetBrains Mono"/>
              </a:rPr>
              <a:t>age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:</a:t>
            </a:r>
            <a:r>
              <a:rPr lang="zh-CN" altLang="zh-CN" sz="1600" dirty="0">
                <a:solidFill>
                  <a:srgbClr val="1750EB"/>
                </a:solidFill>
                <a:latin typeface="Arial Unicode MS"/>
                <a:ea typeface="JetBrains Mono"/>
              </a:rPr>
              <a:t>23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,</a:t>
            </a: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 dirty="0">
                <a:solidFill>
                  <a:srgbClr val="7A7A43"/>
                </a:solidFill>
                <a:latin typeface="Arial Unicode MS"/>
                <a:ea typeface="JetBrains Mono"/>
              </a:rPr>
              <a:t>eat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:</a:t>
            </a:r>
            <a:r>
              <a:rPr lang="zh-CN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function 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(){</a:t>
            </a: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600" i="1" dirty="0">
                <a:solidFill>
                  <a:srgbClr val="080808"/>
                </a:solidFill>
                <a:latin typeface="Arial Unicode MS"/>
                <a:ea typeface="JetBrains Mono"/>
              </a:rPr>
              <a:t>alert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60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6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干饭</a:t>
            </a:r>
            <a:r>
              <a:rPr lang="zh-CN" altLang="zh-CN" sz="1600" dirty="0">
                <a:solidFill>
                  <a:srgbClr val="067D17"/>
                </a:solidFill>
                <a:latin typeface="Arial Unicode MS"/>
                <a:ea typeface="JetBrains Mono"/>
              </a:rPr>
              <a:t>~"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    }</a:t>
            </a: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};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19" name="文本占位符 6">
            <a:extLst>
              <a:ext uri="{FF2B5EF4-FFF2-40B4-BE49-F238E27FC236}">
                <a16:creationId xmlns:a16="http://schemas.microsoft.com/office/drawing/2014/main" id="{63C7939E-5553-4F46-8D97-54BA8A9E1529}"/>
              </a:ext>
            </a:extLst>
          </p:cNvPr>
          <p:cNvSpPr txBox="1">
            <a:spLocks/>
          </p:cNvSpPr>
          <p:nvPr/>
        </p:nvSpPr>
        <p:spPr>
          <a:xfrm>
            <a:off x="6223910" y="1772472"/>
            <a:ext cx="1215573" cy="43648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32616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1915" y="1731144"/>
            <a:ext cx="5973761" cy="379076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常用对象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BOM</a:t>
            </a:r>
          </a:p>
          <a:p>
            <a:r>
              <a:rPr lang="en-US" altLang="zh-CN" dirty="0"/>
              <a:t>DOM</a:t>
            </a:r>
          </a:p>
          <a:p>
            <a:r>
              <a:rPr lang="zh-CN" altLang="en-US" dirty="0"/>
              <a:t>事件监听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2601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22585"/>
            <a:ext cx="6124925" cy="320452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00000"/>
                </a:solidFill>
                <a:latin typeface="PingFangSC-Regular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rowser </a:t>
            </a:r>
            <a:r>
              <a:rPr lang="en-US" altLang="zh-CN" dirty="0">
                <a:solidFill>
                  <a:srgbClr val="C00000"/>
                </a:solidFill>
                <a:latin typeface="PingFangSC-Regular"/>
              </a:rPr>
              <a:t>O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bject </a:t>
            </a:r>
            <a:r>
              <a:rPr lang="en-US" altLang="zh-CN" dirty="0">
                <a:solidFill>
                  <a:srgbClr val="C00000"/>
                </a:solidFill>
                <a:latin typeface="PingFangSC-Regular"/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odel  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浏览器对象模型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JavaScript 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将浏览器的各个组成部分封装为对象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组成：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Window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：浏览器窗口对象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Navigator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：浏览器对象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Screen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：屏幕对象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History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：历史记录对象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Location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：地址栏对象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32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22585"/>
            <a:ext cx="4331637" cy="51719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PingFangSC-Regular"/>
              </a:rPr>
              <a:t>Window</a:t>
            </a:r>
            <a:r>
              <a:rPr lang="zh-CN" altLang="en-US" dirty="0">
                <a:latin typeface="PingFangSC-Regular"/>
              </a:rPr>
              <a:t>：浏览器窗口对象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Window</a:t>
            </a:r>
            <a:endParaRPr lang="zh-CN" altLang="en-US"/>
          </a:p>
        </p:txBody>
      </p:sp>
      <p:sp>
        <p:nvSpPr>
          <p:cNvPr id="4" name="文本占位符 6">
            <a:extLst>
              <a:ext uri="{FF2B5EF4-FFF2-40B4-BE49-F238E27FC236}">
                <a16:creationId xmlns:a16="http://schemas.microsoft.com/office/drawing/2014/main" id="{19317327-AABA-4A38-8B17-9B0234A214A3}"/>
              </a:ext>
            </a:extLst>
          </p:cNvPr>
          <p:cNvSpPr txBox="1">
            <a:spLocks/>
          </p:cNvSpPr>
          <p:nvPr/>
        </p:nvSpPr>
        <p:spPr>
          <a:xfrm>
            <a:off x="710880" y="3161544"/>
            <a:ext cx="5031491" cy="4688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属性：获取其他 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BOM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对象</a:t>
            </a: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5BE7BE0C-B8E3-4684-AE39-97A28C1157E9}"/>
              </a:ext>
            </a:extLst>
          </p:cNvPr>
          <p:cNvSpPr txBox="1">
            <a:spLocks/>
          </p:cNvSpPr>
          <p:nvPr/>
        </p:nvSpPr>
        <p:spPr>
          <a:xfrm>
            <a:off x="710880" y="4918673"/>
            <a:ext cx="5031491" cy="4688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方法</a:t>
            </a: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2374C371-776C-4B47-B45D-6EF587D5CDC9}"/>
              </a:ext>
            </a:extLst>
          </p:cNvPr>
          <p:cNvSpPr txBox="1">
            <a:spLocks/>
          </p:cNvSpPr>
          <p:nvPr/>
        </p:nvSpPr>
        <p:spPr>
          <a:xfrm>
            <a:off x="710880" y="2226155"/>
            <a:ext cx="9238190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SC-Regular"/>
              </a:rPr>
              <a:t>注意：直接使用 </a:t>
            </a:r>
            <a:r>
              <a:rPr lang="en-US" altLang="zh-CN" dirty="0">
                <a:latin typeface="PingFangSC-Regular"/>
              </a:rPr>
              <a:t>window</a:t>
            </a:r>
            <a:r>
              <a:rPr lang="zh-CN" altLang="en-US" dirty="0">
                <a:latin typeface="PingFangSC-Regular"/>
              </a:rPr>
              <a:t>调用</a:t>
            </a:r>
            <a:r>
              <a:rPr lang="en-US" altLang="zh-CN" dirty="0">
                <a:latin typeface="PingFangSC-Regular"/>
              </a:rPr>
              <a:t>window</a:t>
            </a:r>
            <a:r>
              <a:rPr lang="zh-CN" altLang="en-US" dirty="0">
                <a:latin typeface="PingFangSC-Regular"/>
              </a:rPr>
              <a:t>对象中的属性和函数，其中</a:t>
            </a:r>
            <a:r>
              <a:rPr lang="en-US" altLang="zh-CN" dirty="0">
                <a:latin typeface="PingFangSC-Regular"/>
              </a:rPr>
              <a:t>window. </a:t>
            </a:r>
            <a:r>
              <a:rPr lang="zh-CN" altLang="en-US" dirty="0">
                <a:latin typeface="PingFangSC-Regular"/>
              </a:rPr>
              <a:t>可以省略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4E7883AB-ED37-4ACC-B729-721BAF906BE7}"/>
              </a:ext>
            </a:extLst>
          </p:cNvPr>
          <p:cNvSpPr txBox="1"/>
          <p:nvPr/>
        </p:nvSpPr>
        <p:spPr>
          <a:xfrm>
            <a:off x="1057106" y="2743345"/>
            <a:ext cx="476664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window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600">
                <a:solidFill>
                  <a:srgbClr val="7A7A43"/>
                </a:solidFill>
                <a:latin typeface="Arial Unicode MS"/>
                <a:ea typeface="JetBrains Mono"/>
              </a:rPr>
              <a:t>alert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"abc"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A23BB23-AB88-46EC-AC7A-B3181AEC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6" y="3658766"/>
            <a:ext cx="5212532" cy="28958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7EC0777-129D-4EC6-B292-D7C1870B4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40" y="4492930"/>
            <a:ext cx="5585944" cy="27434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D884369-D135-4BBF-B57D-CAE6B46D1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106" y="3940375"/>
            <a:ext cx="5517358" cy="28958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59207CC-D19C-48FE-AEAB-A0E741370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136" y="4217285"/>
            <a:ext cx="5220152" cy="26672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414A69D-0100-424B-AE5A-A69CC51421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380" y="5369489"/>
            <a:ext cx="4808637" cy="26672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42DF827-E416-42FB-97D1-A1EC68A525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136" y="5636212"/>
            <a:ext cx="5235394" cy="28958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0CC60E8-F491-4612-8567-93B71BFF30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740" y="5921907"/>
            <a:ext cx="5326842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1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/>
      <p:bldP spid="8" grpId="0"/>
      <p:bldP spid="11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PingFangSC-Regular"/>
              </a:rPr>
              <a:t>定时切换图片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ECDDD80-8A34-4A2D-95C1-CC1A5866DA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需求：每隔</a:t>
            </a:r>
            <a:r>
              <a:rPr lang="en-US" altLang="zh-CN" dirty="0"/>
              <a:t>1</a:t>
            </a:r>
            <a:r>
              <a:rPr lang="zh-CN" altLang="en-US" dirty="0"/>
              <a:t>秒，灯泡切换一次状态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481ABCD-69FA-4941-ADED-9A98120D7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188" y="2759520"/>
            <a:ext cx="967824" cy="171464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DDB7916-EE75-4286-AB7D-702452F89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83" y="2774762"/>
            <a:ext cx="975445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88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22585"/>
            <a:ext cx="4331637" cy="51719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PingFangSC-Regular"/>
              </a:rPr>
              <a:t>History</a:t>
            </a:r>
            <a:r>
              <a:rPr lang="zh-CN" altLang="en-US">
                <a:latin typeface="PingFangSC-Regular"/>
              </a:rPr>
              <a:t>：历史记录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History</a:t>
            </a:r>
            <a:endParaRPr lang="zh-CN" altLang="en-US"/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5BE7BE0C-B8E3-4684-AE39-97A28C1157E9}"/>
              </a:ext>
            </a:extLst>
          </p:cNvPr>
          <p:cNvSpPr txBox="1">
            <a:spLocks/>
          </p:cNvSpPr>
          <p:nvPr/>
        </p:nvSpPr>
        <p:spPr>
          <a:xfrm>
            <a:off x="710880" y="3542634"/>
            <a:ext cx="5031491" cy="4688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方法</a:t>
            </a: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2374C371-776C-4B47-B45D-6EF587D5CDC9}"/>
              </a:ext>
            </a:extLst>
          </p:cNvPr>
          <p:cNvSpPr txBox="1">
            <a:spLocks/>
          </p:cNvSpPr>
          <p:nvPr/>
        </p:nvSpPr>
        <p:spPr>
          <a:xfrm>
            <a:off x="710880" y="2226155"/>
            <a:ext cx="6346868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PingFangSC-Regular"/>
              </a:rPr>
              <a:t>获取：使用 </a:t>
            </a:r>
            <a:r>
              <a:rPr lang="en-US" altLang="zh-CN">
                <a:latin typeface="PingFangSC-Regular"/>
              </a:rPr>
              <a:t>window.history</a:t>
            </a:r>
            <a:r>
              <a:rPr lang="zh-CN" altLang="en-US">
                <a:latin typeface="PingFangSC-Regular"/>
              </a:rPr>
              <a:t>获取，其中</a:t>
            </a:r>
            <a:r>
              <a:rPr lang="en-US" altLang="zh-CN">
                <a:latin typeface="PingFangSC-Regular"/>
              </a:rPr>
              <a:t>window. </a:t>
            </a:r>
            <a:r>
              <a:rPr lang="zh-CN" altLang="en-US">
                <a:latin typeface="PingFangSC-Regular"/>
              </a:rPr>
              <a:t>可以省略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4E7883AB-ED37-4ACC-B729-721BAF906BE7}"/>
              </a:ext>
            </a:extLst>
          </p:cNvPr>
          <p:cNvSpPr txBox="1"/>
          <p:nvPr/>
        </p:nvSpPr>
        <p:spPr>
          <a:xfrm>
            <a:off x="1057106" y="2743345"/>
            <a:ext cx="4766643" cy="58477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window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600">
                <a:solidFill>
                  <a:srgbClr val="871094"/>
                </a:solidFill>
                <a:latin typeface="Arial Unicode MS"/>
                <a:ea typeface="JetBrains Mono"/>
              </a:rPr>
              <a:t>history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();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history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();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47960F0-098E-416C-B109-63D8DA8D1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6" y="3992739"/>
            <a:ext cx="4435224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0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22585"/>
            <a:ext cx="4331637" cy="51719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PingFangSC-Regular"/>
              </a:rPr>
              <a:t>Location</a:t>
            </a:r>
            <a:r>
              <a:rPr lang="zh-CN" altLang="en-US">
                <a:latin typeface="PingFangSC-Regular"/>
              </a:rPr>
              <a:t>：地址栏对象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Location</a:t>
            </a:r>
            <a:endParaRPr lang="zh-CN" altLang="en-US"/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5BE7BE0C-B8E3-4684-AE39-97A28C1157E9}"/>
              </a:ext>
            </a:extLst>
          </p:cNvPr>
          <p:cNvSpPr txBox="1">
            <a:spLocks/>
          </p:cNvSpPr>
          <p:nvPr/>
        </p:nvSpPr>
        <p:spPr>
          <a:xfrm>
            <a:off x="710880" y="3542634"/>
            <a:ext cx="5031491" cy="4688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属性</a:t>
            </a: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2374C371-776C-4B47-B45D-6EF587D5CDC9}"/>
              </a:ext>
            </a:extLst>
          </p:cNvPr>
          <p:cNvSpPr txBox="1">
            <a:spLocks/>
          </p:cNvSpPr>
          <p:nvPr/>
        </p:nvSpPr>
        <p:spPr>
          <a:xfrm>
            <a:off x="710880" y="2226155"/>
            <a:ext cx="6275846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PingFangSC-Regular"/>
              </a:rPr>
              <a:t>获取：使用 </a:t>
            </a:r>
            <a:r>
              <a:rPr lang="en-US" altLang="zh-CN">
                <a:latin typeface="PingFangSC-Regular"/>
              </a:rPr>
              <a:t>window.location</a:t>
            </a:r>
            <a:r>
              <a:rPr lang="zh-CN" altLang="en-US">
                <a:latin typeface="PingFangSC-Regular"/>
              </a:rPr>
              <a:t>获取，其中</a:t>
            </a:r>
            <a:r>
              <a:rPr lang="en-US" altLang="zh-CN">
                <a:latin typeface="PingFangSC-Regular"/>
              </a:rPr>
              <a:t>window. </a:t>
            </a:r>
            <a:r>
              <a:rPr lang="zh-CN" altLang="en-US">
                <a:latin typeface="PingFangSC-Regular"/>
              </a:rPr>
              <a:t>可以省略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4E7883AB-ED37-4ACC-B729-721BAF906BE7}"/>
              </a:ext>
            </a:extLst>
          </p:cNvPr>
          <p:cNvSpPr txBox="1"/>
          <p:nvPr/>
        </p:nvSpPr>
        <p:spPr>
          <a:xfrm>
            <a:off x="1057106" y="2743345"/>
            <a:ext cx="4766643" cy="58477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window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en-US" altLang="zh-CN" sz="1600">
                <a:solidFill>
                  <a:srgbClr val="871094"/>
                </a:solidFill>
                <a:latin typeface="Arial Unicode MS"/>
                <a:ea typeface="JetBrains Mono"/>
              </a:rPr>
              <a:t>location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();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600">
                <a:solidFill>
                  <a:srgbClr val="871094"/>
                </a:solidFill>
                <a:latin typeface="Arial Unicode MS"/>
                <a:ea typeface="JetBrains Mono"/>
              </a:rPr>
              <a:t>location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();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BDB88F-1E53-467E-A2FA-12928FF14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6" y="4062171"/>
            <a:ext cx="4221846" cy="3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5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1915" y="1731144"/>
            <a:ext cx="5973761" cy="379076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常用对象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BOM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DOM</a:t>
            </a:r>
          </a:p>
          <a:p>
            <a:r>
              <a:rPr lang="zh-CN" altLang="en-US" dirty="0"/>
              <a:t>事件监听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849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1915" y="1731144"/>
            <a:ext cx="5973761" cy="3790767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JavaScript </a:t>
            </a:r>
            <a:r>
              <a:rPr lang="zh-CN" altLang="en-US" dirty="0">
                <a:solidFill>
                  <a:srgbClr val="C00000"/>
                </a:solidFill>
              </a:rPr>
              <a:t>常用对象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BOM</a:t>
            </a:r>
          </a:p>
          <a:p>
            <a:r>
              <a:rPr lang="en-US" altLang="zh-CN" dirty="0"/>
              <a:t>DOM</a:t>
            </a:r>
          </a:p>
          <a:p>
            <a:r>
              <a:rPr lang="zh-CN" altLang="en-US" dirty="0"/>
              <a:t>事件监听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7906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722584"/>
            <a:ext cx="6398756" cy="4578979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latin typeface="PingFangSC-Regular"/>
              </a:rPr>
              <a:t>D</a:t>
            </a:r>
            <a:r>
              <a:rPr lang="en-US" altLang="zh-CN" dirty="0">
                <a:latin typeface="PingFangSC-Regular"/>
              </a:rPr>
              <a:t>ocument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PingFangSC-Regular"/>
              </a:rPr>
              <a:t>O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bject </a:t>
            </a:r>
            <a:r>
              <a:rPr lang="en-US" altLang="zh-CN" dirty="0">
                <a:solidFill>
                  <a:srgbClr val="C00000"/>
                </a:solidFill>
                <a:latin typeface="PingFangSC-Regular"/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odel  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文档对象模型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将标记语言的各个组成部分封装为对象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Document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：整个文档对象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Element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：元素对象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Attribute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：属性对象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Text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：文本对象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</a:t>
            </a:r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D335F-9E78-46CC-B8AE-33B873C69B5C}"/>
              </a:ext>
            </a:extLst>
          </p:cNvPr>
          <p:cNvSpPr txBox="1"/>
          <p:nvPr/>
        </p:nvSpPr>
        <p:spPr>
          <a:xfrm>
            <a:off x="7280352" y="1096771"/>
            <a:ext cx="4766643" cy="230832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html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head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	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title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文档标题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title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head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body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	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h1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我的标题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h1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	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a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href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="#"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我的链接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a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body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html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C89601-07B0-4550-8CAC-51E4E0089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352" y="4016823"/>
            <a:ext cx="4503810" cy="2430991"/>
          </a:xfrm>
          <a:prstGeom prst="rect">
            <a:avLst/>
          </a:prstGeom>
        </p:spPr>
      </p:pic>
      <p:sp>
        <p:nvSpPr>
          <p:cNvPr id="8" name="文本占位符 6">
            <a:extLst>
              <a:ext uri="{FF2B5EF4-FFF2-40B4-BE49-F238E27FC236}">
                <a16:creationId xmlns:a16="http://schemas.microsoft.com/office/drawing/2014/main" id="{B79AFB85-8827-4A3C-8B46-CCB88E5CAD9D}"/>
              </a:ext>
            </a:extLst>
          </p:cNvPr>
          <p:cNvSpPr txBox="1">
            <a:spLocks/>
          </p:cNvSpPr>
          <p:nvPr/>
        </p:nvSpPr>
        <p:spPr>
          <a:xfrm>
            <a:off x="9097344" y="3499633"/>
            <a:ext cx="101159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latin typeface="PingFangSC-Regular"/>
              </a:rPr>
              <a:t>DOM </a:t>
            </a:r>
            <a:r>
              <a:rPr lang="zh-CN" altLang="en-US">
                <a:latin typeface="PingFangSC-Regular"/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351547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722584"/>
            <a:ext cx="6398756" cy="4578979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AD2A26"/>
                </a:solidFill>
                <a:latin typeface="PingFangSC-Regular"/>
              </a:rPr>
              <a:t>JavaScript </a:t>
            </a:r>
            <a:r>
              <a:rPr lang="zh-CN" altLang="en-US">
                <a:solidFill>
                  <a:srgbClr val="AD2A26"/>
                </a:solidFill>
                <a:latin typeface="PingFangSC-Regular"/>
              </a:rPr>
              <a:t>通过 </a:t>
            </a:r>
            <a:r>
              <a:rPr lang="en-US" altLang="zh-CN">
                <a:solidFill>
                  <a:srgbClr val="AD2A26"/>
                </a:solidFill>
                <a:latin typeface="PingFangSC-Regular"/>
              </a:rPr>
              <a:t>DOM</a:t>
            </a:r>
            <a:r>
              <a:rPr lang="zh-CN" altLang="en-US">
                <a:solidFill>
                  <a:srgbClr val="AD2A26"/>
                </a:solidFill>
                <a:latin typeface="PingFangSC-Regular"/>
              </a:rPr>
              <a:t>，</a:t>
            </a:r>
            <a:r>
              <a:rPr lang="en-US" altLang="zh-CN">
                <a:solidFill>
                  <a:srgbClr val="AD2A26"/>
                </a:solidFill>
                <a:latin typeface="PingFangSC-Regular"/>
              </a:rPr>
              <a:t> </a:t>
            </a:r>
            <a:r>
              <a:rPr lang="zh-CN" altLang="en-US">
                <a:solidFill>
                  <a:srgbClr val="AD2A26"/>
                </a:solidFill>
                <a:latin typeface="PingFangSC-Regular"/>
              </a:rPr>
              <a:t>就能够对 </a:t>
            </a:r>
            <a:r>
              <a:rPr lang="en-US" altLang="zh-CN">
                <a:solidFill>
                  <a:srgbClr val="AD2A26"/>
                </a:solidFill>
                <a:latin typeface="PingFangSC-Regular"/>
              </a:rPr>
              <a:t>HTML</a:t>
            </a:r>
            <a:r>
              <a:rPr lang="zh-CN" altLang="en-US">
                <a:solidFill>
                  <a:srgbClr val="AD2A26"/>
                </a:solidFill>
                <a:latin typeface="PingFangSC-Regular"/>
              </a:rPr>
              <a:t>进行操作了</a:t>
            </a:r>
            <a:endParaRPr lang="en-US" altLang="zh-CN">
              <a:solidFill>
                <a:srgbClr val="AD2A26"/>
              </a:solidFill>
              <a:latin typeface="PingFangSC-Regular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改变 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HTML 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元素的内容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改变 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HTML 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元素的样式（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CSS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）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对 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HTML DOM 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事件作出反应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添加和删除 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HTML 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元素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marL="360000" lvl="1" indent="0">
              <a:buNone/>
            </a:pPr>
            <a:endParaRPr lang="en-US" altLang="zh-CN">
              <a:solidFill>
                <a:srgbClr val="000000"/>
              </a:solidFill>
              <a:latin typeface="PingFangSC-Regular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</a:t>
            </a:r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D335F-9E78-46CC-B8AE-33B873C69B5C}"/>
              </a:ext>
            </a:extLst>
          </p:cNvPr>
          <p:cNvSpPr txBox="1"/>
          <p:nvPr/>
        </p:nvSpPr>
        <p:spPr>
          <a:xfrm>
            <a:off x="7280352" y="1096771"/>
            <a:ext cx="4766643" cy="230832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html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head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	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title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文档标题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title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head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body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	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h1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我的标题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h1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	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a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href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="#"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我的链接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a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body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html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C89601-07B0-4550-8CAC-51E4E0089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352" y="4016823"/>
            <a:ext cx="4503810" cy="2430991"/>
          </a:xfrm>
          <a:prstGeom prst="rect">
            <a:avLst/>
          </a:prstGeom>
        </p:spPr>
      </p:pic>
      <p:sp>
        <p:nvSpPr>
          <p:cNvPr id="8" name="文本占位符 6">
            <a:extLst>
              <a:ext uri="{FF2B5EF4-FFF2-40B4-BE49-F238E27FC236}">
                <a16:creationId xmlns:a16="http://schemas.microsoft.com/office/drawing/2014/main" id="{B79AFB85-8827-4A3C-8B46-CCB88E5CAD9D}"/>
              </a:ext>
            </a:extLst>
          </p:cNvPr>
          <p:cNvSpPr txBox="1">
            <a:spLocks/>
          </p:cNvSpPr>
          <p:nvPr/>
        </p:nvSpPr>
        <p:spPr>
          <a:xfrm>
            <a:off x="9097344" y="3499633"/>
            <a:ext cx="101159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latin typeface="PingFangSC-Regular"/>
              </a:rPr>
              <a:t>DOM </a:t>
            </a:r>
            <a:r>
              <a:rPr lang="zh-CN" altLang="en-US">
                <a:latin typeface="PingFangSC-Regular"/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215047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722584"/>
            <a:ext cx="5183892" cy="4944546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PingFangSC-Regular"/>
              </a:rPr>
              <a:t>DOM </a:t>
            </a:r>
            <a:r>
              <a:rPr lang="zh-CN" altLang="en-US" dirty="0">
                <a:latin typeface="PingFangSC-Regular"/>
              </a:rPr>
              <a:t>是 </a:t>
            </a:r>
            <a:r>
              <a:rPr lang="en-US" altLang="zh-CN" dirty="0">
                <a:latin typeface="PingFangSC-Regular"/>
              </a:rPr>
              <a:t>W3C</a:t>
            </a:r>
            <a:r>
              <a:rPr lang="zh-CN" altLang="en-US" dirty="0">
                <a:latin typeface="PingFangSC-Regular"/>
              </a:rPr>
              <a:t>（万维网联盟）的标准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PingFangSC-Regular"/>
              </a:rPr>
              <a:t>DOM </a:t>
            </a:r>
            <a:r>
              <a:rPr lang="zh-CN" altLang="en-US" dirty="0">
                <a:latin typeface="PingFangSC-Regular"/>
              </a:rPr>
              <a:t>定义了访问 </a:t>
            </a:r>
            <a:r>
              <a:rPr lang="en-US" altLang="zh-CN" dirty="0">
                <a:latin typeface="PingFangSC-Regular"/>
              </a:rPr>
              <a:t>HTML </a:t>
            </a:r>
            <a:r>
              <a:rPr lang="zh-CN" altLang="en-US" dirty="0">
                <a:latin typeface="PingFangSC-Regular"/>
              </a:rPr>
              <a:t>和 </a:t>
            </a:r>
            <a:r>
              <a:rPr lang="en-US" altLang="zh-CN" dirty="0">
                <a:latin typeface="PingFangSC-Regular"/>
              </a:rPr>
              <a:t>XML </a:t>
            </a:r>
            <a:r>
              <a:rPr lang="zh-CN" altLang="en-US" dirty="0">
                <a:latin typeface="PingFangSC-Regular"/>
              </a:rPr>
              <a:t>文档的标准：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PingFangSC-Regular"/>
              </a:rPr>
              <a:t>W3C DOM </a:t>
            </a:r>
            <a:r>
              <a:rPr lang="zh-CN" altLang="en-US" dirty="0">
                <a:latin typeface="PingFangSC-Regular"/>
              </a:rPr>
              <a:t>标准被分为 </a:t>
            </a:r>
            <a:r>
              <a:rPr lang="en-US" altLang="zh-CN" dirty="0">
                <a:latin typeface="PingFangSC-Regular"/>
              </a:rPr>
              <a:t>3 </a:t>
            </a:r>
            <a:r>
              <a:rPr lang="zh-CN" altLang="en-US" dirty="0">
                <a:latin typeface="PingFangSC-Regular"/>
              </a:rPr>
              <a:t>个不同的部分：</a:t>
            </a:r>
          </a:p>
          <a:p>
            <a:pPr lvl="1"/>
            <a:r>
              <a:rPr lang="zh-CN" altLang="en-US" dirty="0">
                <a:latin typeface="PingFangSC-Regular"/>
              </a:rPr>
              <a:t>核心 </a:t>
            </a:r>
            <a:r>
              <a:rPr lang="en-US" altLang="zh-CN" dirty="0">
                <a:latin typeface="PingFangSC-Regular"/>
              </a:rPr>
              <a:t>DOM</a:t>
            </a:r>
            <a:r>
              <a:rPr lang="zh-CN" altLang="en-US" dirty="0">
                <a:latin typeface="PingFangSC-Regular"/>
              </a:rPr>
              <a:t>：针对任何结构化文档的标准模型</a:t>
            </a:r>
            <a:endParaRPr lang="en-US" altLang="zh-CN" dirty="0">
              <a:latin typeface="PingFangSC-Regular"/>
            </a:endParaRPr>
          </a:p>
          <a:p>
            <a:pPr marL="10052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Document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：整个文档对象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pPr marL="10052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Element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：元素对象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pPr marL="10052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Attribute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：属性对象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pPr marL="10052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Text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：文本对象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pPr lvl="1"/>
            <a:r>
              <a:rPr lang="en-US" altLang="zh-CN" dirty="0">
                <a:latin typeface="PingFangSC-Regular"/>
              </a:rPr>
              <a:t>XML DOM</a:t>
            </a:r>
            <a:r>
              <a:rPr lang="zh-CN" altLang="en-US" dirty="0">
                <a:latin typeface="PingFangSC-Regular"/>
              </a:rPr>
              <a:t>：</a:t>
            </a:r>
            <a:r>
              <a:rPr lang="en-US" altLang="zh-CN" dirty="0">
                <a:latin typeface="PingFangSC-Regular"/>
              </a:rPr>
              <a:t> </a:t>
            </a:r>
            <a:r>
              <a:rPr lang="zh-CN" altLang="en-US" dirty="0">
                <a:latin typeface="PingFangSC-Regular"/>
              </a:rPr>
              <a:t>针对 </a:t>
            </a:r>
            <a:r>
              <a:rPr lang="en-US" altLang="zh-CN" dirty="0">
                <a:latin typeface="PingFangSC-Regular"/>
              </a:rPr>
              <a:t>XML </a:t>
            </a:r>
            <a:r>
              <a:rPr lang="zh-CN" altLang="en-US" dirty="0">
                <a:latin typeface="PingFangSC-Regular"/>
              </a:rPr>
              <a:t>文档的标准模型</a:t>
            </a:r>
          </a:p>
          <a:p>
            <a:pPr lvl="1"/>
            <a:r>
              <a:rPr lang="en-US" altLang="zh-CN" dirty="0">
                <a:latin typeface="PingFangSC-Regular"/>
              </a:rPr>
              <a:t>HTML DOM</a:t>
            </a:r>
            <a:r>
              <a:rPr lang="zh-CN" altLang="en-US" dirty="0">
                <a:latin typeface="PingFangSC-Regular"/>
              </a:rPr>
              <a:t>：</a:t>
            </a:r>
            <a:r>
              <a:rPr lang="en-US" altLang="zh-CN" dirty="0">
                <a:latin typeface="PingFangSC-Regular"/>
              </a:rPr>
              <a:t> </a:t>
            </a:r>
            <a:r>
              <a:rPr lang="zh-CN" altLang="en-US" dirty="0">
                <a:latin typeface="PingFangSC-Regular"/>
              </a:rPr>
              <a:t>针对 </a:t>
            </a:r>
            <a:r>
              <a:rPr lang="en-US" altLang="zh-CN" dirty="0">
                <a:latin typeface="PingFangSC-Regular"/>
              </a:rPr>
              <a:t>HTML </a:t>
            </a:r>
            <a:r>
              <a:rPr lang="zh-CN" altLang="en-US" dirty="0">
                <a:latin typeface="PingFangSC-Regular"/>
              </a:rPr>
              <a:t>文档的标准模型</a:t>
            </a:r>
            <a:endParaRPr lang="en-US" altLang="zh-CN" dirty="0">
              <a:latin typeface="PingFangSC-Regular"/>
            </a:endParaRPr>
          </a:p>
          <a:p>
            <a:pPr marL="10052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Image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PingFangSC-Regular"/>
              </a:rPr>
              <a:t>img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&gt;</a:t>
            </a:r>
          </a:p>
          <a:p>
            <a:pPr marL="10052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Button 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&lt;input type=‘button’&gt;</a:t>
            </a:r>
          </a:p>
          <a:p>
            <a:pPr marL="360000" lvl="1" indent="0">
              <a:buNone/>
            </a:pPr>
            <a:endParaRPr lang="en-US" altLang="zh-CN" dirty="0">
              <a:solidFill>
                <a:srgbClr val="000000"/>
              </a:solidFill>
              <a:latin typeface="PingFangSC-Regular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</a:t>
            </a:r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D335F-9E78-46CC-B8AE-33B873C69B5C}"/>
              </a:ext>
            </a:extLst>
          </p:cNvPr>
          <p:cNvSpPr txBox="1"/>
          <p:nvPr/>
        </p:nvSpPr>
        <p:spPr>
          <a:xfrm>
            <a:off x="7280352" y="1096771"/>
            <a:ext cx="4766643" cy="230832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html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head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	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title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文档标题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title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head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body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	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h1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我的标题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h1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	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a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href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="#"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我的链接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a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body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html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26DBBAB-F5F6-42AB-931E-C7EAE2D4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352" y="4016823"/>
            <a:ext cx="4503810" cy="2430991"/>
          </a:xfrm>
          <a:prstGeom prst="rect">
            <a:avLst/>
          </a:prstGeom>
        </p:spPr>
      </p:pic>
      <p:sp>
        <p:nvSpPr>
          <p:cNvPr id="6" name="文本占位符 6">
            <a:extLst>
              <a:ext uri="{FF2B5EF4-FFF2-40B4-BE49-F238E27FC236}">
                <a16:creationId xmlns:a16="http://schemas.microsoft.com/office/drawing/2014/main" id="{3D857CB4-D706-4395-B96A-8783F71A87C1}"/>
              </a:ext>
            </a:extLst>
          </p:cNvPr>
          <p:cNvSpPr txBox="1">
            <a:spLocks/>
          </p:cNvSpPr>
          <p:nvPr/>
        </p:nvSpPr>
        <p:spPr>
          <a:xfrm>
            <a:off x="9097344" y="3499633"/>
            <a:ext cx="101159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latin typeface="PingFangSC-Regular"/>
              </a:rPr>
              <a:t>DOM </a:t>
            </a:r>
            <a:r>
              <a:rPr lang="zh-CN" altLang="en-US">
                <a:latin typeface="PingFangSC-Regular"/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77561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5903946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DOM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192885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获取 </a:t>
            </a:r>
            <a:r>
              <a:rPr lang="en-US" altLang="zh-CN" dirty="0">
                <a:solidFill>
                  <a:srgbClr val="C00000"/>
                </a:solidFill>
              </a:rPr>
              <a:t>Element</a:t>
            </a:r>
            <a:r>
              <a:rPr lang="zh-CN" altLang="en-US" dirty="0">
                <a:solidFill>
                  <a:srgbClr val="C00000"/>
                </a:solidFill>
              </a:rPr>
              <a:t>对象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常见 </a:t>
            </a:r>
            <a:r>
              <a:rPr lang="en-US" altLang="zh-CN" dirty="0"/>
              <a:t>HTML Element</a:t>
            </a:r>
            <a:r>
              <a:rPr lang="zh-CN" altLang="en-US" dirty="0"/>
              <a:t>对象的使用</a:t>
            </a:r>
            <a:endParaRPr lang="en-US" altLang="zh-CN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3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22585"/>
            <a:ext cx="4331637" cy="5171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PingFangSC-Regular"/>
              </a:rPr>
              <a:t>Element</a:t>
            </a:r>
            <a:r>
              <a:rPr lang="zh-CN" altLang="en-US">
                <a:latin typeface="PingFangSC-Regular"/>
              </a:rPr>
              <a:t>：元素对象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 </a:t>
            </a:r>
            <a:r>
              <a:rPr lang="en-US" altLang="zh-CN" dirty="0"/>
              <a:t>Element</a:t>
            </a:r>
            <a:endParaRPr lang="zh-CN" altLang="en-US" dirty="0"/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2374C371-776C-4B47-B45D-6EF587D5CDC9}"/>
              </a:ext>
            </a:extLst>
          </p:cNvPr>
          <p:cNvSpPr txBox="1">
            <a:spLocks/>
          </p:cNvSpPr>
          <p:nvPr/>
        </p:nvSpPr>
        <p:spPr>
          <a:xfrm>
            <a:off x="710880" y="2226154"/>
            <a:ext cx="7820561" cy="218604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PingFangSC-Regular"/>
              </a:rPr>
              <a:t>获取：使用</a:t>
            </a:r>
            <a:r>
              <a:rPr lang="en-US" altLang="zh-CN">
                <a:latin typeface="PingFangSC-Regular"/>
              </a:rPr>
              <a:t>Document</a:t>
            </a:r>
            <a:r>
              <a:rPr lang="zh-CN" altLang="en-US">
                <a:latin typeface="PingFangSC-Regular"/>
              </a:rPr>
              <a:t>对象的方法来获取</a:t>
            </a:r>
            <a:endParaRPr lang="en-US" altLang="zh-CN">
              <a:latin typeface="PingFangSC-Regular"/>
            </a:endParaRPr>
          </a:p>
          <a:p>
            <a:pPr lvl="1"/>
            <a:r>
              <a:rPr lang="en-US" altLang="zh-CN" sz="1600">
                <a:latin typeface="PingFangSC-Regular"/>
              </a:rPr>
              <a:t>getElementById</a:t>
            </a:r>
            <a:r>
              <a:rPr lang="zh-CN" altLang="en-US">
                <a:latin typeface="PingFangSC-Regular"/>
              </a:rPr>
              <a:t>：根据</a:t>
            </a:r>
            <a:r>
              <a:rPr lang="en-US" altLang="zh-CN">
                <a:latin typeface="PingFangSC-Regular"/>
              </a:rPr>
              <a:t>id</a:t>
            </a:r>
            <a:r>
              <a:rPr lang="zh-CN" altLang="en-US">
                <a:latin typeface="PingFangSC-Regular"/>
              </a:rPr>
              <a:t>属性值获取，返回一个</a:t>
            </a:r>
            <a:r>
              <a:rPr lang="en-US" altLang="zh-CN">
                <a:latin typeface="PingFangSC-Regular"/>
              </a:rPr>
              <a:t>Element</a:t>
            </a:r>
            <a:r>
              <a:rPr lang="zh-CN" altLang="en-US">
                <a:latin typeface="PingFangSC-Regular"/>
              </a:rPr>
              <a:t>对象</a:t>
            </a:r>
            <a:endParaRPr lang="en-US" altLang="zh-CN">
              <a:latin typeface="PingFangSC-Regular"/>
            </a:endParaRPr>
          </a:p>
          <a:p>
            <a:pPr lvl="1"/>
            <a:r>
              <a:rPr lang="en-US" altLang="zh-CN" sz="1600">
                <a:latin typeface="PingFangSC-Regular"/>
              </a:rPr>
              <a:t>getElementsByTagName</a:t>
            </a:r>
            <a:r>
              <a:rPr lang="zh-CN" altLang="en-US">
                <a:latin typeface="PingFangSC-Regular"/>
              </a:rPr>
              <a:t>：根据标签名称获取，返回</a:t>
            </a:r>
            <a:r>
              <a:rPr lang="en-US" altLang="zh-CN">
                <a:latin typeface="PingFangSC-Regular"/>
              </a:rPr>
              <a:t>Element</a:t>
            </a:r>
            <a:r>
              <a:rPr lang="zh-CN" altLang="en-US">
                <a:latin typeface="PingFangSC-Regular"/>
              </a:rPr>
              <a:t>对象数组</a:t>
            </a:r>
            <a:endParaRPr lang="en-US" altLang="zh-CN">
              <a:latin typeface="PingFangSC-Regular"/>
            </a:endParaRPr>
          </a:p>
          <a:p>
            <a:pPr lvl="1"/>
            <a:r>
              <a:rPr lang="en-US" altLang="zh-CN" sz="1600">
                <a:latin typeface="PingFangSC-Regular"/>
              </a:rPr>
              <a:t>getElementsByName</a:t>
            </a:r>
            <a:r>
              <a:rPr lang="zh-CN" altLang="en-US">
                <a:latin typeface="PingFangSC-Regular"/>
              </a:rPr>
              <a:t>：根据</a:t>
            </a:r>
            <a:r>
              <a:rPr lang="en-US" altLang="zh-CN">
                <a:latin typeface="PingFangSC-Regular"/>
              </a:rPr>
              <a:t>name</a:t>
            </a:r>
            <a:r>
              <a:rPr lang="zh-CN" altLang="en-US">
                <a:latin typeface="PingFangSC-Regular"/>
              </a:rPr>
              <a:t>属性值获取，返回</a:t>
            </a:r>
            <a:r>
              <a:rPr lang="en-US" altLang="zh-CN">
                <a:latin typeface="PingFangSC-Regular"/>
              </a:rPr>
              <a:t>Element</a:t>
            </a:r>
            <a:r>
              <a:rPr lang="zh-CN" altLang="en-US">
                <a:latin typeface="PingFangSC-Regular"/>
              </a:rPr>
              <a:t>对象数组</a:t>
            </a:r>
            <a:endParaRPr lang="en-US" altLang="zh-CN">
              <a:latin typeface="PingFangSC-Regular"/>
            </a:endParaRPr>
          </a:p>
          <a:p>
            <a:pPr lvl="1"/>
            <a:r>
              <a:rPr lang="en-US" altLang="zh-CN" sz="1600">
                <a:latin typeface="PingFangSC-Regular"/>
              </a:rPr>
              <a:t>getElementsByClassName</a:t>
            </a:r>
            <a:r>
              <a:rPr lang="zh-CN" altLang="en-US">
                <a:latin typeface="PingFangSC-Regular"/>
              </a:rPr>
              <a:t>：根据</a:t>
            </a:r>
            <a:r>
              <a:rPr lang="en-US" altLang="zh-CN">
                <a:latin typeface="PingFangSC-Regular"/>
              </a:rPr>
              <a:t>class</a:t>
            </a:r>
            <a:r>
              <a:rPr lang="zh-CN" altLang="en-US">
                <a:latin typeface="PingFangSC-Regular"/>
              </a:rPr>
              <a:t>属性值获取，返回</a:t>
            </a:r>
            <a:r>
              <a:rPr lang="en-US" altLang="zh-CN">
                <a:latin typeface="PingFangSC-Regular"/>
              </a:rPr>
              <a:t>Element</a:t>
            </a:r>
            <a:r>
              <a:rPr lang="zh-CN" altLang="en-US">
                <a:latin typeface="PingFangSC-Regular"/>
              </a:rPr>
              <a:t>对象数组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PingFangSC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82415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5903946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DOM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1928855"/>
          </a:xfrm>
        </p:spPr>
        <p:txBody>
          <a:bodyPr/>
          <a:lstStyle/>
          <a:p>
            <a:r>
              <a:rPr lang="zh-CN" altLang="en-US" dirty="0"/>
              <a:t>获取 </a:t>
            </a:r>
            <a:r>
              <a:rPr lang="en-US" altLang="zh-CN" dirty="0"/>
              <a:t>Element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常见 </a:t>
            </a:r>
            <a:r>
              <a:rPr lang="en-US" altLang="zh-CN" dirty="0">
                <a:solidFill>
                  <a:srgbClr val="C00000"/>
                </a:solidFill>
              </a:rPr>
              <a:t>HTML Element</a:t>
            </a:r>
            <a:r>
              <a:rPr lang="zh-CN" altLang="en-US" dirty="0">
                <a:solidFill>
                  <a:srgbClr val="C00000"/>
                </a:solidFill>
              </a:rPr>
              <a:t>对象的使用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729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22585"/>
            <a:ext cx="4331637" cy="5171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PingFangSC-Regular"/>
              </a:rPr>
              <a:t>Element</a:t>
            </a:r>
            <a:r>
              <a:rPr lang="zh-CN" altLang="en-US">
                <a:latin typeface="PingFangSC-Regular"/>
              </a:rPr>
              <a:t>：元素对象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Element</a:t>
            </a:r>
            <a:endParaRPr lang="zh-CN" altLang="en-US"/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29B952E1-C403-49D4-9E70-01DA58469EB3}"/>
              </a:ext>
            </a:extLst>
          </p:cNvPr>
          <p:cNvSpPr txBox="1">
            <a:spLocks/>
          </p:cNvSpPr>
          <p:nvPr/>
        </p:nvSpPr>
        <p:spPr>
          <a:xfrm>
            <a:off x="710880" y="2239775"/>
            <a:ext cx="4331637" cy="89404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SC-Regular"/>
              </a:rPr>
              <a:t>使用：查阅文档</a:t>
            </a:r>
            <a:endParaRPr lang="en-US" altLang="zh-CN" dirty="0">
              <a:latin typeface="PingFangSC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PingFangSC-Regular"/>
              </a:rPr>
              <a:t>https://www.w3school.com.cn/jsref/index.asp</a:t>
            </a:r>
            <a:endParaRPr lang="zh-CN" altLang="en-US" dirty="0">
              <a:latin typeface="PingFangSC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29387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1915" y="1731144"/>
            <a:ext cx="5973761" cy="4296794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常用对象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BOM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DOM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事件监听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04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22585"/>
            <a:ext cx="6586565" cy="35862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SC-Regular"/>
              </a:rPr>
              <a:t>事件：</a:t>
            </a:r>
            <a:r>
              <a:rPr lang="en-US" altLang="zh-CN" dirty="0">
                <a:latin typeface="PingFangSC-Regular"/>
              </a:rPr>
              <a:t>HTML </a:t>
            </a:r>
            <a:r>
              <a:rPr lang="zh-CN" altLang="en-US" dirty="0">
                <a:latin typeface="PingFangSC-Regular"/>
              </a:rPr>
              <a:t>事件是发生在 </a:t>
            </a:r>
            <a:r>
              <a:rPr lang="en-US" altLang="zh-CN" dirty="0">
                <a:latin typeface="PingFangSC-Regular"/>
              </a:rPr>
              <a:t>HTML </a:t>
            </a:r>
            <a:r>
              <a:rPr lang="zh-CN" altLang="en-US" dirty="0">
                <a:latin typeface="PingFangSC-Regular"/>
              </a:rPr>
              <a:t>元素上的“事情”。比如：</a:t>
            </a:r>
            <a:endParaRPr lang="en-US" altLang="zh-CN" dirty="0"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SC-Regular"/>
              </a:rPr>
              <a:t>按钮被点击</a:t>
            </a:r>
            <a:endParaRPr lang="en-US" altLang="zh-CN" dirty="0"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SC-Regular"/>
              </a:rPr>
              <a:t>鼠标移动到元素之上</a:t>
            </a:r>
            <a:endParaRPr lang="en-US" altLang="zh-CN" dirty="0"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按下键盘按键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SC-Regular"/>
              </a:rPr>
              <a:t>事件监听：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JavaScript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可以在事件被侦测到时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PingFangSC-Regular"/>
              </a:rPr>
              <a:t>执行代码</a:t>
            </a:r>
            <a:endParaRPr lang="en-US" altLang="zh-CN" dirty="0">
              <a:solidFill>
                <a:srgbClr val="C00000"/>
              </a:solidFill>
              <a:latin typeface="PingFangSC-Regular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事件监听</a:t>
            </a:r>
          </a:p>
        </p:txBody>
      </p:sp>
    </p:spTree>
    <p:extLst>
      <p:ext uri="{BB962C8B-B14F-4D97-AF65-F5344CB8AC3E}">
        <p14:creationId xmlns:p14="http://schemas.microsoft.com/office/powerpoint/2010/main" val="135439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5903946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事件监听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192885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事件绑定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常见事件</a:t>
            </a:r>
            <a:endParaRPr lang="en-US" altLang="zh-CN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6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5903946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1928855"/>
          </a:xfrm>
        </p:spPr>
        <p:txBody>
          <a:bodyPr/>
          <a:lstStyle/>
          <a:p>
            <a:r>
              <a:rPr lang="en-US" altLang="zh-CN" dirty="0">
                <a:solidFill>
                  <a:srgbClr val="AD2A26"/>
                </a:solidFill>
              </a:rPr>
              <a:t>Array</a:t>
            </a:r>
          </a:p>
          <a:p>
            <a:r>
              <a:rPr lang="en-US" altLang="zh-CN" dirty="0" err="1">
                <a:solidFill>
                  <a:schemeClr val="tx1"/>
                </a:solidFill>
              </a:rPr>
              <a:t>RegExp</a:t>
            </a:r>
            <a:r>
              <a:rPr lang="zh-CN" altLang="en-US" dirty="0">
                <a:solidFill>
                  <a:schemeClr val="tx1"/>
                </a:solidFill>
              </a:rPr>
              <a:t>正对象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String</a:t>
            </a:r>
          </a:p>
          <a:p>
            <a:r>
              <a:rPr lang="zh-CN" altLang="en-US" dirty="0"/>
              <a:t>自定义对象</a:t>
            </a:r>
            <a:endParaRPr lang="en-US" altLang="zh-CN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62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22585"/>
            <a:ext cx="6586565" cy="28494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PingFangSC-Regular"/>
              </a:rPr>
              <a:t>事件绑定有两种方式：</a:t>
            </a:r>
            <a:endParaRPr lang="en-US" altLang="zh-CN"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PingFangSC-Regular"/>
              </a:rPr>
              <a:t>方式一：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通过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HTML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标签中的事件属性进行绑定</a:t>
            </a:r>
            <a:endParaRPr lang="en-US" altLang="zh-CN">
              <a:latin typeface="PingFangSC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rgbClr val="C00000"/>
              </a:solidFill>
              <a:latin typeface="PingFangSC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rgbClr val="C00000"/>
              </a:solidFill>
              <a:latin typeface="PingFangSC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rgbClr val="C00000"/>
              </a:solidFill>
              <a:latin typeface="PingFangSC-Regular"/>
            </a:endParaRPr>
          </a:p>
          <a:p>
            <a:pPr marL="360000" lvl="1" indent="0">
              <a:buNone/>
            </a:pPr>
            <a:endParaRPr lang="en-US" altLang="zh-CN"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PingFangSC-Regular"/>
              </a:rPr>
              <a:t>方式二：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通过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DOM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元素属性绑定</a:t>
            </a:r>
            <a:endParaRPr lang="en-US" altLang="zh-CN">
              <a:latin typeface="PingFangSC-Regular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事件绑定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54542-8071-429C-8C5A-00CB7FE4B389}"/>
              </a:ext>
            </a:extLst>
          </p:cNvPr>
          <p:cNvSpPr txBox="1"/>
          <p:nvPr/>
        </p:nvSpPr>
        <p:spPr>
          <a:xfrm>
            <a:off x="1412212" y="2659242"/>
            <a:ext cx="5157264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input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type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="button"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onclick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='</a:t>
            </a:r>
            <a:r>
              <a:rPr lang="zh-CN" altLang="zh-CN" sz="1600" i="1">
                <a:solidFill>
                  <a:srgbClr val="080808"/>
                </a:solidFill>
                <a:latin typeface="Arial Unicode MS"/>
                <a:ea typeface="JetBrains Mono"/>
              </a:rPr>
              <a:t>on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()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’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en-US" altLang="zh-CN" sz="160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>
              <a:solidFill>
                <a:srgbClr val="0033B3"/>
              </a:solidFill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function </a:t>
            </a:r>
            <a:r>
              <a:rPr lang="zh-CN" altLang="zh-CN" sz="1600" i="1">
                <a:solidFill>
                  <a:srgbClr val="080808"/>
                </a:solidFill>
                <a:latin typeface="Arial Unicode MS"/>
                <a:ea typeface="JetBrains Mono"/>
              </a:rPr>
              <a:t>on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(){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 i="1">
                <a:solidFill>
                  <a:srgbClr val="080808"/>
                </a:solidFill>
                <a:latin typeface="Arial Unicode MS"/>
                <a:ea typeface="JetBrains Mono"/>
              </a:rPr>
              <a:t>alert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60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我被点了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A5BEDAC-F9B3-4A24-9BC7-41610E70D899}"/>
              </a:ext>
            </a:extLst>
          </p:cNvPr>
          <p:cNvSpPr txBox="1"/>
          <p:nvPr/>
        </p:nvSpPr>
        <p:spPr>
          <a:xfrm>
            <a:off x="1412211" y="4647127"/>
            <a:ext cx="5157265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input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type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="button"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id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="btn"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en-US" altLang="zh-CN" sz="160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>
              <a:solidFill>
                <a:srgbClr val="830091"/>
              </a:solidFill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document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600">
                <a:solidFill>
                  <a:srgbClr val="7A7A43"/>
                </a:solidFill>
                <a:latin typeface="Arial Unicode MS"/>
                <a:ea typeface="JetBrains Mono"/>
              </a:rPr>
              <a:t>getElementById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"btn"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).</a:t>
            </a:r>
            <a:r>
              <a:rPr lang="zh-CN" altLang="zh-CN" sz="1600">
                <a:solidFill>
                  <a:srgbClr val="871094"/>
                </a:solidFill>
                <a:latin typeface="Arial Unicode MS"/>
                <a:ea typeface="JetBrains Mono"/>
              </a:rPr>
              <a:t>onclick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function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(){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 i="1">
                <a:solidFill>
                  <a:srgbClr val="080808"/>
                </a:solidFill>
                <a:latin typeface="Arial Unicode MS"/>
                <a:ea typeface="JetBrains Mono"/>
              </a:rPr>
              <a:t>alert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60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我被点了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endParaRPr lang="zh-CN" altLang="zh-CN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5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5903946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事件监听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1928855"/>
          </a:xfrm>
        </p:spPr>
        <p:txBody>
          <a:bodyPr/>
          <a:lstStyle/>
          <a:p>
            <a:r>
              <a:rPr lang="zh-CN" altLang="en-US"/>
              <a:t>事件绑定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常见事件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377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常见事件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64240EA-445C-4078-94B8-F6CF6F8E8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331525"/>
              </p:ext>
            </p:extLst>
          </p:nvPr>
        </p:nvGraphicFramePr>
        <p:xfrm>
          <a:off x="803861" y="1620529"/>
          <a:ext cx="8128864" cy="4109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3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618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事件名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618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/>
                          <a:ea typeface="微软雅黑" panose="020B0503020204020204" pitchFamily="34" charset="-122"/>
                        </a:rPr>
                        <a:t>onclick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/>
                        <a:ea typeface="微软雅黑" panose="020B0503020204020204" pitchFamily="34" charset="-122"/>
                      </a:endParaRP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/>
                          <a:ea typeface="微软雅黑" panose="020B0503020204020204" pitchFamily="34" charset="-122"/>
                        </a:rPr>
                        <a:t>鼠标单击事件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618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/>
                          <a:ea typeface="微软雅黑" panose="020B0503020204020204" pitchFamily="34" charset="-122"/>
                        </a:rPr>
                        <a:t>onblur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/>
                        <a:ea typeface="微软雅黑" panose="020B0503020204020204" pitchFamily="34" charset="-122"/>
                      </a:endParaRP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/>
                          <a:ea typeface="微软雅黑" panose="020B0503020204020204" pitchFamily="34" charset="-122"/>
                        </a:rPr>
                        <a:t>元素失去焦点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618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/>
                          <a:ea typeface="微软雅黑" panose="020B0503020204020204" pitchFamily="34" charset="-122"/>
                        </a:rPr>
                        <a:t>onfocus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/>
                        <a:ea typeface="微软雅黑" panose="020B0503020204020204" pitchFamily="34" charset="-122"/>
                      </a:endParaRP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/>
                          <a:ea typeface="微软雅黑" panose="020B0503020204020204" pitchFamily="34" charset="-122"/>
                        </a:rPr>
                        <a:t>元素获得焦点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618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/>
                          <a:ea typeface="微软雅黑" panose="020B0503020204020204" pitchFamily="34" charset="-122"/>
                        </a:rPr>
                        <a:t>onload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/>
                        <a:ea typeface="微软雅黑" panose="020B0503020204020204" pitchFamily="34" charset="-122"/>
                      </a:endParaRP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/>
                          <a:ea typeface="微软雅黑" panose="020B0503020204020204" pitchFamily="34" charset="-122"/>
                        </a:rPr>
                        <a:t>某个页面或图像被完成加载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618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/>
                          <a:ea typeface="微软雅黑" panose="020B0503020204020204" pitchFamily="34" charset="-122"/>
                        </a:rPr>
                        <a:t>onsubmit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/>
                        <a:ea typeface="微软雅黑" panose="020B0503020204020204" pitchFamily="34" charset="-122"/>
                      </a:endParaRP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/>
                          <a:ea typeface="微软雅黑" panose="020B0503020204020204" pitchFamily="34" charset="-122"/>
                        </a:rPr>
                        <a:t>当表单提交时触发该事件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618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/>
                          <a:ea typeface="微软雅黑" panose="020B0503020204020204" pitchFamily="34" charset="-122"/>
                        </a:rPr>
                        <a:t>onkeydown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/>
                        <a:ea typeface="微软雅黑" panose="020B0503020204020204" pitchFamily="34" charset="-122"/>
                      </a:endParaRP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/>
                          <a:ea typeface="微软雅黑" panose="020B0503020204020204" pitchFamily="34" charset="-122"/>
                        </a:rPr>
                        <a:t>某个键盘的键被按下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2676795608"/>
                  </a:ext>
                </a:extLst>
              </a:tr>
              <a:tr h="456618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/>
                          <a:ea typeface="微软雅黑" panose="020B0503020204020204" pitchFamily="34" charset="-122"/>
                        </a:rPr>
                        <a:t>onmouseover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/>
                        <a:ea typeface="微软雅黑" panose="020B0503020204020204" pitchFamily="34" charset="-122"/>
                      </a:endParaRP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/>
                          <a:ea typeface="微软雅黑" panose="020B0503020204020204" pitchFamily="34" charset="-122"/>
                        </a:rPr>
                        <a:t>鼠标被移到某元素之上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47510846"/>
                  </a:ext>
                </a:extLst>
              </a:tr>
              <a:tr h="456618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/>
                          <a:ea typeface="微软雅黑" panose="020B0503020204020204" pitchFamily="34" charset="-122"/>
                        </a:rPr>
                        <a:t>onmouseout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/>
                        <a:ea typeface="微软雅黑" panose="020B0503020204020204" pitchFamily="34" charset="-122"/>
                      </a:endParaRP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/>
                          <a:ea typeface="微软雅黑" panose="020B0503020204020204" pitchFamily="34" charset="-122"/>
                        </a:rPr>
                        <a:t>鼠标从某元素移开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2756970832"/>
                  </a:ext>
                </a:extLst>
              </a:tr>
            </a:tbl>
          </a:graphicData>
        </a:graphic>
      </p:graphicFrame>
      <p:sp>
        <p:nvSpPr>
          <p:cNvPr id="4" name="文本占位符 6">
            <a:extLst>
              <a:ext uri="{FF2B5EF4-FFF2-40B4-BE49-F238E27FC236}">
                <a16:creationId xmlns:a16="http://schemas.microsoft.com/office/drawing/2014/main" id="{DE2FD0A6-B2D0-418A-A6C1-8392C2A0DB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3861" y="5985565"/>
            <a:ext cx="6586565" cy="44240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PingFangSC-Regular"/>
              </a:rPr>
              <a:t>Event </a:t>
            </a:r>
            <a:r>
              <a:rPr lang="zh-CN" altLang="en-US">
                <a:latin typeface="PingFangSC-Regular"/>
              </a:rPr>
              <a:t>代表事件对象</a:t>
            </a:r>
            <a:endParaRPr lang="en-US" altLang="zh-CN">
              <a:latin typeface="PingFangSC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6019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FE855BC-E131-492A-97E2-C29DDE9855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表单验证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8C96A487-8628-4BA5-849C-1C0B5E22D9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44025" y="1815939"/>
            <a:ext cx="8821738" cy="4710786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/>
              <a:t>当输入框失去焦点时，验证输入内容是否符合要求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当点击注册按钮时，判断所有输入框的内容是否都符合要求，如果不合符则阻止表单提交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41FF6C9-3AC1-446C-96C9-59496BF33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042" y="2920834"/>
            <a:ext cx="2751088" cy="334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7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FE855BC-E131-492A-97E2-C29DDE9855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表单验证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8C96A487-8628-4BA5-849C-1C0B5E22D9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44025" y="1815939"/>
            <a:ext cx="8821738" cy="402488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/>
              <a:t>当输入框失去焦点时，验证输入内容是否符合要求</a:t>
            </a:r>
            <a:endParaRPr lang="en-US" altLang="zh-CN"/>
          </a:p>
          <a:p>
            <a:r>
              <a:rPr lang="zh-CN" altLang="en-US" sz="1400"/>
              <a:t>      （</a:t>
            </a:r>
            <a:r>
              <a:rPr lang="en-US" altLang="zh-CN" sz="1400"/>
              <a:t>1</a:t>
            </a:r>
            <a:r>
              <a:rPr lang="zh-CN" altLang="en-US" sz="1400"/>
              <a:t>）获取表单输入框</a:t>
            </a:r>
            <a:endParaRPr lang="en-US" altLang="zh-CN" sz="1400"/>
          </a:p>
          <a:p>
            <a:r>
              <a:rPr lang="zh-CN" altLang="en-US" sz="1400"/>
              <a:t>      （</a:t>
            </a:r>
            <a:r>
              <a:rPr lang="en-US" altLang="zh-CN" sz="1400"/>
              <a:t>2</a:t>
            </a:r>
            <a:r>
              <a:rPr lang="zh-CN" altLang="en-US" sz="1400"/>
              <a:t>）绑定 </a:t>
            </a:r>
            <a:r>
              <a:rPr lang="en-US" altLang="zh-CN" sz="1400"/>
              <a:t>onblur</a:t>
            </a:r>
            <a:r>
              <a:rPr lang="zh-CN" altLang="en-US" sz="1400"/>
              <a:t>事件</a:t>
            </a:r>
            <a:endParaRPr lang="en-US" altLang="zh-CN" sz="1400"/>
          </a:p>
          <a:p>
            <a:r>
              <a:rPr lang="en-US" altLang="zh-CN" sz="1400"/>
              <a:t>      </a:t>
            </a:r>
            <a:r>
              <a:rPr lang="zh-CN" altLang="en-US" sz="1400"/>
              <a:t>（</a:t>
            </a:r>
            <a:r>
              <a:rPr lang="en-US" altLang="zh-CN" sz="1400"/>
              <a:t>3</a:t>
            </a:r>
            <a:r>
              <a:rPr lang="zh-CN" altLang="en-US" sz="1400"/>
              <a:t>）获取输入内容</a:t>
            </a:r>
            <a:endParaRPr lang="en-US" altLang="zh-CN" sz="1400"/>
          </a:p>
          <a:p>
            <a:r>
              <a:rPr lang="zh-CN" altLang="en-US" sz="1400"/>
              <a:t>      （</a:t>
            </a:r>
            <a:r>
              <a:rPr lang="en-US" altLang="zh-CN" sz="1400"/>
              <a:t>4</a:t>
            </a:r>
            <a:r>
              <a:rPr lang="zh-CN" altLang="en-US" sz="1400"/>
              <a:t>）判断是否符合规则</a:t>
            </a:r>
            <a:endParaRPr lang="en-US" altLang="zh-CN" sz="1400"/>
          </a:p>
          <a:p>
            <a:r>
              <a:rPr lang="zh-CN" altLang="en-US" sz="1400"/>
              <a:t>      （</a:t>
            </a:r>
            <a:r>
              <a:rPr lang="en-US" altLang="zh-CN" sz="1400"/>
              <a:t>5</a:t>
            </a:r>
            <a:r>
              <a:rPr lang="zh-CN" altLang="en-US" sz="1400"/>
              <a:t>）如果不合符规则，则显示错误提示信息</a:t>
            </a:r>
            <a:endParaRPr lang="en-US" altLang="zh-CN" sz="1400"/>
          </a:p>
          <a:p>
            <a:pPr marL="342900" indent="-342900">
              <a:buAutoNum type="arabicPeriod" startAt="2"/>
            </a:pPr>
            <a:r>
              <a:rPr lang="zh-CN" altLang="en-US"/>
              <a:t>当点击注册按钮时，判断所有输入框的内容是否都符合要求，如果不合符则阻止表单提交</a:t>
            </a:r>
            <a:endParaRPr lang="en-US" altLang="zh-CN"/>
          </a:p>
          <a:p>
            <a:r>
              <a:rPr lang="zh-CN" altLang="en-US" sz="1400"/>
              <a:t>      （</a:t>
            </a:r>
            <a:r>
              <a:rPr lang="en-US" altLang="zh-CN" sz="1400"/>
              <a:t>1</a:t>
            </a:r>
            <a:r>
              <a:rPr lang="zh-CN" altLang="en-US" sz="1400"/>
              <a:t>）获取表单对象</a:t>
            </a:r>
            <a:endParaRPr lang="en-US" altLang="zh-CN" sz="1400"/>
          </a:p>
          <a:p>
            <a:r>
              <a:rPr lang="zh-CN" altLang="en-US" sz="1400"/>
              <a:t>      （</a:t>
            </a:r>
            <a:r>
              <a:rPr lang="en-US" altLang="zh-CN" sz="1400"/>
              <a:t>2</a:t>
            </a:r>
            <a:r>
              <a:rPr lang="zh-CN" altLang="en-US" sz="1400"/>
              <a:t>）为表单对象绑定 </a:t>
            </a:r>
            <a:r>
              <a:rPr lang="en-US" altLang="zh-CN" sz="1400"/>
              <a:t>onsubmit</a:t>
            </a:r>
          </a:p>
          <a:p>
            <a:r>
              <a:rPr lang="zh-CN" altLang="en-US" sz="1400"/>
              <a:t>      （</a:t>
            </a:r>
            <a:r>
              <a:rPr lang="en-US" altLang="zh-CN" sz="1400"/>
              <a:t>3</a:t>
            </a:r>
            <a:r>
              <a:rPr lang="zh-CN" altLang="en-US" sz="1400"/>
              <a:t>）判断所有输入框是否都符合要求，如果符合，则返回</a:t>
            </a:r>
            <a:r>
              <a:rPr lang="en-US" altLang="zh-CN" sz="1400"/>
              <a:t>true</a:t>
            </a:r>
            <a:r>
              <a:rPr lang="zh-CN" altLang="en-US" sz="1400"/>
              <a:t>，如果有一项不符合，则返回</a:t>
            </a:r>
            <a:r>
              <a:rPr lang="en-US" altLang="zh-CN" sz="1400"/>
              <a:t>false</a:t>
            </a:r>
            <a:endParaRPr lang="zh-CN" altLang="en-US" sz="14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41FF6C9-3AC1-446C-96C9-59496BF33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53" y="1988680"/>
            <a:ext cx="2246871" cy="2730262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5B1CFA63-409D-44AB-9A97-61F025E33C54}"/>
              </a:ext>
            </a:extLst>
          </p:cNvPr>
          <p:cNvSpPr txBox="1"/>
          <p:nvPr/>
        </p:nvSpPr>
        <p:spPr>
          <a:xfrm>
            <a:off x="4823206" y="2307085"/>
            <a:ext cx="582309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var </a:t>
            </a:r>
            <a:r>
              <a:rPr lang="zh-CN" altLang="zh-CN" sz="1400">
                <a:solidFill>
                  <a:srgbClr val="830091"/>
                </a:solidFill>
                <a:latin typeface="Arial Unicode MS"/>
                <a:ea typeface="JetBrains Mono"/>
              </a:rPr>
              <a:t>usernameInput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400">
                <a:solidFill>
                  <a:srgbClr val="830091"/>
                </a:solidFill>
                <a:latin typeface="Arial Unicode MS"/>
                <a:ea typeface="JetBrains Mono"/>
              </a:rPr>
              <a:t>document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>
                <a:solidFill>
                  <a:srgbClr val="7A7A43"/>
                </a:solidFill>
                <a:latin typeface="Arial Unicode MS"/>
                <a:ea typeface="JetBrains Mono"/>
              </a:rPr>
              <a:t>getElementById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"username"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40F794A-63BD-4195-897F-ADE5EB66106C}"/>
              </a:ext>
            </a:extLst>
          </p:cNvPr>
          <p:cNvSpPr txBox="1"/>
          <p:nvPr/>
        </p:nvSpPr>
        <p:spPr>
          <a:xfrm>
            <a:off x="4823206" y="2656282"/>
            <a:ext cx="582309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830091"/>
                </a:solidFill>
                <a:latin typeface="Arial Unicode MS"/>
                <a:ea typeface="JetBrains Mono"/>
              </a:rPr>
              <a:t>usernameInput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onblur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function 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() {</a:t>
            </a:r>
            <a:r>
              <a:rPr lang="en-US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}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5C84C05-8A50-491E-A433-2955BD71A342}"/>
              </a:ext>
            </a:extLst>
          </p:cNvPr>
          <p:cNvSpPr txBox="1"/>
          <p:nvPr/>
        </p:nvSpPr>
        <p:spPr>
          <a:xfrm>
            <a:off x="4823206" y="3030214"/>
            <a:ext cx="582309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var </a:t>
            </a:r>
            <a:r>
              <a:rPr lang="zh-CN" altLang="zh-CN" sz="1400">
                <a:solidFill>
                  <a:srgbClr val="248F8F"/>
                </a:solidFill>
                <a:latin typeface="Arial Unicode MS"/>
                <a:ea typeface="JetBrains Mono"/>
              </a:rPr>
              <a:t>username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400">
                <a:solidFill>
                  <a:srgbClr val="830091"/>
                </a:solidFill>
                <a:latin typeface="Arial Unicode MS"/>
                <a:ea typeface="JetBrains Mono"/>
              </a:rPr>
              <a:t>usernameInput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value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/>
                <a:ea typeface="JetBrains Mono"/>
              </a:rPr>
              <a:t>.trim()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C56976F3-A9F3-4D48-8558-DB27B7915C1B}"/>
              </a:ext>
            </a:extLst>
          </p:cNvPr>
          <p:cNvSpPr txBox="1"/>
          <p:nvPr/>
        </p:nvSpPr>
        <p:spPr>
          <a:xfrm>
            <a:off x="4823206" y="3413882"/>
            <a:ext cx="582309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var </a:t>
            </a:r>
            <a:r>
              <a:rPr lang="zh-CN" altLang="zh-CN" sz="1400">
                <a:solidFill>
                  <a:srgbClr val="248F8F"/>
                </a:solidFill>
                <a:latin typeface="Arial Unicode MS"/>
                <a:ea typeface="JetBrains Mono"/>
              </a:rPr>
              <a:t>usernameReg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400">
                <a:solidFill>
                  <a:srgbClr val="264EFF"/>
                </a:solidFill>
                <a:latin typeface="Arial Unicode MS"/>
                <a:ea typeface="JetBrains Mono"/>
              </a:rPr>
              <a:t>/^\w{6,12}$/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r>
              <a:rPr lang="en-US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// </a:t>
            </a:r>
            <a:r>
              <a:rPr lang="zh-CN" altLang="en-US" sz="1400">
                <a:solidFill>
                  <a:srgbClr val="080808"/>
                </a:solidFill>
                <a:latin typeface="Arial Unicode MS"/>
                <a:ea typeface="JetBrains Mono"/>
              </a:rPr>
              <a:t>正则表达式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9D25A2BF-7567-4D14-94FA-654180F146A7}"/>
              </a:ext>
            </a:extLst>
          </p:cNvPr>
          <p:cNvSpPr txBox="1"/>
          <p:nvPr/>
        </p:nvSpPr>
        <p:spPr>
          <a:xfrm>
            <a:off x="5442673" y="4494442"/>
            <a:ext cx="582309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var </a:t>
            </a:r>
            <a:r>
              <a:rPr lang="zh-CN" altLang="zh-CN" sz="1400">
                <a:solidFill>
                  <a:srgbClr val="830091"/>
                </a:solidFill>
                <a:latin typeface="Arial Unicode MS"/>
                <a:ea typeface="JetBrains Mono"/>
              </a:rPr>
              <a:t>regForm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400">
                <a:solidFill>
                  <a:srgbClr val="830091"/>
                </a:solidFill>
                <a:latin typeface="Arial Unicode MS"/>
                <a:ea typeface="JetBrains Mono"/>
              </a:rPr>
              <a:t>document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>
                <a:solidFill>
                  <a:srgbClr val="7A7A43"/>
                </a:solidFill>
                <a:latin typeface="Arial Unicode MS"/>
                <a:ea typeface="JetBrains Mono"/>
              </a:rPr>
              <a:t>getElementById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"reg-form"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E98B487D-8701-44A6-A30F-70A66A29B1C5}"/>
              </a:ext>
            </a:extLst>
          </p:cNvPr>
          <p:cNvSpPr txBox="1"/>
          <p:nvPr/>
        </p:nvSpPr>
        <p:spPr>
          <a:xfrm>
            <a:off x="5442673" y="4878110"/>
            <a:ext cx="582309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830091"/>
                </a:solidFill>
                <a:latin typeface="Arial Unicode MS"/>
                <a:ea typeface="JetBrains Mono"/>
              </a:rPr>
              <a:t>regForm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onsubmit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function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() {</a:t>
            </a:r>
            <a:r>
              <a:rPr lang="en-US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}</a:t>
            </a:r>
            <a:endParaRPr lang="zh-CN" altLang="zh-CN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90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722586"/>
            <a:ext cx="5103992" cy="937734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JavaScript Array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对象用于定义数组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定义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</a:t>
            </a:r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45B63-3C8F-4A1D-A4B9-90973216C781}"/>
              </a:ext>
            </a:extLst>
          </p:cNvPr>
          <p:cNvSpPr txBox="1"/>
          <p:nvPr/>
        </p:nvSpPr>
        <p:spPr>
          <a:xfrm>
            <a:off x="1048231" y="2660320"/>
            <a:ext cx="476664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let</a:t>
            </a:r>
            <a:r>
              <a:rPr lang="zh-CN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 </a:t>
            </a:r>
            <a:r>
              <a:rPr lang="zh-CN" altLang="en-US" sz="1600" dirty="0">
                <a:solidFill>
                  <a:srgbClr val="830091"/>
                </a:solidFill>
                <a:latin typeface="Arial Unicode MS"/>
                <a:ea typeface="JetBrains Mono"/>
              </a:rPr>
              <a:t>变量名</a:t>
            </a:r>
            <a:r>
              <a:rPr lang="zh-CN" altLang="zh-CN" sz="1600" dirty="0">
                <a:solidFill>
                  <a:srgbClr val="830091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new </a:t>
            </a:r>
            <a:r>
              <a:rPr lang="zh-CN" altLang="zh-CN" sz="1600" dirty="0">
                <a:solidFill>
                  <a:srgbClr val="830091"/>
                </a:solidFill>
                <a:latin typeface="Arial Unicode MS"/>
                <a:ea typeface="JetBrains Mono"/>
              </a:rPr>
              <a:t>Array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en-US" sz="1600" dirty="0">
                <a:solidFill>
                  <a:srgbClr val="1750EB"/>
                </a:solidFill>
                <a:latin typeface="Arial Unicode MS"/>
                <a:ea typeface="JetBrains Mono"/>
              </a:rPr>
              <a:t>元素列表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r>
              <a:rPr lang="zh-CN" altLang="en-US" sz="1600" dirty="0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//</a:t>
            </a:r>
            <a:r>
              <a:rPr lang="zh-CN" altLang="en-US" sz="1400" dirty="0">
                <a:solidFill>
                  <a:srgbClr val="080808"/>
                </a:solidFill>
                <a:latin typeface="Arial Unicode MS"/>
                <a:ea typeface="JetBrains Mono"/>
              </a:rPr>
              <a:t>方式一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14509EC-106B-44FA-8A1D-E5D226D5D616}"/>
              </a:ext>
            </a:extLst>
          </p:cNvPr>
          <p:cNvSpPr txBox="1"/>
          <p:nvPr/>
        </p:nvSpPr>
        <p:spPr>
          <a:xfrm>
            <a:off x="6223911" y="2660320"/>
            <a:ext cx="476664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let</a:t>
            </a:r>
            <a:r>
              <a:rPr lang="zh-CN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1600" dirty="0" err="1">
                <a:solidFill>
                  <a:srgbClr val="830091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600" dirty="0">
                <a:solidFill>
                  <a:srgbClr val="830091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new </a:t>
            </a:r>
            <a:r>
              <a:rPr lang="zh-CN" altLang="zh-CN" sz="1600" dirty="0">
                <a:solidFill>
                  <a:srgbClr val="830091"/>
                </a:solidFill>
                <a:latin typeface="Arial Unicode MS"/>
                <a:ea typeface="JetBrains Mono"/>
              </a:rPr>
              <a:t>Array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6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,</a:t>
            </a:r>
            <a:r>
              <a:rPr lang="zh-CN" altLang="zh-CN" sz="1600" dirty="0">
                <a:solidFill>
                  <a:srgbClr val="1750EB"/>
                </a:solidFill>
                <a:latin typeface="Arial Unicode MS"/>
                <a:ea typeface="JetBrains Mono"/>
              </a:rPr>
              <a:t>2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,</a:t>
            </a:r>
            <a:r>
              <a:rPr lang="zh-CN" altLang="zh-CN" sz="1600" dirty="0">
                <a:solidFill>
                  <a:srgbClr val="1750EB"/>
                </a:solidFill>
                <a:latin typeface="Arial Unicode MS"/>
                <a:ea typeface="JetBrains Mono"/>
              </a:rPr>
              <a:t>3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F0EEF250-D0B5-49A8-A4D6-828C4BE83702}"/>
              </a:ext>
            </a:extLst>
          </p:cNvPr>
          <p:cNvSpPr txBox="1">
            <a:spLocks/>
          </p:cNvSpPr>
          <p:nvPr/>
        </p:nvSpPr>
        <p:spPr>
          <a:xfrm>
            <a:off x="783381" y="3605430"/>
            <a:ext cx="5031491" cy="4688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访问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C02B0F54-C211-472F-BCB8-3DE714DF1E3B}"/>
              </a:ext>
            </a:extLst>
          </p:cNvPr>
          <p:cNvSpPr txBox="1"/>
          <p:nvPr/>
        </p:nvSpPr>
        <p:spPr>
          <a:xfrm>
            <a:off x="1048229" y="4074297"/>
            <a:ext cx="476664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] = 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B5602A95-3943-49BE-9D38-ED0B365E831F}"/>
              </a:ext>
            </a:extLst>
          </p:cNvPr>
          <p:cNvSpPr txBox="1"/>
          <p:nvPr/>
        </p:nvSpPr>
        <p:spPr>
          <a:xfrm>
            <a:off x="1048229" y="4577050"/>
            <a:ext cx="476664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830091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en-US" altLang="zh-CN" sz="16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] = </a:t>
            </a:r>
            <a:r>
              <a:rPr lang="en-US" altLang="zh-CN" sz="16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F1C7409A-A1B0-490F-B972-70D0ADD92AEF}"/>
              </a:ext>
            </a:extLst>
          </p:cNvPr>
          <p:cNvSpPr txBox="1">
            <a:spLocks/>
          </p:cNvSpPr>
          <p:nvPr/>
        </p:nvSpPr>
        <p:spPr>
          <a:xfrm>
            <a:off x="783380" y="5079804"/>
            <a:ext cx="5031491" cy="46886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PingFangSC-Regular"/>
              </a:rPr>
              <a:t>注意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JS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数组类似于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Java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集合，长度，类型都可变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C69CB2C9-F1DF-493C-9787-00027F3EF6D3}"/>
              </a:ext>
            </a:extLst>
          </p:cNvPr>
          <p:cNvSpPr txBox="1"/>
          <p:nvPr/>
        </p:nvSpPr>
        <p:spPr>
          <a:xfrm>
            <a:off x="6223911" y="3122475"/>
            <a:ext cx="476664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let</a:t>
            </a:r>
            <a:r>
              <a:rPr lang="zh-CN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600" dirty="0">
                <a:solidFill>
                  <a:srgbClr val="830091"/>
                </a:solidFill>
                <a:latin typeface="Arial Unicode MS"/>
                <a:ea typeface="JetBrains Mono"/>
              </a:rPr>
              <a:t>arr 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= [</a:t>
            </a:r>
            <a:r>
              <a:rPr lang="zh-CN" altLang="zh-CN" sz="16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,</a:t>
            </a:r>
            <a:r>
              <a:rPr lang="zh-CN" altLang="zh-CN" sz="1600" dirty="0">
                <a:solidFill>
                  <a:srgbClr val="1750EB"/>
                </a:solidFill>
                <a:latin typeface="Arial Unicode MS"/>
                <a:ea typeface="JetBrains Mono"/>
              </a:rPr>
              <a:t>2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,</a:t>
            </a:r>
            <a:r>
              <a:rPr lang="zh-CN" altLang="zh-CN" sz="1600" dirty="0">
                <a:solidFill>
                  <a:srgbClr val="1750EB"/>
                </a:solidFill>
                <a:latin typeface="Arial Unicode MS"/>
                <a:ea typeface="JetBrains Mono"/>
              </a:rPr>
              <a:t>3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];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03E03DA1-B43F-44B1-8861-6E952CE44BCA}"/>
              </a:ext>
            </a:extLst>
          </p:cNvPr>
          <p:cNvSpPr txBox="1"/>
          <p:nvPr/>
        </p:nvSpPr>
        <p:spPr>
          <a:xfrm>
            <a:off x="1048228" y="3146241"/>
            <a:ext cx="476664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let</a:t>
            </a:r>
            <a:r>
              <a:rPr lang="zh-CN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 </a:t>
            </a:r>
            <a:r>
              <a:rPr lang="zh-CN" altLang="en-US" sz="1600" dirty="0">
                <a:solidFill>
                  <a:srgbClr val="830091"/>
                </a:solidFill>
                <a:latin typeface="Arial Unicode MS"/>
                <a:ea typeface="JetBrains Mono"/>
              </a:rPr>
              <a:t>变量名</a:t>
            </a:r>
            <a:r>
              <a:rPr lang="zh-CN" altLang="zh-CN" sz="1600" dirty="0">
                <a:solidFill>
                  <a:srgbClr val="830091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= [</a:t>
            </a:r>
            <a:r>
              <a:rPr lang="zh-CN" altLang="en-US" sz="1600" dirty="0">
                <a:solidFill>
                  <a:srgbClr val="1750EB"/>
                </a:solidFill>
                <a:latin typeface="Arial Unicode MS"/>
                <a:ea typeface="JetBrains Mono"/>
              </a:rPr>
              <a:t>元素列表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];</a:t>
            </a:r>
            <a:r>
              <a:rPr lang="zh-CN" altLang="en-US" sz="1600" dirty="0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//</a:t>
            </a:r>
            <a:r>
              <a:rPr lang="zh-CN" altLang="en-US" sz="1400" dirty="0">
                <a:solidFill>
                  <a:srgbClr val="080808"/>
                </a:solidFill>
                <a:latin typeface="Arial Unicode MS"/>
                <a:ea typeface="JetBrains Mono"/>
              </a:rPr>
              <a:t>方式二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47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4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40" y="1011111"/>
            <a:ext cx="10719119" cy="517190"/>
          </a:xfrm>
        </p:spPr>
        <p:txBody>
          <a:bodyPr/>
          <a:lstStyle/>
          <a:p>
            <a:r>
              <a:rPr lang="en-US" altLang="zh-CN"/>
              <a:t>Array</a:t>
            </a:r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ECF1C5C-790D-4B10-91D9-01AACA690F99}"/>
              </a:ext>
            </a:extLst>
          </p:cNvPr>
          <p:cNvSpPr txBox="1">
            <a:spLocks/>
          </p:cNvSpPr>
          <p:nvPr/>
        </p:nvSpPr>
        <p:spPr>
          <a:xfrm>
            <a:off x="827768" y="1528301"/>
            <a:ext cx="5031491" cy="90418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对象属性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pPr marL="6457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length 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返回数组中元素的个数即数组长度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5D9CD71A-7BD7-4149-825B-23F12E8D4D05}"/>
              </a:ext>
            </a:extLst>
          </p:cNvPr>
          <p:cNvSpPr txBox="1">
            <a:spLocks/>
          </p:cNvSpPr>
          <p:nvPr/>
        </p:nvSpPr>
        <p:spPr>
          <a:xfrm>
            <a:off x="827767" y="2719388"/>
            <a:ext cx="9683394" cy="147975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对象函数</a:t>
            </a:r>
          </a:p>
          <a:p>
            <a:pPr marL="6457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push()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向数组中末尾添加一个或者多个元素，返回新的长度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pPr marL="6457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splice(</a:t>
            </a:r>
            <a:r>
              <a:rPr lang="en-US" altLang="zh-CN" dirty="0" err="1">
                <a:solidFill>
                  <a:srgbClr val="000000"/>
                </a:solidFill>
                <a:latin typeface="PingFangSC-Regular"/>
              </a:rPr>
              <a:t>index,n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) 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从数组中删除元素  。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index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表示从哪个索引删除，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表示删除数据个数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8427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5903946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192885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Array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RegExp</a:t>
            </a:r>
            <a:r>
              <a:rPr lang="zh-CN" altLang="en-US" dirty="0">
                <a:solidFill>
                  <a:srgbClr val="C00000"/>
                </a:solidFill>
              </a:rPr>
              <a:t>正对象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String</a:t>
            </a:r>
          </a:p>
          <a:p>
            <a:r>
              <a:rPr lang="zh-CN" altLang="en-US" dirty="0"/>
              <a:t>自定义对象</a:t>
            </a:r>
            <a:endParaRPr lang="en-US" altLang="zh-CN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83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22586"/>
            <a:ext cx="6586565" cy="24055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PingFangSC-Regular"/>
              </a:rPr>
              <a:t>概念：正则表达式定义了字符串组成的规则</a:t>
            </a:r>
            <a:endParaRPr lang="en-US" altLang="zh-CN">
              <a:latin typeface="PingFangSC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PingFangSC-Regular"/>
              </a:rPr>
              <a:t>定义：</a:t>
            </a:r>
            <a:endParaRPr lang="en-US" altLang="zh-CN">
              <a:latin typeface="PingFangSC-Regular"/>
            </a:endParaRPr>
          </a:p>
          <a:p>
            <a:pPr lvl="1"/>
            <a:r>
              <a:rPr lang="zh-CN" altLang="en-US">
                <a:latin typeface="PingFangSC-Regular"/>
              </a:rPr>
              <a:t>直接量：注意不要加引号</a:t>
            </a:r>
            <a:endParaRPr lang="en-US" altLang="zh-CN">
              <a:latin typeface="PingFangSC-Regular"/>
            </a:endParaRPr>
          </a:p>
          <a:p>
            <a:pPr lvl="1"/>
            <a:endParaRPr lang="en-US" altLang="zh-CN">
              <a:latin typeface="PingFangSC-Regular"/>
            </a:endParaRPr>
          </a:p>
          <a:p>
            <a:pPr lvl="1"/>
            <a:r>
              <a:rPr lang="zh-CN" altLang="en-US">
                <a:latin typeface="PingFangSC-Regular"/>
              </a:rPr>
              <a:t>创建 </a:t>
            </a:r>
            <a:r>
              <a:rPr lang="en-US" altLang="zh-CN">
                <a:latin typeface="PingFangSC-Regular"/>
              </a:rPr>
              <a:t>RegExp </a:t>
            </a:r>
            <a:r>
              <a:rPr lang="zh-CN" altLang="en-US">
                <a:latin typeface="PingFangSC-Regular"/>
              </a:rPr>
              <a:t>对象</a:t>
            </a:r>
            <a:endParaRPr lang="en-US" altLang="zh-CN">
              <a:latin typeface="PingFangSC-Regular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RegExp</a:t>
            </a:r>
            <a:r>
              <a:rPr lang="zh-CN" altLang="en-US" dirty="0"/>
              <a:t>正则表达式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54542-8071-429C-8C5A-00CB7FE4B389}"/>
              </a:ext>
            </a:extLst>
          </p:cNvPr>
          <p:cNvSpPr txBox="1"/>
          <p:nvPr/>
        </p:nvSpPr>
        <p:spPr>
          <a:xfrm>
            <a:off x="1425530" y="2978015"/>
            <a:ext cx="45846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var </a:t>
            </a:r>
            <a:r>
              <a:rPr lang="zh-CN" altLang="zh-CN" sz="1400" dirty="0">
                <a:solidFill>
                  <a:srgbClr val="830091"/>
                </a:solidFill>
                <a:latin typeface="Arial Unicode MS"/>
                <a:ea typeface="JetBrains Mono"/>
              </a:rPr>
              <a:t>reg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400" dirty="0">
                <a:solidFill>
                  <a:srgbClr val="264EFF"/>
                </a:solidFill>
                <a:latin typeface="Arial Unicode MS"/>
                <a:ea typeface="JetBrains Mono"/>
              </a:rPr>
              <a:t>/^</a:t>
            </a:r>
            <a:r>
              <a:rPr lang="zh-CN" altLang="en-US" sz="1400" dirty="0">
                <a:solidFill>
                  <a:srgbClr val="264EFF"/>
                </a:solidFill>
                <a:latin typeface="Arial Unicode MS"/>
                <a:ea typeface="JetBrains Mono"/>
              </a:rPr>
              <a:t>正则表达式符号</a:t>
            </a:r>
            <a:r>
              <a:rPr lang="zh-CN" altLang="zh-CN" sz="1400" dirty="0">
                <a:solidFill>
                  <a:srgbClr val="264EFF"/>
                </a:solidFill>
                <a:latin typeface="Arial Unicode MS"/>
                <a:ea typeface="JetBrains Mono"/>
              </a:rPr>
              <a:t>$/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A5BEDAC-F9B3-4A24-9BC7-41610E70D899}"/>
              </a:ext>
            </a:extLst>
          </p:cNvPr>
          <p:cNvSpPr txBox="1"/>
          <p:nvPr/>
        </p:nvSpPr>
        <p:spPr>
          <a:xfrm>
            <a:off x="1425530" y="3688597"/>
            <a:ext cx="4584654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var </a:t>
            </a:r>
            <a:r>
              <a:rPr lang="zh-CN" altLang="zh-CN" sz="1400" dirty="0">
                <a:solidFill>
                  <a:srgbClr val="830091"/>
                </a:solidFill>
                <a:latin typeface="Arial Unicode MS"/>
                <a:ea typeface="JetBrains Mono"/>
              </a:rPr>
              <a:t>reg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new </a:t>
            </a:r>
            <a:r>
              <a:rPr lang="zh-CN" altLang="zh-CN" sz="1400" dirty="0">
                <a:solidFill>
                  <a:srgbClr val="830091"/>
                </a:solidFill>
                <a:latin typeface="Arial Unicode MS"/>
                <a:ea typeface="JetBrains Mono"/>
              </a:rPr>
              <a:t>RegExp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"^</a:t>
            </a:r>
            <a:r>
              <a:rPr lang="zh-CN" altLang="en-US" sz="1400" dirty="0">
                <a:solidFill>
                  <a:srgbClr val="264EFF"/>
                </a:solidFill>
                <a:latin typeface="Arial Unicode MS"/>
                <a:ea typeface="JetBrains Mono"/>
              </a:rPr>
              <a:t>正则表达式符号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$"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CFEEA069-B3F6-4C35-8EF6-C7CA5A7D38A1}"/>
              </a:ext>
            </a:extLst>
          </p:cNvPr>
          <p:cNvSpPr txBox="1">
            <a:spLocks/>
          </p:cNvSpPr>
          <p:nvPr/>
        </p:nvSpPr>
        <p:spPr>
          <a:xfrm>
            <a:off x="6181818" y="1644109"/>
            <a:ext cx="5882941" cy="513399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PingFangSC-Regular"/>
              </a:rPr>
              <a:t>语法：</a:t>
            </a:r>
            <a:endParaRPr lang="en-US" altLang="zh-CN"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PingFangSC-Regular"/>
              </a:rPr>
              <a:t>^</a:t>
            </a:r>
            <a:r>
              <a:rPr lang="zh-CN" altLang="en-US">
                <a:latin typeface="PingFangSC-Regular"/>
              </a:rPr>
              <a:t>：表示开始</a:t>
            </a:r>
            <a:endParaRPr lang="en-US" altLang="zh-CN"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PingFangSC-Regular"/>
              </a:rPr>
              <a:t>$</a:t>
            </a:r>
            <a:r>
              <a:rPr lang="zh-CN" altLang="en-US">
                <a:latin typeface="PingFangSC-Regular"/>
              </a:rPr>
              <a:t>：表示结束</a:t>
            </a:r>
            <a:endParaRPr lang="en-US" altLang="zh-CN"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PingFangSC-Regular"/>
              </a:rPr>
              <a:t>[ ]</a:t>
            </a:r>
            <a:r>
              <a:rPr lang="zh-CN" altLang="en-US">
                <a:latin typeface="PingFangSC-Regular"/>
              </a:rPr>
              <a:t>：</a:t>
            </a:r>
            <a:r>
              <a:rPr lang="zh-CN" altLang="en-US" b="0" i="0">
                <a:solidFill>
                  <a:srgbClr val="000000"/>
                </a:solidFill>
                <a:effectLst/>
                <a:latin typeface="SF Pro SC"/>
              </a:rPr>
              <a:t>代表某个范围内的单个字符，比如</a:t>
            </a:r>
            <a:r>
              <a:rPr lang="zh-CN" altLang="en-US">
                <a:solidFill>
                  <a:srgbClr val="000000"/>
                </a:solidFill>
                <a:latin typeface="SF Pro SC"/>
              </a:rPr>
              <a:t>：</a:t>
            </a:r>
            <a:r>
              <a:rPr lang="zh-CN" altLang="en-US" b="0" i="0">
                <a:solidFill>
                  <a:srgbClr val="000000"/>
                </a:solidFill>
                <a:effectLst/>
                <a:latin typeface="SF Pro SC"/>
              </a:rPr>
              <a:t> </a:t>
            </a:r>
            <a:r>
              <a:rPr lang="en-US" altLang="zh-CN" b="0" i="0">
                <a:solidFill>
                  <a:srgbClr val="000000"/>
                </a:solidFill>
                <a:effectLst/>
                <a:latin typeface="SF Pro SC"/>
              </a:rPr>
              <a:t>[0-9] </a:t>
            </a:r>
            <a:r>
              <a:rPr lang="zh-CN" altLang="en-US" b="0" i="0">
                <a:solidFill>
                  <a:srgbClr val="000000"/>
                </a:solidFill>
                <a:effectLst/>
                <a:latin typeface="SF Pro SC"/>
              </a:rPr>
              <a:t>单个数字字符</a:t>
            </a:r>
            <a:endParaRPr lang="en-US" altLang="zh-CN" b="0" i="0">
              <a:solidFill>
                <a:srgbClr val="000000"/>
              </a:solidFill>
              <a:effectLst/>
              <a:latin typeface="SF Pro SC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SF Pro SC"/>
              </a:rPr>
              <a:t>.</a:t>
            </a:r>
            <a:r>
              <a:rPr lang="zh-CN" altLang="en-US">
                <a:solidFill>
                  <a:srgbClr val="000000"/>
                </a:solidFill>
                <a:latin typeface="SF Pro SC"/>
              </a:rPr>
              <a:t>：</a:t>
            </a:r>
            <a:r>
              <a:rPr lang="zh-CN" altLang="en-US" b="0" i="0">
                <a:solidFill>
                  <a:srgbClr val="000000"/>
                </a:solidFill>
                <a:effectLst/>
                <a:latin typeface="SF Pro SC"/>
              </a:rPr>
              <a:t>代表任意单个字符，除了换行和行结束符</a:t>
            </a:r>
            <a:endParaRPr lang="en-US" altLang="zh-CN" b="0" i="0">
              <a:solidFill>
                <a:srgbClr val="000000"/>
              </a:solidFill>
              <a:effectLst/>
              <a:latin typeface="SF Pro SC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SF Pro SC"/>
              </a:rPr>
              <a:t>\w</a:t>
            </a:r>
            <a:r>
              <a:rPr lang="zh-CN" altLang="en-US">
                <a:solidFill>
                  <a:srgbClr val="000000"/>
                </a:solidFill>
                <a:latin typeface="SF Pro SC"/>
              </a:rPr>
              <a:t>：代表单词字符：字母、数字、下划线</a:t>
            </a:r>
            <a:r>
              <a:rPr lang="en-US" altLang="zh-CN">
                <a:solidFill>
                  <a:srgbClr val="000000"/>
                </a:solidFill>
                <a:latin typeface="SF Pro SC"/>
              </a:rPr>
              <a:t>(_)</a:t>
            </a:r>
            <a:r>
              <a:rPr lang="zh-CN" altLang="en-US">
                <a:solidFill>
                  <a:srgbClr val="000000"/>
                </a:solidFill>
                <a:latin typeface="SF Pro SC"/>
              </a:rPr>
              <a:t>，相当于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 [A-Za-z0-9_]</a:t>
            </a: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333333"/>
                </a:solidFill>
                <a:latin typeface="PingFang SC"/>
              </a:rPr>
              <a:t>\d</a:t>
            </a:r>
            <a:r>
              <a:rPr lang="zh-CN" altLang="en-US">
                <a:solidFill>
                  <a:srgbClr val="333333"/>
                </a:solidFill>
                <a:latin typeface="PingFang SC"/>
              </a:rPr>
              <a:t>：代表数字字符： 相当于 </a:t>
            </a:r>
            <a:r>
              <a:rPr lang="en-US" altLang="zh-CN">
                <a:solidFill>
                  <a:srgbClr val="333333"/>
                </a:solidFill>
                <a:latin typeface="PingFang SC"/>
              </a:rPr>
              <a:t>[0-9]</a:t>
            </a: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333333"/>
                </a:solidFill>
                <a:latin typeface="PingFang SC"/>
              </a:rPr>
              <a:t>量词：</a:t>
            </a:r>
            <a:endParaRPr lang="en-US" altLang="zh-CN">
              <a:solidFill>
                <a:srgbClr val="333333"/>
              </a:solidFill>
              <a:latin typeface="PingFang SC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333333"/>
                </a:solidFill>
                <a:latin typeface="PingFang SC"/>
              </a:rPr>
              <a:t>+</a:t>
            </a:r>
            <a:r>
              <a:rPr lang="zh-CN" altLang="en-US">
                <a:solidFill>
                  <a:srgbClr val="333333"/>
                </a:solidFill>
                <a:latin typeface="PingFang SC"/>
              </a:rPr>
              <a:t>：至少一个</a:t>
            </a:r>
            <a:endParaRPr lang="en-US" altLang="zh-CN">
              <a:solidFill>
                <a:srgbClr val="333333"/>
              </a:solidFill>
              <a:latin typeface="PingFang SC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333333"/>
                </a:solidFill>
                <a:latin typeface="PingFang SC"/>
              </a:rPr>
              <a:t>*：</a:t>
            </a:r>
            <a:r>
              <a:rPr lang="zh-CN" altLang="en-US" b="0" i="0">
                <a:solidFill>
                  <a:srgbClr val="000000"/>
                </a:solidFill>
                <a:effectLst/>
                <a:latin typeface="SF Pro SC"/>
              </a:rPr>
              <a:t>零个或多个</a:t>
            </a:r>
            <a:endParaRPr lang="en-US" altLang="zh-CN" b="0" i="0">
              <a:solidFill>
                <a:srgbClr val="000000"/>
              </a:solidFill>
              <a:effectLst/>
              <a:latin typeface="SF Pro SC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SF Pro SC"/>
              </a:rPr>
              <a:t>？：</a:t>
            </a:r>
            <a:r>
              <a:rPr lang="zh-CN" altLang="en-US" b="0" i="0">
                <a:solidFill>
                  <a:srgbClr val="000000"/>
                </a:solidFill>
                <a:effectLst/>
                <a:latin typeface="SF Pro SC"/>
              </a:rPr>
              <a:t>零个或一个</a:t>
            </a:r>
            <a:endParaRPr lang="en-US" altLang="zh-CN" b="0" i="0">
              <a:solidFill>
                <a:srgbClr val="000000"/>
              </a:solidFill>
              <a:effectLst/>
              <a:latin typeface="SF Pro SC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333333"/>
                </a:solidFill>
                <a:latin typeface="PingFang SC"/>
              </a:rPr>
              <a:t>{x}</a:t>
            </a:r>
            <a:r>
              <a:rPr lang="zh-CN" altLang="en-US">
                <a:solidFill>
                  <a:srgbClr val="333333"/>
                </a:solidFill>
                <a:latin typeface="PingFang SC"/>
              </a:rPr>
              <a:t>：</a:t>
            </a:r>
            <a:r>
              <a:rPr lang="en-US" altLang="zh-CN">
                <a:solidFill>
                  <a:srgbClr val="333333"/>
                </a:solidFill>
                <a:latin typeface="PingFang SC"/>
              </a:rPr>
              <a:t>x</a:t>
            </a:r>
            <a:r>
              <a:rPr lang="zh-CN" altLang="en-US">
                <a:solidFill>
                  <a:srgbClr val="333333"/>
                </a:solidFill>
                <a:latin typeface="PingFang SC"/>
              </a:rPr>
              <a:t>个</a:t>
            </a:r>
            <a:endParaRPr lang="en-US" altLang="zh-CN">
              <a:solidFill>
                <a:srgbClr val="333333"/>
              </a:solidFill>
              <a:latin typeface="PingFang SC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333333"/>
                </a:solidFill>
                <a:latin typeface="PingFang SC"/>
              </a:rPr>
              <a:t>{m,}</a:t>
            </a:r>
            <a:r>
              <a:rPr lang="zh-CN" altLang="en-US">
                <a:solidFill>
                  <a:srgbClr val="333333"/>
                </a:solidFill>
                <a:latin typeface="PingFang SC"/>
              </a:rPr>
              <a:t>：至少</a:t>
            </a:r>
            <a:r>
              <a:rPr lang="en-US" altLang="zh-CN">
                <a:solidFill>
                  <a:srgbClr val="333333"/>
                </a:solidFill>
                <a:latin typeface="PingFang SC"/>
              </a:rPr>
              <a:t>m</a:t>
            </a:r>
            <a:r>
              <a:rPr lang="zh-CN" altLang="en-US">
                <a:solidFill>
                  <a:srgbClr val="333333"/>
                </a:solidFill>
                <a:latin typeface="PingFang SC"/>
              </a:rPr>
              <a:t>个</a:t>
            </a:r>
            <a:endParaRPr lang="en-US" altLang="zh-CN">
              <a:solidFill>
                <a:srgbClr val="333333"/>
              </a:solidFill>
              <a:latin typeface="PingFang SC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333333"/>
                </a:solidFill>
                <a:latin typeface="PingFang SC"/>
              </a:rPr>
              <a:t>{m,n}</a:t>
            </a:r>
            <a:r>
              <a:rPr lang="zh-CN" altLang="en-US">
                <a:solidFill>
                  <a:srgbClr val="333333"/>
                </a:solidFill>
                <a:latin typeface="PingFang SC"/>
              </a:rPr>
              <a:t>：至少</a:t>
            </a:r>
            <a:r>
              <a:rPr lang="en-US" altLang="zh-CN">
                <a:solidFill>
                  <a:srgbClr val="333333"/>
                </a:solidFill>
                <a:latin typeface="PingFang SC"/>
              </a:rPr>
              <a:t>m</a:t>
            </a:r>
            <a:r>
              <a:rPr lang="zh-CN" altLang="en-US">
                <a:solidFill>
                  <a:srgbClr val="333333"/>
                </a:solidFill>
                <a:latin typeface="PingFang SC"/>
              </a:rPr>
              <a:t>个，最多</a:t>
            </a:r>
            <a:r>
              <a:rPr lang="en-US" altLang="zh-CN">
                <a:solidFill>
                  <a:srgbClr val="333333"/>
                </a:solidFill>
                <a:latin typeface="PingFang SC"/>
              </a:rPr>
              <a:t>n</a:t>
            </a:r>
            <a:r>
              <a:rPr lang="zh-CN" altLang="en-US">
                <a:solidFill>
                  <a:srgbClr val="333333"/>
                </a:solidFill>
                <a:latin typeface="PingFang SC"/>
              </a:rPr>
              <a:t>个</a:t>
            </a:r>
            <a:endParaRPr lang="en-US" altLang="zh-CN">
              <a:solidFill>
                <a:srgbClr val="333333"/>
              </a:solidFill>
              <a:latin typeface="PingFang SC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endParaRPr lang="en-US" altLang="zh-CN">
              <a:latin typeface="PingFangSC-Regular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386D1E05-55C7-4EB8-8A21-69A179514CA8}"/>
              </a:ext>
            </a:extLst>
          </p:cNvPr>
          <p:cNvSpPr txBox="1"/>
          <p:nvPr/>
        </p:nvSpPr>
        <p:spPr>
          <a:xfrm>
            <a:off x="8280571" y="4648496"/>
            <a:ext cx="275437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var </a:t>
            </a:r>
            <a:r>
              <a:rPr lang="zh-CN" altLang="zh-CN" sz="1400">
                <a:solidFill>
                  <a:srgbClr val="830091"/>
                </a:solidFill>
                <a:latin typeface="Arial Unicode MS"/>
                <a:ea typeface="JetBrains Mono"/>
              </a:rPr>
              <a:t>reg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400">
                <a:solidFill>
                  <a:srgbClr val="264EFF"/>
                </a:solidFill>
                <a:latin typeface="Arial Unicode MS"/>
                <a:ea typeface="JetBrains Mono"/>
              </a:rPr>
              <a:t>/^\w</a:t>
            </a:r>
            <a:r>
              <a:rPr lang="en-US" altLang="zh-CN" sz="1400">
                <a:solidFill>
                  <a:srgbClr val="264EFF"/>
                </a:solidFill>
                <a:latin typeface="Arial Unicode MS"/>
                <a:ea typeface="JetBrains Mono"/>
              </a:rPr>
              <a:t>+</a:t>
            </a:r>
            <a:r>
              <a:rPr lang="zh-CN" altLang="zh-CN" sz="1400">
                <a:solidFill>
                  <a:srgbClr val="264EFF"/>
                </a:solidFill>
                <a:latin typeface="Arial Unicode MS"/>
                <a:ea typeface="JetBrains Mono"/>
              </a:rPr>
              <a:t>$/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81780AF4-7D7D-4D05-9FCB-DF87C0F2DFC4}"/>
              </a:ext>
            </a:extLst>
          </p:cNvPr>
          <p:cNvSpPr txBox="1">
            <a:spLocks/>
          </p:cNvSpPr>
          <p:nvPr/>
        </p:nvSpPr>
        <p:spPr>
          <a:xfrm>
            <a:off x="710881" y="4273657"/>
            <a:ext cx="5385120" cy="74967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PingFangSC-Regular"/>
              </a:rPr>
              <a:t>方法：</a:t>
            </a:r>
            <a:endParaRPr lang="en-US" altLang="zh-CN"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PingFangSC-Regular"/>
              </a:rPr>
              <a:t>test(str)</a:t>
            </a:r>
            <a:r>
              <a:rPr lang="zh-CN" altLang="en-US">
                <a:latin typeface="PingFangSC-Regular"/>
              </a:rPr>
              <a:t>：判断指定字符串是否符合规则，返回 </a:t>
            </a:r>
            <a:r>
              <a:rPr lang="en-US" altLang="zh-CN">
                <a:latin typeface="PingFangSC-Regular"/>
              </a:rPr>
              <a:t>true</a:t>
            </a:r>
            <a:r>
              <a:rPr lang="zh-CN" altLang="en-US">
                <a:latin typeface="PingFangSC-Regular"/>
              </a:rPr>
              <a:t>或 </a:t>
            </a:r>
            <a:r>
              <a:rPr lang="en-US" altLang="zh-CN">
                <a:latin typeface="PingFangSC-Regular"/>
              </a:rPr>
              <a:t>false</a:t>
            </a:r>
            <a:endParaRPr lang="zh-CN" altLang="en-US">
              <a:latin typeface="PingFangSC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7304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zh-CN" dirty="0" err="1">
                <a:solidFill>
                  <a:srgbClr val="C00000"/>
                </a:solidFill>
              </a:rPr>
              <a:t>RegExp</a:t>
            </a:r>
            <a:r>
              <a:rPr lang="zh-CN" altLang="en-US" dirty="0"/>
              <a:t>正则表达式</a:t>
            </a:r>
            <a:endParaRPr lang="zh-CN" altLang="en-US" dirty="0">
              <a:latin typeface="PingFangSC-Regular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ECDDD80-8A34-4A2D-95C1-CC1A5866DA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7268" y="1707769"/>
            <a:ext cx="9214230" cy="6714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SC-Regular"/>
              </a:rPr>
              <a:t>需求：使用正则表达式验证指定的字符串是否满足长度是</a:t>
            </a:r>
            <a:r>
              <a:rPr lang="en-US" altLang="zh-CN" dirty="0">
                <a:latin typeface="PingFangSC-Regular"/>
              </a:rPr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259864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5903946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192885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Array</a:t>
            </a:r>
          </a:p>
          <a:p>
            <a:r>
              <a:rPr lang="en-US" altLang="zh-CN" dirty="0" err="1">
                <a:solidFill>
                  <a:schemeClr val="tx1"/>
                </a:solidFill>
              </a:rPr>
              <a:t>RegExp</a:t>
            </a:r>
            <a:r>
              <a:rPr lang="zh-CN" altLang="en-US" dirty="0">
                <a:solidFill>
                  <a:schemeClr val="tx1"/>
                </a:solidFill>
              </a:rPr>
              <a:t>正对象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String</a:t>
            </a:r>
          </a:p>
          <a:p>
            <a:r>
              <a:rPr lang="zh-CN" altLang="en-US" dirty="0"/>
              <a:t>自定义对象</a:t>
            </a:r>
            <a:endParaRPr lang="en-US" altLang="zh-CN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90377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25908</TotalTime>
  <Words>1613</Words>
  <Application>Microsoft Office PowerPoint</Application>
  <PresentationFormat>宽屏</PresentationFormat>
  <Paragraphs>243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35</vt:i4>
      </vt:variant>
    </vt:vector>
  </HeadingPairs>
  <TitlesOfParts>
    <vt:vector size="62" baseType="lpstr">
      <vt:lpstr>Alibaba PuHuiTi B</vt:lpstr>
      <vt:lpstr>Alibaba PuHuiTi M</vt:lpstr>
      <vt:lpstr>Alibaba PuHuiTi Medium</vt:lpstr>
      <vt:lpstr>Alibaba PuHuiTi R</vt:lpstr>
      <vt:lpstr>Arial Unicode MS</vt:lpstr>
      <vt:lpstr>PingFang SC</vt:lpstr>
      <vt:lpstr>PingFangSC-Regular</vt:lpstr>
      <vt:lpstr>SF Pro SC</vt:lpstr>
      <vt:lpstr>阿里巴巴普惠体</vt:lpstr>
      <vt:lpstr>等线</vt:lpstr>
      <vt:lpstr>黑体</vt:lpstr>
      <vt:lpstr>STKaiti</vt:lpstr>
      <vt:lpstr>STKaiti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JavaScript</vt:lpstr>
      <vt:lpstr>PowerPoint 演示文稿</vt:lpstr>
      <vt:lpstr>JavaScript 对象</vt:lpstr>
      <vt:lpstr>Array</vt:lpstr>
      <vt:lpstr>Array</vt:lpstr>
      <vt:lpstr>JavaScript 对象</vt:lpstr>
      <vt:lpstr>RegExp正则表达式</vt:lpstr>
      <vt:lpstr>PowerPoint 演示文稿</vt:lpstr>
      <vt:lpstr>JavaScript 对象</vt:lpstr>
      <vt:lpstr>String</vt:lpstr>
      <vt:lpstr>JavaScript 对象</vt:lpstr>
      <vt:lpstr>自定义对象</vt:lpstr>
      <vt:lpstr>PowerPoint 演示文稿</vt:lpstr>
      <vt:lpstr>BOM</vt:lpstr>
      <vt:lpstr>Window</vt:lpstr>
      <vt:lpstr>PowerPoint 演示文稿</vt:lpstr>
      <vt:lpstr>History</vt:lpstr>
      <vt:lpstr>Location</vt:lpstr>
      <vt:lpstr>PowerPoint 演示文稿</vt:lpstr>
      <vt:lpstr>DOM</vt:lpstr>
      <vt:lpstr>DOM</vt:lpstr>
      <vt:lpstr>DOM</vt:lpstr>
      <vt:lpstr>DOM</vt:lpstr>
      <vt:lpstr>获取 Element</vt:lpstr>
      <vt:lpstr>DOM</vt:lpstr>
      <vt:lpstr>Element</vt:lpstr>
      <vt:lpstr>PowerPoint 演示文稿</vt:lpstr>
      <vt:lpstr>事件监听</vt:lpstr>
      <vt:lpstr>事件监听</vt:lpstr>
      <vt:lpstr>事件绑定</vt:lpstr>
      <vt:lpstr>事件监听</vt:lpstr>
      <vt:lpstr>常见事件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田 锁</cp:lastModifiedBy>
  <cp:revision>694</cp:revision>
  <dcterms:created xsi:type="dcterms:W3CDTF">2020-03-31T02:23:27Z</dcterms:created>
  <dcterms:modified xsi:type="dcterms:W3CDTF">2022-12-03T04:22:48Z</dcterms:modified>
</cp:coreProperties>
</file>