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8AA57-C289-A16F-EC11-348155982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959ACF-9138-1C01-FE88-6BA97A5E2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BA516-120A-B1FB-0275-E8B8FC58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E4A18-4CC9-A376-C892-C8529DF2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1E944-2B92-6303-F258-58DF7801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082D4-A10E-F37E-3FA6-8DC3FF06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B8D89-BF91-20BD-0E96-22EA456C4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4D6A8-C704-BC8E-0FFE-A9B6DECF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AA6EB-43A8-20AF-000A-74F364C4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33923-3E70-0525-510B-BC73225D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7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9AA2A-0B0C-2116-B114-60B6DCCB0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33B0-2C29-902C-BBD7-07E614BF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EEAE3-6315-7EA8-ADD7-784FD17B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58CED-794E-B976-716D-2EF4B59E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9B66A-6932-7B65-CDA0-3D497959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1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1E057-A7AB-E5FC-C74E-51559D0F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669EE-094C-73BB-7691-4336D397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603D-6FFA-09DA-4295-A436B319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BF1E2-6B37-74BB-77D0-579EFDBC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E7825-AC19-0F86-0801-C53B3683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9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3535A-6705-3FB3-7C03-7E916774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23B7F-97D3-2EFC-D788-509CB9BD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ECC0-457E-33E1-BB36-D44242BA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8AA7B-D7A9-B4F0-4328-2979A53F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A0ACC-A2D8-F8A6-FE24-D51FEA3E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658E-C795-8E5F-3B17-FCCF518A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577A1-12C6-B2CC-4AAF-B81B9938E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581CFD-27C7-1B69-5CB8-A6B7ECF2A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7D659-7CE9-3A07-9E2B-239432D9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0ADAF-1675-FEC3-5FC7-865E66EF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88038-F263-AA63-2F90-C632718F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8E4E3-6477-A744-402F-19DA4F98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5EA22-1FEC-3B9D-6CEC-8BA35C05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B55FEF-BC73-5B06-FECD-EC5BD5F63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CFEC7-E4B7-7C4C-9A6C-419DDDE03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6F0F65-25A2-B763-F6A8-A67BE2F6E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62EE51-3186-5832-C872-68B59B54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6E3FA8-1A13-F022-09FB-C37659C4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2C20D-53BC-6471-DA0B-8817A6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8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4A1FF-95C5-8755-19A4-07851574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7E6E4F-2166-7B74-CC0F-390B1F16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430B5-662F-1BD8-EFCC-FA84C6FB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A4D7E4-0CBD-5147-A5BC-645E586A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B0217-6C69-8F4A-9B68-50B2E3EE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972D0E-FCC2-2342-0EDF-97522184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A2B8B-6768-6519-AA98-A20D74A3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5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DFC28-6658-6B02-BEDD-E3D3C675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7D0D2-4FA5-2F8B-71F5-75C1DAF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A0BF6-DD04-587F-E20E-B68BC5083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25948-97E7-0750-73A6-D6E78BAD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DE0A0-DA9C-FC42-5D42-4C358EFA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6514C-8CA6-300A-4A7E-5CDF81B7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693A9-EBBA-CEAB-2539-EE5F0755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A5296B-92ED-00DA-B356-EE5E8A559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FF292-CE2E-BBFE-23F4-373BEE70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EBD75-9300-8FBE-B95E-EE163625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50AB7-8BCA-2651-B458-482B9F3D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014BA-4CD8-26E0-26DF-8A595474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E468FC-86B4-DA12-2207-1B0A9F33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ABB0B-A399-3949-C39E-697B84B7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DF230-9C5E-85F7-E65B-63098585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C68B-46A4-4EBE-AB4B-44AB7F4E31D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76907-7EF8-6F6C-8726-EEE0B282F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8E79A-A6BE-0A54-3A20-09577266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0363-8C0F-4C3D-B252-1C8604F0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s.statcount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izr.com/" TargetMode="External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pen.io/ha-eun-KIM-the-lessful/pen/oNQMMx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232D6B-6508-66F8-73B7-BC89C6BF8A00}"/>
              </a:ext>
            </a:extLst>
          </p:cNvPr>
          <p:cNvSpPr txBox="1"/>
          <p:nvPr/>
        </p:nvSpPr>
        <p:spPr>
          <a:xfrm>
            <a:off x="3586348" y="124691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브라우저의 동작 원리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27C13-B3F2-0BB8-AB36-9792DC7B3777}"/>
              </a:ext>
            </a:extLst>
          </p:cNvPr>
          <p:cNvSpPr txBox="1"/>
          <p:nvPr/>
        </p:nvSpPr>
        <p:spPr>
          <a:xfrm>
            <a:off x="362199" y="810406"/>
            <a:ext cx="1189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프로그래밍 언어는 운영체제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(Operating System, OS)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위에서 실행되지만 웹 애플리케이션의 자바스크립트는 브라우저에서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HTML, CSS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와 함께 실행된다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 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따라서 브라우저 환경을 고려할 때 보다 효율적인 자바스크립트 프로그래밍이 가능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45D36A3-5B1D-4A0E-9F4C-0273EB6B2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t="3574" r="1770" b="10293"/>
          <a:stretch/>
        </p:blipFill>
        <p:spPr bwMode="auto">
          <a:xfrm>
            <a:off x="403763" y="1395181"/>
            <a:ext cx="6584866" cy="319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7855D0-CF98-E203-FBF0-8D98D0916869}"/>
              </a:ext>
            </a:extLst>
          </p:cNvPr>
          <p:cNvSpPr txBox="1"/>
          <p:nvPr/>
        </p:nvSpPr>
        <p:spPr>
          <a:xfrm>
            <a:off x="267194" y="4672449"/>
            <a:ext cx="10907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사용자가 특정 페이지에 접속하여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HTML을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서버로부터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내려받으면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, 브라우저의 렌더링 엔진에서는 이를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파싱한다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44D87-CAA3-99A7-CD79-A0CE9B442BD8}"/>
              </a:ext>
            </a:extLst>
          </p:cNvPr>
          <p:cNvSpPr txBox="1"/>
          <p:nvPr/>
        </p:nvSpPr>
        <p:spPr>
          <a:xfrm>
            <a:off x="320634" y="5035074"/>
            <a:ext cx="10907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HTML 파싱을 진행하면서, DOM 트리를 만들게 되는데, 이 때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Link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태그를 만나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StyleSheet를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내려받게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될 경우 CSS 파싱을 통해 CSSOM 트리를 만들게 된다.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62E7A-DA82-A8A2-7FBB-04C78AC95D98}"/>
              </a:ext>
            </a:extLst>
          </p:cNvPr>
          <p:cNvSpPr txBox="1"/>
          <p:nvPr/>
        </p:nvSpPr>
        <p:spPr>
          <a:xfrm>
            <a:off x="267195" y="5619849"/>
            <a:ext cx="10907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결합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되어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렌더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트리를 만들고, 레이아웃 작업을 통해 사용자에게 그려줄 영역을 계산한 뒤, 화면에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뿌려주게된다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AE769-4BB9-9215-8A11-83A84929ECDB}"/>
              </a:ext>
            </a:extLst>
          </p:cNvPr>
          <p:cNvSpPr txBox="1"/>
          <p:nvPr/>
        </p:nvSpPr>
        <p:spPr>
          <a:xfrm>
            <a:off x="267193" y="6204624"/>
            <a:ext cx="10503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4.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위 과정을 진행하면서 자바스크립트를 만나면,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자바스크립트 엔진은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JS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파일을 로드 받는다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18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9C40F7-8777-0A54-D767-E62D02B3D438}"/>
              </a:ext>
            </a:extLst>
          </p:cNvPr>
          <p:cNvSpPr txBox="1"/>
          <p:nvPr/>
        </p:nvSpPr>
        <p:spPr>
          <a:xfrm>
            <a:off x="203033" y="194328"/>
            <a:ext cx="2852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다른 출처 요청 정책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3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가지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00BE6-6CF4-7282-3ACB-EE03F888C79B}"/>
              </a:ext>
            </a:extLst>
          </p:cNvPr>
          <p:cNvSpPr txBox="1"/>
          <p:nvPr/>
        </p:nvSpPr>
        <p:spPr>
          <a:xfrm>
            <a:off x="252663" y="563660"/>
            <a:ext cx="295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1.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단순요청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(Simple Request)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77F1C-0A18-936E-2E03-52F49C32996F}"/>
              </a:ext>
            </a:extLst>
          </p:cNvPr>
          <p:cNvSpPr txBox="1"/>
          <p:nvPr/>
        </p:nvSpPr>
        <p:spPr>
          <a:xfrm>
            <a:off x="252663" y="932992"/>
            <a:ext cx="11686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GET, HEAD, POST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요청만 가능</a:t>
            </a:r>
            <a:r>
              <a:rPr lang="en-US" altLang="ko-KR" sz="16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6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Accept, Accept-Language,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Contet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-Language, Content-Type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과 같은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CORS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안전 리스트 헤더 혹은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User-Agent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헤더</a:t>
            </a:r>
            <a:endParaRPr lang="ko-KR" altLang="en-US" sz="16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Contet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-Type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헤더는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application/x-www-form-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urlencoded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multipart/form-data and text/plain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만 가능</a:t>
            </a:r>
            <a:endParaRPr lang="ko-KR" altLang="en-US" sz="16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7E7E-B474-DEAA-16F5-0E3ADAF8699A}"/>
              </a:ext>
            </a:extLst>
          </p:cNvPr>
          <p:cNvSpPr txBox="1"/>
          <p:nvPr/>
        </p:nvSpPr>
        <p:spPr>
          <a:xfrm>
            <a:off x="252663" y="1834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통신과정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DB40E4-DD53-FD0C-A9E1-6122B4703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3" t="7255" r="432" b="2649"/>
          <a:stretch/>
        </p:blipFill>
        <p:spPr>
          <a:xfrm>
            <a:off x="327872" y="2201590"/>
            <a:ext cx="4620126" cy="31727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D0C2EE-EA07-8297-86E8-9D55DEEA3B6F}"/>
              </a:ext>
            </a:extLst>
          </p:cNvPr>
          <p:cNvSpPr txBox="1"/>
          <p:nvPr/>
        </p:nvSpPr>
        <p:spPr>
          <a:xfrm>
            <a:off x="5030692" y="2433751"/>
            <a:ext cx="683343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브라우저는 다른 출처에 자신의 주소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https://www.site.com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origin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담아서 요청을 보낸다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서버는 요청을 확인하고 다른 출처 주소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https://www.site.com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 에 접근이 가능하다는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access-control-allow-origin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해당 주소를 담아서 결과를 리턴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AF1FB-6AA7-61EF-4E8E-46482A627990}"/>
              </a:ext>
            </a:extLst>
          </p:cNvPr>
          <p:cNvSpPr txBox="1"/>
          <p:nvPr/>
        </p:nvSpPr>
        <p:spPr>
          <a:xfrm>
            <a:off x="5197642" y="4072689"/>
            <a:ext cx="6499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access-control-allow-origin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CORS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헤더의 중요 요소 중 하나로 </a:t>
            </a:r>
            <a:endParaRPr lang="en-US" altLang="ko-KR" sz="16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어떤 요청을 허용할지 결정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7733157-5DB7-F9CF-9FB0-170F7DA3B25B}"/>
              </a:ext>
            </a:extLst>
          </p:cNvPr>
          <p:cNvSpPr/>
          <p:nvPr/>
        </p:nvSpPr>
        <p:spPr>
          <a:xfrm>
            <a:off x="453952" y="5501438"/>
            <a:ext cx="316070" cy="231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59D3FE-8661-0AD6-4869-FDC7E7823FF6}"/>
              </a:ext>
            </a:extLst>
          </p:cNvPr>
          <p:cNvSpPr txBox="1"/>
          <p:nvPr/>
        </p:nvSpPr>
        <p:spPr>
          <a:xfrm>
            <a:off x="902235" y="5447731"/>
            <a:ext cx="10794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서버가 이 헤더에 응답하지 않거나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헤더 값이 요청의 출처와 일치하지 않는 도메인인 경우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브라우저는 응답을 차단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5" name="화살표: 왼쪽으로 구부러짐 44">
            <a:extLst>
              <a:ext uri="{FF2B5EF4-FFF2-40B4-BE49-F238E27FC236}">
                <a16:creationId xmlns:a16="http://schemas.microsoft.com/office/drawing/2014/main" id="{131B0416-69A3-DCD0-3661-06C6D5AC04EC}"/>
              </a:ext>
            </a:extLst>
          </p:cNvPr>
          <p:cNvSpPr/>
          <p:nvPr/>
        </p:nvSpPr>
        <p:spPr>
          <a:xfrm>
            <a:off x="2893594" y="3011284"/>
            <a:ext cx="162427" cy="1650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251FB6D-2A56-82AF-467F-C11BF228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87" y="5925008"/>
            <a:ext cx="5226319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C32A3-0489-8795-10CD-8F46534230C2}"/>
              </a:ext>
            </a:extLst>
          </p:cNvPr>
          <p:cNvSpPr txBox="1"/>
          <p:nvPr/>
        </p:nvSpPr>
        <p:spPr>
          <a:xfrm>
            <a:off x="145785" y="136148"/>
            <a:ext cx="36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2. 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프리 플라이트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(Preflight Request)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8D024-BBED-981F-41A4-948DB2A7F771}"/>
              </a:ext>
            </a:extLst>
          </p:cNvPr>
          <p:cNvSpPr txBox="1"/>
          <p:nvPr/>
        </p:nvSpPr>
        <p:spPr>
          <a:xfrm>
            <a:off x="145785" y="505480"/>
            <a:ext cx="1041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프리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플라이트는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OPTIONS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메서드로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HTTP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요청을 미리 보내 실제 요청이 전송하기에 안전한지 확인합니다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다른 출처 요청이 유저 데이터에 영향을 줄 수 있기 때문에  미리 전송</a:t>
            </a:r>
            <a:endParaRPr lang="ko-KR" altLang="en-US" sz="1600" dirty="0">
              <a:latin typeface="+mj-ea"/>
              <a:ea typeface="+mj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6333914-9595-BBFA-D249-6E02B2A2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98469"/>
              </p:ext>
            </p:extLst>
          </p:nvPr>
        </p:nvGraphicFramePr>
        <p:xfrm>
          <a:off x="268512" y="1224367"/>
          <a:ext cx="1041766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830">
                  <a:extLst>
                    <a:ext uri="{9D8B030D-6E8A-4147-A177-3AD203B41FA5}">
                      <a16:colId xmlns:a16="http://schemas.microsoft.com/office/drawing/2014/main" val="2360771724"/>
                    </a:ext>
                  </a:extLst>
                </a:gridCol>
                <a:gridCol w="5208830">
                  <a:extLst>
                    <a:ext uri="{9D8B030D-6E8A-4147-A177-3AD203B41FA5}">
                      <a16:colId xmlns:a16="http://schemas.microsoft.com/office/drawing/2014/main" val="420842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요청헤더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응답헤더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7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origin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어디서 요청을 했는지 서버에 알려주는 주소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access-control-allow-origin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 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서버가 허용하는 출처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8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access-control-request-method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 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실제 요청이 보낼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HTTP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메서드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access-control-allow-methods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 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서버가 허용하는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HTTP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메서드 리스트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0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access-control-request-headers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 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실제 요청에 포함된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header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access-control-allow-headers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 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서버가 허용하는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header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리스트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4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access-control-max-age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프리 플라이트 요청의 응답을 캐시에 저장하는 시간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8683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1669EC4-B8ED-2653-4157-C913F308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8" y="2678216"/>
            <a:ext cx="4304881" cy="39363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7678BD-A120-9EEC-9100-37F530CB9D8A}"/>
              </a:ext>
            </a:extLst>
          </p:cNvPr>
          <p:cNvSpPr/>
          <p:nvPr/>
        </p:nvSpPr>
        <p:spPr>
          <a:xfrm>
            <a:off x="457200" y="2790701"/>
            <a:ext cx="4116193" cy="2078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D09E9-1329-1A9B-769D-70A841478A48}"/>
              </a:ext>
            </a:extLst>
          </p:cNvPr>
          <p:cNvSpPr/>
          <p:nvPr/>
        </p:nvSpPr>
        <p:spPr>
          <a:xfrm>
            <a:off x="647205" y="3028208"/>
            <a:ext cx="3022270" cy="492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239F06-8086-5668-5B8D-D316B804E8FF}"/>
              </a:ext>
            </a:extLst>
          </p:cNvPr>
          <p:cNvCxnSpPr>
            <a:cxnSpLocks/>
          </p:cNvCxnSpPr>
          <p:nvPr/>
        </p:nvCxnSpPr>
        <p:spPr>
          <a:xfrm>
            <a:off x="3752603" y="3996047"/>
            <a:ext cx="1490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9D0E06-6379-9D6B-5219-E4D3DF2EA701}"/>
              </a:ext>
            </a:extLst>
          </p:cNvPr>
          <p:cNvSpPr txBox="1"/>
          <p:nvPr/>
        </p:nvSpPr>
        <p:spPr>
          <a:xfrm>
            <a:off x="5342251" y="3752603"/>
            <a:ext cx="493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미리 </a:t>
            </a:r>
            <a:r>
              <a:rPr lang="en-US" altLang="ko-KR" dirty="0"/>
              <a:t>test</a:t>
            </a:r>
            <a:r>
              <a:rPr lang="ko-KR" altLang="en-US" dirty="0"/>
              <a:t>해봄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정상적인 응답이 오면</a:t>
            </a:r>
            <a:r>
              <a:rPr lang="en-US" altLang="ko-KR" dirty="0"/>
              <a:t>. </a:t>
            </a:r>
            <a:r>
              <a:rPr lang="ko-KR" altLang="en-US" dirty="0"/>
              <a:t>그때 실제 요청을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5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66B49-B3DD-8B8C-21D5-C032F6363DD2}"/>
              </a:ext>
            </a:extLst>
          </p:cNvPr>
          <p:cNvSpPr txBox="1"/>
          <p:nvPr/>
        </p:nvSpPr>
        <p:spPr>
          <a:xfrm>
            <a:off x="195943" y="166254"/>
            <a:ext cx="35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3.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신용 요청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(Credentialed Request)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B6E49-7C5E-2F04-1882-B437E43DC282}"/>
              </a:ext>
            </a:extLst>
          </p:cNvPr>
          <p:cNvSpPr txBox="1"/>
          <p:nvPr/>
        </p:nvSpPr>
        <p:spPr>
          <a:xfrm>
            <a:off x="298366" y="635905"/>
            <a:ext cx="11173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신용 요청은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인증 헤더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TLS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클라이언트 인증서 등의 신용정보와 함께 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기본적으로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CORS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정책은 다른 출처 요청에 인증정보 포함을 허용하지 않습니다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요청에 인증을 포함하는 플래그가 있거나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access-control-allow-credentials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로 설정 한다면 요청할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 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498D3B-4E43-D90F-12A6-9915B583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4" y="1936553"/>
            <a:ext cx="5586179" cy="29976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D907DC-AE96-69BF-470B-2865B07563CB}"/>
              </a:ext>
            </a:extLst>
          </p:cNvPr>
          <p:cNvSpPr/>
          <p:nvPr/>
        </p:nvSpPr>
        <p:spPr>
          <a:xfrm>
            <a:off x="688769" y="3093522"/>
            <a:ext cx="2000992" cy="195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2A1B4F-D1C2-2373-37AB-40E3DBCEDB7D}"/>
              </a:ext>
            </a:extLst>
          </p:cNvPr>
          <p:cNvSpPr/>
          <p:nvPr/>
        </p:nvSpPr>
        <p:spPr>
          <a:xfrm>
            <a:off x="3061855" y="3934691"/>
            <a:ext cx="2000992" cy="195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07BC9-DDA0-766D-7A08-36C3BC7F9E45}"/>
              </a:ext>
            </a:extLst>
          </p:cNvPr>
          <p:cNvSpPr txBox="1"/>
          <p:nvPr/>
        </p:nvSpPr>
        <p:spPr>
          <a:xfrm>
            <a:off x="5421086" y="2590870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true </a:t>
            </a:r>
            <a:r>
              <a:rPr lang="ko-KR" altLang="en-US" dirty="0"/>
              <a:t>가 아니거나</a:t>
            </a:r>
            <a:r>
              <a:rPr lang="en-US" altLang="ko-KR" dirty="0"/>
              <a:t>, </a:t>
            </a:r>
            <a:r>
              <a:rPr lang="ko-KR" altLang="en-US" dirty="0"/>
              <a:t>허용된 출처가 아니면 </a:t>
            </a:r>
            <a:endParaRPr lang="en-US" altLang="ko-KR" dirty="0"/>
          </a:p>
          <a:p>
            <a:r>
              <a:rPr lang="ko-KR" altLang="en-US" dirty="0"/>
              <a:t>오류가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75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C3A6A6-AC7E-477B-2D34-74B9689E2C05}"/>
              </a:ext>
            </a:extLst>
          </p:cNvPr>
          <p:cNvSpPr txBox="1"/>
          <p:nvPr/>
        </p:nvSpPr>
        <p:spPr>
          <a:xfrm>
            <a:off x="4258456" y="111200"/>
            <a:ext cx="3306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크로스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Noto Sans KR"/>
              </a:rPr>
              <a:t>브라우징</a:t>
            </a:r>
            <a:endParaRPr lang="ko-KR" altLang="en-US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DB4E-AFE1-6A28-5A8C-118AE0355C89}"/>
              </a:ext>
            </a:extLst>
          </p:cNvPr>
          <p:cNvSpPr txBox="1"/>
          <p:nvPr/>
        </p:nvSpPr>
        <p:spPr>
          <a:xfrm>
            <a:off x="697675" y="695975"/>
            <a:ext cx="102513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-&gt;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다양한 웹 브라우저와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기기에서 웹 페이지가 동일하게 작동하고 보여지도록 하는 개발 방법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다양한 웹 브라우저가 존재하며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각 브라우저마다 사용하는 엔진과 버전에 따라 웹 페이지의 렌더링과 기능 지원이 다를 수 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374151"/>
                </a:solidFill>
                <a:latin typeface="+mj-ea"/>
                <a:ea typeface="+mj-ea"/>
              </a:rPr>
              <a:t># </a:t>
            </a:r>
            <a:r>
              <a:rPr lang="ko-KR" altLang="en-US" sz="1400" dirty="0">
                <a:solidFill>
                  <a:srgbClr val="374151"/>
                </a:solidFill>
                <a:latin typeface="+mj-ea"/>
                <a:ea typeface="+mj-ea"/>
              </a:rPr>
              <a:t>모든 브라우저에서 </a:t>
            </a:r>
            <a:r>
              <a:rPr lang="en-US" altLang="ko-KR" sz="1400" dirty="0">
                <a:solidFill>
                  <a:srgbClr val="374151"/>
                </a:solidFill>
                <a:latin typeface="+mj-ea"/>
                <a:ea typeface="+mj-ea"/>
              </a:rPr>
              <a:t>100% </a:t>
            </a:r>
            <a:r>
              <a:rPr lang="ko-KR" altLang="en-US" sz="1400" dirty="0">
                <a:solidFill>
                  <a:srgbClr val="374151"/>
                </a:solidFill>
                <a:latin typeface="+mj-ea"/>
                <a:ea typeface="+mj-ea"/>
              </a:rPr>
              <a:t>똑같이 보이도록 만드는 동일성은 아니고</a:t>
            </a:r>
            <a:r>
              <a:rPr lang="en-US" altLang="ko-KR" sz="1400" dirty="0">
                <a:solidFill>
                  <a:srgbClr val="37415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374151"/>
                </a:solidFill>
                <a:latin typeface="+mj-ea"/>
                <a:ea typeface="+mj-ea"/>
              </a:rPr>
              <a:t>동등성</a:t>
            </a:r>
            <a:r>
              <a:rPr lang="en-US" altLang="ko-KR" sz="1400" dirty="0">
                <a:solidFill>
                  <a:srgbClr val="37415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err="1">
                <a:solidFill>
                  <a:srgbClr val="374151"/>
                </a:solidFill>
                <a:latin typeface="+mj-ea"/>
                <a:ea typeface="+mj-ea"/>
              </a:rPr>
              <a:t>가등성</a:t>
            </a:r>
            <a:r>
              <a:rPr lang="en-US" altLang="ko-KR" sz="1400" dirty="0">
                <a:solidFill>
                  <a:srgbClr val="374151"/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solidFill>
                  <a:srgbClr val="374151"/>
                </a:solidFill>
                <a:latin typeface="+mj-ea"/>
                <a:ea typeface="+mj-ea"/>
              </a:rPr>
              <a:t>을 의미함</a:t>
            </a:r>
            <a:r>
              <a:rPr lang="en-US" altLang="ko-KR" sz="1400" dirty="0">
                <a:solidFill>
                  <a:srgbClr val="374151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BB442-011C-2377-EE92-38FEB229A40D}"/>
              </a:ext>
            </a:extLst>
          </p:cNvPr>
          <p:cNvSpPr txBox="1"/>
          <p:nvPr/>
        </p:nvSpPr>
        <p:spPr>
          <a:xfrm>
            <a:off x="789709" y="2006930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똑같이 </a:t>
            </a:r>
            <a:r>
              <a:rPr lang="ko-KR" altLang="en-US" dirty="0" err="1"/>
              <a:t>만드는게</a:t>
            </a:r>
            <a:r>
              <a:rPr lang="ko-KR" altLang="en-US" dirty="0"/>
              <a:t> 아니고 동등성</a:t>
            </a:r>
            <a:r>
              <a:rPr lang="en-US" altLang="ko-KR" dirty="0"/>
              <a:t> </a:t>
            </a:r>
            <a:r>
              <a:rPr lang="ko-KR" altLang="en-US" dirty="0"/>
              <a:t>이라면 어디까지 맞춰야 </a:t>
            </a:r>
            <a:r>
              <a:rPr lang="ko-KR" altLang="en-US" dirty="0" err="1"/>
              <a:t>하는걸까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D83F1-4977-E74B-C15C-46A203FE1ED2}"/>
              </a:ext>
            </a:extLst>
          </p:cNvPr>
          <p:cNvSpPr txBox="1"/>
          <p:nvPr/>
        </p:nvSpPr>
        <p:spPr>
          <a:xfrm>
            <a:off x="789709" y="2371521"/>
            <a:ext cx="925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dirty="0" err="1">
                <a:latin typeface="+mj-ea"/>
                <a:ea typeface="+mj-ea"/>
              </a:rPr>
              <a:t>정해진것은</a:t>
            </a:r>
            <a:r>
              <a:rPr lang="ko-KR" altLang="en-US" sz="1600" dirty="0">
                <a:latin typeface="+mj-ea"/>
                <a:ea typeface="+mj-ea"/>
              </a:rPr>
              <a:t> 없지만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대부분 브라우저 점유율에 따라 </a:t>
            </a:r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ko-KR" altLang="en-US" sz="1600" dirty="0">
                <a:latin typeface="+mj-ea"/>
                <a:ea typeface="+mj-ea"/>
              </a:rPr>
              <a:t>크로스 </a:t>
            </a:r>
            <a:r>
              <a:rPr lang="ko-KR" altLang="en-US" sz="1600" dirty="0" err="1">
                <a:latin typeface="+mj-ea"/>
                <a:ea typeface="+mj-ea"/>
              </a:rPr>
              <a:t>브라우징</a:t>
            </a:r>
            <a:r>
              <a:rPr lang="en-US" altLang="ko-KR" sz="1600" dirty="0">
                <a:latin typeface="+mj-ea"/>
                <a:ea typeface="+mj-ea"/>
              </a:rPr>
              <a:t>”</a:t>
            </a:r>
            <a:r>
              <a:rPr lang="ko-KR" altLang="en-US" sz="1600" dirty="0">
                <a:latin typeface="+mj-ea"/>
                <a:ea typeface="+mj-ea"/>
              </a:rPr>
              <a:t>이 결정되는 경우도 많다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0229E-967E-F3A8-3B18-C721A2228D94}"/>
              </a:ext>
            </a:extLst>
          </p:cNvPr>
          <p:cNvSpPr txBox="1"/>
          <p:nvPr/>
        </p:nvSpPr>
        <p:spPr>
          <a:xfrm>
            <a:off x="824276" y="3443998"/>
            <a:ext cx="5819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- 199</a:t>
            </a:r>
            <a:r>
              <a:rPr lang="ko-KR" altLang="en-US" sz="1600" dirty="0">
                <a:latin typeface="+mj-ea"/>
                <a:ea typeface="+mj-ea"/>
              </a:rPr>
              <a:t>년에 시작된 웹 트래픽 분석 웹 사이트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점유율을 계산함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B79B4-DBBA-413C-2D3E-BD4011370A9A}"/>
              </a:ext>
            </a:extLst>
          </p:cNvPr>
          <p:cNvSpPr txBox="1"/>
          <p:nvPr/>
        </p:nvSpPr>
        <p:spPr>
          <a:xfrm>
            <a:off x="824276" y="3074666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ko-KR" altLang="en-US" b="1" i="0" dirty="0" err="1">
                <a:solidFill>
                  <a:srgbClr val="000000"/>
                </a:solidFill>
                <a:effectLst/>
                <a:latin typeface="NanumSquare"/>
              </a:rPr>
              <a:t>스탯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Square"/>
              </a:rPr>
              <a:t> 카운터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Square"/>
              </a:rPr>
              <a:t>(</a:t>
            </a:r>
            <a:r>
              <a:rPr lang="en-US" altLang="ko-KR" b="1" i="0" u="sng" dirty="0">
                <a:solidFill>
                  <a:srgbClr val="000000"/>
                </a:solidFill>
                <a:effectLst/>
                <a:latin typeface="NanumSquare"/>
                <a:hlinkClick r:id="rId2"/>
              </a:rPr>
              <a:t>https://gs.statcounter.com/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Squar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16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40F53-21D9-CD60-5609-C076A7DC8AF9}"/>
              </a:ext>
            </a:extLst>
          </p:cNvPr>
          <p:cNvSpPr txBox="1"/>
          <p:nvPr/>
        </p:nvSpPr>
        <p:spPr>
          <a:xfrm>
            <a:off x="547748" y="245814"/>
            <a:ext cx="3638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rgbClr val="374151"/>
                </a:solidFill>
                <a:effectLst/>
                <a:latin typeface="Söhne"/>
              </a:rPr>
              <a:t>크로스 </a:t>
            </a:r>
            <a:r>
              <a:rPr lang="ko-KR" altLang="en-US" sz="2400" b="1" i="0" dirty="0" err="1">
                <a:solidFill>
                  <a:srgbClr val="374151"/>
                </a:solidFill>
                <a:effectLst/>
                <a:latin typeface="Söhne"/>
              </a:rPr>
              <a:t>브라우징</a:t>
            </a:r>
            <a:r>
              <a:rPr lang="ko-KR" altLang="en-US" sz="2400" b="1" i="0" dirty="0">
                <a:solidFill>
                  <a:srgbClr val="374151"/>
                </a:solidFill>
                <a:effectLst/>
                <a:latin typeface="Söhne"/>
              </a:rPr>
              <a:t> 이슈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BAD42-4677-CE26-6FD0-2F077CAE4E52}"/>
              </a:ext>
            </a:extLst>
          </p:cNvPr>
          <p:cNvSpPr txBox="1"/>
          <p:nvPr/>
        </p:nvSpPr>
        <p:spPr>
          <a:xfrm>
            <a:off x="547748" y="801585"/>
            <a:ext cx="319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1. HTML, CSS, JavaScript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호환성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DF207-C968-1AA2-B7CA-094C16066BDB}"/>
              </a:ext>
            </a:extLst>
          </p:cNvPr>
          <p:cNvSpPr txBox="1"/>
          <p:nvPr/>
        </p:nvSpPr>
        <p:spPr>
          <a:xfrm>
            <a:off x="548783" y="1130551"/>
            <a:ext cx="10403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각 브라우저가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HTML, CSS, JavaScript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를 구현하는 방식과 버전이 다르기 때문에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코드가 모든 브라우저에서 동일하게 작동하도록 해야 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330C9-42FB-2B3B-6AC8-8D40C52876BE}"/>
              </a:ext>
            </a:extLst>
          </p:cNvPr>
          <p:cNvSpPr txBox="1"/>
          <p:nvPr/>
        </p:nvSpPr>
        <p:spPr>
          <a:xfrm>
            <a:off x="498267" y="199160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74151"/>
                </a:solidFill>
                <a:latin typeface="Söhne"/>
              </a:rPr>
              <a:t>2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CSS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호환성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B320F-9F38-9A6E-3563-4D4A136231E1}"/>
              </a:ext>
            </a:extLst>
          </p:cNvPr>
          <p:cNvSpPr txBox="1"/>
          <p:nvPr/>
        </p:nvSpPr>
        <p:spPr>
          <a:xfrm>
            <a:off x="547748" y="2350630"/>
            <a:ext cx="10982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브라우저마다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CSS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속성의 지원 범위가 다르다</a:t>
            </a:r>
            <a:r>
              <a:rPr lang="en-US" altLang="ko-KR" sz="1600" dirty="0">
                <a:solidFill>
                  <a:srgbClr val="37415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웹 페이지가 모든 브라우저에서 일관되게 보이도록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CSS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를 작성해야 한다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특히 오래된 브라우저를 지원해야 할 경우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CSS3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속성 대신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CSS2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속성을 사용하는 등의 대체 방법을 고려해야 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1F541-5799-01DD-08A0-1612B12C119B}"/>
              </a:ext>
            </a:extLst>
          </p:cNvPr>
          <p:cNvSpPr txBox="1"/>
          <p:nvPr/>
        </p:nvSpPr>
        <p:spPr>
          <a:xfrm>
            <a:off x="475999" y="3282632"/>
            <a:ext cx="208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3. JavaScript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호환성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AEB4E-4498-5201-3C3C-E28C945BF526}"/>
              </a:ext>
            </a:extLst>
          </p:cNvPr>
          <p:cNvSpPr txBox="1"/>
          <p:nvPr/>
        </p:nvSpPr>
        <p:spPr>
          <a:xfrm>
            <a:off x="599704" y="3651964"/>
            <a:ext cx="1040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웹 페이지에서 사용하는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JavaScript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코드가 모든 브라우저에서 정상적으로 작동하도록 해야 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일부 브라우저에서 지원하지 않는 기능을 사용하거나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기능이 동작하지 않을 경우 대체 방법을 구현해야 합니다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C1CE6-C067-FE72-DEA5-233B2A1ACF34}"/>
              </a:ext>
            </a:extLst>
          </p:cNvPr>
          <p:cNvSpPr txBox="1"/>
          <p:nvPr/>
        </p:nvSpPr>
        <p:spPr>
          <a:xfrm>
            <a:off x="498267" y="4541001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74151"/>
                </a:solidFill>
                <a:latin typeface="Söhne"/>
              </a:rPr>
              <a:t>4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레이아웃 호환성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5931E-0C6D-4744-8731-C54F4DEF8EFF}"/>
              </a:ext>
            </a:extLst>
          </p:cNvPr>
          <p:cNvSpPr txBox="1"/>
          <p:nvPr/>
        </p:nvSpPr>
        <p:spPr>
          <a:xfrm>
            <a:off x="409698" y="4910333"/>
            <a:ext cx="115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웹 페이지의 레이아웃이 다양한 화면 크기와 해상도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모바일 기기 등에서도 잘 동작하도록 반응형 디자인을 구현하거나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미디어 쿼리를 사용하여 브라우저에 따라 스타일을 조정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771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2E7E4-3F3D-961B-D3D8-4C0B29E9CFFD}"/>
              </a:ext>
            </a:extLst>
          </p:cNvPr>
          <p:cNvSpPr txBox="1"/>
          <p:nvPr/>
        </p:nvSpPr>
        <p:spPr>
          <a:xfrm>
            <a:off x="343888" y="325260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74151"/>
                </a:solidFill>
                <a:latin typeface="Söhne"/>
              </a:rPr>
              <a:t>5.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플러그인 및 확장 기능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11386-B692-5ECD-0EAD-17D2B58671B3}"/>
              </a:ext>
            </a:extLst>
          </p:cNvPr>
          <p:cNvSpPr txBox="1"/>
          <p:nvPr/>
        </p:nvSpPr>
        <p:spPr>
          <a:xfrm>
            <a:off x="249382" y="742208"/>
            <a:ext cx="1049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웹 페이지에서 사용하는 플러그인이나 브라우저 확장 기능이 모든 브라우저에서 지원되지 않을 수 있으므로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대체 기능이나 경고 메시지를 제공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0356D-B4F8-7EA1-DF2D-A36E6D8D3EED}"/>
              </a:ext>
            </a:extLst>
          </p:cNvPr>
          <p:cNvSpPr txBox="1"/>
          <p:nvPr/>
        </p:nvSpPr>
        <p:spPr>
          <a:xfrm>
            <a:off x="343888" y="1653317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74151"/>
                </a:solidFill>
                <a:latin typeface="Söhne"/>
              </a:rPr>
              <a:t>6.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자동화된 테스트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1D26D-8937-E1BB-7AC9-F3A9BF2F0970}"/>
              </a:ext>
            </a:extLst>
          </p:cNvPr>
          <p:cNvSpPr txBox="1"/>
          <p:nvPr/>
        </p:nvSpPr>
        <p:spPr>
          <a:xfrm>
            <a:off x="522514" y="2056595"/>
            <a:ext cx="7263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크로스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브라우징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이슈를 감지하고 테스트하는 자동화된 방법을 사용하여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</a:p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브라우저 및 기기별로 웹 페이지가 올바르게 작동하는지 확인해야 한다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49E8B-D08E-BCB4-DBDF-202E315915B1}"/>
              </a:ext>
            </a:extLst>
          </p:cNvPr>
          <p:cNvSpPr txBox="1"/>
          <p:nvPr/>
        </p:nvSpPr>
        <p:spPr>
          <a:xfrm>
            <a:off x="583375" y="2959327"/>
            <a:ext cx="2700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https://caniuse.com/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9E7E963-8BA0-22D4-2777-9BA82BCC4077}"/>
              </a:ext>
            </a:extLst>
          </p:cNvPr>
          <p:cNvSpPr/>
          <p:nvPr/>
        </p:nvSpPr>
        <p:spPr>
          <a:xfrm>
            <a:off x="670956" y="3429000"/>
            <a:ext cx="338447" cy="26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98007-2EB5-40A7-81E9-40E2CBA0C333}"/>
              </a:ext>
            </a:extLst>
          </p:cNvPr>
          <p:cNvSpPr txBox="1"/>
          <p:nvPr/>
        </p:nvSpPr>
        <p:spPr>
          <a:xfrm>
            <a:off x="1009403" y="3377811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위의 주소에서 확인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03C97-2F5C-13E6-CF63-EE2855A6AE53}"/>
              </a:ext>
            </a:extLst>
          </p:cNvPr>
          <p:cNvSpPr txBox="1"/>
          <p:nvPr/>
        </p:nvSpPr>
        <p:spPr>
          <a:xfrm>
            <a:off x="522514" y="4054115"/>
            <a:ext cx="2700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https://modernizr.com/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27EACDE-FB4C-B8BF-FF41-03DD3526767E}"/>
              </a:ext>
            </a:extLst>
          </p:cNvPr>
          <p:cNvSpPr/>
          <p:nvPr/>
        </p:nvSpPr>
        <p:spPr>
          <a:xfrm>
            <a:off x="583375" y="4652223"/>
            <a:ext cx="338447" cy="26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BF089-7FE6-21EF-7513-146D969A29F7}"/>
              </a:ext>
            </a:extLst>
          </p:cNvPr>
          <p:cNvSpPr txBox="1"/>
          <p:nvPr/>
        </p:nvSpPr>
        <p:spPr>
          <a:xfrm>
            <a:off x="1058388" y="4483584"/>
            <a:ext cx="96877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40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개 이상의 신규 요소와 속성들을 테스트할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,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웹문서에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Modernizr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스크립트를 포함하면 현재 브라우저가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CSS3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뿐만 아니라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HTML5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의 기능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(audio, video,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localStorage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새로 추가된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input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요소의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types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attributes)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에 대해서도 지원 여부를 점검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확인할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/>
              </a:rPr>
              <a:t>사용하기 까다롭다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24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EFC5B-DB27-A583-4158-E7C63F74BBB8}"/>
              </a:ext>
            </a:extLst>
          </p:cNvPr>
          <p:cNvSpPr txBox="1"/>
          <p:nvPr/>
        </p:nvSpPr>
        <p:spPr>
          <a:xfrm>
            <a:off x="3391558" y="87450"/>
            <a:ext cx="4665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웹 성능과 관련된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Issues</a:t>
            </a:r>
            <a:endParaRPr lang="ko-KR" altLang="en-US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8DD1-A24C-A2A0-3C36-7A094E9DBB0A}"/>
              </a:ext>
            </a:extLst>
          </p:cNvPr>
          <p:cNvSpPr txBox="1"/>
          <p:nvPr/>
        </p:nvSpPr>
        <p:spPr>
          <a:xfrm>
            <a:off x="665018" y="813460"/>
            <a:ext cx="16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렌더링 최적화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DEC66-374B-7982-BB36-18CC7738C8F7}"/>
              </a:ext>
            </a:extLst>
          </p:cNvPr>
          <p:cNvSpPr txBox="1"/>
          <p:nvPr/>
        </p:nvSpPr>
        <p:spPr>
          <a:xfrm>
            <a:off x="760021" y="127659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11280C-4EE5-50B2-E07D-9B5F0111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281" y="1230431"/>
            <a:ext cx="64601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렌더링 차단 리소스란 브라우저의 렌더링을 막는 소스들로 일반적으로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css와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js파일을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말한다.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BB871-C8A2-4778-46A0-F581E1234D39}"/>
              </a:ext>
            </a:extLst>
          </p:cNvPr>
          <p:cNvSpPr txBox="1"/>
          <p:nvPr/>
        </p:nvSpPr>
        <p:spPr>
          <a:xfrm>
            <a:off x="760021" y="1794339"/>
            <a:ext cx="9603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웹 페이지 렌더링 최적화의 목표는 리플로우를 최대한 적게 발생시키면서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빠르게 화면을 그리는 것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72B80-5608-2213-2803-1288E2C70124}"/>
              </a:ext>
            </a:extLst>
          </p:cNvPr>
          <p:cNvSpPr txBox="1"/>
          <p:nvPr/>
        </p:nvSpPr>
        <p:spPr>
          <a:xfrm>
            <a:off x="665018" y="222005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🌟 </a:t>
            </a:r>
            <a:r>
              <a:rPr lang="en-US" altLang="ko-KR" b="1" dirty="0" err="1">
                <a:latin typeface="+mj-ea"/>
                <a:ea typeface="+mj-ea"/>
              </a:rPr>
              <a:t>css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최적화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96182-D13D-249F-CE01-D56F38820CDF}"/>
              </a:ext>
            </a:extLst>
          </p:cNvPr>
          <p:cNvSpPr txBox="1"/>
          <p:nvPr/>
        </p:nvSpPr>
        <p:spPr>
          <a:xfrm>
            <a:off x="760021" y="2589391"/>
            <a:ext cx="636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-&gt;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리플로우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리페인트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(Reflow/Repaint)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를 고려한 스타일 작성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201B76-4720-0120-7330-0D7D5AB1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87" y="2985137"/>
            <a:ext cx="4838949" cy="6858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B72F2B-3B73-8E14-CD9A-E641B3FA0BF9}"/>
              </a:ext>
            </a:extLst>
          </p:cNvPr>
          <p:cNvSpPr txBox="1"/>
          <p:nvPr/>
        </p:nvSpPr>
        <p:spPr>
          <a:xfrm>
            <a:off x="739953" y="3697386"/>
            <a:ext cx="969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dirty="0">
                <a:latin typeface="+mj-ea"/>
                <a:ea typeface="+mj-ea"/>
              </a:rPr>
              <a:t>스타일에 영향을 주는 속성을 변경할 경우 처음부터 레이아웃을 다시 </a:t>
            </a:r>
            <a:r>
              <a:rPr lang="ko-KR" altLang="en-US" sz="1600" dirty="0" err="1">
                <a:latin typeface="+mj-ea"/>
                <a:ea typeface="+mj-ea"/>
              </a:rPr>
              <a:t>그릴수</a:t>
            </a:r>
            <a:r>
              <a:rPr lang="ko-KR" altLang="en-US" sz="1600" dirty="0">
                <a:latin typeface="+mj-ea"/>
                <a:ea typeface="+mj-ea"/>
              </a:rPr>
              <a:t>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이런 상황을 </a:t>
            </a:r>
            <a:r>
              <a:rPr lang="en-US" altLang="ko-KR" sz="1600" b="1" dirty="0">
                <a:latin typeface="+mj-ea"/>
                <a:ea typeface="+mj-ea"/>
              </a:rPr>
              <a:t>“</a:t>
            </a:r>
            <a:r>
              <a:rPr lang="ko-KR" altLang="en-US" sz="1600" b="1" dirty="0">
                <a:latin typeface="+mj-ea"/>
                <a:ea typeface="+mj-ea"/>
              </a:rPr>
              <a:t>리플로우</a:t>
            </a:r>
            <a:r>
              <a:rPr lang="en-US" altLang="ko-KR" sz="1600" b="1" dirty="0">
                <a:latin typeface="+mj-ea"/>
                <a:ea typeface="+mj-ea"/>
              </a:rPr>
              <a:t>” </a:t>
            </a:r>
            <a:r>
              <a:rPr lang="ko-KR" altLang="en-US" sz="1600" dirty="0">
                <a:latin typeface="+mj-ea"/>
                <a:ea typeface="+mj-ea"/>
              </a:rPr>
              <a:t>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132ACB-ED01-41D1-0C5A-58A76854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53" y="4518603"/>
            <a:ext cx="4762745" cy="520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78E14F-0FC9-FCE8-3484-8725869D6039}"/>
              </a:ext>
            </a:extLst>
          </p:cNvPr>
          <p:cNvSpPr txBox="1"/>
          <p:nvPr/>
        </p:nvSpPr>
        <p:spPr>
          <a:xfrm>
            <a:off x="739953" y="5187964"/>
            <a:ext cx="6808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레이아웃에 영향을 주지 않는 속성을 변경하면 레이아웃을 건너뛰고 </a:t>
            </a:r>
            <a:endParaRPr lang="en-US" altLang="ko-KR" sz="1600" b="0" i="0" dirty="0"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페인트 작업부터 다시 수행하게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되는걸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“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리페인트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” </a:t>
            </a:r>
            <a:r>
              <a:rPr lang="ko-KR" altLang="en-US" sz="1600" dirty="0">
                <a:solidFill>
                  <a:srgbClr val="212529"/>
                </a:solidFill>
                <a:latin typeface="+mj-ea"/>
                <a:ea typeface="+mj-ea"/>
              </a:rPr>
              <a:t>라고 한다</a:t>
            </a:r>
            <a:r>
              <a:rPr lang="en-US" altLang="ko-KR" sz="1600" dirty="0">
                <a:solidFill>
                  <a:srgbClr val="212529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4777DC2-3A26-8921-62E0-742FDA0F2C0F}"/>
              </a:ext>
            </a:extLst>
          </p:cNvPr>
          <p:cNvSpPr/>
          <p:nvPr/>
        </p:nvSpPr>
        <p:spPr>
          <a:xfrm>
            <a:off x="4417621" y="5207108"/>
            <a:ext cx="1085077" cy="864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DEDE7C1-DA59-5814-EF29-F7A1B5D4726F}"/>
              </a:ext>
            </a:extLst>
          </p:cNvPr>
          <p:cNvSpPr/>
          <p:nvPr/>
        </p:nvSpPr>
        <p:spPr>
          <a:xfrm>
            <a:off x="5724483" y="5937662"/>
            <a:ext cx="492249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1AC9B-0AA0-6ABE-130D-E5B0DC214232}"/>
              </a:ext>
            </a:extLst>
          </p:cNvPr>
          <p:cNvSpPr txBox="1"/>
          <p:nvPr/>
        </p:nvSpPr>
        <p:spPr>
          <a:xfrm>
            <a:off x="6282047" y="584206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성능면에서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32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0BDDC0-44D7-1691-F700-C13AF95F4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38" y="177067"/>
            <a:ext cx="10361689" cy="4038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리플로우(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Reflow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를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발생시키는 속성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position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width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height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margin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padding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display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top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left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right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bottom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box-sizing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border-color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text-align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border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border-width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font-family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float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font-size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font-weight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line-height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vertical-align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white-space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word-wrap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text-overflow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text-shadow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...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리페인트(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Repaint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를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발생시키는 속성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border-style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visibility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background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background-color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background-image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background-position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background-repeat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background-size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text-decoration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outline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outline-style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outline-color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outline-width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border-radius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box-shadow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...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리플로우와 리페인트를 발생시키지 않는 속성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opacity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transform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cursor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z-index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F892C-4765-C3D6-814B-6FF2E144313D}"/>
              </a:ext>
            </a:extLst>
          </p:cNvPr>
          <p:cNvSpPr txBox="1"/>
          <p:nvPr/>
        </p:nvSpPr>
        <p:spPr>
          <a:xfrm>
            <a:off x="237506" y="4155737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🌟 사용되지 않은 </a:t>
            </a:r>
            <a:r>
              <a:rPr lang="en-US" altLang="ko-KR" b="1" dirty="0" err="1">
                <a:latin typeface="+mj-ea"/>
                <a:ea typeface="+mj-ea"/>
              </a:rPr>
              <a:t>css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삭제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A1B26-886C-37D5-EB84-AD6A4C57FFE0}"/>
              </a:ext>
            </a:extLst>
          </p:cNvPr>
          <p:cNvSpPr txBox="1"/>
          <p:nvPr/>
        </p:nvSpPr>
        <p:spPr>
          <a:xfrm>
            <a:off x="730332" y="4738255"/>
            <a:ext cx="547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사용되지 않은 </a:t>
            </a:r>
            <a:r>
              <a:rPr lang="en-US" altLang="ko-KR" dirty="0" err="1"/>
              <a:t>css</a:t>
            </a:r>
            <a:r>
              <a:rPr lang="ko-KR" altLang="en-US" dirty="0"/>
              <a:t>를 삭제 함으로서 최적화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0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0899E8-4EC6-5B91-3D46-13781319FDF8}"/>
              </a:ext>
            </a:extLst>
          </p:cNvPr>
          <p:cNvSpPr txBox="1"/>
          <p:nvPr/>
        </p:nvSpPr>
        <p:spPr>
          <a:xfrm>
            <a:off x="243444" y="236879"/>
            <a:ext cx="258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🌟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JS(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Javascript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최적화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F5168-505B-50B7-08F8-8DDBED987751}"/>
              </a:ext>
            </a:extLst>
          </p:cNvPr>
          <p:cNvSpPr txBox="1"/>
          <p:nvPr/>
        </p:nvSpPr>
        <p:spPr>
          <a:xfrm>
            <a:off x="486889" y="1901522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강제 동기 레이아웃 피하기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33C84-E8EB-6DA7-757D-CFDE48FA4718}"/>
              </a:ext>
            </a:extLst>
          </p:cNvPr>
          <p:cNvSpPr txBox="1"/>
          <p:nvPr/>
        </p:nvSpPr>
        <p:spPr>
          <a:xfrm>
            <a:off x="560247" y="570562"/>
            <a:ext cx="88472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자바스크립트 실행 시간이 긴 경우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한 프레임 처리가 오래 걸려 렌더링 성능이 떨어진다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.</a:t>
            </a:r>
          </a:p>
          <a:p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작업을 수행할 때 자바스크립트 실행 시간은 당연히 오래 걸린다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그러나 코드가 단순하더라도</a:t>
            </a:r>
            <a:r>
              <a:rPr lang="en-US" altLang="ko-KR" sz="1600" dirty="0">
                <a:solidFill>
                  <a:srgbClr val="1F2328"/>
                </a:solidFill>
                <a:latin typeface="+mj-ea"/>
                <a:ea typeface="+mj-ea"/>
              </a:rPr>
              <a:t>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불필요한 레이아웃으로 인해 실행 시간이 오래 걸릴 수 있으므로 </a:t>
            </a:r>
            <a:endParaRPr lang="en-US" altLang="ko-KR" sz="1600" b="0" i="0" dirty="0">
              <a:solidFill>
                <a:srgbClr val="1F2328"/>
              </a:solidFill>
              <a:effectLst/>
              <a:latin typeface="+mj-ea"/>
              <a:ea typeface="+mj-ea"/>
            </a:endParaRPr>
          </a:p>
          <a:p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성능 저하의 원인을 잘 파악해야 한다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D6516-75F3-8D4D-55A6-6E5728B59307}"/>
              </a:ext>
            </a:extLst>
          </p:cNvPr>
          <p:cNvSpPr txBox="1"/>
          <p:nvPr/>
        </p:nvSpPr>
        <p:spPr>
          <a:xfrm>
            <a:off x="486889" y="2251951"/>
            <a:ext cx="79271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DOM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의 속성을 변경하면 화면 업데이트를 위해 레이아웃이 일어날 수 있다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원래 레이아웃은 비동기이나 특정 상황에서 동기적으로 레이아웃이 발생할 수 있다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특정 속성을 읽을 때 최신 값을 계산하기 위해 레이아웃이 동기적으로 발생하며 </a:t>
            </a:r>
            <a:endParaRPr lang="en-US" altLang="ko-KR" sz="1600" b="0" i="0" dirty="0">
              <a:solidFill>
                <a:srgbClr val="1F2328"/>
              </a:solidFill>
              <a:effectLst/>
              <a:latin typeface="+mj-ea"/>
              <a:ea typeface="+mj-ea"/>
            </a:endParaRPr>
          </a:p>
          <a:p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이를 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“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강제 동기 레이아웃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”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이라고 한다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6160C-097F-E405-6C22-5A407D2B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7" y="3458093"/>
            <a:ext cx="8057942" cy="15236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E1F182-8418-F54C-FD80-388480143A49}"/>
              </a:ext>
            </a:extLst>
          </p:cNvPr>
          <p:cNvSpPr txBox="1"/>
          <p:nvPr/>
        </p:nvSpPr>
        <p:spPr>
          <a:xfrm>
            <a:off x="1347850" y="1045559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endParaRPr lang="ko-KR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6150889-DFFD-9698-EA56-5746D0C5A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1" y="4985594"/>
            <a:ext cx="819991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-&gt;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스타일을 변경한 다음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offsetHeight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offsetTop과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같은 계산된 값을 속성으로 읽을 때 강제로 동기 레이아웃을 수행해야 한다.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54BEB-FAAA-6FA6-7BFB-A7B13FE86EFA}"/>
              </a:ext>
            </a:extLst>
          </p:cNvPr>
          <p:cNvSpPr txBox="1"/>
          <p:nvPr/>
        </p:nvSpPr>
        <p:spPr>
          <a:xfrm flipV="1">
            <a:off x="1568613" y="7291830"/>
            <a:ext cx="33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endParaRPr lang="ko-KR" altLang="en-US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604A5BC8-6463-D58B-8CDC-3A823AA0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7" y="5540671"/>
            <a:ext cx="1141601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계산된 값을 반환하기 전에 변경된 스타일이 계산 결과에 적용되어 있지 않으면 변경 이전 값을 반환하기 때문에 브라우저는 동기로 레이아웃을 해야만 한다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최신 브라우저에도 동일하게 발생하는 부분이므로 강제 동기 레이아웃을 발생할 수 있는 코드를 최대한 사용하지 않도록 주의해야 한다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361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8B364F-0F88-D5DF-AD19-04B3BDFCA456}"/>
              </a:ext>
            </a:extLst>
          </p:cNvPr>
          <p:cNvSpPr txBox="1"/>
          <p:nvPr/>
        </p:nvSpPr>
        <p:spPr>
          <a:xfrm>
            <a:off x="171444" y="148387"/>
            <a:ext cx="3259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레이아웃 </a:t>
            </a:r>
            <a:r>
              <a:rPr lang="ko-KR" altLang="en-US" sz="1600" b="1" i="0" dirty="0" err="1">
                <a:solidFill>
                  <a:srgbClr val="1F2328"/>
                </a:solidFill>
                <a:effectLst/>
                <a:latin typeface="-apple-system"/>
              </a:rPr>
              <a:t>스래싱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(thrashing) </a:t>
            </a: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피하기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DA21D32-9FFF-FB4D-D486-8A9104F31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38" y="507141"/>
            <a:ext cx="80581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한 프레임 내에서 강제 동기 레이아웃이 연속적으로 발생하면 성능이 더욱 저하된다.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1DDCA6-68EC-554C-0A68-F8F69189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6" y="927855"/>
            <a:ext cx="3684250" cy="1203765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542F63A-EB3C-6457-9365-BD51FAB7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42" y="2236076"/>
            <a:ext cx="1057308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-&gt;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반복문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안에서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style.width를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설정하고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box.offsetWidth를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읽어오면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for문이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반복 실행될 때마다 레이아웃이 발생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1F2328"/>
                </a:solidFill>
                <a:latin typeface="+mj-ea"/>
                <a:ea typeface="+mj-ea"/>
              </a:rPr>
              <a:t>이것을 </a:t>
            </a:r>
            <a:r>
              <a:rPr lang="en-US" altLang="ko-KR" sz="1600" b="1" dirty="0">
                <a:solidFill>
                  <a:srgbClr val="1F2328"/>
                </a:solidFill>
                <a:latin typeface="+mj-ea"/>
                <a:ea typeface="+mj-ea"/>
              </a:rPr>
              <a:t>“</a:t>
            </a:r>
            <a:r>
              <a:rPr lang="ko-KR" altLang="en-US" sz="1600" b="1" dirty="0">
                <a:solidFill>
                  <a:srgbClr val="1F2328"/>
                </a:solidFill>
                <a:latin typeface="+mj-ea"/>
                <a:ea typeface="+mj-ea"/>
              </a:rPr>
              <a:t>레이아웃 </a:t>
            </a:r>
            <a:r>
              <a:rPr lang="ko-KR" altLang="en-US" sz="1600" b="1" dirty="0" err="1">
                <a:solidFill>
                  <a:srgbClr val="1F2328"/>
                </a:solidFill>
                <a:latin typeface="+mj-ea"/>
                <a:ea typeface="+mj-ea"/>
              </a:rPr>
              <a:t>스래싱</a:t>
            </a:r>
            <a:r>
              <a:rPr lang="en-US" altLang="ko-KR" sz="1600" b="1" dirty="0">
                <a:solidFill>
                  <a:srgbClr val="1F2328"/>
                </a:solidFill>
                <a:latin typeface="+mj-ea"/>
                <a:ea typeface="+mj-ea"/>
              </a:rPr>
              <a:t>” </a:t>
            </a:r>
            <a:r>
              <a:rPr lang="ko-KR" altLang="en-US" sz="1600" dirty="0">
                <a:solidFill>
                  <a:srgbClr val="1F2328"/>
                </a:solidFill>
                <a:latin typeface="+mj-ea"/>
                <a:ea typeface="+mj-ea"/>
              </a:rPr>
              <a:t>이다</a:t>
            </a:r>
            <a:r>
              <a:rPr lang="en-US" altLang="ko-KR" sz="1600" dirty="0">
                <a:solidFill>
                  <a:srgbClr val="1F2328"/>
                </a:solidFill>
                <a:latin typeface="+mj-ea"/>
                <a:ea typeface="+mj-ea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393DB6-B051-0D90-86EE-A419CB42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05" r="10682"/>
          <a:stretch/>
        </p:blipFill>
        <p:spPr>
          <a:xfrm>
            <a:off x="377042" y="3655898"/>
            <a:ext cx="4672919" cy="1693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FCAB68-1FC3-8AB4-E7ED-F2AAE2F0180C}"/>
              </a:ext>
            </a:extLst>
          </p:cNvPr>
          <p:cNvSpPr txBox="1"/>
          <p:nvPr/>
        </p:nvSpPr>
        <p:spPr>
          <a:xfrm>
            <a:off x="377042" y="32347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개선코드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1F2B661-7DCE-B719-46EE-DF40767E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41" y="5694175"/>
            <a:ext cx="77634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-&gt;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반복문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밖에서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엘리먼트의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너비를 읽어오면 레이아웃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스래싱을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막을 수 있다.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1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65E1EE-311B-0F58-F9AC-A58AA0992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t="3574" r="1770" b="10293"/>
          <a:stretch/>
        </p:blipFill>
        <p:spPr bwMode="auto">
          <a:xfrm>
            <a:off x="285008" y="164782"/>
            <a:ext cx="6477990" cy="37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7C474F-7C0C-0119-55FB-8B653FE1106F}"/>
              </a:ext>
            </a:extLst>
          </p:cNvPr>
          <p:cNvSpPr txBox="1"/>
          <p:nvPr/>
        </p:nvSpPr>
        <p:spPr>
          <a:xfrm>
            <a:off x="243084" y="4120748"/>
            <a:ext cx="1194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4.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JS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파일을 로드 받은 다음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파싱하여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AST(Abstract Syntax Tree)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를 생성하고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바이트 코드로 변환하여 실행한다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이때 자바스크립트는 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DOM API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를 통해서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DOM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이나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CSSOM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을 변경할 수 있다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변경된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DOM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과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CSSOM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은 다시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렌더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트리로 결합된다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2A861-2E0F-8462-AFB2-9B46C4EBE559}"/>
              </a:ext>
            </a:extLst>
          </p:cNvPr>
          <p:cNvSpPr txBox="1"/>
          <p:nvPr/>
        </p:nvSpPr>
        <p:spPr>
          <a:xfrm>
            <a:off x="190005" y="4950966"/>
            <a:ext cx="9669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5.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렌더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트리를 기반으로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HTML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요소의 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레이아웃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위치와 크기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을 계산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하고 브라우저 화면에 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페인팅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 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FDC2560-CC92-29EB-6A1F-C58C59F8B6C0}"/>
              </a:ext>
            </a:extLst>
          </p:cNvPr>
          <p:cNvSpPr/>
          <p:nvPr/>
        </p:nvSpPr>
        <p:spPr>
          <a:xfrm>
            <a:off x="522514" y="5944611"/>
            <a:ext cx="445325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4C33A-BDA6-C8AB-CD1A-F05163117CA1}"/>
              </a:ext>
            </a:extLst>
          </p:cNvPr>
          <p:cNvSpPr txBox="1"/>
          <p:nvPr/>
        </p:nvSpPr>
        <p:spPr>
          <a:xfrm>
            <a:off x="1088075" y="5492889"/>
            <a:ext cx="86675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 과정에 의해서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번에서 다시 레이아웃을 재계산 하는 상황을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Reflow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라고 부른다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Reflow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발생하면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Repaint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다시 그려주는 것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 필연적으로 발생한다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Reflow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모든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HTML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위치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크기를 다시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계산해야해여서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시간이 오래 걸리기 때문에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Reflow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가 자주 발생하는 코드는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-apple-system"/>
              </a:rPr>
              <a:t>지양해야한다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3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EA82E-5922-C05C-9471-F40DE0BFD0B5}"/>
              </a:ext>
            </a:extLst>
          </p:cNvPr>
          <p:cNvSpPr txBox="1"/>
          <p:nvPr/>
        </p:nvSpPr>
        <p:spPr>
          <a:xfrm>
            <a:off x="302821" y="249382"/>
            <a:ext cx="140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로딩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최적화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D3A0C-3171-1AC0-21E2-C0CC2C572F63}"/>
              </a:ext>
            </a:extLst>
          </p:cNvPr>
          <p:cNvSpPr txBox="1"/>
          <p:nvPr/>
        </p:nvSpPr>
        <p:spPr>
          <a:xfrm>
            <a:off x="296884" y="78908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🌟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이미지 최적화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53AF2-BFC9-F8E2-1F60-2B78FE8BAE08}"/>
              </a:ext>
            </a:extLst>
          </p:cNvPr>
          <p:cNvSpPr txBox="1"/>
          <p:nvPr/>
        </p:nvSpPr>
        <p:spPr>
          <a:xfrm>
            <a:off x="627380" y="1321590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#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1" i="0" dirty="0" err="1">
                <a:solidFill>
                  <a:srgbClr val="212529"/>
                </a:solidFill>
                <a:effectLst/>
                <a:latin typeface="-apple-system"/>
              </a:rPr>
              <a:t>img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지연로딩 활용하기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C9BB52D-9BC8-FE86-79FE-E1D3F319A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" y="1712437"/>
            <a:ext cx="765351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-&gt;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loading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 속성을 사용해서 이미지를 브라우저 화면에 지연/병렬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로딩할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수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</a:rPr>
              <a:t>auto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</a:rPr>
              <a:t>lazy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</a:rPr>
              <a:t>eager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auto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: 디폴트 값.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loading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 속성을 쓰지 않은 것과 같다.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lazy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: 화상에 보이는 부분만 먼저 출력하고 화면 바깥쪽 이미지들은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로딩하지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않는다. 사용자가 화면을 위로 올리면 아래쪽에 있던 이미지가 올라오면서 로딩된다.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eager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: 화면 위치에 상관없이 페이지가 로딩되자마자 이미지를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로드한다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5B37-C674-2DD9-52F3-E000A3AA8FB1}"/>
              </a:ext>
            </a:extLst>
          </p:cNvPr>
          <p:cNvSpPr txBox="1"/>
          <p:nvPr/>
        </p:nvSpPr>
        <p:spPr>
          <a:xfrm>
            <a:off x="627380" y="3783740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#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ko-KR" altLang="en-US" sz="1600" b="1" i="0" dirty="0" err="1">
                <a:solidFill>
                  <a:srgbClr val="212529"/>
                </a:solidFill>
                <a:effectLst/>
                <a:latin typeface="-apple-system"/>
              </a:rPr>
              <a:t>스프라이트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 이미지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656B7-B982-4266-B3F6-39DAC28ACE7D}"/>
              </a:ext>
            </a:extLst>
          </p:cNvPr>
          <p:cNvSpPr txBox="1"/>
          <p:nvPr/>
        </p:nvSpPr>
        <p:spPr>
          <a:xfrm>
            <a:off x="777834" y="4122294"/>
            <a:ext cx="8505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dirty="0">
                <a:latin typeface="+mj-ea"/>
                <a:ea typeface="+mj-ea"/>
              </a:rPr>
              <a:t>여러 개의 아이콘마다 다른 이미지 파일을 사용할 경우 그만큼 리소스 요청이 일어난다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성능을 줄이기 위해 </a:t>
            </a:r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ko-KR" altLang="en-US" sz="1600" dirty="0">
                <a:latin typeface="+mj-ea"/>
                <a:ea typeface="+mj-ea"/>
              </a:rPr>
              <a:t>이미지 </a:t>
            </a:r>
            <a:r>
              <a:rPr lang="ko-KR" altLang="en-US" sz="1600" dirty="0" err="1">
                <a:latin typeface="+mj-ea"/>
                <a:ea typeface="+mj-ea"/>
              </a:rPr>
              <a:t>스프라이프</a:t>
            </a:r>
            <a:r>
              <a:rPr lang="en-US" altLang="ko-KR" sz="1600" dirty="0">
                <a:latin typeface="+mj-ea"/>
                <a:ea typeface="+mj-ea"/>
              </a:rPr>
              <a:t>” </a:t>
            </a:r>
            <a:r>
              <a:rPr lang="ko-KR" altLang="en-US" sz="1600" dirty="0">
                <a:latin typeface="+mj-ea"/>
                <a:ea typeface="+mj-ea"/>
              </a:rPr>
              <a:t>기법을 사용하여 요청을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번으로 </a:t>
            </a:r>
            <a:r>
              <a:rPr lang="ko-KR" altLang="en-US" sz="1600" dirty="0" err="1">
                <a:latin typeface="+mj-ea"/>
                <a:ea typeface="+mj-ea"/>
              </a:rPr>
              <a:t>줄일수</a:t>
            </a:r>
            <a:r>
              <a:rPr lang="ko-KR" altLang="en-US" sz="1600" dirty="0">
                <a:latin typeface="+mj-ea"/>
                <a:ea typeface="+mj-ea"/>
              </a:rPr>
              <a:t>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C2F580-0F5A-EFC3-A461-FF3C41B4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88" y="4786667"/>
            <a:ext cx="3543816" cy="12163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5543-F4A9-EC48-7244-1107CC3CAE50}"/>
              </a:ext>
            </a:extLst>
          </p:cNvPr>
          <p:cNvSpPr txBox="1"/>
          <p:nvPr/>
        </p:nvSpPr>
        <p:spPr>
          <a:xfrm>
            <a:off x="777624" y="616438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endParaRPr lang="ko-KR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DC3E0F7-5E12-6A40-4D70-71091DA3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884" y="6241326"/>
            <a:ext cx="709828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CSS의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background-position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 속성을 사용해 부분 이미지를 사용하는 방법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B43752-0F02-2B7E-EF60-E93262EB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24" y="4786666"/>
            <a:ext cx="3187468" cy="11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938D2-1F10-03F0-DA7E-AF463DA5CBEA}"/>
              </a:ext>
            </a:extLst>
          </p:cNvPr>
          <p:cNvSpPr txBox="1"/>
          <p:nvPr/>
        </p:nvSpPr>
        <p:spPr>
          <a:xfrm>
            <a:off x="237508" y="27250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🌟 </a:t>
            </a:r>
            <a:r>
              <a:rPr lang="ko-KR" altLang="en-US" b="1" dirty="0" err="1">
                <a:solidFill>
                  <a:srgbClr val="212529"/>
                </a:solidFill>
                <a:latin typeface="-apple-system"/>
                <a:ea typeface="+mj-ea"/>
              </a:rPr>
              <a:t>캐싱</a:t>
            </a:r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A4433-3058-EF87-892E-51C7620D8FEE}"/>
              </a:ext>
            </a:extLst>
          </p:cNvPr>
          <p:cNvSpPr txBox="1"/>
          <p:nvPr/>
        </p:nvSpPr>
        <p:spPr>
          <a:xfrm>
            <a:off x="320634" y="641838"/>
            <a:ext cx="10615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캐쉬란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사용자가 요청하는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html, 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css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js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, image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등을 첫 요청 시에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내려받은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뒤 특정 위치에 복사본을 저장하고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,</a:t>
            </a:r>
          </a:p>
          <a:p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이후 동일한 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URl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의 리소스 요청이 왔을 때 이전에 저장해둔 파일을 사용해서 더 빠르게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로딩하는데에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사용된다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2AC4F-9F74-C5A0-56F3-4B8ACB2A0B78}"/>
              </a:ext>
            </a:extLst>
          </p:cNvPr>
          <p:cNvSpPr txBox="1"/>
          <p:nvPr/>
        </p:nvSpPr>
        <p:spPr>
          <a:xfrm>
            <a:off x="237508" y="122661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🌟 </a:t>
            </a:r>
            <a:r>
              <a:rPr lang="en-US" altLang="ko-KR" b="1" dirty="0">
                <a:latin typeface="+mj-ea"/>
                <a:ea typeface="+mj-ea"/>
              </a:rPr>
              <a:t>CND </a:t>
            </a:r>
            <a:r>
              <a:rPr lang="ko-KR" altLang="en-US" b="1" dirty="0">
                <a:latin typeface="+mj-ea"/>
                <a:ea typeface="+mj-ea"/>
              </a:rPr>
              <a:t>사용</a:t>
            </a:r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774D43-753A-3392-364D-A8A093294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34" y="1570525"/>
            <a:ext cx="976745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-&gt;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CDN(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Delivery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 Network)은 유저에게 많은 콘텐츠를 손실없이 빠르게 전달하는 서비스이다.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대용량 콘텐츠 다운 또는 스트리밍 등에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5733E-07C2-2276-6218-FAB12CF824B6}"/>
              </a:ext>
            </a:extLst>
          </p:cNvPr>
          <p:cNvSpPr txBox="1"/>
          <p:nvPr/>
        </p:nvSpPr>
        <p:spPr>
          <a:xfrm>
            <a:off x="320634" y="2555890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🌟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블록 리소스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(CSS,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자바스크립트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최적화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014B3-1997-6AB4-AC4A-FCE159B25912}"/>
              </a:ext>
            </a:extLst>
          </p:cNvPr>
          <p:cNvSpPr txBox="1"/>
          <p:nvPr/>
        </p:nvSpPr>
        <p:spPr>
          <a:xfrm>
            <a:off x="625642" y="3117850"/>
            <a:ext cx="1423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0070C0"/>
                </a:solidFill>
                <a:effectLst/>
                <a:latin typeface="+mj-ea"/>
                <a:ea typeface="+mj-ea"/>
              </a:rPr>
              <a:t>CSS </a:t>
            </a:r>
            <a:r>
              <a:rPr lang="ko-KR" altLang="en-US" sz="1600" b="1" i="0" dirty="0">
                <a:solidFill>
                  <a:srgbClr val="0070C0"/>
                </a:solidFill>
                <a:effectLst/>
                <a:latin typeface="+mj-ea"/>
                <a:ea typeface="+mj-ea"/>
              </a:rPr>
              <a:t>최적화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E498943-9ACF-A29C-03A9-D72218AC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84" y="3660275"/>
            <a:ext cx="91319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-&gt;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CSSOM 트리가 구성되지 않으면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렌더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트리를 만들지 못하고 렌더링이 차단된다.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-&gt;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이유로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CSS는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렌더링 차단 리소스라고 하며, 렌더링이 차단되지 않도록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CSS는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항상 HTML 문서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최상단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(&lt;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head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&gt; 아래)에 배치한다.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910E6D-B17F-0F5B-2237-74F461D0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4" y="4752416"/>
            <a:ext cx="5534770" cy="8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0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95801-2AF5-8992-B80A-32662EB7EB49}"/>
              </a:ext>
            </a:extLst>
          </p:cNvPr>
          <p:cNvSpPr txBox="1"/>
          <p:nvPr/>
        </p:nvSpPr>
        <p:spPr>
          <a:xfrm>
            <a:off x="370322" y="303398"/>
            <a:ext cx="17909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rgbClr val="0070C0"/>
                </a:solidFill>
                <a:effectLst/>
                <a:latin typeface="+mj-ea"/>
                <a:ea typeface="+mj-ea"/>
              </a:rPr>
              <a:t>media </a:t>
            </a:r>
            <a:r>
              <a:rPr lang="ko-KR" altLang="en-US" sz="1600" b="1" i="0" dirty="0">
                <a:solidFill>
                  <a:srgbClr val="0070C0"/>
                </a:solidFill>
                <a:effectLst/>
                <a:latin typeface="+mj-ea"/>
                <a:ea typeface="+mj-ea"/>
              </a:rPr>
              <a:t>속성 사용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932CB6-6F51-085D-D111-D1C50472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61" y="669302"/>
            <a:ext cx="9545574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1F2328"/>
                </a:solidFill>
                <a:latin typeface="+mj-ea"/>
                <a:ea typeface="+mj-ea"/>
              </a:rPr>
              <a:t>-&gt;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특정 조건에서만 필요한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CSS가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있을 때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미디어 쿼리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를 사용하면 불필요한 블로킹을 방지할 수 있다. 예를 들어 다음과 같이 페이지를 인쇄하거나(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print.css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) 화면이 세로 모드일 때(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portrait.css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) 사용하는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CSS가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있을 때, 해당 스타일을 사용하는 경우에만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로드할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 수 있도록 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script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&gt; 태그에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media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j-ea"/>
                <a:ea typeface="+mj-ea"/>
              </a:rPr>
              <a:t> 속성을 명시하여 사용한다.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4A219-EE18-0B30-1F4D-BB5E9151FA38}"/>
              </a:ext>
            </a:extLst>
          </p:cNvPr>
          <p:cNvSpPr txBox="1"/>
          <p:nvPr/>
        </p:nvSpPr>
        <p:spPr>
          <a:xfrm>
            <a:off x="510639" y="204255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미디어 쿼리를 사용하지 않는 경우 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최적화 전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2802E-7238-8497-B4F9-7A5FCD644F9B}"/>
              </a:ext>
            </a:extLst>
          </p:cNvPr>
          <p:cNvSpPr txBox="1"/>
          <p:nvPr/>
        </p:nvSpPr>
        <p:spPr>
          <a:xfrm>
            <a:off x="510639" y="3688412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미디어 쿼리를 사용하는 경우 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최적화 후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CA2AEE-88A0-E8F3-C660-B9ED8114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3" y="2411888"/>
            <a:ext cx="3790050" cy="9071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E55A34-E15A-419A-E062-0CE2B902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3" y="4133838"/>
            <a:ext cx="3973973" cy="461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6A5C83-65DF-39A2-18B8-7E1AE3CC21F4}"/>
              </a:ext>
            </a:extLst>
          </p:cNvPr>
          <p:cNvSpPr txBox="1"/>
          <p:nvPr/>
        </p:nvSpPr>
        <p:spPr>
          <a:xfrm>
            <a:off x="647836" y="4883328"/>
            <a:ext cx="816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스타일을 </a:t>
            </a:r>
            <a:r>
              <a:rPr lang="ko-KR" altLang="en-US" dirty="0" err="1"/>
              <a:t>가져올때</a:t>
            </a:r>
            <a:r>
              <a:rPr lang="ko-KR" altLang="en-US" dirty="0"/>
              <a:t> </a:t>
            </a:r>
            <a:r>
              <a:rPr lang="en-US" altLang="ko-KR" dirty="0"/>
              <a:t>@import </a:t>
            </a:r>
            <a:r>
              <a:rPr lang="ko-KR" altLang="en-US" dirty="0"/>
              <a:t>사용은 피하고</a:t>
            </a:r>
            <a:r>
              <a:rPr lang="en-US" altLang="ko-KR" dirty="0"/>
              <a:t>, </a:t>
            </a:r>
            <a:r>
              <a:rPr lang="ko-KR" altLang="en-US" dirty="0"/>
              <a:t>내부 스타일시트를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22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205416-A21B-0FA5-CA53-C24EA5FB9DDA}"/>
              </a:ext>
            </a:extLst>
          </p:cNvPr>
          <p:cNvSpPr txBox="1"/>
          <p:nvPr/>
        </p:nvSpPr>
        <p:spPr>
          <a:xfrm>
            <a:off x="2737262" y="53439"/>
            <a:ext cx="6311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Document Object Model </a:t>
            </a:r>
            <a:r>
              <a:rPr lang="ko-KR" altLang="en-US" sz="3200" b="1" dirty="0">
                <a:latin typeface="+mj-ea"/>
                <a:ea typeface="+mj-ea"/>
              </a:rPr>
              <a:t>이란</a:t>
            </a:r>
            <a:r>
              <a:rPr lang="en-US" altLang="ko-KR" sz="3200" b="1" dirty="0">
                <a:latin typeface="+mj-ea"/>
                <a:ea typeface="+mj-ea"/>
              </a:rPr>
              <a:t>? 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8351B-34E3-B7D0-C12A-1788ED5628C5}"/>
              </a:ext>
            </a:extLst>
          </p:cNvPr>
          <p:cNvSpPr txBox="1"/>
          <p:nvPr/>
        </p:nvSpPr>
        <p:spPr>
          <a:xfrm>
            <a:off x="2838202" y="638214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= DOM (</a:t>
            </a:r>
            <a:r>
              <a:rPr lang="ko-KR" altLang="en-US" sz="1600" dirty="0">
                <a:latin typeface="+mj-ea"/>
                <a:ea typeface="+mj-ea"/>
              </a:rPr>
              <a:t>문서개체 모델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3C100-88FD-68D2-6DE6-087314103B85}"/>
              </a:ext>
            </a:extLst>
          </p:cNvPr>
          <p:cNvSpPr txBox="1"/>
          <p:nvPr/>
        </p:nvSpPr>
        <p:spPr>
          <a:xfrm>
            <a:off x="1852550" y="976768"/>
            <a:ext cx="7705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DOM(Document Object Model)</a:t>
            </a:r>
            <a:r>
              <a:rPr lang="ko-KR" altLang="en-US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은 웹 문서용 프로그래밍 인터페이스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. </a:t>
            </a:r>
          </a:p>
          <a:p>
            <a:r>
              <a:rPr lang="ko-KR" altLang="en-US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프로그램이 문서 구조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,  </a:t>
            </a:r>
            <a:r>
              <a:rPr lang="ko-KR" altLang="en-US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스타일 및 콘텐츠를 변경할 수 있도록 페이지를 나타낸다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. </a:t>
            </a:r>
          </a:p>
          <a:p>
            <a:r>
              <a:rPr lang="en-US" altLang="ko-KR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DOM</a:t>
            </a:r>
            <a:r>
              <a:rPr lang="ko-KR" altLang="en-US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은 문서를 노드와 객체로 나타</a:t>
            </a:r>
            <a:r>
              <a:rPr lang="ko-KR" altLang="en-US" sz="1600" dirty="0">
                <a:solidFill>
                  <a:srgbClr val="1B1B1B"/>
                </a:solidFill>
                <a:latin typeface="+mj-ea"/>
                <a:ea typeface="+mj-ea"/>
              </a:rPr>
              <a:t>낸다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. 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FD575-C0D0-D85D-AC65-992B30C421D8}"/>
              </a:ext>
            </a:extLst>
          </p:cNvPr>
          <p:cNvSpPr txBox="1"/>
          <p:nvPr/>
        </p:nvSpPr>
        <p:spPr>
          <a:xfrm>
            <a:off x="368134" y="1983447"/>
            <a:ext cx="352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Event Bubbling and Capturing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F0636-EF62-9F55-4D8B-D7A3C706FE28}"/>
              </a:ext>
            </a:extLst>
          </p:cNvPr>
          <p:cNvSpPr txBox="1"/>
          <p:nvPr/>
        </p:nvSpPr>
        <p:spPr>
          <a:xfrm>
            <a:off x="368134" y="23453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버블링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B7AE0-54CB-CB89-621E-A041419F9268}"/>
              </a:ext>
            </a:extLst>
          </p:cNvPr>
          <p:cNvSpPr txBox="1"/>
          <p:nvPr/>
        </p:nvSpPr>
        <p:spPr>
          <a:xfrm>
            <a:off x="368134" y="2700317"/>
            <a:ext cx="9910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dirty="0">
                <a:solidFill>
                  <a:srgbClr val="313130"/>
                </a:solidFill>
                <a:effectLst/>
                <a:latin typeface="Noto Sans KR"/>
              </a:rPr>
              <a:t>특정 화면 요소에서 이벤트가 발생했을 때 해당 이벤트가 더 상위의 화면 요소들로 전달되어 가는 특성을 의미</a:t>
            </a: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DA9BCB-DC44-245F-F77C-E427C342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1" y="3131971"/>
            <a:ext cx="3724278" cy="33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373300-629C-A8BC-CDFE-43A8A088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2" y="311582"/>
            <a:ext cx="3724278" cy="3353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12A56-FF6D-673A-8933-308E7158EC23}"/>
              </a:ext>
            </a:extLst>
          </p:cNvPr>
          <p:cNvSpPr txBox="1"/>
          <p:nvPr/>
        </p:nvSpPr>
        <p:spPr>
          <a:xfrm>
            <a:off x="4613564" y="308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0EBC8-BFDA-86F0-453A-35C5862A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836" y="908138"/>
            <a:ext cx="7103832" cy="29385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3D1964-51C4-F116-5298-D101AA68EA8B}"/>
              </a:ext>
            </a:extLst>
          </p:cNvPr>
          <p:cNvSpPr/>
          <p:nvPr/>
        </p:nvSpPr>
        <p:spPr>
          <a:xfrm>
            <a:off x="11349566" y="766233"/>
            <a:ext cx="410633" cy="529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56712-07C6-E98B-CDF1-DC5F71174D4C}"/>
              </a:ext>
            </a:extLst>
          </p:cNvPr>
          <p:cNvSpPr txBox="1"/>
          <p:nvPr/>
        </p:nvSpPr>
        <p:spPr>
          <a:xfrm>
            <a:off x="4707103" y="3907732"/>
            <a:ext cx="449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한 개의 </a:t>
            </a:r>
            <a:r>
              <a:rPr lang="en-US" altLang="ko-KR" sz="1400" dirty="0">
                <a:latin typeface="+mj-ea"/>
                <a:ea typeface="+mj-ea"/>
              </a:rPr>
              <a:t>div </a:t>
            </a:r>
            <a:r>
              <a:rPr lang="ko-KR" altLang="en-US" sz="1400" dirty="0">
                <a:latin typeface="+mj-ea"/>
                <a:ea typeface="+mj-ea"/>
              </a:rPr>
              <a:t>태그를 클릭했지만</a:t>
            </a:r>
            <a:r>
              <a:rPr lang="en-US" altLang="ko-KR" sz="1400" dirty="0">
                <a:latin typeface="+mj-ea"/>
                <a:ea typeface="+mj-ea"/>
              </a:rPr>
              <a:t>, 3</a:t>
            </a:r>
            <a:r>
              <a:rPr lang="ko-KR" altLang="en-US" sz="1400" dirty="0">
                <a:latin typeface="+mj-ea"/>
                <a:ea typeface="+mj-ea"/>
              </a:rPr>
              <a:t>개의 이벤트가 발생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9C3B4-24DB-443A-6A42-2E16B852D1B9}"/>
              </a:ext>
            </a:extLst>
          </p:cNvPr>
          <p:cNvSpPr txBox="1"/>
          <p:nvPr/>
        </p:nvSpPr>
        <p:spPr>
          <a:xfrm>
            <a:off x="779318" y="4350949"/>
            <a:ext cx="100569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13130"/>
                </a:solidFill>
                <a:latin typeface="+mj-ea"/>
                <a:ea typeface="+mj-ea"/>
              </a:rPr>
              <a:t>브</a:t>
            </a:r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라우저는 특정 화면 요소에서 이벤트가 발생했을 때 그 이벤트를 최상위에 있는 화면 요소까지 이벤트를 전파시킨다</a:t>
            </a:r>
            <a:r>
              <a:rPr lang="en-US" altLang="ko-KR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. </a:t>
            </a:r>
          </a:p>
          <a:p>
            <a:endParaRPr lang="en-US" altLang="ko-KR" sz="1600" b="0" i="0" dirty="0">
              <a:solidFill>
                <a:srgbClr val="313130"/>
              </a:solidFill>
              <a:effectLst/>
              <a:latin typeface="+mj-ea"/>
              <a:ea typeface="+mj-ea"/>
            </a:endParaRPr>
          </a:p>
          <a:p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따라서</a:t>
            </a:r>
            <a:r>
              <a:rPr lang="en-US" altLang="ko-KR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클래스 명 </a:t>
            </a:r>
            <a:r>
              <a:rPr lang="en-US" altLang="ko-KR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three -&gt; two -&gt; one </a:t>
            </a:r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순서로 </a:t>
            </a:r>
            <a:r>
              <a:rPr lang="en-US" altLang="ko-KR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div </a:t>
            </a:r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태그에 등록된 이벤트들이 실행된다</a:t>
            </a:r>
            <a:r>
              <a:rPr lang="en-US" altLang="ko-KR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마찬가지로 </a:t>
            </a:r>
            <a:r>
              <a:rPr lang="en-US" altLang="ko-KR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two </a:t>
            </a:r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클래스를 갖는 두 번째 태그를 클릭했다면 </a:t>
            </a:r>
            <a:r>
              <a:rPr lang="en-US" altLang="ko-KR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two -&gt; one </a:t>
            </a:r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순으로 클릭 이벤트가 동작된다</a:t>
            </a:r>
            <a:r>
              <a:rPr lang="en-US" altLang="ko-KR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001D699-7097-8AD6-D4D6-52FA6925F305}"/>
              </a:ext>
            </a:extLst>
          </p:cNvPr>
          <p:cNvSpPr/>
          <p:nvPr/>
        </p:nvSpPr>
        <p:spPr>
          <a:xfrm>
            <a:off x="878774" y="5949538"/>
            <a:ext cx="391886" cy="30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896D3-CFB9-A196-C2A6-926C8D8F3BDB}"/>
              </a:ext>
            </a:extLst>
          </p:cNvPr>
          <p:cNvSpPr txBox="1"/>
          <p:nvPr/>
        </p:nvSpPr>
        <p:spPr>
          <a:xfrm>
            <a:off x="1324098" y="5839516"/>
            <a:ext cx="8799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13130"/>
                </a:solidFill>
                <a:effectLst/>
                <a:latin typeface="Noto Sans KR"/>
              </a:rPr>
              <a:t>이와 같은 하위에서 상위 요소로의 이벤트 전파 방식을 </a:t>
            </a:r>
            <a:r>
              <a:rPr lang="ko-KR" altLang="en-US" b="1" i="0" dirty="0">
                <a:solidFill>
                  <a:srgbClr val="313130"/>
                </a:solidFill>
                <a:effectLst/>
                <a:latin typeface="Noto Sans KR"/>
              </a:rPr>
              <a:t>이벤트 </a:t>
            </a:r>
            <a:r>
              <a:rPr lang="ko-KR" altLang="en-US" b="1" i="0" dirty="0" err="1">
                <a:solidFill>
                  <a:srgbClr val="313130"/>
                </a:solidFill>
                <a:effectLst/>
                <a:latin typeface="Noto Sans KR"/>
              </a:rPr>
              <a:t>버블링</a:t>
            </a:r>
            <a:r>
              <a:rPr lang="en-US" altLang="ko-KR" b="1" i="0" dirty="0">
                <a:solidFill>
                  <a:srgbClr val="313130"/>
                </a:solidFill>
                <a:effectLst/>
                <a:latin typeface="Noto Sans KR"/>
              </a:rPr>
              <a:t>(Event Bubbling)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Noto Sans KR"/>
              </a:rPr>
              <a:t>이라고 한다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73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28EABD-0688-F377-6C9E-E8D1D414D330}"/>
              </a:ext>
            </a:extLst>
          </p:cNvPr>
          <p:cNvSpPr txBox="1"/>
          <p:nvPr/>
        </p:nvSpPr>
        <p:spPr>
          <a:xfrm>
            <a:off x="475011" y="669637"/>
            <a:ext cx="93028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이벤트 캡처 단계에서 이벤트는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DOM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트리의 루트에서 시작하여 대상 요소로 전파됩니다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 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이벤트 전파의 첫 번째 단계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이 단계에서 이벤트는 대상 요소의 상위 요소에서 이벤트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핸들러를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트리거하여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가장 바깥쪽 조상에서 대상의 바로 위 상위 요소로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1600" dirty="0">
                <a:solidFill>
                  <a:srgbClr val="374151"/>
                </a:solidFill>
                <a:latin typeface="+mj-ea"/>
                <a:ea typeface="+mj-ea"/>
              </a:rPr>
              <a:t>즉</a:t>
            </a:r>
            <a:r>
              <a:rPr lang="en-US" altLang="ko-KR" sz="1600" dirty="0">
                <a:solidFill>
                  <a:srgbClr val="374151"/>
                </a:solidFill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313130"/>
                </a:solidFill>
                <a:effectLst/>
                <a:latin typeface="Noto Sans KR"/>
              </a:rPr>
              <a:t> 이벤트 버블링과 반대 방향 상위에서 하위로 진행되는 이벤트 전파 방식</a:t>
            </a:r>
            <a:endParaRPr lang="en-US" altLang="ko-KR" sz="1600" b="0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0654C-6F32-BA90-109B-2E3AA43B4CDF}"/>
              </a:ext>
            </a:extLst>
          </p:cNvPr>
          <p:cNvSpPr txBox="1"/>
          <p:nvPr/>
        </p:nvSpPr>
        <p:spPr>
          <a:xfrm>
            <a:off x="409698" y="300305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캡처</a:t>
            </a:r>
            <a:r>
              <a:rPr lang="en-US" altLang="ko-KR" dirty="0"/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캡처 단계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B7EA02-EFDD-71E3-57E5-B52946A4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6" y="2161938"/>
            <a:ext cx="3872181" cy="35908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640F82-87E6-C188-23AF-3CB3E1DD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71" y="2161938"/>
            <a:ext cx="7366858" cy="33845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2587B-FED8-9429-8BED-76D5C1FD34AC}"/>
              </a:ext>
            </a:extLst>
          </p:cNvPr>
          <p:cNvSpPr/>
          <p:nvPr/>
        </p:nvSpPr>
        <p:spPr>
          <a:xfrm rot="16200000">
            <a:off x="8936884" y="2678587"/>
            <a:ext cx="207819" cy="776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F294B9-CE6D-B04B-B480-2CABB0F537C7}"/>
              </a:ext>
            </a:extLst>
          </p:cNvPr>
          <p:cNvSpPr/>
          <p:nvPr/>
        </p:nvSpPr>
        <p:spPr>
          <a:xfrm>
            <a:off x="11787084" y="2076202"/>
            <a:ext cx="383145" cy="670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C5A82-B0CD-2058-7D4C-1DB0D6ACDA18}"/>
              </a:ext>
            </a:extLst>
          </p:cNvPr>
          <p:cNvSpPr txBox="1"/>
          <p:nvPr/>
        </p:nvSpPr>
        <p:spPr>
          <a:xfrm>
            <a:off x="4684815" y="5568119"/>
            <a:ext cx="6301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해당 이벤트를 감지하기 위해 이벤트 버블링과 반대 방향으로 탐색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626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18EAA-F395-98E0-0931-0709869EA34A}"/>
              </a:ext>
            </a:extLst>
          </p:cNvPr>
          <p:cNvSpPr txBox="1"/>
          <p:nvPr/>
        </p:nvSpPr>
        <p:spPr>
          <a:xfrm>
            <a:off x="326571" y="356260"/>
            <a:ext cx="20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Event delegation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31783-16B3-8F8F-37D0-23715B57691D}"/>
              </a:ext>
            </a:extLst>
          </p:cNvPr>
          <p:cNvSpPr txBox="1"/>
          <p:nvPr/>
        </p:nvSpPr>
        <p:spPr>
          <a:xfrm>
            <a:off x="2572492" y="356260"/>
            <a:ext cx="1465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13130"/>
                </a:solidFill>
                <a:effectLst/>
                <a:latin typeface="Helvetica Neue"/>
              </a:rPr>
              <a:t>이벤트 위임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84304-34D1-419A-7B41-E2BB9030FDCA}"/>
              </a:ext>
            </a:extLst>
          </p:cNvPr>
          <p:cNvSpPr txBox="1"/>
          <p:nvPr/>
        </p:nvSpPr>
        <p:spPr>
          <a:xfrm>
            <a:off x="374670" y="725592"/>
            <a:ext cx="9244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‘</a:t>
            </a:r>
            <a:r>
              <a:rPr lang="ko-KR" altLang="en-US" sz="1600" b="0" i="0" dirty="0">
                <a:solidFill>
                  <a:srgbClr val="313130"/>
                </a:solidFill>
                <a:effectLst/>
                <a:latin typeface="+mj-ea"/>
                <a:ea typeface="+mj-ea"/>
              </a:rPr>
              <a:t>하위 요소에 각각 이벤트를 붙이지 않고 상위 요소에서 하위 요소의 이벤트들을 제어하는 방식’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93FE0-0199-7281-74F6-6F17063FD3F2}"/>
              </a:ext>
            </a:extLst>
          </p:cNvPr>
          <p:cNvSpPr txBox="1"/>
          <p:nvPr/>
        </p:nvSpPr>
        <p:spPr>
          <a:xfrm>
            <a:off x="670955" y="1094924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https://codepen.io/ha-eun-KIM-the-lessful/pen/oNQMMxa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BA2354-8DEA-909B-FD21-BE0CC33B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" y="1495034"/>
            <a:ext cx="8009906" cy="32886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5A347D-20B7-8C2C-05D5-AF063D77EBBF}"/>
              </a:ext>
            </a:extLst>
          </p:cNvPr>
          <p:cNvSpPr txBox="1"/>
          <p:nvPr/>
        </p:nvSpPr>
        <p:spPr>
          <a:xfrm>
            <a:off x="696738" y="1023817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endParaRPr lang="ko-KR" altLang="en-US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A3DD880-4154-4D5C-E603-FB41B73DF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27" y="5344197"/>
            <a:ext cx="10503568" cy="107721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-&gt;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초기 이벤트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리스너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 설정 후 목록 항목이 동적으로 추가되는 경우 새로 추가된 항목에는 바인딩된 클릭 이벤트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리스너가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 없다.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이는 초기 이벤트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리스너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 설정이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querySelectorAll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실행될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 때 요소를 선택하는 데 사용하기 때문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이다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동적으로 추가된 요소를 처리하려면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이벤트 위임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을 사용해야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한다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D6755-CA48-E95D-BD1C-0F717A3C9D4C}"/>
              </a:ext>
            </a:extLst>
          </p:cNvPr>
          <p:cNvSpPr txBox="1"/>
          <p:nvPr/>
        </p:nvSpPr>
        <p:spPr>
          <a:xfrm>
            <a:off x="540327" y="4879287"/>
            <a:ext cx="7468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dirty="0">
                <a:latin typeface="+mj-ea"/>
                <a:ea typeface="+mj-ea"/>
              </a:rPr>
              <a:t>현재 로직에서는 일일이 이벤트 </a:t>
            </a:r>
            <a:r>
              <a:rPr lang="ko-KR" altLang="en-US" sz="1600" dirty="0" err="1">
                <a:latin typeface="+mj-ea"/>
                <a:ea typeface="+mj-ea"/>
              </a:rPr>
              <a:t>리스너를</a:t>
            </a:r>
            <a:r>
              <a:rPr lang="ko-KR" altLang="en-US" sz="1600" dirty="0">
                <a:latin typeface="+mj-ea"/>
                <a:ea typeface="+mj-ea"/>
              </a:rPr>
              <a:t> 추가하는 로직으로 작성되어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740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3B0D0D-0527-5CBD-0CF8-CE4AD1743C4D}"/>
              </a:ext>
            </a:extLst>
          </p:cNvPr>
          <p:cNvSpPr txBox="1"/>
          <p:nvPr/>
        </p:nvSpPr>
        <p:spPr>
          <a:xfrm>
            <a:off x="4186053" y="190004"/>
            <a:ext cx="3224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343541"/>
                </a:solidFill>
                <a:effectLst/>
                <a:latin typeface="+mj-ea"/>
                <a:ea typeface="+mj-ea"/>
              </a:rPr>
              <a:t>CORS</a:t>
            </a:r>
            <a:r>
              <a:rPr lang="ko-KR" altLang="en-US" sz="3200" b="1" i="0" dirty="0">
                <a:solidFill>
                  <a:srgbClr val="343541"/>
                </a:solidFill>
                <a:effectLst/>
                <a:latin typeface="+mj-ea"/>
                <a:ea typeface="+mj-ea"/>
              </a:rPr>
              <a:t>란</a:t>
            </a:r>
            <a:r>
              <a:rPr lang="en-US" altLang="ko-KR" sz="3200" b="1" i="0" dirty="0">
                <a:solidFill>
                  <a:srgbClr val="343541"/>
                </a:solidFill>
                <a:effectLst/>
                <a:latin typeface="+mj-ea"/>
                <a:ea typeface="+mj-ea"/>
              </a:rPr>
              <a:t>?</a:t>
            </a:r>
          </a:p>
          <a:p>
            <a:r>
              <a:rPr lang="en-US" altLang="ko-KR" sz="1600" b="1" i="0" dirty="0">
                <a:solidFill>
                  <a:srgbClr val="343541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sz="1600" b="1" i="0" dirty="0">
                <a:solidFill>
                  <a:srgbClr val="1B1B1B"/>
                </a:solidFill>
                <a:effectLst/>
                <a:latin typeface="+mj-ea"/>
                <a:ea typeface="+mj-ea"/>
              </a:rPr>
              <a:t>Cross-Origin Resource Sharing</a:t>
            </a:r>
            <a:r>
              <a:rPr lang="en-US" altLang="ko-KR" sz="1600" b="1" i="0" dirty="0">
                <a:solidFill>
                  <a:srgbClr val="343541"/>
                </a:solidFill>
                <a:effectLst/>
                <a:latin typeface="+mj-ea"/>
                <a:ea typeface="+mj-ea"/>
              </a:rPr>
              <a:t>)</a:t>
            </a:r>
          </a:p>
          <a:p>
            <a:r>
              <a:rPr lang="en-US" altLang="ko-KR" sz="1600" b="1" dirty="0">
                <a:solidFill>
                  <a:srgbClr val="343541"/>
                </a:solidFill>
                <a:latin typeface="+mj-ea"/>
                <a:ea typeface="+mj-ea"/>
              </a:rPr>
              <a:t> </a:t>
            </a:r>
            <a:r>
              <a:rPr lang="ko-KR" altLang="en-US" sz="1600" b="1" i="0" dirty="0">
                <a:solidFill>
                  <a:srgbClr val="343541"/>
                </a:solidFill>
                <a:effectLst/>
                <a:latin typeface="+mj-ea"/>
                <a:ea typeface="+mj-ea"/>
              </a:rPr>
              <a:t>교차 원본 리소스 공유</a:t>
            </a:r>
            <a:endParaRPr lang="en-US" altLang="ko-KR" sz="1600" b="1" i="0" dirty="0">
              <a:solidFill>
                <a:srgbClr val="34354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2A6D6-6080-59A0-DBF0-A65FE7C9DEE4}"/>
              </a:ext>
            </a:extLst>
          </p:cNvPr>
          <p:cNvSpPr txBox="1"/>
          <p:nvPr/>
        </p:nvSpPr>
        <p:spPr>
          <a:xfrm>
            <a:off x="2532577" y="1234096"/>
            <a:ext cx="6856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출처가 다른 자원들을 공유한다는 뜻으로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한 출처에 있는 자원에서 다른 출처에 있는 자원에 접근하도록 하는 개념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FE28-6AE4-6C08-8094-3439104A1FC0}"/>
              </a:ext>
            </a:extLst>
          </p:cNvPr>
          <p:cNvSpPr txBox="1"/>
          <p:nvPr/>
        </p:nvSpPr>
        <p:spPr>
          <a:xfrm>
            <a:off x="2532577" y="1727860"/>
            <a:ext cx="704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출처에 있는 자원을 요청한다고 하면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이를 교차 출처 요청 이라고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80146D-67BF-DFF4-1C8D-8A07DE7DA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4" y="2470378"/>
            <a:ext cx="7288852" cy="161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6CF80-DA63-5DD2-02D1-8ED875DF51CB}"/>
              </a:ext>
            </a:extLst>
          </p:cNvPr>
          <p:cNvSpPr txBox="1"/>
          <p:nvPr/>
        </p:nvSpPr>
        <p:spPr>
          <a:xfrm>
            <a:off x="920338" y="20664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BD937-587A-A20F-C2E0-797ECB5CD035}"/>
              </a:ext>
            </a:extLst>
          </p:cNvPr>
          <p:cNvSpPr txBox="1"/>
          <p:nvPr/>
        </p:nvSpPr>
        <p:spPr>
          <a:xfrm>
            <a:off x="730332" y="408571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 err="1"/>
              <a:t>어디까지가</a:t>
            </a:r>
            <a:r>
              <a:rPr lang="ko-KR" altLang="en-US" dirty="0"/>
              <a:t> 같은 출처일까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D5E2A6-A495-7F9A-D76B-7F621E8C5CD3}"/>
              </a:ext>
            </a:extLst>
          </p:cNvPr>
          <p:cNvSpPr/>
          <p:nvPr/>
        </p:nvSpPr>
        <p:spPr>
          <a:xfrm>
            <a:off x="730332" y="3568535"/>
            <a:ext cx="10569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9CDD4-074F-8926-3145-01DA53B46AC7}"/>
              </a:ext>
            </a:extLst>
          </p:cNvPr>
          <p:cNvSpPr txBox="1"/>
          <p:nvPr/>
        </p:nvSpPr>
        <p:spPr>
          <a:xfrm>
            <a:off x="730332" y="4401196"/>
            <a:ext cx="8913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위의 구성요소 중에서 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Protocol + Host + Port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가지가 같으면 동일 출처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(Origin)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라고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6EBC447-5255-07E5-D1BC-11623D81A0C7}"/>
              </a:ext>
            </a:extLst>
          </p:cNvPr>
          <p:cNvCxnSpPr/>
          <p:nvPr/>
        </p:nvCxnSpPr>
        <p:spPr>
          <a:xfrm flipV="1">
            <a:off x="5283200" y="4253695"/>
            <a:ext cx="418606" cy="1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00D3CF-7578-9233-E86C-A62DBA3AA9A9}"/>
              </a:ext>
            </a:extLst>
          </p:cNvPr>
          <p:cNvSpPr txBox="1"/>
          <p:nvPr/>
        </p:nvSpPr>
        <p:spPr>
          <a:xfrm>
            <a:off x="5701806" y="41178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생략가능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775A8C-2FF6-9E17-81C9-D5C6B6204F5E}"/>
              </a:ext>
            </a:extLst>
          </p:cNvPr>
          <p:cNvSpPr/>
          <p:nvPr/>
        </p:nvSpPr>
        <p:spPr>
          <a:xfrm>
            <a:off x="4953833" y="4391348"/>
            <a:ext cx="508816" cy="3693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4CCD4-F22D-1873-6738-424341811F58}"/>
              </a:ext>
            </a:extLst>
          </p:cNvPr>
          <p:cNvSpPr txBox="1"/>
          <p:nvPr/>
        </p:nvSpPr>
        <p:spPr>
          <a:xfrm>
            <a:off x="760021" y="1081851"/>
            <a:ext cx="2601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http://Example.com:3000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http://example.com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63D25-76CF-51C6-26A3-E268EA646697}"/>
              </a:ext>
            </a:extLst>
          </p:cNvPr>
          <p:cNvSpPr txBox="1"/>
          <p:nvPr/>
        </p:nvSpPr>
        <p:spPr>
          <a:xfrm>
            <a:off x="760021" y="385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8A7C1-ECE9-589A-39E6-E0CD0BDDAE9E}"/>
              </a:ext>
            </a:extLst>
          </p:cNvPr>
          <p:cNvSpPr txBox="1"/>
          <p:nvPr/>
        </p:nvSpPr>
        <p:spPr>
          <a:xfrm>
            <a:off x="760021" y="712519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-&gt; </a:t>
            </a:r>
            <a:r>
              <a:rPr lang="ko-KR" altLang="en-US" sz="1600" dirty="0"/>
              <a:t>아래 두개의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은 동일 출처 일까</a:t>
            </a:r>
            <a:r>
              <a:rPr lang="en-US" altLang="ko-KR" sz="1600" dirty="0"/>
              <a:t>? </a:t>
            </a:r>
            <a:endParaRPr lang="ko-KR" altLang="en-US" sz="16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13A1A44-3E57-CE4A-7B2D-ABE8DADE801F}"/>
              </a:ext>
            </a:extLst>
          </p:cNvPr>
          <p:cNvSpPr/>
          <p:nvPr/>
        </p:nvSpPr>
        <p:spPr>
          <a:xfrm>
            <a:off x="866898" y="1882238"/>
            <a:ext cx="290946" cy="23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5E0C90-C06E-E4EE-4DA3-147172974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98824"/>
              </p:ext>
            </p:extLst>
          </p:nvPr>
        </p:nvGraphicFramePr>
        <p:xfrm>
          <a:off x="1157844" y="1778975"/>
          <a:ext cx="5863109" cy="445770"/>
        </p:xfrm>
        <a:graphic>
          <a:graphicData uri="http://schemas.openxmlformats.org/drawingml/2006/table">
            <a:tbl>
              <a:tblPr/>
              <a:tblGrid>
                <a:gridCol w="5863109">
                  <a:extLst>
                    <a:ext uri="{9D8B030D-6E8A-4147-A177-3AD203B41FA5}">
                      <a16:colId xmlns:a16="http://schemas.microsoft.com/office/drawing/2014/main" val="3864050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effectLst/>
                          <a:latin typeface="+mj-ea"/>
                          <a:ea typeface="+mj-ea"/>
                        </a:rPr>
                        <a:t>Protocal</a:t>
                      </a:r>
                      <a:r>
                        <a:rPr lang="en-US" altLang="ko-KR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>
                          <a:effectLst/>
                          <a:latin typeface="+mj-ea"/>
                          <a:ea typeface="+mj-ea"/>
                        </a:rPr>
                        <a:t>과 </a:t>
                      </a:r>
                      <a:r>
                        <a:rPr lang="en-US" altLang="ko-KR" dirty="0">
                          <a:effectLst/>
                          <a:latin typeface="+mj-ea"/>
                          <a:ea typeface="+mj-ea"/>
                        </a:rPr>
                        <a:t>host </a:t>
                      </a:r>
                      <a:r>
                        <a:rPr lang="ko-KR" altLang="en-US" dirty="0">
                          <a:effectLst/>
                          <a:latin typeface="+mj-ea"/>
                          <a:ea typeface="+mj-ea"/>
                        </a:rPr>
                        <a:t>가 같아 </a:t>
                      </a:r>
                      <a:r>
                        <a:rPr lang="en-US" altLang="ko-KR" dirty="0"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dirty="0">
                          <a:effectLst/>
                          <a:latin typeface="+mj-ea"/>
                          <a:ea typeface="+mj-ea"/>
                        </a:rPr>
                        <a:t>동일출처</a:t>
                      </a:r>
                      <a:r>
                        <a:rPr lang="en-US" altLang="ko-KR" dirty="0">
                          <a:effectLst/>
                          <a:latin typeface="+mj-ea"/>
                          <a:ea typeface="+mj-ea"/>
                        </a:rPr>
                        <a:t>”. Port </a:t>
                      </a:r>
                      <a:r>
                        <a:rPr lang="ko-KR" altLang="en-US" dirty="0">
                          <a:effectLst/>
                          <a:latin typeface="+mj-ea"/>
                          <a:ea typeface="+mj-ea"/>
                        </a:rPr>
                        <a:t>는 생략가능</a:t>
                      </a:r>
                    </a:p>
                  </a:txBody>
                  <a:tcPr marT="66675" marB="10477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113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34FD4CC-CE3E-EB87-106B-383078BE6B2F}"/>
              </a:ext>
            </a:extLst>
          </p:cNvPr>
          <p:cNvSpPr txBox="1"/>
          <p:nvPr/>
        </p:nvSpPr>
        <p:spPr>
          <a:xfrm>
            <a:off x="806778" y="3166557"/>
            <a:ext cx="3811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http://example.com/app1/index.html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http://example.com/app2/index.html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FC2A0-C588-3419-36BE-FA54491335D8}"/>
              </a:ext>
            </a:extLst>
          </p:cNvPr>
          <p:cNvSpPr txBox="1"/>
          <p:nvPr/>
        </p:nvSpPr>
        <p:spPr>
          <a:xfrm>
            <a:off x="760018" y="244094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183DB-B38B-91B7-70D7-B8D6E15C90F2}"/>
              </a:ext>
            </a:extLst>
          </p:cNvPr>
          <p:cNvSpPr txBox="1"/>
          <p:nvPr/>
        </p:nvSpPr>
        <p:spPr>
          <a:xfrm>
            <a:off x="806778" y="2829930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-&gt; </a:t>
            </a:r>
            <a:r>
              <a:rPr lang="ko-KR" altLang="en-US" sz="1600" dirty="0"/>
              <a:t>아래 두개의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은 동일 출처 일까</a:t>
            </a:r>
            <a:r>
              <a:rPr lang="en-US" altLang="ko-KR" sz="1600" dirty="0"/>
              <a:t>? </a:t>
            </a:r>
            <a:endParaRPr lang="ko-KR" altLang="en-US" sz="16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34F4AB6-E3C9-BF23-6251-F80F082396D7}"/>
              </a:ext>
            </a:extLst>
          </p:cNvPr>
          <p:cNvSpPr/>
          <p:nvPr/>
        </p:nvSpPr>
        <p:spPr>
          <a:xfrm>
            <a:off x="855556" y="3942825"/>
            <a:ext cx="290946" cy="23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08C74-BFA5-A9E8-711B-2C55C1E75802}"/>
              </a:ext>
            </a:extLst>
          </p:cNvPr>
          <p:cNvSpPr txBox="1"/>
          <p:nvPr/>
        </p:nvSpPr>
        <p:spPr>
          <a:xfrm>
            <a:off x="1207271" y="3876912"/>
            <a:ext cx="682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Protocol, Host, Port(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생략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같으며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Path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부터 다르므로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동일 출처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”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EA042-1677-55D4-5483-51FC70C4BB67}"/>
              </a:ext>
            </a:extLst>
          </p:cNvPr>
          <p:cNvSpPr txBox="1"/>
          <p:nvPr/>
        </p:nvSpPr>
        <p:spPr>
          <a:xfrm>
            <a:off x="760017" y="439023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7CA02C-129A-24C4-ACBD-34F0CB53A5DE}"/>
              </a:ext>
            </a:extLst>
          </p:cNvPr>
          <p:cNvSpPr txBox="1"/>
          <p:nvPr/>
        </p:nvSpPr>
        <p:spPr>
          <a:xfrm>
            <a:off x="760017" y="5189444"/>
            <a:ext cx="2850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http://example.com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http://www.example.com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http://myapp.example.com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5A378-3F56-073C-EA29-49E1C352343A}"/>
              </a:ext>
            </a:extLst>
          </p:cNvPr>
          <p:cNvSpPr txBox="1"/>
          <p:nvPr/>
        </p:nvSpPr>
        <p:spPr>
          <a:xfrm>
            <a:off x="833060" y="4815616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-&gt; </a:t>
            </a:r>
            <a:r>
              <a:rPr lang="ko-KR" altLang="en-US" sz="1600" dirty="0"/>
              <a:t>아래 두개의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은 동일 출처 일까</a:t>
            </a:r>
            <a:r>
              <a:rPr lang="en-US" altLang="ko-KR" sz="1600" dirty="0"/>
              <a:t>? </a:t>
            </a:r>
            <a:endParaRPr lang="ko-KR" altLang="en-US" sz="16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6ECD0BC-0B3D-6E89-DF56-4C557D21F62A}"/>
              </a:ext>
            </a:extLst>
          </p:cNvPr>
          <p:cNvSpPr/>
          <p:nvPr/>
        </p:nvSpPr>
        <p:spPr>
          <a:xfrm>
            <a:off x="866898" y="6259935"/>
            <a:ext cx="290946" cy="23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5FCCB-C2BD-4310-31A3-CC136440D218}"/>
              </a:ext>
            </a:extLst>
          </p:cNvPr>
          <p:cNvSpPr txBox="1"/>
          <p:nvPr/>
        </p:nvSpPr>
        <p:spPr>
          <a:xfrm>
            <a:off x="1298883" y="6203991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Host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달라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동일 출처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아님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5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3E5212-B214-EDB4-AC55-1AB7AA38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9" y="405674"/>
            <a:ext cx="5855479" cy="3922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F5E51-C8DF-6300-E0CD-3AB2D62282CF}"/>
              </a:ext>
            </a:extLst>
          </p:cNvPr>
          <p:cNvSpPr txBox="1"/>
          <p:nvPr/>
        </p:nvSpPr>
        <p:spPr>
          <a:xfrm>
            <a:off x="676894" y="4156364"/>
            <a:ext cx="998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domain-a.com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유저가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domain-a.com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서버에 요청하면 동일 정책이기 때문에 아무런 문제가 없지만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br>
              <a:rPr lang="ko-KR" altLang="en-US" sz="1600" dirty="0">
                <a:latin typeface="+mj-ea"/>
                <a:ea typeface="+mj-ea"/>
              </a:rPr>
            </a:b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domain-a.com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유저가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domain-b.com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서버에 요청하면 호스트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(Host_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 다르기 때문에 다른 출처 요청한다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03A6B3A-F3FD-DFE4-DBC5-023BCE699EA8}"/>
              </a:ext>
            </a:extLst>
          </p:cNvPr>
          <p:cNvSpPr/>
          <p:nvPr/>
        </p:nvSpPr>
        <p:spPr>
          <a:xfrm>
            <a:off x="508452" y="5041232"/>
            <a:ext cx="336884" cy="306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CB8CF-B04D-24D8-92BF-F308C695F443}"/>
              </a:ext>
            </a:extLst>
          </p:cNvPr>
          <p:cNvSpPr txBox="1"/>
          <p:nvPr/>
        </p:nvSpPr>
        <p:spPr>
          <a:xfrm>
            <a:off x="926431" y="4932947"/>
            <a:ext cx="10585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기본적으로 동일 출처 요청만 자유롭게 요청이 가능하며 동일 출처 정책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(Same-Origin Policy)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이라고 합니다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하지만 기준을 완화하여 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다른 출처 요청도 할 수 있도록 기준을 만든 체제가 다른 출처 정책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(Cross-Origin Policy)</a:t>
            </a:r>
            <a:endParaRPr lang="ko-KR" altLang="en-US" sz="16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740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2219</Words>
  <Application>Microsoft Office PowerPoint</Application>
  <PresentationFormat>와이드스크린</PresentationFormat>
  <Paragraphs>204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-apple-system</vt:lpstr>
      <vt:lpstr>Helvetica Neue</vt:lpstr>
      <vt:lpstr>NanumSquare</vt:lpstr>
      <vt:lpstr>Noto Sans KR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haeun</dc:creator>
  <cp:lastModifiedBy>haeun</cp:lastModifiedBy>
  <cp:revision>1</cp:revision>
  <dcterms:created xsi:type="dcterms:W3CDTF">2023-07-23T11:29:27Z</dcterms:created>
  <dcterms:modified xsi:type="dcterms:W3CDTF">2023-07-23T17:25:59Z</dcterms:modified>
</cp:coreProperties>
</file>