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71" r:id="rId5"/>
    <p:sldId id="270" r:id="rId6"/>
    <p:sldId id="261" r:id="rId7"/>
    <p:sldId id="263" r:id="rId8"/>
    <p:sldId id="268" r:id="rId9"/>
  </p:sldIdLst>
  <p:sldSz cx="12192000" cy="6858000"/>
  <p:notesSz cx="6858000" cy="9144000"/>
  <p:embeddedFontLst>
    <p:embeddedFont>
      <p:font typeface="楷体" panose="02010609060101010101" charset="-122"/>
      <p:regular r:id="rId13"/>
    </p:embeddedFont>
    <p:embeddedFont>
      <p:font typeface="米开软笔行楷" panose="03000600000000000000" charset="-122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  <p:embeddedFont>
      <p:font typeface="微软雅黑" panose="020B0503020204020204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265" y="521970"/>
            <a:ext cx="10470515" cy="1802765"/>
          </a:xfrm>
        </p:spPr>
        <p:txBody>
          <a:bodyPr/>
          <a:lstStyle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lstStyle/>
          <a:p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zh-CN" altLang="en-US" sz="39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十</a:t>
            </a:r>
            <a:r>
              <a:rPr lang="zh-CN" altLang="en-US" sz="39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大数据相关算法</a:t>
            </a:r>
            <a:endParaRPr lang="en-US" altLang="zh-CN" sz="3900" dirty="0" smtClean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11.1</a:t>
            </a:r>
            <a:r>
              <a:rPr lang="zh-CN" altLang="en-US" sz="39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</a:t>
            </a:r>
            <a:r>
              <a:rPr lang="en-US" altLang="zh-CN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KNN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                   </a:t>
            </a:r>
            <a:endParaRPr lang="zh-CN" altLang="en-US" sz="39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10881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</a:t>
            </a:r>
            <a:r>
              <a:rPr lang="zh-CN" altLang="en-US" sz="36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  雷</a:t>
            </a:r>
            <a:endParaRPr lang="zh-CN" altLang="en-US" sz="36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KNN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算法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KNN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算法英文全称为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K-</a:t>
            </a:r>
            <a:r>
              <a:rPr lang="en-US" altLang="zh-CN" sz="36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NearestNeighbor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最临近算法）。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指需要测试判断的对象（测试数据）最邻近的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个点，而且这些所有已提供点数据（训练集）都是已经分类，最后根据测试数据与最邻近的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个点数据分类的比例（一般是最大比例）来确定归类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36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KNN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算法是机器学习里最简单、最常用的一类分类算法之一。</a:t>
            </a:r>
            <a:endParaRPr lang="zh-CN" sz="3600" b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91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KNN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算法实例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047" y="1161828"/>
            <a:ext cx="10902838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    河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里有一群小蝌蚪和一群小鲫鱼，突然远处快速游过来一个小不点，鲫鱼妈妈要快速判断，这来者是不是自己的宝宝。假设它通过机器学习算法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KNN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来区分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。需要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测试的对象数据长和宽分别为（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20,11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其编号设为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预先得到的训练集数据如下表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11.1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所示。</a:t>
            </a:r>
            <a:endParaRPr lang="en-US" altLang="zh-CN" sz="32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28799" y="3832407"/>
          <a:ext cx="8377519" cy="2581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074"/>
                <a:gridCol w="2227383"/>
                <a:gridCol w="3111453"/>
                <a:gridCol w="2095609"/>
              </a:tblGrid>
              <a:tr h="5737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编号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长度（</a:t>
                      </a:r>
                      <a:r>
                        <a:rPr lang="en-US" sz="1200" kern="100" dirty="0">
                          <a:effectLst/>
                        </a:rPr>
                        <a:t>length</a:t>
                      </a:r>
                      <a:r>
                        <a:rPr lang="zh-CN" sz="1200" kern="100" dirty="0">
                          <a:effectLst/>
                        </a:rPr>
                        <a:t>）毫米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宽度（</a:t>
                      </a:r>
                      <a:r>
                        <a:rPr lang="en-US" sz="1200" kern="100" dirty="0">
                          <a:effectLst/>
                        </a:rPr>
                        <a:t>width</a:t>
                      </a:r>
                      <a:r>
                        <a:rPr lang="zh-CN" sz="1200" kern="100" dirty="0">
                          <a:effectLst/>
                        </a:rPr>
                        <a:t>）毫米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分类</a:t>
                      </a:r>
                      <a:r>
                        <a:rPr lang="en-US" sz="1200" kern="100">
                          <a:effectLst/>
                        </a:rPr>
                        <a:t>mark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23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小鲫鱼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小鲫鱼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小鲫鱼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23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小鲫鱼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小蝌蚪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小蝌蚪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6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小蝌蚪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537882" y="1645920"/>
                <a:ext cx="10607003" cy="45500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要对上述内容利用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KNN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算法进行分类判断，由此需要分如下几步进行算法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处理：</a:t>
                </a:r>
                <a:endParaRPr lang="en-US" altLang="zh-CN" sz="24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+mj-cs"/>
                </a:endParaRPr>
              </a:p>
              <a:p>
                <a:pPr lvl="0"/>
                <a:r>
                  <a:rPr lang="zh-CN" altLang="zh-CN" sz="2400" dirty="0" smtClean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第一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步，利用欧式公式求出所有训练集数据到测试数据的距离，二维欧式距离</a:t>
                </a:r>
              </a:p>
              <a:p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公式为：</a:t>
                </a:r>
              </a:p>
              <a:p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  <a:cs typeface="+mj-cs"/>
                      </a:rPr>
                      <m:t>𝑒𝑑</m:t>
                    </m:r>
                    <m:r>
                      <a:rPr lang="en-US" altLang="zh-CN" sz="2400">
                        <a:solidFill>
                          <a:schemeClr val="bg1"/>
                        </a:solidFill>
                        <a:latin typeface="楷体" panose="02010609060101010101" charset="-122"/>
                        <a:ea typeface="楷体" panose="02010609060101010101" charset="-122"/>
                        <a:cs typeface="+mj-cs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>
                            <a:solidFill>
                              <a:schemeClr val="bg1"/>
                            </a:solidFill>
                            <a:latin typeface="楷体" panose="02010609060101010101" charset="-122"/>
                            <a:ea typeface="楷体" panose="02010609060101010101" charset="-122"/>
                            <a:cs typeface="+mj-cs"/>
                          </a:rPr>
                        </m:ctrlPr>
                      </m:radPr>
                      <m:deg/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>
                                <a:solidFill>
                                  <a:schemeClr val="bg1"/>
                                </a:solidFill>
                                <a:latin typeface="楷体" panose="02010609060101010101" charset="-122"/>
                                <a:ea typeface="楷体" panose="02010609060101010101" charset="-122"/>
                                <a:cs typeface="+mj-cs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400">
                                  <a:solidFill>
                                    <a:schemeClr val="bg1"/>
                                  </a:solidFill>
                                  <a:latin typeface="楷体" panose="02010609060101010101" charset="-122"/>
                                  <a:ea typeface="楷体" panose="02010609060101010101" charset="-122"/>
                                  <a:cs typeface="+mj-cs"/>
                                </a:rPr>
                                <m:t>+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chemeClr val="bg1"/>
                                          </a:solidFill>
                                          <a:latin typeface="楷体" panose="02010609060101010101" charset="-122"/>
                                          <a:ea typeface="楷体" panose="02010609060101010101" charset="-122"/>
                                          <a:cs typeface="+mj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bg1"/>
                                      </a:solidFill>
                                      <a:latin typeface="楷体" panose="02010609060101010101" charset="-122"/>
                                      <a:ea typeface="楷体" panose="02010609060101010101" charset="-122"/>
                                      <a:cs typeface="+mj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              </a:t>
                </a:r>
                <a:endParaRPr lang="en-US" altLang="zh-CN" sz="2400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+mj-cs"/>
                </a:endParaRPr>
              </a:p>
              <a:p>
                <a:r>
                  <a:rPr lang="zh-CN" altLang="zh-CN" sz="2400" dirty="0" smtClean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由公式可以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计算表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11.1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里编号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1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与测试对象编号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8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之间的距离为：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+mj-cs"/>
                        </a:rPr>
                        <m:t>𝑒𝑑</m:t>
                      </m:r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+mj-cs"/>
                        </a:rPr>
                        <m:t>18=</m:t>
                      </m:r>
                      <m:rad>
                        <m:radPr>
                          <m:degHide m:val="on"/>
                          <m:ctrlPr>
                            <a:rPr lang="zh-CN" altLang="zh-CN" sz="2400">
                              <a:solidFill>
                                <a:schemeClr val="bg1"/>
                              </a:solidFill>
                              <a:latin typeface="楷体" panose="02010609060101010101" charset="-122"/>
                              <a:ea typeface="楷体" panose="02010609060101010101" charset="-122"/>
                              <a:cs typeface="+mj-cs"/>
                            </a:rPr>
                          </m:ctrlPr>
                        </m:radPr>
                        <m:deg/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>
                                  <a:solidFill>
                                    <a:schemeClr val="bg1"/>
                                  </a:solidFill>
                                  <a:latin typeface="楷体" panose="02010609060101010101" charset="-122"/>
                                  <a:ea typeface="楷体" panose="02010609060101010101" charset="-122"/>
                                  <a:cs typeface="+mj-cs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sz="2400">
                                        <a:solidFill>
                                          <a:schemeClr val="bg1"/>
                                        </a:solidFill>
                                        <a:latin typeface="楷体" panose="02010609060101010101" charset="-122"/>
                                        <a:ea typeface="楷体" panose="02010609060101010101" charset="-122"/>
                                        <a:cs typeface="+mj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>
                                        <a:solidFill>
                                          <a:schemeClr val="bg1"/>
                                        </a:solidFill>
                                        <a:latin typeface="楷体" panose="02010609060101010101" charset="-122"/>
                                        <a:ea typeface="楷体" panose="02010609060101010101" charset="-122"/>
                                        <a:cs typeface="+mj-cs"/>
                                      </a:rPr>
                                      <m:t>(23−20)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solidFill>
                                          <a:schemeClr val="bg1"/>
                                        </a:solidFill>
                                        <a:latin typeface="楷体" panose="02010609060101010101" charset="-122"/>
                                        <a:ea typeface="楷体" panose="02010609060101010101" charset="-122"/>
                                        <a:cs typeface="+mj-cs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>
                                    <a:solidFill>
                                      <a:schemeClr val="bg1"/>
                                    </a:solidFill>
                                    <a:latin typeface="楷体" panose="02010609060101010101" charset="-122"/>
                                    <a:ea typeface="楷体" panose="02010609060101010101" charset="-122"/>
                                    <a:cs typeface="+mj-cs"/>
                                  </a:rPr>
                                  <m:t>+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sz="2400">
                                        <a:solidFill>
                                          <a:schemeClr val="bg1"/>
                                        </a:solidFill>
                                        <a:latin typeface="楷体" panose="02010609060101010101" charset="-122"/>
                                        <a:ea typeface="楷体" panose="02010609060101010101" charset="-122"/>
                                        <a:cs typeface="+mj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>
                                        <a:solidFill>
                                          <a:schemeClr val="bg1"/>
                                        </a:solidFill>
                                        <a:latin typeface="楷体" panose="02010609060101010101" charset="-122"/>
                                        <a:ea typeface="楷体" panose="02010609060101010101" charset="-122"/>
                                        <a:cs typeface="+mj-cs"/>
                                      </a:rPr>
                                      <m:t>(8−11)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solidFill>
                                          <a:schemeClr val="bg1"/>
                                        </a:solidFill>
                                        <a:latin typeface="楷体" panose="02010609060101010101" charset="-122"/>
                                        <a:ea typeface="楷体" panose="02010609060101010101" charset="-122"/>
                                        <a:cs typeface="+mj-cs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rad>
                      <m:r>
                        <a:rPr lang="en-US" altLang="zh-CN" sz="2400">
                          <a:solidFill>
                            <a:schemeClr val="bg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+mj-cs"/>
                        </a:rPr>
                        <m:t>≈4.2</m:t>
                      </m:r>
                    </m:oMath>
                  </m:oMathPara>
                </a14:m>
                <a:endParaRPr lang="zh-CN" altLang="zh-CN" sz="2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+mj-cs"/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	</a:t>
                </a:r>
                <a:endParaRPr lang="zh-CN" altLang="zh-CN" sz="2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+mj-cs"/>
                </a:endParaRPr>
              </a:p>
              <a:p>
                <a:r>
                  <a:rPr lang="zh-CN" altLang="zh-CN" sz="2400" dirty="0" smtClean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第二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步，把所有的距离，从小到大排序，给出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K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个最临近距离；</a:t>
                </a:r>
              </a:p>
              <a:p>
                <a:r>
                  <a:rPr lang="zh-CN" altLang="zh-CN" sz="2400" dirty="0" smtClean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第三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步，统计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K</a:t>
                </a:r>
                <a:r>
                  <a:rPr lang="zh-CN" altLang="zh-CN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个最临近距离数据的分类比例，找出最大比例的分类，得到</a:t>
                </a:r>
                <a:r>
                  <a:rPr lang="zh-CN" altLang="zh-CN" sz="2400" dirty="0" smtClean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该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  <a:cs typeface="+mj-cs"/>
                  </a:rPr>
                  <a:t>测试数据的分类判断结果。</a:t>
                </a:r>
                <a:endParaRPr lang="zh-CN" altLang="en-US" sz="24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+mj-cs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2" y="1645920"/>
                <a:ext cx="10607003" cy="4550092"/>
              </a:xfrm>
              <a:prstGeom prst="rect">
                <a:avLst/>
              </a:prstGeom>
              <a:blipFill rotWithShape="1">
                <a:blip r:embed="rId1"/>
                <a:stretch>
                  <a:fillRect l="-862" t="-1072" r="-1782" b="-214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6635" y="124692"/>
            <a:ext cx="10515600" cy="91954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图示演示：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763" y="5169103"/>
            <a:ext cx="113159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在</a:t>
            </a:r>
            <a:r>
              <a:rPr lang="zh-CN" altLang="en-US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虚圆内三个圆点距离下三角最近，而且该三个圆点仔细对照表</a:t>
            </a:r>
            <a:r>
              <a:rPr lang="en-US" altLang="zh-CN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11.1</a:t>
            </a:r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的</a:t>
            </a:r>
            <a:endParaRPr lang="en-US" altLang="zh-CN" sz="2800" dirty="0" smtClean="0">
              <a:solidFill>
                <a:prstClr val="white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值</a:t>
            </a:r>
            <a:r>
              <a:rPr lang="zh-CN" altLang="en-US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，可以发现都是“小蝌蚪”（</a:t>
            </a:r>
            <a:r>
              <a:rPr lang="en-US" altLang="zh-CN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[18,9],[19,11],[20,10]</a:t>
            </a:r>
            <a:r>
              <a:rPr lang="zh-CN" altLang="en-US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于是</a:t>
            </a:r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判定</a:t>
            </a:r>
            <a:endParaRPr lang="en-US" altLang="zh-CN" sz="2800" dirty="0" smtClean="0">
              <a:solidFill>
                <a:prstClr val="white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该</a:t>
            </a:r>
            <a:r>
              <a:rPr lang="zh-CN" altLang="en-US" sz="2800" dirty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下三角处为小蝌蚪。</a:t>
            </a:r>
            <a:endParaRPr lang="zh-CN" altLang="en-US" sz="2800" dirty="0">
              <a:solidFill>
                <a:prstClr val="white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68" y="1016524"/>
            <a:ext cx="6256245" cy="39348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椭圆 8"/>
          <p:cNvSpPr/>
          <p:nvPr/>
        </p:nvSpPr>
        <p:spPr>
          <a:xfrm>
            <a:off x="3639575" y="1235936"/>
            <a:ext cx="1740049" cy="1748004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38200" y="-1996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68" y="765362"/>
            <a:ext cx="8330968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点评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117155"/>
            <a:ext cx="10286365" cy="51706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）当训练集数据大规模扩充后，逐个计算距离将是一件耗时的工作，影响算法执行效率；</a:t>
            </a:r>
            <a:endParaRPr lang="zh-CN" altLang="zh-CN" sz="3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2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）预测准确度受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K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值选择的影响，会产生误差，如上例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K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值选择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4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5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6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…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准确率将越来越低，由此可见，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K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是一个经验值；</a:t>
            </a:r>
            <a:endParaRPr lang="zh-CN" altLang="zh-CN" sz="3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3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）当训练集特征值（这里指长度、宽度）不容易区分时，判断将变得困难，可以通过增加特征值加以解决（如通过颜色，可以设置黑色为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，灰色为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0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）；</a:t>
            </a:r>
            <a:endParaRPr lang="zh-CN" altLang="zh-CN" sz="3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4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）该算法已经广泛被</a:t>
            </a:r>
            <a:r>
              <a:rPr lang="en-US" altLang="zh-CN" sz="30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Scikit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-learn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等机器学习工具所适用；</a:t>
            </a:r>
            <a:endParaRPr lang="zh-CN" altLang="zh-CN" sz="3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5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</a:t>
            </a:r>
            <a:r>
              <a:rPr lang="en-US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KNN</a:t>
            </a:r>
            <a:r>
              <a:rPr lang="zh-CN" altLang="zh-CN" sz="3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存在判断预测一次，计算所有点距离的问题，需要改善算法。</a:t>
            </a:r>
            <a:endParaRPr lang="zh-CN" altLang="zh-CN" sz="3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自定义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楷体</vt:lpstr>
      <vt:lpstr>米开软笔行楷</vt:lpstr>
      <vt:lpstr>Calibri</vt:lpstr>
      <vt:lpstr>Times New Roman</vt:lpstr>
      <vt:lpstr>微软雅黑</vt:lpstr>
      <vt:lpstr>Arial Unicode MS</vt:lpstr>
      <vt:lpstr>Office 主题</vt:lpstr>
      <vt:lpstr>《Python编程图示算法实例》</vt:lpstr>
      <vt:lpstr>KNN算法</vt:lpstr>
      <vt:lpstr>KNN算法实例</vt:lpstr>
      <vt:lpstr>需求规则</vt:lpstr>
      <vt:lpstr>图示演示：</vt:lpstr>
      <vt:lpstr>PowerPoint 演示文稿</vt:lpstr>
      <vt:lpstr>点评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《Python编程图示算法实例》</dc:title>
  <dc:creator/>
  <cp:lastModifiedBy>wangchuanfang</cp:lastModifiedBy>
  <cp:revision>19</cp:revision>
  <dcterms:created xsi:type="dcterms:W3CDTF">2020-05-19T08:22:00Z</dcterms:created>
  <dcterms:modified xsi:type="dcterms:W3CDTF">2020-11-10T05:19:29Z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