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20"/>
  </p:notesMasterIdLst>
  <p:handoutMasterIdLst>
    <p:handoutMasterId r:id="rId21"/>
  </p:handoutMasterIdLst>
  <p:sldIdLst>
    <p:sldId id="296" r:id="rId2"/>
    <p:sldId id="297" r:id="rId3"/>
    <p:sldId id="268" r:id="rId4"/>
    <p:sldId id="300" r:id="rId5"/>
    <p:sldId id="302" r:id="rId6"/>
    <p:sldId id="310" r:id="rId7"/>
    <p:sldId id="311" r:id="rId8"/>
    <p:sldId id="304" r:id="rId9"/>
    <p:sldId id="303" r:id="rId10"/>
    <p:sldId id="305" r:id="rId11"/>
    <p:sldId id="306" r:id="rId12"/>
    <p:sldId id="313" r:id="rId13"/>
    <p:sldId id="308" r:id="rId14"/>
    <p:sldId id="307" r:id="rId15"/>
    <p:sldId id="309" r:id="rId16"/>
    <p:sldId id="312" r:id="rId17"/>
    <p:sldId id="314" r:id="rId18"/>
    <p:sldId id="301" r:id="rId1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51" autoAdjust="0"/>
  </p:normalViewPr>
  <p:slideViewPr>
    <p:cSldViewPr snapToGrid="0" snapToObject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188\Desktop\&#25968;&#25454;&#20998;&#26512;&#19982;&#21487;&#35270;&#21270;\&#20316;&#21697;\&#28304;&#25991;&#20214;\Excel&#22270;&#24418;&#21270;&#21487;&#35270;&#21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0188\Desktop\&#25968;&#25454;&#20998;&#26512;&#19982;&#21487;&#35270;&#21270;\&#20316;&#21697;\&#28304;&#25991;&#20214;\Excel&#22270;&#24418;&#21270;&#21487;&#35270;&#2127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三级渠道用户数量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组件5!$B$1</c:f>
              <c:strCache>
                <c:ptCount val="1"/>
                <c:pt idx="0">
                  <c:v>用户名称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组件5!$A$2:$A$23</c:f>
              <c:strCache>
                <c:ptCount val="22"/>
                <c:pt idx="1">
                  <c:v>Android AppStore</c:v>
                </c:pt>
                <c:pt idx="2">
                  <c:v>AppStore</c:v>
                </c:pt>
                <c:pt idx="3">
                  <c:v>PC</c:v>
                </c:pt>
                <c:pt idx="4">
                  <c:v>Wap</c:v>
                </c:pt>
                <c:pt idx="5">
                  <c:v>事件营销</c:v>
                </c:pt>
                <c:pt idx="6">
                  <c:v>内容推广</c:v>
                </c:pt>
                <c:pt idx="7">
                  <c:v>垂直社区</c:v>
                </c:pt>
                <c:pt idx="8">
                  <c:v>安卓论坛</c:v>
                </c:pt>
                <c:pt idx="9">
                  <c:v>小号导大号</c:v>
                </c:pt>
                <c:pt idx="10">
                  <c:v>小号积累</c:v>
                </c:pt>
                <c:pt idx="11">
                  <c:v>微信互推</c:v>
                </c:pt>
                <c:pt idx="12">
                  <c:v>手机厂商预装</c:v>
                </c:pt>
                <c:pt idx="13">
                  <c:v>机锋论坛</c:v>
                </c:pt>
                <c:pt idx="14">
                  <c:v>水货刷机</c:v>
                </c:pt>
                <c:pt idx="15">
                  <c:v>活动推广</c:v>
                </c:pt>
                <c:pt idx="16">
                  <c:v>百科类</c:v>
                </c:pt>
                <c:pt idx="17">
                  <c:v>行货店面</c:v>
                </c:pt>
                <c:pt idx="18">
                  <c:v>运营商</c:v>
                </c:pt>
                <c:pt idx="19">
                  <c:v>问答类</c:v>
                </c:pt>
                <c:pt idx="20">
                  <c:v>风暴论坛</c:v>
                </c:pt>
                <c:pt idx="21">
                  <c:v>魔趣网</c:v>
                </c:pt>
              </c:strCache>
            </c:strRef>
          </c:cat>
          <c:val>
            <c:numRef>
              <c:f>组件5!$B$2:$B$23</c:f>
              <c:numCache>
                <c:formatCode>###,###,###,###,###,##0</c:formatCode>
                <c:ptCount val="22"/>
                <c:pt idx="0">
                  <c:v>46</c:v>
                </c:pt>
                <c:pt idx="1">
                  <c:v>80</c:v>
                </c:pt>
                <c:pt idx="2">
                  <c:v>84</c:v>
                </c:pt>
                <c:pt idx="3">
                  <c:v>82</c:v>
                </c:pt>
                <c:pt idx="4">
                  <c:v>74</c:v>
                </c:pt>
                <c:pt idx="5">
                  <c:v>95</c:v>
                </c:pt>
                <c:pt idx="6">
                  <c:v>75</c:v>
                </c:pt>
                <c:pt idx="7">
                  <c:v>71</c:v>
                </c:pt>
                <c:pt idx="8">
                  <c:v>81</c:v>
                </c:pt>
                <c:pt idx="9">
                  <c:v>101</c:v>
                </c:pt>
                <c:pt idx="10">
                  <c:v>91</c:v>
                </c:pt>
                <c:pt idx="11">
                  <c:v>84</c:v>
                </c:pt>
                <c:pt idx="12">
                  <c:v>79</c:v>
                </c:pt>
                <c:pt idx="13">
                  <c:v>87</c:v>
                </c:pt>
                <c:pt idx="14">
                  <c:v>86</c:v>
                </c:pt>
                <c:pt idx="15">
                  <c:v>81</c:v>
                </c:pt>
                <c:pt idx="16">
                  <c:v>85</c:v>
                </c:pt>
                <c:pt idx="17">
                  <c:v>83</c:v>
                </c:pt>
                <c:pt idx="18">
                  <c:v>49</c:v>
                </c:pt>
                <c:pt idx="19">
                  <c:v>85</c:v>
                </c:pt>
                <c:pt idx="20">
                  <c:v>85</c:v>
                </c:pt>
                <c:pt idx="2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29-43DC-8B27-3B942D431A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51046304"/>
        <c:axId val="1640522576"/>
      </c:barChart>
      <c:catAx>
        <c:axId val="165104630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40522576"/>
        <c:crosses val="autoZero"/>
        <c:auto val="1"/>
        <c:lblAlgn val="ctr"/>
        <c:lblOffset val="100"/>
        <c:noMultiLvlLbl val="0"/>
      </c:catAx>
      <c:valAx>
        <c:axId val="1640522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##,###,###,###,##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5104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组件3!$A$2:$A$22</cx:f>
        <cx:lvl ptCount="21">
          <cx:pt idx="0">15</cx:pt>
          <cx:pt idx="1">16</cx:pt>
          <cx:pt idx="2">18</cx:pt>
          <cx:pt idx="3">19</cx:pt>
          <cx:pt idx="4">20</cx:pt>
          <cx:pt idx="5">21</cx:pt>
          <cx:pt idx="6">22</cx:pt>
          <cx:pt idx="7">23</cx:pt>
          <cx:pt idx="8">25</cx:pt>
          <cx:pt idx="9">27</cx:pt>
          <cx:pt idx="10">28</cx:pt>
          <cx:pt idx="11">29</cx:pt>
          <cx:pt idx="12">30</cx:pt>
          <cx:pt idx="13">31</cx:pt>
          <cx:pt idx="14">33</cx:pt>
          <cx:pt idx="15">34</cx:pt>
          <cx:pt idx="16">40</cx:pt>
          <cx:pt idx="17">43</cx:pt>
          <cx:pt idx="18">7</cx:pt>
          <cx:pt idx="19">8</cx:pt>
          <cx:pt idx="20">9</cx:pt>
        </cx:lvl>
      </cx:strDim>
      <cx:numDim type="val">
        <cx:f>组件3!$B$2:$B$22</cx:f>
        <cx:lvl ptCount="21" formatCode="###,###,###,###,###,##0">
          <cx:pt idx="0">6</cx:pt>
          <cx:pt idx="1">6</cx:pt>
          <cx:pt idx="2">9</cx:pt>
          <cx:pt idx="3">11</cx:pt>
          <cx:pt idx="4">44</cx:pt>
          <cx:pt idx="5">48</cx:pt>
          <cx:pt idx="6">6</cx:pt>
          <cx:pt idx="7">25</cx:pt>
          <cx:pt idx="8">6</cx:pt>
          <cx:pt idx="9">13</cx:pt>
          <cx:pt idx="10">12</cx:pt>
          <cx:pt idx="11">9</cx:pt>
          <cx:pt idx="12">30</cx:pt>
          <cx:pt idx="13">16</cx:pt>
          <cx:pt idx="14">6</cx:pt>
          <cx:pt idx="15">6</cx:pt>
          <cx:pt idx="16">3</cx:pt>
          <cx:pt idx="17">3</cx:pt>
          <cx:pt idx="18">1</cx:pt>
          <cx:pt idx="19">2</cx:pt>
          <cx:pt idx="20">2</cx:pt>
        </cx:lvl>
      </cx:numDim>
    </cx:data>
  </cx:chartData>
  <cx:chart>
    <cx:title pos="t" align="ctr" overlay="0">
      <cx:tx>
        <cx:txData>
          <cx:v>用户年龄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zh-CN" alt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  <a:ea typeface="等线" panose="02010600030101010101" pitchFamily="2" charset="-122"/>
            </a:rPr>
            <a:t>用户年龄</a:t>
          </a:r>
        </a:p>
      </cx:txPr>
    </cx:title>
    <cx:plotArea>
      <cx:plotAreaRegion>
        <cx:series layoutId="clusteredColumn" uniqueId="{F89182C9-E60B-4A3C-8806-80C812BAABF8}">
          <cx:tx>
            <cx:txData>
              <cx:f>组件3!$B$1</cx:f>
              <cx:v>用户ID</cx:v>
            </cx:txData>
          </cx:tx>
          <cx:dataId val="0"/>
          <cx:layoutPr>
            <cx:aggregation/>
          </cx:layoutPr>
          <cx:axisId val="1"/>
        </cx:series>
        <cx:series layoutId="paretoLine" ownerIdx="0" uniqueId="{72DA66CE-84B6-4CEB-A8D8-61D3A40EFBB8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6BC8917-4DE7-484A-ABF8-7E8519114FB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2023/11/19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B7E3164-8BDD-403D-B76E-4E076A869ED7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E38EF-05A9-464C-BF95-0775C18C8D7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E0AC6D5-5255-42A6-ADAC-AA52471BE31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11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03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8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0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498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42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8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94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6DAED-4A78-40D1-9164-9B1B80E34B5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2078732-30E8-4051-AB32-65C15DB72B5F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309AC-6A8C-4916-973F-3D48A19E9C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331F4C-2799-4E78-920B-EB36A46A45CF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1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6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56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2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9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875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D6859-A4DF-4A03-A19C-47C901749F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BF504E-3FF4-4E19-9751-8035C1C80485}" type="datetime1">
              <a:rPr lang="zh-CN" altLang="en-US" smtClean="0"/>
              <a:t>2023/11/19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5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长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27B82-FD68-4ADE-8128-760B1DCBAB73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79A881-543A-48E0-916F-6600FAAECBE4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2D3BB04-27DF-418D-A94F-CEF723DA0044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9909EB-DF0E-4C79-A2EF-9AE47FAE29FD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956335B-2858-4BDB-9C2A-BA1EF7309CEC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长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FFC6631-6BD7-44EE-B464-086FC74CD162}" type="datetime1">
              <a:rPr lang="zh-CN" altLang="en-US" noProof="0" smtClean="0"/>
              <a:t>2023/11/19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0830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008C39E-34E9-45A5-BBAA-5E944035EE60}" type="datetime1">
              <a:rPr lang="zh-CN" altLang="en-US" smtClean="0"/>
              <a:t>2023/11/19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  <p:sldLayoutId id="2147483731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D3BB2B7-A83A-4015-92BD-4080BC4F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610" y="2237173"/>
            <a:ext cx="5651293" cy="3013520"/>
          </a:xfrm>
        </p:spPr>
        <p:txBody>
          <a:bodyPr rtlCol="0"/>
          <a:lstStyle/>
          <a:p>
            <a:pPr rtl="0"/>
            <a:r>
              <a:rPr lang="zh-CN" altLang="en-US" sz="4400" dirty="0"/>
              <a:t>互联网用户数据</a:t>
            </a:r>
            <a:br>
              <a:rPr lang="en-US" altLang="zh-CN" sz="4400" dirty="0"/>
            </a:br>
            <a:r>
              <a:rPr lang="zh-CN" altLang="en-US" sz="4400" dirty="0"/>
              <a:t>可视化与分析</a:t>
            </a:r>
            <a:endParaRPr lang="zh-cn" sz="4400" dirty="0"/>
          </a:p>
        </p:txBody>
      </p:sp>
      <p:pic>
        <p:nvPicPr>
          <p:cNvPr id="9" name="图片占位符 8" descr="一组人员站在窗前">
            <a:extLst>
              <a:ext uri="{FF2B5EF4-FFF2-40B4-BE49-F238E27FC236}">
                <a16:creationId xmlns:a16="http://schemas.microsoft.com/office/drawing/2014/main" id="{59E51D7A-DEF4-42CC-83DE-6D857B6DFB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6114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用户来源二级渠道饼图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6928" y="1280562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本数据将用户来源分为</a:t>
            </a:r>
            <a:r>
              <a:rPr lang="en-US" altLang="zh-CN" dirty="0"/>
              <a:t>3</a:t>
            </a:r>
            <a:r>
              <a:rPr lang="zh-CN" altLang="en-US" dirty="0"/>
              <a:t>个级别的渠道。</a:t>
            </a:r>
            <a:endParaRPr lang="en-US" altLang="zh-CN" dirty="0"/>
          </a:p>
          <a:p>
            <a:pPr rtl="0"/>
            <a:r>
              <a:rPr lang="zh-CN" altLang="en-US" dirty="0"/>
              <a:t>二级渠道是对一级渠道的进一步划分</a:t>
            </a:r>
            <a:endParaRPr lang="en-US" altLang="zh-CN" dirty="0"/>
          </a:p>
          <a:p>
            <a:pPr rtl="0"/>
            <a:r>
              <a:rPr lang="zh-CN" altLang="en-US" dirty="0"/>
              <a:t>可以看出微信推广，轮台贴吧推广是比较重要的，当然基础的线上的工作也是增加用户来源的重要部分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FD9BD3D-5E65-7A06-1024-15650B26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532" y="1457048"/>
            <a:ext cx="57245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用户来源三级渠道数量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6928" y="1280562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通过上面的图例不难看出，用户中，小号积累，小号导大号，有许多数量，应该进一步分析其中产生的原因</a:t>
            </a:r>
            <a:endParaRPr lang="en-US" altLang="zh-CN" dirty="0"/>
          </a:p>
          <a:p>
            <a:pPr rtl="0"/>
            <a:r>
              <a:rPr lang="zh-CN" altLang="en-US" dirty="0"/>
              <a:t>值得一提的是运营商的用户来源较少，可能是因为，其中的吸引力较少，可以降低对其中的投入。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6A894FF-A6C3-77C4-A54F-EFAE89782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36531"/>
              </p:ext>
            </p:extLst>
          </p:nvPr>
        </p:nvGraphicFramePr>
        <p:xfrm>
          <a:off x="303320" y="1156273"/>
          <a:ext cx="4572000" cy="5556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532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用户访问平台柱形图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6928" y="1280562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本图展示用户访问的渠道</a:t>
            </a:r>
            <a:endParaRPr lang="en-US" altLang="zh-CN" dirty="0"/>
          </a:p>
          <a:p>
            <a:pPr rtl="0"/>
            <a:r>
              <a:rPr lang="zh-CN" altLang="en-US" dirty="0"/>
              <a:t>安卓，苹果，浏览器三者基本持平，没有太大影响。</a:t>
            </a:r>
            <a:endParaRPr lang="en-US" altLang="zh-CN" dirty="0"/>
          </a:p>
          <a:p>
            <a:pPr rtl="0"/>
            <a:r>
              <a:rPr lang="zh-CN" altLang="en-US" dirty="0"/>
              <a:t>引流时可以排除平台对引流效果的影响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5ACA9F-FB2E-C8CE-69A2-F73E44411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5" y="15717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用户扩展方式分析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- 3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13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用户行为数量统计折线图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867" y="4731799"/>
            <a:ext cx="9596761" cy="1900214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可以看出在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月份的时候，浏览次数有大幅度的增加。</a:t>
            </a:r>
            <a:endParaRPr lang="en-US" altLang="zh-CN" dirty="0"/>
          </a:p>
          <a:p>
            <a:pPr rtl="0"/>
            <a:r>
              <a:rPr lang="zh-CN" altLang="en-US" dirty="0"/>
              <a:t>后续可以通过分析</a:t>
            </a:r>
            <a:r>
              <a:rPr lang="en-US" altLang="zh-CN" dirty="0"/>
              <a:t>10</a:t>
            </a:r>
            <a:r>
              <a:rPr lang="zh-CN" altLang="en-US" dirty="0"/>
              <a:t>月份用户来源渠道，决定向什么渠道投入吸引新用户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815B09-9D7E-D510-404C-8A80FD7B3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033" y="1296141"/>
            <a:ext cx="922148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用户来源渠道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月雷达图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867" y="4731799"/>
            <a:ext cx="9596761" cy="1900214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在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月，新媒体渠道，用户的数量增加明显，可以考虑增加新媒体的营销，减低线上渠道和线下渠道的投入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69E57D-6B1F-ED22-E7EB-47BC188B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8" y="1233995"/>
            <a:ext cx="9695100" cy="40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4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用户年龄柱形图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6928" y="1280562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通过本图，可以看出用户主要是</a:t>
            </a:r>
            <a:r>
              <a:rPr lang="en-US" altLang="zh-CN" dirty="0"/>
              <a:t>18-22</a:t>
            </a:r>
            <a:r>
              <a:rPr lang="zh-CN" altLang="en-US" dirty="0"/>
              <a:t>岁的大学生。</a:t>
            </a:r>
            <a:endParaRPr lang="en-US" altLang="zh-CN" dirty="0"/>
          </a:p>
          <a:p>
            <a:pPr rtl="0"/>
            <a:r>
              <a:rPr lang="en-US" altLang="zh-CN" dirty="0"/>
              <a:t>18-22</a:t>
            </a:r>
            <a:r>
              <a:rPr lang="zh-CN" altLang="en-US" dirty="0"/>
              <a:t>岁的大学生大约可以占总用户的</a:t>
            </a:r>
            <a:r>
              <a:rPr lang="en-US" altLang="zh-CN" dirty="0"/>
              <a:t>85%</a:t>
            </a:r>
            <a:r>
              <a:rPr lang="zh-CN" altLang="en-US" dirty="0"/>
              <a:t>。</a:t>
            </a:r>
            <a:endParaRPr lang="en-US" altLang="zh-CN" dirty="0"/>
          </a:p>
          <a:p>
            <a:pPr rtl="0"/>
            <a:r>
              <a:rPr lang="zh-CN" altLang="en-US" dirty="0"/>
              <a:t>可以根据用户浏览量较大的市，选择相应的大学举行线下活动，吸引大学生，提高用户量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en-US" altLang="zh-CN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3E7215FB-489F-1D01-8350-BDAB322B34E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98719433"/>
                  </p:ext>
                </p:extLst>
              </p:nvPr>
            </p:nvGraphicFramePr>
            <p:xfrm>
              <a:off x="793072" y="1622394"/>
              <a:ext cx="5660993" cy="41747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:a16="http://schemas.microsoft.com/office/drawing/2014/main" id="{3E7215FB-489F-1D01-8350-BDAB322B34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072" y="1622394"/>
                <a:ext cx="5660993" cy="41747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80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CN" dirty="0"/>
              <a:t>4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651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写在最后</a:t>
            </a:r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96C3217-C370-CFB4-D2BE-E37ADB75F54A}"/>
              </a:ext>
            </a:extLst>
          </p:cNvPr>
          <p:cNvSpPr txBox="1"/>
          <p:nvPr/>
        </p:nvSpPr>
        <p:spPr>
          <a:xfrm>
            <a:off x="428347" y="1630726"/>
            <a:ext cx="92927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i="0" dirty="0">
                <a:effectLst/>
                <a:latin typeface="Söhne"/>
              </a:rPr>
              <a:t>用户属性分析是一种通过收集和分析用户的个人信息、行为数据以及其他相关数据，以了解用户群体特征和行为模式的方法。</a:t>
            </a:r>
            <a:endParaRPr lang="en-US" altLang="zh-CN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产品优化和创新：</a:t>
            </a:r>
            <a:r>
              <a:rPr lang="zh-CN" altLang="en-US" b="0" i="0" dirty="0">
                <a:effectLst/>
                <a:latin typeface="Söhne"/>
              </a:rPr>
              <a:t> 了解用户属性有助于企业更好地理解用户的期望和需求，从而指导产品的优化和创新。通过根据用户特征调整产品功能、设计和定价策略，企业可以更好地满足市场需求。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广告投放优化：</a:t>
            </a:r>
            <a:r>
              <a:rPr lang="zh-CN" altLang="en-US" b="0" i="0" dirty="0">
                <a:effectLst/>
                <a:latin typeface="Söhne"/>
              </a:rPr>
              <a:t> 用户属性分析可以帮助广告主更好地理解其目标受众，从而更有针对性地进行广告投放。这可以提高广告的点击率和转化率，降低广告成本。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Söhne"/>
              </a:rPr>
              <a:t>用户体验改进：</a:t>
            </a:r>
            <a:r>
              <a:rPr lang="zh-CN" altLang="en-US" b="0" i="0" dirty="0">
                <a:effectLst/>
                <a:latin typeface="Söhne"/>
              </a:rPr>
              <a:t> 通过分析用户属性，企业可以更深入地了解用户在使用产品或服务过程中的体验和痛点。这有助于企业改进产品设计和提升用户体验，从而增加用户留存和推荐。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4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A1EDC-CF41-4438-BB57-18569B9531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9247" y="1469745"/>
            <a:ext cx="10913505" cy="470721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用户基本属性分析</a:t>
            </a:r>
            <a:endParaRPr lang="en-US" altLang="zh-CN" dirty="0"/>
          </a:p>
          <a:p>
            <a:r>
              <a:rPr lang="zh-CN" altLang="en-US" dirty="0"/>
              <a:t>用户来源渠道分析</a:t>
            </a:r>
            <a:endParaRPr lang="en-US" altLang="zh-CN" dirty="0"/>
          </a:p>
          <a:p>
            <a:r>
              <a:rPr lang="zh-CN" altLang="en-US" dirty="0"/>
              <a:t>用户扩展方式分析</a:t>
            </a:r>
            <a:endParaRPr lang="en-US" altLang="zh-CN" dirty="0"/>
          </a:p>
          <a:p>
            <a:r>
              <a:rPr lang="zh-CN" altLang="en-US" dirty="0"/>
              <a:t>结语</a:t>
            </a:r>
            <a:endParaRPr lang="en-US" altLang="zh-CN" dirty="0"/>
          </a:p>
          <a:p>
            <a:endParaRPr lang="en-US" altLang="zh-CN" dirty="0"/>
          </a:p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FB284A-573D-46BB-8DDB-1E198A12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5936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用户基本属性分析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部分地区用户浏览量气泡图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4215" y="5932462"/>
            <a:ext cx="10711649" cy="85669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CN" altLang="en-US" dirty="0"/>
              <a:t>从上述的气泡图中可以看出，用户浏览量较高的市区是成都市，揭阳市，东莞市，潮州市。</a:t>
            </a:r>
            <a:endParaRPr lang="en-US" altLang="zh-CN" dirty="0"/>
          </a:p>
          <a:p>
            <a:pPr rtl="0"/>
            <a:r>
              <a:rPr lang="zh-CN" altLang="en-US" dirty="0"/>
              <a:t>对于这些市区的用户，可以制定相关的策略来提高用户的付费率</a:t>
            </a:r>
            <a:endParaRPr 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73BEB1-05EB-7FA0-9B52-4FD56A88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5" y="787334"/>
            <a:ext cx="11469950" cy="51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7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用户类别堆叠柱形图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0838" y="4512035"/>
            <a:ext cx="11274420" cy="149814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更据上述的图标不难看出，新用户在整个用户数量的比重是比较高的，说明该应用对用户的吸引力较高，可以不断增加应用活力</a:t>
            </a:r>
            <a:endParaRPr lang="en-US" altLang="zh-CN" dirty="0"/>
          </a:p>
          <a:p>
            <a:pPr rtl="0"/>
            <a:r>
              <a:rPr lang="zh-CN" altLang="en-US" dirty="0"/>
              <a:t>其中，</a:t>
            </a:r>
            <a:r>
              <a:rPr lang="en-US" altLang="zh-CN" dirty="0"/>
              <a:t>VIP</a:t>
            </a:r>
            <a:r>
              <a:rPr lang="zh-CN" altLang="en-US" dirty="0"/>
              <a:t>用户的比重比较低，可以考虑根据用户需求增加相应的付费项目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9D97A1-42DC-7B7B-AC97-F8EA8605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2" y="1296138"/>
            <a:ext cx="11540971" cy="29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用户浏览量词云图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44035" y="1529137"/>
            <a:ext cx="3861786" cy="4152571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本图展示的是用户的</a:t>
            </a:r>
            <a:r>
              <a:rPr lang="en-US" altLang="zh-CN" dirty="0"/>
              <a:t>ID</a:t>
            </a:r>
            <a:r>
              <a:rPr lang="zh-CN" altLang="en-US" dirty="0"/>
              <a:t>，用户浏览次数越多，用户</a:t>
            </a:r>
            <a:r>
              <a:rPr lang="en-US" altLang="zh-CN" dirty="0"/>
              <a:t>ID</a:t>
            </a:r>
            <a:r>
              <a:rPr lang="zh-CN" altLang="en-US" dirty="0"/>
              <a:t>越大</a:t>
            </a:r>
            <a:endParaRPr lang="en-US" altLang="zh-CN" dirty="0"/>
          </a:p>
          <a:p>
            <a:pPr rtl="0"/>
            <a:r>
              <a:rPr lang="zh-CN" altLang="en-US" dirty="0"/>
              <a:t>根据这些展示的</a:t>
            </a:r>
            <a:r>
              <a:rPr lang="en-US" altLang="zh-CN" dirty="0"/>
              <a:t>ID</a:t>
            </a:r>
            <a:r>
              <a:rPr lang="zh-CN" altLang="en-US" dirty="0"/>
              <a:t>可以，对这些用户提供个性化服务，提高他们的付费率，转化为</a:t>
            </a:r>
            <a:r>
              <a:rPr lang="en-US" altLang="zh-CN" dirty="0"/>
              <a:t>VIP</a:t>
            </a:r>
            <a:r>
              <a:rPr lang="zh-CN" altLang="en-US" dirty="0"/>
              <a:t>用户</a:t>
            </a:r>
            <a:endParaRPr lang="en-US" altLang="zh-CN" dirty="0"/>
          </a:p>
          <a:p>
            <a:pPr rtl="0"/>
            <a:r>
              <a:rPr lang="zh-CN" altLang="en-US" dirty="0"/>
              <a:t>也可以设置相关的算法，为这些用户提高个性化推荐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3C225C-9993-1730-72ED-C1796CEBD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35" y="1381957"/>
            <a:ext cx="7620000" cy="43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用户性别比例饼图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08668" y="1487888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可以看出用户性别女性是明显多于男性的，说明应用对于女性的吸引力较高。</a:t>
            </a:r>
            <a:endParaRPr lang="en-US" altLang="zh-CN" dirty="0"/>
          </a:p>
          <a:p>
            <a:pPr rtl="0"/>
            <a:r>
              <a:rPr lang="zh-CN" altLang="en-US" dirty="0"/>
              <a:t>可以增加对女性的相关活动，来提高用户的活跃性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C9BF04-C610-1ACD-73CE-166EF9A6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8" y="14878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6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dirty="0"/>
              <a:t>用户来源渠道分析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CN" dirty="0"/>
              <a:t>2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55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346DC-D64C-425E-9709-5C39FB3C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8" y="261498"/>
            <a:ext cx="10904438" cy="583800"/>
          </a:xfrm>
        </p:spPr>
        <p:txBody>
          <a:bodyPr rtlCol="0"/>
          <a:lstStyle/>
          <a:p>
            <a:pPr rtl="0"/>
            <a:r>
              <a:rPr lang="zh-CN" altLang="en-US" dirty="0"/>
              <a:t>用户来源一级渠道饼图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0C6A1E0-947C-4AFF-917E-B608BADF026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9398" y="1280562"/>
            <a:ext cx="3497802" cy="4596455"/>
          </a:xfrm>
        </p:spPr>
        <p:txBody>
          <a:bodyPr rtlCol="0">
            <a:normAutofit/>
          </a:bodyPr>
          <a:lstStyle/>
          <a:p>
            <a:pPr rtl="0"/>
            <a:endParaRPr lang="en-US" altLang="zh-CN" dirty="0"/>
          </a:p>
          <a:p>
            <a:pPr rtl="0"/>
            <a:r>
              <a:rPr lang="zh-CN" altLang="en-US" dirty="0"/>
              <a:t>本数据将用户来源分为</a:t>
            </a:r>
            <a:r>
              <a:rPr lang="en-US" altLang="zh-CN" dirty="0"/>
              <a:t>3</a:t>
            </a:r>
            <a:r>
              <a:rPr lang="zh-CN" altLang="en-US" dirty="0"/>
              <a:t>个级别的渠道。</a:t>
            </a:r>
            <a:endParaRPr lang="en-US" altLang="zh-CN" dirty="0"/>
          </a:p>
          <a:p>
            <a:pPr rtl="0"/>
            <a:r>
              <a:rPr lang="zh-CN" altLang="en-US" dirty="0"/>
              <a:t>该图展示一级渠道三个来源方式。这三个来源方式基本持平。</a:t>
            </a:r>
            <a:endParaRPr lang="en-US" altLang="zh-CN" dirty="0"/>
          </a:p>
          <a:p>
            <a:pPr rtl="0"/>
            <a:r>
              <a:rPr lang="zh-CN" altLang="en-US" dirty="0"/>
              <a:t>在新媒体的欣欣向荣的时代，应该加大对新媒体营销的投入，增加新媒体用户来源的占比，提高应用的活力</a:t>
            </a:r>
            <a:endParaRPr lang="en-US" altLang="zh-CN" dirty="0"/>
          </a:p>
          <a:p>
            <a:pPr rtl="0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E7B1C3-790D-CF18-7830-D269F77A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231"/>
            <a:ext cx="8290649" cy="47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070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9_TF34306921.potx" id="{6CC92DF9-2E74-4A1B-BA29-C0B43ECC861E}" vid="{C5CD9FE9-C43F-479A-A966-EC018230FA3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{ED101E82-E922-4287-BD32-DF87A1FB0C12}tf34306921_win32</Template>
  <TotalTime>83</TotalTime>
  <Words>815</Words>
  <Application>Microsoft Office PowerPoint</Application>
  <PresentationFormat>宽屏</PresentationFormat>
  <Paragraphs>96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Meiryo UI</vt:lpstr>
      <vt:lpstr>Microsoft YaHei UI</vt:lpstr>
      <vt:lpstr>Söhne</vt:lpstr>
      <vt:lpstr>Arial</vt:lpstr>
      <vt:lpstr>Calibri</vt:lpstr>
      <vt:lpstr>Wingdings</vt:lpstr>
      <vt:lpstr>最小和静音_ALT</vt:lpstr>
      <vt:lpstr>互联网用户数据 可视化与分析</vt:lpstr>
      <vt:lpstr>目录</vt:lpstr>
      <vt:lpstr>用户基本属性分析- 1</vt:lpstr>
      <vt:lpstr>部分地区用户浏览量气泡图</vt:lpstr>
      <vt:lpstr>用户类别堆叠柱形图</vt:lpstr>
      <vt:lpstr>用户浏览量词云图</vt:lpstr>
      <vt:lpstr>用户性别比例饼图</vt:lpstr>
      <vt:lpstr>用户来源渠道分析- 2</vt:lpstr>
      <vt:lpstr>用户来源一级渠道饼图</vt:lpstr>
      <vt:lpstr>用户来源二级渠道饼图</vt:lpstr>
      <vt:lpstr>用户来源三级渠道数量</vt:lpstr>
      <vt:lpstr>用户访问平台柱形图</vt:lpstr>
      <vt:lpstr>用户扩展方式分析- 3</vt:lpstr>
      <vt:lpstr>用户行为数量统计折线图</vt:lpstr>
      <vt:lpstr>用户来源渠道2015年10月雷达图</vt:lpstr>
      <vt:lpstr>用户年龄柱形图</vt:lpstr>
      <vt:lpstr>结语- 4</vt:lpstr>
      <vt:lpstr>写在最后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互联网用户数据 可视化与分析</dc:title>
  <dc:creator>俊 李</dc:creator>
  <cp:lastModifiedBy>俊 李</cp:lastModifiedBy>
  <cp:revision>1</cp:revision>
  <dcterms:created xsi:type="dcterms:W3CDTF">2023-11-19T09:48:52Z</dcterms:created>
  <dcterms:modified xsi:type="dcterms:W3CDTF">2023-11-19T11:11:59Z</dcterms:modified>
</cp:coreProperties>
</file>