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8" r:id="rId7"/>
    <p:sldId id="258" r:id="rId8"/>
    <p:sldId id="269" r:id="rId9"/>
    <p:sldId id="259" r:id="rId10"/>
    <p:sldId id="270" r:id="rId11"/>
    <p:sldId id="277" r:id="rId12"/>
    <p:sldId id="261" r:id="rId13"/>
    <p:sldId id="271" r:id="rId14"/>
    <p:sldId id="272" r:id="rId15"/>
    <p:sldId id="273" r:id="rId16"/>
    <p:sldId id="274" r:id="rId17"/>
    <p:sldId id="275" r:id="rId18"/>
    <p:sldId id="276" r:id="rId19"/>
    <p:sldId id="262" r:id="rId20"/>
    <p:sldId id="266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188\Desktop\&#25968;&#25454;&#20998;&#26512;&#19982;&#21487;&#35270;&#21270;&#22823;&#20316;&#19994;\&#20316;&#21697;\&#28304;&#25991;&#20214;\Excel&#22270;&#24418;&#21487;&#35270;&#21270;&#25991;&#2021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188\Desktop\&#25968;&#25454;&#20998;&#26512;&#19982;&#21487;&#35270;&#21270;&#22823;&#20316;&#19994;\&#20316;&#21697;\&#28304;&#25991;&#20214;\Excel&#22270;&#24418;&#21487;&#35270;&#21270;&#25991;&#2021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188\Desktop\&#25968;&#25454;&#20998;&#26512;&#19982;&#21487;&#35270;&#21270;&#22823;&#20316;&#19994;\&#20316;&#21697;\&#28304;&#25991;&#20214;\Excel&#22270;&#24418;&#21487;&#35270;&#21270;&#25991;&#2021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组件1!$B$1</c:f>
              <c:strCache>
                <c:ptCount val="1"/>
                <c:pt idx="0">
                  <c:v>人口数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75-4600-B84F-36CA0D71E8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75-4600-B84F-36CA0D71E8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75-4600-B84F-36CA0D71E81A}"/>
              </c:ext>
            </c:extLst>
          </c:dPt>
          <c:cat>
            <c:strRef>
              <c:f>组件1!$A$2:$A$4</c:f>
              <c:strCache>
                <c:ptCount val="3"/>
                <c:pt idx="0">
                  <c:v>台湾</c:v>
                </c:pt>
                <c:pt idx="1">
                  <c:v>澳门</c:v>
                </c:pt>
                <c:pt idx="2">
                  <c:v>香港</c:v>
                </c:pt>
              </c:strCache>
            </c:strRef>
          </c:cat>
          <c:val>
            <c:numRef>
              <c:f>组件1!$B$2:$B$4</c:f>
              <c:numCache>
                <c:formatCode>###,###,###,###,###,##0</c:formatCode>
                <c:ptCount val="3"/>
                <c:pt idx="0">
                  <c:v>23561236</c:v>
                </c:pt>
                <c:pt idx="1">
                  <c:v>683218</c:v>
                </c:pt>
                <c:pt idx="2">
                  <c:v>7474200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75-4600-B84F-36CA0D71E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全国大学生人数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组件3!$B$1</c:f>
              <c:strCache>
                <c:ptCount val="1"/>
                <c:pt idx="0">
                  <c:v>大学人数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组件3!$A$2:$A$6</c:f>
              <c:strCache>
                <c:ptCount val="5"/>
                <c:pt idx="0">
                  <c:v>1982-01-01</c:v>
                </c:pt>
                <c:pt idx="1">
                  <c:v>1990-01-01</c:v>
                </c:pt>
                <c:pt idx="2">
                  <c:v>2000-01-01</c:v>
                </c:pt>
                <c:pt idx="3">
                  <c:v>2010-01-01</c:v>
                </c:pt>
                <c:pt idx="4">
                  <c:v>2020-01-01</c:v>
                </c:pt>
              </c:strCache>
            </c:strRef>
          </c:cat>
          <c:val>
            <c:numRef>
              <c:f>组件3!$B$2:$B$6</c:f>
              <c:numCache>
                <c:formatCode>###,###,###,###,###,##0</c:formatCode>
                <c:ptCount val="5"/>
                <c:pt idx="0">
                  <c:v>615</c:v>
                </c:pt>
                <c:pt idx="1">
                  <c:v>1422</c:v>
                </c:pt>
                <c:pt idx="2">
                  <c:v>3611</c:v>
                </c:pt>
                <c:pt idx="3">
                  <c:v>8930</c:v>
                </c:pt>
                <c:pt idx="4">
                  <c:v>15467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19-407E-9D16-59BEB8E26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2721327"/>
        <c:axId val="522057583"/>
      </c:lineChart>
      <c:catAx>
        <c:axId val="78272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057583"/>
        <c:crosses val="autoZero"/>
        <c:auto val="1"/>
        <c:lblAlgn val="ctr"/>
        <c:lblOffset val="100"/>
        <c:noMultiLvlLbl val="0"/>
      </c:catAx>
      <c:valAx>
        <c:axId val="52205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,###,###,###,#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2721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组件4!$B$1</c:f>
              <c:strCache>
                <c:ptCount val="1"/>
                <c:pt idx="0">
                  <c:v>65岁及以上人口(万人)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组件4!$A$2:$A$11</c:f>
              <c:strCache>
                <c:ptCount val="10"/>
                <c:pt idx="0">
                  <c:v>2011年</c:v>
                </c:pt>
                <c:pt idx="1">
                  <c:v>2012年</c:v>
                </c:pt>
                <c:pt idx="2">
                  <c:v>2013年</c:v>
                </c:pt>
                <c:pt idx="3">
                  <c:v>2014年</c:v>
                </c:pt>
                <c:pt idx="4">
                  <c:v>2015年</c:v>
                </c:pt>
                <c:pt idx="5">
                  <c:v>2016年</c:v>
                </c:pt>
                <c:pt idx="6">
                  <c:v>2017年</c:v>
                </c:pt>
                <c:pt idx="7">
                  <c:v>2018年</c:v>
                </c:pt>
                <c:pt idx="8">
                  <c:v>2019年</c:v>
                </c:pt>
                <c:pt idx="9">
                  <c:v>2020年</c:v>
                </c:pt>
              </c:strCache>
            </c:strRef>
          </c:cat>
          <c:val>
            <c:numRef>
              <c:f>组件4!$B$2:$B$11</c:f>
              <c:numCache>
                <c:formatCode>###,###,###,###,###,##0</c:formatCode>
                <c:ptCount val="10"/>
                <c:pt idx="0">
                  <c:v>12277</c:v>
                </c:pt>
                <c:pt idx="1">
                  <c:v>12777</c:v>
                </c:pt>
                <c:pt idx="2">
                  <c:v>13262</c:v>
                </c:pt>
                <c:pt idx="3">
                  <c:v>13902</c:v>
                </c:pt>
                <c:pt idx="4">
                  <c:v>14476</c:v>
                </c:pt>
                <c:pt idx="5">
                  <c:v>15037</c:v>
                </c:pt>
                <c:pt idx="6">
                  <c:v>15961</c:v>
                </c:pt>
                <c:pt idx="7">
                  <c:v>16724</c:v>
                </c:pt>
                <c:pt idx="8">
                  <c:v>17725</c:v>
                </c:pt>
                <c:pt idx="9">
                  <c:v>19064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07-489E-AD53-E1A40CB8F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735871"/>
        <c:axId val="370236415"/>
      </c:lineChart>
      <c:catAx>
        <c:axId val="3737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0236415"/>
        <c:crosses val="autoZero"/>
        <c:auto val="1"/>
        <c:lblAlgn val="ctr"/>
        <c:lblOffset val="100"/>
        <c:noMultiLvlLbl val="0"/>
      </c:catAx>
      <c:valAx>
        <c:axId val="37023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,###,###,###,#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73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7321D0-B81F-467B-9658-E7DE8B29681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CB7F37-D953-4EC1-A5CA-F5CB08D2683B}" type="datetime1">
              <a:rPr lang="zh-CN" altLang="en-US" smtClean="0"/>
              <a:pPr/>
              <a:t>2023/11/18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i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注释：</a:t>
            </a:r>
          </a:p>
          <a:p>
            <a:pPr rtl="0"/>
            <a:r>
              <a:rPr lang="zh-CN" altLang="en-US" i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若要更改此幻灯片上的图像，请选择该图片，并将其删除。然后单击占位符中的“图片”图标，插入自己的图像。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703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03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576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37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17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50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74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40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420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FFC6631-6BD7-44EE-B464-086FC74CD162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005620-3A5A-4C84-AD6B-2F6EA0573EB9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EDDFF-04E4-45DC-BBC9-68C28754EE6A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76BC7D-2638-4058-A3A3-B5C94C0ECE0E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​​(S)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E5DD9C-4D5C-48CD-BB2D-4B81F07F1297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1" name="图片占位符 10" descr="为添加图像预留的空占位符。单击占位符，选择要添加的图像。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长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​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长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​​(S)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​(S)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长方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​(S)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(S)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7AED861-F9CD-49B3-9E3D-FB014A3430AB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25DFB-48B0-419C-9D33-560BC4BA1D46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EA8FC-253F-4D29-BD3A-2F17DF319747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79382-69BC-414D-BB3B-ECD6D72926BF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654A52-F8CB-43BA-8DEE-70189C437872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4FF62B-2DB7-49E9-9F91-BC28EF98BD47}" type="datetime1">
              <a:rPr lang="zh-CN" altLang="en-US" noProof="0" smtClean="0"/>
              <a:t>2023/11/18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  <a:p>
            <a:pPr lvl="5" rtl="0"/>
            <a:r>
              <a:rPr lang="zh-CN" altLang="en-US" noProof="0"/>
              <a:t>第六级</a:t>
            </a:r>
          </a:p>
          <a:p>
            <a:pPr lvl="6" rtl="0"/>
            <a:r>
              <a:rPr lang="zh-CN" altLang="en-US" noProof="0"/>
              <a:t>第七级</a:t>
            </a:r>
          </a:p>
          <a:p>
            <a:pPr lvl="7" rtl="0"/>
            <a:r>
              <a:rPr lang="zh-CN" altLang="en-US" noProof="0"/>
              <a:t>第八级</a:t>
            </a:r>
          </a:p>
          <a:p>
            <a:pPr lvl="8" rtl="0"/>
            <a:r>
              <a:rPr lang="zh-CN" altLang="en-US" noProof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94749F3-F015-4E08-A9C1-DBD04853F594}" type="datetime1">
              <a:rPr lang="zh-CN" altLang="en-US" noProof="0" smtClean="0"/>
              <a:t>2023/11/18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(S)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全国第七次人口普查</a:t>
            </a:r>
            <a:br>
              <a:rPr lang="en-US" altLang="zh-CN" dirty="0"/>
            </a:br>
            <a:r>
              <a:rPr lang="zh-CN" altLang="en-US" dirty="0"/>
              <a:t>数据分析与可视化</a:t>
            </a:r>
          </a:p>
        </p:txBody>
      </p:sp>
      <p:pic>
        <p:nvPicPr>
          <p:cNvPr id="4" name="图片占位符 3" descr="桌上一本打开的书，书架在背景中模糊显示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</a:t>
            </a:r>
            <a:r>
              <a:rPr lang="en-US" altLang="zh-CN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年全国结婚离婚人数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5684837"/>
            <a:ext cx="10835565" cy="1096963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上面折线图显示出这些年结婚登记的人数剧烈下降，年轻人对结婚的意愿明显降低</a:t>
            </a:r>
            <a:endParaRPr lang="en-US" altLang="zh-CN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离婚的人数逐年升高，可能是因为人们思想更加开发，结婚生活的压力更大了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9ACCDD-AAEA-9765-0D9C-420D9333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316114"/>
            <a:ext cx="9545382" cy="42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</a:t>
            </a:r>
            <a:r>
              <a:rPr lang="en-US" altLang="zh-CN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年全国初婚与再婚人数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3561" y="1526959"/>
            <a:ext cx="5086904" cy="5254842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上面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堆形柱状图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显示出这些年结婚的年年是下降趋势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初婚的人数占比降低，再婚人数占比升高。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我国初婚人数在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年达到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2385.96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万人的峰值后持续下降，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2020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年下降到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1228.6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万人，比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年下降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48.5%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年，我国结婚登记对数为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1346.93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万对，连续下降。</a:t>
            </a:r>
            <a:endParaRPr lang="en-US" altLang="zh-CN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我国结婚登记人数近年来为何不断下降？有以下几个原因：</a:t>
            </a:r>
            <a:endParaRPr lang="en-US" altLang="zh-CN" dirty="0">
              <a:solidFill>
                <a:srgbClr val="12121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首先是年轻人数量下降</a:t>
            </a:r>
            <a:endParaRPr lang="en-US" altLang="zh-CN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其次是适婚人口男多女少</a:t>
            </a:r>
            <a:endParaRPr lang="en-US" altLang="zh-CN" dirty="0">
              <a:solidFill>
                <a:srgbClr val="12121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第三是养育成本过高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90B453-8332-33B8-7304-2C27D1C0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08" y="1260628"/>
            <a:ext cx="6096000" cy="417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全国人口教育情况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en-US" altLang="zh-CN" dirty="0"/>
              <a:t>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20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en-US" altLang="zh-CN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万人中含有的大学生数量词云图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6948" y="5684837"/>
            <a:ext cx="11283517" cy="1096963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词语展示了全国各省市大学生占比的情况，排名前几的依然是北京 上海 天津 等教育资源充足的地区，比较意外的是，内蒙古自治区的排名也是较为考前的，可能和当地的相关政策有关</a:t>
            </a:r>
            <a:endParaRPr lang="en-US" altLang="zh-CN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9B4D99-131B-D1D9-24E8-9D62D6B48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1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部分省市每十万人中受教育情况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6948" y="5684837"/>
            <a:ext cx="11283517" cy="1096963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由上图可以分析出，上海，北京，新疆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万人中大部分都接受过教育，西藏有待提高</a:t>
            </a:r>
            <a:endParaRPr lang="en-US" altLang="zh-CN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其中上海，北京多以大学教育人数多，新疆西藏小学教育人数较多</a:t>
            </a:r>
            <a:endParaRPr lang="en-US" altLang="zh-CN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70808B-F21D-7AFA-5FDC-C1EE28D5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15" y="1173162"/>
            <a:ext cx="1094575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全国大学生人数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89072" y="1675660"/>
            <a:ext cx="4722919" cy="4509118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从左侧图中不难看出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年来大学生人数有很大的增幅</a:t>
            </a:r>
            <a:endParaRPr lang="en-US" altLang="zh-CN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尤其是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年以来，全国各地大学合并，大学扩招，大学生人数增加的更加明显</a:t>
            </a:r>
            <a:endParaRPr lang="en-US" altLang="zh-CN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当然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大学生人数增加也和我国经济发展有密切关系</a:t>
            </a:r>
            <a:endParaRPr lang="en-US" altLang="zh-CN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4404A587-EE41-969A-80B7-33E97B702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610490"/>
              </p:ext>
            </p:extLst>
          </p:nvPr>
        </p:nvGraphicFramePr>
        <p:xfrm>
          <a:off x="844858" y="1675660"/>
          <a:ext cx="5706861" cy="3375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387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写在最后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C0E2128-78CC-8358-B6C0-9CE2E3DB9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56" y="1274453"/>
            <a:ext cx="4716090" cy="2818153"/>
          </a:xfrm>
        </p:spPr>
      </p:pic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78067" y="4463810"/>
            <a:ext cx="8625026" cy="2394190"/>
          </a:xfrm>
        </p:spPr>
        <p:txBody>
          <a:bodyPr rtlCol="0"/>
          <a:lstStyle/>
          <a:p>
            <a:pPr rtl="0"/>
            <a:r>
              <a:rPr lang="zh-CN" altLang="en-US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人口基数大、发展速度快是中国人口老龄化典型的特征</a:t>
            </a:r>
            <a:endParaRPr lang="en-US" altLang="zh-CN" b="1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我国老龄化呈现出数量多、速度快、差异大、任务重的形势和特点。”王海东介绍，我国老年人口数量多，人口老龄化速度快。截至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2021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年底，全国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60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岁及以上老年人口达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2.67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亿，占总人口的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18.9%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；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65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岁及以上老年人口达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亿以上，占总人口的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14.2%</a:t>
            </a:r>
            <a:endParaRPr lang="en-US" altLang="zh-CN" b="1" i="0" dirty="0">
              <a:solidFill>
                <a:srgbClr val="111111"/>
              </a:solidFill>
              <a:effectLst/>
            </a:endParaRP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我国预计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2035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年左右进入重度老龄化阶段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岁及以上老年人口将突破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亿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949588D1-8E97-7920-1A74-5D9E9C0C8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576846"/>
              </p:ext>
            </p:extLst>
          </p:nvPr>
        </p:nvGraphicFramePr>
        <p:xfrm>
          <a:off x="1007550" y="12744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结语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2199443"/>
          </a:xfrm>
        </p:spPr>
        <p:txBody>
          <a:bodyPr rtlCol="0"/>
          <a:lstStyle/>
          <a:p>
            <a:pPr rtl="0"/>
            <a:r>
              <a:rPr lang="zh-CN" altLang="en-US" i="0" dirty="0">
                <a:solidFill>
                  <a:srgbClr val="66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定期开展人口普查的意义在于查清我国人口数量，结构分布，居住环境等方面的情况变化，为科学制定国民经济和社会发展规划，提高人民生活，实施可持续发展战略，提供最为准确而详细的人口信息支持。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占位符 4" descr="书架上书籍的特写，前景和背景中更多书籍模糊显示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全国人口基本情况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全国人口婚姻情况</a:t>
            </a:r>
          </a:p>
          <a:p>
            <a:pPr rtl="0"/>
            <a:r>
              <a:rPr lang="zh-CN" altLang="en-US" dirty="0"/>
              <a:t>全国人口教育情况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写在最后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全国人口基本情况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全国人口基本情况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43755-385D-7173-3B73-6EF88FA5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750" y="1322774"/>
            <a:ext cx="2360349" cy="545902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本图是全国各省市人口分部情况。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排名前四的分别是广东省 河南省 江苏省 四川省 河北省 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0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我国人口分布极其不均，几乎跟我国</a:t>
            </a:r>
            <a:r>
              <a:rPr lang="en-US" altLang="zh-CN" sz="220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400mm</a:t>
            </a:r>
            <a:r>
              <a:rPr lang="zh-CN" altLang="en-US" sz="220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降水线重合</a:t>
            </a:r>
            <a:endParaRPr lang="en-US" altLang="zh-CN" sz="2200" i="0" dirty="0">
              <a:solidFill>
                <a:srgbClr val="12121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个省份中，人口超过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亿人的省份有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个，在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万人至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亿人之间的省份有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个，在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万人至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万人之间的省份有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个，少于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万人的省份有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个。其中，人口居前五位的省份合计人口占全国人口比重为</a:t>
            </a:r>
            <a:r>
              <a:rPr lang="en-US" altLang="zh-CN" sz="2200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35.09%</a:t>
            </a:r>
            <a:r>
              <a:rPr lang="zh-CN" altLang="en-US" sz="2200" b="1" dirty="0">
                <a:solidFill>
                  <a:srgbClr val="12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b="1" dirty="0">
              <a:solidFill>
                <a:srgbClr val="12121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96DC3A-0CA7-250A-21BD-79854396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05" y="1322774"/>
            <a:ext cx="8211846" cy="52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全国人口性别构成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43755-385D-7173-3B73-6EF88FA5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750" y="1600200"/>
            <a:ext cx="2360349" cy="4572000"/>
          </a:xfrm>
        </p:spPr>
        <p:txBody>
          <a:bodyPr/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全国人口</a:t>
            </a:r>
            <a:r>
              <a:rPr lang="en-US" altLang="zh-CN" i="0" baseline="300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中，男性人口为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723339956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人，占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51.24%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；女性人口为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688438768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人，占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48.76%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。总人口性别比（以女性为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，男性对女性的比例）为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105.07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，与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年第六次全国人口普查基本持平。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72EE23-FC6E-8EB3-E2BF-6416408C6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8" y="1341882"/>
            <a:ext cx="640169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4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全国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人口年龄构成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91500" y="1538056"/>
            <a:ext cx="3748966" cy="4571999"/>
          </a:xfrm>
        </p:spPr>
        <p:txBody>
          <a:bodyPr rtlCol="0"/>
          <a:lstStyle/>
          <a:p>
            <a:pPr algn="l"/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个省份中，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15—59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岁人口比重在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65%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以上的省份有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个，在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60%—65%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之间的省份有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个，在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以下的省份有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个。</a:t>
            </a:r>
          </a:p>
          <a:p>
            <a:pPr algn="l"/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除西藏外，其他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个省份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岁及以上老年人口比重均超过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7%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，其中，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个省份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岁及以上老年人口比重超过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10896E-E1BF-FA74-AE9C-87FD4028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2" y="1338193"/>
            <a:ext cx="787093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全国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人口年龄构成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97770" y="1538056"/>
            <a:ext cx="3142695" cy="4571999"/>
          </a:xfrm>
        </p:spPr>
        <p:txBody>
          <a:bodyPr rtlCol="0"/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自改革开放以来，城镇化逐渐提高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乡村人口逐渐减少，城市人口逐渐增加，至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2010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年城乡人口基本持平，至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年城镇人口已全面超过乡村人口</a:t>
            </a:r>
            <a:endParaRPr lang="zh-CN" altLang="en-US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A5AD16-AD71-FCEA-6F5C-8A35902D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2" y="1240315"/>
            <a:ext cx="861180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5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港澳台人口情况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89072" y="1675660"/>
            <a:ext cx="4722919" cy="4509118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港澳台地区台湾人口依然占大多数</a:t>
            </a:r>
            <a:endParaRPr lang="en-US" altLang="zh-CN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香港和澳门自回归以来取得的创建有目共睹希望台湾也早日回归</a:t>
            </a:r>
            <a:endParaRPr lang="en-US" altLang="zh-CN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CF06956-346B-5D35-A582-FB6D7FFCEA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795251"/>
              </p:ext>
            </p:extLst>
          </p:nvPr>
        </p:nvGraphicFramePr>
        <p:xfrm>
          <a:off x="1523241" y="18976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832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全国人口婚姻情况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0978_TF03431380_Win32" id="{84881FAB-10F8-4D28-A481-A7A5D79CBD8D}" vid="{B8B60B71-CCFD-4AD7-BE94-C63DD98BFF63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95</TotalTime>
  <Words>907</Words>
  <Application>Microsoft Office PowerPoint</Application>
  <PresentationFormat>宽屏</PresentationFormat>
  <Paragraphs>73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Microsoft YaHei UI</vt:lpstr>
      <vt:lpstr>宋体</vt:lpstr>
      <vt:lpstr>Microsoft YaHei</vt:lpstr>
      <vt:lpstr>Euphemia</vt:lpstr>
      <vt:lpstr>Verdana</vt:lpstr>
      <vt:lpstr>Wingdings</vt:lpstr>
      <vt:lpstr>学术文献 16x9</vt:lpstr>
      <vt:lpstr>全国第七次人口普查 数据分析与可视化</vt:lpstr>
      <vt:lpstr>目录</vt:lpstr>
      <vt:lpstr>全国人口基本情况- 1</vt:lpstr>
      <vt:lpstr>全国人口基本情况 </vt:lpstr>
      <vt:lpstr>全国人口性别构成 </vt:lpstr>
      <vt:lpstr>全国人口年龄构成</vt:lpstr>
      <vt:lpstr>全国人口年龄构成</vt:lpstr>
      <vt:lpstr>港澳台人口情况</vt:lpstr>
      <vt:lpstr>全国人口婚姻情况- 2</vt:lpstr>
      <vt:lpstr>近10年全国结婚离婚人数</vt:lpstr>
      <vt:lpstr>近10年全国初婚与再婚人数</vt:lpstr>
      <vt:lpstr>全国人口教育情况- 3</vt:lpstr>
      <vt:lpstr>每10万人中含有的大学生数量词云图</vt:lpstr>
      <vt:lpstr>部分省市每十万人中受教育情况</vt:lpstr>
      <vt:lpstr>全国大学生人数</vt:lpstr>
      <vt:lpstr>写在最后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全国第七次人口普查 数据分析与可视化</dc:title>
  <dc:creator>俊 李</dc:creator>
  <cp:lastModifiedBy>俊 李</cp:lastModifiedBy>
  <cp:revision>2</cp:revision>
  <dcterms:created xsi:type="dcterms:W3CDTF">2023-11-18T05:45:01Z</dcterms:created>
  <dcterms:modified xsi:type="dcterms:W3CDTF">2023-11-18T07:20:38Z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