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22"/>
  </p:notesMasterIdLst>
  <p:handoutMasterIdLst>
    <p:handoutMasterId r:id="rId23"/>
  </p:handoutMasterIdLst>
  <p:sldIdLst>
    <p:sldId id="261" r:id="rId5"/>
    <p:sldId id="273" r:id="rId6"/>
    <p:sldId id="286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86" d="100"/>
          <a:sy n="86" d="100"/>
        </p:scale>
        <p:origin x="562" y="6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305754-A602-4D1F-8006-036D1E0857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2023/11/20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51B021-6EA6-40F4-BE86-1245B60A4C75}" type="datetime1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AE5FABD-26C8-4F74-B1E3-45BC91BC9D7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/>
              <a:t>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10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119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11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344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12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0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13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62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14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534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15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29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16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41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17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06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68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217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6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946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7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43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8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987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9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96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海绿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橙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粉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浅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灰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_三角形修补程序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以及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白色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水平图象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多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图片占位符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5" name="图片占位符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顶栏的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  <a:endParaRPr lang="zh-CN" altLang="en-GB" noProof="0"/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4" name="文本占位符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7" name="幻灯片编号占位符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内容占位符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1" name="幻灯片编号占位符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2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 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1</a:t>
            </a:r>
          </a:p>
        </p:txBody>
      </p:sp>
      <p:sp>
        <p:nvSpPr>
          <p:cNvPr id="30" name="图片占位符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2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3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5" name="文本占位符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​​(S)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图片占位符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7" name="图片占位符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cxnSp>
        <p:nvCxnSpPr>
          <p:cNvPr id="36" name="直接连接符​​(S)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​​(S)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直接连接符​​(S)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​​(S)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图片占位符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3" name="图片占位符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_深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图片占位符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4" name="图片占位符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7" name="图片占位符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蓝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橙色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6" name="文本占位符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粗体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文本占位符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86" name="文本占位符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国家统计局</a:t>
            </a:r>
            <a:br>
              <a:rPr lang="en-US" altLang="zh-CN" dirty="0"/>
            </a:br>
            <a:r>
              <a:rPr lang="zh-CN" altLang="en-US" dirty="0"/>
              <a:t>数据分析与可视化</a:t>
            </a:r>
            <a:br>
              <a:rPr lang="zh-CN" altLang="en-US" dirty="0">
                <a:ea typeface="Microsoft YaHei UI" panose="020B0503020204020204" pitchFamily="34" charset="-122"/>
              </a:rPr>
            </a:b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添加副标题</a:t>
            </a:r>
          </a:p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06" y="620687"/>
            <a:ext cx="10805160" cy="606573"/>
          </a:xfrm>
        </p:spPr>
        <p:txBody>
          <a:bodyPr rtlCol="0">
            <a:normAutofit/>
          </a:bodyPr>
          <a:lstStyle/>
          <a:p>
            <a:pPr rtl="0"/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8168" y="1700808"/>
            <a:ext cx="4162850" cy="224734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i="0" dirty="0">
              <a:effectLst/>
              <a:latin typeface="Söhne"/>
            </a:endParaRPr>
          </a:p>
          <a:p>
            <a:pPr rtl="0"/>
            <a:r>
              <a:rPr lang="zh-CN" altLang="en-US" dirty="0"/>
              <a:t>通过图表不难看出，这五年的工业及建筑年年增高，但是其增长率有明显下降的趋势，说明国内建筑行业逐渐趋于饱和，其中房地产泡沫是一个重要的问题，值得认真思考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712636"/>
            <a:ext cx="10837333" cy="424732"/>
          </a:xfrm>
        </p:spPr>
        <p:txBody>
          <a:bodyPr rtlCol="0"/>
          <a:lstStyle/>
          <a:p>
            <a:pPr rtl="0"/>
            <a:r>
              <a:rPr lang="en-US" altLang="zh-CN" dirty="0"/>
              <a:t>2014-2018</a:t>
            </a:r>
            <a:r>
              <a:rPr lang="zh-CN" altLang="en-US" dirty="0"/>
              <a:t>年国内工业建筑增加基本情况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10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94ABD588-6C70-1DF5-1CC8-1B7F96711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707" y="1482696"/>
            <a:ext cx="6447381" cy="417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9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06" y="620687"/>
            <a:ext cx="10805160" cy="606573"/>
          </a:xfrm>
        </p:spPr>
        <p:txBody>
          <a:bodyPr rtlCol="0">
            <a:normAutofit/>
          </a:bodyPr>
          <a:lstStyle/>
          <a:p>
            <a:pPr rtl="0"/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8168" y="1700808"/>
            <a:ext cx="4162850" cy="432048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i="0" dirty="0">
              <a:effectLst/>
              <a:latin typeface="Söhne"/>
            </a:endParaRPr>
          </a:p>
          <a:p>
            <a:pPr rtl="0"/>
            <a:r>
              <a:rPr lang="zh-CN" altLang="en-US" dirty="0"/>
              <a:t>绿水青山就是金山银山，国家的环保政策。</a:t>
            </a:r>
            <a:endParaRPr lang="en-US" altLang="zh-CN" dirty="0"/>
          </a:p>
          <a:p>
            <a:pPr rtl="0"/>
            <a:r>
              <a:rPr lang="zh-CN" altLang="en-US" dirty="0"/>
              <a:t>虽然我国我国的水电光电等有较大的发展和政策扶持，但是火电仍然是工业发电的主力军</a:t>
            </a:r>
            <a:endParaRPr lang="en-US" altLang="zh-CN" dirty="0"/>
          </a:p>
          <a:p>
            <a:pPr rtl="0"/>
            <a:r>
              <a:rPr lang="zh-CN" altLang="en-US" dirty="0"/>
              <a:t>火电的成本相较于新电源还是比较低，但是最重要的是稳定</a:t>
            </a:r>
            <a:endParaRPr lang="en-US" altLang="zh-CN" dirty="0"/>
          </a:p>
          <a:p>
            <a:pPr rtl="0"/>
            <a:r>
              <a:rPr lang="zh-CN" altLang="en-US" dirty="0"/>
              <a:t>更改发电机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712636"/>
            <a:ext cx="10837333" cy="424732"/>
          </a:xfrm>
        </p:spPr>
        <p:txBody>
          <a:bodyPr rtlCol="0"/>
          <a:lstStyle/>
          <a:p>
            <a:pPr rtl="0"/>
            <a:r>
              <a:rPr lang="en-US" altLang="zh-CN" dirty="0"/>
              <a:t>2014-2018</a:t>
            </a:r>
            <a:r>
              <a:rPr lang="zh-CN" altLang="en-US" dirty="0"/>
              <a:t>年国内工业发电机装机量基本情况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11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321EA58A-3813-01D8-CEFD-2C683C06D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309" y="1631055"/>
            <a:ext cx="57245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1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r>
              <a:rPr lang="zh-CN" altLang="en-US" dirty="0"/>
              <a:t>国家</a:t>
            </a:r>
            <a:r>
              <a:rPr lang="en-US" altLang="zh-CN" dirty="0"/>
              <a:t>GDP</a:t>
            </a:r>
            <a:r>
              <a:rPr lang="zh-CN" altLang="en-US" dirty="0"/>
              <a:t>，及人口基本情况</a:t>
            </a:r>
            <a:endParaRPr lang="en-US" altLang="zh-CN" dirty="0"/>
          </a:p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zh-CN" altLang="en-US" dirty="0"/>
              <a:t>国家农业发展情况</a:t>
            </a:r>
            <a:r>
              <a:rPr lang="en-US" altLang="zh-CN" dirty="0"/>
              <a:t>-3</a:t>
            </a:r>
            <a:br>
              <a:rPr lang="en-US" altLang="zh-CN" dirty="0"/>
            </a:br>
            <a:r>
              <a:rPr lang="en-US" altLang="zh-CN" dirty="0"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99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06" y="620687"/>
            <a:ext cx="10805160" cy="606573"/>
          </a:xfrm>
        </p:spPr>
        <p:txBody>
          <a:bodyPr rtlCol="0">
            <a:normAutofit/>
          </a:bodyPr>
          <a:lstStyle/>
          <a:p>
            <a:pPr rtl="0"/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8168" y="1700808"/>
            <a:ext cx="4162850" cy="432048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i="0" dirty="0">
              <a:effectLst/>
              <a:latin typeface="Söhne"/>
            </a:endParaRPr>
          </a:p>
          <a:p>
            <a:pPr rtl="0"/>
            <a:r>
              <a:rPr lang="zh-CN" altLang="en-US" dirty="0"/>
              <a:t>糖类，肉类，水产，木材，在我国农业生产中占比较大的比重，</a:t>
            </a:r>
            <a:endParaRPr lang="en-US" altLang="zh-CN" dirty="0"/>
          </a:p>
          <a:p>
            <a:pPr rtl="0"/>
            <a:r>
              <a:rPr lang="zh-CN" altLang="en-US" dirty="0"/>
              <a:t>这些产品关系到人们生活水平的提高。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712636"/>
            <a:ext cx="10837333" cy="424732"/>
          </a:xfrm>
        </p:spPr>
        <p:txBody>
          <a:bodyPr rtlCol="0"/>
          <a:lstStyle/>
          <a:p>
            <a:pPr rtl="0"/>
            <a:r>
              <a:rPr lang="en-US" altLang="zh-CN" dirty="0"/>
              <a:t>2014-2018</a:t>
            </a:r>
            <a:r>
              <a:rPr lang="zh-CN" altLang="en-US" dirty="0"/>
              <a:t>年国内农业各类产品占比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13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E43C3A-E5EE-7BD0-5D5D-D2AEE35D1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07" y="153225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06" y="620687"/>
            <a:ext cx="10805160" cy="606573"/>
          </a:xfrm>
        </p:spPr>
        <p:txBody>
          <a:bodyPr rtlCol="0">
            <a:normAutofit/>
          </a:bodyPr>
          <a:lstStyle/>
          <a:p>
            <a:pPr rtl="0"/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8168" y="1700808"/>
            <a:ext cx="4162850" cy="432048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i="0" dirty="0">
              <a:effectLst/>
              <a:latin typeface="Söhne"/>
            </a:endParaRPr>
          </a:p>
          <a:p>
            <a:pPr rtl="0"/>
            <a:r>
              <a:rPr lang="zh-CN" altLang="en-US" dirty="0"/>
              <a:t>这</a:t>
            </a:r>
            <a:r>
              <a:rPr lang="en-US" altLang="zh-CN" dirty="0"/>
              <a:t>5</a:t>
            </a:r>
            <a:r>
              <a:rPr lang="zh-CN" altLang="en-US" dirty="0"/>
              <a:t>年来粮食产量基本持平，没有剧烈的变化</a:t>
            </a:r>
            <a:endParaRPr lang="en-US" altLang="zh-CN" dirty="0"/>
          </a:p>
          <a:p>
            <a:pPr rtl="0"/>
            <a:r>
              <a:rPr lang="zh-CN" altLang="en-US" b="0" i="0" dirty="0">
                <a:solidFill>
                  <a:srgbClr val="333333"/>
                </a:solidFill>
                <a:effectLst/>
                <a:latin typeface="MicrosoftYaHei"/>
              </a:rPr>
              <a:t>耕地红线是国家为确保农业生产所需土地而划定的最低保障线，目前全国划定的红线是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YaHei"/>
              </a:rPr>
              <a:t>18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YaHei"/>
              </a:rPr>
              <a:t>亿亩。按照国家政策，耕地红线土地只能从事农事耕作和农业生产，不能用于建设或其他非农化事项。</a:t>
            </a:r>
            <a:endParaRPr lang="en-US" altLang="zh-CN" b="0" i="0" dirty="0">
              <a:solidFill>
                <a:srgbClr val="333333"/>
              </a:solidFill>
              <a:effectLst/>
              <a:latin typeface="MicrosoftYaHei"/>
            </a:endParaRPr>
          </a:p>
          <a:p>
            <a:pPr rtl="0"/>
            <a:r>
              <a:rPr lang="zh-CN" altLang="en-US" dirty="0"/>
              <a:t>有了耕地红线，国家粮食安全才有了保障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712636"/>
            <a:ext cx="10837333" cy="424732"/>
          </a:xfrm>
        </p:spPr>
        <p:txBody>
          <a:bodyPr rtlCol="0"/>
          <a:lstStyle/>
          <a:p>
            <a:pPr rtl="0"/>
            <a:r>
              <a:rPr lang="en-US" altLang="zh-CN" dirty="0"/>
              <a:t>2014-2018</a:t>
            </a:r>
            <a:r>
              <a:rPr lang="zh-CN" altLang="en-US" dirty="0"/>
              <a:t>年国内农业粮食产量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14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5BD051B4-FF78-8900-17C7-F48BE80A9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928" y="1700808"/>
            <a:ext cx="57245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4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r>
              <a:rPr lang="zh-CN" altLang="en-US" dirty="0"/>
              <a:t>国家</a:t>
            </a:r>
            <a:r>
              <a:rPr lang="en-US" altLang="zh-CN" dirty="0"/>
              <a:t>GDP</a:t>
            </a:r>
            <a:r>
              <a:rPr lang="zh-CN" altLang="en-US" dirty="0"/>
              <a:t>，及人口基本情况</a:t>
            </a:r>
            <a:endParaRPr lang="en-US" altLang="zh-CN" dirty="0"/>
          </a:p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zh-CN" altLang="en-US" dirty="0"/>
              <a:t>国家服务业发展情况</a:t>
            </a:r>
            <a:r>
              <a:rPr lang="en-US" altLang="zh-CN" dirty="0"/>
              <a:t>-3</a:t>
            </a:r>
            <a:br>
              <a:rPr lang="en-US" altLang="zh-CN" dirty="0"/>
            </a:br>
            <a:r>
              <a:rPr lang="en-US" altLang="zh-CN" dirty="0"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29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06" y="620687"/>
            <a:ext cx="10805160" cy="606573"/>
          </a:xfrm>
        </p:spPr>
        <p:txBody>
          <a:bodyPr rtlCol="0">
            <a:normAutofit/>
          </a:bodyPr>
          <a:lstStyle/>
          <a:p>
            <a:pPr rtl="0"/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8168" y="1700808"/>
            <a:ext cx="4162850" cy="432048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i="0" dirty="0">
              <a:effectLst/>
              <a:latin typeface="Söhne"/>
            </a:endParaRPr>
          </a:p>
          <a:p>
            <a:pPr rtl="0"/>
            <a:r>
              <a:rPr lang="zh-CN" altLang="en-US" dirty="0"/>
              <a:t>随着国内基础设施的发展</a:t>
            </a:r>
            <a:endParaRPr lang="en-US" altLang="zh-CN" dirty="0"/>
          </a:p>
          <a:p>
            <a:pPr rtl="0"/>
            <a:r>
              <a:rPr lang="zh-CN" altLang="en-US" dirty="0"/>
              <a:t>民航逐渐成为了我国服务运输的主力，科技的的发展减低了飞机运输的成本，飞机运输速度快的优势得以体现</a:t>
            </a:r>
            <a:endParaRPr lang="en-US" altLang="zh-CN" dirty="0"/>
          </a:p>
          <a:p>
            <a:pPr rtl="0"/>
            <a:r>
              <a:rPr lang="zh-CN" altLang="en-US" dirty="0"/>
              <a:t>公路运输的低成本高效，使其位居第二，作为承上启下的关键角色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712636"/>
            <a:ext cx="10837333" cy="424732"/>
          </a:xfrm>
        </p:spPr>
        <p:txBody>
          <a:bodyPr rtlCol="0"/>
          <a:lstStyle/>
          <a:p>
            <a:pPr rtl="0"/>
            <a:r>
              <a:rPr lang="zh-CN" altLang="en-US" dirty="0"/>
              <a:t>国内交通运输服务业词语图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16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7142FD-9B7C-9521-1439-DFE71AA1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1243284"/>
            <a:ext cx="698477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6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06" y="620687"/>
            <a:ext cx="10805160" cy="606573"/>
          </a:xfrm>
        </p:spPr>
        <p:txBody>
          <a:bodyPr rtlCol="0">
            <a:normAutofit/>
          </a:bodyPr>
          <a:lstStyle/>
          <a:p>
            <a:pPr rtl="0"/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56240" y="1329761"/>
            <a:ext cx="3380605" cy="432048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i="0" dirty="0">
              <a:effectLst/>
              <a:latin typeface="Söhne"/>
            </a:endParaRPr>
          </a:p>
          <a:p>
            <a:pPr rtl="0"/>
            <a:r>
              <a:rPr lang="zh-CN" altLang="en-US" b="0" i="0" dirty="0">
                <a:effectLst/>
                <a:latin typeface="Söhne"/>
              </a:rPr>
              <a:t>根据数据，中国的快递包裹量在不断增长，每年都在创下新纪录。这一增长主要得益于电子商务的繁荣，以及消费者对便捷快速的物流服务的需求。</a:t>
            </a:r>
            <a:endParaRPr lang="en-US" altLang="zh-CN" b="0" i="0" dirty="0">
              <a:effectLst/>
              <a:latin typeface="Söhne"/>
            </a:endParaRPr>
          </a:p>
          <a:p>
            <a:pPr rtl="0"/>
            <a:r>
              <a:rPr lang="zh-CN" altLang="en-US" b="0" i="0" dirty="0">
                <a:effectLst/>
                <a:latin typeface="Söhne"/>
              </a:rPr>
              <a:t>中国政府对物流和快递服务业的发展给予了一定的政策支持。政府鼓励物流企业加大科技投入，提高服务水平，并通过一系列政策来促进行业的健康发展。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712636"/>
            <a:ext cx="10837333" cy="424732"/>
          </a:xfrm>
        </p:spPr>
        <p:txBody>
          <a:bodyPr rtlCol="0"/>
          <a:lstStyle/>
          <a:p>
            <a:pPr rtl="0"/>
            <a:r>
              <a:rPr lang="en-US" altLang="zh-CN" dirty="0"/>
              <a:t>2014-2018</a:t>
            </a:r>
            <a:r>
              <a:rPr lang="zh-CN" altLang="en-US" dirty="0"/>
              <a:t>年国内快递服务业发展情况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17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3EC23B-B71C-E7C2-85A2-26D50275C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1438833"/>
            <a:ext cx="8352928" cy="42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5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1652982"/>
          </a:xfrm>
        </p:spPr>
        <p:txBody>
          <a:bodyPr rtlCol="0">
            <a:normAutofit/>
          </a:bodyPr>
          <a:lstStyle/>
          <a:p>
            <a:pPr rtl="0"/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国家</a:t>
            </a:r>
            <a:r>
              <a:rPr lang="en-US" altLang="zh-CN" dirty="0"/>
              <a:t>GDP</a:t>
            </a:r>
            <a:r>
              <a:rPr lang="zh-CN" altLang="en-US" dirty="0"/>
              <a:t>，及人口基本情况</a:t>
            </a:r>
            <a:endParaRPr lang="en-US" altLang="zh-CN" dirty="0"/>
          </a:p>
          <a:p>
            <a:pPr rtl="0"/>
            <a:r>
              <a:rPr lang="zh-CN" altLang="en-US" dirty="0"/>
              <a:t>国家工业发展情况</a:t>
            </a:r>
            <a:endParaRPr lang="en-US" altLang="zh-CN" dirty="0"/>
          </a:p>
          <a:p>
            <a:pPr rtl="0"/>
            <a:r>
              <a:rPr lang="zh-CN" altLang="en-US" dirty="0"/>
              <a:t>国家农业发展情况</a:t>
            </a:r>
            <a:endParaRPr lang="en-US" altLang="zh-CN" dirty="0"/>
          </a:p>
          <a:p>
            <a:pPr rtl="0"/>
            <a:r>
              <a:rPr lang="zh-CN" altLang="en-US" dirty="0"/>
              <a:t>国家服务业发展情况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21716" y="1137368"/>
            <a:ext cx="10837333" cy="424732"/>
          </a:xfrm>
        </p:spPr>
        <p:txBody>
          <a:bodyPr rtlCol="0"/>
          <a:lstStyle/>
          <a:p>
            <a:pPr rtl="0"/>
            <a:r>
              <a:rPr lang="zh-CN" altLang="en-US" dirty="0"/>
              <a:t>目录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r>
              <a:rPr lang="zh-CN" altLang="en-US" dirty="0"/>
              <a:t>国家</a:t>
            </a:r>
            <a:r>
              <a:rPr lang="en-US" altLang="zh-CN" dirty="0"/>
              <a:t>GDP</a:t>
            </a:r>
            <a:r>
              <a:rPr lang="zh-CN" altLang="en-US" dirty="0"/>
              <a:t>，及人口基本情况</a:t>
            </a:r>
            <a:endParaRPr lang="en-US" altLang="zh-CN" dirty="0"/>
          </a:p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zh-CN" altLang="en-US" dirty="0"/>
              <a:t>国家</a:t>
            </a:r>
            <a:r>
              <a:rPr lang="en-US" altLang="zh-CN" dirty="0"/>
              <a:t>GDP</a:t>
            </a:r>
            <a:r>
              <a:rPr lang="zh-CN" altLang="en-US" dirty="0"/>
              <a:t>，及人口基本情况</a:t>
            </a:r>
            <a:r>
              <a:rPr lang="en-US" altLang="zh-CN" dirty="0"/>
              <a:t>-1</a:t>
            </a:r>
            <a:br>
              <a:rPr lang="en-US" altLang="zh-CN" dirty="0"/>
            </a:br>
            <a:r>
              <a:rPr lang="en-US" altLang="zh-CN" dirty="0"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06" y="620687"/>
            <a:ext cx="10805160" cy="606573"/>
          </a:xfrm>
        </p:spPr>
        <p:txBody>
          <a:bodyPr rtlCol="0">
            <a:normAutofit/>
          </a:bodyPr>
          <a:lstStyle/>
          <a:p>
            <a:pPr rtl="0"/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5639358"/>
            <a:ext cx="10288693" cy="68829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zh-CN" altLang="en-US" dirty="0"/>
              <a:t>可以从上图看出，沿海城市依然是经济贡献的主力军</a:t>
            </a:r>
            <a:endParaRPr lang="en-US" altLang="zh-CN" dirty="0"/>
          </a:p>
          <a:p>
            <a:pPr rtl="0"/>
            <a:r>
              <a:rPr lang="zh-CN" altLang="en-US" dirty="0"/>
              <a:t>西部地区因为环境政策因素，生产总值平均低于东部地区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712636"/>
            <a:ext cx="10837333" cy="424732"/>
          </a:xfrm>
        </p:spPr>
        <p:txBody>
          <a:bodyPr rtlCol="0"/>
          <a:lstStyle/>
          <a:p>
            <a:pPr rtl="0"/>
            <a:r>
              <a:rPr lang="en-US" altLang="zh-CN" dirty="0">
                <a:ea typeface="Microsoft YaHei UI" panose="020B0503020204020204" pitchFamily="34" charset="-122"/>
              </a:rPr>
              <a:t>2016</a:t>
            </a:r>
            <a:r>
              <a:rPr lang="zh-CN" altLang="en-US" dirty="0">
                <a:ea typeface="Microsoft YaHei UI" panose="020B0503020204020204" pitchFamily="34" charset="-122"/>
              </a:rPr>
              <a:t>年</a:t>
            </a:r>
            <a:r>
              <a:rPr lang="zh-CN" altLang="en-US" dirty="0"/>
              <a:t>国内各省生产总值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9F24DC-85D4-3B9A-7C1B-7E7E4AAEF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6783"/>
            <a:ext cx="11171314" cy="456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06" y="620687"/>
            <a:ext cx="10805160" cy="606573"/>
          </a:xfrm>
        </p:spPr>
        <p:txBody>
          <a:bodyPr rtlCol="0">
            <a:normAutofit/>
          </a:bodyPr>
          <a:lstStyle/>
          <a:p>
            <a:pPr rtl="0"/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36359" y="1556792"/>
            <a:ext cx="2592289" cy="414964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可以从上图看出，中部和西部个省市</a:t>
            </a:r>
            <a:r>
              <a:rPr lang="en-US" altLang="zh-CN" dirty="0"/>
              <a:t>GDP</a:t>
            </a:r>
            <a:r>
              <a:rPr lang="zh-CN" altLang="en-US" dirty="0"/>
              <a:t>增速明显升高，得益于西部大开发和中部崛起的国家战略</a:t>
            </a:r>
            <a:endParaRPr lang="en-US" altLang="zh-CN" dirty="0"/>
          </a:p>
          <a:p>
            <a:pPr rtl="0"/>
            <a:r>
              <a:rPr lang="zh-CN" altLang="en-US" dirty="0"/>
              <a:t>当然东部地区的经济活力也不容小觑，依然保持较高的增长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712636"/>
            <a:ext cx="10837333" cy="424732"/>
          </a:xfrm>
        </p:spPr>
        <p:txBody>
          <a:bodyPr rtlCol="0"/>
          <a:lstStyle/>
          <a:p>
            <a:pPr rtl="0"/>
            <a:r>
              <a:rPr lang="en-US" altLang="zh-CN" dirty="0">
                <a:ea typeface="Microsoft YaHei UI" panose="020B0503020204020204" pitchFamily="34" charset="-122"/>
              </a:rPr>
              <a:t>2016</a:t>
            </a:r>
            <a:r>
              <a:rPr lang="zh-CN" altLang="en-US" dirty="0">
                <a:ea typeface="Microsoft YaHei UI" panose="020B0503020204020204" pitchFamily="34" charset="-122"/>
              </a:rPr>
              <a:t>年</a:t>
            </a:r>
            <a:r>
              <a:rPr lang="zh-CN" altLang="en-US" dirty="0"/>
              <a:t>国内各省</a:t>
            </a:r>
            <a:r>
              <a:rPr lang="en-US" altLang="zh-CN" dirty="0"/>
              <a:t>GDP</a:t>
            </a:r>
            <a:r>
              <a:rPr lang="zh-CN" altLang="en-US" dirty="0"/>
              <a:t>增速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5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4E7BE3-91E0-8D91-FA6F-6F3A8396D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1560"/>
            <a:ext cx="9336360" cy="49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7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06" y="620687"/>
            <a:ext cx="10805160" cy="606573"/>
          </a:xfrm>
        </p:spPr>
        <p:txBody>
          <a:bodyPr rtlCol="0">
            <a:normAutofit/>
          </a:bodyPr>
          <a:lstStyle/>
          <a:p>
            <a:pPr rtl="0"/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0296" y="1556792"/>
            <a:ext cx="2592289" cy="414964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这五年的</a:t>
            </a:r>
            <a:r>
              <a:rPr lang="en-US" altLang="zh-CN" dirty="0"/>
              <a:t>GDP</a:t>
            </a:r>
            <a:r>
              <a:rPr lang="zh-CN" altLang="en-US" dirty="0"/>
              <a:t>节节升高，即将图破</a:t>
            </a:r>
            <a:r>
              <a:rPr lang="en-US" altLang="zh-CN" dirty="0"/>
              <a:t>100000</a:t>
            </a:r>
            <a:r>
              <a:rPr lang="zh-CN" altLang="en-US" dirty="0"/>
              <a:t>万亿的大关</a:t>
            </a:r>
            <a:endParaRPr lang="en-US" altLang="zh-CN" dirty="0"/>
          </a:p>
          <a:p>
            <a:pPr rtl="0"/>
            <a:r>
              <a:rPr lang="zh-CN" altLang="en-US" dirty="0"/>
              <a:t>中国经济活力向好，稳重有进，预计未来会取得更好的成绩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712636"/>
            <a:ext cx="10837333" cy="424732"/>
          </a:xfrm>
        </p:spPr>
        <p:txBody>
          <a:bodyPr rtlCol="0"/>
          <a:lstStyle/>
          <a:p>
            <a:pPr rtl="0"/>
            <a:r>
              <a:rPr lang="en-US" altLang="zh-CN" dirty="0">
                <a:ea typeface="Microsoft YaHei UI" panose="020B0503020204020204" pitchFamily="34" charset="-122"/>
              </a:rPr>
              <a:t>2014-2018</a:t>
            </a:r>
            <a:r>
              <a:rPr lang="zh-CN" altLang="en-US" dirty="0">
                <a:ea typeface="Microsoft YaHei UI" panose="020B0503020204020204" pitchFamily="34" charset="-122"/>
              </a:rPr>
              <a:t>年</a:t>
            </a:r>
            <a:r>
              <a:rPr lang="zh-CN" altLang="en-US" dirty="0"/>
              <a:t>国内</a:t>
            </a:r>
            <a:r>
              <a:rPr lang="en-US" altLang="zh-CN" dirty="0"/>
              <a:t>GDP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6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29E42D-10A1-1A44-AFDA-D90D134C6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38833"/>
            <a:ext cx="7877998" cy="414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5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06" y="620687"/>
            <a:ext cx="10805160" cy="606573"/>
          </a:xfrm>
        </p:spPr>
        <p:txBody>
          <a:bodyPr rtlCol="0">
            <a:normAutofit/>
          </a:bodyPr>
          <a:lstStyle/>
          <a:p>
            <a:pPr rtl="0"/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0296" y="1556792"/>
            <a:ext cx="2592289" cy="414964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i="0" dirty="0">
                <a:effectLst/>
                <a:latin typeface="Söhne"/>
              </a:rPr>
              <a:t>第一产业（农业）</a:t>
            </a:r>
            <a:endParaRPr lang="en-US" altLang="zh-CN" i="0" dirty="0">
              <a:effectLst/>
              <a:latin typeface="Söhne"/>
            </a:endParaRPr>
          </a:p>
          <a:p>
            <a:pPr rtl="0"/>
            <a:r>
              <a:rPr lang="zh-CN" altLang="en-US" i="0" dirty="0">
                <a:effectLst/>
                <a:latin typeface="Söhne"/>
              </a:rPr>
              <a:t>第二产业（工业）</a:t>
            </a:r>
            <a:endParaRPr lang="en-US" altLang="zh-CN" dirty="0">
              <a:latin typeface="Söhne"/>
            </a:endParaRPr>
          </a:p>
          <a:p>
            <a:pPr rtl="0"/>
            <a:r>
              <a:rPr lang="zh-CN" altLang="en-US" i="0" dirty="0">
                <a:effectLst/>
                <a:latin typeface="Söhne"/>
              </a:rPr>
              <a:t>第三产业（服务业）</a:t>
            </a:r>
            <a:endParaRPr lang="en-US" altLang="zh-CN" i="0" dirty="0">
              <a:effectLst/>
              <a:latin typeface="Söhne"/>
            </a:endParaRPr>
          </a:p>
          <a:p>
            <a:pPr rtl="0"/>
            <a:r>
              <a:rPr lang="zh-CN" altLang="en-US" dirty="0">
                <a:latin typeface="Söhne"/>
              </a:rPr>
              <a:t>我国已从农业大国，转变为工业大国</a:t>
            </a:r>
            <a:endParaRPr lang="en-US" altLang="zh-CN" dirty="0">
              <a:latin typeface="Söhne"/>
            </a:endParaRPr>
          </a:p>
          <a:p>
            <a:pPr rtl="0"/>
            <a:r>
              <a:rPr lang="zh-CN" altLang="en-US" i="0" dirty="0">
                <a:effectLst/>
                <a:latin typeface="Söhne"/>
              </a:rPr>
              <a:t>随着工业占比的增加，配套的服务业也随之崛起，起到重要作用</a:t>
            </a:r>
            <a:endParaRPr lang="en-US" altLang="zh-CN" i="0" dirty="0">
              <a:effectLst/>
              <a:latin typeface="Söhne"/>
            </a:endParaRPr>
          </a:p>
          <a:p>
            <a:pPr rtl="0"/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712636"/>
            <a:ext cx="10837333" cy="424732"/>
          </a:xfrm>
        </p:spPr>
        <p:txBody>
          <a:bodyPr rtlCol="0"/>
          <a:lstStyle/>
          <a:p>
            <a:pPr rtl="0"/>
            <a:r>
              <a:rPr lang="en-US" altLang="zh-CN" dirty="0">
                <a:ea typeface="Microsoft YaHei UI" panose="020B0503020204020204" pitchFamily="34" charset="-122"/>
              </a:rPr>
              <a:t>2014-2018</a:t>
            </a:r>
            <a:r>
              <a:rPr lang="zh-CN" altLang="en-US" dirty="0">
                <a:ea typeface="Microsoft YaHei UI" panose="020B0503020204020204" pitchFamily="34" charset="-122"/>
              </a:rPr>
              <a:t>年</a:t>
            </a:r>
            <a:r>
              <a:rPr lang="zh-CN" altLang="en-US" dirty="0"/>
              <a:t>国内三大产业占比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7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0CFDBB-C31C-9631-4A94-263972668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3" y="1162551"/>
            <a:ext cx="8306648" cy="49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8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06" y="620687"/>
            <a:ext cx="10805160" cy="606573"/>
          </a:xfrm>
        </p:spPr>
        <p:txBody>
          <a:bodyPr rtlCol="0">
            <a:normAutofit/>
          </a:bodyPr>
          <a:lstStyle/>
          <a:p>
            <a:pPr rtl="0"/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6796" y="4243229"/>
            <a:ext cx="9896110" cy="224734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i="0" dirty="0">
                <a:effectLst/>
                <a:latin typeface="Söhne"/>
              </a:rPr>
              <a:t>第一</a:t>
            </a:r>
            <a:r>
              <a:rPr lang="zh-CN" altLang="en-US" dirty="0">
                <a:latin typeface="Söhne"/>
              </a:rPr>
              <a:t>张图展示了人口城乡占比，城镇人口已经成功乡村人口，城镇化明显提高</a:t>
            </a:r>
            <a:endParaRPr lang="en-US" altLang="zh-CN" i="0" dirty="0">
              <a:effectLst/>
              <a:latin typeface="Söhne"/>
            </a:endParaRPr>
          </a:p>
          <a:p>
            <a:pPr rtl="0"/>
            <a:r>
              <a:rPr lang="zh-CN" altLang="en-US" i="0" dirty="0">
                <a:effectLst/>
                <a:latin typeface="Söhne"/>
              </a:rPr>
              <a:t>第二</a:t>
            </a:r>
            <a:r>
              <a:rPr lang="zh-CN" altLang="en-US" dirty="0">
                <a:latin typeface="Söhne"/>
              </a:rPr>
              <a:t>张图</a:t>
            </a:r>
            <a:r>
              <a:rPr lang="zh-CN" altLang="en-US" i="0" dirty="0">
                <a:effectLst/>
                <a:latin typeface="Söhne"/>
              </a:rPr>
              <a:t>展示了人口年龄占比，我国人口年龄结构比较健康</a:t>
            </a:r>
            <a:endParaRPr lang="en-US" altLang="zh-CN" dirty="0">
              <a:latin typeface="Söhne"/>
            </a:endParaRPr>
          </a:p>
          <a:p>
            <a:pPr rtl="0"/>
            <a:r>
              <a:rPr lang="zh-CN" altLang="en-US" i="0" dirty="0">
                <a:effectLst/>
                <a:latin typeface="Söhne"/>
              </a:rPr>
              <a:t>第三</a:t>
            </a:r>
            <a:r>
              <a:rPr lang="zh-CN" altLang="en-US" dirty="0">
                <a:latin typeface="Söhne"/>
              </a:rPr>
              <a:t>张图</a:t>
            </a:r>
            <a:r>
              <a:rPr lang="zh-CN" altLang="en-US" i="0" dirty="0">
                <a:effectLst/>
                <a:latin typeface="Söhne"/>
              </a:rPr>
              <a:t>展示了人口性别占比，其中男性多于女性，值得思考</a:t>
            </a:r>
            <a:endParaRPr lang="en-US" altLang="zh-CN" i="0" dirty="0">
              <a:effectLst/>
              <a:latin typeface="Söhne"/>
            </a:endParaRPr>
          </a:p>
          <a:p>
            <a:pPr rtl="0"/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712636"/>
            <a:ext cx="10837333" cy="424732"/>
          </a:xfrm>
        </p:spPr>
        <p:txBody>
          <a:bodyPr rtlCol="0"/>
          <a:lstStyle/>
          <a:p>
            <a:pPr rtl="0"/>
            <a:r>
              <a:rPr lang="en-US" altLang="zh-CN" dirty="0"/>
              <a:t>2016</a:t>
            </a:r>
            <a:r>
              <a:rPr lang="zh-CN" altLang="en-US" dirty="0"/>
              <a:t>年国内人口基本情况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8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BC7D27-0593-440D-14F6-0886DDC07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" y="1333209"/>
            <a:ext cx="11183887" cy="24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2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r>
              <a:rPr lang="zh-CN" altLang="en-US" dirty="0"/>
              <a:t>国家</a:t>
            </a:r>
            <a:r>
              <a:rPr lang="en-US" altLang="zh-CN" dirty="0"/>
              <a:t>GDP</a:t>
            </a:r>
            <a:r>
              <a:rPr lang="zh-CN" altLang="en-US" dirty="0"/>
              <a:t>，及人口基本情况</a:t>
            </a:r>
            <a:endParaRPr lang="en-US" altLang="zh-CN" dirty="0"/>
          </a:p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zh-CN" altLang="en-US" dirty="0"/>
              <a:t>国家工业发展情况</a:t>
            </a:r>
            <a:r>
              <a:rPr lang="en-US" altLang="zh-CN" dirty="0"/>
              <a:t>-2</a:t>
            </a:r>
            <a:br>
              <a:rPr lang="en-US" altLang="zh-CN" dirty="0"/>
            </a:br>
            <a:r>
              <a:rPr lang="en-US" altLang="zh-CN" dirty="0"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407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69787_TF89082059.potx" id="{D74C1587-8195-4EA0-B9EE-9ECBC2A0652E}" vid="{D4B4F7F6-D47B-4DDA-B0BF-D6B0C662AB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新式经典块式演示文稿</Template>
  <TotalTime>65</TotalTime>
  <Words>713</Words>
  <Application>Microsoft Office PowerPoint</Application>
  <PresentationFormat>宽屏</PresentationFormat>
  <Paragraphs>90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Microsoft YaHei UI</vt:lpstr>
      <vt:lpstr>MicrosoftYaHei</vt:lpstr>
      <vt:lpstr>Söhne</vt:lpstr>
      <vt:lpstr>Arial</vt:lpstr>
      <vt:lpstr>Wingdings 3</vt:lpstr>
      <vt:lpstr>ModernClassicBlock-3</vt:lpstr>
      <vt:lpstr>国家统计局 数据分析与可视化 </vt:lpstr>
      <vt:lpstr>PowerPoint 演示文稿</vt:lpstr>
      <vt:lpstr>国家GDP，及人口基本情况-1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国家工业发展情况-2  </vt:lpstr>
      <vt:lpstr>PowerPoint 演示文稿</vt:lpstr>
      <vt:lpstr>PowerPoint 演示文稿</vt:lpstr>
      <vt:lpstr>国家农业发展情况-3  </vt:lpstr>
      <vt:lpstr>PowerPoint 演示文稿</vt:lpstr>
      <vt:lpstr>PowerPoint 演示文稿</vt:lpstr>
      <vt:lpstr>国家服务业发展情况-3 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国家统计局 数据分析与可视化 </dc:title>
  <dc:creator>俊 李</dc:creator>
  <cp:lastModifiedBy>俊 李</cp:lastModifiedBy>
  <cp:revision>1</cp:revision>
  <dcterms:created xsi:type="dcterms:W3CDTF">2023-11-20T01:26:06Z</dcterms:created>
  <dcterms:modified xsi:type="dcterms:W3CDTF">2023-11-20T02:31:27Z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