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9"/>
  </p:notesMasterIdLst>
  <p:handoutMasterIdLst>
    <p:handoutMasterId r:id="rId80"/>
  </p:handoutMasterIdLst>
  <p:sldIdLst>
    <p:sldId id="262" r:id="rId2"/>
    <p:sldId id="401" r:id="rId3"/>
    <p:sldId id="278" r:id="rId4"/>
    <p:sldId id="338" r:id="rId5"/>
    <p:sldId id="318" r:id="rId6"/>
    <p:sldId id="340" r:id="rId7"/>
    <p:sldId id="339" r:id="rId8"/>
    <p:sldId id="315" r:id="rId9"/>
    <p:sldId id="342" r:id="rId10"/>
    <p:sldId id="343" r:id="rId11"/>
    <p:sldId id="341" r:id="rId12"/>
    <p:sldId id="345" r:id="rId13"/>
    <p:sldId id="346" r:id="rId14"/>
    <p:sldId id="316" r:id="rId15"/>
    <p:sldId id="348" r:id="rId16"/>
    <p:sldId id="347" r:id="rId17"/>
    <p:sldId id="391" r:id="rId18"/>
    <p:sldId id="349" r:id="rId19"/>
    <p:sldId id="350" r:id="rId20"/>
    <p:sldId id="317" r:id="rId21"/>
    <p:sldId id="352" r:id="rId22"/>
    <p:sldId id="351" r:id="rId23"/>
    <p:sldId id="353" r:id="rId24"/>
    <p:sldId id="392" r:id="rId25"/>
    <p:sldId id="389" r:id="rId26"/>
    <p:sldId id="393" r:id="rId27"/>
    <p:sldId id="354" r:id="rId28"/>
    <p:sldId id="355" r:id="rId29"/>
    <p:sldId id="271" r:id="rId30"/>
    <p:sldId id="282" r:id="rId31"/>
    <p:sldId id="270" r:id="rId32"/>
    <p:sldId id="280" r:id="rId33"/>
    <p:sldId id="369" r:id="rId34"/>
    <p:sldId id="376" r:id="rId35"/>
    <p:sldId id="377" r:id="rId36"/>
    <p:sldId id="358" r:id="rId37"/>
    <p:sldId id="356" r:id="rId38"/>
    <p:sldId id="287" r:id="rId39"/>
    <p:sldId id="284" r:id="rId40"/>
    <p:sldId id="366" r:id="rId41"/>
    <p:sldId id="384" r:id="rId42"/>
    <p:sldId id="294" r:id="rId43"/>
    <p:sldId id="285" r:id="rId44"/>
    <p:sldId id="359" r:id="rId45"/>
    <p:sldId id="292" r:id="rId46"/>
    <p:sldId id="388" r:id="rId47"/>
    <p:sldId id="379" r:id="rId48"/>
    <p:sldId id="273" r:id="rId49"/>
    <p:sldId id="380" r:id="rId50"/>
    <p:sldId id="403" r:id="rId51"/>
    <p:sldId id="297" r:id="rId52"/>
    <p:sldId id="303" r:id="rId53"/>
    <p:sldId id="381" r:id="rId54"/>
    <p:sldId id="398" r:id="rId55"/>
    <p:sldId id="299" r:id="rId56"/>
    <p:sldId id="324" r:id="rId57"/>
    <p:sldId id="300" r:id="rId58"/>
    <p:sldId id="307" r:id="rId59"/>
    <p:sldId id="304" r:id="rId60"/>
    <p:sldId id="305" r:id="rId61"/>
    <p:sldId id="306" r:id="rId62"/>
    <p:sldId id="328" r:id="rId63"/>
    <p:sldId id="390" r:id="rId64"/>
    <p:sldId id="360" r:id="rId65"/>
    <p:sldId id="312" r:id="rId66"/>
    <p:sldId id="363" r:id="rId67"/>
    <p:sldId id="367" r:id="rId68"/>
    <p:sldId id="364" r:id="rId69"/>
    <p:sldId id="365" r:id="rId70"/>
    <p:sldId id="277" r:id="rId71"/>
    <p:sldId id="313" r:id="rId72"/>
    <p:sldId id="327" r:id="rId73"/>
    <p:sldId id="400" r:id="rId74"/>
    <p:sldId id="335" r:id="rId75"/>
    <p:sldId id="382" r:id="rId76"/>
    <p:sldId id="406" r:id="rId77"/>
    <p:sldId id="266" r:id="rId7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33FF"/>
    <a:srgbClr val="0000FF"/>
    <a:srgbClr val="6600CC"/>
    <a:srgbClr val="33CCCC"/>
    <a:srgbClr val="FF9900"/>
    <a:srgbClr val="333399"/>
    <a:srgbClr val="FF66FF"/>
    <a:srgbClr val="CC99FF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5" autoAdjust="0"/>
    <p:restoredTop sz="52958" autoAdjust="0"/>
  </p:normalViewPr>
  <p:slideViewPr>
    <p:cSldViewPr>
      <p:cViewPr>
        <p:scale>
          <a:sx n="60" d="100"/>
          <a:sy n="60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3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F4A9019-7521-4D6A-88D7-7273EAACED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F0EA52D-D4D0-4CD4-A352-A42A7E93A6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B24646-7513-43A1-B961-DF56A7E04446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b="1" dirty="0" smtClean="0"/>
              <a:t>개념 스키마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</a:p>
          <a:p>
            <a:pPr>
              <a:defRPr/>
            </a:pPr>
            <a:r>
              <a:rPr lang="ko-KR" altLang="en-US" dirty="0" smtClean="0"/>
              <a:t>개념 스키마는 </a:t>
            </a:r>
            <a:r>
              <a:rPr lang="ko-KR" altLang="en-US" b="1" dirty="0" smtClean="0"/>
              <a:t>데이터에 대한 객체 및 제약 조건 등을 표현한 명세</a:t>
            </a:r>
            <a:r>
              <a:rPr lang="ko-KR" altLang="en-US" dirty="0" smtClean="0"/>
              <a:t>를 의미한다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이 개념 스키마는 크게  확장하여 </a:t>
            </a:r>
            <a:r>
              <a:rPr lang="ko-KR" altLang="en-US" b="1" dirty="0" smtClean="0"/>
              <a:t>여러 관계들로 표현된 데이터 전체의 집합</a:t>
            </a:r>
            <a:r>
              <a:rPr lang="ko-KR" altLang="en-US" dirty="0" smtClean="0"/>
              <a:t>을 의미하기도 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스키마라는 용어를 사용할 때 흔히 개념 스키마를 의미하는데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 스키마에도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의미가 있기 때문에 의사 소통 시에 주의하여 혼동하지 않도록 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2183-3E6E-4272-9A6D-E42D88AE07DA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10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dirty="0" smtClean="0"/>
              <a:t>DBMS</a:t>
            </a:r>
            <a:r>
              <a:rPr lang="ko-KR" altLang="en-US" dirty="0" smtClean="0"/>
              <a:t>의 데이터는 실제로 매우 자주 바뀌게 된다</a:t>
            </a:r>
            <a:r>
              <a:rPr lang="en-US" altLang="ko-KR" dirty="0" smtClean="0"/>
              <a:t>. </a:t>
            </a:r>
          </a:p>
          <a:p>
            <a:pPr>
              <a:defRPr/>
            </a:pPr>
            <a:r>
              <a:rPr lang="ko-KR" altLang="en-US" dirty="0" smtClean="0"/>
              <a:t>때에 따라 사용자는 지금 운영 중인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변경되지 않는 바로 한 순간의 데이터 상태를 백업받거나</a:t>
            </a:r>
            <a:r>
              <a:rPr lang="en-US" altLang="ko-KR" dirty="0" smtClean="0"/>
              <a:t>, </a:t>
            </a:r>
          </a:p>
          <a:p>
            <a:pPr>
              <a:defRPr/>
            </a:pPr>
            <a:r>
              <a:rPr lang="ko-KR" altLang="en-US" dirty="0" smtClean="0"/>
              <a:t>사용해야 하는 경우가 있게 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이와 같이 </a:t>
            </a:r>
            <a:r>
              <a:rPr lang="ko-KR" altLang="en-US" b="1" dirty="0" smtClean="0"/>
              <a:t>데이터가 변경되지 않는 특정 순간의 데이터의 모음</a:t>
            </a:r>
            <a:r>
              <a:rPr lang="ko-KR" altLang="en-US" dirty="0" smtClean="0"/>
              <a:t>을 </a:t>
            </a:r>
            <a:r>
              <a:rPr lang="en-US" altLang="ko-KR" b="1" dirty="0" smtClean="0"/>
              <a:t>Snapshot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en-US" altLang="ko-KR" dirty="0" err="1" smtClean="0"/>
              <a:t>SnapShot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모든 상태가 </a:t>
            </a:r>
            <a:r>
              <a:rPr lang="ko-KR" altLang="en-US" b="1" dirty="0" smtClean="0"/>
              <a:t>유효한 상태</a:t>
            </a:r>
            <a:r>
              <a:rPr lang="ko-KR" altLang="en-US" dirty="0" smtClean="0"/>
              <a:t>라고 보장하게 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b="1" dirty="0" smtClean="0"/>
              <a:t>유효한 상태</a:t>
            </a:r>
            <a:r>
              <a:rPr lang="ko-KR" altLang="en-US" dirty="0" smtClean="0"/>
              <a:t>라고 하는 것은 스키마에 명시된 구조와 제약 조건들을 만족하는 상태를 말한다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2183-3E6E-4272-9A6D-E42D88AE07DA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11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b="1" dirty="0" smtClean="0"/>
              <a:t>Instance</a:t>
            </a:r>
            <a:r>
              <a:rPr lang="ko-KR" altLang="en-US" dirty="0" smtClean="0"/>
              <a:t>는 영어적인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사례와 같은 의미의 단어이다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단어는 객체지향 프로그래밍에서는 생성한 클래스를 발현한 객체를 지칭하는 용어로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일반적으로 정의된 </a:t>
            </a:r>
            <a:r>
              <a:rPr lang="ko-KR" altLang="en-US" dirty="0" err="1" smtClean="0"/>
              <a:t>범용체에</a:t>
            </a:r>
            <a:r>
              <a:rPr lang="ko-KR" altLang="en-US" dirty="0" smtClean="0"/>
              <a:t> 대해 그 </a:t>
            </a:r>
            <a:r>
              <a:rPr lang="ko-KR" altLang="en-US" dirty="0" err="1" smtClean="0"/>
              <a:t>범용체를</a:t>
            </a:r>
            <a:r>
              <a:rPr lang="ko-KR" altLang="en-US" dirty="0" smtClean="0"/>
              <a:t> 통해 도출한 </a:t>
            </a:r>
            <a:r>
              <a:rPr lang="ko-KR" altLang="en-US" b="1" dirty="0" smtClean="0"/>
              <a:t>구체적인 실체</a:t>
            </a:r>
            <a:r>
              <a:rPr lang="ko-KR" altLang="en-US" dirty="0" smtClean="0"/>
              <a:t>를 가리킨다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DBMS</a:t>
            </a:r>
            <a:r>
              <a:rPr lang="ko-KR" altLang="en-US" dirty="0" smtClean="0"/>
              <a:t>에서 </a:t>
            </a:r>
            <a:r>
              <a:rPr lang="en-US" altLang="ko-KR" b="1" dirty="0" smtClean="0"/>
              <a:t>Instance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운영하는데 </a:t>
            </a:r>
            <a:r>
              <a:rPr lang="ko-KR" altLang="en-US" b="1" dirty="0" smtClean="0"/>
              <a:t>필요한 각종 프로세스 및 메모리의 집합</a:t>
            </a:r>
            <a:r>
              <a:rPr lang="ko-KR" altLang="en-US" dirty="0" smtClean="0"/>
              <a:t>이라고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시작하게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운영에 필요한 프로세스들이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프로세스들이 설정된 값에 따라 메모리를 할당받아서 필요한 데이터들을 메모리에 로딩한다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따라 필요한 작업을 진행 한 후 오픈된다</a:t>
            </a:r>
            <a:r>
              <a:rPr lang="en-US" altLang="ko-KR" dirty="0" smtClean="0"/>
              <a:t>. 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2183-3E6E-4272-9A6D-E42D88AE07DA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 smtClean="0"/>
              <a:t>이제까지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에 대해 간단히 알아보았다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그러면 실제로 구현된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가 어떤 것인지 알아보도록 하자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en-US" altLang="ko-KR" b="1" dirty="0" smtClean="0"/>
              <a:t>ORACLE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사의 관계 데이터베이스 관리 시스템으로 유닉스 환경에서 사용되는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로 가장 널리 사용되는 대표적인 제품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en-US" altLang="ko-KR" b="1" dirty="0" err="1" smtClean="0"/>
              <a:t>MySQL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MySQLAB</a:t>
            </a:r>
            <a:r>
              <a:rPr lang="ko-KR" altLang="en-US" dirty="0" smtClean="0"/>
              <a:t>에서 배포한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로서 이중 라이선스를 가진 </a:t>
            </a:r>
            <a:r>
              <a:rPr lang="en-US" altLang="ko-KR" dirty="0" smtClean="0"/>
              <a:t>RDBMS. (GPL</a:t>
            </a:r>
            <a:r>
              <a:rPr lang="ko-KR" altLang="en-US" dirty="0" err="1" smtClean="0"/>
              <a:t>버젼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전통적인 지적재산권 라이선스적용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r>
              <a:rPr lang="en-US" altLang="ko-KR" b="1" dirty="0" smtClean="0"/>
              <a:t>DB2</a:t>
            </a:r>
            <a:r>
              <a:rPr lang="en-US" altLang="ko-KR" dirty="0" smtClean="0"/>
              <a:t> : IBM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1983</a:t>
            </a:r>
            <a:r>
              <a:rPr lang="ko-KR" altLang="en-US" dirty="0" smtClean="0"/>
              <a:t>년에 발표된 상업용 관계 데이터베이스 관리 시스템</a:t>
            </a:r>
            <a:endParaRPr lang="en-US" altLang="ko-KR" dirty="0" smtClean="0"/>
          </a:p>
          <a:p>
            <a:pPr>
              <a:defRPr/>
            </a:pPr>
            <a:r>
              <a:rPr lang="en-US" altLang="ko-KR" b="1" dirty="0" err="1" smtClean="0"/>
              <a:t>Tibero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티맥스소프트가</a:t>
            </a:r>
            <a:r>
              <a:rPr lang="ko-KR" altLang="en-US" dirty="0" smtClean="0"/>
              <a:t> 개발한 </a:t>
            </a:r>
            <a:r>
              <a:rPr lang="en-US" altLang="ko-KR" dirty="0" smtClean="0"/>
              <a:t>DBMS </a:t>
            </a:r>
            <a:r>
              <a:rPr lang="ko-KR" altLang="en-US" dirty="0" err="1" smtClean="0"/>
              <a:t>솔류션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defRPr/>
            </a:pPr>
            <a:r>
              <a:rPr lang="en-US" altLang="ko-KR" b="1" dirty="0" smtClean="0"/>
              <a:t>CUBRID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㈜</a:t>
            </a:r>
            <a:r>
              <a:rPr lang="ko-KR" altLang="en-US" dirty="0" err="1" smtClean="0"/>
              <a:t>서치솔류션이</a:t>
            </a:r>
            <a:r>
              <a:rPr lang="ko-KR" altLang="en-US" dirty="0" smtClean="0"/>
              <a:t> 개발한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관리 시스템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엔진 부분은 </a:t>
            </a:r>
            <a:r>
              <a:rPr lang="en-US" altLang="ko-KR" dirty="0" smtClean="0"/>
              <a:t>GPLv2</a:t>
            </a:r>
            <a:r>
              <a:rPr lang="ko-KR" altLang="en-US" dirty="0" smtClean="0"/>
              <a:t>가 적용되고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부분은 </a:t>
            </a:r>
            <a:r>
              <a:rPr lang="en-US" altLang="ko-KR" dirty="0" smtClean="0"/>
              <a:t>BSD </a:t>
            </a:r>
            <a:r>
              <a:rPr lang="ko-KR" altLang="en-US" dirty="0" err="1" smtClean="0"/>
              <a:t>라이센스가</a:t>
            </a:r>
            <a:r>
              <a:rPr lang="ko-KR" altLang="en-US" dirty="0" smtClean="0"/>
              <a:t> 적용된 오픈 소스 소프트웨어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en-US" altLang="ko-KR" b="1" dirty="0" smtClean="0"/>
              <a:t>MS-SQL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마이크로 소프트 사에서 만든 </a:t>
            </a:r>
            <a:r>
              <a:rPr lang="en-US" altLang="ko-KR" dirty="0" smtClean="0"/>
              <a:t>RDBMS.</a:t>
            </a:r>
            <a:r>
              <a:rPr lang="en-US" altLang="ko-KR" baseline="0" dirty="0" smtClean="0"/>
              <a:t> </a:t>
            </a:r>
          </a:p>
          <a:p>
            <a:pPr>
              <a:defRPr/>
            </a:pPr>
            <a:endParaRPr lang="en-US" altLang="ko-KR" baseline="0" dirty="0" smtClean="0"/>
          </a:p>
          <a:p>
            <a:pPr>
              <a:defRPr/>
            </a:pPr>
            <a:r>
              <a:rPr lang="en-US" altLang="ko-KR" b="1" baseline="0" dirty="0" smtClean="0"/>
              <a:t>BSD </a:t>
            </a:r>
            <a:r>
              <a:rPr lang="ko-KR" altLang="en-US" b="1" baseline="0" dirty="0" smtClean="0"/>
              <a:t>라이선스</a:t>
            </a:r>
            <a:r>
              <a:rPr lang="en-US" altLang="ko-KR" baseline="0" dirty="0" smtClean="0"/>
              <a:t>: </a:t>
            </a:r>
          </a:p>
          <a:p>
            <a:pPr>
              <a:defRPr/>
            </a:pPr>
            <a:r>
              <a:rPr lang="ko-KR" altLang="en-US" baseline="0" dirty="0" smtClean="0"/>
              <a:t>해당 소프트웨어는 아무나 개작할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수정한 것을 제한 없이 배포할 수도 있다</a:t>
            </a:r>
            <a:r>
              <a:rPr lang="en-US" altLang="ko-KR" baseline="0" dirty="0" smtClean="0"/>
              <a:t>. </a:t>
            </a:r>
          </a:p>
          <a:p>
            <a:pPr>
              <a:defRPr/>
            </a:pPr>
            <a:r>
              <a:rPr lang="ko-KR" altLang="en-US" baseline="0" dirty="0" err="1" smtClean="0"/>
              <a:t>수정본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재배포는</a:t>
            </a:r>
            <a:r>
              <a:rPr lang="ko-KR" altLang="en-US" baseline="0" dirty="0" smtClean="0"/>
              <a:t> 의무사항은 아니다</a:t>
            </a:r>
            <a:r>
              <a:rPr lang="en-US" altLang="ko-KR" baseline="0" dirty="0" smtClean="0"/>
              <a:t>. </a:t>
            </a:r>
          </a:p>
          <a:p>
            <a:pPr>
              <a:defRPr/>
            </a:pPr>
            <a:r>
              <a:rPr lang="en-US" altLang="ko-KR" baseline="0" dirty="0" smtClean="0"/>
              <a:t>GPL</a:t>
            </a:r>
            <a:r>
              <a:rPr lang="ko-KR" altLang="en-US" baseline="0" dirty="0" smtClean="0"/>
              <a:t>은 파생된 소프트 웨어도 </a:t>
            </a:r>
            <a:r>
              <a:rPr lang="en-US" altLang="ko-KR" baseline="0" dirty="0" smtClean="0"/>
              <a:t>GPL </a:t>
            </a:r>
            <a:r>
              <a:rPr lang="ko-KR" altLang="en-US" baseline="0" dirty="0" err="1" smtClean="0"/>
              <a:t>라이센스르</a:t>
            </a:r>
            <a:r>
              <a:rPr lang="ko-KR" altLang="en-US" baseline="0" dirty="0" smtClean="0"/>
              <a:t> 가져야 하는데</a:t>
            </a:r>
            <a:r>
              <a:rPr lang="en-US" altLang="ko-KR" baseline="0" dirty="0" smtClean="0"/>
              <a:t>, BSD</a:t>
            </a:r>
            <a:r>
              <a:rPr lang="ko-KR" altLang="en-US" baseline="0" dirty="0" smtClean="0"/>
              <a:t>는 그러한 의무가 없다</a:t>
            </a:r>
            <a:r>
              <a:rPr lang="en-US" altLang="ko-KR" baseline="0" dirty="0" smtClean="0"/>
              <a:t>. </a:t>
            </a:r>
          </a:p>
          <a:p>
            <a:pPr>
              <a:defRPr/>
            </a:pPr>
            <a:endParaRPr lang="en-US" altLang="ko-KR" baseline="0" dirty="0" smtClean="0"/>
          </a:p>
          <a:p>
            <a:pPr>
              <a:defRPr/>
            </a:pPr>
            <a:r>
              <a:rPr lang="ko-KR" altLang="en-US" baseline="0" dirty="0" smtClean="0"/>
              <a:t>우리는 위의 이와 같은 많은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중에 현재 사내에서 가장 많이 사용되고 있는 </a:t>
            </a:r>
            <a:r>
              <a:rPr lang="en-US" altLang="ko-KR" baseline="0" dirty="0" smtClean="0"/>
              <a:t>Oracle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MySQL</a:t>
            </a:r>
            <a:r>
              <a:rPr lang="ko-KR" altLang="en-US" baseline="0" dirty="0" smtClean="0"/>
              <a:t>에 대해 간단히 살펴볼 것이다</a:t>
            </a:r>
            <a:r>
              <a:rPr lang="en-US" altLang="ko-KR" baseline="0" dirty="0" smtClean="0"/>
              <a:t>. 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2183-3E6E-4272-9A6D-E42D88AE07DA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ORACLE DBMS</a:t>
            </a:r>
            <a:r>
              <a:rPr lang="ko-KR" altLang="en-US" dirty="0" smtClean="0"/>
              <a:t>에 대해 간단히 알아보도록 하자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en-US" altLang="ko-KR" dirty="0" smtClean="0"/>
              <a:t>ORACLE</a:t>
            </a:r>
            <a:r>
              <a:rPr lang="ko-KR" altLang="en-US" dirty="0" smtClean="0"/>
              <a:t>은 대표적인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중의 하나로서 최초의 사용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베이스입니다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현재 가장 많은 사용자를 보유한 상업용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로서 다양한 백업 및 복구</a:t>
            </a:r>
            <a:r>
              <a:rPr lang="ko-KR" altLang="en-US" baseline="0" dirty="0" smtClean="0"/>
              <a:t> 방법을 지원하고 있고</a:t>
            </a:r>
            <a:r>
              <a:rPr lang="en-US" altLang="ko-KR" baseline="0" dirty="0" smtClean="0"/>
              <a:t>, </a:t>
            </a:r>
          </a:p>
          <a:p>
            <a:pPr>
              <a:defRPr/>
            </a:pPr>
            <a:r>
              <a:rPr lang="ko-KR" altLang="en-US" baseline="0" dirty="0" smtClean="0"/>
              <a:t>다양한 보안관련 </a:t>
            </a:r>
            <a:r>
              <a:rPr lang="ko-KR" altLang="en-US" baseline="0" dirty="0" err="1" smtClean="0"/>
              <a:t>솔류션을</a:t>
            </a:r>
            <a:r>
              <a:rPr lang="ko-KR" altLang="en-US" baseline="0" dirty="0" smtClean="0"/>
              <a:t> 제공하고 있기 때문에 대용량의 데이터를 관리하는데 용이한 </a:t>
            </a:r>
            <a:r>
              <a:rPr lang="en-US" altLang="ko-KR" baseline="0" dirty="0" smtClean="0"/>
              <a:t>RDBMS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12F6-22D6-4B10-92E5-36F14FD93A7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14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위 구조는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인스턴스와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관계를 통해 오라클의 구조를 도식화 한 것이다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원기둥 모양의 파일들은 </a:t>
            </a:r>
            <a:r>
              <a:rPr lang="en-US" altLang="ko-KR" dirty="0" smtClean="0"/>
              <a:t>Disk</a:t>
            </a:r>
            <a:r>
              <a:rPr lang="ko-KR" altLang="en-US" dirty="0" smtClean="0"/>
              <a:t>에 생성된 파일들로서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운영하는데 필수적으로 존재해야 하는 파일들을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파일들에는</a:t>
            </a:r>
            <a:r>
              <a:rPr kumimoji="1" lang="ko-KR" altLang="en-US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최종적으로 저장해야 하는 데이터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1200" b="1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 files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및 데이터 변경 내용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1200" b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redo log file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1200" b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archive log file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),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오라클의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물리적 구조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1200" b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Control file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를 저장하여 관리한다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Oracle Database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를 기동하게 되면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OS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의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memory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상에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1200" b="1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SGA(System Global Area)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영역을 할당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하게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되고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필요한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1200" b="1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background process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들을 </a:t>
            </a:r>
            <a:r>
              <a:rPr kumimoji="1" lang="ko-KR" altLang="en-US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띄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우게 됩니다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이렇게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Database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가 기동된 상태에서 사용자들이 접속하여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SQL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을 실행하면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SGA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와 여러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process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들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그리고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database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를 구성하는 여러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file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들과 </a:t>
            </a:r>
            <a:r>
              <a:rPr kumimoji="1" lang="ko-KR" altLang="ko-KR" sz="1200" b="1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유기적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으로 동작하게 됩니다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</a:p>
          <a:p>
            <a:pPr>
              <a:defRPr/>
            </a:pPr>
            <a:endParaRPr kumimoji="1" lang="en-US" altLang="ko-KR" sz="12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>
              <a:defRPr/>
            </a:pP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Client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와의 연결 프로세스는 다음과 같다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</a:p>
          <a:p>
            <a:pPr>
              <a:defRPr/>
            </a:pP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Client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가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Oracle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에 접속하여 작업을 진행하려고 하는 경우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Client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에는 </a:t>
            </a:r>
            <a:r>
              <a:rPr kumimoji="1" lang="en-US" altLang="ko-KR" sz="1200" b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User Process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가 생성되고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Oracle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서버에는 </a:t>
            </a:r>
            <a:r>
              <a:rPr kumimoji="1" lang="en-US" altLang="ko-KR" sz="1200" b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PGA</a:t>
            </a:r>
            <a:r>
              <a:rPr kumimoji="1" lang="ko-KR" altLang="en-US" sz="1200" b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를 가진 </a:t>
            </a:r>
            <a:r>
              <a:rPr kumimoji="1" lang="en-US" altLang="ko-KR" sz="1200" b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Server process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가 생성되어 그림과 같이 오라클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인스턴스와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통신하여 작업을 진행하게 된다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여기서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PGA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는 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단일 프로세스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서버나 백그라운드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에 대한 데이타와 제어 정보를 저장하는 메모리 영역</a:t>
            </a:r>
            <a:r>
              <a:rPr kumimoji="1" lang="ko-KR" altLang="en-US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으로 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“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프로그램 글로벌 영역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” 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또는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“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프로세스 글로벌 영역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” </a:t>
            </a:r>
            <a:r>
              <a:rPr kumimoji="1" lang="ko-KR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이라고 합니다</a:t>
            </a:r>
            <a:r>
              <a:rPr kumimoji="1" lang="en-US" altLang="ko-KR" sz="12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  <a:endParaRPr kumimoji="1" lang="en-US" altLang="ko-KR" sz="1200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>
              <a:defRPr/>
            </a:pPr>
            <a:endParaRPr kumimoji="1" lang="en-US" altLang="ko-KR" sz="1200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>
              <a:defRPr/>
            </a:pPr>
            <a:endParaRPr kumimoji="1" lang="en-US" altLang="ko-KR" sz="12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12F6-22D6-4B10-92E5-36F14FD93A7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15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ko-KR" altLang="en-US" dirty="0" err="1" smtClean="0"/>
              <a:t>오라클을</a:t>
            </a:r>
            <a:r>
              <a:rPr lang="ko-KR" altLang="en-US" dirty="0" smtClean="0"/>
              <a:t> 설치하여 데이터베이스를 생성하게 되면</a:t>
            </a:r>
            <a:r>
              <a:rPr lang="en-US" altLang="ko-KR" dirty="0" smtClean="0"/>
              <a:t>,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ko-KR" altLang="en-US" dirty="0" smtClean="0"/>
              <a:t>각 데이터는 각각 지정된 논리적인 객체 저장소인 </a:t>
            </a:r>
            <a:r>
              <a:rPr lang="en-US" altLang="ko-KR" dirty="0" err="1" smtClean="0"/>
              <a:t>TableSpace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존재하게 된다</a:t>
            </a:r>
            <a:r>
              <a:rPr lang="en-US" altLang="ko-KR" dirty="0" smtClean="0"/>
              <a:t>. 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ko-KR" altLang="en-US" dirty="0" smtClean="0"/>
              <a:t>이 논리적인 객체 저장소인 </a:t>
            </a:r>
            <a:r>
              <a:rPr lang="en-US" altLang="ko-KR" dirty="0" err="1" smtClean="0"/>
              <a:t>TableSpace</a:t>
            </a:r>
            <a:r>
              <a:rPr lang="ko-KR" altLang="en-US" dirty="0" smtClean="0"/>
              <a:t>는 물리적인 데이터파일 여러 개가 모여서 하나로 구성된다</a:t>
            </a:r>
            <a:r>
              <a:rPr lang="en-US" altLang="ko-KR" dirty="0" smtClean="0"/>
              <a:t>. 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ko-KR" altLang="en-US" dirty="0" smtClean="0"/>
              <a:t>즉 </a:t>
            </a:r>
            <a:r>
              <a:rPr lang="en-US" altLang="ko-KR" dirty="0" err="1" smtClean="0"/>
              <a:t>TableSpace</a:t>
            </a:r>
            <a:r>
              <a:rPr lang="ko-KR" altLang="en-US" dirty="0" smtClean="0"/>
              <a:t>는 논리적인 객체 저장소로 오라클이 데이터의 보존을 관리하는 가장 기본이 되는 단위이다</a:t>
            </a:r>
            <a:r>
              <a:rPr lang="en-US" altLang="ko-KR" dirty="0" smtClean="0"/>
              <a:t>. 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en-US" altLang="ko-KR" dirty="0" err="1" smtClean="0"/>
              <a:t>DataFile</a:t>
            </a:r>
            <a:r>
              <a:rPr lang="ko-KR" altLang="en-US" dirty="0" smtClean="0"/>
              <a:t>은 물리적인 객체 저장소로 눈에 보이는 파일로 존재하며</a:t>
            </a:r>
            <a:r>
              <a:rPr lang="en-US" altLang="ko-KR" dirty="0" smtClean="0"/>
              <a:t>, OS</a:t>
            </a:r>
            <a:r>
              <a:rPr lang="ko-KR" altLang="en-US" dirty="0" smtClean="0"/>
              <a:t>상에 존재하는 데이터를 저장하는 바이너리 파일이다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12F6-22D6-4B10-92E5-36F14FD93A7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16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 smtClean="0"/>
              <a:t>오라클은</a:t>
            </a:r>
            <a:r>
              <a:rPr lang="ko-KR" altLang="en-US" dirty="0" smtClean="0"/>
              <a:t> 기본적으로 데이터와 인덱스가 분리되어 저장되는 구조이다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각 사원에 대한 테이블에 데이터를 저장한다고 가정하자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en-US" altLang="ko-KR" dirty="0" err="1" smtClean="0"/>
              <a:t>pk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ename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depno+job</a:t>
            </a:r>
            <a:r>
              <a:rPr lang="ko-KR" altLang="en-US" dirty="0" smtClean="0"/>
              <a:t>의 일반 인덱스가 있다고 가정하면</a:t>
            </a:r>
            <a:r>
              <a:rPr lang="en-US" altLang="ko-KR" dirty="0" smtClean="0"/>
              <a:t>, </a:t>
            </a:r>
          </a:p>
          <a:p>
            <a:pPr>
              <a:defRPr/>
            </a:pPr>
            <a:r>
              <a:rPr lang="ko-KR" altLang="en-US" dirty="0" smtClean="0"/>
              <a:t>데이터는 다음과 같이 들어오는 순서대로 테이블에 할당된 데이터 파일 안의 공간에 데이터가 무작위로 저장된다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이때 인덱스도 재구성되고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화면과 같이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구조로서 인덱스가 구성된다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인덱스도 인덱스가 사용할 할당된 데이터 파일 안의 공간에 그 내용이 정리되어 저장된다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&lt;adv&gt;</a:t>
            </a:r>
          </a:p>
          <a:p>
            <a:pPr>
              <a:defRPr/>
            </a:pPr>
            <a:r>
              <a:rPr lang="ko-KR" altLang="en-US" dirty="0" smtClean="0"/>
              <a:t>이후에 테이블 생성 예제를 보면 알겠지만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테이블과 인덱스 생성 시</a:t>
            </a:r>
            <a:r>
              <a:rPr lang="ko-KR" altLang="en-US" baseline="0" dirty="0" smtClean="0"/>
              <a:t> 사용할 </a:t>
            </a:r>
            <a:r>
              <a:rPr lang="en-US" altLang="ko-KR" baseline="0" dirty="0" err="1" smtClean="0"/>
              <a:t>tablespace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공간을 지정하여 테이블의 데이터와 인덱스를 다른 </a:t>
            </a:r>
            <a:r>
              <a:rPr lang="en-US" altLang="ko-KR" baseline="0" dirty="0" err="1" smtClean="0"/>
              <a:t>tablespace</a:t>
            </a:r>
            <a:r>
              <a:rPr lang="ko-KR" altLang="en-US" baseline="0" dirty="0" smtClean="0"/>
              <a:t>에 데이터를 저장할 수 있다</a:t>
            </a:r>
            <a:r>
              <a:rPr lang="en-US" altLang="ko-KR" baseline="0" dirty="0" smtClean="0"/>
              <a:t>. </a:t>
            </a:r>
          </a:p>
          <a:p>
            <a:pPr>
              <a:defRPr/>
            </a:pPr>
            <a:endParaRPr lang="en-US" altLang="ko-KR" baseline="0" dirty="0" smtClean="0"/>
          </a:p>
          <a:p>
            <a:pPr>
              <a:defRPr/>
            </a:pPr>
            <a:endParaRPr lang="en-US" altLang="ko-KR" baseline="0" dirty="0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12F6-22D6-4B10-92E5-36F14FD93A7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17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200" b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Oracle Net Services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는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TCP/IP, IBM LU6.2, </a:t>
            </a:r>
            <a:r>
              <a:rPr kumimoji="1" lang="en-US" altLang="ko-KR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DECnet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을 포함하여 네트워크 전송 프로토콜을</a:t>
            </a:r>
          </a:p>
          <a:p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업계에서 가장 광범위하게 지원한다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Oracle Net Services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를 사용하여 수행되는 모든 데</a:t>
            </a:r>
          </a:p>
          <a:p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이터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변환은 사용자 및 응용 프로그램이 볼 수 없다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endParaRPr kumimoji="1" lang="en-US" altLang="ko-KR" sz="1200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리스너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프로세스의 특성</a:t>
            </a:r>
          </a:p>
          <a:p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데이터베이스 서버는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리스너를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통해 클라이언트 응용 프로그램에서 초기 연결을 수신한다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리스너는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노드에서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실행되는 프로세스로서 하나 또는 여러 데이터베이스에 대해 들어 오는 연결을 수신한다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</a:p>
          <a:p>
            <a:endParaRPr kumimoji="1" lang="en-US" altLang="ko-KR" sz="1200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다음은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리스너의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특성이다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endParaRPr kumimoji="1" lang="en-US" altLang="ko-KR" sz="1200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•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리스너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프로세스는 둘 이상의 데이터베이스에 대해 수신할 수 있다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•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여러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리스너가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단일 데이터베이스 대신 수신하여 로드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밸런싱을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수행한다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•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리스너는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여러 프로토콜을 통해 수신할 수 있다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• Oracle Net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에 있는 리스너의 기본 이름은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LISTENER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입니다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•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리스너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이름은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listener.ora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파일에 대해 고유해야 한다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endParaRPr kumimoji="1" lang="en-US" altLang="ko-KR" sz="1200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&lt;adv&gt;</a:t>
            </a:r>
          </a:p>
          <a:p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Client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에서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Oracle Net Service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를 구성하지 않고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Oracle Server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에 접근할 수 있는 방법도 있다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pPr>
              <a:buFont typeface="Wingdings"/>
              <a:buChar char="à"/>
            </a:pP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easy connect naming </a:t>
            </a:r>
          </a:p>
          <a:p>
            <a:pPr>
              <a:buFont typeface="Wingdings"/>
              <a:buNone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접근 방법은 </a:t>
            </a:r>
            <a:r>
              <a:rPr lang="en-US" altLang="ko-KR" dirty="0" smtClean="0"/>
              <a:t>advanced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connection(</a:t>
            </a:r>
            <a:r>
              <a:rPr lang="en-US" altLang="ko-KR" baseline="0" dirty="0" err="1" smtClean="0"/>
              <a:t>conection</a:t>
            </a:r>
            <a:r>
              <a:rPr lang="en-US" altLang="ko-KR" baseline="0" dirty="0" smtClean="0"/>
              <a:t>-timeout, source routing</a:t>
            </a:r>
            <a:r>
              <a:rPr lang="ko-KR" altLang="en-US" baseline="0" dirty="0" smtClean="0"/>
              <a:t>과 같은 기능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지원하지 않는다</a:t>
            </a:r>
            <a:r>
              <a:rPr lang="en-US" altLang="ko-KR" baseline="0" dirty="0" smtClean="0"/>
              <a:t>. </a:t>
            </a:r>
          </a:p>
          <a:p>
            <a:pPr>
              <a:buFont typeface="Wingdings"/>
              <a:buNone/>
            </a:pPr>
            <a:endParaRPr lang="en-US" altLang="ko-KR" baseline="0" dirty="0" smtClean="0"/>
          </a:p>
          <a:p>
            <a:pPr>
              <a:buFont typeface="Wingdings"/>
              <a:buNone/>
            </a:pPr>
            <a:endParaRPr lang="en-US" altLang="ko-KR" dirty="0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12F6-22D6-4B10-92E5-36F14FD93A7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18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앞에서 스키마에 대한 개념을 살펴보았다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</a:p>
          <a:p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 스키마라는 개념은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DBMS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마다 조금씩 다르게 구현되어있고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그 개념도 조금씩 다르다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</a:p>
          <a:p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ORACLE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에서의 스키마는 다음과 같은 개념을 가진다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</a:p>
          <a:p>
            <a:endParaRPr kumimoji="1" lang="en-US" altLang="ko-KR" sz="1200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스키마란 특정 사용자와 관련된 테이블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12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뷰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클러스터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프로시저 및 패키지와 같은 객체의 명명된 모음을 의미한다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데이터베이스 사용자가 생성될 때 해당 사용자와 동일한 이름 을 가진 스키마가 만들어진다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 사용자는 동일한 이름의 스키마와만 연관되므로 </a:t>
            </a:r>
            <a:r>
              <a:rPr kumimoji="1" lang="en-US" altLang="ko-KR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username</a:t>
            </a:r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과 </a:t>
            </a:r>
            <a:r>
              <a:rPr kumimoji="1" lang="en-US" altLang="ko-KR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schema</a:t>
            </a:r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는 종종 교환되어 사용된다</a:t>
            </a:r>
            <a:r>
              <a:rPr kumimoji="1" lang="en-US" altLang="ko-KR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</a:t>
            </a:r>
          </a:p>
          <a:p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스키마 객체의 종류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테이블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트리거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제약 조건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인덱스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뷰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시퀀스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내장 프로그램 단위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동의어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사용자 정의 데이터 유형</a:t>
            </a:r>
            <a:endParaRPr kumimoji="1" lang="en-US" altLang="ko-KR" sz="1200" i="1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r>
              <a:rPr kumimoji="1" lang="ko-KR" altLang="en-US" sz="1200" i="1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데이터베이스 링크 </a:t>
            </a:r>
            <a:endParaRPr lang="en-US" altLang="ko-KR" dirty="0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12F6-22D6-4B10-92E5-36F14FD93A7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19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본격적으로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대해 알아보기 전에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사용해서 이용하게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DBMS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대해 간단히 알아보고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우리가 말하는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이라는 거 사용법 알기 전에 도대체 무엇인지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대한 기본 개념을 살펴본다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통해 우리가 데이터라는 것을 가져온다는데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..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그 데이터가 어떤 것이 있는지 그 타입에 대해 간단히 알아보고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위의 순서와 같이 하나하나씩 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문에 대해 간단히 살펴본다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그리고 여러 개의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하나의 단위로 묶어서 실행하는 트랜잭션에 대해 알아보고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마지막으로 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DBMS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에서 유용하게 사용할 수 있는 함수들에 대해 간단히 알아보도록 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7A877-109E-421D-A46B-0D8092A40529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MySQLAB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에 의해 만들어진 오픈소스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RDBMS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로서 다른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DB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와는 다르게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Storage Engine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이라는 독특한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Layer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를 가지고 있다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두 가지 라이선스로 사용이 가능한데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GPL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로도 사용이 가능하고 구매하여 사용하는 것도 가능하다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구매의 경우에도 가격이 다른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DBMS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 비해 저렴하기 때문에 다른 사용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DBMS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 대해 가격경쟁력을 가지고 있다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또한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다른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DBMS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 비해 설치가 쉽고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가볍기 때문에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Web Service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를 운영하는데 있어 가장 적합한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RDBMS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라는 정평을 받고 있다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하지만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안정적인 데이터 운영을 위한 </a:t>
            </a:r>
            <a:r>
              <a:rPr lang="ko-KR" altLang="en-US" baseline="0" dirty="0" err="1" smtClean="0">
                <a:latin typeface="굴림" pitchFamily="50" charset="-127"/>
                <a:ea typeface="굴림" pitchFamily="50" charset="-127"/>
              </a:rPr>
              <a:t>솔류션이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 다른 상용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DBMS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 비해 다양하지 않기 때문에 데이터 규모가 큰 경우보다는 작은 경우에 더 적합하다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AE4ED-DB04-4C33-8438-F013B3DC43C7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20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은 세 단계로 나누어 생각할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b="1" dirty="0" smtClean="0"/>
              <a:t>첫 번째</a:t>
            </a:r>
            <a:r>
              <a:rPr lang="ko-KR" altLang="en-US" dirty="0" smtClean="0"/>
              <a:t>는 위의 그림에서 </a:t>
            </a:r>
            <a:r>
              <a:rPr lang="en-US" altLang="ko-KR" dirty="0" smtClean="0"/>
              <a:t>Connector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와 간의 연결을 담당하는 부분</a:t>
            </a:r>
            <a:r>
              <a:rPr lang="en-US" altLang="ko-KR" dirty="0" smtClean="0"/>
              <a:t>, </a:t>
            </a:r>
          </a:p>
          <a:p>
            <a:r>
              <a:rPr lang="ko-KR" altLang="en-US" b="1" dirty="0" smtClean="0"/>
              <a:t>두 번째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의 머리부분에 해당하는 부분으로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분석하여 실행계획을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대한 변경내역을 저장하는 메모리 영역을 말한다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세 번째</a:t>
            </a:r>
            <a:r>
              <a:rPr lang="ko-KR" altLang="en-US" dirty="0" smtClean="0"/>
              <a:t>는 데이터를 저장하고 추출하는 </a:t>
            </a:r>
            <a:r>
              <a:rPr lang="en-US" altLang="ko-KR" dirty="0" smtClean="0"/>
              <a:t>Storage Engine </a:t>
            </a:r>
            <a:r>
              <a:rPr lang="ko-KR" altLang="en-US" dirty="0" smtClean="0"/>
              <a:t>부분이다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맨 위의 </a:t>
            </a:r>
            <a:r>
              <a:rPr lang="en-US" altLang="ko-KR" b="1" dirty="0" smtClean="0"/>
              <a:t>Connector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에 접근하기 위해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에서 설치하여 사용할 수 있는 모듈들을 나타낸다</a:t>
            </a:r>
            <a:r>
              <a:rPr lang="en-US" altLang="ko-KR" dirty="0" smtClean="0"/>
              <a:t>. C API, JDBC</a:t>
            </a:r>
            <a:r>
              <a:rPr lang="ko-KR" altLang="en-US" dirty="0" smtClean="0"/>
              <a:t>등 언어에 따라 여러 가지 </a:t>
            </a:r>
            <a:r>
              <a:rPr lang="en-US" altLang="ko-KR" dirty="0" smtClean="0"/>
              <a:t>Connector</a:t>
            </a:r>
            <a:r>
              <a:rPr lang="ko-KR" altLang="en-US" dirty="0" smtClean="0"/>
              <a:t>들을 사용할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Connector</a:t>
            </a:r>
            <a:r>
              <a:rPr lang="ko-KR" altLang="en-US" dirty="0" smtClean="0"/>
              <a:t>들을 사용하여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와 통신할 수 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err="1" smtClean="0"/>
              <a:t>두번째</a:t>
            </a:r>
            <a:r>
              <a:rPr lang="ko-KR" altLang="en-US" b="1" dirty="0" smtClean="0"/>
              <a:t> 부분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들어온 쿼리를 분석하고 최적화 하여 실행계획을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필요할 경우 메모리에 </a:t>
            </a:r>
            <a:r>
              <a:rPr lang="en-US" altLang="ko-KR" dirty="0" smtClean="0"/>
              <a:t>cache</a:t>
            </a:r>
            <a:r>
              <a:rPr lang="ko-KR" altLang="en-US" dirty="0" smtClean="0"/>
              <a:t>하는 기능을 담당하는 부분이다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부분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Storage Engine </a:t>
            </a:r>
            <a:r>
              <a:rPr lang="ko-KR" altLang="en-US" dirty="0" smtClean="0"/>
              <a:t>영역으로 데이터를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추출하는 영역을 말한다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위의 그림에서 보는 것과 같이 스토리지 엔진의 종류는 다양하다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MySQLAB</a:t>
            </a:r>
            <a:r>
              <a:rPr lang="ko-KR" altLang="en-US" dirty="0" smtClean="0"/>
              <a:t>에서 만든 스토리지 엔진도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서드파티에서</a:t>
            </a:r>
            <a:r>
              <a:rPr lang="ko-KR" altLang="en-US" dirty="0" smtClean="0"/>
              <a:t> 만든 스토리지 엔진도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화면에 보이는 스토리지 엔진은 대부분 </a:t>
            </a:r>
            <a:r>
              <a:rPr lang="en-US" altLang="ko-KR" dirty="0" err="1" smtClean="0"/>
              <a:t>MySQLAB</a:t>
            </a:r>
            <a:r>
              <a:rPr lang="ko-KR" altLang="en-US" dirty="0" smtClean="0"/>
              <a:t>에서 만든 것들이다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스토리지 엔진은 그 데이터 저장방법 및 추출 방법에 장점과 단점을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 때문에 실제 서비스에 사용할 때에는 스토리지 엔진 특성에 맞게 취사 선택을 잘 해야 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실제 한국에서 웹 서비스에 많이 사용하는 스토리지 엔진은 </a:t>
            </a:r>
            <a:r>
              <a:rPr lang="en-US" altLang="ko-KR" dirty="0" err="1" smtClean="0"/>
              <a:t>MyISAM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InnoDB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이후에 강좌에서는 </a:t>
            </a:r>
            <a:r>
              <a:rPr lang="en-US" altLang="ko-KR" dirty="0" err="1" smtClean="0"/>
              <a:t>MyISAM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InnoDB</a:t>
            </a:r>
            <a:r>
              <a:rPr lang="ko-KR" altLang="en-US" dirty="0" smtClean="0"/>
              <a:t>에 대해 자세히 다루도록 할 예정이다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이게 하나하나 자세히 살펴보도록 하자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먼저 </a:t>
            </a:r>
            <a:r>
              <a:rPr lang="en-US" altLang="ko-KR" b="1" dirty="0" smtClean="0"/>
              <a:t>Connection Pool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 관리하는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말하는 것으로 새로운 유저의 커넥션 쓰레드를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할당하여 저장하는 부분을 말한다</a:t>
            </a:r>
            <a:r>
              <a:rPr lang="en-US" altLang="ko-KR" dirty="0" smtClean="0"/>
              <a:t>. Connection</a:t>
            </a:r>
            <a:r>
              <a:rPr lang="ko-KR" altLang="en-US" dirty="0" smtClean="0"/>
              <a:t>을 생성하게 되면 자동적으로 그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에서 실행할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작업을 위한 메모리가 자동적으로 할당되고</a:t>
            </a:r>
            <a:r>
              <a:rPr lang="en-US" altLang="ko-KR" dirty="0" smtClean="0"/>
              <a:t>, Connector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연결된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이 커넥션을 할당 받아 작업을 진행하게 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SQL Interface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DML, DDL, Stored Procedure, View, Cursor, Trigger</a:t>
            </a:r>
            <a:r>
              <a:rPr lang="ko-KR" altLang="en-US" dirty="0" smtClean="0"/>
              <a:t>등의 지원을 위한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함수에 대한 지원을 제공하는 모듈을 말한다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Parser/Optimizer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권한을 확인하고</a:t>
            </a:r>
            <a:r>
              <a:rPr lang="en-US" altLang="ko-KR" dirty="0" smtClean="0"/>
              <a:t>, SQL</a:t>
            </a:r>
            <a:r>
              <a:rPr lang="ko-KR" altLang="en-US" dirty="0" smtClean="0"/>
              <a:t>문을 데이터베이스 내부 언어로 변환하고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 경로를 분석하는 등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실행을 위한 준비 작업을 하는 부분을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부분은 모든 스토리지 엔진에 동일하게 적용되기 때문에 스토리지 별로 별도의 코딩이 필요없다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메모리 </a:t>
            </a:r>
            <a:r>
              <a:rPr lang="ko-KR" altLang="en-US" b="1" dirty="0" err="1" smtClean="0"/>
              <a:t>캐쉬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부분은 빈번하게 사용되는 인덱스나 데이터를 빠르게 접근하게 하기 위해 메모리에 저장하는 영역을 말하며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 엔진에 따라 그 기능은 조금씩 차이가 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AE4ED-DB04-4C33-8438-F013B3DC43C7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21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앞에서 설명했던 것과 같이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다양한 데이터 저장 방법을 가지고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Storage Engine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에 따라 그 저장 방식도 달라지는데 여기서는 그 저장 방식에 대한 것만 간단히 살펴보도록 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Storage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 Engine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별 설명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b="1" baseline="0" dirty="0" err="1" smtClean="0">
                <a:latin typeface="굴림" pitchFamily="50" charset="-127"/>
                <a:ea typeface="굴림" pitchFamily="50" charset="-127"/>
              </a:rPr>
              <a:t>MyISAM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default storage engine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으로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data dictionary table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이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MyISAM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방식으로 되어있다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에서 가장 많이 사용하는 스토리지 엔진 중의 하나이다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Memory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데이터를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memory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 저장하는 스토리지 엔진으로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heap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테이블로 불리기도 한다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b="1" baseline="0" dirty="0" err="1" smtClean="0">
                <a:latin typeface="굴림" pitchFamily="50" charset="-127"/>
                <a:ea typeface="굴림" pitchFamily="50" charset="-127"/>
              </a:rPr>
              <a:t>InnoDB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서버에 가장 먼저 만들어진 트랜잭션을 지원하는 스토리지 엔진으로 </a:t>
            </a:r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MyISAM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과 같이 가장 많이 사용하는 스토리지 엔진 중의 하나이다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NDB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: Cluster </a:t>
            </a:r>
            <a:r>
              <a:rPr lang="ko-KR" altLang="en-US" baseline="0" dirty="0" err="1" smtClean="0">
                <a:latin typeface="굴림" pitchFamily="50" charset="-127"/>
                <a:ea typeface="굴림" pitchFamily="50" charset="-127"/>
              </a:rPr>
              <a:t>솔류션을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 지원하는 스토리지 엔진이다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Merge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같은 포맷을 가진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MyISAM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테이블을 모아서 하나의 테이블로 사용할 수 있게 지원하는 스토리지 엔진</a:t>
            </a:r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Federated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외부의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 접근할 수 있는 기능을 제공하는 스토리지 엔진</a:t>
            </a:r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Archive: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 index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없이 큰 사이즈의 데이터를 저장하는 스토리지 엔진 </a:t>
            </a:r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baseline="0" dirty="0" err="1" smtClean="0">
                <a:latin typeface="굴림" pitchFamily="50" charset="-127"/>
                <a:ea typeface="굴림" pitchFamily="50" charset="-127"/>
              </a:rPr>
              <a:t>BlackHole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: DML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 대한 실행에 상관없이 데이터를 저장하지 않는 스토리지 엔진으로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DML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내역만 남기는 엔진</a:t>
            </a:r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이중에서 우리는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InnoDB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 대해 좀 더 자세히 살펴볼 것이다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AE4ED-DB04-4C33-8438-F013B3DC43C7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데이터를 저장하는 저장 구조를 선택할 수 있는데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그 저장 구조를 구성하는 부분을 스토리지 엔진이라고 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여기서는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여러 스토리지 엔진 중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MyISAM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라는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스토리지 엔진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 데이터를 저장하는 구조에 대해 알아본다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1.MySQL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을 설치 하면 기본적으로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MyISAM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스토리지 엔진을 사용할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2.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사용자가 아무런 옵션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 없이 테이블을 생성 하면 다음과 같이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개의 파일이 생성되고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이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개의 파일이 하나의 테이블을 구성하게 된다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3.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추가적으로 테이블을 생성하면 똑같은 구조로 파일들이 생성되고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그 규칙은 항상 같다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여기에서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가지 파일은 다음과 같이 설명할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frm</a:t>
            </a:r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 file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테이블의 구조 및 포맷 정보를 가지고 있는 파일</a:t>
            </a:r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MYD file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해당 테이블의 데이터 정보를 가지고 있는 파일</a:t>
            </a:r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MYI file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해당 테이블의 인덱스 정보를 가지고 있는 파일</a:t>
            </a:r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이때 파일들은 내가 선택한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data directory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라고 선택한 영역의 스키마 안에 생성된다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AE4ED-DB04-4C33-8438-F013B3DC43C7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 smtClean="0"/>
              <a:t>MyISAM</a:t>
            </a:r>
            <a:r>
              <a:rPr lang="ko-KR" altLang="en-US" dirty="0" smtClean="0"/>
              <a:t>은 앞서 설명한 것처럼 데이터를 저장하는 파일과 인덱스를 저장하는 파일이 나뉘어져 있다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일반적으로 추가적인 옵션을 사용하지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인덱스는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인덱스를 생성한다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각 사원에 대한 테이블에 데이터를 저장한다고 가정하자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en-US" altLang="ko-KR" dirty="0" err="1" smtClean="0"/>
              <a:t>pk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ename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depno+job</a:t>
            </a:r>
            <a:r>
              <a:rPr lang="ko-KR" altLang="en-US" dirty="0" smtClean="0"/>
              <a:t>의 일반 인덱스가 있다고 가정하면</a:t>
            </a:r>
            <a:r>
              <a:rPr lang="en-US" altLang="ko-KR" dirty="0" smtClean="0"/>
              <a:t>, </a:t>
            </a:r>
          </a:p>
          <a:p>
            <a:pPr>
              <a:defRPr/>
            </a:pPr>
            <a:r>
              <a:rPr lang="ko-KR" altLang="en-US" dirty="0" smtClean="0"/>
              <a:t>데이터는 다음과 같이 들어오는 순서대로 </a:t>
            </a:r>
            <a:r>
              <a:rPr lang="en-US" altLang="ko-KR" dirty="0" smtClean="0"/>
              <a:t>MYD </a:t>
            </a:r>
            <a:r>
              <a:rPr lang="ko-KR" altLang="en-US" dirty="0" smtClean="0"/>
              <a:t>파일에 쌓이게 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데이터가 저장될 때 </a:t>
            </a:r>
            <a:r>
              <a:rPr lang="en-US" altLang="ko-KR" dirty="0" err="1" smtClean="0"/>
              <a:t>depno+job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인덱스는 화면과 같이 내부적으로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라는 구조로 </a:t>
            </a:r>
            <a:r>
              <a:rPr lang="en-US" altLang="ko-KR" dirty="0" err="1" smtClean="0"/>
              <a:t>depno+job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정보를 </a:t>
            </a:r>
            <a:endParaRPr lang="en-US" altLang="ko-KR" baseline="0" dirty="0" smtClean="0"/>
          </a:p>
          <a:p>
            <a:pPr>
              <a:defRPr/>
            </a:pPr>
            <a:r>
              <a:rPr lang="ko-KR" altLang="en-US" baseline="0" dirty="0" smtClean="0"/>
              <a:t>가진 인덱스가 생성된다</a:t>
            </a:r>
            <a:r>
              <a:rPr lang="en-US" altLang="ko-KR" baseline="0" dirty="0" smtClean="0"/>
              <a:t>. </a:t>
            </a:r>
          </a:p>
          <a:p>
            <a:pPr>
              <a:defRPr/>
            </a:pPr>
            <a:endParaRPr lang="en-US" altLang="ko-KR" baseline="0" dirty="0" smtClean="0"/>
          </a:p>
          <a:p>
            <a:pPr>
              <a:defRPr/>
            </a:pPr>
            <a:r>
              <a:rPr lang="en-US" altLang="ko-KR" baseline="0" dirty="0" smtClean="0"/>
              <a:t>&lt;adv&gt;</a:t>
            </a:r>
          </a:p>
          <a:p>
            <a:pPr>
              <a:defRPr/>
            </a:pPr>
            <a:r>
              <a:rPr lang="ko-KR" altLang="en-US" baseline="0" dirty="0" smtClean="0"/>
              <a:t>화면에는 표현하지는 않았지만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Leaf Block</a:t>
            </a:r>
            <a:r>
              <a:rPr lang="ko-KR" altLang="en-US" baseline="0" dirty="0" smtClean="0"/>
              <a:t>의 데이터 들은 실제 데이터가 저장된 영역을 가르키는 </a:t>
            </a:r>
            <a:r>
              <a:rPr lang="en-US" altLang="ko-KR" baseline="0" dirty="0" smtClean="0"/>
              <a:t>record pointer</a:t>
            </a:r>
            <a:r>
              <a:rPr lang="ko-KR" altLang="en-US" baseline="0" dirty="0" smtClean="0"/>
              <a:t>를 가지고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만약</a:t>
            </a:r>
            <a:r>
              <a:rPr lang="en-US" altLang="ko-KR" baseline="0" dirty="0" smtClean="0"/>
              <a:t>, Leaf Block </a:t>
            </a:r>
            <a:r>
              <a:rPr lang="ko-KR" altLang="en-US" baseline="0" dirty="0" smtClean="0"/>
              <a:t>이외에 데이터를 접근하고 싶으면 그 </a:t>
            </a:r>
            <a:r>
              <a:rPr lang="en-US" altLang="ko-KR" baseline="0" dirty="0" smtClean="0"/>
              <a:t>record pointer</a:t>
            </a:r>
            <a:r>
              <a:rPr lang="ko-KR" altLang="en-US" baseline="0" dirty="0" smtClean="0"/>
              <a:t>를 이용하여 데이터 파일인 </a:t>
            </a:r>
            <a:r>
              <a:rPr lang="en-US" altLang="ko-KR" baseline="0" dirty="0" smtClean="0"/>
              <a:t>MYD</a:t>
            </a:r>
            <a:r>
              <a:rPr lang="ko-KR" altLang="en-US" baseline="0" dirty="0" smtClean="0"/>
              <a:t>파일로 접근한다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12F6-22D6-4B10-92E5-36F14FD93A7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24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여러 스토리지 엔진 중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InnoDB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라는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스토리지 엔진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 데이터를 저장하는 구조에 대해 알아본다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1.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을 설치 한후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innodb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를 사용하게 설정하고 나면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2.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my.cnf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에 설정된 값을 가지고 아니면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default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value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로 테이블 스페이스를 하나 생성하게 된다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만약 사용자가 테이블을 생성하면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선택한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schema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frm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파일이 생성되고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Tablespace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내에도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datadictionary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정보가 기록된다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데이터를 저장 및 수정하게 되면 하나의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TableSpace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안에 그 내용이 저장된다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인덱스 정보도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TableSpace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안의 데이터파일 안에 저장된다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오라클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저장방법과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InnoDB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저장 방법의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차이점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InnoDB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는 오라클과는 다르게 하나의 테이블스페이스만 가진다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데이터파일에 데이터는 순차적으로 쌓인다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테이블 스페이스가 하나 밖에 없기 때문에 내가 저장할 영역을 선택하여 사용할 수 없다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AE4ED-DB04-4C33-8438-F013B3DC43C7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25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 smtClean="0"/>
              <a:t>InnoDB</a:t>
            </a:r>
            <a:r>
              <a:rPr lang="ko-KR" altLang="en-US" dirty="0" smtClean="0"/>
              <a:t>은 앞서 설명한 것처럼 하나의 테이블스페이스 안에 모든 데이터와 인덱스를 생성하는 방식으로 처리된다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현재 </a:t>
            </a:r>
            <a:r>
              <a:rPr lang="en-US" altLang="ko-KR" dirty="0" err="1" smtClean="0"/>
              <a:t>InnoDB</a:t>
            </a:r>
            <a:r>
              <a:rPr lang="ko-KR" altLang="en-US" dirty="0" smtClean="0"/>
              <a:t>에서 생성될 수 있는 인덱스는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인덱스 밖에 없다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각 사원에 대한 테이블에 데이터를 저장한다고 가정하자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en-US" altLang="ko-KR" dirty="0" err="1" smtClean="0"/>
              <a:t>pk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ename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depno+job</a:t>
            </a:r>
            <a:r>
              <a:rPr lang="ko-KR" altLang="en-US" dirty="0" smtClean="0"/>
              <a:t>의 일반 인덱스가 있다고 가정하면</a:t>
            </a:r>
            <a:r>
              <a:rPr lang="en-US" altLang="ko-KR" dirty="0" smtClean="0"/>
              <a:t>, </a:t>
            </a:r>
          </a:p>
          <a:p>
            <a:pPr>
              <a:defRPr/>
            </a:pPr>
            <a:r>
              <a:rPr lang="ko-KR" altLang="en-US" dirty="0" smtClean="0"/>
              <a:t>데이터는 다음과 같이 들어오는 순서대로 테이블의 데이터가 저장할 수 있게 할당된 영역에 </a:t>
            </a:r>
            <a:r>
              <a:rPr lang="en-US" altLang="ko-KR" dirty="0" smtClean="0"/>
              <a:t>PK</a:t>
            </a:r>
            <a:r>
              <a:rPr lang="ko-KR" altLang="en-US" dirty="0" smtClean="0"/>
              <a:t>의 인덱스구조로서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의 구조로 저장된다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즉</a:t>
            </a:r>
            <a:r>
              <a:rPr lang="en-US" altLang="ko-KR" dirty="0" smtClean="0"/>
              <a:t>, PK</a:t>
            </a:r>
            <a:r>
              <a:rPr lang="ko-KR" altLang="en-US" dirty="0" smtClean="0"/>
              <a:t>의 인덱스</a:t>
            </a:r>
            <a:r>
              <a:rPr lang="ko-KR" altLang="en-US" baseline="0" dirty="0" smtClean="0"/>
              <a:t> 영역이 바로 데이터 영역이 되는 것이다</a:t>
            </a:r>
            <a:r>
              <a:rPr lang="en-US" altLang="ko-KR" baseline="0" dirty="0" smtClean="0"/>
              <a:t>. 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&lt;adv&gt;</a:t>
            </a:r>
          </a:p>
          <a:p>
            <a:pPr>
              <a:defRPr/>
            </a:pPr>
            <a:r>
              <a:rPr lang="ko-KR" altLang="en-US" dirty="0" smtClean="0"/>
              <a:t>데이터가 저장될 때 </a:t>
            </a:r>
            <a:r>
              <a:rPr lang="en-US" altLang="ko-KR" dirty="0" err="1" smtClean="0"/>
              <a:t>depno+job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인덱스는 화면과 같이 내부적으로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라는 구조로 </a:t>
            </a:r>
            <a:r>
              <a:rPr lang="en-US" altLang="ko-KR" dirty="0" err="1" smtClean="0"/>
              <a:t>depno+job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정보를 </a:t>
            </a:r>
            <a:endParaRPr lang="en-US" altLang="ko-KR" baseline="0" dirty="0" smtClean="0"/>
          </a:p>
          <a:p>
            <a:pPr>
              <a:defRPr/>
            </a:pPr>
            <a:r>
              <a:rPr lang="ko-KR" altLang="en-US" baseline="0" dirty="0" smtClean="0"/>
              <a:t>가진 인덱스가 생성되고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leaf Block</a:t>
            </a:r>
            <a:r>
              <a:rPr lang="ko-KR" altLang="en-US" baseline="0" dirty="0" smtClean="0"/>
              <a:t>의 데이터들은 원래 그 데이터가 위치하는 </a:t>
            </a:r>
            <a:r>
              <a:rPr lang="en-US" altLang="ko-KR" baseline="0" dirty="0" smtClean="0"/>
              <a:t>PK</a:t>
            </a:r>
            <a:r>
              <a:rPr lang="ko-KR" altLang="en-US" baseline="0" dirty="0" smtClean="0"/>
              <a:t>의 값을 가지고 있다</a:t>
            </a:r>
            <a:r>
              <a:rPr lang="en-US" altLang="ko-KR" baseline="0" dirty="0" smtClean="0"/>
              <a:t>.</a:t>
            </a:r>
          </a:p>
          <a:p>
            <a:pPr>
              <a:defRPr/>
            </a:pPr>
            <a:r>
              <a:rPr lang="ko-KR" altLang="en-US" baseline="0" dirty="0" smtClean="0"/>
              <a:t>만약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실행된 </a:t>
            </a:r>
            <a:r>
              <a:rPr lang="en-US" altLang="ko-KR" baseline="0" dirty="0" smtClean="0"/>
              <a:t>select</a:t>
            </a:r>
            <a:r>
              <a:rPr lang="ko-KR" altLang="en-US" baseline="0" dirty="0" smtClean="0"/>
              <a:t>문이 </a:t>
            </a:r>
            <a:r>
              <a:rPr lang="en-US" altLang="ko-KR" baseline="0" dirty="0" smtClean="0"/>
              <a:t>leaf block</a:t>
            </a:r>
            <a:r>
              <a:rPr lang="ko-KR" altLang="en-US" baseline="0" dirty="0" smtClean="0"/>
              <a:t>에 존재하지 않은 데이터를 찾기를 원한다면 </a:t>
            </a:r>
            <a:r>
              <a:rPr lang="en-US" altLang="ko-KR" baseline="0" dirty="0" err="1" smtClean="0"/>
              <a:t>InnoDB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PK</a:t>
            </a:r>
            <a:r>
              <a:rPr lang="ko-KR" altLang="en-US" baseline="0" dirty="0" smtClean="0"/>
              <a:t>값을 참조로 </a:t>
            </a:r>
            <a:r>
              <a:rPr lang="en-US" altLang="ko-KR" baseline="0" dirty="0" smtClean="0"/>
              <a:t>PK </a:t>
            </a:r>
            <a:r>
              <a:rPr lang="ko-KR" altLang="en-US" baseline="0" dirty="0" smtClean="0"/>
              <a:t>인덱스로 가서 필요한 데이터를 읽게 된다</a:t>
            </a:r>
            <a:r>
              <a:rPr lang="en-US" altLang="ko-KR" baseline="0" dirty="0" smtClean="0"/>
              <a:t>. </a:t>
            </a:r>
          </a:p>
          <a:p>
            <a:pPr>
              <a:defRPr/>
            </a:pPr>
            <a:endParaRPr lang="en-US" altLang="ko-KR" baseline="0" dirty="0" smtClean="0"/>
          </a:p>
          <a:p>
            <a:pPr>
              <a:defRPr/>
            </a:pPr>
            <a:r>
              <a:rPr lang="en-US" altLang="ko-KR" baseline="0" dirty="0" smtClean="0"/>
              <a:t> 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12F6-22D6-4B10-92E5-36F14FD93A7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26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접근 방법은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Oracle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과는 그 구성방법이 다르다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Oracle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내부적으로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Net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 Service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를 구성하여 다양한 접근 방법을 지원하지만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baseline="0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Account</a:t>
            </a:r>
            <a:r>
              <a:rPr lang="ko-KR" altLang="en-US" b="1" baseline="0" dirty="0" smtClean="0">
                <a:latin typeface="굴림" pitchFamily="50" charset="-127"/>
                <a:ea typeface="굴림" pitchFamily="50" charset="-127"/>
              </a:rPr>
              <a:t>생성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을 통해 </a:t>
            </a:r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TCP/IP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Socket File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을 이용한 접근 방법만을 지원한다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먼저 사용자가 </a:t>
            </a:r>
            <a:r>
              <a:rPr lang="en-US" altLang="ko-KR" b="1" baseline="0" dirty="0" err="1" smtClean="0">
                <a:latin typeface="굴림" pitchFamily="50" charset="-127"/>
                <a:ea typeface="굴림" pitchFamily="50" charset="-127"/>
              </a:rPr>
              <a:t>user@host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로 구성된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Account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를 생성하고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접근을 시도하게 되면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첫 번째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 접근한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account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host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정보를 읽어서 </a:t>
            </a:r>
            <a:r>
              <a:rPr lang="ko-KR" altLang="en-US" b="1" baseline="0" dirty="0" smtClean="0">
                <a:latin typeface="굴림" pitchFamily="50" charset="-127"/>
                <a:ea typeface="굴림" pitchFamily="50" charset="-127"/>
              </a:rPr>
              <a:t>접근 가능한 </a:t>
            </a:r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IP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인지 확인하고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두 번째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 접근한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account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user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정보와 </a:t>
            </a:r>
            <a:r>
              <a:rPr lang="en-US" altLang="ko-KR" b="1" baseline="0" dirty="0" smtClean="0">
                <a:latin typeface="굴림" pitchFamily="50" charset="-127"/>
                <a:ea typeface="굴림" pitchFamily="50" charset="-127"/>
              </a:rPr>
              <a:t>password</a:t>
            </a:r>
            <a:r>
              <a:rPr lang="ko-KR" altLang="en-US" b="1" baseline="0" dirty="0" smtClean="0">
                <a:latin typeface="굴림" pitchFamily="50" charset="-127"/>
                <a:ea typeface="굴림" pitchFamily="50" charset="-127"/>
              </a:rPr>
              <a:t>를 확인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하고 접근 가능 여부를 체크하게 된다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AE4ED-DB04-4C33-8438-F013B3DC43C7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27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Oracle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과 마찬가지로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도 내부에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Schema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를 구현하여 구성해 놓았다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MySQL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에서의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Schema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개념은 다음과 같다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번 개념은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오라클과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같다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하지만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2,3,4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번은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오라클과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다른 구성 및 개념이기 때문에 비교하여 구분할 줄 알아야 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AE4ED-DB04-4C33-8438-F013B3DC43C7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28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이제부터는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데이터를 저장할때 사용하는 </a:t>
            </a:r>
            <a:r>
              <a:rPr lang="en-US" altLang="ko-KR" dirty="0" smtClean="0"/>
              <a:t>DATA</a:t>
            </a:r>
            <a:r>
              <a:rPr lang="en-US" altLang="ko-KR" baseline="0" dirty="0" smtClean="0"/>
              <a:t> Type</a:t>
            </a:r>
            <a:r>
              <a:rPr lang="ko-KR" altLang="en-US" baseline="0" dirty="0" smtClean="0"/>
              <a:t>에 대해 알아보도록 하자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</a:t>
            </a:r>
            <a:r>
              <a:rPr lang="en-US" altLang="ko-KR" baseline="0" dirty="0" smtClean="0"/>
              <a:t> Type</a:t>
            </a:r>
            <a:r>
              <a:rPr lang="ko-KR" altLang="en-US" baseline="0" dirty="0" smtClean="0"/>
              <a:t>은 </a:t>
            </a:r>
            <a:r>
              <a:rPr lang="ko-KR" altLang="en-US" b="1" baseline="0" dirty="0" smtClean="0"/>
              <a:t>데이터가 저장되는 방식을 결정</a:t>
            </a:r>
            <a:r>
              <a:rPr lang="ko-KR" altLang="en-US" baseline="0" dirty="0" smtClean="0"/>
              <a:t>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그렇기 때문에 같은 데이터라도 다른 데이터 타입에 저장되면 다르게 처리된다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테이블을 구성할 때 이와 같은 특성을 간과해선 안되며 내가 사용할 데이터가 어떤 특성을 가져야 하는지 파악하여 데이터 타입을 선택하는 것이 중요하다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DBMS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중 현장에서 사용하는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RDBMS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에 대해서만 간단히 알아보자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Relation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관계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를 말하는 것임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관계로서 데이터를 표현하고 관계로서 데이터를 정의하고 저장하고 관리하는 것을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RDBMS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라고 함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3107A-E596-4CBF-B983-52E6BC61B1BC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에 저장할 수 있는 데이터 타입은 크게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구분되어 생각해 볼</a:t>
            </a:r>
            <a:r>
              <a:rPr lang="ko-KR" altLang="en-US" baseline="0" dirty="0" smtClean="0"/>
              <a:t> 수 있다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문자형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날짜형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사용자 정의형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None/>
            </a:pPr>
            <a:r>
              <a:rPr lang="ko-KR" altLang="en-US" dirty="0" smtClean="0"/>
              <a:t>참고 자료를 통해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별로 어떤 </a:t>
            </a:r>
            <a:r>
              <a:rPr lang="en-US" altLang="ko-KR" dirty="0" err="1" smtClean="0"/>
              <a:t>datatype</a:t>
            </a:r>
            <a:r>
              <a:rPr lang="ko-KR" altLang="en-US" dirty="0" smtClean="0"/>
              <a:t>을 사용할 수 있는지 살펴보도록 한다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이와 같은 내용을 기초로 하여 데이터를 관리</a:t>
            </a:r>
            <a:r>
              <a:rPr lang="ko-KR" altLang="en-US" baseline="0" dirty="0" smtClean="0"/>
              <a:t> 및 조작하는데 사용하는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에 대해 알아보도록 하자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Structure Query Language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구조화 질의어로서 </a:t>
            </a:r>
            <a:r>
              <a:rPr lang="ko-KR" altLang="en-US" dirty="0" smtClean="0"/>
              <a:t>자료의 검색과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스키마 생성과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객체 접근 조정 관리를 위해 고안된 컴퓨터 언어이다</a:t>
            </a:r>
            <a:r>
              <a:rPr lang="en-US" altLang="ko-KR" dirty="0" smtClean="0"/>
              <a:t>. SQL</a:t>
            </a:r>
            <a:r>
              <a:rPr lang="ko-KR" altLang="en-US" dirty="0" smtClean="0"/>
              <a:t>은 데이터베이스로 부터 정보를 얻거나 갱신 하기 위한 표준 대화식 프로그래밍 언어이다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수의 데이터베이스 관련 프로그램들이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표준으로 채택하고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크게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가지의 종류를 생각해 볼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쿼리의 작용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 및 성격에 따라 다음과 같이 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가지로 나누어 진다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DDL: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데이터를 저장하고 사용할 오브젝트를 구성하고 변경하는 문장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DML: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데이터 변경에 관한 작업을 하는 문장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DCL:</a:t>
            </a:r>
            <a:r>
              <a:rPr lang="en-US" altLang="ko-KR" baseline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baseline="0" dirty="0" smtClean="0">
                <a:latin typeface="굴림" pitchFamily="50" charset="-127"/>
                <a:ea typeface="굴림" pitchFamily="50" charset="-127"/>
              </a:rPr>
              <a:t>사용자의 권한을 제어하는 문장</a:t>
            </a:r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aseline="0" dirty="0" smtClean="0">
              <a:latin typeface="굴림" pitchFamily="50" charset="-127"/>
              <a:ea typeface="굴림" pitchFamily="50" charset="-127"/>
            </a:endParaRPr>
          </a:p>
          <a:p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394D4-FEB2-4A83-A0F1-435A1B0C5AF2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앞에서 설명하였던 내용들 중에 </a:t>
            </a:r>
            <a:r>
              <a:rPr lang="en-US" altLang="ko-KR" dirty="0" smtClean="0"/>
              <a:t>DCL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Data Control Language</a:t>
            </a:r>
            <a:r>
              <a:rPr lang="ko-KR" altLang="en-US" dirty="0" smtClean="0"/>
              <a:t>에 대한 내용을 간단히 살펴보도록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DCL</a:t>
            </a:r>
            <a:r>
              <a:rPr lang="ko-KR" altLang="en-US" dirty="0" smtClean="0"/>
              <a:t>은 데이터의 사용에 관여하는 문장이 아니라 </a:t>
            </a:r>
            <a:r>
              <a:rPr lang="ko-KR" altLang="en-US" b="1" dirty="0" smtClean="0"/>
              <a:t>사용자의 권한을 제어하는데 사용하는 문장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부분은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사용자 권한을 어떻게 하느냐에 따라 사용방법이 많이 다르다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DBMS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DCL</a:t>
            </a:r>
            <a:r>
              <a:rPr lang="ko-KR" altLang="en-US" dirty="0" smtClean="0"/>
              <a:t>이라는 개념을 두고 사용하는 </a:t>
            </a:r>
            <a:r>
              <a:rPr lang="en-US" altLang="ko-KR" dirty="0" smtClean="0"/>
              <a:t>DB(ex&gt; ORACLE)</a:t>
            </a:r>
            <a:r>
              <a:rPr lang="ko-KR" altLang="en-US" dirty="0" smtClean="0"/>
              <a:t>가 있는 반면</a:t>
            </a:r>
            <a:r>
              <a:rPr lang="en-US" altLang="ko-KR" dirty="0" smtClean="0"/>
              <a:t>, DML</a:t>
            </a:r>
            <a:r>
              <a:rPr lang="ko-KR" altLang="en-US" baseline="0" dirty="0" smtClean="0"/>
              <a:t>과 같은 개념으로 사용하는 </a:t>
            </a:r>
            <a:r>
              <a:rPr lang="en-US" altLang="ko-KR" baseline="0" dirty="0" smtClean="0"/>
              <a:t>DB(ex&gt;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도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일반적으로 권한을 추가할 때는 </a:t>
            </a:r>
            <a:r>
              <a:rPr lang="en-US" altLang="ko-KR" baseline="0" dirty="0" smtClean="0"/>
              <a:t>Grant</a:t>
            </a:r>
            <a:r>
              <a:rPr lang="ko-KR" altLang="en-US" baseline="0" dirty="0" smtClean="0"/>
              <a:t>라는 구문을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권한을 회수할 때에는 </a:t>
            </a:r>
            <a:r>
              <a:rPr lang="en-US" altLang="ko-KR" baseline="0" dirty="0" smtClean="0"/>
              <a:t>Revoke</a:t>
            </a:r>
            <a:r>
              <a:rPr lang="ko-KR" altLang="en-US" baseline="0" dirty="0" smtClean="0"/>
              <a:t>라는 구문을 사용하는데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자세한 문법은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마다 다르다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자세한 차이와 사용 방법은 보충자료를 확인하도록 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 문장은 특정 계정에 대한 권한을 확인하는 구문으로</a:t>
            </a:r>
            <a:r>
              <a:rPr lang="en-US" altLang="ko-KR" dirty="0" smtClean="0"/>
              <a:t>, show grants for </a:t>
            </a:r>
            <a:r>
              <a:rPr lang="ko-KR" altLang="en-US" dirty="0" smtClean="0"/>
              <a:t>구문을 사용하면 내가 확인하기 원하는 구문에 대한 권한에 대한 내용을 확인해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show grants for '</a:t>
            </a:r>
            <a:r>
              <a:rPr lang="en-US" altLang="ko-KR" b="1" dirty="0" err="1" smtClean="0"/>
              <a:t>user'@'host</a:t>
            </a:r>
            <a:r>
              <a:rPr lang="en-US" altLang="ko-KR" b="1" dirty="0" smtClean="0"/>
              <a:t>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edu1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edu2</a:t>
            </a:r>
            <a:r>
              <a:rPr lang="ko-KR" altLang="en-US" dirty="0" smtClean="0"/>
              <a:t>는 각각</a:t>
            </a:r>
            <a:r>
              <a:rPr lang="en-US" altLang="ko-KR" baseline="0" dirty="0" smtClean="0"/>
              <a:t> world</a:t>
            </a:r>
            <a:r>
              <a:rPr lang="ko-KR" altLang="en-US" baseline="0" dirty="0" smtClean="0"/>
              <a:t>스키마와 </a:t>
            </a:r>
            <a:r>
              <a:rPr lang="en-US" altLang="ko-KR" baseline="0" dirty="0" err="1" smtClean="0"/>
              <a:t>sakila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스키마로 한정되어서 권한을 가지고 있는 </a:t>
            </a:r>
            <a:r>
              <a:rPr lang="en-US" altLang="ko-KR" baseline="0" dirty="0" smtClean="0"/>
              <a:t>Account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, edu3</a:t>
            </a:r>
            <a:r>
              <a:rPr lang="ko-KR" altLang="en-US" baseline="0" dirty="0" smtClean="0"/>
              <a:t>는 전체 스키마에 대한 권한을 가진 </a:t>
            </a:r>
            <a:r>
              <a:rPr lang="en-US" altLang="ko-KR" baseline="0" dirty="0" smtClean="0"/>
              <a:t>Account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차이로 인해 </a:t>
            </a:r>
            <a:r>
              <a:rPr lang="en-US" altLang="ko-KR" baseline="0" dirty="0" smtClean="0"/>
              <a:t>show grants </a:t>
            </a:r>
            <a:r>
              <a:rPr lang="ko-KR" altLang="en-US" baseline="0" dirty="0" smtClean="0"/>
              <a:t>구문을 실행했을 때 나오는 구문이 약간 차이가 있음을 확인할 수 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 예제에 보여지는 </a:t>
            </a:r>
            <a:r>
              <a:rPr lang="en-US" altLang="ko-KR" dirty="0" smtClean="0"/>
              <a:t>%</a:t>
            </a:r>
            <a:r>
              <a:rPr lang="ko-KR" altLang="en-US" dirty="0" smtClean="0"/>
              <a:t>는 모든 </a:t>
            </a:r>
            <a:r>
              <a:rPr lang="en-US" altLang="ko-KR" dirty="0" smtClean="0"/>
              <a:t>host</a:t>
            </a:r>
            <a:r>
              <a:rPr lang="ko-KR" altLang="en-US" dirty="0" smtClean="0"/>
              <a:t>에 대해 허용하겠다는 의미로 사용하는 구문으로</a:t>
            </a:r>
            <a:endParaRPr lang="en-US" altLang="ko-KR" dirty="0" smtClean="0"/>
          </a:p>
          <a:p>
            <a:r>
              <a:rPr lang="ko-KR" altLang="en-US" dirty="0" smtClean="0"/>
              <a:t>우리는 교육을 위해 이와 같은 계정을 생성하였다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실제 서비스 서버에서는 이와 같은 계정을 생성하여 사용하여서는 안 된다</a:t>
            </a:r>
            <a:r>
              <a:rPr lang="en-US" altLang="ko-KR" b="1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에서 계정정보는 </a:t>
            </a:r>
            <a:r>
              <a:rPr lang="en-US" altLang="ko-KR" b="1" dirty="0" err="1" smtClean="0"/>
              <a:t>mysql</a:t>
            </a:r>
            <a:r>
              <a:rPr lang="en-US" altLang="ko-KR" b="1" baseline="0" dirty="0" smtClean="0"/>
              <a:t> schema</a:t>
            </a:r>
            <a:r>
              <a:rPr lang="ko-KR" altLang="en-US" baseline="0" dirty="0" smtClean="0"/>
              <a:t>에 저장되어있다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schema</a:t>
            </a:r>
            <a:r>
              <a:rPr lang="ko-KR" altLang="en-US" baseline="0" dirty="0" smtClean="0"/>
              <a:t>에 있는 테이블들을 조합하여 계정 정보 및 해당 계정의 권한을 확인할 수 있지만</a:t>
            </a:r>
            <a:r>
              <a:rPr lang="en-US" altLang="ko-KR" baseline="0" dirty="0" smtClean="0"/>
              <a:t>, show grants for </a:t>
            </a:r>
            <a:r>
              <a:rPr lang="ko-KR" altLang="en-US" baseline="0" dirty="0" smtClean="0"/>
              <a:t>구문이 있으므로 굳이 그럴 필요가 없다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어떻게 계정에 대한 정보와 그 계정에 할당된 권한을 어떻게 확인할 수 있는지 살펴보도록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err="1" smtClean="0"/>
              <a:t>user_users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현재 내가 접속한 사용자</a:t>
            </a:r>
            <a:r>
              <a:rPr lang="en-US" altLang="ko-KR" baseline="0" dirty="0" smtClean="0"/>
              <a:t>(schema)</a:t>
            </a:r>
            <a:r>
              <a:rPr lang="ko-KR" altLang="en-US" baseline="0" dirty="0" smtClean="0"/>
              <a:t>에 대한 정보를 가지고 있는 테이블 </a:t>
            </a:r>
            <a:endParaRPr lang="en-US" altLang="ko-KR" baseline="0" dirty="0" smtClean="0"/>
          </a:p>
          <a:p>
            <a:r>
              <a:rPr lang="en-US" altLang="ko-KR" b="1" baseline="0" dirty="0" err="1" smtClean="0"/>
              <a:t>user_sys_privs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현재 내가 접속한 사용자에 대한 시스템 권한 정보를 가지고 있는 테이블</a:t>
            </a:r>
            <a:endParaRPr lang="en-US" altLang="ko-KR" baseline="0" dirty="0" smtClean="0"/>
          </a:p>
          <a:p>
            <a:r>
              <a:rPr lang="en-US" altLang="ko-KR" b="1" baseline="0" dirty="0" err="1" smtClean="0"/>
              <a:t>user_tab_privs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현재 사용자가 소유하고 있는 테이블이나 다른 사용자에게 접근을 허용한 테이블 혹은 다른 사용자가 접근을 허용한 테이블에 대한 모든 권한을 보여주는 테이블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="1" dirty="0" err="1" smtClean="0"/>
              <a:t>user_users</a:t>
            </a:r>
            <a:endParaRPr lang="en-US" altLang="ko-KR" b="1" dirty="0" smtClean="0"/>
          </a:p>
          <a:p>
            <a:r>
              <a:rPr lang="en-US" altLang="ko-KR" dirty="0" smtClean="0"/>
              <a:t>username: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 이름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user_id</a:t>
            </a:r>
            <a:r>
              <a:rPr lang="en-US" altLang="ko-KR" baseline="0" dirty="0" smtClean="0"/>
              <a:t>: user</a:t>
            </a:r>
            <a:r>
              <a:rPr lang="ko-KR" altLang="en-US" baseline="0" dirty="0" smtClean="0"/>
              <a:t>가 가진 유니크한 숫자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account_status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사용자 상태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lock_date</a:t>
            </a:r>
            <a:r>
              <a:rPr lang="en-US" altLang="ko-KR" baseline="0" dirty="0" smtClean="0"/>
              <a:t>: lock </a:t>
            </a:r>
            <a:r>
              <a:rPr lang="ko-KR" altLang="en-US" baseline="0" dirty="0" smtClean="0"/>
              <a:t>이 언제 걸어졌는지 나타내는 날짜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created : </a:t>
            </a:r>
            <a:r>
              <a:rPr lang="ko-KR" altLang="en-US" baseline="0" dirty="0" smtClean="0"/>
              <a:t>생성 날짜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="1" baseline="0" dirty="0" err="1" smtClean="0"/>
              <a:t>user_sys_privs</a:t>
            </a:r>
            <a:endParaRPr lang="en-US" altLang="ko-KR" b="1" baseline="0" dirty="0" smtClean="0"/>
          </a:p>
          <a:p>
            <a:r>
              <a:rPr lang="en-US" altLang="ko-KR" baseline="0" dirty="0" smtClean="0"/>
              <a:t>username: </a:t>
            </a:r>
            <a:r>
              <a:rPr lang="ko-KR" altLang="en-US" baseline="0" dirty="0" smtClean="0"/>
              <a:t>사용자 이름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privilege: </a:t>
            </a:r>
            <a:r>
              <a:rPr lang="ko-KR" altLang="en-US" baseline="0" dirty="0" smtClean="0"/>
              <a:t>현재 가지고 있는 권한 명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admin_option</a:t>
            </a:r>
            <a:r>
              <a:rPr lang="en-US" altLang="ko-KR" baseline="0" dirty="0" smtClean="0"/>
              <a:t>: admin option</a:t>
            </a:r>
            <a:r>
              <a:rPr lang="ko-KR" altLang="en-US" baseline="0" dirty="0" smtClean="0"/>
              <a:t>을 가졌는지 여부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="1" baseline="0" dirty="0" err="1" smtClean="0"/>
              <a:t>user_tab_privs</a:t>
            </a:r>
            <a:endParaRPr lang="en-US" altLang="ko-KR" b="1" baseline="0" dirty="0" smtClean="0"/>
          </a:p>
          <a:p>
            <a:r>
              <a:rPr lang="en-US" altLang="ko-KR" baseline="0" dirty="0" smtClean="0"/>
              <a:t>grantee: </a:t>
            </a:r>
            <a:r>
              <a:rPr lang="ko-KR" altLang="en-US" baseline="0" dirty="0" smtClean="0"/>
              <a:t>권한을 할당 받은 계정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owner: </a:t>
            </a:r>
            <a:r>
              <a:rPr lang="ko-KR" altLang="en-US" baseline="0" dirty="0" smtClean="0"/>
              <a:t>특정 테이블의 소유자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table_name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테이블 이름</a:t>
            </a:r>
            <a:endParaRPr lang="en-US" altLang="ko-KR" baseline="0" dirty="0" smtClean="0"/>
          </a:p>
          <a:p>
            <a:r>
              <a:rPr lang="en-US" altLang="ko-KR" baseline="0" dirty="0" smtClean="0"/>
              <a:t>grantor: </a:t>
            </a:r>
            <a:r>
              <a:rPr lang="ko-KR" altLang="en-US" baseline="0" dirty="0" smtClean="0"/>
              <a:t>권한을 준 사람 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privilege: </a:t>
            </a:r>
            <a:r>
              <a:rPr lang="ko-KR" altLang="en-US" baseline="0" dirty="0" smtClean="0"/>
              <a:t>할당한 권한 종류</a:t>
            </a:r>
            <a:endParaRPr lang="en-US" altLang="ko-KR" baseline="0" dirty="0" smtClean="0"/>
          </a:p>
          <a:p>
            <a:r>
              <a:rPr lang="en-US" altLang="ko-KR" baseline="0" dirty="0" smtClean="0"/>
              <a:t>grantable: </a:t>
            </a:r>
            <a:r>
              <a:rPr lang="ko-KR" altLang="en-US" baseline="0" dirty="0" smtClean="0"/>
              <a:t>권한을 줄 수 있는 권한을 가졌는지에 대한 여부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우리가 사용할 계정에 대해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접근하는 방법을 알아보았다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이제는 데이터를 저장할 오브젝트를 생성하고 관리하는 구문에 대한 것을 알아보도록 하자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우리는 데이터를 저장하고 관리하는데 사용하는 구문을 </a:t>
            </a:r>
            <a:r>
              <a:rPr lang="en-US" altLang="ko-KR" dirty="0" smtClean="0"/>
              <a:t>DDL </a:t>
            </a:r>
            <a:r>
              <a:rPr lang="ko-KR" altLang="en-US" dirty="0" smtClean="0"/>
              <a:t>구문이라고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구문은 대체적으로 동일하지만</a:t>
            </a:r>
            <a:r>
              <a:rPr lang="en-US" altLang="ko-KR" dirty="0" smtClean="0"/>
              <a:t>, DBMS </a:t>
            </a:r>
            <a:r>
              <a:rPr lang="ko-KR" altLang="en-US" dirty="0" smtClean="0"/>
              <a:t>특성에 따라 조금씩 사용하는 방법이 다르기 때문에 </a:t>
            </a:r>
            <a:endParaRPr lang="en-US" altLang="ko-KR" dirty="0" smtClean="0"/>
          </a:p>
          <a:p>
            <a:r>
              <a:rPr lang="ko-KR" altLang="en-US" dirty="0" smtClean="0"/>
              <a:t>구문이 문법상 정확한지 확인하고 사용하는 것이 좋다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DDL </a:t>
            </a:r>
            <a:r>
              <a:rPr lang="ko-KR" altLang="en-US" dirty="0" smtClean="0"/>
              <a:t>구문의 예로는 </a:t>
            </a:r>
            <a:r>
              <a:rPr lang="en-US" altLang="ko-KR" dirty="0" smtClean="0"/>
              <a:t>create</a:t>
            </a:r>
            <a:r>
              <a:rPr lang="en-US" altLang="ko-KR" baseline="0" dirty="0" smtClean="0"/>
              <a:t> table, alter table </a:t>
            </a:r>
            <a:r>
              <a:rPr lang="ko-KR" altLang="en-US" baseline="0" dirty="0" smtClean="0"/>
              <a:t>과 같은 구문이 대표적이다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table</a:t>
            </a:r>
            <a:r>
              <a:rPr lang="ko-KR" altLang="en-US" baseline="0" dirty="0" smtClean="0"/>
              <a:t>외에 인덱스를 생성하거나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수정하는 것도 </a:t>
            </a:r>
            <a:r>
              <a:rPr lang="en-US" altLang="ko-KR" baseline="0" dirty="0" smtClean="0"/>
              <a:t>DDL </a:t>
            </a:r>
            <a:r>
              <a:rPr lang="ko-KR" altLang="en-US" baseline="0" dirty="0" smtClean="0"/>
              <a:t>구문이며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그 외에 다른 오브젝트를 생성하고 수정하는 구문들도 전부 </a:t>
            </a:r>
            <a:r>
              <a:rPr lang="en-US" altLang="ko-KR" baseline="0" dirty="0" smtClean="0"/>
              <a:t>DDL </a:t>
            </a:r>
            <a:r>
              <a:rPr lang="ko-KR" altLang="en-US" baseline="0" dirty="0" smtClean="0"/>
              <a:t>구문이다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인덱스는 테이블에 저장되어있는 데이터를 좀 더 빨리 접근하기 위해 생성하는 객체로서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여러가지 형태의 인덱스를 생성할 수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일반적으로 </a:t>
            </a:r>
            <a:r>
              <a:rPr lang="en-US" altLang="ko-KR" baseline="0" dirty="0" smtClean="0"/>
              <a:t>B-Tree</a:t>
            </a:r>
            <a:r>
              <a:rPr lang="ko-KR" altLang="en-US" baseline="0" dirty="0" smtClean="0"/>
              <a:t>인덱스를 많이 생성하여 사용하는데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구조는 다음과 같다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그럼 이와 같은 인덱스는 어떤 규칙으로 생성하여 사용하는 게 좋을까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인덱스를 생성하면 접근 성능이 좋아진다고 무조건 만드는 것은 좋지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최소한 다음과 같은 규칙으로 생성하는 것이 좋다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where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절이나 기타 조건 절에서 자주 사용하는 </a:t>
            </a:r>
            <a:r>
              <a:rPr lang="en-US" altLang="ko-KR" baseline="0" dirty="0" smtClean="0"/>
              <a:t>column </a:t>
            </a:r>
            <a:r>
              <a:rPr lang="ko-KR" altLang="en-US" baseline="0" dirty="0" smtClean="0"/>
              <a:t>사용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전체 데이터 중에서 </a:t>
            </a:r>
            <a:r>
              <a:rPr lang="en-US" altLang="ko-KR" baseline="0" dirty="0" smtClean="0"/>
              <a:t>10~15% </a:t>
            </a:r>
            <a:r>
              <a:rPr lang="ko-KR" altLang="en-US" baseline="0" dirty="0" smtClean="0"/>
              <a:t>이내의 데이터를 검색할 때 사용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테이블에 저장된 데이터의 변경이 드문 </a:t>
            </a:r>
            <a:r>
              <a:rPr lang="ko-KR" altLang="en-US" baseline="0" dirty="0" err="1" smtClean="0"/>
              <a:t>컬럼에</a:t>
            </a:r>
            <a:r>
              <a:rPr lang="ko-KR" altLang="en-US" baseline="0" dirty="0" smtClean="0"/>
              <a:t> 대해 설정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DDL </a:t>
            </a:r>
            <a:r>
              <a:rPr lang="ko-KR" altLang="en-US" dirty="0" smtClean="0"/>
              <a:t>구문을 생성 하여 데이터를 저장할 때 데이터의 안정성을 높이기 위해 여러 가지 제약사항들을 설정할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관리</a:t>
            </a:r>
            <a:r>
              <a:rPr lang="ko-KR" altLang="en-US" baseline="0" dirty="0" smtClean="0"/>
              <a:t> 시 사용할 수 있는 제약사항에 대해 간단히 살펴보도록 하자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1. Not Null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Unique</a:t>
            </a:r>
            <a:r>
              <a:rPr lang="en-US" altLang="ko-KR" baseline="0" dirty="0" smtClean="0"/>
              <a:t> Key</a:t>
            </a:r>
          </a:p>
          <a:p>
            <a:r>
              <a:rPr lang="ko-KR" altLang="en-US" baseline="0" dirty="0" smtClean="0"/>
              <a:t>키가 될 수 있는 후보 키 </a:t>
            </a:r>
            <a:endParaRPr lang="en-US" altLang="ko-KR" baseline="0" dirty="0" smtClean="0"/>
          </a:p>
          <a:p>
            <a:r>
              <a:rPr lang="en-US" altLang="ko-KR" baseline="0" dirty="0" smtClean="0"/>
              <a:t>3. Primary Key</a:t>
            </a:r>
          </a:p>
          <a:p>
            <a:r>
              <a:rPr lang="ko-KR" altLang="en-US" baseline="0" dirty="0" smtClean="0"/>
              <a:t>후보 키 중 가장 값을 유일하게 구별해 주는 것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4. Foreign Key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5. Check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같은 제약 사항들을 적절히 사용하면 데이터를 안정적으로 관리하는데 많은 도움을 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너무 많이 사용하게 되면 성능을 저하시키는 하나의 원인이 되기도 하므로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적절히 사용할 수 있도록 주의해야 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RDBMS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특징 설명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SQL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지원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관계를 통해 데이터를 구성한다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물리적인 포인터가 따로 필요하지 않고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관계를 표현 함으로서 복수의 테이블에 접근이 가능하다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데이터를 안전하게 관리하고 사용하기 위한 추가적인 기능들을 제공한다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보안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권한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트랜잭션과 같은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기능들을 제공하는데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이것은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RDBMS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에 따라 약간씩 차이가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84BA4-9D12-425B-9E14-6D85C0C5B1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Null </a:t>
            </a:r>
            <a:r>
              <a:rPr lang="ko-KR" altLang="en-US" dirty="0" smtClean="0"/>
              <a:t>포함 유무 </a:t>
            </a:r>
            <a:endParaRPr lang="en-US" altLang="ko-KR" dirty="0" smtClean="0"/>
          </a:p>
          <a:p>
            <a:r>
              <a:rPr lang="en-US" altLang="ko-KR" dirty="0" smtClean="0"/>
              <a:t>Unique</a:t>
            </a:r>
            <a:r>
              <a:rPr lang="en-US" altLang="ko-KR" baseline="0" dirty="0" smtClean="0"/>
              <a:t> Key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Null</a:t>
            </a:r>
            <a:r>
              <a:rPr lang="ko-KR" altLang="en-US" baseline="0" dirty="0" smtClean="0"/>
              <a:t>이 포함될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 smtClean="0"/>
              <a:t>다른 차이는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이 차이로 인한 인덱스 구성 및 데이터 관리에 대한 차이는 크다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Null </a:t>
            </a:r>
            <a:r>
              <a:rPr lang="ko-KR" altLang="en-US" baseline="0" dirty="0" smtClean="0"/>
              <a:t>유무 포함으로 인해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의 경우에 따라서는 </a:t>
            </a:r>
            <a:r>
              <a:rPr lang="en-US" altLang="ko-KR" baseline="0" dirty="0" smtClean="0"/>
              <a:t>Unique key </a:t>
            </a:r>
            <a:r>
              <a:rPr lang="ko-KR" altLang="en-US" baseline="0" dirty="0" smtClean="0"/>
              <a:t>임에도 불구하고 </a:t>
            </a:r>
            <a:r>
              <a:rPr lang="en-US" altLang="ko-KR" baseline="0" dirty="0" smtClean="0"/>
              <a:t>Table Access</a:t>
            </a:r>
            <a:r>
              <a:rPr lang="ko-KR" altLang="en-US" baseline="0" dirty="0" smtClean="0"/>
              <a:t>를 하는 경우도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해당 값이 </a:t>
            </a:r>
            <a:r>
              <a:rPr lang="en-US" altLang="ko-KR" baseline="0" dirty="0" smtClean="0"/>
              <a:t>Not null</a:t>
            </a:r>
            <a:r>
              <a:rPr lang="ko-KR" altLang="en-US" baseline="0" dirty="0" smtClean="0"/>
              <a:t>임을 보장하지 못하기 때문에 전체 </a:t>
            </a:r>
            <a:r>
              <a:rPr lang="en-US" altLang="ko-KR" baseline="0" dirty="0" smtClean="0"/>
              <a:t>row</a:t>
            </a:r>
            <a:r>
              <a:rPr lang="ko-KR" altLang="en-US" baseline="0" dirty="0" smtClean="0"/>
              <a:t>를 접근할 수 없다고 생각하기 때문이다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이뿐만 아니라 내부적으로 </a:t>
            </a:r>
            <a:r>
              <a:rPr lang="en-US" altLang="ko-KR" baseline="0" dirty="0" smtClean="0"/>
              <a:t>optimizer</a:t>
            </a:r>
            <a:r>
              <a:rPr lang="ko-KR" altLang="en-US" baseline="0" dirty="0" smtClean="0"/>
              <a:t>가 사용하는데 있어서 </a:t>
            </a:r>
            <a:r>
              <a:rPr lang="en-US" altLang="ko-KR" baseline="0" dirty="0" smtClean="0"/>
              <a:t>PK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UK</a:t>
            </a:r>
            <a:r>
              <a:rPr lang="ko-KR" altLang="en-US" baseline="0" dirty="0" smtClean="0"/>
              <a:t>는 그 사용 방법이 다르다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="1" baseline="0" dirty="0" smtClean="0">
              <a:solidFill>
                <a:srgbClr val="C00000"/>
              </a:solidFill>
            </a:endParaRPr>
          </a:p>
          <a:p>
            <a:endParaRPr lang="en-US" altLang="ko-KR" b="1" baseline="0" dirty="0" smtClean="0">
              <a:solidFill>
                <a:srgbClr val="C00000"/>
              </a:solidFill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제약조건들 중에 </a:t>
            </a:r>
            <a:r>
              <a:rPr lang="en-US" altLang="ko-KR" dirty="0" smtClean="0"/>
              <a:t>FK</a:t>
            </a:r>
            <a:r>
              <a:rPr lang="ko-KR" altLang="en-US" dirty="0" smtClean="0"/>
              <a:t>에 대해 알아보자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FK</a:t>
            </a:r>
            <a:r>
              <a:rPr lang="ko-KR" altLang="en-US" dirty="0" smtClean="0"/>
              <a:t>는 특정 외부 테이블의 데이터를 참조하여 데이터에 제약을 주는 조건으로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테이블간의 관계를 통해 데이터의 대한 제약을 가하여 데이터 변경 및 추가 시 영향을 준다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FK</a:t>
            </a:r>
            <a:r>
              <a:rPr lang="ko-KR" altLang="en-US" baseline="0" dirty="0" smtClean="0"/>
              <a:t> 설정 시 제약 사항에 걸리는 경우 그 데이터에 대한 처리를 어떻게 할 것 인지는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에 따라 다르다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화면에 보이는 예제는 </a:t>
            </a:r>
            <a:r>
              <a:rPr lang="en-US" altLang="ko-KR" baseline="0" dirty="0" err="1" smtClean="0"/>
              <a:t>MySQL</a:t>
            </a:r>
            <a:r>
              <a:rPr lang="ko-KR" altLang="en-US" baseline="0" dirty="0" smtClean="0"/>
              <a:t>의 대표적인 스키마인 </a:t>
            </a:r>
            <a:r>
              <a:rPr lang="en-US" altLang="ko-KR" baseline="0" dirty="0" err="1" smtClean="0"/>
              <a:t>sakila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country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city</a:t>
            </a:r>
            <a:r>
              <a:rPr lang="ko-KR" altLang="en-US" baseline="0" dirty="0" smtClean="0"/>
              <a:t>에 대한 것으로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city </a:t>
            </a:r>
            <a:r>
              <a:rPr lang="ko-KR" altLang="en-US" baseline="0" dirty="0" smtClean="0"/>
              <a:t>테이블이 </a:t>
            </a:r>
            <a:r>
              <a:rPr lang="en-US" altLang="ko-KR" baseline="0" dirty="0" err="1" smtClean="0"/>
              <a:t>country_id</a:t>
            </a:r>
            <a:r>
              <a:rPr lang="ko-KR" altLang="en-US" baseline="0" dirty="0" smtClean="0"/>
              <a:t>의 값을 가지고 있기 때문에 </a:t>
            </a:r>
            <a:r>
              <a:rPr lang="en-US" altLang="ko-KR" baseline="0" dirty="0" err="1" smtClean="0"/>
              <a:t>country_id</a:t>
            </a:r>
            <a:r>
              <a:rPr lang="ko-KR" altLang="en-US" baseline="0" dirty="0" smtClean="0"/>
              <a:t>를 참조한다는 것을 표로서 설명한 것이다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같은 화면처럼 다른 테이블에 있는 데이터를 참조하는 값을 가진 테이블을 </a:t>
            </a:r>
            <a:endParaRPr lang="en-US" altLang="ko-KR" baseline="0" dirty="0" smtClean="0"/>
          </a:p>
          <a:p>
            <a:r>
              <a:rPr lang="ko-KR" altLang="en-US" baseline="0" dirty="0" smtClean="0"/>
              <a:t>참조하는 테이블 또는 </a:t>
            </a:r>
            <a:r>
              <a:rPr lang="en-US" altLang="ko-KR" baseline="0" dirty="0" smtClean="0"/>
              <a:t>Child </a:t>
            </a:r>
            <a:r>
              <a:rPr lang="ko-KR" altLang="en-US" baseline="0" dirty="0" smtClean="0"/>
              <a:t>테이블이라고 하고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다른 테이블에게 참조 되는 값을 가진 테이블을 참조되는 테이블 또는 </a:t>
            </a:r>
            <a:r>
              <a:rPr lang="en-US" altLang="ko-KR" baseline="0" dirty="0" smtClean="0"/>
              <a:t>Parent </a:t>
            </a:r>
            <a:r>
              <a:rPr lang="ko-KR" altLang="en-US" baseline="0" dirty="0" smtClean="0"/>
              <a:t>테이블이라고 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Oracle FK</a:t>
            </a:r>
            <a:r>
              <a:rPr lang="ko-KR" altLang="en-US" dirty="0" smtClean="0"/>
              <a:t>는 다음과 같은 특징을 가진다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참조되는 테이블의 </a:t>
            </a:r>
            <a:r>
              <a:rPr lang="en-US" altLang="ko-KR" dirty="0" smtClean="0"/>
              <a:t>PK,UK</a:t>
            </a:r>
            <a:r>
              <a:rPr lang="ko-KR" altLang="en-US" dirty="0" smtClean="0"/>
              <a:t>로 지정된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만 설정 가능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datatype</a:t>
            </a:r>
            <a:r>
              <a:rPr lang="ko-KR" altLang="en-US" dirty="0" smtClean="0"/>
              <a:t>과 크기가 일치해야 한다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DELETE</a:t>
            </a:r>
            <a:r>
              <a:rPr lang="ko-KR" altLang="en-US" dirty="0" smtClean="0"/>
              <a:t>시 동작 여부를 추가하여 설정할 수 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None/>
            </a:pPr>
            <a:r>
              <a:rPr lang="en-US" altLang="ko-KR" dirty="0" smtClean="0"/>
              <a:t>delete</a:t>
            </a:r>
            <a:r>
              <a:rPr lang="ko-KR" altLang="en-US" dirty="0" smtClean="0"/>
              <a:t>시에 설정할 수 있는 내용은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가지로 </a:t>
            </a:r>
            <a:r>
              <a:rPr lang="en-US" altLang="ko-KR" dirty="0" smtClean="0"/>
              <a:t>Cascade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 null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에서 어떻게 </a:t>
            </a:r>
            <a:r>
              <a:rPr lang="en-US" altLang="ko-KR" dirty="0" smtClean="0"/>
              <a:t>FK</a:t>
            </a:r>
            <a:r>
              <a:rPr lang="ko-KR" altLang="en-US" dirty="0" smtClean="0"/>
              <a:t>를 설정하여 사용하는지 그 예제를 알아보도록 하자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화면에 보이는 예제는 </a:t>
            </a:r>
            <a:r>
              <a:rPr lang="en-US" altLang="ko-KR" dirty="0" smtClean="0"/>
              <a:t>Oracle DBMS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example</a:t>
            </a:r>
            <a:r>
              <a:rPr lang="ko-KR" altLang="en-US" dirty="0" smtClean="0"/>
              <a:t>로 제공하는 </a:t>
            </a:r>
            <a:r>
              <a:rPr lang="en-US" altLang="ko-KR" dirty="0" smtClean="0"/>
              <a:t>hr schema</a:t>
            </a:r>
            <a:r>
              <a:rPr lang="ko-KR" altLang="en-US" dirty="0" smtClean="0"/>
              <a:t>로서 </a:t>
            </a:r>
            <a:endParaRPr lang="en-US" altLang="ko-KR" dirty="0" smtClean="0"/>
          </a:p>
          <a:p>
            <a:r>
              <a:rPr lang="ko-KR" altLang="en-US" dirty="0" smtClean="0"/>
              <a:t>그 스키마에 내장되어있는 테이블 중에서 </a:t>
            </a:r>
            <a:r>
              <a:rPr lang="en-US" altLang="ko-KR" dirty="0" smtClean="0"/>
              <a:t>jobs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employee</a:t>
            </a:r>
            <a:r>
              <a:rPr lang="ko-KR" altLang="en-US" dirty="0" smtClean="0"/>
              <a:t>의 관계를 간단히 표현한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jobs</a:t>
            </a:r>
            <a:r>
              <a:rPr lang="ko-KR" altLang="en-US" dirty="0" smtClean="0"/>
              <a:t>는 각 회사내의 직급에 대한 정보를 가지고 있는 테이블이고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employee</a:t>
            </a:r>
            <a:r>
              <a:rPr lang="ko-KR" altLang="en-US" dirty="0" smtClean="0"/>
              <a:t>는 고용한 사람에 대한 정보를 가진 테이블로서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employee</a:t>
            </a:r>
            <a:r>
              <a:rPr lang="ko-KR" altLang="en-US" dirty="0" smtClean="0"/>
              <a:t>각 각 고용한 사람들이 가진 직급을 즉 </a:t>
            </a:r>
            <a:r>
              <a:rPr lang="en-US" altLang="ko-KR" dirty="0" err="1" smtClean="0"/>
              <a:t>job_id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jobs</a:t>
            </a:r>
            <a:r>
              <a:rPr lang="ko-KR" altLang="en-US" dirty="0" smtClean="0"/>
              <a:t>를 참조하여 가지고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이것을 코드로 확인하면 위 화면과 같다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두 테이블의 </a:t>
            </a:r>
            <a:r>
              <a:rPr lang="en-US" altLang="ko-KR" b="1" dirty="0" smtClean="0"/>
              <a:t>JOB_ID</a:t>
            </a:r>
            <a:r>
              <a:rPr lang="ko-KR" altLang="en-US" b="1" dirty="0" smtClean="0"/>
              <a:t>의 </a:t>
            </a:r>
            <a:r>
              <a:rPr lang="en-US" altLang="ko-KR" b="1" dirty="0" err="1" smtClean="0"/>
              <a:t>datatype</a:t>
            </a:r>
            <a:r>
              <a:rPr lang="ko-KR" altLang="en-US" b="1" dirty="0" smtClean="0"/>
              <a:t>은 동일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참조되는 테이블은 해당 </a:t>
            </a:r>
            <a:r>
              <a:rPr lang="ko-KR" altLang="en-US" b="1" dirty="0" err="1" smtClean="0"/>
              <a:t>컬럼으로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PK</a:t>
            </a:r>
            <a:r>
              <a:rPr lang="ko-KR" altLang="en-US" dirty="0" smtClean="0"/>
              <a:t>를 가지고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</a:t>
            </a:r>
            <a:r>
              <a:rPr lang="ko-KR" altLang="en-US" b="1" dirty="0" smtClean="0"/>
              <a:t>참조되는 테이블에는 해당 </a:t>
            </a:r>
            <a:r>
              <a:rPr lang="ko-KR" altLang="en-US" b="1" dirty="0" err="1" smtClean="0"/>
              <a:t>컬럼에</a:t>
            </a:r>
            <a:r>
              <a:rPr lang="ko-KR" altLang="en-US" b="1" dirty="0" smtClean="0"/>
              <a:t> 대한 </a:t>
            </a:r>
            <a:r>
              <a:rPr lang="en-US" altLang="ko-KR" b="1" dirty="0" smtClean="0"/>
              <a:t>FK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설정</a:t>
            </a:r>
            <a:r>
              <a:rPr lang="ko-KR" altLang="en-US" baseline="0" dirty="0" smtClean="0"/>
              <a:t>이 정의되어있다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---</a:t>
            </a:r>
          </a:p>
          <a:p>
            <a:r>
              <a:rPr lang="ko-KR" altLang="en-US" dirty="0" smtClean="0"/>
              <a:t>다음에서 사용하는 서비스용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에는 해당 스키마가 존재하지 않는다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삭제하여 각 서비스 팀에 제공한다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InnoDB</a:t>
            </a:r>
            <a:r>
              <a:rPr lang="en-US" altLang="ko-KR" dirty="0" smtClean="0"/>
              <a:t> FK</a:t>
            </a:r>
            <a:r>
              <a:rPr lang="ko-KR" altLang="en-US" dirty="0" smtClean="0"/>
              <a:t>는 다음과 같은 특성을 가진다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InnoDB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스토리지 엔진만 가능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MyISAM</a:t>
            </a:r>
            <a:r>
              <a:rPr lang="ko-KR" altLang="en-US" baseline="0" dirty="0" smtClean="0"/>
              <a:t>은 안된다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같은 </a:t>
            </a:r>
            <a:r>
              <a:rPr lang="en-US" altLang="ko-KR" dirty="0" err="1" smtClean="0"/>
              <a:t>datatype</a:t>
            </a:r>
            <a:r>
              <a:rPr lang="ko-KR" altLang="en-US" dirty="0" smtClean="0"/>
              <a:t>과 같은 크기 </a:t>
            </a:r>
            <a:endParaRPr lang="en-US" altLang="ko-KR" dirty="0" smtClean="0"/>
          </a:p>
          <a:p>
            <a:pPr marL="228600" indent="-228600">
              <a:buNone/>
            </a:pPr>
            <a:r>
              <a:rPr lang="en-US" altLang="ko-KR" dirty="0" smtClean="0"/>
              <a:t>     (string type</a:t>
            </a:r>
            <a:r>
              <a:rPr lang="ko-KR" altLang="en-US" dirty="0" smtClean="0"/>
              <a:t>의 경우 길이는 같지 않아도 된다고 레퍼런스에는 나오고 있기는 하지만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가능하면 맞추는 것이 좋다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pPr marL="228600" indent="-22860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둘 다 인덱스가 있어야 함</a:t>
            </a:r>
            <a:r>
              <a:rPr lang="en-US" altLang="ko-KR" dirty="0" smtClean="0"/>
              <a:t>. </a:t>
            </a:r>
          </a:p>
          <a:p>
            <a:pPr marL="228600" indent="-228600">
              <a:buNone/>
            </a:pPr>
            <a:r>
              <a:rPr lang="en-US" altLang="ko-KR" dirty="0" smtClean="0"/>
              <a:t>	( </a:t>
            </a:r>
            <a:r>
              <a:rPr lang="ko-KR" altLang="en-US" dirty="0" smtClean="0"/>
              <a:t>둘 다 인덱스의 처음 </a:t>
            </a:r>
            <a:r>
              <a:rPr lang="ko-KR" altLang="en-US" dirty="0" err="1" smtClean="0"/>
              <a:t>컬럼이어야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 생성한다</a:t>
            </a:r>
            <a:r>
              <a:rPr lang="en-US" altLang="ko-KR" dirty="0" smtClean="0"/>
              <a:t>.)</a:t>
            </a:r>
          </a:p>
          <a:p>
            <a:pPr marL="228600" indent="-22860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오라클과는</a:t>
            </a:r>
            <a:r>
              <a:rPr lang="ko-KR" altLang="en-US" dirty="0" smtClean="0"/>
              <a:t> 다르게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시에도 동작 여부를 설정하여 처리할 수 있다</a:t>
            </a:r>
            <a:r>
              <a:rPr lang="en-US" altLang="ko-KR" dirty="0" smtClean="0"/>
              <a:t>. </a:t>
            </a:r>
          </a:p>
          <a:p>
            <a:pPr marL="228600" indent="-228600">
              <a:buNone/>
            </a:pPr>
            <a:endParaRPr lang="en-US" altLang="ko-KR" dirty="0" smtClean="0"/>
          </a:p>
          <a:p>
            <a:pPr marL="228600" indent="-228600">
              <a:buNone/>
            </a:pPr>
            <a:r>
              <a:rPr lang="en-US" altLang="ko-KR" dirty="0" smtClean="0"/>
              <a:t>http://dev.mysql.com/doc/refman/5.1/en/innodb-foreign-key-constraints.html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 화면에 보이는 것은 앞서 설명한 것과 같은 테이블로 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sakila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스키마의 </a:t>
            </a:r>
            <a:r>
              <a:rPr lang="en-US" altLang="ko-KR" baseline="0" dirty="0" smtClean="0"/>
              <a:t>city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country</a:t>
            </a:r>
            <a:r>
              <a:rPr lang="ko-KR" altLang="en-US" baseline="0" dirty="0" smtClean="0"/>
              <a:t> 테이블을 간단히 표시한 것이다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보는 바와 같이 </a:t>
            </a:r>
            <a:r>
              <a:rPr lang="en-US" altLang="ko-KR" baseline="0" dirty="0" smtClean="0"/>
              <a:t>city </a:t>
            </a:r>
            <a:r>
              <a:rPr lang="ko-KR" altLang="en-US" baseline="0" dirty="0" smtClean="0"/>
              <a:t>테이블은 </a:t>
            </a:r>
            <a:r>
              <a:rPr lang="en-US" altLang="ko-KR" baseline="0" dirty="0" smtClean="0"/>
              <a:t>country </a:t>
            </a:r>
            <a:r>
              <a:rPr lang="ko-KR" altLang="en-US" baseline="0" dirty="0" smtClean="0"/>
              <a:t>테이블의 </a:t>
            </a:r>
            <a:r>
              <a:rPr lang="en-US" altLang="ko-KR" baseline="0" dirty="0" err="1" smtClean="0"/>
              <a:t>country_id</a:t>
            </a:r>
            <a:r>
              <a:rPr lang="ko-KR" altLang="en-US" baseline="0" dirty="0" smtClean="0"/>
              <a:t>을 참조하는 </a:t>
            </a:r>
            <a:r>
              <a:rPr lang="en-US" altLang="ko-KR" baseline="0" dirty="0" smtClean="0"/>
              <a:t>child </a:t>
            </a:r>
            <a:r>
              <a:rPr lang="ko-KR" altLang="en-US" baseline="0" dirty="0" smtClean="0"/>
              <a:t>테이블이고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country </a:t>
            </a:r>
            <a:r>
              <a:rPr lang="ko-KR" altLang="en-US" baseline="0" dirty="0" smtClean="0"/>
              <a:t>테이블은 </a:t>
            </a:r>
            <a:r>
              <a:rPr lang="en-US" altLang="ko-KR" baseline="0" dirty="0" smtClean="0"/>
              <a:t>city </a:t>
            </a:r>
            <a:r>
              <a:rPr lang="ko-KR" altLang="en-US" baseline="0" dirty="0" smtClean="0"/>
              <a:t>테이블에 의해 참조되는 테이블로 </a:t>
            </a:r>
            <a:r>
              <a:rPr lang="en-US" altLang="ko-KR" baseline="0" dirty="0" smtClean="0"/>
              <a:t>parent </a:t>
            </a:r>
            <a:r>
              <a:rPr lang="ko-KR" altLang="en-US" baseline="0" dirty="0" smtClean="0"/>
              <a:t>테이블이다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이것을  코드로 확인하면 다음과 같다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두 테이블은 </a:t>
            </a:r>
            <a:r>
              <a:rPr lang="ko-KR" altLang="en-US" b="1" dirty="0" smtClean="0"/>
              <a:t>같은 </a:t>
            </a:r>
            <a:r>
              <a:rPr lang="en-US" altLang="ko-KR" b="1" dirty="0" err="1" smtClean="0"/>
              <a:t>datatype</a:t>
            </a:r>
            <a:r>
              <a:rPr lang="ko-KR" altLang="en-US" b="1" dirty="0" smtClean="0"/>
              <a:t>의 </a:t>
            </a:r>
            <a:r>
              <a:rPr lang="en-US" altLang="ko-KR" b="1" dirty="0" err="1" smtClean="0"/>
              <a:t>country_id</a:t>
            </a:r>
            <a:r>
              <a:rPr lang="ko-KR" altLang="en-US" dirty="0" smtClean="0"/>
              <a:t>를 가지고 있고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각 테이블은 </a:t>
            </a:r>
            <a:r>
              <a:rPr lang="en-US" altLang="ko-KR" b="1" dirty="0" err="1" smtClean="0"/>
              <a:t>country_id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key</a:t>
            </a:r>
            <a:r>
              <a:rPr lang="ko-KR" altLang="en-US" b="1" dirty="0" smtClean="0"/>
              <a:t>로 하는 인덱스</a:t>
            </a:r>
            <a:r>
              <a:rPr lang="ko-KR" altLang="en-US" dirty="0" smtClean="0"/>
              <a:t>를 가지고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FK</a:t>
            </a:r>
            <a:r>
              <a:rPr lang="ko-KR" altLang="en-US" dirty="0" smtClean="0"/>
              <a:t>에 대한 설정은 참조하는 테이블이 지정이 되어있다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여기까지 하고 쉬기</a:t>
            </a:r>
            <a:r>
              <a:rPr lang="en-US" altLang="ko-KR" smtClean="0"/>
              <a:t>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 테스트 시에 </a:t>
            </a:r>
            <a:r>
              <a:rPr lang="en-US" altLang="ko-KR" dirty="0" err="1" smtClean="0"/>
              <a:t>WorkBench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City </a:t>
            </a:r>
            <a:r>
              <a:rPr lang="ko-KR" altLang="en-US" dirty="0" smtClean="0"/>
              <a:t>테이블에 데이터를 먼저 입력하게 되면</a:t>
            </a:r>
            <a:endParaRPr lang="en-US" altLang="ko-KR" dirty="0" smtClean="0"/>
          </a:p>
          <a:p>
            <a:r>
              <a:rPr lang="ko-KR" altLang="en-US" dirty="0" smtClean="0"/>
              <a:t>다음과 같은 에러가 발생할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ERROR 1452(23000): Cannot add or update a child row; ……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ORDER BY</a:t>
            </a:r>
          </a:p>
          <a:p>
            <a:r>
              <a:rPr lang="en-US" altLang="ko-KR" dirty="0" smtClean="0"/>
              <a:t>order</a:t>
            </a:r>
            <a:r>
              <a:rPr lang="en-US" altLang="ko-KR" baseline="0" dirty="0" smtClean="0"/>
              <a:t> by</a:t>
            </a:r>
            <a:r>
              <a:rPr lang="ko-KR" altLang="en-US" baseline="0" dirty="0" smtClean="0"/>
              <a:t>는 보고자 하는 데이터를 정렬 하기 위한 구문으로 위의 예제와 같이 사용이 가능하다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하나의 </a:t>
            </a:r>
            <a:r>
              <a:rPr lang="ko-KR" altLang="en-US" baseline="0" dirty="0" err="1" smtClean="0"/>
              <a:t>컬럼에</a:t>
            </a:r>
            <a:r>
              <a:rPr lang="ko-KR" altLang="en-US" baseline="0" dirty="0" smtClean="0"/>
              <a:t> 대해서만 정렬을 할 수도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 개의 </a:t>
            </a:r>
            <a:r>
              <a:rPr lang="ko-KR" altLang="en-US" baseline="0" dirty="0" err="1" smtClean="0"/>
              <a:t>컬럼에</a:t>
            </a:r>
            <a:r>
              <a:rPr lang="ko-KR" altLang="en-US" baseline="0" dirty="0" smtClean="0"/>
              <a:t> 대해서도 정렬을 할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구문을 실행하면 다음의 화면처럼 값이 보이는 것을 확인할 수 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err="1" smtClean="0"/>
              <a:t>starff_id</a:t>
            </a:r>
            <a:r>
              <a:rPr lang="ko-KR" altLang="en-US" baseline="0" dirty="0" smtClean="0"/>
              <a:t>는 순방향으로 정렬된것을 확인할 수 있고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renta_lid</a:t>
            </a:r>
            <a:r>
              <a:rPr lang="ko-KR" altLang="en-US" baseline="0" dirty="0" smtClean="0"/>
              <a:t>는 역방향으로 정렬된 것을 확인할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="1" baseline="0" dirty="0" smtClean="0"/>
              <a:t>--</a:t>
            </a:r>
            <a:r>
              <a:rPr lang="ko-KR" altLang="en-US" b="1" baseline="0" dirty="0" smtClean="0"/>
              <a:t>참고</a:t>
            </a:r>
            <a:r>
              <a:rPr lang="en-US" altLang="ko-KR" b="1" baseline="0" dirty="0" smtClean="0"/>
              <a:t>--</a:t>
            </a:r>
          </a:p>
          <a:p>
            <a:r>
              <a:rPr lang="ko-KR" altLang="en-US" b="1" baseline="0" dirty="0" smtClean="0"/>
              <a:t>일반적으로 </a:t>
            </a:r>
            <a:r>
              <a:rPr lang="en-US" altLang="ko-KR" b="1" baseline="0" dirty="0" smtClean="0"/>
              <a:t>order by </a:t>
            </a:r>
            <a:r>
              <a:rPr lang="ko-KR" altLang="en-US" b="1" baseline="0" dirty="0" smtClean="0"/>
              <a:t>구문은 </a:t>
            </a:r>
            <a:r>
              <a:rPr lang="en-US" altLang="ko-KR" b="1" baseline="0" dirty="0" smtClean="0"/>
              <a:t>DBMS</a:t>
            </a:r>
            <a:r>
              <a:rPr lang="ko-KR" altLang="en-US" b="1" baseline="0" dirty="0" smtClean="0"/>
              <a:t>내에서 </a:t>
            </a:r>
            <a:r>
              <a:rPr lang="en-US" altLang="ko-KR" b="1" baseline="0" dirty="0" smtClean="0"/>
              <a:t>sorting </a:t>
            </a:r>
            <a:r>
              <a:rPr lang="ko-KR" altLang="en-US" b="1" baseline="0" dirty="0" smtClean="0"/>
              <a:t>작업을 유발 시키기 때문에 불필요하게 사용하는 것은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좋지 않다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꼭 필요한 경우에만 사용하도록 하며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꼭 필요한 경우에는 인덱스를 이용하여 </a:t>
            </a:r>
            <a:r>
              <a:rPr lang="en-US" altLang="ko-KR" b="1" baseline="0" dirty="0" smtClean="0"/>
              <a:t>sorting</a:t>
            </a:r>
            <a:r>
              <a:rPr lang="ko-KR" altLang="en-US" b="1" baseline="0" dirty="0" smtClean="0"/>
              <a:t>이 일어나지 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않게 쿼리를 작성하도록 하는 것이 좋다</a:t>
            </a:r>
            <a:r>
              <a:rPr lang="en-US" altLang="ko-KR" b="1" baseline="0" dirty="0" smtClean="0"/>
              <a:t>. sorting</a:t>
            </a:r>
            <a:r>
              <a:rPr lang="ko-KR" altLang="en-US" b="1" baseline="0" dirty="0" smtClean="0"/>
              <a:t>이 일어나지 않게 하는 방법은 </a:t>
            </a:r>
            <a:r>
              <a:rPr lang="en-US" altLang="ko-KR" b="1" baseline="0" dirty="0" smtClean="0"/>
              <a:t>DBMS</a:t>
            </a:r>
            <a:r>
              <a:rPr lang="ko-KR" altLang="en-US" b="1" baseline="0" dirty="0" smtClean="0"/>
              <a:t>마다 다르다</a:t>
            </a:r>
            <a:r>
              <a:rPr lang="en-US" altLang="ko-KR" b="1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 smtClean="0"/>
              <a:t>RDBMS</a:t>
            </a:r>
            <a:r>
              <a:rPr lang="ko-KR" altLang="en-US" dirty="0" smtClean="0"/>
              <a:t> 이론에서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에 저장되는 데이터를 표현하는 용어들에 대해 알아본다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일반적으로 잘 사용하는 용어는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아주 간단한 기초 이론을 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다시 한번 </a:t>
            </a:r>
            <a:r>
              <a:rPr lang="en-US" altLang="ko-KR" dirty="0" smtClean="0"/>
              <a:t>remind </a:t>
            </a:r>
            <a:r>
              <a:rPr lang="ko-KR" altLang="en-US" dirty="0" smtClean="0"/>
              <a:t>하는 차원에서 간단히 살펴보도록 하자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endParaRPr lang="en-US" altLang="ko-KR" dirty="0" smtClean="0"/>
          </a:p>
          <a:p>
            <a:pPr fontAlgn="t">
              <a:defRPr/>
            </a:pPr>
            <a:endParaRPr lang="en-US" altLang="ko-KR" b="1" dirty="0" smtClean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7B205-5305-4A03-9CC0-25B5EFDA8E9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Group by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r>
              <a:rPr lang="en-US" altLang="ko-KR" dirty="0" smtClean="0"/>
              <a:t>Group by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구문은 출력되는 데이터를 집합의 의미로 다시 구성하고자 하는 경우 사용하는 구문으로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특정 조건에 맞는 그룹으로 나누어서 산술적인 계산을 하려고 할 때 사용한다</a:t>
            </a:r>
            <a:r>
              <a:rPr lang="en-US" altLang="ko-KR" baseline="0" dirty="0" smtClean="0"/>
              <a:t>. group by </a:t>
            </a:r>
            <a:r>
              <a:rPr lang="ko-KR" altLang="en-US" baseline="0" dirty="0" smtClean="0"/>
              <a:t>구문을 추가하게 되면 위의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구문을 통해 추출되는 데이터를 </a:t>
            </a:r>
            <a:r>
              <a:rPr lang="en-US" altLang="ko-KR" baseline="0" dirty="0" smtClean="0"/>
              <a:t>group by </a:t>
            </a:r>
            <a:r>
              <a:rPr lang="ko-KR" altLang="en-US" baseline="0" dirty="0" smtClean="0"/>
              <a:t>구문에 지정된 </a:t>
            </a:r>
            <a:r>
              <a:rPr lang="ko-KR" altLang="en-US" baseline="0" dirty="0" err="1" smtClean="0"/>
              <a:t>컬럼의</a:t>
            </a:r>
            <a:r>
              <a:rPr lang="ko-KR" altLang="en-US" baseline="0" dirty="0" smtClean="0"/>
              <a:t> 값에 따라 </a:t>
            </a:r>
            <a:r>
              <a:rPr lang="en-US" altLang="ko-KR" baseline="0" dirty="0" smtClean="0"/>
              <a:t>grouping </a:t>
            </a:r>
            <a:r>
              <a:rPr lang="ko-KR" altLang="en-US" baseline="0" dirty="0" smtClean="0"/>
              <a:t>하게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그것에 따라 산술 계산을 하여 데이터를 출력하게 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having</a:t>
            </a:r>
            <a:r>
              <a:rPr lang="ko-KR" altLang="en-US" baseline="0" dirty="0" smtClean="0"/>
              <a:t>절은 </a:t>
            </a:r>
            <a:r>
              <a:rPr lang="en-US" altLang="ko-KR" baseline="0" dirty="0" smtClean="0"/>
              <a:t>group by</a:t>
            </a:r>
            <a:r>
              <a:rPr lang="ko-KR" altLang="en-US" baseline="0" dirty="0" smtClean="0"/>
              <a:t>에 의해 </a:t>
            </a:r>
            <a:r>
              <a:rPr lang="en-US" altLang="ko-KR" baseline="0" dirty="0" smtClean="0"/>
              <a:t>grouping</a:t>
            </a:r>
            <a:r>
              <a:rPr lang="ko-KR" altLang="en-US" baseline="0" dirty="0" smtClean="0"/>
              <a:t>한 데이터 결과값에 또 다른 조건을 주고자 하는 경우에 사용하는 구문이다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같이 </a:t>
            </a:r>
            <a:r>
              <a:rPr lang="en-US" altLang="ko-KR" baseline="0" dirty="0" smtClean="0"/>
              <a:t>group by </a:t>
            </a:r>
            <a:r>
              <a:rPr lang="ko-KR" altLang="en-US" baseline="0" dirty="0" smtClean="0"/>
              <a:t>구문에서 자주 사용하는 것이 </a:t>
            </a:r>
            <a:r>
              <a:rPr lang="en-US" altLang="ko-KR" baseline="0" dirty="0" smtClean="0"/>
              <a:t>count</a:t>
            </a:r>
            <a:r>
              <a:rPr lang="ko-KR" altLang="en-US" baseline="0" dirty="0" smtClean="0"/>
              <a:t>와 같은 </a:t>
            </a:r>
            <a:r>
              <a:rPr lang="ko-KR" altLang="en-US" b="1" baseline="0" dirty="0" smtClean="0"/>
              <a:t>그룹합수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그룹함수란 여러 행 또는 테이블 전체의 행에 함수를 사용하여 하나의 결과값을 가져오는 함수로서 </a:t>
            </a:r>
            <a:r>
              <a:rPr lang="en-US" altLang="ko-KR" b="1" baseline="0" dirty="0" smtClean="0"/>
              <a:t>sum, max, min, count, </a:t>
            </a:r>
            <a:r>
              <a:rPr lang="en-US" altLang="ko-KR" b="1" baseline="0" dirty="0" err="1" smtClean="0"/>
              <a:t>avg</a:t>
            </a:r>
            <a:r>
              <a:rPr lang="en-US" altLang="ko-KR" b="1" baseline="0" dirty="0" smtClean="0"/>
              <a:t> </a:t>
            </a:r>
            <a:r>
              <a:rPr lang="ko-KR" altLang="en-US" baseline="0" dirty="0" smtClean="0"/>
              <a:t>등이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대표적인 그룹함수는 </a:t>
            </a:r>
            <a:r>
              <a:rPr lang="en-US" altLang="ko-KR" baseline="0" dirty="0" err="1" smtClean="0"/>
              <a:t>MySQL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Oracle</a:t>
            </a:r>
            <a:r>
              <a:rPr lang="ko-KR" altLang="en-US" baseline="0" dirty="0" smtClean="0"/>
              <a:t>이 크게 다르지는 않지만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모두 같은 것은 아니다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union</a:t>
            </a:r>
            <a:r>
              <a:rPr lang="ko-KR" altLang="en-US" dirty="0" smtClean="0"/>
              <a:t>은 두 쿼리의 값을 합치는데 중복되는 값을 제거한다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union all</a:t>
            </a:r>
            <a:r>
              <a:rPr lang="ko-KR" altLang="en-US" dirty="0" smtClean="0"/>
              <a:t>은 무조건 두 쿼리의 값을 그대로 합쳐서 보여준다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즉 </a:t>
            </a:r>
            <a:r>
              <a:rPr lang="en-US" altLang="ko-KR" b="1" dirty="0" smtClean="0"/>
              <a:t>union </a:t>
            </a:r>
            <a:r>
              <a:rPr lang="ko-KR" altLang="en-US" b="1" dirty="0" smtClean="0"/>
              <a:t>의 경우 중복 되는 값을 제거하기 위해 출력되는 값을 </a:t>
            </a:r>
            <a:r>
              <a:rPr lang="ko-KR" altLang="en-US" b="1" dirty="0" smtClean="0">
                <a:solidFill>
                  <a:srgbClr val="C00000"/>
                </a:solidFill>
              </a:rPr>
              <a:t>소팅</a:t>
            </a:r>
            <a:r>
              <a:rPr lang="ko-KR" altLang="en-US" b="1" dirty="0" smtClean="0"/>
              <a:t>하게 된다</a:t>
            </a:r>
            <a:r>
              <a:rPr lang="en-US" altLang="ko-KR" b="1" dirty="0" smtClean="0"/>
              <a:t>. </a:t>
            </a:r>
          </a:p>
          <a:p>
            <a:r>
              <a:rPr lang="ko-KR" altLang="en-US" dirty="0" smtClean="0"/>
              <a:t>자료가 많거나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되어 있지 않은 필드를 대상으로 하게 되면 시간이 길어질 수 있으므로 </a:t>
            </a:r>
            <a:endParaRPr lang="en-US" altLang="ko-KR" dirty="0" smtClean="0"/>
          </a:p>
          <a:p>
            <a:r>
              <a:rPr lang="ko-KR" altLang="en-US" dirty="0" smtClean="0"/>
              <a:t>잘 활용하도록 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여러 개의 테이블에서 데이터를 조회하는 방법을 알아보도록 하자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테이블에서 데이터를 연결하여 검색할 때 우리는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구문을 사용한다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JOIN</a:t>
            </a:r>
            <a:r>
              <a:rPr lang="ko-KR" altLang="en-US" dirty="0" smtClean="0"/>
              <a:t>은 그 조건의 특징 및 방법에 따라 따라 종류가 나뉘어 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간단히 정리해 보면 다음과 같다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조건 절에 </a:t>
            </a:r>
            <a:r>
              <a:rPr lang="en-US" altLang="ko-KR" dirty="0" smtClean="0"/>
              <a:t>'='</a:t>
            </a:r>
            <a:r>
              <a:rPr lang="ko-KR" altLang="en-US" dirty="0" smtClean="0"/>
              <a:t>을 사용하였는지 아니었는지에 따라 </a:t>
            </a:r>
            <a:endParaRPr lang="en-US" altLang="ko-KR" dirty="0" smtClean="0"/>
          </a:p>
          <a:p>
            <a:r>
              <a:rPr lang="en-US" altLang="ko-KR" b="1" dirty="0" smtClean="0"/>
              <a:t>EQUI JOINS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조건 절에 </a:t>
            </a:r>
            <a:r>
              <a:rPr lang="en-US" altLang="ko-KR" dirty="0" smtClean="0"/>
              <a:t>'=' </a:t>
            </a:r>
            <a:r>
              <a:rPr lang="ko-KR" altLang="en-US" dirty="0" smtClean="0"/>
              <a:t>만을 포함하여 구성한 </a:t>
            </a:r>
            <a:r>
              <a:rPr lang="en-US" altLang="ko-KR" dirty="0" smtClean="0"/>
              <a:t>JOIN</a:t>
            </a:r>
          </a:p>
          <a:p>
            <a:r>
              <a:rPr lang="en-US" altLang="ko-KR" b="1" dirty="0" smtClean="0"/>
              <a:t>Non-EQUIJOINS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조건 절에 </a:t>
            </a:r>
            <a:r>
              <a:rPr lang="en-US" altLang="ko-KR" baseline="0" dirty="0" smtClean="0"/>
              <a:t>'=' </a:t>
            </a:r>
            <a:r>
              <a:rPr lang="ko-KR" altLang="en-US" baseline="0" dirty="0" smtClean="0"/>
              <a:t>이외의 연산자를 사용한 </a:t>
            </a:r>
            <a:r>
              <a:rPr lang="en-US" altLang="ko-KR" baseline="0" dirty="0" smtClean="0"/>
              <a:t>JOIN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관계된 테이블 간의 연관 방법에 따라</a:t>
            </a:r>
            <a:endParaRPr lang="en-US" altLang="ko-KR" baseline="0" dirty="0" smtClean="0"/>
          </a:p>
          <a:p>
            <a:r>
              <a:rPr lang="en-US" altLang="ko-KR" b="1" baseline="0" dirty="0" smtClean="0"/>
              <a:t>INNER JOIN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각 테이블의 </a:t>
            </a:r>
            <a:r>
              <a:rPr lang="en-US" altLang="ko-KR" baseline="0" dirty="0" smtClean="0"/>
              <a:t>row </a:t>
            </a:r>
            <a:r>
              <a:rPr lang="ko-KR" altLang="en-US" baseline="0" dirty="0" smtClean="0"/>
              <a:t>중 서로 연관된 내용만 검색하여 보여주는 </a:t>
            </a:r>
            <a:r>
              <a:rPr lang="en-US" altLang="ko-KR" baseline="0" dirty="0" smtClean="0"/>
              <a:t>JOIN </a:t>
            </a:r>
            <a:r>
              <a:rPr lang="ko-KR" altLang="en-US" baseline="0" dirty="0" smtClean="0"/>
              <a:t>방식</a:t>
            </a:r>
            <a:endParaRPr lang="en-US" altLang="ko-KR" baseline="0" dirty="0" smtClean="0"/>
          </a:p>
          <a:p>
            <a:r>
              <a:rPr lang="en-US" altLang="ko-KR" b="1" baseline="0" dirty="0" smtClean="0"/>
              <a:t>OUTER JOIN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특정 테이블을 기준으로 상대방의 테이블에 데이터가 없는 경우에도 보여주는 </a:t>
            </a:r>
            <a:r>
              <a:rPr lang="en-US" altLang="ko-KR" baseline="0" dirty="0" smtClean="0"/>
              <a:t>JOIN</a:t>
            </a:r>
            <a:r>
              <a:rPr lang="ko-KR" altLang="en-US" baseline="0" dirty="0" smtClean="0"/>
              <a:t>방식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InnerJoin</a:t>
            </a:r>
            <a:r>
              <a:rPr lang="ko-KR" altLang="en-US" dirty="0" smtClean="0"/>
              <a:t>을 어떻게 구현하는지 알아보도록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고용자에 대한 정보를 가지고 있는 </a:t>
            </a:r>
            <a:r>
              <a:rPr lang="en-US" altLang="ko-KR" dirty="0" smtClean="0"/>
              <a:t>employee</a:t>
            </a:r>
            <a:r>
              <a:rPr lang="ko-KR" altLang="en-US" dirty="0" smtClean="0"/>
              <a:t>라는 테이블과 회사내의 직급을 정리한 </a:t>
            </a:r>
            <a:r>
              <a:rPr lang="en-US" altLang="ko-KR" dirty="0" smtClean="0"/>
              <a:t>jobs</a:t>
            </a:r>
            <a:r>
              <a:rPr lang="ko-KR" altLang="en-US" dirty="0" smtClean="0"/>
              <a:t>라는 테이블의 내용을 조인하여 </a:t>
            </a:r>
            <a:r>
              <a:rPr lang="en-US" altLang="ko-KR" dirty="0" err="1" smtClean="0"/>
              <a:t>jennifer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first name</a:t>
            </a:r>
            <a:r>
              <a:rPr lang="ko-KR" altLang="en-US" dirty="0" smtClean="0"/>
              <a:t>을 가진 사람의 </a:t>
            </a:r>
            <a:r>
              <a:rPr lang="en-US" altLang="ko-KR" dirty="0" err="1" smtClean="0"/>
              <a:t>last_name</a:t>
            </a:r>
            <a:r>
              <a:rPr lang="ko-KR" altLang="en-US" dirty="0" smtClean="0"/>
              <a:t>과 직급 그리고 가장 적은 월급을 알아내는 쿼리를 만든다고 가정해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두 테이블에 있는 데이터가 모두 존재하는 경우에만 결과값으로 조회한다고 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다음과 같이 데이터를 추출할 수 있을 것이다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고용자에 대한 내용은 </a:t>
            </a:r>
            <a:r>
              <a:rPr lang="en-US" altLang="ko-KR" dirty="0" smtClean="0"/>
              <a:t>employ</a:t>
            </a:r>
            <a:r>
              <a:rPr lang="ko-KR" altLang="en-US" dirty="0" smtClean="0"/>
              <a:t>안에 들어있고</a:t>
            </a:r>
            <a:r>
              <a:rPr lang="en-US" altLang="ko-KR" dirty="0" smtClean="0"/>
              <a:t>, employ</a:t>
            </a:r>
            <a:r>
              <a:rPr lang="ko-KR" altLang="en-US" dirty="0" smtClean="0"/>
              <a:t>는 자신이 가지고 있는 정보중 </a:t>
            </a:r>
            <a:r>
              <a:rPr lang="en-US" altLang="ko-KR" dirty="0" err="1" smtClean="0"/>
              <a:t>job_id</a:t>
            </a:r>
            <a:r>
              <a:rPr lang="ko-KR" altLang="en-US" dirty="0" smtClean="0"/>
              <a:t>라는 컬럼 값을 이용해 </a:t>
            </a:r>
            <a:r>
              <a:rPr lang="en-US" altLang="ko-KR" dirty="0" smtClean="0"/>
              <a:t>jobs</a:t>
            </a:r>
            <a:r>
              <a:rPr lang="ko-KR" altLang="en-US" dirty="0" smtClean="0"/>
              <a:t>의 정보를 추출할 수 있다고 한다면 화면과 같이 화면에 보는 바와 같이 데이터를 추출할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쿼리로 표현하면 화면에 보는 바와 같이 작성할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오라클에서</a:t>
            </a:r>
            <a:r>
              <a:rPr lang="ko-KR" altLang="en-US" dirty="0" smtClean="0"/>
              <a:t> 쿼리 구성 시 </a:t>
            </a:r>
            <a:r>
              <a:rPr lang="en-US" altLang="ko-KR" dirty="0" smtClean="0"/>
              <a:t>inner join</a:t>
            </a:r>
            <a:r>
              <a:rPr lang="ko-KR" altLang="en-US" dirty="0" smtClean="0"/>
              <a:t>을 표현하는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첫 번째 방법은 우리가 흔히 사용하는 방법으로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조건으로 조인 조건을 기술하는 방법이고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두 번째 방법은 </a:t>
            </a:r>
            <a:r>
              <a:rPr lang="en-US" altLang="ko-KR" baseline="0" dirty="0" smtClean="0"/>
              <a:t>inner join </a:t>
            </a:r>
            <a:r>
              <a:rPr lang="ko-KR" altLang="en-US" baseline="0" dirty="0" smtClean="0"/>
              <a:t>구문과 </a:t>
            </a:r>
            <a:r>
              <a:rPr lang="en-US" altLang="ko-KR" baseline="0" dirty="0" smtClean="0"/>
              <a:t>on </a:t>
            </a:r>
            <a:r>
              <a:rPr lang="ko-KR" altLang="en-US" baseline="0" dirty="0" smtClean="0"/>
              <a:t>절을 사용하여 표시하는 방법이다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Outer Join</a:t>
            </a:r>
            <a:r>
              <a:rPr lang="ko-KR" altLang="en-US" baseline="0" dirty="0" smtClean="0"/>
              <a:t>에 대해 알아보도록 하자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Outer Join</a:t>
            </a:r>
            <a:r>
              <a:rPr lang="ko-KR" altLang="en-US" baseline="0" dirty="0" smtClean="0"/>
              <a:t>은 기준이 되는 테이블이 어디에 위치하느냐에 따라 </a:t>
            </a:r>
            <a:r>
              <a:rPr lang="en-US" altLang="ko-KR" baseline="0" dirty="0" smtClean="0"/>
              <a:t>Left Outer Join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Right Outer Join</a:t>
            </a:r>
            <a:r>
              <a:rPr lang="ko-KR" altLang="en-US" baseline="0" dirty="0" smtClean="0"/>
              <a:t>으로 나뉜다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여기에서는 </a:t>
            </a:r>
            <a:r>
              <a:rPr lang="en-US" altLang="ko-KR" baseline="0" dirty="0" smtClean="0"/>
              <a:t>Left Outer Join</a:t>
            </a:r>
            <a:r>
              <a:rPr lang="ko-KR" altLang="en-US" baseline="0" dirty="0" smtClean="0"/>
              <a:t>에 대해 알아보도록 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--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--</a:t>
            </a:r>
          </a:p>
          <a:p>
            <a:r>
              <a:rPr lang="en-US" altLang="ko-KR" baseline="0" dirty="0" smtClean="0"/>
              <a:t>hr </a:t>
            </a:r>
            <a:r>
              <a:rPr lang="ko-KR" altLang="en-US" baseline="0" dirty="0" smtClean="0"/>
              <a:t>스키마 데이터로는 </a:t>
            </a:r>
            <a:r>
              <a:rPr lang="en-US" altLang="ko-KR" baseline="0" dirty="0" smtClean="0"/>
              <a:t>Outer Join</a:t>
            </a:r>
            <a:r>
              <a:rPr lang="ko-KR" altLang="en-US" baseline="0" dirty="0" smtClean="0"/>
              <a:t>에 맞는 예제를 만들 수 없어서 여기서는 다른 데이터를 가지고 예제를 구성하였다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학원에 개설된 강의에 대한 내용을 가지고 있는 </a:t>
            </a:r>
            <a:r>
              <a:rPr lang="en-US" altLang="ko-KR" baseline="0" dirty="0" smtClean="0"/>
              <a:t>Class </a:t>
            </a:r>
            <a:r>
              <a:rPr lang="ko-KR" altLang="en-US" baseline="0" dirty="0" smtClean="0"/>
              <a:t>테이블과 각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의 진행하는 강의자에 대한 정보를 가지고 있는 </a:t>
            </a:r>
            <a:r>
              <a:rPr lang="en-US" altLang="ko-KR" baseline="0" dirty="0" err="1" smtClean="0"/>
              <a:t>Teachters</a:t>
            </a:r>
            <a:r>
              <a:rPr lang="ko-KR" altLang="en-US" baseline="0" dirty="0" smtClean="0"/>
              <a:t>라는 테이블을 조인하여 각 클래스에 대한 정보와 각 클래스를 진행하는 강의자에 대한 내용을 같이 보여주고자 한다고 가정하자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라는 테이블은 각 개설된 강의에 대한 정보를 가진 테이블이고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Teachers</a:t>
            </a:r>
            <a:r>
              <a:rPr lang="ko-KR" altLang="en-US" baseline="0" dirty="0" smtClean="0"/>
              <a:t>는 강의하는 자에 대한 정보를 가지고 있는 테이블이다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두 개 테이블의 데이터를 조인하는 기준으로는 각 테이블에 존재하는 </a:t>
            </a:r>
            <a:r>
              <a:rPr lang="en-US" altLang="ko-KR" baseline="0" dirty="0" err="1" smtClean="0"/>
              <a:t>t_code</a:t>
            </a:r>
            <a:r>
              <a:rPr lang="ko-KR" altLang="en-US" baseline="0" dirty="0" smtClean="0"/>
              <a:t>를 사용하도록 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err="1" smtClean="0"/>
              <a:t>t_code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값을 확인하여 데이터를 조인하는데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t_code</a:t>
            </a:r>
            <a:r>
              <a:rPr lang="ko-KR" altLang="en-US" baseline="0" dirty="0" smtClean="0"/>
              <a:t>의 값이 있던 없던 간에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의 내용은 모두 보여야 한다고 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다음과 같이 데이터가 나와야 하는 것이다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그럼 이와 같이 데이터를 조인해서 보여주는 것은 다음과 같이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방법으로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를 작성할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첫 번째 방법은  </a:t>
            </a:r>
            <a:r>
              <a:rPr lang="en-US" altLang="ko-KR" baseline="0" dirty="0" smtClean="0"/>
              <a:t>LEFT OUTER JOIN </a:t>
            </a:r>
            <a:r>
              <a:rPr lang="ko-KR" altLang="en-US" baseline="0" dirty="0" smtClean="0"/>
              <a:t>구문과 </a:t>
            </a:r>
            <a:r>
              <a:rPr lang="en-US" altLang="ko-KR" baseline="0" dirty="0" smtClean="0"/>
              <a:t>on </a:t>
            </a:r>
            <a:r>
              <a:rPr lang="ko-KR" altLang="en-US" baseline="0" dirty="0" smtClean="0"/>
              <a:t>절을 이용한 방법이고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두 번째 방법은 </a:t>
            </a:r>
            <a:r>
              <a:rPr lang="ko-KR" altLang="en-US" baseline="0" dirty="0" err="1" smtClean="0"/>
              <a:t>오라클에서</a:t>
            </a:r>
            <a:r>
              <a:rPr lang="ko-KR" altLang="en-US" baseline="0" dirty="0" smtClean="0"/>
              <a:t> 사용할 수 있는 방법으로 기준이 되지 않는 테이블에 </a:t>
            </a:r>
            <a:r>
              <a:rPr lang="en-US" altLang="ko-KR" baseline="0" dirty="0" smtClean="0"/>
              <a:t>(+) </a:t>
            </a:r>
            <a:r>
              <a:rPr lang="ko-KR" altLang="en-US" baseline="0" dirty="0" smtClean="0"/>
              <a:t>을 사용하는 방법이다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앞서 배운 것과 기준이 다른 </a:t>
            </a:r>
            <a:r>
              <a:rPr lang="en-US" altLang="ko-KR" dirty="0" smtClean="0"/>
              <a:t>Outer Join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Right Outer Join</a:t>
            </a:r>
            <a:r>
              <a:rPr lang="ko-KR" altLang="en-US" baseline="0" dirty="0" smtClean="0"/>
              <a:t>에 대해 알아보도록 하자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Right Outer Join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Left Outer Join</a:t>
            </a:r>
            <a:r>
              <a:rPr lang="ko-KR" altLang="en-US" baseline="0" dirty="0" smtClean="0"/>
              <a:t>과 다르게 기준이 되는 테이블이 오른쪽에 있는 테이블로서 </a:t>
            </a:r>
            <a:endParaRPr lang="en-US" altLang="ko-KR" baseline="0" dirty="0" smtClean="0"/>
          </a:p>
          <a:p>
            <a:r>
              <a:rPr lang="ko-KR" altLang="en-US" baseline="0" dirty="0" smtClean="0"/>
              <a:t>구문에서 오른쪽에 있는 테이블을 기준으로 데이터를 구성하게 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앞에서 설명한 것과 같은 예제이다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다른 점이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기준이 </a:t>
            </a:r>
            <a:r>
              <a:rPr lang="en-US" altLang="ko-KR" baseline="0" dirty="0" smtClean="0"/>
              <a:t>Class </a:t>
            </a:r>
            <a:r>
              <a:rPr lang="ko-KR" altLang="en-US" baseline="0" dirty="0" smtClean="0"/>
              <a:t>테이블이 아니라 </a:t>
            </a:r>
            <a:r>
              <a:rPr lang="en-US" altLang="ko-KR" baseline="0" dirty="0" smtClean="0"/>
              <a:t>Teachers </a:t>
            </a:r>
            <a:r>
              <a:rPr lang="ko-KR" altLang="en-US" baseline="0" dirty="0" smtClean="0"/>
              <a:t>테이블이다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Teachers </a:t>
            </a:r>
            <a:r>
              <a:rPr lang="ko-KR" altLang="en-US" baseline="0" dirty="0" smtClean="0"/>
              <a:t>테이블을 기준으로 데이터를 구성하면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앞에서 </a:t>
            </a:r>
            <a:r>
              <a:rPr lang="en-US" altLang="ko-KR" baseline="0" dirty="0" smtClean="0"/>
              <a:t>LEFT Outer Join</a:t>
            </a:r>
            <a:r>
              <a:rPr lang="ko-KR" altLang="en-US" baseline="0" dirty="0" smtClean="0"/>
              <a:t>으로 구성한 것과 데이터가 다름을 </a:t>
            </a:r>
            <a:endParaRPr lang="en-US" altLang="ko-KR" baseline="0" dirty="0" smtClean="0"/>
          </a:p>
          <a:p>
            <a:r>
              <a:rPr lang="ko-KR" altLang="en-US" baseline="0" dirty="0" smtClean="0"/>
              <a:t>확인할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이것을 쿼리로 구현하면 다음과 같다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쿼리로 구현하는 방법은 </a:t>
            </a:r>
            <a:r>
              <a:rPr lang="en-US" altLang="ko-KR" baseline="0" dirty="0" smtClean="0"/>
              <a:t>Left Outer Join</a:t>
            </a:r>
            <a:r>
              <a:rPr lang="ko-KR" altLang="en-US" baseline="0" dirty="0" smtClean="0"/>
              <a:t>과 같이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가지가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첫 번째는 </a:t>
            </a:r>
            <a:r>
              <a:rPr lang="en-US" altLang="ko-KR" baseline="0" dirty="0" smtClean="0"/>
              <a:t>Right Outer Join</a:t>
            </a:r>
            <a:r>
              <a:rPr lang="ko-KR" altLang="en-US" baseline="0" dirty="0" smtClean="0"/>
              <a:t>구문과 </a:t>
            </a:r>
            <a:r>
              <a:rPr lang="en-US" altLang="ko-KR" baseline="0" dirty="0" smtClean="0"/>
              <a:t>on</a:t>
            </a:r>
            <a:r>
              <a:rPr lang="ko-KR" altLang="en-US" baseline="0" dirty="0" smtClean="0"/>
              <a:t>절을 이용한 방법이고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두 번째는 기준이 아닌 테이블에 </a:t>
            </a:r>
            <a:r>
              <a:rPr lang="en-US" altLang="ko-KR" baseline="0" dirty="0" smtClean="0"/>
              <a:t>(+) </a:t>
            </a:r>
            <a:r>
              <a:rPr lang="ko-KR" altLang="en-US" baseline="0" dirty="0" smtClean="0"/>
              <a:t>을 사용하는 방법이다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앞서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하는 방법을 알아 보았다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이제는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하는 방법에 대해 알아보도록 하자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sakila</a:t>
            </a:r>
            <a:r>
              <a:rPr lang="ko-KR" altLang="en-US" dirty="0" smtClean="0"/>
              <a:t>라는 스키마에 있는 데이터를 예제로 살펴보도록 하자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고객 정보를 가지고 있는 </a:t>
            </a:r>
            <a:r>
              <a:rPr lang="en-US" altLang="ko-KR" dirty="0" smtClean="0"/>
              <a:t>customer</a:t>
            </a:r>
            <a:r>
              <a:rPr lang="ko-KR" altLang="en-US" dirty="0" smtClean="0"/>
              <a:t>테이블과 주소 정보를 가지고 있는 </a:t>
            </a:r>
            <a:r>
              <a:rPr lang="en-US" altLang="ko-KR" dirty="0" smtClean="0"/>
              <a:t>address </a:t>
            </a:r>
            <a:r>
              <a:rPr lang="ko-KR" altLang="en-US" dirty="0" smtClean="0"/>
              <a:t>테이블을 이용하여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customer_id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이하인 고객에 대해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postal_code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정보를 조회하고자 한다고 가정하자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두 테이블에 있는 데이터가 모두 존재하는 경우에만 결과값으로 조회한다고 한다면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다음과 같이 데이터를 추출할 수 있을 것이다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그림과 같이 데이터를 추출하고 하는 경우 </a:t>
            </a:r>
            <a:r>
              <a:rPr lang="en-US" altLang="ko-KR" baseline="0" dirty="0" smtClean="0"/>
              <a:t>SQL </a:t>
            </a:r>
            <a:r>
              <a:rPr lang="ko-KR" altLang="en-US" baseline="0" dirty="0" smtClean="0"/>
              <a:t>쿼리로는 다음과 같이 구성할 수 있고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이 문법은 오라클과 다르지 않다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첫 번째 방법은 우리가 흔히 사용하는 방법으로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조건으로 조인 조건을 기술하는 방법이고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두 번째 방법은 </a:t>
            </a:r>
            <a:r>
              <a:rPr lang="en-US" altLang="ko-KR" baseline="0" dirty="0" smtClean="0"/>
              <a:t>inner join </a:t>
            </a:r>
            <a:r>
              <a:rPr lang="ko-KR" altLang="en-US" baseline="0" dirty="0" smtClean="0"/>
              <a:t>구문과 </a:t>
            </a:r>
            <a:r>
              <a:rPr lang="en-US" altLang="ko-KR" baseline="0" dirty="0" smtClean="0"/>
              <a:t>on </a:t>
            </a:r>
            <a:r>
              <a:rPr lang="ko-KR" altLang="en-US" baseline="0" dirty="0" smtClean="0"/>
              <a:t>절을 사용하여 표시하는 방법이다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Outer Join</a:t>
            </a:r>
            <a:r>
              <a:rPr lang="ko-KR" altLang="en-US" dirty="0" smtClean="0"/>
              <a:t>을 어떻게 사용하는지 그 방법에 대해 알아보도록 하자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과 마찬가지로 </a:t>
            </a:r>
            <a:r>
              <a:rPr lang="en-US" altLang="ko-KR" dirty="0" smtClean="0"/>
              <a:t>Left Outer Join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Right Outer</a:t>
            </a:r>
            <a:r>
              <a:rPr lang="en-US" altLang="ko-KR" baseline="0" dirty="0" smtClean="0"/>
              <a:t> Join</a:t>
            </a:r>
            <a:r>
              <a:rPr lang="ko-KR" altLang="en-US" baseline="0" dirty="0" smtClean="0"/>
              <a:t>을 지원한다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Left Outer Join</a:t>
            </a:r>
            <a:r>
              <a:rPr lang="ko-KR" altLang="en-US" baseline="0" dirty="0" smtClean="0"/>
              <a:t>을 사용하는 방법에 대해 알아보자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앞에서 </a:t>
            </a:r>
            <a:r>
              <a:rPr lang="en-US" altLang="ko-KR" baseline="0" dirty="0" smtClean="0"/>
              <a:t>Oracle</a:t>
            </a:r>
            <a:r>
              <a:rPr lang="ko-KR" altLang="en-US" baseline="0" dirty="0" smtClean="0"/>
              <a:t> 구문을 설명하면서 사용하였던 예제를 </a:t>
            </a:r>
            <a:r>
              <a:rPr lang="en-US" altLang="ko-KR" baseline="0" dirty="0" err="1" smtClean="0"/>
              <a:t>MySQL</a:t>
            </a:r>
            <a:r>
              <a:rPr lang="ko-KR" altLang="en-US" baseline="0" dirty="0" smtClean="0"/>
              <a:t>에서 어떻게 표현하는지 보자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기본적으로 </a:t>
            </a:r>
            <a:r>
              <a:rPr lang="en-US" altLang="ko-KR" baseline="0" dirty="0" smtClean="0"/>
              <a:t>SQL </a:t>
            </a:r>
            <a:r>
              <a:rPr lang="ko-KR" altLang="en-US" baseline="0" dirty="0" smtClean="0"/>
              <a:t>표준 구문을 지원 하기 때문에 그 부분은 </a:t>
            </a:r>
            <a:r>
              <a:rPr lang="en-US" altLang="ko-KR" baseline="0" dirty="0" smtClean="0"/>
              <a:t>Oracle</a:t>
            </a:r>
            <a:r>
              <a:rPr lang="ko-KR" altLang="en-US" baseline="0" dirty="0" smtClean="0"/>
              <a:t>과 크게 다르지 않지만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MySQL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Outer </a:t>
            </a:r>
            <a:r>
              <a:rPr lang="ko-KR" altLang="en-US" baseline="0" dirty="0" smtClean="0"/>
              <a:t>구문을 생략할 수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Oracle</a:t>
            </a:r>
            <a:r>
              <a:rPr lang="ko-KR" altLang="en-US" baseline="0" dirty="0" smtClean="0"/>
              <a:t>에서 사용가능했던 </a:t>
            </a:r>
            <a:r>
              <a:rPr lang="en-US" altLang="ko-KR" baseline="0" dirty="0" smtClean="0"/>
              <a:t>(+)</a:t>
            </a:r>
            <a:r>
              <a:rPr lang="ko-KR" altLang="en-US" baseline="0" dirty="0" smtClean="0"/>
              <a:t>는 오라클에서만 사용 가능한 방법이었기 때문에 </a:t>
            </a:r>
            <a:r>
              <a:rPr lang="en-US" altLang="ko-KR" baseline="0" dirty="0" err="1" smtClean="0"/>
              <a:t>MySQL</a:t>
            </a:r>
            <a:r>
              <a:rPr lang="ko-KR" altLang="en-US" baseline="0" dirty="0" smtClean="0"/>
              <a:t>에서는 문법상 허용하지 않는다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실행 시 다음과 같이 화면에 보여진다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에서 사용하는 </a:t>
            </a:r>
            <a:r>
              <a:rPr lang="en-US" altLang="ko-KR" dirty="0" smtClean="0"/>
              <a:t>Right outer Join </a:t>
            </a:r>
            <a:r>
              <a:rPr lang="ko-KR" altLang="en-US" dirty="0" smtClean="0"/>
              <a:t>구문도 </a:t>
            </a:r>
            <a:r>
              <a:rPr lang="en-US" altLang="ko-KR" dirty="0" smtClean="0"/>
              <a:t>Left outer</a:t>
            </a:r>
            <a:r>
              <a:rPr lang="en-US" altLang="ko-KR" baseline="0" dirty="0" smtClean="0"/>
              <a:t> Join </a:t>
            </a:r>
            <a:r>
              <a:rPr lang="ko-KR" altLang="en-US" baseline="0" dirty="0" smtClean="0"/>
              <a:t>구문과 크게 다르지 않다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OUTER </a:t>
            </a:r>
            <a:r>
              <a:rPr lang="ko-KR" altLang="en-US" baseline="0" dirty="0" smtClean="0"/>
              <a:t>는 생략이 가능하고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오라클과</a:t>
            </a:r>
            <a:r>
              <a:rPr lang="ko-KR" altLang="en-US" baseline="0" dirty="0" smtClean="0"/>
              <a:t> 같이 </a:t>
            </a:r>
            <a:r>
              <a:rPr lang="en-US" altLang="ko-KR" baseline="0" dirty="0" smtClean="0"/>
              <a:t>(+)</a:t>
            </a:r>
            <a:r>
              <a:rPr lang="ko-KR" altLang="en-US" baseline="0" dirty="0" smtClean="0"/>
              <a:t>은 사용할 수 없다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ko-KR" dirty="0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7B205-5305-4A03-9CC0-25B5EFDA8E9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33</a:t>
            </a:r>
            <a:r>
              <a:rPr lang="ko-KR" altLang="en-US" dirty="0" smtClean="0"/>
              <a:t>개의 데이터가 보인다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19</a:t>
            </a:r>
            <a:r>
              <a:rPr lang="ko-KR" altLang="en-US" dirty="0" smtClean="0"/>
              <a:t>개의 데이터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가 나온다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쿼리들의 묶음이라고 불리 우는 트랜잭션에 대해 알아보도록 하자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트랜잭션은 논리적으로 관계된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묶음으로 여러 개의 쿼리로 이루어진 작업을 </a:t>
            </a:r>
            <a:endParaRPr lang="en-US" altLang="ko-KR" dirty="0" smtClean="0"/>
          </a:p>
          <a:p>
            <a:r>
              <a:rPr lang="ko-KR" altLang="en-US" dirty="0" smtClean="0"/>
              <a:t>하나의 단위로 일관성을 보장해야만 하는 경우에 사용하고 우리는 이것을 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Consistency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일관성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이라고 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트랜잭션은 모두 성공 하던가 모두 실패하는 것만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우리는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Atomicity(</a:t>
            </a:r>
            <a:r>
              <a:rPr lang="ko-KR" altLang="en-US" dirty="0" err="1" smtClean="0"/>
              <a:t>원자성</a:t>
            </a:r>
            <a:r>
              <a:rPr lang="en-US" altLang="ko-KR" dirty="0" smtClean="0"/>
              <a:t>)d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또한 수시로 동작하는 각각의 트랜잭션은 독립적으로 진행되고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영향을 주어서는 </a:t>
            </a:r>
            <a:r>
              <a:rPr lang="ko-KR" altLang="en-US" dirty="0" err="1" smtClean="0"/>
              <a:t>안되는데</a:t>
            </a:r>
            <a:r>
              <a:rPr lang="ko-KR" altLang="en-US" dirty="0" smtClean="0"/>
              <a:t> 이것을 우리는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Isolation(</a:t>
            </a:r>
            <a:r>
              <a:rPr lang="ko-KR" altLang="en-US" dirty="0" smtClean="0"/>
              <a:t>고립성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마지막으로 트랜잭션은 </a:t>
            </a:r>
            <a:r>
              <a:rPr lang="ko-KR" altLang="en-US" dirty="0" err="1" smtClean="0"/>
              <a:t>적용이되면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변경 내용은 이후의 어떤 고장에도 손실되지 않아야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</a:t>
            </a:r>
            <a:endParaRPr lang="en-US" altLang="ko-KR" dirty="0" smtClean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Durability(</a:t>
            </a:r>
            <a:r>
              <a:rPr lang="ko-KR" altLang="en-US" dirty="0" smtClean="0"/>
              <a:t>지속성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이것은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이 가지고 있는 특성인데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이것을 </a:t>
            </a:r>
            <a:r>
              <a:rPr lang="en-US" altLang="ko-KR" b="1" dirty="0" smtClean="0"/>
              <a:t>ACID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트랜잭션은 모든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지원하는 것은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지원하는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경우 그 내용은 같다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 성공 아니면 모두 실패 그것은 모두 같다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에 마다 트랜잭션을 실행하는 방법은 다르다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트랜잭션 안에서 실행하고 하는 모든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문이 다 가능한 것은 아니다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의 경우 트랜잭션 안에 있다 할지라도 무조건 실행 완료 되어서 적용되는 것도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일반적으로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사용자가 성공 여부를 선택할 수 있는데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에서 적용하고자 하는 경우에는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 구문을 사용하고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적용하지 않기를 원하는 경우에는 </a:t>
            </a:r>
            <a:r>
              <a:rPr lang="en-US" altLang="ko-KR" baseline="0" dirty="0" smtClean="0"/>
              <a:t>rollback</a:t>
            </a:r>
            <a:r>
              <a:rPr lang="ko-KR" altLang="en-US" baseline="0" dirty="0" smtClean="0"/>
              <a:t> 구문을 이용하여 지금 실행한 쿼리를 적용하지 않게 처리할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DBMS</a:t>
            </a:r>
            <a:r>
              <a:rPr lang="ko-KR" altLang="en-US" baseline="0" dirty="0" smtClean="0"/>
              <a:t>에 따라 트랜잭션을 자동으로 종료하게 할 수도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트랜잭션 시작 시 할당 받은 리소스는 종료될 때 반환되기 때문에 트랜잭션을 너무 크게 사용하게 되면</a:t>
            </a:r>
            <a:r>
              <a:rPr lang="en-US" altLang="ko-KR" baseline="0" dirty="0" smtClean="0"/>
              <a:t>, Dead Lock</a:t>
            </a:r>
            <a:r>
              <a:rPr lang="ko-KR" altLang="en-US" baseline="0" dirty="0" smtClean="0"/>
              <a:t>을 발생시킬 수 있는 원인이 되므로 그 크기를 적절히 조절해야 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Dead Lock</a:t>
            </a:r>
            <a:r>
              <a:rPr lang="ko-KR" altLang="en-US" baseline="0" dirty="0" smtClean="0"/>
              <a:t>에 대한 것은 뒤에서 자세히 설명하도록 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트랜잭션이 종료되는 경우는 다음과 같다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commit, rollback </a:t>
            </a:r>
            <a:r>
              <a:rPr lang="ko-KR" altLang="en-US" dirty="0" smtClean="0"/>
              <a:t>구문이 실행되는 경우</a:t>
            </a:r>
            <a:endParaRPr lang="en-US" altLang="ko-KR" dirty="0" smtClean="0"/>
          </a:p>
          <a:p>
            <a:r>
              <a:rPr lang="en-US" altLang="ko-KR" dirty="0" smtClean="0"/>
              <a:t>DDL DCL </a:t>
            </a:r>
            <a:r>
              <a:rPr lang="ko-KR" altLang="en-US" dirty="0" smtClean="0"/>
              <a:t>문장이 실행되는 경우 </a:t>
            </a:r>
            <a:endParaRPr lang="en-US" altLang="ko-KR" dirty="0" smtClean="0"/>
          </a:p>
          <a:p>
            <a:r>
              <a:rPr lang="ko-KR" altLang="en-US" dirty="0" smtClean="0"/>
              <a:t>기계 장애 또는 시스템 충돌</a:t>
            </a:r>
            <a:endParaRPr lang="en-US" altLang="ko-KR" dirty="0" smtClean="0"/>
          </a:p>
          <a:p>
            <a:r>
              <a:rPr lang="en-US" altLang="ko-KR" b="1" dirty="0" smtClean="0"/>
              <a:t>Deadlock </a:t>
            </a:r>
            <a:r>
              <a:rPr lang="ko-KR" altLang="en-US" b="1" dirty="0" smtClean="0"/>
              <a:t>발생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트랜잭션을 지원하는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InnoDB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스토리지 엔진을 사용하다 보면 </a:t>
            </a:r>
            <a:r>
              <a:rPr lang="en-US" altLang="ko-KR" dirty="0" err="1" smtClean="0"/>
              <a:t>DeadLock</a:t>
            </a:r>
            <a:r>
              <a:rPr lang="en-US" altLang="ko-KR" baseline="0" dirty="0" smtClean="0"/>
              <a:t> detected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warning</a:t>
            </a:r>
            <a:r>
              <a:rPr lang="ko-KR" altLang="en-US" baseline="0" dirty="0" smtClean="0"/>
              <a:t>이 발생하는 것을 자주 확인할 수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왜 트랜잭션을 사용하는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에서 이와 같은 </a:t>
            </a:r>
            <a:r>
              <a:rPr lang="en-US" altLang="ko-KR" baseline="0" dirty="0" err="1" smtClean="0"/>
              <a:t>DeadLock</a:t>
            </a:r>
            <a:r>
              <a:rPr lang="en-US" altLang="ko-KR" baseline="0" dirty="0" smtClean="0"/>
              <a:t> Detected</a:t>
            </a:r>
            <a:r>
              <a:rPr lang="ko-KR" altLang="en-US" baseline="0" dirty="0" smtClean="0"/>
              <a:t>가 발생하는지 살펴보도록 하자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A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 </a:t>
            </a:r>
            <a:r>
              <a:rPr lang="ko-KR" altLang="en-US" baseline="0" dirty="0" err="1" smtClean="0"/>
              <a:t>컬럼에</a:t>
            </a:r>
            <a:r>
              <a:rPr lang="ko-KR" altLang="en-US" baseline="0" dirty="0" smtClean="0"/>
              <a:t> 데이터를 </a:t>
            </a:r>
            <a:r>
              <a:rPr lang="en-US" altLang="ko-KR" baseline="0" dirty="0" smtClean="0"/>
              <a:t>update</a:t>
            </a:r>
            <a:r>
              <a:rPr lang="ko-KR" altLang="en-US" baseline="0" dirty="0" smtClean="0"/>
              <a:t>하려고 하는 트랜잭션이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동시에 생성되었다고 가정하자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T1</a:t>
            </a:r>
            <a:r>
              <a:rPr lang="ko-KR" altLang="en-US" baseline="0" dirty="0" smtClean="0"/>
              <a:t>트랜잭션은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먼저 </a:t>
            </a:r>
            <a:r>
              <a:rPr lang="en-US" altLang="ko-KR" baseline="0" dirty="0" smtClean="0"/>
              <a:t>300</a:t>
            </a:r>
            <a:r>
              <a:rPr lang="ko-KR" altLang="en-US" baseline="0" dirty="0" smtClean="0"/>
              <a:t>으로 수정하고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300</a:t>
            </a:r>
            <a:r>
              <a:rPr lang="ko-KR" altLang="en-US" baseline="0" dirty="0" smtClean="0"/>
              <a:t>으로 수정하는 트랜잭션이고</a:t>
            </a:r>
            <a:r>
              <a:rPr lang="en-US" altLang="ko-KR" baseline="0" dirty="0" smtClean="0"/>
              <a:t>, T2</a:t>
            </a:r>
            <a:r>
              <a:rPr lang="ko-KR" altLang="en-US" baseline="0" dirty="0" smtClean="0"/>
              <a:t>트랜잭션은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를 먼저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으로 수정하고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으로 수정하는 트랜잭션이다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두 개의 트랜잭션은 동시에 생성되었지만 그림에서 보는 바와 같이 동작하는 것은 약간 다르다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동시 두 트랜잭션은 각각 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Lock</a:t>
            </a:r>
            <a:r>
              <a:rPr lang="ko-KR" altLang="en-US" baseline="0" dirty="0" smtClean="0"/>
              <a:t>을 획득하여 접근하는데 각각 원하는 대로 </a:t>
            </a:r>
            <a:r>
              <a:rPr lang="en-US" altLang="ko-KR" baseline="0" dirty="0" smtClean="0"/>
              <a:t>A=200 B=300</a:t>
            </a:r>
            <a:r>
              <a:rPr lang="ko-KR" altLang="en-US" baseline="0" dirty="0" smtClean="0"/>
              <a:t>으로 수정한다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다시 동시에 </a:t>
            </a:r>
            <a:r>
              <a:rPr lang="en-US" altLang="ko-KR" baseline="0" dirty="0" smtClean="0"/>
              <a:t>T1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Lock</a:t>
            </a:r>
            <a:r>
              <a:rPr lang="ko-KR" altLang="en-US" baseline="0" dirty="0" smtClean="0"/>
              <a:t>을 획득하려고 시도할 것이고</a:t>
            </a:r>
            <a:r>
              <a:rPr lang="en-US" altLang="ko-KR" baseline="0" dirty="0" smtClean="0"/>
              <a:t>, T2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Lock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획득하려고 시도할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는 각각 </a:t>
            </a:r>
            <a:r>
              <a:rPr lang="en-US" altLang="ko-KR" baseline="0" dirty="0" smtClean="0"/>
              <a:t>T2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T1</a:t>
            </a:r>
            <a:r>
              <a:rPr lang="ko-KR" altLang="en-US" baseline="0" dirty="0" smtClean="0"/>
              <a:t>이 교차하여 </a:t>
            </a:r>
            <a:r>
              <a:rPr lang="en-US" altLang="ko-KR" baseline="0" dirty="0" smtClean="0"/>
              <a:t>Lock</a:t>
            </a:r>
            <a:r>
              <a:rPr lang="ko-KR" altLang="en-US" baseline="0" dirty="0" smtClean="0"/>
              <a:t>을  획득하고 있기 때문에 다른 컬럼에 대한 </a:t>
            </a:r>
            <a:r>
              <a:rPr lang="en-US" altLang="ko-KR" baseline="0" dirty="0" smtClean="0"/>
              <a:t>Lock</a:t>
            </a:r>
            <a:r>
              <a:rPr lang="ko-KR" altLang="en-US" baseline="0" dirty="0" smtClean="0"/>
              <a:t>을 획득하지 못한다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이러한 상황을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상에서 </a:t>
            </a:r>
            <a:r>
              <a:rPr lang="en-US" altLang="ko-KR" baseline="0" dirty="0" smtClean="0"/>
              <a:t>Dead Lock</a:t>
            </a:r>
            <a:r>
              <a:rPr lang="ko-KR" altLang="en-US" baseline="0" dirty="0" smtClean="0"/>
              <a:t>이라고 하고 이와 같은 경합이 발생하게 되면 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는 이 상태를 해소하기 위해 두 트랜잭션 중의 하나를 </a:t>
            </a:r>
            <a:r>
              <a:rPr lang="en-US" altLang="ko-KR" baseline="0" dirty="0" smtClean="0"/>
              <a:t>rollback</a:t>
            </a:r>
            <a:r>
              <a:rPr lang="ko-KR" altLang="en-US" baseline="0" dirty="0" smtClean="0"/>
              <a:t>시킨다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내용을 로그에 기록하여 사용자가 확인할 수 있게 한다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이와 같은 </a:t>
            </a:r>
            <a:r>
              <a:rPr lang="en-US" altLang="ko-KR" baseline="0" dirty="0" smtClean="0"/>
              <a:t>warning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의 문제가 아니라 </a:t>
            </a:r>
            <a:r>
              <a:rPr lang="ko-KR" altLang="en-US" b="1" baseline="0" dirty="0" smtClean="0"/>
              <a:t>개발자의 서비스 구성 및 트랜잭션 생성의 문제</a:t>
            </a:r>
            <a:r>
              <a:rPr lang="ko-KR" altLang="en-US" baseline="0" dirty="0" smtClean="0"/>
              <a:t>이기 때문에 점차적으로 로그에서 제외되는 방향으로 설계가 수정되고 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COMMIT</a:t>
            </a:r>
            <a:r>
              <a:rPr lang="ko-KR" altLang="en-US" dirty="0" smtClean="0"/>
              <a:t>은 다음의 의미를 가진다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Transaction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안에서 진행된 데이터 변경 내용이 </a:t>
            </a:r>
            <a:r>
              <a:rPr lang="ko-KR" altLang="en-US" sz="12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정상 저장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됨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1200" dirty="0" smtClean="0">
              <a:latin typeface="다음_Regular" pitchFamily="2" charset="-127"/>
              <a:ea typeface="다음_Regular" pitchFamily="2" charset="-127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Transaction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ko-KR" altLang="en-US" sz="12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정상 종료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를 의미함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12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Transaction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에서 이루어진 변경 내용을 다른 사용자가 확인할 수 있다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12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DDL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과 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DCL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의 경우 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COMMIT 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문장을 사용하지 않아도 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2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자동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적으로 종료된다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1200" dirty="0" smtClean="0">
              <a:latin typeface="다음_Regular" pitchFamily="2" charset="-127"/>
              <a:ea typeface="다음_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RollBack</a:t>
            </a:r>
            <a:r>
              <a:rPr lang="ko-KR" altLang="en-US" dirty="0" smtClean="0"/>
              <a:t>은 다음과 같은 의미를 가진다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Transaction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안에서 진행된 데이터 변경 내용이 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DBMS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에 </a:t>
            </a:r>
            <a:r>
              <a:rPr lang="ko-KR" altLang="en-US" sz="12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저장되지 않는다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Transaction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ko-KR" altLang="en-US" sz="12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비정상 종료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를 의미함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Transaction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내의 작업이 저장되지 않기 원하는 경우에 사용할 수 있다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DDL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과 </a:t>
            </a:r>
            <a:r>
              <a:rPr lang="en-US" altLang="ko-KR" sz="12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DCL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의 경우에는 적용되지 않는다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12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시스템이 비정상 종료하거나 문제가 발생한 경우에는 </a:t>
            </a:r>
            <a:r>
              <a:rPr lang="ko-KR" altLang="en-US" sz="12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자동적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으로 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 ROLLBACK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이 진행된다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1200" dirty="0" smtClean="0">
              <a:latin typeface="다음_Regular" pitchFamily="2" charset="-127"/>
              <a:ea typeface="다음_Regular" pitchFamily="2" charset="-127"/>
            </a:endParaRPr>
          </a:p>
          <a:p>
            <a:endParaRPr lang="ko-KR" altLang="en-US" sz="1200" dirty="0" smtClean="0">
              <a:latin typeface="다음_Regular" pitchFamily="2" charset="-127"/>
              <a:ea typeface="다음_Regular" pitchFamily="2" charset="-127"/>
            </a:endParaRPr>
          </a:p>
          <a:p>
            <a:endParaRPr lang="ko-KR" altLang="en-US" sz="1200" dirty="0" smtClean="0">
              <a:latin typeface="다음_Regular" pitchFamily="2" charset="-127"/>
              <a:ea typeface="다음_Regular" pitchFamily="2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69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그럼 각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어떻게 트랜잭션을 실행하는지 알아보도록 하자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Oracle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을 실행해야지만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트랜잭션이 완료되는 상태로 모드가 설정되어있다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우리는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DML </a:t>
            </a:r>
            <a:r>
              <a:rPr lang="ko-KR" altLang="en-US" baseline="0" dirty="0" smtClean="0"/>
              <a:t>쿼리를 실행한 후에 꼭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rollback</a:t>
            </a:r>
            <a:r>
              <a:rPr lang="ko-KR" altLang="en-US" baseline="0" dirty="0" smtClean="0"/>
              <a:t>을 해야 지만 시스템에 적용됨을 알아야 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70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InnoDB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과 다르다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InnoDB</a:t>
            </a:r>
            <a:r>
              <a:rPr lang="ko-KR" altLang="en-US" dirty="0" smtClean="0"/>
              <a:t>는 기본적으로 각 하나의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하나의 트랜잭션으로 생각하고 바로 실행하고 자동으로 바로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하는 모드로 동작한다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그렇기 때문에 </a:t>
            </a:r>
            <a:r>
              <a:rPr lang="en-US" altLang="ko-KR" dirty="0" err="1" smtClean="0"/>
              <a:t>InnoDB</a:t>
            </a:r>
            <a:r>
              <a:rPr lang="ko-KR" altLang="en-US" dirty="0" smtClean="0"/>
              <a:t>에서는 내가 여러 문장을 하나의 트랜잭션으로 사용하고 한다면 항상 트랜잭션의 시작을 알리는 구문을 사용해야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구문은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인데 </a:t>
            </a:r>
            <a:endParaRPr lang="en-US" altLang="ko-KR" dirty="0" smtClean="0"/>
          </a:p>
          <a:p>
            <a:r>
              <a:rPr lang="en-US" altLang="ko-KR" dirty="0" smtClean="0"/>
              <a:t>Start</a:t>
            </a:r>
            <a:r>
              <a:rPr lang="en-US" altLang="ko-KR" baseline="0" dirty="0" smtClean="0"/>
              <a:t> transaction </a:t>
            </a:r>
            <a:r>
              <a:rPr lang="ko-KR" altLang="en-US" baseline="0" dirty="0" smtClean="0"/>
              <a:t>구문을 사용하거나</a:t>
            </a:r>
            <a:r>
              <a:rPr lang="en-US" altLang="ko-KR" baseline="0" dirty="0" smtClean="0"/>
              <a:t>, set </a:t>
            </a:r>
            <a:r>
              <a:rPr lang="en-US" altLang="ko-KR" baseline="0" dirty="0" err="1" smtClean="0"/>
              <a:t>autocommit</a:t>
            </a:r>
            <a:r>
              <a:rPr lang="en-US" altLang="ko-KR" baseline="0" dirty="0" smtClean="0"/>
              <a:t>=0 </a:t>
            </a:r>
            <a:r>
              <a:rPr lang="ko-KR" altLang="en-US" baseline="0" dirty="0" smtClean="0"/>
              <a:t>구문을 사용하는 것이다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71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 smtClean="0"/>
              <a:t>RDBMS</a:t>
            </a:r>
            <a:r>
              <a:rPr lang="ko-KR" altLang="en-US" dirty="0" smtClean="0"/>
              <a:t> 이론에서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에 저장되는 데이터를 표현하는 용어들에 대해 알아본다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일반적으로 잘 사용하는 용어는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아주 간단한 기초 이론을 다시 한번 </a:t>
            </a:r>
            <a:r>
              <a:rPr lang="en-US" altLang="ko-KR" dirty="0" smtClean="0"/>
              <a:t>remind </a:t>
            </a:r>
            <a:r>
              <a:rPr lang="ko-KR" altLang="en-US" dirty="0" smtClean="0"/>
              <a:t>하는 차원에서 간단히 살펴보도록 하자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Relation</a:t>
            </a:r>
            <a:r>
              <a:rPr lang="ko-KR" altLang="en-US" dirty="0" smtClean="0"/>
              <a:t>으로 정의한 데이터는 그림과 같이 표현할 수가 있다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en-US" altLang="ko-KR" b="1" dirty="0" smtClean="0"/>
              <a:t>Degree :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의 수를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 그림에서는 </a:t>
            </a:r>
            <a:r>
              <a:rPr lang="en-US" altLang="ko-KR" dirty="0" smtClean="0"/>
              <a:t>5 degree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cardinality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tuple</a:t>
            </a:r>
            <a:r>
              <a:rPr lang="ko-KR" altLang="en-US" dirty="0" smtClean="0"/>
              <a:t>들의 수를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 그림에서는 </a:t>
            </a:r>
            <a:r>
              <a:rPr lang="en-US" altLang="ko-KR" dirty="0" smtClean="0"/>
              <a:t>6 cardinality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dirty="0" smtClean="0"/>
          </a:p>
          <a:p>
            <a:pPr fontAlgn="t">
              <a:defRPr/>
            </a:pPr>
            <a:endParaRPr lang="en-US" altLang="ko-KR" b="1" dirty="0" smtClean="0"/>
          </a:p>
          <a:p>
            <a:pPr fontAlgn="t">
              <a:defRPr/>
            </a:pPr>
            <a:r>
              <a:rPr lang="en-US" altLang="ko-KR" b="1" dirty="0" smtClean="0"/>
              <a:t>&lt;relation</a:t>
            </a:r>
            <a:r>
              <a:rPr lang="ko-KR" altLang="en-US" b="1" dirty="0" smtClean="0"/>
              <a:t>의 특징</a:t>
            </a:r>
            <a:r>
              <a:rPr lang="en-US" altLang="ko-KR" b="1" dirty="0" smtClean="0"/>
              <a:t>&gt;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한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에 정의된 </a:t>
            </a:r>
            <a:r>
              <a:rPr lang="en-US" altLang="ko-KR" dirty="0" err="1" smtClean="0"/>
              <a:t>tuple</a:t>
            </a:r>
            <a:r>
              <a:rPr lang="ko-KR" altLang="en-US" dirty="0" smtClean="0"/>
              <a:t>들은 모두 다르다</a:t>
            </a:r>
            <a:r>
              <a:rPr lang="en-US" altLang="ko-KR" dirty="0" smtClean="0"/>
              <a:t>. </a:t>
            </a:r>
          </a:p>
          <a:p>
            <a:pPr fontAlgn="t">
              <a:buFont typeface="Arial" pitchFamily="34" charset="0"/>
              <a:buChar char="•"/>
              <a:defRPr/>
            </a:pPr>
            <a:r>
              <a:rPr lang="ko-KR" altLang="en-US" dirty="0" smtClean="0"/>
              <a:t>한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에 정의된 </a:t>
            </a:r>
            <a:r>
              <a:rPr lang="en-US" altLang="ko-KR" dirty="0" err="1" smtClean="0"/>
              <a:t>tuple</a:t>
            </a:r>
            <a:r>
              <a:rPr lang="ko-KR" altLang="en-US" dirty="0" smtClean="0"/>
              <a:t>들은 순서에 </a:t>
            </a:r>
            <a:r>
              <a:rPr lang="ko-KR" altLang="en-US" dirty="0" err="1" smtClean="0"/>
              <a:t>무관한다</a:t>
            </a:r>
            <a:r>
              <a:rPr lang="en-US" altLang="ko-KR" dirty="0" smtClean="0"/>
              <a:t>. </a:t>
            </a:r>
          </a:p>
          <a:p>
            <a:pPr fontAlgn="t">
              <a:buFont typeface="Arial" pitchFamily="34" charset="0"/>
              <a:buChar char="•"/>
              <a:defRPr/>
            </a:pPr>
            <a:r>
              <a:rPr lang="en-US" altLang="ko-KR" dirty="0" err="1" smtClean="0"/>
              <a:t>tuple</a:t>
            </a:r>
            <a:r>
              <a:rPr lang="ko-KR" altLang="en-US" dirty="0" smtClean="0"/>
              <a:t>들은 시간에 따라 변한다</a:t>
            </a:r>
            <a:r>
              <a:rPr lang="en-US" altLang="ko-KR" dirty="0" smtClean="0"/>
              <a:t>. </a:t>
            </a:r>
          </a:p>
          <a:p>
            <a:pPr fontAlgn="t">
              <a:buFont typeface="Arial" pitchFamily="34" charset="0"/>
              <a:buChar char="•"/>
              <a:defRPr/>
            </a:pPr>
            <a:r>
              <a:rPr lang="en-US" altLang="ko-KR" dirty="0" smtClean="0"/>
              <a:t>relation schema</a:t>
            </a:r>
            <a:r>
              <a:rPr lang="ko-KR" altLang="en-US" dirty="0" smtClean="0"/>
              <a:t>를 구성하는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의 값은 동일해도 된다</a:t>
            </a:r>
            <a:r>
              <a:rPr lang="en-US" altLang="ko-KR" dirty="0" smtClean="0"/>
              <a:t>. </a:t>
            </a:r>
          </a:p>
          <a:p>
            <a:pPr fontAlgn="t">
              <a:buFont typeface="Arial" pitchFamily="34" charset="0"/>
              <a:buChar char="•"/>
              <a:defRPr/>
            </a:pPr>
            <a:r>
              <a:rPr lang="en-US" altLang="ko-KR" dirty="0" smtClean="0"/>
              <a:t>attribute</a:t>
            </a:r>
            <a:r>
              <a:rPr lang="ko-KR" altLang="en-US" dirty="0" smtClean="0"/>
              <a:t>는 더 이상 쪼갤 수 없는 원자값으로 구성된다</a:t>
            </a:r>
            <a:r>
              <a:rPr lang="en-US" altLang="ko-KR" dirty="0" smtClean="0"/>
              <a:t>. </a:t>
            </a:r>
          </a:p>
          <a:p>
            <a:pPr fontAlgn="t">
              <a:buFont typeface="Arial" pitchFamily="34" charset="0"/>
              <a:buChar char="•"/>
              <a:defRPr/>
            </a:pPr>
            <a:r>
              <a:rPr lang="en-US" altLang="ko-KR" dirty="0" smtClean="0"/>
              <a:t>relation</a:t>
            </a:r>
            <a:r>
              <a:rPr lang="ko-KR" altLang="en-US" dirty="0" smtClean="0"/>
              <a:t>을 구성하는 </a:t>
            </a:r>
            <a:r>
              <a:rPr lang="en-US" altLang="ko-KR" dirty="0" err="1" smtClean="0"/>
              <a:t>tuple</a:t>
            </a:r>
            <a:r>
              <a:rPr lang="ko-KR" altLang="en-US" dirty="0" smtClean="0"/>
              <a:t>을 유일하게 식별하기 위한 속성들의 부분집합을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7B205-5305-4A03-9CC0-25B5EFDA8E9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7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화면을 통해 각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별로 </a:t>
            </a:r>
            <a:r>
              <a:rPr lang="en-US" altLang="ko-KR" dirty="0" err="1" smtClean="0"/>
              <a:t>autocommit</a:t>
            </a:r>
            <a:r>
              <a:rPr lang="ko-KR" altLang="en-US" dirty="0" smtClean="0"/>
              <a:t>값의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형태를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사용하는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에서도 이와 같은 </a:t>
            </a:r>
            <a:r>
              <a:rPr lang="en-US" altLang="ko-KR" dirty="0" smtClean="0"/>
              <a:t>default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설정을 확인할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&gt;</a:t>
            </a:r>
          </a:p>
          <a:p>
            <a:r>
              <a:rPr lang="ko-KR" altLang="en-US" baseline="0" dirty="0" smtClean="0"/>
              <a:t>만약 </a:t>
            </a:r>
            <a:r>
              <a:rPr lang="en-US" altLang="ko-KR" baseline="0" dirty="0" smtClean="0"/>
              <a:t>Client tool</a:t>
            </a:r>
            <a:r>
              <a:rPr lang="ko-KR" altLang="en-US" baseline="0" dirty="0" smtClean="0"/>
              <a:t>에서 작업 시 </a:t>
            </a:r>
            <a:r>
              <a:rPr lang="en-US" altLang="ko-KR" baseline="0" dirty="0" smtClean="0"/>
              <a:t>DML </a:t>
            </a:r>
            <a:r>
              <a:rPr lang="ko-KR" altLang="en-US" baseline="0" dirty="0" smtClean="0"/>
              <a:t>작업을 진행하고</a:t>
            </a:r>
            <a:r>
              <a:rPr lang="en-US" altLang="ko-KR" baseline="0" dirty="0" smtClean="0"/>
              <a:t>, commit,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rollback</a:t>
            </a:r>
            <a:r>
              <a:rPr lang="ko-KR" altLang="en-US" baseline="0" dirty="0" smtClean="0"/>
              <a:t>을 하지 않은 경우어떻게될까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tool</a:t>
            </a:r>
            <a:r>
              <a:rPr lang="ko-KR" altLang="en-US" baseline="0" dirty="0" smtClean="0"/>
              <a:t>에 따라 해당 변경 내역이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적용될 수도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적용되지 않을 수도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그러므로</a:t>
            </a:r>
            <a:r>
              <a:rPr lang="en-US" altLang="ko-KR" baseline="0" dirty="0" smtClean="0"/>
              <a:t>, </a:t>
            </a:r>
            <a:r>
              <a:rPr lang="en-US" altLang="ko-KR" b="1" baseline="0" dirty="0" smtClean="0"/>
              <a:t>DML </a:t>
            </a:r>
            <a:r>
              <a:rPr lang="ko-KR" altLang="en-US" b="1" baseline="0" dirty="0" smtClean="0"/>
              <a:t>작업을 하였다면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꼭 </a:t>
            </a:r>
            <a:r>
              <a:rPr lang="en-US" altLang="ko-KR" b="1" baseline="0" dirty="0" smtClean="0"/>
              <a:t>commit, rollback</a:t>
            </a:r>
            <a:r>
              <a:rPr lang="ko-KR" altLang="en-US" b="1" baseline="0" dirty="0" smtClean="0"/>
              <a:t>을 하도록 해야 한다</a:t>
            </a:r>
            <a:r>
              <a:rPr lang="en-US" altLang="ko-KR" b="1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="1" baseline="0" dirty="0" smtClean="0"/>
              <a:t>--</a:t>
            </a:r>
            <a:r>
              <a:rPr lang="ko-KR" altLang="en-US" b="1" baseline="0" dirty="0" smtClean="0"/>
              <a:t>주의</a:t>
            </a:r>
            <a:r>
              <a:rPr lang="en-US" altLang="ko-KR" b="1" baseline="0" dirty="0" smtClean="0"/>
              <a:t>--</a:t>
            </a:r>
          </a:p>
          <a:p>
            <a:r>
              <a:rPr lang="en-US" altLang="ko-KR" b="1" baseline="0" dirty="0" err="1" smtClean="0"/>
              <a:t>sqlplus</a:t>
            </a:r>
            <a:r>
              <a:rPr lang="ko-KR" altLang="en-US" b="1" baseline="0" dirty="0" smtClean="0"/>
              <a:t>의 경우 </a:t>
            </a:r>
            <a:r>
              <a:rPr lang="en-US" altLang="ko-KR" b="1" baseline="0" dirty="0" smtClean="0"/>
              <a:t>exit</a:t>
            </a:r>
            <a:r>
              <a:rPr lang="ko-KR" altLang="en-US" b="1" baseline="0" dirty="0" smtClean="0"/>
              <a:t>를 누르면 무조건 </a:t>
            </a:r>
            <a:r>
              <a:rPr lang="en-US" altLang="ko-KR" b="1" baseline="0" dirty="0" smtClean="0"/>
              <a:t>commit</a:t>
            </a:r>
            <a:r>
              <a:rPr lang="ko-KR" altLang="en-US" b="1" baseline="0" dirty="0" smtClean="0"/>
              <a:t>한다</a:t>
            </a:r>
            <a:r>
              <a:rPr lang="en-US" altLang="ko-KR" b="1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72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transaction</a:t>
            </a:r>
            <a:r>
              <a:rPr lang="en-US" altLang="ko-KR" b="1" baseline="0" dirty="0" smtClean="0"/>
              <a:t> isolation level </a:t>
            </a:r>
          </a:p>
          <a:p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에서 데이터를 </a:t>
            </a:r>
            <a:r>
              <a:rPr lang="en-US" altLang="ko-KR" baseline="0" dirty="0" smtClean="0"/>
              <a:t>select</a:t>
            </a:r>
            <a:r>
              <a:rPr lang="ko-KR" altLang="en-US" baseline="0" dirty="0" smtClean="0"/>
              <a:t>할 때 변경되고 있는 데이터에 대한 잠금 단위를 컨트롤 하기 위한 레벨이다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(Most DBMSs offer a number of </a:t>
            </a:r>
            <a:r>
              <a:rPr lang="en-US" altLang="ko-KR" i="1" dirty="0" smtClean="0"/>
              <a:t>transaction isolation levels</a:t>
            </a:r>
            <a:r>
              <a:rPr lang="en-US" altLang="ko-KR" dirty="0" smtClean="0"/>
              <a:t> which control the degree of locking which occurs when selecting data.)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결과 같이 달라 보이는 것은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설정된 </a:t>
            </a:r>
            <a:r>
              <a:rPr lang="en-US" altLang="ko-KR" dirty="0" smtClean="0"/>
              <a:t>transaction isolation</a:t>
            </a:r>
            <a:r>
              <a:rPr lang="en-US" altLang="ko-KR" baseline="0" dirty="0" smtClean="0"/>
              <a:t> level</a:t>
            </a:r>
            <a:r>
              <a:rPr lang="ko-KR" altLang="en-US" baseline="0" dirty="0" smtClean="0"/>
              <a:t>이 다르기 때문이다</a:t>
            </a:r>
            <a:r>
              <a:rPr lang="en-US" altLang="ko-KR" baseline="0" dirty="0" smtClean="0"/>
              <a:t>. Oracle</a:t>
            </a:r>
            <a:r>
              <a:rPr lang="ko-KR" altLang="en-US" baseline="0" dirty="0" smtClean="0"/>
              <a:t>은 </a:t>
            </a:r>
            <a:r>
              <a:rPr lang="en-US" altLang="ko-KR" b="1" baseline="0" dirty="0" smtClean="0"/>
              <a:t>read committed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MySQL</a:t>
            </a:r>
            <a:r>
              <a:rPr lang="ko-KR" altLang="en-US" b="0" baseline="0" dirty="0" smtClean="0"/>
              <a:t>은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repeatable read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default transaction isolation level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to_char</a:t>
            </a:r>
            <a:r>
              <a:rPr lang="ko-KR" altLang="en-US" dirty="0" smtClean="0"/>
              <a:t>를 이용하여 처리하였다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다르게 처리하여도 무방함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truncate</a:t>
            </a:r>
            <a:r>
              <a:rPr lang="ko-KR" altLang="en-US" dirty="0" smtClean="0"/>
              <a:t>를 이용함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75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to_char</a:t>
            </a:r>
            <a:r>
              <a:rPr lang="ko-KR" altLang="en-US" dirty="0" smtClean="0"/>
              <a:t>를 이용하여 처리하였다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다르게 처리하여도 무방함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truncate</a:t>
            </a:r>
            <a:r>
              <a:rPr lang="ko-KR" altLang="en-US" dirty="0" smtClean="0"/>
              <a:t>를 이용함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EA52D-D4D0-4CD4-A352-A42A7E93A6C1}" type="slidenum">
              <a:rPr lang="en-US" altLang="ko-KR" smtClean="0"/>
              <a:pPr>
                <a:defRPr/>
              </a:pPr>
              <a:t>76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dirty="0" smtClean="0"/>
              <a:t>DBMS</a:t>
            </a:r>
            <a:r>
              <a:rPr lang="ko-KR" altLang="en-US" dirty="0" smtClean="0"/>
              <a:t>에서는 앞의 개념에 따라 데이터를 저장하고 사용하게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같은 데이터의 관계를 따로 저장하여 데이터 운영에 필요한 정보로 사용한다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dirty="0" smtClean="0"/>
              <a:t>이때 이렇게 정의된 데이터의 정의를 </a:t>
            </a:r>
            <a:r>
              <a:rPr lang="en-US" altLang="ko-KR" b="1" dirty="0" smtClean="0"/>
              <a:t>data dictionary</a:t>
            </a:r>
            <a:r>
              <a:rPr lang="ko-KR" altLang="en-US" dirty="0" smtClean="0"/>
              <a:t>에 저장하여 관리하게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data dictionary</a:t>
            </a:r>
            <a:r>
              <a:rPr lang="ko-KR" altLang="en-US" dirty="0" smtClean="0"/>
              <a:t>에 저장된 데이터들의 정의를 크게 </a:t>
            </a:r>
            <a:r>
              <a:rPr lang="ko-KR" altLang="en-US" b="1" dirty="0" smtClean="0"/>
              <a:t>스키마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ko-KR" altLang="en-US" b="1" dirty="0" smtClean="0"/>
              <a:t>스키마</a:t>
            </a:r>
            <a:r>
              <a:rPr lang="ko-KR" altLang="en-US" dirty="0" smtClean="0"/>
              <a:t>는 데이터베이스에 저장된 개체들에 대한 정보를 유지하고 관리하는 기초 자료가 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기본적으로 지금 설명한 것과 같은 정의로 </a:t>
            </a:r>
            <a:r>
              <a:rPr lang="en-US" altLang="ko-KR" dirty="0" smtClean="0"/>
              <a:t>schema</a:t>
            </a:r>
            <a:r>
              <a:rPr lang="ko-KR" altLang="en-US" dirty="0" smtClean="0"/>
              <a:t>라는 개념을 사용하는데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사실 </a:t>
            </a:r>
            <a:r>
              <a:rPr lang="en-US" altLang="ko-KR" dirty="0" smtClean="0"/>
              <a:t>schema</a:t>
            </a:r>
            <a:r>
              <a:rPr lang="ko-KR" altLang="en-US" dirty="0" smtClean="0"/>
              <a:t>는 그 레벨에 따라 다른 개념으로 사용된다</a:t>
            </a:r>
            <a:r>
              <a:rPr lang="en-US" altLang="ko-KR" dirty="0" smtClean="0"/>
              <a:t>. </a:t>
            </a:r>
          </a:p>
          <a:p>
            <a:pPr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2183-3E6E-4272-9A6D-E42D88AE07DA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8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dirty="0" smtClean="0"/>
              <a:t>schema</a:t>
            </a:r>
            <a:r>
              <a:rPr lang="ko-KR" altLang="en-US" dirty="0" smtClean="0"/>
              <a:t>는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가지로 나뉘어서 생각해 볼 수 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defRPr/>
            </a:pPr>
            <a:r>
              <a:rPr lang="ko-KR" altLang="en-US" b="1" dirty="0" smtClean="0"/>
              <a:t>내부 스키마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조직 전체의 입장에서 본 데이터베이스 구조로서 물리적인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구조를 말한다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defRPr/>
            </a:pPr>
            <a:r>
              <a:rPr lang="ko-KR" altLang="en-US" b="1" dirty="0" smtClean="0"/>
              <a:t>개념 스키마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 스키마는 </a:t>
            </a:r>
            <a:r>
              <a:rPr lang="ko-KR" altLang="en-US" b="1" dirty="0" smtClean="0"/>
              <a:t>데이터에 대한 객체 및 제약 조건 등을 표현한 명세</a:t>
            </a:r>
            <a:r>
              <a:rPr lang="ko-KR" altLang="en-US" dirty="0" smtClean="0"/>
              <a:t>를 의미한다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 개념 스키마는 크게  확장하여 </a:t>
            </a:r>
            <a:r>
              <a:rPr lang="ko-KR" altLang="en-US" b="1" dirty="0" smtClean="0"/>
              <a:t>여러 관계들로 표현된 데이터 전체의 집합</a:t>
            </a:r>
            <a:r>
              <a:rPr lang="ko-KR" altLang="en-US" dirty="0" smtClean="0"/>
              <a:t>을 의미하기도 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b="1" dirty="0" smtClean="0"/>
              <a:t>외부 스키마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여기서 말하는 스키마는 현재 사용자가 자신의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상에서 </a:t>
            </a:r>
            <a:r>
              <a:rPr lang="ko-KR" altLang="en-US" dirty="0" err="1" smtClean="0"/>
              <a:t>보여지는</a:t>
            </a:r>
            <a:r>
              <a:rPr lang="ko-KR" altLang="en-US" dirty="0" smtClean="0"/>
              <a:t> 화면의 데이터들의 구조를 의미하는 것이다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스키마라는 용어를 사용할 때 흔히 </a:t>
            </a:r>
            <a:r>
              <a:rPr lang="ko-KR" altLang="en-US" b="1" dirty="0" smtClean="0"/>
              <a:t>개념 스키마</a:t>
            </a:r>
            <a:r>
              <a:rPr lang="ko-KR" altLang="en-US" dirty="0" smtClean="0"/>
              <a:t>를 의미하는데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 스키마에도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의미가 있기 때문에 의사 소통 시에 주의하여 혼동하지 않도록 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2183-3E6E-4272-9A6D-E42D88AE07DA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9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50" y="6381750"/>
            <a:ext cx="8175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13" y="1509713"/>
            <a:ext cx="5324475" cy="682625"/>
          </a:xfrm>
          <a:ln w="12700"/>
        </p:spPr>
        <p:txBody>
          <a:bodyPr lIns="90488" tIns="44450" rIns="90488" bIns="44450" anchor="t">
            <a:spAutoFit/>
          </a:bodyPr>
          <a:lstStyle>
            <a:lvl1pPr algn="ctr">
              <a:defRPr sz="3900" b="0">
                <a:latin typeface="Arial" charset="0"/>
                <a:ea typeface="산돌고딕B" pitchFamily="18" charset="-127"/>
              </a:defRPr>
            </a:lvl1pPr>
          </a:lstStyle>
          <a:p>
            <a:r>
              <a:rPr lang="ko-KR" altLang="en-US"/>
              <a:t>제목 </a:t>
            </a:r>
            <a:r>
              <a:rPr lang="en-US" altLang="ko-KR"/>
              <a:t>(Title)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121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121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04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765175"/>
            <a:ext cx="8229600" cy="547211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038600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ackgroun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950" y="692150"/>
            <a:ext cx="89725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Rectangle 2"/>
          <p:cNvSpPr>
            <a:spLocks noChangeArrowheads="1"/>
          </p:cNvSpPr>
          <p:nvPr userDrawn="1"/>
        </p:nvSpPr>
        <p:spPr bwMode="auto">
          <a:xfrm>
            <a:off x="8712200" y="6491288"/>
            <a:ext cx="18097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fontAlgn="b" latinLnBrk="0" hangingPunct="0">
              <a:defRPr/>
            </a:pPr>
            <a:r>
              <a:rPr lang="en-US" altLang="ko-KR" sz="800">
                <a:latin typeface="Arial" charset="0"/>
                <a:ea typeface="HY중고딕" pitchFamily="18" charset="-127"/>
              </a:rPr>
              <a:t>  </a:t>
            </a:r>
            <a:fld id="{E44305BF-4687-4D8B-A026-B7039375F510}" type="slidenum">
              <a:rPr lang="en-US" altLang="ko-KR" sz="800">
                <a:latin typeface="Arial" charset="0"/>
                <a:ea typeface="HY중고딕" pitchFamily="18" charset="-127"/>
              </a:rPr>
              <a:pPr algn="r" eaLnBrk="0" fontAlgn="b" latinLnBrk="0" hangingPunct="0">
                <a:defRPr/>
              </a:pPr>
              <a:t>‹#›</a:t>
            </a:fld>
            <a:endParaRPr lang="en-US" altLang="ko-KR" sz="800">
              <a:latin typeface="Arial" charset="0"/>
              <a:ea typeface="HY중고딕" pitchFamily="18" charset="-127"/>
            </a:endParaRPr>
          </a:p>
        </p:txBody>
      </p:sp>
      <p:sp>
        <p:nvSpPr>
          <p:cNvPr id="22535" name="Line 7"/>
          <p:cNvSpPr>
            <a:spLocks noChangeShapeType="1"/>
          </p:cNvSpPr>
          <p:nvPr userDrawn="1"/>
        </p:nvSpPr>
        <p:spPr bwMode="auto">
          <a:xfrm>
            <a:off x="8686800" y="6457950"/>
            <a:ext cx="0" cy="21590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pic>
        <p:nvPicPr>
          <p:cNvPr id="1029" name="Picture 8" descr="daum_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63" y="6461125"/>
            <a:ext cx="5461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9" descr="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177800" indent="-177800" algn="l" rtl="0" eaLnBrk="0" fontAlgn="b" latinLnBrk="1" hangingPunct="0">
        <a:spcBef>
          <a:spcPts val="17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114300" algn="l" rtl="0" eaLnBrk="0" fontAlgn="b" latinLnBrk="1" hangingPunct="0">
        <a:spcBef>
          <a:spcPts val="200"/>
        </a:spcBef>
        <a:spcAft>
          <a:spcPct val="0"/>
        </a:spcAft>
        <a:buFont typeface="Times New Roman" pitchFamily="18" charset="0"/>
        <a:buBlip>
          <a:blip r:embed="rId17"/>
        </a:buBlip>
        <a:defRPr kumimoji="1">
          <a:solidFill>
            <a:schemeClr val="tx1"/>
          </a:solidFill>
          <a:latin typeface="+mn-lt"/>
          <a:ea typeface="+mn-ea"/>
        </a:defRPr>
      </a:lvl2pPr>
      <a:lvl3pPr marL="652463" indent="-131763" algn="l" rtl="0" eaLnBrk="0" fontAlgn="b" latinLnBrk="1" hangingPunct="0">
        <a:spcBef>
          <a:spcPts val="200"/>
        </a:spcBef>
        <a:spcAft>
          <a:spcPct val="0"/>
        </a:spcAft>
        <a:buFont typeface="Times New Roman" pitchFamily="18" charset="0"/>
        <a:buBlip>
          <a:blip r:embed="rId17"/>
        </a:buBlip>
        <a:defRPr kumimoji="1" sz="1600">
          <a:solidFill>
            <a:schemeClr val="tx1"/>
          </a:solidFill>
          <a:latin typeface="+mn-lt"/>
          <a:ea typeface="+mn-ea"/>
        </a:defRPr>
      </a:lvl3pPr>
      <a:lvl4pPr marL="952500" indent="-109538" algn="l" rtl="0" eaLnBrk="0" fontAlgn="b" latinLnBrk="1" hangingPunct="0">
        <a:spcBef>
          <a:spcPts val="200"/>
        </a:spcBef>
        <a:spcAft>
          <a:spcPct val="0"/>
        </a:spcAft>
        <a:buClr>
          <a:schemeClr val="tx1"/>
        </a:buClr>
        <a:buFont typeface="Times New Roman" pitchFamily="18" charset="0"/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7"/>
        </a:buBlip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Blip>
          <a:blip r:embed="rId17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Blip>
          <a:blip r:embed="rId17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Blip>
          <a:blip r:embed="rId17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Blip>
          <a:blip r:embed="rId17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3.png"/><Relationship Id="rId5" Type="http://schemas.openxmlformats.org/officeDocument/2006/relationships/image" Target="../media/image24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11" Type="http://schemas.openxmlformats.org/officeDocument/2006/relationships/image" Target="../media/image36.gi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ChangeArrowheads="1"/>
          </p:cNvSpPr>
          <p:nvPr/>
        </p:nvSpPr>
        <p:spPr bwMode="auto">
          <a:xfrm>
            <a:off x="2500313" y="3429000"/>
            <a:ext cx="56149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ko-KR" altLang="en-US" sz="3200" b="1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반나절에 깨치는 </a:t>
            </a:r>
            <a:r>
              <a:rPr lang="en-US" altLang="ko-KR" sz="3200" b="1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DB</a:t>
            </a:r>
            <a:r>
              <a:rPr lang="ko-KR" altLang="en-US" sz="3200" b="1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기초</a:t>
            </a:r>
          </a:p>
        </p:txBody>
      </p:sp>
      <p:sp>
        <p:nvSpPr>
          <p:cNvPr id="3075" name="Text Box 43"/>
          <p:cNvSpPr txBox="1">
            <a:spLocks noChangeArrowheads="1"/>
          </p:cNvSpPr>
          <p:nvPr/>
        </p:nvSpPr>
        <p:spPr bwMode="auto">
          <a:xfrm>
            <a:off x="6072198" y="4143375"/>
            <a:ext cx="2052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DBMS&amp;SQL </a:t>
            </a:r>
            <a:r>
              <a:rPr lang="ko-KR" altLang="en-US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기초</a:t>
            </a:r>
            <a:endParaRPr lang="ko-KR" altLang="en-US" b="1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-3)Schema 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1035" y="2327757"/>
            <a:ext cx="2034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smtClean="0">
                <a:solidFill>
                  <a:srgbClr val="6600CC"/>
                </a:solidFill>
                <a:latin typeface="다음_SemiBold" pitchFamily="2" charset="-127"/>
                <a:ea typeface="다음_SemiBold" pitchFamily="2" charset="-127"/>
              </a:rPr>
              <a:t>개념 스키마</a:t>
            </a:r>
            <a:endParaRPr lang="en-US" altLang="ko-KR" sz="2400" dirty="0">
              <a:solidFill>
                <a:srgbClr val="6600CC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3540" y="3012247"/>
            <a:ext cx="5929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데이터에 대한 객체 및 제약 조건 등을 표현한 명세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5415" y="3726627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여러 관계들로 표현된 데이터 전체의 집합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-4) snapshot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643286" y="916607"/>
            <a:ext cx="24128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snapshot 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란</a:t>
            </a: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1500166" y="4857760"/>
            <a:ext cx="7381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유효한 상태</a:t>
            </a:r>
            <a:r>
              <a:rPr lang="en-US" altLang="ko-KR" sz="2400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: </a:t>
            </a:r>
          </a:p>
          <a:p>
            <a:pPr marL="342900" indent="-342900"/>
            <a:r>
              <a:rPr lang="en-US" altLang="ko-KR" sz="2400" dirty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	</a:t>
            </a:r>
            <a:r>
              <a:rPr lang="ko-KR" altLang="en-US" sz="2400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스키마에 명시된 모든 구조와 제약 조건들이 만족한 상태</a:t>
            </a:r>
            <a:endParaRPr lang="en-US" altLang="ko-KR" sz="2400" dirty="0">
              <a:solidFill>
                <a:srgbClr val="0000FF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40" y="1560301"/>
            <a:ext cx="680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데이터베이스에 저장되어있는 특정 순간의 데이터 집합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3137" y="2285992"/>
            <a:ext cx="603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데이터베이스의 모든 상태가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유효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한 데이터 집합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-5) instance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643286" y="940357"/>
            <a:ext cx="2262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instance 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란</a:t>
            </a: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1289" y="1559549"/>
            <a:ext cx="6575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DBMS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DB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를 운영하는데 필요한 각종 프로세스 및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   메모리의 집합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9314" y="2292486"/>
            <a:ext cx="6407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instance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는 하나의 프로세스로 운영될 수도 있고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</a:p>
          <a:p>
            <a:r>
              <a:rPr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2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개 이상의 프로세스로 운영될 수도 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-6) DBMS </a:t>
            </a:r>
            <a:r>
              <a:rPr lang="ko-KR" altLang="en-US" sz="3200" dirty="0" smtClean="0">
                <a:latin typeface="HY목각파임B" pitchFamily="18" charset="-127"/>
                <a:ea typeface="HY목각파임B" pitchFamily="18" charset="-127"/>
              </a:rPr>
              <a:t>제품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22559" y="869671"/>
            <a:ext cx="1500198" cy="185738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Bottom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sz="5400" b="1" cap="all" spc="0" dirty="0" smtClean="0">
                <a:ln w="9000" cmpd="sng">
                  <a:solidFill>
                    <a:srgbClr val="FF6600"/>
                  </a:solidFill>
                  <a:prstDash val="solid"/>
                </a:ln>
                <a:solidFill>
                  <a:srgbClr val="FF99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altLang="ko-KR" sz="5400" b="1" cap="all" spc="0" dirty="0">
              <a:ln w="9000" cmpd="sng">
                <a:solidFill>
                  <a:srgbClr val="FF6600"/>
                </a:solidFill>
                <a:prstDash val="solid"/>
              </a:ln>
              <a:solidFill>
                <a:srgbClr val="FF99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1472" y="2285992"/>
            <a:ext cx="2884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ORACLE</a:t>
            </a:r>
            <a:endParaRPr lang="en-US" altLang="ko-K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5013" y="3857628"/>
            <a:ext cx="2443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MySQL</a:t>
            </a:r>
            <a:endParaRPr lang="en-US" altLang="ko-K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08810" y="2967335"/>
            <a:ext cx="1526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DB2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15008" y="1928802"/>
            <a:ext cx="2182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Tibero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41258" y="5286388"/>
            <a:ext cx="2746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CUBRID</a:t>
            </a:r>
            <a:endParaRPr lang="en-US" altLang="ko-K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7855" y="3929066"/>
            <a:ext cx="2916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MS-SQL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-7)ORACLE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개요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3540" y="1560301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대표적인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RDBMS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중의 하나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3352" y="2294576"/>
            <a:ext cx="4491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최초의 상용 </a:t>
            </a: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관계형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데이터 베이스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21477" y="3016976"/>
            <a:ext cx="5857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현재 가장 많은 사용자를 보유한 </a:t>
            </a:r>
            <a:r>
              <a:rPr lang="ko-KR" altLang="en-US" sz="2000" b="1" dirty="0" smtClean="0">
                <a:solidFill>
                  <a:srgbClr val="9933FF"/>
                </a:solidFill>
                <a:latin typeface="다음_Regular" pitchFamily="2" charset="-127"/>
                <a:ea typeface="다음_Regular" pitchFamily="2" charset="-127"/>
              </a:rPr>
              <a:t>상업용 </a:t>
            </a:r>
            <a:r>
              <a:rPr lang="en-US" altLang="ko-KR" sz="2000" b="1" dirty="0" smtClean="0">
                <a:solidFill>
                  <a:srgbClr val="9933FF"/>
                </a:solidFill>
                <a:latin typeface="다음_Regular" pitchFamily="2" charset="-127"/>
                <a:ea typeface="다음_Regular" pitchFamily="2" charset="-127"/>
              </a:rPr>
              <a:t>DBMS</a:t>
            </a:r>
            <a:endParaRPr lang="ko-KR" altLang="en-US" sz="2000" b="1" dirty="0">
              <a:solidFill>
                <a:srgbClr val="9933FF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28993" y="5180145"/>
            <a:ext cx="4594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6.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대용량의 데이터를 관리하는데 용이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45415" y="3721400"/>
            <a:ext cx="407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ko-KR" altLang="en-US" sz="2000" b="1" dirty="0" smtClean="0">
                <a:solidFill>
                  <a:srgbClr val="9933FF"/>
                </a:solidFill>
                <a:latin typeface="다음_Regular" pitchFamily="2" charset="-127"/>
                <a:ea typeface="다음_Regular" pitchFamily="2" charset="-127"/>
              </a:rPr>
              <a:t>다양한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백업 및 복구 지원 가능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5161" y="4447655"/>
            <a:ext cx="356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5. </a:t>
            </a:r>
            <a:r>
              <a:rPr lang="ko-KR" altLang="en-US" sz="2000" b="1" dirty="0" smtClean="0">
                <a:solidFill>
                  <a:srgbClr val="9933FF"/>
                </a:solidFill>
                <a:latin typeface="다음_Regular" pitchFamily="2" charset="-127"/>
                <a:ea typeface="다음_Regular" pitchFamily="2" charset="-127"/>
              </a:rPr>
              <a:t>다양한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보안관련 기능 제공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-7)ORACLE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54785" y="892857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구조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91138" name="Picture 2" descr="architectur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428736"/>
            <a:ext cx="6643734" cy="432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>
            <a:off x="1071538" y="2500306"/>
            <a:ext cx="1500198" cy="1214446"/>
          </a:xfrm>
          <a:prstGeom prst="line">
            <a:avLst/>
          </a:prstGeom>
          <a:ln w="50800" cmpd="sng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Rectangle 13"/>
          <p:cNvSpPr>
            <a:spLocks noChangeArrowheads="1"/>
          </p:cNvSpPr>
          <p:nvPr/>
        </p:nvSpPr>
        <p:spPr bwMode="gray">
          <a:xfrm>
            <a:off x="761848" y="1564455"/>
            <a:ext cx="7561263" cy="25193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8" name="Rectangle 16"/>
          <p:cNvSpPr>
            <a:spLocks noChangeArrowheads="1"/>
          </p:cNvSpPr>
          <p:nvPr/>
        </p:nvSpPr>
        <p:spPr bwMode="gray">
          <a:xfrm>
            <a:off x="977748" y="2067692"/>
            <a:ext cx="3168650" cy="18002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solidFill>
              <a:srgbClr val="4D4D4D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5" name="Text Box 14" descr="Light horizontal"/>
          <p:cNvSpPr txBox="1">
            <a:spLocks noChangeArrowheads="1"/>
          </p:cNvSpPr>
          <p:nvPr/>
        </p:nvSpPr>
        <p:spPr bwMode="gray">
          <a:xfrm>
            <a:off x="833286" y="1635892"/>
            <a:ext cx="1584325" cy="3667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/>
          <a:p>
            <a:pPr algn="ctr" latinLnBrk="0"/>
            <a:r>
              <a:rPr kumimoji="0" lang="en-US" altLang="ko-KR" dirty="0">
                <a:latin typeface="Bodoni MT Black" pitchFamily="18" charset="0"/>
              </a:rPr>
              <a:t>Oracle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-7)ORACLE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0256" name="Text Box 17" descr="Light horizontal"/>
          <p:cNvSpPr txBox="1">
            <a:spLocks noChangeArrowheads="1"/>
          </p:cNvSpPr>
          <p:nvPr/>
        </p:nvSpPr>
        <p:spPr bwMode="gray">
          <a:xfrm>
            <a:off x="1037123" y="2139130"/>
            <a:ext cx="1584325" cy="3667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/>
          <a:p>
            <a:pPr algn="ctr" latinLnBrk="0"/>
            <a:r>
              <a:rPr kumimoji="0" lang="en-US" altLang="ko-KR" dirty="0" err="1">
                <a:solidFill>
                  <a:srgbClr val="4D4D4D"/>
                </a:solidFill>
                <a:latin typeface="Bodoni MT Black" pitchFamily="18" charset="0"/>
              </a:rPr>
              <a:t>TableSpace</a:t>
            </a:r>
            <a:endParaRPr kumimoji="0" lang="en-US" altLang="ko-KR" dirty="0">
              <a:solidFill>
                <a:srgbClr val="4D4D4D"/>
              </a:solidFill>
              <a:latin typeface="Bodoni MT Black" pitchFamily="18" charset="0"/>
            </a:endParaRP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gray">
          <a:xfrm>
            <a:off x="4938561" y="2067692"/>
            <a:ext cx="3168650" cy="18002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solidFill>
              <a:srgbClr val="4D4D4D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0" name="Oval 19"/>
          <p:cNvSpPr>
            <a:spLocks noChangeArrowheads="1"/>
          </p:cNvSpPr>
          <p:nvPr/>
        </p:nvSpPr>
        <p:spPr bwMode="gray">
          <a:xfrm>
            <a:off x="4290861" y="2859855"/>
            <a:ext cx="71438" cy="71438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Oval 20"/>
          <p:cNvSpPr>
            <a:spLocks noChangeArrowheads="1"/>
          </p:cNvSpPr>
          <p:nvPr/>
        </p:nvSpPr>
        <p:spPr bwMode="gray">
          <a:xfrm>
            <a:off x="4433736" y="2859855"/>
            <a:ext cx="71438" cy="71438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2" name="Oval 21"/>
          <p:cNvSpPr>
            <a:spLocks noChangeArrowheads="1"/>
          </p:cNvSpPr>
          <p:nvPr/>
        </p:nvSpPr>
        <p:spPr bwMode="gray">
          <a:xfrm>
            <a:off x="4578198" y="2859855"/>
            <a:ext cx="71438" cy="71438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3" name="Oval 22"/>
          <p:cNvSpPr>
            <a:spLocks noChangeArrowheads="1"/>
          </p:cNvSpPr>
          <p:nvPr/>
        </p:nvSpPr>
        <p:spPr bwMode="gray">
          <a:xfrm>
            <a:off x="4722661" y="2859855"/>
            <a:ext cx="71438" cy="71438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9360" name="Text Box 32" descr="Light horizontal"/>
          <p:cNvSpPr txBox="1">
            <a:spLocks noChangeArrowheads="1"/>
          </p:cNvSpPr>
          <p:nvPr/>
        </p:nvSpPr>
        <p:spPr bwMode="gray">
          <a:xfrm>
            <a:off x="393035" y="4859225"/>
            <a:ext cx="405752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ko-KR" altLang="en-US" sz="2000" dirty="0" smtClean="0">
                <a:latin typeface="Arial" charset="0"/>
              </a:rPr>
              <a:t>논리적인 </a:t>
            </a:r>
            <a:r>
              <a:rPr kumimoji="0" lang="ko-KR" altLang="en-US" sz="2000" dirty="0">
                <a:latin typeface="Arial" charset="0"/>
              </a:rPr>
              <a:t>객체 저장소</a:t>
            </a:r>
          </a:p>
          <a:p>
            <a:pPr algn="ctr" latinLnBrk="0"/>
            <a:r>
              <a:rPr kumimoji="0" lang="ko-KR" altLang="en-US" sz="2000" dirty="0">
                <a:latin typeface="Arial" charset="0"/>
              </a:rPr>
              <a:t>하나 이상의 데이터 파일로 구성됨</a:t>
            </a: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gray">
          <a:xfrm>
            <a:off x="4670101" y="4865575"/>
            <a:ext cx="398698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ko-KR" altLang="en-US" sz="2000" dirty="0" smtClean="0">
                <a:latin typeface="Arial" charset="0"/>
              </a:rPr>
              <a:t>물리적인 </a:t>
            </a:r>
            <a:r>
              <a:rPr kumimoji="0" lang="ko-KR" altLang="en-US" sz="2000" dirty="0">
                <a:latin typeface="Arial" charset="0"/>
              </a:rPr>
              <a:t>객체 저장소</a:t>
            </a:r>
          </a:p>
          <a:p>
            <a:pPr algn="ctr" latinLnBrk="0"/>
            <a:r>
              <a:rPr kumimoji="0" lang="ko-KR" altLang="en-US" sz="2000" dirty="0">
                <a:latin typeface="Arial" charset="0"/>
              </a:rPr>
              <a:t>하나의 테이블스페이스에만 속함</a:t>
            </a:r>
            <a:r>
              <a:rPr kumimoji="0" lang="en-US" altLang="ko-KR" sz="2000" dirty="0">
                <a:latin typeface="Arial" charset="0"/>
              </a:rPr>
              <a:t>.</a:t>
            </a:r>
          </a:p>
        </p:txBody>
      </p:sp>
      <p:sp>
        <p:nvSpPr>
          <p:cNvPr id="10248" name="AutoShape 24" descr="25%"/>
          <p:cNvSpPr>
            <a:spLocks noChangeArrowheads="1"/>
          </p:cNvSpPr>
          <p:nvPr/>
        </p:nvSpPr>
        <p:spPr bwMode="gray">
          <a:xfrm>
            <a:off x="1193649" y="2572517"/>
            <a:ext cx="1223963" cy="1150938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tx2"/>
              </a:gs>
              <a:gs pos="65000">
                <a:schemeClr val="accent1"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  <a:ln w="9525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round/>
            <a:headEnd/>
            <a:tailEnd/>
          </a:ln>
          <a:scene3d>
            <a:camera prst="orthographicFront"/>
            <a:lightRig rig="twoPt" dir="t"/>
          </a:scene3d>
          <a:sp3d prstMaterial="dkEdge"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Text Box 27" descr="Light horizontal"/>
          <p:cNvSpPr txBox="1">
            <a:spLocks noChangeArrowheads="1"/>
          </p:cNvSpPr>
          <p:nvPr/>
        </p:nvSpPr>
        <p:spPr bwMode="gray">
          <a:xfrm>
            <a:off x="906311" y="3291655"/>
            <a:ext cx="1584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dirty="0" err="1">
                <a:latin typeface="Bodoni MT Black" pitchFamily="18" charset="0"/>
              </a:rPr>
              <a:t>DataFile</a:t>
            </a:r>
            <a:endParaRPr kumimoji="0" lang="en-US" altLang="ko-KR" dirty="0">
              <a:latin typeface="Bodoni MT Black" pitchFamily="18" charset="0"/>
            </a:endParaRPr>
          </a:p>
        </p:txBody>
      </p:sp>
      <p:sp>
        <p:nvSpPr>
          <p:cNvPr id="10250" name="Oval 28"/>
          <p:cNvSpPr>
            <a:spLocks noChangeArrowheads="1"/>
          </p:cNvSpPr>
          <p:nvPr/>
        </p:nvSpPr>
        <p:spPr bwMode="gray">
          <a:xfrm>
            <a:off x="6451449" y="3147192"/>
            <a:ext cx="71438" cy="73025"/>
          </a:xfrm>
          <a:prstGeom prst="ellipse">
            <a:avLst/>
          </a:prstGeom>
          <a:noFill/>
          <a:ln w="1905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" name="Oval 29"/>
          <p:cNvSpPr>
            <a:spLocks noChangeArrowheads="1"/>
          </p:cNvSpPr>
          <p:nvPr/>
        </p:nvSpPr>
        <p:spPr bwMode="gray">
          <a:xfrm>
            <a:off x="6594324" y="3147192"/>
            <a:ext cx="71438" cy="73025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" name="Oval 30"/>
          <p:cNvSpPr>
            <a:spLocks noChangeArrowheads="1"/>
          </p:cNvSpPr>
          <p:nvPr/>
        </p:nvSpPr>
        <p:spPr bwMode="gray">
          <a:xfrm>
            <a:off x="6738786" y="3147192"/>
            <a:ext cx="71438" cy="73025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Oval 31"/>
          <p:cNvSpPr>
            <a:spLocks noChangeArrowheads="1"/>
          </p:cNvSpPr>
          <p:nvPr/>
        </p:nvSpPr>
        <p:spPr bwMode="gray">
          <a:xfrm>
            <a:off x="6883249" y="3147192"/>
            <a:ext cx="71438" cy="73025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27334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데이터 저장 방법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7" name="Text Box 32" descr="Light horizontal"/>
          <p:cNvSpPr txBox="1">
            <a:spLocks noChangeArrowheads="1"/>
          </p:cNvSpPr>
          <p:nvPr/>
        </p:nvSpPr>
        <p:spPr bwMode="gray">
          <a:xfrm>
            <a:off x="1582402" y="4453070"/>
            <a:ext cx="163217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 err="1" smtClean="0">
                <a:solidFill>
                  <a:srgbClr val="333399"/>
                </a:solidFill>
                <a:latin typeface="Bodoni MT Black" pitchFamily="18" charset="0"/>
              </a:rPr>
              <a:t>TableSpace</a:t>
            </a:r>
            <a:endParaRPr kumimoji="0" lang="en-US" altLang="ko-KR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gray">
          <a:xfrm>
            <a:off x="5976560" y="4452130"/>
            <a:ext cx="1320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 err="1" smtClean="0">
                <a:solidFill>
                  <a:srgbClr val="333399"/>
                </a:solidFill>
                <a:latin typeface="Bodoni MT Black" pitchFamily="18" charset="0"/>
              </a:rPr>
              <a:t>DataFile</a:t>
            </a:r>
            <a:endParaRPr kumimoji="0" lang="en-US" altLang="ko-KR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AutoShape 24" descr="25%"/>
          <p:cNvSpPr>
            <a:spLocks noChangeArrowheads="1"/>
          </p:cNvSpPr>
          <p:nvPr/>
        </p:nvSpPr>
        <p:spPr bwMode="gray">
          <a:xfrm>
            <a:off x="2633657" y="2571744"/>
            <a:ext cx="1223963" cy="1150938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tx2"/>
              </a:gs>
              <a:gs pos="65000">
                <a:schemeClr val="accent1"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  <a:ln w="9525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round/>
            <a:headEnd/>
            <a:tailEnd/>
          </a:ln>
          <a:scene3d>
            <a:camera prst="orthographicFront"/>
            <a:lightRig rig="twoPt" dir="t"/>
          </a:scene3d>
          <a:sp3d prstMaterial="dkEdge"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24" descr="25%"/>
          <p:cNvSpPr>
            <a:spLocks noChangeArrowheads="1"/>
          </p:cNvSpPr>
          <p:nvPr/>
        </p:nvSpPr>
        <p:spPr bwMode="gray">
          <a:xfrm>
            <a:off x="5133987" y="2571744"/>
            <a:ext cx="1223963" cy="1150938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tx2"/>
              </a:gs>
              <a:gs pos="65000">
                <a:schemeClr val="accent1"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  <a:ln w="9525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round/>
            <a:headEnd/>
            <a:tailEnd/>
          </a:ln>
          <a:scene3d>
            <a:camera prst="orthographicFront"/>
            <a:lightRig rig="twoPt" dir="t"/>
          </a:scene3d>
          <a:sp3d prstMaterial="dkEdge"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animBg="1"/>
      <p:bldP spid="10258" grpId="1" animBg="1"/>
      <p:bldP spid="10265" grpId="0" animBg="1"/>
      <p:bldP spid="10256" grpId="0" animBg="1"/>
      <p:bldP spid="10259" grpId="0" animBg="1"/>
      <p:bldP spid="10260" grpId="0" animBg="1"/>
      <p:bldP spid="10261" grpId="0" animBg="1"/>
      <p:bldP spid="10262" grpId="0" animBg="1"/>
      <p:bldP spid="10262" grpId="1" animBg="1"/>
      <p:bldP spid="10263" grpId="0" animBg="1"/>
      <p:bldP spid="99360" grpId="0"/>
      <p:bldP spid="99361" grpId="0"/>
      <p:bldP spid="10248" grpId="0" animBg="1"/>
      <p:bldP spid="10249" grpId="0"/>
      <p:bldP spid="10250" grpId="0" animBg="1"/>
      <p:bldP spid="10251" grpId="0" animBg="1"/>
      <p:bldP spid="10252" grpId="0" animBg="1"/>
      <p:bldP spid="10253" grpId="0" animBg="1"/>
      <p:bldP spid="26" grpId="0"/>
      <p:bldP spid="27" grpId="0"/>
      <p:bldP spid="28" grpId="0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-7)ORACLE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27334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데이터 저장 방법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39952" y="1549587"/>
            <a:ext cx="3146169" cy="2655689"/>
            <a:chOff x="339952" y="1549587"/>
            <a:chExt cx="3146169" cy="2655689"/>
          </a:xfrm>
        </p:grpSpPr>
        <p:pic>
          <p:nvPicPr>
            <p:cNvPr id="686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1785926"/>
              <a:ext cx="3057525" cy="241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46"/>
            <p:cNvSpPr txBox="1"/>
            <p:nvPr/>
          </p:nvSpPr>
          <p:spPr>
            <a:xfrm>
              <a:off x="339952" y="1549587"/>
              <a:ext cx="1886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&lt;Table: PK </a:t>
              </a:r>
              <a:r>
                <a:rPr lang="en-US" altLang="ko-KR" sz="1400" b="1" dirty="0" err="1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ename</a:t>
              </a:r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&gt;</a:t>
              </a:r>
              <a:endParaRPr lang="ko-KR" altLang="en-US" sz="1400" b="1" dirty="0">
                <a:latin typeface="다음_Regular" pitchFamily="2" charset="-127"/>
                <a:ea typeface="다음_Regular" pitchFamily="2" charset="-127"/>
                <a:cs typeface="Verdana" pitchFamily="34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190740" y="3166810"/>
            <a:ext cx="5601044" cy="2491050"/>
            <a:chOff x="3190740" y="3166810"/>
            <a:chExt cx="5601044" cy="2491050"/>
          </a:xfrm>
        </p:grpSpPr>
        <p:pic>
          <p:nvPicPr>
            <p:cNvPr id="6861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90740" y="4857760"/>
              <a:ext cx="12477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1314" y="4857760"/>
              <a:ext cx="107632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5887" y="4857760"/>
              <a:ext cx="117157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4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72584" y="4857760"/>
              <a:ext cx="1219200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5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00496" y="4131505"/>
              <a:ext cx="1114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96021" y="4141405"/>
              <a:ext cx="1114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6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31507" y="3429188"/>
              <a:ext cx="7239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" name="직선 화살표 연결선 34"/>
            <p:cNvCxnSpPr>
              <a:stCxn id="68616" idx="2"/>
              <a:endCxn id="68615" idx="0"/>
            </p:cNvCxnSpPr>
            <p:nvPr/>
          </p:nvCxnSpPr>
          <p:spPr>
            <a:xfrm rot="5400000">
              <a:off x="5033962" y="3172010"/>
              <a:ext cx="483242" cy="14357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68616" idx="2"/>
              <a:endCxn id="32" idx="0"/>
            </p:cNvCxnSpPr>
            <p:nvPr/>
          </p:nvCxnSpPr>
          <p:spPr>
            <a:xfrm rot="16200000" flipH="1">
              <a:off x="6476774" y="3164945"/>
              <a:ext cx="493142" cy="145977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8615" idx="2"/>
              <a:endCxn id="68611" idx="0"/>
            </p:cNvCxnSpPr>
            <p:nvPr/>
          </p:nvCxnSpPr>
          <p:spPr>
            <a:xfrm rot="5400000">
              <a:off x="3937342" y="4237392"/>
              <a:ext cx="497655" cy="7430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68615" idx="2"/>
              <a:endCxn id="68612" idx="0"/>
            </p:cNvCxnSpPr>
            <p:nvPr/>
          </p:nvCxnSpPr>
          <p:spPr>
            <a:xfrm rot="16200000" flipH="1">
              <a:off x="4644766" y="4273048"/>
              <a:ext cx="497655" cy="6717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2" idx="2"/>
              <a:endCxn id="68613" idx="0"/>
            </p:cNvCxnSpPr>
            <p:nvPr/>
          </p:nvCxnSpPr>
          <p:spPr>
            <a:xfrm rot="5400000">
              <a:off x="6853578" y="4258103"/>
              <a:ext cx="487755" cy="71155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2" idx="2"/>
              <a:endCxn id="68614" idx="0"/>
            </p:cNvCxnSpPr>
            <p:nvPr/>
          </p:nvCxnSpPr>
          <p:spPr>
            <a:xfrm rot="16200000" flipH="1">
              <a:off x="7573832" y="4249407"/>
              <a:ext cx="487755" cy="728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62432" y="3166810"/>
              <a:ext cx="1960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&lt;Index: </a:t>
              </a:r>
              <a:r>
                <a:rPr lang="en-US" altLang="ko-KR" sz="1400" b="1" dirty="0" err="1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depno+job</a:t>
              </a:r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&gt;</a:t>
              </a:r>
              <a:endParaRPr lang="ko-KR" altLang="en-US" sz="1400" b="1" dirty="0">
                <a:latin typeface="다음_Regular" pitchFamily="2" charset="-127"/>
                <a:ea typeface="다음_Regular" pitchFamily="2" charset="-127"/>
                <a:cs typeface="Verdana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45745" y="1976490"/>
            <a:ext cx="382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rowid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를 이용하여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table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에 접근함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-893007" y="2964653"/>
            <a:ext cx="2357454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10800000">
            <a:off x="1000100" y="3143250"/>
            <a:ext cx="2214578" cy="200026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952300" y="4821947"/>
            <a:ext cx="4026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altLang="ko-KR" sz="3200" b="1" cap="all" spc="0" dirty="0">
              <a:ln w="9000" cmpd="sng">
                <a:solidFill>
                  <a:srgbClr val="FF0000"/>
                </a:solidFill>
                <a:prstDash val="solid"/>
              </a:ln>
              <a:solidFill>
                <a:srgbClr val="FF66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-7)ORACLE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52348" y="904732"/>
            <a:ext cx="1717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접근 방법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대각선 방향의 모서리가 둥근 사각형 5"/>
          <p:cNvSpPr/>
          <p:nvPr/>
        </p:nvSpPr>
        <p:spPr bwMode="auto">
          <a:xfrm>
            <a:off x="1680547" y="2428868"/>
            <a:ext cx="1428760" cy="500066"/>
          </a:xfrm>
          <a:prstGeom prst="round2DiagRect">
            <a:avLst/>
          </a:prstGeom>
          <a:solidFill>
            <a:srgbClr val="33CCCC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다음_Regular" pitchFamily="2" charset="-127"/>
                <a:ea typeface="다음_Regular" pitchFamily="2" charset="-127"/>
              </a:rPr>
              <a:t>Oracle Net</a:t>
            </a: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대각선 방향의 모서리가 둥근 사각형 6"/>
          <p:cNvSpPr/>
          <p:nvPr/>
        </p:nvSpPr>
        <p:spPr bwMode="auto">
          <a:xfrm>
            <a:off x="6012635" y="2441495"/>
            <a:ext cx="1428760" cy="500066"/>
          </a:xfrm>
          <a:prstGeom prst="round2DiagRect">
            <a:avLst/>
          </a:prstGeom>
          <a:solidFill>
            <a:srgbClr val="33CCCC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다음_Regular" pitchFamily="2" charset="-127"/>
                <a:ea typeface="다음_Regular" pitchFamily="2" charset="-127"/>
              </a:rPr>
              <a:t>Oracle Net</a:t>
            </a: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9" name="꺾인 연결선 8"/>
          <p:cNvCxnSpPr>
            <a:stCxn id="20" idx="0"/>
            <a:endCxn id="21" idx="1"/>
          </p:cNvCxnSpPr>
          <p:nvPr/>
        </p:nvCxnSpPr>
        <p:spPr bwMode="auto">
          <a:xfrm>
            <a:off x="3095740" y="3178967"/>
            <a:ext cx="3619400" cy="250033"/>
          </a:xfrm>
          <a:prstGeom prst="bentConnector4">
            <a:avLst>
              <a:gd name="adj1" fmla="val 40131"/>
              <a:gd name="adj2" fmla="val 191428"/>
            </a:avLst>
          </a:prstGeom>
          <a:solidFill>
            <a:srgbClr val="CC99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대각선 방향의 모서리가 둥근 사각형 19"/>
          <p:cNvSpPr/>
          <p:nvPr/>
        </p:nvSpPr>
        <p:spPr bwMode="auto">
          <a:xfrm>
            <a:off x="1666980" y="2928934"/>
            <a:ext cx="1428760" cy="500066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다음_Regular" pitchFamily="2" charset="-127"/>
                <a:ea typeface="다음_Regular" pitchFamily="2" charset="-127"/>
              </a:rPr>
              <a:t>Protocol</a:t>
            </a: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" name="대각선 방향의 모서리가 둥근 사각형 20"/>
          <p:cNvSpPr/>
          <p:nvPr/>
        </p:nvSpPr>
        <p:spPr bwMode="auto">
          <a:xfrm>
            <a:off x="6000760" y="2928934"/>
            <a:ext cx="1428760" cy="500066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다음_Regular" pitchFamily="2" charset="-127"/>
                <a:ea typeface="다음_Regular" pitchFamily="2" charset="-127"/>
              </a:rPr>
              <a:t>Protocol</a:t>
            </a: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48165" y="3500062"/>
            <a:ext cx="1386424" cy="1858031"/>
            <a:chOff x="1048165" y="3500062"/>
            <a:chExt cx="1386424" cy="1858031"/>
          </a:xfrm>
        </p:grpSpPr>
        <p:graphicFrame>
          <p:nvGraphicFramePr>
            <p:cNvPr id="1026" name="Object 150"/>
            <p:cNvGraphicFramePr>
              <a:graphicFrameLocks noChangeAspect="1"/>
            </p:cNvGraphicFramePr>
            <p:nvPr/>
          </p:nvGraphicFramePr>
          <p:xfrm>
            <a:off x="1048165" y="3500062"/>
            <a:ext cx="1386424" cy="1428760"/>
          </p:xfrm>
          <a:graphic>
            <a:graphicData uri="http://schemas.openxmlformats.org/presentationml/2006/ole">
              <p:oleObj spid="_x0000_s1026" name="Visio" r:id="rId4" imgW="1102360" imgH="1293978" progId="">
                <p:embed/>
              </p:oleObj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1250227" y="498876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다음_Regular" pitchFamily="2" charset="-127"/>
                  <a:ea typeface="다음_Regular" pitchFamily="2" charset="-127"/>
                </a:rPr>
                <a:t>Client</a:t>
              </a:r>
              <a:endParaRPr lang="ko-KR" altLang="en-US"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677635" y="3512125"/>
            <a:ext cx="1393659" cy="1834281"/>
            <a:chOff x="6677635" y="3512125"/>
            <a:chExt cx="1393659" cy="1834281"/>
          </a:xfrm>
        </p:grpSpPr>
        <p:graphicFrame>
          <p:nvGraphicFramePr>
            <p:cNvPr id="1027" name="Object 143"/>
            <p:cNvGraphicFramePr>
              <a:graphicFrameLocks noChangeAspect="1"/>
            </p:cNvGraphicFramePr>
            <p:nvPr/>
          </p:nvGraphicFramePr>
          <p:xfrm>
            <a:off x="6677635" y="3512125"/>
            <a:ext cx="1393659" cy="1285884"/>
          </p:xfrm>
          <a:graphic>
            <a:graphicData uri="http://schemas.openxmlformats.org/presentationml/2006/ole">
              <p:oleObj spid="_x0000_s1027" name="Visio" r:id="rId5" imgW="812800" imgH="933456" progId="">
                <p:embed/>
              </p:oleObj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6989017" y="4977074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다음_Regular" pitchFamily="2" charset="-127"/>
                  <a:ea typeface="다음_Regular" pitchFamily="2" charset="-127"/>
                </a:rPr>
                <a:t>Server</a:t>
              </a:r>
              <a:endParaRPr lang="ko-KR" altLang="en-US"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pic>
        <p:nvPicPr>
          <p:cNvPr id="1028" name="Picture 4" descr="C:\Users\joanney\AppData\Local\Microsoft\Windows\Temporary Internet Files\Content.IE5\UUSEN32U\MCj0432605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7422" y="3714752"/>
            <a:ext cx="1000132" cy="1000132"/>
          </a:xfrm>
          <a:prstGeom prst="rect">
            <a:avLst/>
          </a:prstGeom>
          <a:noFill/>
        </p:spPr>
      </p:pic>
      <p:pic>
        <p:nvPicPr>
          <p:cNvPr id="32" name="Picture 4" descr="C:\Users\joanney\AppData\Local\Microsoft\Windows\Temporary Internet Files\Content.IE5\UUSEN32U\MCj0432605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643446"/>
            <a:ext cx="1000132" cy="1000132"/>
          </a:xfrm>
          <a:prstGeom prst="rect">
            <a:avLst/>
          </a:prstGeom>
          <a:noFill/>
        </p:spPr>
      </p:pic>
      <p:pic>
        <p:nvPicPr>
          <p:cNvPr id="33" name="Picture 4" descr="C:\Users\joanney\AppData\Local\Microsoft\Windows\Temporary Internet Files\Content.IE5\UUSEN32U\MCj0432605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8" y="3714752"/>
            <a:ext cx="1000132" cy="1000132"/>
          </a:xfrm>
          <a:prstGeom prst="rect">
            <a:avLst/>
          </a:prstGeom>
          <a:noFill/>
        </p:spPr>
      </p:pic>
      <p:pic>
        <p:nvPicPr>
          <p:cNvPr id="34" name="Picture 4" descr="C:\Users\joanney\AppData\Local\Microsoft\Windows\Temporary Internet Files\Content.IE5\UUSEN32U\MCj0432605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4643446"/>
            <a:ext cx="1000132" cy="1000132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2857488" y="4286256"/>
            <a:ext cx="159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tnsnames.ora</a:t>
            </a:r>
            <a:endParaRPr lang="ko-KR" altLang="en-US" sz="16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0298" y="5214950"/>
            <a:ext cx="1234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sqlnet.ora</a:t>
            </a:r>
            <a:endParaRPr lang="ko-KR" altLang="en-US" sz="16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6380" y="5214950"/>
            <a:ext cx="1234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sqlnet.ora</a:t>
            </a:r>
            <a:endParaRPr lang="ko-KR" altLang="en-US" sz="16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7752" y="4286256"/>
            <a:ext cx="136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listener.ora</a:t>
            </a:r>
            <a:endParaRPr lang="ko-KR" altLang="en-US" sz="16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1029" name="Picture 5" descr="C:\Users\joanney\AppData\Local\Microsoft\Windows\Temporary Internet Files\Content.IE5\40PKDAWI\MCj0281285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57818" y="2857496"/>
            <a:ext cx="608935" cy="901251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929190" y="25003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다음_Regular" pitchFamily="2" charset="-127"/>
                <a:ea typeface="다음_Regular" pitchFamily="2" charset="-127"/>
              </a:rPr>
              <a:t>리스너</a:t>
            </a:r>
            <a:endParaRPr lang="ko-KR" altLang="en-US" sz="16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6685" y="1261922"/>
            <a:ext cx="4188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1.</a:t>
            </a:r>
            <a:r>
              <a:rPr lang="ko-KR" altLang="en-US" sz="1600" dirty="0" err="1" smtClean="0">
                <a:latin typeface="다음_Regular" pitchFamily="2" charset="-127"/>
                <a:ea typeface="다음_Regular" pitchFamily="2" charset="-127"/>
              </a:rPr>
              <a:t>리스너를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 통한 접근 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IP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및 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hostname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체크</a:t>
            </a:r>
            <a:endParaRPr lang="ko-KR" altLang="en-US" sz="16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26685" y="1625685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2.user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정보를 통한 접근 계정 체크</a:t>
            </a:r>
            <a:endParaRPr lang="ko-KR" altLang="en-US" sz="16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 animBg="1"/>
      <p:bldP spid="7" grpId="0" animBg="1"/>
      <p:bldP spid="20" grpId="0" animBg="1"/>
      <p:bldP spid="21" grpId="0" animBg="1"/>
      <p:bldP spid="35" grpId="0"/>
      <p:bldP spid="36" grpId="0"/>
      <p:bldP spid="37" grpId="0"/>
      <p:bldP spid="38" grpId="0"/>
      <p:bldP spid="40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-7)ORACLE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52348" y="904732"/>
            <a:ext cx="27334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스키마 구현 개념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1477" y="1560677"/>
            <a:ext cx="382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관계를 가지는 객체들의 묶음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216" y="2285992"/>
            <a:ext cx="4491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사용자 생성 시 해당 스키마도 생성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477" y="3008392"/>
            <a:ext cx="423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b="1" dirty="0" smtClean="0">
                <a:solidFill>
                  <a:srgbClr val="9933FF"/>
                </a:solidFill>
                <a:latin typeface="다음_Regular" pitchFamily="2" charset="-127"/>
                <a:ea typeface="다음_Regular" pitchFamily="2" charset="-127"/>
              </a:rPr>
              <a:t>한 사용자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는 </a:t>
            </a:r>
            <a:r>
              <a:rPr lang="ko-KR" altLang="en-US" sz="2000" b="1" dirty="0" smtClean="0">
                <a:solidFill>
                  <a:srgbClr val="9933FF"/>
                </a:solidFill>
                <a:latin typeface="다음_Regular" pitchFamily="2" charset="-127"/>
                <a:ea typeface="다음_Regular" pitchFamily="2" charset="-127"/>
              </a:rPr>
              <a:t>한 스키마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에만 연관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4802" y="3726627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사용자 이름과 스키마는 종종 교환되어 사용됨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4724" y="4655321"/>
            <a:ext cx="329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username</a:t>
            </a:r>
            <a:endParaRPr lang="en-US" altLang="ko-KR" sz="5400" b="1" dirty="0">
              <a:ln w="1905"/>
              <a:solidFill>
                <a:srgbClr val="9933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22537" y="4655509"/>
            <a:ext cx="2675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schema</a:t>
            </a:r>
            <a:endParaRPr lang="en-US" altLang="ko-KR" sz="5400" b="1" dirty="0">
              <a:ln w="1905"/>
              <a:solidFill>
                <a:srgbClr val="9933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58866" y="4655321"/>
            <a:ext cx="617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"/>
                <a:solidFill>
                  <a:srgbClr val="99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en-US" altLang="ko-KR" sz="5400" b="1" dirty="0">
              <a:ln w="1905"/>
              <a:solidFill>
                <a:srgbClr val="99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>
                <a:latin typeface="HY목각파임B" pitchFamily="18" charset="-127"/>
                <a:ea typeface="HY목각파임B" pitchFamily="18" charset="-127"/>
              </a:rPr>
              <a:t>순서</a:t>
            </a: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965200" y="1512888"/>
            <a:ext cx="161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1. DBMS </a:t>
            </a:r>
          </a:p>
        </p:txBody>
      </p:sp>
      <p:sp>
        <p:nvSpPr>
          <p:cNvPr id="5124" name="Text Box 18"/>
          <p:cNvSpPr txBox="1">
            <a:spLocks noChangeArrowheads="1"/>
          </p:cNvSpPr>
          <p:nvPr/>
        </p:nvSpPr>
        <p:spPr bwMode="auto">
          <a:xfrm>
            <a:off x="971550" y="2235200"/>
            <a:ext cx="2223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2.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데이터 타입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125" name="Text Box 19"/>
          <p:cNvSpPr txBox="1">
            <a:spLocks noChangeArrowheads="1"/>
          </p:cNvSpPr>
          <p:nvPr/>
        </p:nvSpPr>
        <p:spPr bwMode="auto">
          <a:xfrm>
            <a:off x="963613" y="2955925"/>
            <a:ext cx="118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3. 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SQL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126" name="Text Box 20"/>
          <p:cNvSpPr txBox="1">
            <a:spLocks noChangeArrowheads="1"/>
          </p:cNvSpPr>
          <p:nvPr/>
        </p:nvSpPr>
        <p:spPr bwMode="auto">
          <a:xfrm>
            <a:off x="963613" y="3665538"/>
            <a:ext cx="2933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4. DCL 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구문 사용법</a:t>
            </a:r>
          </a:p>
        </p:txBody>
      </p:sp>
      <p:sp>
        <p:nvSpPr>
          <p:cNvPr id="5127" name="Text Box 21"/>
          <p:cNvSpPr txBox="1">
            <a:spLocks noChangeArrowheads="1"/>
          </p:cNvSpPr>
          <p:nvPr/>
        </p:nvSpPr>
        <p:spPr bwMode="auto">
          <a:xfrm>
            <a:off x="5286375" y="1500188"/>
            <a:ext cx="3070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5. DDL 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구문 사용법</a:t>
            </a:r>
          </a:p>
        </p:txBody>
      </p:sp>
      <p:sp>
        <p:nvSpPr>
          <p:cNvPr id="5128" name="Text Box 23"/>
          <p:cNvSpPr txBox="1">
            <a:spLocks noChangeArrowheads="1"/>
          </p:cNvSpPr>
          <p:nvPr/>
        </p:nvSpPr>
        <p:spPr bwMode="auto">
          <a:xfrm>
            <a:off x="5291138" y="2222500"/>
            <a:ext cx="3121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6. DML 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구문 사용법</a:t>
            </a:r>
          </a:p>
        </p:txBody>
      </p:sp>
      <p:sp>
        <p:nvSpPr>
          <p:cNvPr id="5129" name="Text Box 24"/>
          <p:cNvSpPr txBox="1">
            <a:spLocks noChangeArrowheads="1"/>
          </p:cNvSpPr>
          <p:nvPr/>
        </p:nvSpPr>
        <p:spPr bwMode="auto">
          <a:xfrm>
            <a:off x="5289550" y="2955925"/>
            <a:ext cx="15488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7</a:t>
            </a:r>
            <a:r>
              <a:rPr lang="en-US" altLang="ko-KR" sz="2400">
                <a:latin typeface="다음_SemiBold" pitchFamily="2" charset="-127"/>
                <a:ea typeface="다음_SemiBold" pitchFamily="2" charset="-127"/>
              </a:rPr>
              <a:t>. </a:t>
            </a:r>
            <a:r>
              <a:rPr lang="en-US" altLang="ko-KR" sz="2400" smtClean="0">
                <a:latin typeface="다음_SemiBold" pitchFamily="2" charset="-127"/>
                <a:ea typeface="다음_SemiBold" pitchFamily="2" charset="-127"/>
              </a:rPr>
              <a:t>Select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130" name="Text Box 27"/>
          <p:cNvSpPr txBox="1">
            <a:spLocks noChangeArrowheads="1"/>
          </p:cNvSpPr>
          <p:nvPr/>
        </p:nvSpPr>
        <p:spPr bwMode="auto">
          <a:xfrm>
            <a:off x="5291138" y="3665538"/>
            <a:ext cx="2321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다음_SemiBold" pitchFamily="2" charset="-127"/>
                <a:ea typeface="다음_SemiBold" pitchFamily="2" charset="-127"/>
              </a:rPr>
              <a:t>8.Transaction</a:t>
            </a:r>
            <a:endParaRPr lang="ko-KR" altLang="en-US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285258" y="4385514"/>
            <a:ext cx="1749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다음_SemiBold" pitchFamily="2" charset="-127"/>
                <a:ea typeface="다음_SemiBold" pitchFamily="2" charset="-127"/>
              </a:rPr>
              <a:t>9.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함수설명</a:t>
            </a:r>
            <a:endParaRPr lang="ko-KR" altLang="en-US" dirty="0">
              <a:latin typeface="다음_SemiBold" pitchFamily="2" charset="-127"/>
              <a:ea typeface="다음_SemiBold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-8)</a:t>
            </a:r>
            <a:r>
              <a:rPr lang="en-US" altLang="ko-KR" sz="3200" dirty="0" err="1" smtClean="0">
                <a:latin typeface="HY목각파임B" pitchFamily="18" charset="-127"/>
                <a:ea typeface="HY목각파임B" pitchFamily="18" charset="-127"/>
              </a:rPr>
              <a:t>MySQL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개요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4663" y="1560489"/>
            <a:ext cx="4777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OPEN SOURCE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로 만들어진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RDBMS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7290" y="2285992"/>
            <a:ext cx="6593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en-US" altLang="ko-KR" sz="2000" b="1" dirty="0" smtClean="0">
                <a:solidFill>
                  <a:srgbClr val="9933FF"/>
                </a:solidFill>
                <a:latin typeface="다음_Regular" pitchFamily="2" charset="-127"/>
                <a:ea typeface="다음_Regular" pitchFamily="2" charset="-127"/>
              </a:rPr>
              <a:t>Storage Engine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이라는 독특한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Layer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를 가지고 있음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6434" y="4140372"/>
            <a:ext cx="697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Web Service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를 만드는데 있어서 가장 적합한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RDBMS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013" y="4862772"/>
            <a:ext cx="651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5.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 보관 및 운영에 대한 규모가 작은 경우에 적합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1477" y="3068275"/>
            <a:ext cx="6789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무료로 사용이 가능하고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구매하여 사용하는 경우에도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상대적으로 저렴한  가격으로 운영이 가능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-8)</a:t>
            </a:r>
            <a:r>
              <a:rPr lang="en-US" altLang="ko-KR" sz="3200" dirty="0" err="1" smtClean="0">
                <a:latin typeface="HY목각파임B" pitchFamily="18" charset="-127"/>
                <a:ea typeface="HY목각파임B" pitchFamily="18" charset="-127"/>
              </a:rPr>
              <a:t>MySQL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구조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9" name="그림 8" descr="PSE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1285859"/>
            <a:ext cx="7143800" cy="486964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143900" y="1500174"/>
            <a:ext cx="570625" cy="571504"/>
            <a:chOff x="8143900" y="1500174"/>
            <a:chExt cx="570625" cy="571504"/>
          </a:xfrm>
        </p:grpSpPr>
        <p:sp>
          <p:nvSpPr>
            <p:cNvPr id="5" name="오른쪽 중괄호 4"/>
            <p:cNvSpPr/>
            <p:nvPr/>
          </p:nvSpPr>
          <p:spPr bwMode="auto">
            <a:xfrm>
              <a:off x="8143900" y="1500174"/>
              <a:ext cx="214314" cy="571504"/>
            </a:xfrm>
            <a:prstGeom prst="rightBrace">
              <a:avLst/>
            </a:prstGeom>
            <a:solidFill>
              <a:schemeClr val="bg1"/>
            </a:solidFill>
            <a:ln w="50800" cap="flat" cmpd="thickThin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99027" y="15716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①</a:t>
              </a:r>
              <a:endParaRPr lang="ko-KR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143900" y="2500306"/>
            <a:ext cx="565441" cy="1571636"/>
            <a:chOff x="8143900" y="2500306"/>
            <a:chExt cx="565441" cy="1571636"/>
          </a:xfrm>
        </p:grpSpPr>
        <p:sp>
          <p:nvSpPr>
            <p:cNvPr id="6" name="오른쪽 중괄호 5"/>
            <p:cNvSpPr/>
            <p:nvPr/>
          </p:nvSpPr>
          <p:spPr bwMode="auto">
            <a:xfrm>
              <a:off x="8143900" y="2500306"/>
              <a:ext cx="214314" cy="1571636"/>
            </a:xfrm>
            <a:prstGeom prst="rightBrace">
              <a:avLst/>
            </a:prstGeom>
            <a:solidFill>
              <a:schemeClr val="bg1"/>
            </a:solidFill>
            <a:ln w="50800" cap="flat" cmpd="thickThin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98651" y="307776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②</a:t>
              </a:r>
              <a:endParaRPr lang="ko-KR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143900" y="4196456"/>
            <a:ext cx="565441" cy="1571636"/>
            <a:chOff x="8143900" y="4196456"/>
            <a:chExt cx="565441" cy="1571636"/>
          </a:xfrm>
        </p:grpSpPr>
        <p:sp>
          <p:nvSpPr>
            <p:cNvPr id="7" name="오른쪽 중괄호 6"/>
            <p:cNvSpPr/>
            <p:nvPr/>
          </p:nvSpPr>
          <p:spPr bwMode="auto">
            <a:xfrm>
              <a:off x="8143900" y="4196456"/>
              <a:ext cx="214314" cy="1571636"/>
            </a:xfrm>
            <a:prstGeom prst="rightBrace">
              <a:avLst/>
            </a:prstGeom>
            <a:solidFill>
              <a:schemeClr val="bg1"/>
            </a:solidFill>
            <a:ln w="50800" cap="flat" cmpd="thickThin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98651" y="476203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③</a:t>
              </a:r>
              <a:endParaRPr lang="ko-KR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857356" y="5214950"/>
            <a:ext cx="3054041" cy="646331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</p:spPr>
        <p:txBody>
          <a:bodyPr wrap="none" rtlCol="0">
            <a:spAutoFit/>
            <a:scene3d>
              <a:camera prst="isometricBottomDown"/>
              <a:lightRig rig="threePt" dir="t"/>
            </a:scene3d>
          </a:bodyPr>
          <a:lstStyle/>
          <a:p>
            <a:r>
              <a:rPr lang="en-US" altLang="ko-KR" sz="3600" b="1" dirty="0" err="1" smtClean="0">
                <a:solidFill>
                  <a:srgbClr val="C00000"/>
                </a:solidFill>
              </a:rPr>
              <a:t>InnoDBPlugIn</a:t>
            </a:r>
            <a:endParaRPr lang="ko-KR" altLang="en-US" sz="3600" b="1" dirty="0">
              <a:solidFill>
                <a:srgbClr val="C00000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-8)</a:t>
            </a:r>
            <a:r>
              <a:rPr lang="en-US" altLang="ko-KR" sz="3200" dirty="0" err="1" smtClean="0">
                <a:latin typeface="HY목각파임B" pitchFamily="18" charset="-127"/>
                <a:ea typeface="HY목각파임B" pitchFamily="18" charset="-127"/>
              </a:rPr>
              <a:t>MySQL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374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다양한 데이터 저장 방법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833042" y="1976302"/>
            <a:ext cx="2000264" cy="3571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MyISAM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833042" y="1607049"/>
            <a:ext cx="2000264" cy="3571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다음_Regular" pitchFamily="2" charset="-127"/>
                <a:ea typeface="다음_Regular" pitchFamily="2" charset="-127"/>
              </a:rPr>
              <a:t>Storage</a:t>
            </a:r>
            <a:r>
              <a:rPr kumimoji="1" lang="en-US" altLang="ko-KR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다음_Regular" pitchFamily="2" charset="-127"/>
                <a:ea typeface="다음_Regular" pitchFamily="2" charset="-127"/>
              </a:rPr>
              <a:t> Engine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845180" y="1607049"/>
            <a:ext cx="3059960" cy="3571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저장 방식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833042" y="2342452"/>
            <a:ext cx="2000264" cy="3571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Memory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33042" y="2714244"/>
            <a:ext cx="2000264" cy="3571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InnoDB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833042" y="3083309"/>
            <a:ext cx="2000264" cy="3571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NDB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833042" y="3452562"/>
            <a:ext cx="2000264" cy="3571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Merge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833042" y="3821627"/>
            <a:ext cx="2000264" cy="3571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Federated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833042" y="4190692"/>
            <a:ext cx="2000264" cy="3571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Archive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833042" y="4559757"/>
            <a:ext cx="2000264" cy="3571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BlackHole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845181" y="1985074"/>
            <a:ext cx="3059960" cy="357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파일에 방식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845368" y="2351224"/>
            <a:ext cx="3059960" cy="357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메모리에 저장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3845368" y="2717374"/>
            <a:ext cx="3059960" cy="357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테이블스페이스에 저장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3845181" y="3083524"/>
            <a:ext cx="3059960" cy="357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테이블스페이스에 저장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3845181" y="3449674"/>
            <a:ext cx="3059960" cy="357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파일에 저장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3845368" y="3815824"/>
            <a:ext cx="3059960" cy="357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저장하지 않음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3857056" y="4181974"/>
            <a:ext cx="3059960" cy="357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파일로 저장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3857243" y="4559999"/>
            <a:ext cx="3059960" cy="357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저장하지 않음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833418" y="2714620"/>
            <a:ext cx="2000264" cy="357190"/>
          </a:xfrm>
          <a:prstGeom prst="rect">
            <a:avLst/>
          </a:prstGeom>
          <a:solidFill>
            <a:srgbClr val="CC99FF"/>
          </a:solidFill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다음_Regular" pitchFamily="2" charset="-127"/>
                <a:ea typeface="다음_Regular" pitchFamily="2" charset="-127"/>
              </a:rPr>
              <a:t>InnoDB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8728" y="5286388"/>
            <a:ext cx="132760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isometricBottomDown"/>
              <a:lightRig rig="threePt" dir="t"/>
            </a:scene3d>
          </a:bodyPr>
          <a:lstStyle/>
          <a:p>
            <a:r>
              <a:rPr lang="en-US" altLang="ko-KR" sz="3600" b="1" dirty="0" smtClean="0">
                <a:solidFill>
                  <a:srgbClr val="6600CC"/>
                </a:solidFill>
              </a:rPr>
              <a:t>PBXT</a:t>
            </a:r>
            <a:endParaRPr lang="ko-KR" altLang="en-US" sz="3600" b="1" dirty="0">
              <a:solidFill>
                <a:srgbClr val="66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28926" y="5500702"/>
            <a:ext cx="2316660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b="1" dirty="0" err="1" smtClean="0">
                <a:solidFill>
                  <a:srgbClr val="333399"/>
                </a:solidFill>
              </a:rPr>
              <a:t>RitmarkFS</a:t>
            </a:r>
            <a:endParaRPr lang="ko-KR" altLang="en-US" sz="3600" b="1" dirty="0">
              <a:solidFill>
                <a:srgbClr val="333399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85984" y="5143512"/>
            <a:ext cx="1819729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 err="1" smtClean="0">
                <a:solidFill>
                  <a:srgbClr val="0070C0"/>
                </a:solidFill>
              </a:rPr>
              <a:t>solidDB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57818" y="5429264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BottomDown"/>
              <a:lightRig rig="threePt" dir="t"/>
            </a:scene3d>
          </a:bodyPr>
          <a:lstStyle/>
          <a:p>
            <a:r>
              <a:rPr lang="en-US" altLang="ko-KR" sz="3600" b="1" dirty="0" smtClean="0">
                <a:solidFill>
                  <a:srgbClr val="C00000"/>
                </a:solidFill>
              </a:rPr>
              <a:t>Example</a:t>
            </a:r>
            <a:endParaRPr lang="ko-KR" altLang="en-US" sz="3600" b="1" dirty="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72066" y="5500702"/>
            <a:ext cx="1069524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b="1" dirty="0" smtClean="0">
                <a:solidFill>
                  <a:srgbClr val="333399"/>
                </a:solidFill>
              </a:rPr>
              <a:t>CSV</a:t>
            </a:r>
            <a:endParaRPr lang="ko-KR" altLang="en-US" sz="3600" b="1" dirty="0">
              <a:solidFill>
                <a:srgbClr val="333399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71670" y="5500702"/>
            <a:ext cx="1372492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b="1" dirty="0" err="1" smtClean="0">
                <a:solidFill>
                  <a:srgbClr val="FFC000"/>
                </a:solidFill>
              </a:rPr>
              <a:t>MyBS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43306" y="5429264"/>
            <a:ext cx="2000869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  <p:txBody>
          <a:bodyPr wrap="none" rtlCol="0">
            <a:spAutoFit/>
            <a:scene3d>
              <a:camera prst="isometricBottomDown"/>
              <a:lightRig rig="threePt" dir="t"/>
            </a:scene3d>
          </a:bodyPr>
          <a:lstStyle/>
          <a:p>
            <a:r>
              <a:rPr lang="en-US" altLang="ko-KR" sz="3600" b="1" dirty="0" smtClean="0">
                <a:solidFill>
                  <a:srgbClr val="6600CC"/>
                </a:solidFill>
              </a:rPr>
              <a:t>IBMDB2I</a:t>
            </a:r>
            <a:endParaRPr lang="ko-KR" altLang="en-US" sz="3600" b="1" dirty="0">
              <a:solidFill>
                <a:srgbClr val="6600CC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72132" y="5143512"/>
            <a:ext cx="2159566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b="1" dirty="0" err="1" smtClean="0">
                <a:solidFill>
                  <a:srgbClr val="0070C0"/>
                </a:solidFill>
              </a:rPr>
              <a:t>mdbtools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833606" y="1976490"/>
            <a:ext cx="2000264" cy="357190"/>
          </a:xfrm>
          <a:prstGeom prst="rect">
            <a:avLst/>
          </a:prstGeom>
          <a:solidFill>
            <a:srgbClr val="CC99FF"/>
          </a:solidFill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 smtClean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MyISAM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857224" y="1511109"/>
            <a:ext cx="7561263" cy="2275081"/>
            <a:chOff x="857224" y="1511109"/>
            <a:chExt cx="7561263" cy="2275081"/>
          </a:xfrm>
        </p:grpSpPr>
        <p:sp>
          <p:nvSpPr>
            <p:cNvPr id="42" name="Rectangle 29"/>
            <p:cNvSpPr>
              <a:spLocks noChangeArrowheads="1"/>
            </p:cNvSpPr>
            <p:nvPr/>
          </p:nvSpPr>
          <p:spPr bwMode="gray">
            <a:xfrm>
              <a:off x="857224" y="1511109"/>
              <a:ext cx="7561263" cy="227508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1" name="Text Box 30" descr="Light horizontal"/>
            <p:cNvSpPr txBox="1">
              <a:spLocks noChangeArrowheads="1"/>
            </p:cNvSpPr>
            <p:nvPr/>
          </p:nvSpPr>
          <p:spPr bwMode="gray">
            <a:xfrm>
              <a:off x="933963" y="1631927"/>
              <a:ext cx="2232025" cy="36671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>
              <a:spAutoFit/>
            </a:bodyPr>
            <a:lstStyle/>
            <a:p>
              <a:pPr algn="ctr" latinLnBrk="0"/>
              <a:r>
                <a:rPr kumimoji="0" lang="en-US" altLang="ko-KR" dirty="0" smtClean="0">
                  <a:latin typeface="Bodoni MT Black" pitchFamily="18" charset="0"/>
                </a:rPr>
                <a:t>MySQL-schema1 </a:t>
              </a:r>
              <a:endParaRPr kumimoji="0" lang="en-US" altLang="ko-KR" dirty="0">
                <a:latin typeface="Bodoni MT Black" pitchFamily="18" charset="0"/>
              </a:endParaRPr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-8)</a:t>
            </a:r>
            <a:r>
              <a:rPr lang="en-US" altLang="ko-KR" sz="3200" dirty="0" err="1" smtClean="0">
                <a:latin typeface="HY목각파임B" pitchFamily="18" charset="-127"/>
                <a:ea typeface="HY목각파임B" pitchFamily="18" charset="-127"/>
              </a:rPr>
              <a:t>MySQL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41024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err="1" smtClean="0">
                <a:latin typeface="다음_SemiBold" pitchFamily="2" charset="-127"/>
                <a:ea typeface="다음_SemiBold" pitchFamily="2" charset="-127"/>
              </a:rPr>
              <a:t>MyISAM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데이터 저장 방법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87849" y="2125968"/>
            <a:ext cx="2714644" cy="1514473"/>
            <a:chOff x="1000100" y="1928802"/>
            <a:chExt cx="2714644" cy="1514473"/>
          </a:xfrm>
        </p:grpSpPr>
        <p:sp>
          <p:nvSpPr>
            <p:cNvPr id="21" name="Text Box 17" descr="Light horizontal"/>
            <p:cNvSpPr txBox="1">
              <a:spLocks noChangeArrowheads="1"/>
            </p:cNvSpPr>
            <p:nvPr/>
          </p:nvSpPr>
          <p:spPr bwMode="gray">
            <a:xfrm>
              <a:off x="1000100" y="1928802"/>
              <a:ext cx="1071569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pPr algn="ctr" latinLnBrk="0"/>
              <a:r>
                <a:rPr kumimoji="0" lang="en-US" altLang="ko-KR" dirty="0" smtClean="0">
                  <a:solidFill>
                    <a:srgbClr val="4D4D4D"/>
                  </a:solidFill>
                  <a:latin typeface="Bodoni MT Black" pitchFamily="18" charset="0"/>
                </a:rPr>
                <a:t>Table1</a:t>
              </a:r>
              <a:endParaRPr kumimoji="0" lang="en-US" altLang="ko-KR" dirty="0">
                <a:solidFill>
                  <a:srgbClr val="4D4D4D"/>
                </a:solidFill>
                <a:latin typeface="Bodoni MT Black" pitchFamily="18" charset="0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000100" y="2357430"/>
              <a:ext cx="2714644" cy="1085845"/>
              <a:chOff x="1285853" y="4786322"/>
              <a:chExt cx="2714644" cy="1085845"/>
            </a:xfrm>
          </p:grpSpPr>
          <p:sp>
            <p:nvSpPr>
              <p:cNvPr id="11279" name="Rectangle 34"/>
              <p:cNvSpPr>
                <a:spLocks noChangeArrowheads="1"/>
              </p:cNvSpPr>
              <p:nvPr/>
            </p:nvSpPr>
            <p:spPr bwMode="gray">
              <a:xfrm>
                <a:off x="1285853" y="4786322"/>
                <a:ext cx="2714644" cy="108584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8575" algn="ctr">
                <a:solidFill>
                  <a:srgbClr val="4D4D4D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428728" y="4929198"/>
                <a:ext cx="2428891" cy="785818"/>
                <a:chOff x="1285853" y="2357430"/>
                <a:chExt cx="2428891" cy="785818"/>
              </a:xfrm>
            </p:grpSpPr>
            <p:sp>
              <p:nvSpPr>
                <p:cNvPr id="23" name="AutoShape 24" descr="25%"/>
                <p:cNvSpPr>
                  <a:spLocks noChangeArrowheads="1"/>
                </p:cNvSpPr>
                <p:nvPr/>
              </p:nvSpPr>
              <p:spPr bwMode="gray">
                <a:xfrm>
                  <a:off x="1285853" y="2357430"/>
                  <a:ext cx="714380" cy="785818"/>
                </a:xfrm>
                <a:prstGeom prst="can">
                  <a:avLst>
                    <a:gd name="adj" fmla="val 25000"/>
                  </a:avLst>
                </a:prstGeom>
                <a:gradFill>
                  <a:gsLst>
                    <a:gs pos="0">
                      <a:schemeClr val="tx2"/>
                    </a:gs>
                    <a:gs pos="65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 w="9525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round/>
                  <a:headEnd/>
                  <a:tailEnd/>
                </a:ln>
                <a:scene3d>
                  <a:camera prst="orthographicFront"/>
                  <a:lightRig rig="twoPt" dir="t"/>
                </a:scene3d>
                <a:sp3d prstMaterial="dkEdge"/>
              </p:spPr>
              <p:txBody>
                <a:bodyPr wrap="none" anchor="ctr"/>
                <a:lstStyle/>
                <a:p>
                  <a:pPr algn="ctr"/>
                  <a:r>
                    <a:rPr lang="en-US" altLang="ko-KR" sz="2000" dirty="0" err="1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frm</a:t>
                  </a:r>
                  <a:endParaRPr lang="ko-KR" altLang="en-US" dirty="0"/>
                </a:p>
              </p:txBody>
            </p:sp>
            <p:sp>
              <p:nvSpPr>
                <p:cNvPr id="27" name="AutoShape 24" descr="25%"/>
                <p:cNvSpPr>
                  <a:spLocks noChangeArrowheads="1"/>
                </p:cNvSpPr>
                <p:nvPr/>
              </p:nvSpPr>
              <p:spPr bwMode="gray">
                <a:xfrm>
                  <a:off x="2143108" y="2357430"/>
                  <a:ext cx="714380" cy="785818"/>
                </a:xfrm>
                <a:prstGeom prst="can">
                  <a:avLst>
                    <a:gd name="adj" fmla="val 25000"/>
                  </a:avLst>
                </a:prstGeom>
                <a:gradFill>
                  <a:gsLst>
                    <a:gs pos="0">
                      <a:schemeClr val="tx2"/>
                    </a:gs>
                    <a:gs pos="65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 w="9525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round/>
                  <a:headEnd/>
                  <a:tailEnd/>
                </a:ln>
                <a:scene3d>
                  <a:camera prst="orthographicFront"/>
                  <a:lightRig rig="twoPt" dir="t"/>
                </a:scene3d>
                <a:sp3d prstMaterial="dkEdge"/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MYD</a:t>
                  </a:r>
                  <a:endParaRPr lang="ko-KR" altLang="en-US" dirty="0">
                    <a:latin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28" name="AutoShape 24" descr="25%"/>
                <p:cNvSpPr>
                  <a:spLocks noChangeArrowheads="1"/>
                </p:cNvSpPr>
                <p:nvPr/>
              </p:nvSpPr>
              <p:spPr bwMode="gray">
                <a:xfrm>
                  <a:off x="3000364" y="2357430"/>
                  <a:ext cx="714380" cy="785818"/>
                </a:xfrm>
                <a:prstGeom prst="can">
                  <a:avLst>
                    <a:gd name="adj" fmla="val 25000"/>
                  </a:avLst>
                </a:prstGeom>
                <a:gradFill>
                  <a:gsLst>
                    <a:gs pos="0">
                      <a:schemeClr val="tx2"/>
                    </a:gs>
                    <a:gs pos="65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 w="9525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round/>
                  <a:headEnd/>
                  <a:tailEnd/>
                </a:ln>
                <a:scene3d>
                  <a:camera prst="orthographicFront"/>
                  <a:lightRig rig="twoPt" dir="t"/>
                </a:scene3d>
                <a:sp3d prstMaterial="dkEdge"/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MYI</a:t>
                  </a:r>
                  <a:endParaRPr lang="ko-KR" altLang="en-US" dirty="0">
                    <a:latin typeface="Verdana" pitchFamily="34" charset="0"/>
                    <a:cs typeface="Verdana" pitchFamily="34" charset="0"/>
                  </a:endParaRPr>
                </a:p>
              </p:txBody>
            </p:sp>
          </p:grpSp>
        </p:grpSp>
      </p:grpSp>
      <p:grpSp>
        <p:nvGrpSpPr>
          <p:cNvPr id="32" name="그룹 31"/>
          <p:cNvGrpSpPr/>
          <p:nvPr/>
        </p:nvGrpSpPr>
        <p:grpSpPr>
          <a:xfrm>
            <a:off x="3821431" y="2125968"/>
            <a:ext cx="2714644" cy="1514473"/>
            <a:chOff x="1000100" y="1928802"/>
            <a:chExt cx="2714644" cy="1514473"/>
          </a:xfrm>
        </p:grpSpPr>
        <p:sp>
          <p:nvSpPr>
            <p:cNvPr id="33" name="Text Box 17" descr="Light horizontal"/>
            <p:cNvSpPr txBox="1">
              <a:spLocks noChangeArrowheads="1"/>
            </p:cNvSpPr>
            <p:nvPr/>
          </p:nvSpPr>
          <p:spPr bwMode="gray">
            <a:xfrm>
              <a:off x="1000100" y="1928802"/>
              <a:ext cx="1071569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pPr algn="ctr" latinLnBrk="0"/>
              <a:r>
                <a:rPr kumimoji="0" lang="en-US" altLang="ko-KR" dirty="0" smtClean="0">
                  <a:solidFill>
                    <a:srgbClr val="4D4D4D"/>
                  </a:solidFill>
                  <a:latin typeface="Bodoni MT Black" pitchFamily="18" charset="0"/>
                </a:rPr>
                <a:t>Table2</a:t>
              </a:r>
              <a:endParaRPr kumimoji="0" lang="en-US" altLang="ko-KR" dirty="0">
                <a:solidFill>
                  <a:srgbClr val="4D4D4D"/>
                </a:solidFill>
                <a:latin typeface="Bodoni MT Black" pitchFamily="18" charset="0"/>
              </a:endParaRPr>
            </a:p>
          </p:txBody>
        </p:sp>
        <p:grpSp>
          <p:nvGrpSpPr>
            <p:cNvPr id="34" name="그룹 29"/>
            <p:cNvGrpSpPr/>
            <p:nvPr/>
          </p:nvGrpSpPr>
          <p:grpSpPr>
            <a:xfrm>
              <a:off x="1000100" y="2357430"/>
              <a:ext cx="2714644" cy="1085845"/>
              <a:chOff x="1285853" y="4786322"/>
              <a:chExt cx="2714644" cy="1085845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gray">
              <a:xfrm>
                <a:off x="1285853" y="4786322"/>
                <a:ext cx="2714644" cy="108584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8575" algn="ctr">
                <a:solidFill>
                  <a:srgbClr val="4D4D4D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6" name="그룹 28"/>
              <p:cNvGrpSpPr/>
              <p:nvPr/>
            </p:nvGrpSpPr>
            <p:grpSpPr>
              <a:xfrm>
                <a:off x="1428728" y="4929198"/>
                <a:ext cx="2428891" cy="785818"/>
                <a:chOff x="1285853" y="2357430"/>
                <a:chExt cx="2428891" cy="785818"/>
              </a:xfrm>
            </p:grpSpPr>
            <p:sp>
              <p:nvSpPr>
                <p:cNvPr id="37" name="AutoShape 24" descr="25%"/>
                <p:cNvSpPr>
                  <a:spLocks noChangeArrowheads="1"/>
                </p:cNvSpPr>
                <p:nvPr/>
              </p:nvSpPr>
              <p:spPr bwMode="gray">
                <a:xfrm>
                  <a:off x="1285853" y="2357430"/>
                  <a:ext cx="714380" cy="785818"/>
                </a:xfrm>
                <a:prstGeom prst="can">
                  <a:avLst>
                    <a:gd name="adj" fmla="val 25000"/>
                  </a:avLst>
                </a:prstGeom>
                <a:gradFill>
                  <a:gsLst>
                    <a:gs pos="0">
                      <a:schemeClr val="tx2"/>
                    </a:gs>
                    <a:gs pos="65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 w="9525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round/>
                  <a:headEnd/>
                  <a:tailEnd/>
                </a:ln>
                <a:scene3d>
                  <a:camera prst="orthographicFront"/>
                  <a:lightRig rig="twoPt" dir="t"/>
                </a:scene3d>
                <a:sp3d prstMaterial="dkEdge"/>
              </p:spPr>
              <p:txBody>
                <a:bodyPr wrap="none" anchor="ctr"/>
                <a:lstStyle/>
                <a:p>
                  <a:pPr algn="ctr"/>
                  <a:r>
                    <a:rPr lang="en-US" altLang="ko-KR" sz="2000" dirty="0" err="1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frm</a:t>
                  </a:r>
                  <a:endParaRPr lang="ko-KR" altLang="en-US" dirty="0"/>
                </a:p>
              </p:txBody>
            </p:sp>
            <p:sp>
              <p:nvSpPr>
                <p:cNvPr id="38" name="AutoShape 24" descr="25%"/>
                <p:cNvSpPr>
                  <a:spLocks noChangeArrowheads="1"/>
                </p:cNvSpPr>
                <p:nvPr/>
              </p:nvSpPr>
              <p:spPr bwMode="gray">
                <a:xfrm>
                  <a:off x="2143108" y="2357430"/>
                  <a:ext cx="714380" cy="785818"/>
                </a:xfrm>
                <a:prstGeom prst="can">
                  <a:avLst>
                    <a:gd name="adj" fmla="val 25000"/>
                  </a:avLst>
                </a:prstGeom>
                <a:gradFill>
                  <a:gsLst>
                    <a:gs pos="0">
                      <a:schemeClr val="tx2"/>
                    </a:gs>
                    <a:gs pos="65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 w="9525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round/>
                  <a:headEnd/>
                  <a:tailEnd/>
                </a:ln>
                <a:scene3d>
                  <a:camera prst="orthographicFront"/>
                  <a:lightRig rig="twoPt" dir="t"/>
                </a:scene3d>
                <a:sp3d prstMaterial="dkEdge"/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MYD</a:t>
                  </a:r>
                  <a:endParaRPr lang="ko-KR" altLang="en-US" dirty="0">
                    <a:latin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39" name="AutoShape 24" descr="25%"/>
                <p:cNvSpPr>
                  <a:spLocks noChangeArrowheads="1"/>
                </p:cNvSpPr>
                <p:nvPr/>
              </p:nvSpPr>
              <p:spPr bwMode="gray">
                <a:xfrm>
                  <a:off x="3000364" y="2357430"/>
                  <a:ext cx="714380" cy="785818"/>
                </a:xfrm>
                <a:prstGeom prst="can">
                  <a:avLst>
                    <a:gd name="adj" fmla="val 25000"/>
                  </a:avLst>
                </a:prstGeom>
                <a:gradFill>
                  <a:gsLst>
                    <a:gs pos="0">
                      <a:schemeClr val="tx2"/>
                    </a:gs>
                    <a:gs pos="65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 w="9525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round/>
                  <a:headEnd/>
                  <a:tailEnd/>
                </a:ln>
                <a:scene3d>
                  <a:camera prst="orthographicFront"/>
                  <a:lightRig rig="twoPt" dir="t"/>
                </a:scene3d>
                <a:sp3d prstMaterial="dkEdge"/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MYI</a:t>
                  </a:r>
                  <a:endParaRPr lang="ko-KR" altLang="en-US" dirty="0">
                    <a:latin typeface="Verdana" pitchFamily="34" charset="0"/>
                    <a:cs typeface="Verdana" pitchFamily="34" charset="0"/>
                  </a:endParaRPr>
                </a:p>
              </p:txBody>
            </p:sp>
          </p:grpSp>
        </p:grpSp>
      </p:grpSp>
      <p:grpSp>
        <p:nvGrpSpPr>
          <p:cNvPr id="26" name="그룹 25"/>
          <p:cNvGrpSpPr/>
          <p:nvPr/>
        </p:nvGrpSpPr>
        <p:grpSpPr>
          <a:xfrm>
            <a:off x="6643702" y="3071810"/>
            <a:ext cx="503238" cy="73025"/>
            <a:chOff x="5532376" y="2982250"/>
            <a:chExt cx="503238" cy="73025"/>
          </a:xfrm>
        </p:grpSpPr>
        <p:sp>
          <p:nvSpPr>
            <p:cNvPr id="11272" name="Oval 43"/>
            <p:cNvSpPr>
              <a:spLocks noChangeArrowheads="1"/>
            </p:cNvSpPr>
            <p:nvPr/>
          </p:nvSpPr>
          <p:spPr bwMode="gray">
            <a:xfrm>
              <a:off x="5532376" y="2982250"/>
              <a:ext cx="71438" cy="73025"/>
            </a:xfrm>
            <a:prstGeom prst="ellipse">
              <a:avLst/>
            </a:prstGeom>
            <a:noFill/>
            <a:ln w="1905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3" name="Oval 44"/>
            <p:cNvSpPr>
              <a:spLocks noChangeArrowheads="1"/>
            </p:cNvSpPr>
            <p:nvPr/>
          </p:nvSpPr>
          <p:spPr bwMode="gray">
            <a:xfrm>
              <a:off x="5675251" y="2982250"/>
              <a:ext cx="71438" cy="73025"/>
            </a:xfrm>
            <a:prstGeom prst="ellipse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" name="Oval 45"/>
            <p:cNvSpPr>
              <a:spLocks noChangeArrowheads="1"/>
            </p:cNvSpPr>
            <p:nvPr/>
          </p:nvSpPr>
          <p:spPr bwMode="gray">
            <a:xfrm>
              <a:off x="5819713" y="2982250"/>
              <a:ext cx="71438" cy="73025"/>
            </a:xfrm>
            <a:prstGeom prst="ellipse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5" name="Oval 46"/>
            <p:cNvSpPr>
              <a:spLocks noChangeArrowheads="1"/>
            </p:cNvSpPr>
            <p:nvPr/>
          </p:nvSpPr>
          <p:spPr bwMode="gray">
            <a:xfrm>
              <a:off x="5964176" y="2982250"/>
              <a:ext cx="71438" cy="73025"/>
            </a:xfrm>
            <a:prstGeom prst="ellipse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57224" y="3929066"/>
            <a:ext cx="7561263" cy="2275081"/>
            <a:chOff x="857224" y="3929066"/>
            <a:chExt cx="7561263" cy="2275081"/>
          </a:xfrm>
        </p:grpSpPr>
        <p:sp>
          <p:nvSpPr>
            <p:cNvPr id="67" name="Rectangle 29"/>
            <p:cNvSpPr>
              <a:spLocks noChangeArrowheads="1"/>
            </p:cNvSpPr>
            <p:nvPr/>
          </p:nvSpPr>
          <p:spPr bwMode="gray">
            <a:xfrm>
              <a:off x="857224" y="3929066"/>
              <a:ext cx="7561263" cy="227508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Text Box 30" descr="Light horizontal"/>
            <p:cNvSpPr txBox="1">
              <a:spLocks noChangeArrowheads="1"/>
            </p:cNvSpPr>
            <p:nvPr/>
          </p:nvSpPr>
          <p:spPr bwMode="gray">
            <a:xfrm>
              <a:off x="933963" y="4049884"/>
              <a:ext cx="2232025" cy="36671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>
              <a:spAutoFit/>
            </a:bodyPr>
            <a:lstStyle/>
            <a:p>
              <a:pPr algn="ctr" latinLnBrk="0"/>
              <a:r>
                <a:rPr kumimoji="0" lang="en-US" altLang="ko-KR" dirty="0" smtClean="0">
                  <a:latin typeface="Bodoni MT Black" pitchFamily="18" charset="0"/>
                </a:rPr>
                <a:t>MySQL-schema2 </a:t>
              </a:r>
              <a:endParaRPr kumimoji="0" lang="en-US" altLang="ko-KR" dirty="0">
                <a:latin typeface="Bodoni MT Black" pitchFamily="18" charset="0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987849" y="4543925"/>
              <a:ext cx="2714644" cy="1514473"/>
              <a:chOff x="1000100" y="1928802"/>
              <a:chExt cx="2714644" cy="1514473"/>
            </a:xfrm>
          </p:grpSpPr>
          <p:sp>
            <p:nvSpPr>
              <p:cNvPr id="70" name="Text Box 17" descr="Light horizontal"/>
              <p:cNvSpPr txBox="1">
                <a:spLocks noChangeArrowheads="1"/>
              </p:cNvSpPr>
              <p:nvPr/>
            </p:nvSpPr>
            <p:spPr bwMode="gray">
              <a:xfrm>
                <a:off x="1000100" y="1928802"/>
                <a:ext cx="1071569" cy="36933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txBody>
              <a:bodyPr wrap="square">
                <a:spAutoFit/>
              </a:bodyPr>
              <a:lstStyle/>
              <a:p>
                <a:pPr algn="ctr" latinLnBrk="0"/>
                <a:r>
                  <a:rPr kumimoji="0" lang="en-US" altLang="ko-KR" dirty="0" smtClean="0">
                    <a:solidFill>
                      <a:srgbClr val="4D4D4D"/>
                    </a:solidFill>
                    <a:latin typeface="Bodoni MT Black" pitchFamily="18" charset="0"/>
                  </a:rPr>
                  <a:t>Table1</a:t>
                </a:r>
                <a:endParaRPr kumimoji="0" lang="en-US" altLang="ko-KR" dirty="0">
                  <a:solidFill>
                    <a:srgbClr val="4D4D4D"/>
                  </a:solidFill>
                  <a:latin typeface="Bodoni MT Black" pitchFamily="18" charset="0"/>
                </a:endParaRPr>
              </a:p>
            </p:txBody>
          </p:sp>
          <p:grpSp>
            <p:nvGrpSpPr>
              <p:cNvPr id="71" name="그룹 29"/>
              <p:cNvGrpSpPr/>
              <p:nvPr/>
            </p:nvGrpSpPr>
            <p:grpSpPr>
              <a:xfrm>
                <a:off x="1000100" y="2357430"/>
                <a:ext cx="2714644" cy="1085845"/>
                <a:chOff x="1285853" y="4786322"/>
                <a:chExt cx="2714644" cy="1085845"/>
              </a:xfrm>
            </p:grpSpPr>
            <p:sp>
              <p:nvSpPr>
                <p:cNvPr id="72" name="Rectangle 34"/>
                <p:cNvSpPr>
                  <a:spLocks noChangeArrowheads="1"/>
                </p:cNvSpPr>
                <p:nvPr/>
              </p:nvSpPr>
              <p:spPr bwMode="gray">
                <a:xfrm>
                  <a:off x="1285853" y="4786322"/>
                  <a:ext cx="2714644" cy="1085845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28575" algn="ctr">
                  <a:solidFill>
                    <a:srgbClr val="4D4D4D"/>
                  </a:solidFill>
                  <a:miter lim="800000"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73" name="그룹 28"/>
                <p:cNvGrpSpPr/>
                <p:nvPr/>
              </p:nvGrpSpPr>
              <p:grpSpPr>
                <a:xfrm>
                  <a:off x="1428728" y="4929198"/>
                  <a:ext cx="2428891" cy="785818"/>
                  <a:chOff x="1285853" y="2357430"/>
                  <a:chExt cx="2428891" cy="785818"/>
                </a:xfrm>
              </p:grpSpPr>
              <p:sp>
                <p:nvSpPr>
                  <p:cNvPr id="74" name="AutoShape 24" descr="25%"/>
                  <p:cNvSpPr>
                    <a:spLocks noChangeArrowheads="1"/>
                  </p:cNvSpPr>
                  <p:nvPr/>
                </p:nvSpPr>
                <p:spPr bwMode="gray">
                  <a:xfrm>
                    <a:off x="1285853" y="2357430"/>
                    <a:ext cx="714380" cy="785818"/>
                  </a:xfrm>
                  <a:prstGeom prst="can">
                    <a:avLst>
                      <a:gd name="adj" fmla="val 25000"/>
                    </a:avLst>
                  </a:prstGeom>
                  <a:gradFill>
                    <a:gsLst>
                      <a:gs pos="0">
                        <a:schemeClr val="tx2"/>
                      </a:gs>
                      <a:gs pos="65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60000"/>
                          <a:lumOff val="40000"/>
                        </a:schemeClr>
                      </a:gs>
                    </a:gsLst>
                    <a:lin ang="5400000" scaled="0"/>
                  </a:gradFill>
                  <a:ln w="9525"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  <a:round/>
                    <a:headEnd/>
                    <a:tailEnd/>
                  </a:ln>
                  <a:scene3d>
                    <a:camera prst="orthographicFront"/>
                    <a:lightRig rig="twoPt" dir="t"/>
                  </a:scene3d>
                  <a:sp3d prstMaterial="dkEdge"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2000" dirty="0" err="1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frm</a:t>
                    </a:r>
                    <a:endParaRPr lang="ko-KR" altLang="en-US" dirty="0"/>
                  </a:p>
                </p:txBody>
              </p:sp>
              <p:sp>
                <p:nvSpPr>
                  <p:cNvPr id="75" name="AutoShape 24" descr="25%"/>
                  <p:cNvSpPr>
                    <a:spLocks noChangeArrowheads="1"/>
                  </p:cNvSpPr>
                  <p:nvPr/>
                </p:nvSpPr>
                <p:spPr bwMode="gray">
                  <a:xfrm>
                    <a:off x="2143108" y="2357430"/>
                    <a:ext cx="714380" cy="785818"/>
                  </a:xfrm>
                  <a:prstGeom prst="can">
                    <a:avLst>
                      <a:gd name="adj" fmla="val 25000"/>
                    </a:avLst>
                  </a:prstGeom>
                  <a:gradFill>
                    <a:gsLst>
                      <a:gs pos="0">
                        <a:schemeClr val="tx2"/>
                      </a:gs>
                      <a:gs pos="65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60000"/>
                          <a:lumOff val="40000"/>
                        </a:schemeClr>
                      </a:gs>
                    </a:gsLst>
                    <a:lin ang="5400000" scaled="0"/>
                  </a:gradFill>
                  <a:ln w="9525"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  <a:round/>
                    <a:headEnd/>
                    <a:tailEnd/>
                  </a:ln>
                  <a:scene3d>
                    <a:camera prst="orthographicFront"/>
                    <a:lightRig rig="twoPt" dir="t"/>
                  </a:scene3d>
                  <a:sp3d prstMaterial="dkEdge"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MYD</a:t>
                    </a:r>
                    <a:endParaRPr lang="ko-KR" altLang="en-US" dirty="0">
                      <a:latin typeface="Verdana" pitchFamily="34" charset="0"/>
                      <a:cs typeface="Verdana" pitchFamily="34" charset="0"/>
                    </a:endParaRPr>
                  </a:p>
                </p:txBody>
              </p:sp>
              <p:sp>
                <p:nvSpPr>
                  <p:cNvPr id="76" name="AutoShape 24" descr="25%"/>
                  <p:cNvSpPr>
                    <a:spLocks noChangeArrowheads="1"/>
                  </p:cNvSpPr>
                  <p:nvPr/>
                </p:nvSpPr>
                <p:spPr bwMode="gray">
                  <a:xfrm>
                    <a:off x="3000364" y="2357430"/>
                    <a:ext cx="714380" cy="785818"/>
                  </a:xfrm>
                  <a:prstGeom prst="can">
                    <a:avLst>
                      <a:gd name="adj" fmla="val 25000"/>
                    </a:avLst>
                  </a:prstGeom>
                  <a:gradFill>
                    <a:gsLst>
                      <a:gs pos="0">
                        <a:schemeClr val="tx2"/>
                      </a:gs>
                      <a:gs pos="65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60000"/>
                          <a:lumOff val="40000"/>
                        </a:schemeClr>
                      </a:gs>
                    </a:gsLst>
                    <a:lin ang="5400000" scaled="0"/>
                  </a:gradFill>
                  <a:ln w="9525"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  <a:round/>
                    <a:headEnd/>
                    <a:tailEnd/>
                  </a:ln>
                  <a:scene3d>
                    <a:camera prst="orthographicFront"/>
                    <a:lightRig rig="twoPt" dir="t"/>
                  </a:scene3d>
                  <a:sp3d prstMaterial="dkEdge"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MYI</a:t>
                    </a:r>
                    <a:endParaRPr lang="ko-KR" altLang="en-US" dirty="0">
                      <a:latin typeface="Verdana" pitchFamily="34" charset="0"/>
                      <a:cs typeface="Verdana" pitchFamily="34" charset="0"/>
                    </a:endParaRPr>
                  </a:p>
                </p:txBody>
              </p:sp>
            </p:grpSp>
          </p:grpSp>
        </p:grpSp>
        <p:grpSp>
          <p:nvGrpSpPr>
            <p:cNvPr id="77" name="그룹 76"/>
            <p:cNvGrpSpPr/>
            <p:nvPr/>
          </p:nvGrpSpPr>
          <p:grpSpPr>
            <a:xfrm>
              <a:off x="3821431" y="4543925"/>
              <a:ext cx="2714644" cy="1514473"/>
              <a:chOff x="1000100" y="1928802"/>
              <a:chExt cx="2714644" cy="1514473"/>
            </a:xfrm>
          </p:grpSpPr>
          <p:sp>
            <p:nvSpPr>
              <p:cNvPr id="78" name="Text Box 17" descr="Light horizontal"/>
              <p:cNvSpPr txBox="1">
                <a:spLocks noChangeArrowheads="1"/>
              </p:cNvSpPr>
              <p:nvPr/>
            </p:nvSpPr>
            <p:spPr bwMode="gray">
              <a:xfrm>
                <a:off x="1000100" y="1928802"/>
                <a:ext cx="1071569" cy="36933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txBody>
              <a:bodyPr wrap="square">
                <a:spAutoFit/>
              </a:bodyPr>
              <a:lstStyle/>
              <a:p>
                <a:pPr algn="ctr" latinLnBrk="0"/>
                <a:r>
                  <a:rPr kumimoji="0" lang="en-US" altLang="ko-KR" dirty="0" smtClean="0">
                    <a:solidFill>
                      <a:srgbClr val="4D4D4D"/>
                    </a:solidFill>
                    <a:latin typeface="Bodoni MT Black" pitchFamily="18" charset="0"/>
                  </a:rPr>
                  <a:t>Table2</a:t>
                </a:r>
                <a:endParaRPr kumimoji="0" lang="en-US" altLang="ko-KR" dirty="0">
                  <a:solidFill>
                    <a:srgbClr val="4D4D4D"/>
                  </a:solidFill>
                  <a:latin typeface="Bodoni MT Black" pitchFamily="18" charset="0"/>
                </a:endParaRPr>
              </a:p>
            </p:txBody>
          </p:sp>
          <p:grpSp>
            <p:nvGrpSpPr>
              <p:cNvPr id="79" name="그룹 29"/>
              <p:cNvGrpSpPr/>
              <p:nvPr/>
            </p:nvGrpSpPr>
            <p:grpSpPr>
              <a:xfrm>
                <a:off x="1000100" y="2357430"/>
                <a:ext cx="2714644" cy="1085845"/>
                <a:chOff x="1285853" y="4786322"/>
                <a:chExt cx="2714644" cy="1085845"/>
              </a:xfrm>
            </p:grpSpPr>
            <p:sp>
              <p:nvSpPr>
                <p:cNvPr id="80" name="Rectangle 34"/>
                <p:cNvSpPr>
                  <a:spLocks noChangeArrowheads="1"/>
                </p:cNvSpPr>
                <p:nvPr/>
              </p:nvSpPr>
              <p:spPr bwMode="gray">
                <a:xfrm>
                  <a:off x="1285853" y="4786322"/>
                  <a:ext cx="2714644" cy="1085845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28575" algn="ctr">
                  <a:solidFill>
                    <a:srgbClr val="4D4D4D"/>
                  </a:solidFill>
                  <a:miter lim="800000"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1" name="그룹 28"/>
                <p:cNvGrpSpPr/>
                <p:nvPr/>
              </p:nvGrpSpPr>
              <p:grpSpPr>
                <a:xfrm>
                  <a:off x="1428728" y="4929198"/>
                  <a:ext cx="2428891" cy="785818"/>
                  <a:chOff x="1285853" y="2357430"/>
                  <a:chExt cx="2428891" cy="785818"/>
                </a:xfrm>
              </p:grpSpPr>
              <p:sp>
                <p:nvSpPr>
                  <p:cNvPr id="82" name="AutoShape 24" descr="25%"/>
                  <p:cNvSpPr>
                    <a:spLocks noChangeArrowheads="1"/>
                  </p:cNvSpPr>
                  <p:nvPr/>
                </p:nvSpPr>
                <p:spPr bwMode="gray">
                  <a:xfrm>
                    <a:off x="1285853" y="2357430"/>
                    <a:ext cx="714380" cy="785818"/>
                  </a:xfrm>
                  <a:prstGeom prst="can">
                    <a:avLst>
                      <a:gd name="adj" fmla="val 25000"/>
                    </a:avLst>
                  </a:prstGeom>
                  <a:gradFill>
                    <a:gsLst>
                      <a:gs pos="0">
                        <a:schemeClr val="tx2"/>
                      </a:gs>
                      <a:gs pos="65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60000"/>
                          <a:lumOff val="40000"/>
                        </a:schemeClr>
                      </a:gs>
                    </a:gsLst>
                    <a:lin ang="5400000" scaled="0"/>
                  </a:gradFill>
                  <a:ln w="9525"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  <a:round/>
                    <a:headEnd/>
                    <a:tailEnd/>
                  </a:ln>
                  <a:scene3d>
                    <a:camera prst="orthographicFront"/>
                    <a:lightRig rig="twoPt" dir="t"/>
                  </a:scene3d>
                  <a:sp3d prstMaterial="dkEdge"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2000" dirty="0" err="1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frm</a:t>
                    </a:r>
                    <a:endParaRPr lang="ko-KR" altLang="en-US" dirty="0"/>
                  </a:p>
                </p:txBody>
              </p:sp>
              <p:sp>
                <p:nvSpPr>
                  <p:cNvPr id="83" name="AutoShape 24" descr="25%"/>
                  <p:cNvSpPr>
                    <a:spLocks noChangeArrowheads="1"/>
                  </p:cNvSpPr>
                  <p:nvPr/>
                </p:nvSpPr>
                <p:spPr bwMode="gray">
                  <a:xfrm>
                    <a:off x="2143108" y="2357430"/>
                    <a:ext cx="714380" cy="785818"/>
                  </a:xfrm>
                  <a:prstGeom prst="can">
                    <a:avLst>
                      <a:gd name="adj" fmla="val 25000"/>
                    </a:avLst>
                  </a:prstGeom>
                  <a:gradFill>
                    <a:gsLst>
                      <a:gs pos="0">
                        <a:schemeClr val="tx2"/>
                      </a:gs>
                      <a:gs pos="65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60000"/>
                          <a:lumOff val="40000"/>
                        </a:schemeClr>
                      </a:gs>
                    </a:gsLst>
                    <a:lin ang="5400000" scaled="0"/>
                  </a:gradFill>
                  <a:ln w="9525"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  <a:round/>
                    <a:headEnd/>
                    <a:tailEnd/>
                  </a:ln>
                  <a:scene3d>
                    <a:camera prst="orthographicFront"/>
                    <a:lightRig rig="twoPt" dir="t"/>
                  </a:scene3d>
                  <a:sp3d prstMaterial="dkEdge"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MYD</a:t>
                    </a:r>
                    <a:endParaRPr lang="ko-KR" altLang="en-US" dirty="0">
                      <a:latin typeface="Verdana" pitchFamily="34" charset="0"/>
                      <a:cs typeface="Verdana" pitchFamily="34" charset="0"/>
                    </a:endParaRPr>
                  </a:p>
                </p:txBody>
              </p:sp>
              <p:sp>
                <p:nvSpPr>
                  <p:cNvPr id="84" name="AutoShape 24" descr="25%"/>
                  <p:cNvSpPr>
                    <a:spLocks noChangeArrowheads="1"/>
                  </p:cNvSpPr>
                  <p:nvPr/>
                </p:nvSpPr>
                <p:spPr bwMode="gray">
                  <a:xfrm>
                    <a:off x="3000364" y="2357430"/>
                    <a:ext cx="714380" cy="785818"/>
                  </a:xfrm>
                  <a:prstGeom prst="can">
                    <a:avLst>
                      <a:gd name="adj" fmla="val 25000"/>
                    </a:avLst>
                  </a:prstGeom>
                  <a:gradFill>
                    <a:gsLst>
                      <a:gs pos="0">
                        <a:schemeClr val="tx2"/>
                      </a:gs>
                      <a:gs pos="65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60000"/>
                          <a:lumOff val="40000"/>
                        </a:schemeClr>
                      </a:gs>
                    </a:gsLst>
                    <a:lin ang="5400000" scaled="0"/>
                  </a:gradFill>
                  <a:ln w="9525"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  <a:round/>
                    <a:headEnd/>
                    <a:tailEnd/>
                  </a:ln>
                  <a:scene3d>
                    <a:camera prst="orthographicFront"/>
                    <a:lightRig rig="twoPt" dir="t"/>
                  </a:scene3d>
                  <a:sp3d prstMaterial="dkEdge"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MYI</a:t>
                    </a:r>
                    <a:endParaRPr lang="ko-KR" altLang="en-US" dirty="0">
                      <a:latin typeface="Verdana" pitchFamily="34" charset="0"/>
                      <a:cs typeface="Verdana" pitchFamily="34" charset="0"/>
                    </a:endParaRPr>
                  </a:p>
                </p:txBody>
              </p:sp>
            </p:grpSp>
          </p:grpSp>
        </p:grpSp>
        <p:grpSp>
          <p:nvGrpSpPr>
            <p:cNvPr id="85" name="그룹 84"/>
            <p:cNvGrpSpPr/>
            <p:nvPr/>
          </p:nvGrpSpPr>
          <p:grpSpPr>
            <a:xfrm>
              <a:off x="6643702" y="5489767"/>
              <a:ext cx="503238" cy="73025"/>
              <a:chOff x="5532376" y="2982250"/>
              <a:chExt cx="503238" cy="73025"/>
            </a:xfrm>
          </p:grpSpPr>
          <p:sp>
            <p:nvSpPr>
              <p:cNvPr id="86" name="Oval 43"/>
              <p:cNvSpPr>
                <a:spLocks noChangeArrowheads="1"/>
              </p:cNvSpPr>
              <p:nvPr/>
            </p:nvSpPr>
            <p:spPr bwMode="gray">
              <a:xfrm>
                <a:off x="5532376" y="2982250"/>
                <a:ext cx="71438" cy="73025"/>
              </a:xfrm>
              <a:prstGeom prst="ellipse">
                <a:avLst/>
              </a:prstGeom>
              <a:noFill/>
              <a:ln w="19050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Oval 44"/>
              <p:cNvSpPr>
                <a:spLocks noChangeArrowheads="1"/>
              </p:cNvSpPr>
              <p:nvPr/>
            </p:nvSpPr>
            <p:spPr bwMode="gray">
              <a:xfrm>
                <a:off x="5675251" y="2982250"/>
                <a:ext cx="71438" cy="73025"/>
              </a:xfrm>
              <a:prstGeom prst="ellipse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Oval 45"/>
              <p:cNvSpPr>
                <a:spLocks noChangeArrowheads="1"/>
              </p:cNvSpPr>
              <p:nvPr/>
            </p:nvSpPr>
            <p:spPr bwMode="gray">
              <a:xfrm>
                <a:off x="5819713" y="2982250"/>
                <a:ext cx="71438" cy="73025"/>
              </a:xfrm>
              <a:prstGeom prst="ellipse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" name="Oval 46"/>
              <p:cNvSpPr>
                <a:spLocks noChangeArrowheads="1"/>
              </p:cNvSpPr>
              <p:nvPr/>
            </p:nvSpPr>
            <p:spPr bwMode="gray">
              <a:xfrm>
                <a:off x="5964176" y="2982250"/>
                <a:ext cx="71438" cy="73025"/>
              </a:xfrm>
              <a:prstGeom prst="ellipse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-8)</a:t>
            </a:r>
            <a:r>
              <a:rPr lang="en-US" altLang="ko-KR" sz="3200" dirty="0" err="1" smtClean="0">
                <a:latin typeface="HY목각파임B" pitchFamily="18" charset="-127"/>
                <a:ea typeface="HY목각파임B" pitchFamily="18" charset="-127"/>
              </a:rPr>
              <a:t>MySQL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41024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err="1" smtClean="0">
                <a:latin typeface="다음_SemiBold" pitchFamily="2" charset="-127"/>
                <a:ea typeface="다음_SemiBold" pitchFamily="2" charset="-127"/>
              </a:rPr>
              <a:t>MyISAM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데이터 저장 방법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grpSp>
        <p:nvGrpSpPr>
          <p:cNvPr id="2" name="그룹 49"/>
          <p:cNvGrpSpPr/>
          <p:nvPr/>
        </p:nvGrpSpPr>
        <p:grpSpPr>
          <a:xfrm>
            <a:off x="339952" y="1549587"/>
            <a:ext cx="3146169" cy="2655689"/>
            <a:chOff x="339952" y="1549587"/>
            <a:chExt cx="3146169" cy="2655689"/>
          </a:xfrm>
        </p:grpSpPr>
        <p:pic>
          <p:nvPicPr>
            <p:cNvPr id="686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1785926"/>
              <a:ext cx="3057525" cy="241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46"/>
            <p:cNvSpPr txBox="1"/>
            <p:nvPr/>
          </p:nvSpPr>
          <p:spPr>
            <a:xfrm>
              <a:off x="339952" y="1549587"/>
              <a:ext cx="2743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&lt;Table: PK </a:t>
              </a:r>
              <a:r>
                <a:rPr lang="en-US" altLang="ko-KR" sz="1400" b="1" dirty="0" err="1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ename</a:t>
              </a:r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  MYD file&gt;</a:t>
              </a:r>
              <a:endParaRPr lang="ko-KR" altLang="en-US" sz="1400" b="1" dirty="0">
                <a:latin typeface="다음_Regular" pitchFamily="2" charset="-127"/>
                <a:ea typeface="다음_Regular" pitchFamily="2" charset="-127"/>
                <a:cs typeface="Verdana" pitchFamily="34" charset="0"/>
              </a:endParaRPr>
            </a:p>
          </p:txBody>
        </p:sp>
      </p:grpSp>
      <p:grpSp>
        <p:nvGrpSpPr>
          <p:cNvPr id="3" name="그룹 50"/>
          <p:cNvGrpSpPr/>
          <p:nvPr/>
        </p:nvGrpSpPr>
        <p:grpSpPr>
          <a:xfrm>
            <a:off x="3190740" y="3166810"/>
            <a:ext cx="5601044" cy="2491050"/>
            <a:chOff x="3190740" y="3166810"/>
            <a:chExt cx="5601044" cy="2491050"/>
          </a:xfrm>
        </p:grpSpPr>
        <p:pic>
          <p:nvPicPr>
            <p:cNvPr id="6861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90740" y="4857760"/>
              <a:ext cx="12477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1314" y="4857760"/>
              <a:ext cx="107632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5887" y="4857760"/>
              <a:ext cx="117157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4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72584" y="4857760"/>
              <a:ext cx="1219200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5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00496" y="4131505"/>
              <a:ext cx="1114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96021" y="4141405"/>
              <a:ext cx="1114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6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31507" y="3429188"/>
              <a:ext cx="7239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" name="직선 화살표 연결선 34"/>
            <p:cNvCxnSpPr>
              <a:stCxn id="68616" idx="2"/>
              <a:endCxn id="68615" idx="0"/>
            </p:cNvCxnSpPr>
            <p:nvPr/>
          </p:nvCxnSpPr>
          <p:spPr>
            <a:xfrm rot="5400000">
              <a:off x="5033962" y="3172010"/>
              <a:ext cx="483242" cy="14357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68616" idx="2"/>
              <a:endCxn id="32" idx="0"/>
            </p:cNvCxnSpPr>
            <p:nvPr/>
          </p:nvCxnSpPr>
          <p:spPr>
            <a:xfrm rot="16200000" flipH="1">
              <a:off x="6476774" y="3164945"/>
              <a:ext cx="493142" cy="145977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8615" idx="2"/>
              <a:endCxn id="68611" idx="0"/>
            </p:cNvCxnSpPr>
            <p:nvPr/>
          </p:nvCxnSpPr>
          <p:spPr>
            <a:xfrm rot="5400000">
              <a:off x="3937342" y="4237392"/>
              <a:ext cx="497655" cy="7430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68615" idx="2"/>
              <a:endCxn id="68612" idx="0"/>
            </p:cNvCxnSpPr>
            <p:nvPr/>
          </p:nvCxnSpPr>
          <p:spPr>
            <a:xfrm rot="16200000" flipH="1">
              <a:off x="4644766" y="4273048"/>
              <a:ext cx="497655" cy="6717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2" idx="2"/>
              <a:endCxn id="68613" idx="0"/>
            </p:cNvCxnSpPr>
            <p:nvPr/>
          </p:nvCxnSpPr>
          <p:spPr>
            <a:xfrm rot="5400000">
              <a:off x="6853578" y="4258103"/>
              <a:ext cx="487755" cy="71155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2" idx="2"/>
              <a:endCxn id="68614" idx="0"/>
            </p:cNvCxnSpPr>
            <p:nvPr/>
          </p:nvCxnSpPr>
          <p:spPr>
            <a:xfrm rot="16200000" flipH="1">
              <a:off x="7573832" y="4249407"/>
              <a:ext cx="487755" cy="728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62432" y="3166810"/>
              <a:ext cx="2682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&lt;Index: </a:t>
              </a:r>
              <a:r>
                <a:rPr lang="en-US" altLang="ko-KR" sz="1400" b="1" dirty="0" err="1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depno+job</a:t>
              </a:r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 MYI file&gt;</a:t>
              </a:r>
              <a:endParaRPr lang="ko-KR" altLang="en-US" sz="1400" b="1" dirty="0">
                <a:latin typeface="다음_Regular" pitchFamily="2" charset="-127"/>
                <a:ea typeface="다음_Regular" pitchFamily="2" charset="-127"/>
                <a:cs typeface="Verdana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45745" y="1976490"/>
            <a:ext cx="481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record pointer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를 이용하여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table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에 접근함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-928726" y="3000372"/>
            <a:ext cx="2428892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0800000">
            <a:off x="1000100" y="3143250"/>
            <a:ext cx="2214578" cy="200026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952300" y="4821947"/>
            <a:ext cx="4026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altLang="ko-KR" sz="3200" b="1" cap="all" spc="0" dirty="0">
              <a:ln w="9000" cmpd="sng">
                <a:solidFill>
                  <a:srgbClr val="FF0000"/>
                </a:solidFill>
                <a:prstDash val="solid"/>
              </a:ln>
              <a:solidFill>
                <a:srgbClr val="FF66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79400" y="1399513"/>
            <a:ext cx="7561263" cy="2519362"/>
            <a:chOff x="476" y="845"/>
            <a:chExt cx="4763" cy="1587"/>
          </a:xfrm>
          <a:solidFill>
            <a:schemeClr val="bg1"/>
          </a:solidFill>
        </p:grpSpPr>
        <p:sp>
          <p:nvSpPr>
            <p:cNvPr id="11280" name="Rectangle 29"/>
            <p:cNvSpPr>
              <a:spLocks noChangeArrowheads="1"/>
            </p:cNvSpPr>
            <p:nvPr/>
          </p:nvSpPr>
          <p:spPr bwMode="gray">
            <a:xfrm>
              <a:off x="476" y="845"/>
              <a:ext cx="4763" cy="1587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1" name="Text Box 30" descr="Light horizontal"/>
            <p:cNvSpPr txBox="1">
              <a:spLocks noChangeArrowheads="1"/>
            </p:cNvSpPr>
            <p:nvPr/>
          </p:nvSpPr>
          <p:spPr bwMode="gray">
            <a:xfrm>
              <a:off x="521" y="890"/>
              <a:ext cx="1406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>
              <a:spAutoFit/>
            </a:bodyPr>
            <a:lstStyle/>
            <a:p>
              <a:pPr algn="ctr" latinLnBrk="0"/>
              <a:r>
                <a:rPr kumimoji="0" lang="en-US" altLang="ko-KR" dirty="0" err="1">
                  <a:latin typeface="Bodoni MT Black" pitchFamily="18" charset="0"/>
                </a:rPr>
                <a:t>MySQL-InnoDB</a:t>
              </a:r>
              <a:endParaRPr kumimoji="0" lang="en-US" altLang="ko-KR" dirty="0">
                <a:latin typeface="Bodoni MT Black" pitchFamily="18" charset="0"/>
              </a:endParaRPr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-8)</a:t>
            </a:r>
            <a:r>
              <a:rPr lang="en-US" altLang="ko-KR" sz="3200" dirty="0" err="1" smtClean="0">
                <a:latin typeface="HY목각파임B" pitchFamily="18" charset="-127"/>
                <a:ea typeface="HY목각파임B" pitchFamily="18" charset="-127"/>
              </a:rPr>
              <a:t>MySQL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995300" y="1902750"/>
            <a:ext cx="7129463" cy="1800225"/>
            <a:chOff x="612" y="1162"/>
            <a:chExt cx="4491" cy="1134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1278" name="Text Box 32" descr="Light horizontal"/>
            <p:cNvSpPr txBox="1">
              <a:spLocks noChangeArrowheads="1"/>
            </p:cNvSpPr>
            <p:nvPr/>
          </p:nvSpPr>
          <p:spPr bwMode="gray">
            <a:xfrm>
              <a:off x="612" y="1207"/>
              <a:ext cx="998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>
              <a:spAutoFit/>
            </a:bodyPr>
            <a:lstStyle/>
            <a:p>
              <a:pPr algn="ctr" latinLnBrk="0"/>
              <a:r>
                <a:rPr kumimoji="0" lang="en-US" altLang="ko-KR">
                  <a:solidFill>
                    <a:srgbClr val="4D4D4D"/>
                  </a:solidFill>
                  <a:latin typeface="Bodoni MT Black" pitchFamily="18" charset="0"/>
                </a:rPr>
                <a:t>TableSpace</a:t>
              </a:r>
            </a:p>
          </p:txBody>
        </p:sp>
        <p:sp>
          <p:nvSpPr>
            <p:cNvPr id="11279" name="Rectangle 34"/>
            <p:cNvSpPr>
              <a:spLocks noChangeArrowheads="1"/>
            </p:cNvSpPr>
            <p:nvPr/>
          </p:nvSpPr>
          <p:spPr bwMode="gray">
            <a:xfrm>
              <a:off x="612" y="1162"/>
              <a:ext cx="4491" cy="1134"/>
            </a:xfrm>
            <a:prstGeom prst="rect">
              <a:avLst/>
            </a:prstGeom>
            <a:grpFill/>
            <a:ln w="28575" algn="ctr">
              <a:solidFill>
                <a:srgbClr val="4D4D4D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72" name="Oval 43"/>
          <p:cNvSpPr>
            <a:spLocks noChangeArrowheads="1"/>
          </p:cNvSpPr>
          <p:nvPr/>
        </p:nvSpPr>
        <p:spPr bwMode="gray">
          <a:xfrm>
            <a:off x="5532376" y="2982250"/>
            <a:ext cx="71438" cy="73025"/>
          </a:xfrm>
          <a:prstGeom prst="ellipse">
            <a:avLst/>
          </a:prstGeom>
          <a:noFill/>
          <a:ln w="1905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Oval 44"/>
          <p:cNvSpPr>
            <a:spLocks noChangeArrowheads="1"/>
          </p:cNvSpPr>
          <p:nvPr/>
        </p:nvSpPr>
        <p:spPr bwMode="gray">
          <a:xfrm>
            <a:off x="5675251" y="2982250"/>
            <a:ext cx="71438" cy="73025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4" name="Oval 45"/>
          <p:cNvSpPr>
            <a:spLocks noChangeArrowheads="1"/>
          </p:cNvSpPr>
          <p:nvPr/>
        </p:nvSpPr>
        <p:spPr bwMode="gray">
          <a:xfrm>
            <a:off x="5819713" y="2982250"/>
            <a:ext cx="71438" cy="73025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5" name="Oval 46"/>
          <p:cNvSpPr>
            <a:spLocks noChangeArrowheads="1"/>
          </p:cNvSpPr>
          <p:nvPr/>
        </p:nvSpPr>
        <p:spPr bwMode="gray">
          <a:xfrm>
            <a:off x="5964176" y="2982250"/>
            <a:ext cx="71438" cy="73025"/>
          </a:xfrm>
          <a:prstGeom prst="ellipse">
            <a:avLst/>
          </a:prstGeom>
          <a:noFill/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39934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err="1" smtClean="0">
                <a:latin typeface="다음_SemiBold" pitchFamily="2" charset="-127"/>
                <a:ea typeface="다음_SemiBold" pitchFamily="2" charset="-127"/>
              </a:rPr>
              <a:t>InnoDB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데이터 저장 방법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158" y="4143380"/>
            <a:ext cx="2000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다음_SemiBold" pitchFamily="2" charset="-127"/>
                <a:ea typeface="다음_SemiBold" pitchFamily="2" charset="-127"/>
              </a:rPr>
              <a:t>차이점</a:t>
            </a:r>
            <a:r>
              <a:rPr lang="en-US" altLang="ko-KR" sz="4000" dirty="0" smtClean="0">
                <a:latin typeface="다음_SemiBold" pitchFamily="2" charset="-127"/>
                <a:ea typeface="다음_SemiBold" pitchFamily="2" charset="-127"/>
              </a:rPr>
              <a:t>?</a:t>
            </a:r>
            <a:endParaRPr lang="ko-KR" altLang="en-US" sz="40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3" name="AutoShape 24" descr="25%"/>
          <p:cNvSpPr>
            <a:spLocks noChangeArrowheads="1"/>
          </p:cNvSpPr>
          <p:nvPr/>
        </p:nvSpPr>
        <p:spPr bwMode="gray">
          <a:xfrm>
            <a:off x="1285852" y="2357430"/>
            <a:ext cx="1223963" cy="1150938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tx2"/>
              </a:gs>
              <a:gs pos="65000">
                <a:schemeClr val="accent1"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  <a:ln w="9525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round/>
            <a:headEnd/>
            <a:tailEnd/>
          </a:ln>
          <a:scene3d>
            <a:camera prst="orthographicFront"/>
            <a:lightRig rig="twoPt" dir="t"/>
          </a:scene3d>
          <a:sp3d prstMaterial="dkEdge"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1" name="Text Box 42" descr="Light horizontal"/>
          <p:cNvSpPr txBox="1">
            <a:spLocks noChangeArrowheads="1"/>
          </p:cNvSpPr>
          <p:nvPr/>
        </p:nvSpPr>
        <p:spPr bwMode="gray">
          <a:xfrm>
            <a:off x="923863" y="3126713"/>
            <a:ext cx="1584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dirty="0" err="1">
                <a:latin typeface="Bodoni MT Black" pitchFamily="18" charset="0"/>
              </a:rPr>
              <a:t>DataFile</a:t>
            </a:r>
            <a:endParaRPr kumimoji="0" lang="en-US" altLang="ko-KR" dirty="0">
              <a:latin typeface="Bodoni MT Black" pitchFamily="18" charset="0"/>
            </a:endParaRPr>
          </a:p>
        </p:txBody>
      </p:sp>
      <p:sp>
        <p:nvSpPr>
          <p:cNvPr id="24" name="AutoShape 24" descr="25%"/>
          <p:cNvSpPr>
            <a:spLocks noChangeArrowheads="1"/>
          </p:cNvSpPr>
          <p:nvPr/>
        </p:nvSpPr>
        <p:spPr bwMode="gray">
          <a:xfrm>
            <a:off x="2645532" y="2357430"/>
            <a:ext cx="1223963" cy="1150938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tx2"/>
              </a:gs>
              <a:gs pos="65000">
                <a:schemeClr val="accent1"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  <a:ln w="9525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round/>
            <a:headEnd/>
            <a:tailEnd/>
          </a:ln>
          <a:scene3d>
            <a:camera prst="orthographicFront"/>
            <a:lightRig rig="twoPt" dir="t"/>
          </a:scene3d>
          <a:sp3d prstMaterial="dkEdge"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AutoShape 24" descr="25%"/>
          <p:cNvSpPr>
            <a:spLocks noChangeArrowheads="1"/>
          </p:cNvSpPr>
          <p:nvPr/>
        </p:nvSpPr>
        <p:spPr bwMode="gray">
          <a:xfrm>
            <a:off x="3990979" y="2357430"/>
            <a:ext cx="1223963" cy="1150938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tx2"/>
              </a:gs>
              <a:gs pos="65000">
                <a:schemeClr val="accent1"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  <a:ln w="9525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round/>
            <a:headEnd/>
            <a:tailEnd/>
          </a:ln>
          <a:scene3d>
            <a:camera prst="orthographicFront"/>
            <a:lightRig rig="twoPt" dir="t"/>
          </a:scene3d>
          <a:sp3d prstMaterial="dkEdge"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Text Box 17" descr="Light horizontal"/>
          <p:cNvSpPr txBox="1">
            <a:spLocks noChangeArrowheads="1"/>
          </p:cNvSpPr>
          <p:nvPr/>
        </p:nvSpPr>
        <p:spPr bwMode="gray">
          <a:xfrm>
            <a:off x="1037123" y="1949130"/>
            <a:ext cx="1584325" cy="3667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/>
          <a:p>
            <a:pPr algn="ctr" latinLnBrk="0"/>
            <a:r>
              <a:rPr kumimoji="0" lang="en-US" altLang="ko-KR" dirty="0" err="1">
                <a:solidFill>
                  <a:srgbClr val="4D4D4D"/>
                </a:solidFill>
                <a:latin typeface="Bodoni MT Black" pitchFamily="18" charset="0"/>
              </a:rPr>
              <a:t>TableSpace</a:t>
            </a:r>
            <a:endParaRPr kumimoji="0" lang="en-US" altLang="ko-KR" dirty="0">
              <a:solidFill>
                <a:srgbClr val="4D4D4D"/>
              </a:solidFill>
              <a:latin typeface="Bodoni MT Black" pitchFamily="18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30735" y="3976754"/>
            <a:ext cx="5715040" cy="2203643"/>
            <a:chOff x="2630735" y="3976754"/>
            <a:chExt cx="5715040" cy="2203643"/>
          </a:xfrm>
        </p:grpSpPr>
        <p:sp>
          <p:nvSpPr>
            <p:cNvPr id="27" name="Rectangle 29"/>
            <p:cNvSpPr>
              <a:spLocks noChangeArrowheads="1"/>
            </p:cNvSpPr>
            <p:nvPr/>
          </p:nvSpPr>
          <p:spPr bwMode="gray">
            <a:xfrm>
              <a:off x="2630735" y="3976754"/>
              <a:ext cx="5715040" cy="2203643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 Box 30" descr="Light horizontal"/>
            <p:cNvSpPr txBox="1">
              <a:spLocks noChangeArrowheads="1"/>
            </p:cNvSpPr>
            <p:nvPr/>
          </p:nvSpPr>
          <p:spPr bwMode="gray">
            <a:xfrm>
              <a:off x="2703338" y="4049884"/>
              <a:ext cx="2232025" cy="36671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>
              <a:spAutoFit/>
            </a:bodyPr>
            <a:lstStyle/>
            <a:p>
              <a:pPr algn="ctr" latinLnBrk="0"/>
              <a:r>
                <a:rPr kumimoji="0" lang="en-US" altLang="ko-KR" dirty="0" err="1" smtClean="0">
                  <a:latin typeface="Bodoni MT Black" pitchFamily="18" charset="0"/>
                </a:rPr>
                <a:t>MySQL-datadir</a:t>
              </a:r>
              <a:endParaRPr kumimoji="0" lang="en-US" altLang="ko-KR" dirty="0">
                <a:latin typeface="Bodoni MT Black" pitchFamily="18" charset="0"/>
              </a:endParaRPr>
            </a:p>
          </p:txBody>
        </p:sp>
        <p:sp>
          <p:nvSpPr>
            <p:cNvPr id="43" name="Text Box 17" descr="Light horizontal"/>
            <p:cNvSpPr txBox="1">
              <a:spLocks noChangeArrowheads="1"/>
            </p:cNvSpPr>
            <p:nvPr/>
          </p:nvSpPr>
          <p:spPr bwMode="gray">
            <a:xfrm>
              <a:off x="2757224" y="4543925"/>
              <a:ext cx="1298135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pPr algn="ctr" latinLnBrk="0"/>
              <a:r>
                <a:rPr kumimoji="0" lang="en-US" altLang="ko-KR" dirty="0" smtClean="0">
                  <a:solidFill>
                    <a:srgbClr val="4D4D4D"/>
                  </a:solidFill>
                  <a:latin typeface="Bodoni MT Black" pitchFamily="18" charset="0"/>
                </a:rPr>
                <a:t>Schema1</a:t>
              </a:r>
              <a:endParaRPr kumimoji="0" lang="en-US" altLang="ko-KR" dirty="0">
                <a:solidFill>
                  <a:srgbClr val="4D4D4D"/>
                </a:solidFill>
                <a:latin typeface="Bodoni MT Black" pitchFamily="18" charset="0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gray">
            <a:xfrm>
              <a:off x="2757224" y="4972553"/>
              <a:ext cx="1941077" cy="108584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 algn="ctr">
              <a:solidFill>
                <a:srgbClr val="4D4D4D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" name="AutoShape 24" descr="25%"/>
          <p:cNvSpPr>
            <a:spLocks noChangeArrowheads="1"/>
          </p:cNvSpPr>
          <p:nvPr/>
        </p:nvSpPr>
        <p:spPr bwMode="gray">
          <a:xfrm>
            <a:off x="2900099" y="5115429"/>
            <a:ext cx="714380" cy="785818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tx2"/>
              </a:gs>
              <a:gs pos="65000">
                <a:schemeClr val="accent1"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  <a:ln w="9525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round/>
            <a:headEnd/>
            <a:tailEnd/>
          </a:ln>
          <a:scene3d>
            <a:camera prst="orthographicFront"/>
            <a:lightRig rig="twoPt" dir="t"/>
          </a:scene3d>
          <a:sp3d prstMaterial="dkEdge"/>
        </p:spPr>
        <p:txBody>
          <a:bodyPr wrap="none" anchor="ctr"/>
          <a:lstStyle/>
          <a:p>
            <a:pPr algn="ctr"/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frm</a:t>
            </a:r>
            <a:endParaRPr lang="ko-KR" altLang="en-US" dirty="0"/>
          </a:p>
        </p:txBody>
      </p:sp>
      <p:sp>
        <p:nvSpPr>
          <p:cNvPr id="48" name="AutoShape 24" descr="25%"/>
          <p:cNvSpPr>
            <a:spLocks noChangeArrowheads="1"/>
          </p:cNvSpPr>
          <p:nvPr/>
        </p:nvSpPr>
        <p:spPr bwMode="gray">
          <a:xfrm>
            <a:off x="3757354" y="5115429"/>
            <a:ext cx="714380" cy="785818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tx2"/>
              </a:gs>
              <a:gs pos="65000">
                <a:schemeClr val="accent1"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  <a:ln w="9525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round/>
            <a:headEnd/>
            <a:tailEnd/>
          </a:ln>
          <a:scene3d>
            <a:camera prst="orthographicFront"/>
            <a:lightRig rig="twoPt" dir="t"/>
          </a:scene3d>
          <a:sp3d prstMaterial="dkEdge"/>
        </p:spPr>
        <p:txBody>
          <a:bodyPr wrap="none" anchor="ctr"/>
          <a:lstStyle/>
          <a:p>
            <a:pPr algn="ctr"/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frm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30" name="그룹 76"/>
          <p:cNvGrpSpPr/>
          <p:nvPr/>
        </p:nvGrpSpPr>
        <p:grpSpPr>
          <a:xfrm>
            <a:off x="4829302" y="4548070"/>
            <a:ext cx="2714644" cy="1514473"/>
            <a:chOff x="1000100" y="1928802"/>
            <a:chExt cx="2714644" cy="1514473"/>
          </a:xfrm>
        </p:grpSpPr>
        <p:sp>
          <p:nvSpPr>
            <p:cNvPr id="36" name="Text Box 17" descr="Light horizontal"/>
            <p:cNvSpPr txBox="1">
              <a:spLocks noChangeArrowheads="1"/>
            </p:cNvSpPr>
            <p:nvPr/>
          </p:nvSpPr>
          <p:spPr bwMode="gray">
            <a:xfrm>
              <a:off x="1000100" y="1928802"/>
              <a:ext cx="1322073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pPr algn="ctr" latinLnBrk="0"/>
              <a:r>
                <a:rPr kumimoji="0" lang="en-US" altLang="ko-KR" dirty="0" smtClean="0">
                  <a:solidFill>
                    <a:srgbClr val="4D4D4D"/>
                  </a:solidFill>
                  <a:latin typeface="Bodoni MT Black" pitchFamily="18" charset="0"/>
                </a:rPr>
                <a:t>Schema2</a:t>
              </a:r>
              <a:endParaRPr kumimoji="0" lang="en-US" altLang="ko-KR" dirty="0">
                <a:solidFill>
                  <a:srgbClr val="4D4D4D"/>
                </a:solidFill>
                <a:latin typeface="Bodoni MT Black" pitchFamily="18" charset="0"/>
              </a:endParaRPr>
            </a:p>
          </p:txBody>
        </p:sp>
        <p:grpSp>
          <p:nvGrpSpPr>
            <p:cNvPr id="37" name="그룹 29"/>
            <p:cNvGrpSpPr/>
            <p:nvPr/>
          </p:nvGrpSpPr>
          <p:grpSpPr>
            <a:xfrm>
              <a:off x="1000100" y="2357430"/>
              <a:ext cx="2714644" cy="1085845"/>
              <a:chOff x="1285853" y="4786322"/>
              <a:chExt cx="2714644" cy="1085845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gray">
              <a:xfrm>
                <a:off x="1285853" y="4786322"/>
                <a:ext cx="2714644" cy="108584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8575" algn="ctr">
                <a:solidFill>
                  <a:srgbClr val="4D4D4D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9" name="그룹 28"/>
              <p:cNvGrpSpPr/>
              <p:nvPr/>
            </p:nvGrpSpPr>
            <p:grpSpPr>
              <a:xfrm>
                <a:off x="1428728" y="4929198"/>
                <a:ext cx="2428891" cy="785818"/>
                <a:chOff x="1285853" y="2357430"/>
                <a:chExt cx="2428891" cy="785818"/>
              </a:xfrm>
            </p:grpSpPr>
            <p:sp>
              <p:nvSpPr>
                <p:cNvPr id="40" name="AutoShape 24" descr="25%"/>
                <p:cNvSpPr>
                  <a:spLocks noChangeArrowheads="1"/>
                </p:cNvSpPr>
                <p:nvPr/>
              </p:nvSpPr>
              <p:spPr bwMode="gray">
                <a:xfrm>
                  <a:off x="1285853" y="2357430"/>
                  <a:ext cx="714380" cy="785818"/>
                </a:xfrm>
                <a:prstGeom prst="can">
                  <a:avLst>
                    <a:gd name="adj" fmla="val 25000"/>
                  </a:avLst>
                </a:prstGeom>
                <a:gradFill>
                  <a:gsLst>
                    <a:gs pos="0">
                      <a:schemeClr val="tx2"/>
                    </a:gs>
                    <a:gs pos="65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 w="9525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round/>
                  <a:headEnd/>
                  <a:tailEnd/>
                </a:ln>
                <a:scene3d>
                  <a:camera prst="orthographicFront"/>
                  <a:lightRig rig="twoPt" dir="t"/>
                </a:scene3d>
                <a:sp3d prstMaterial="dkEdge"/>
              </p:spPr>
              <p:txBody>
                <a:bodyPr wrap="none" anchor="ctr"/>
                <a:lstStyle/>
                <a:p>
                  <a:pPr algn="ctr"/>
                  <a:r>
                    <a:rPr lang="en-US" altLang="ko-KR" sz="2000" dirty="0" err="1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frm</a:t>
                  </a:r>
                  <a:endParaRPr lang="ko-KR" altLang="en-US" dirty="0"/>
                </a:p>
              </p:txBody>
            </p:sp>
            <p:sp>
              <p:nvSpPr>
                <p:cNvPr id="41" name="AutoShape 24" descr="25%"/>
                <p:cNvSpPr>
                  <a:spLocks noChangeArrowheads="1"/>
                </p:cNvSpPr>
                <p:nvPr/>
              </p:nvSpPr>
              <p:spPr bwMode="gray">
                <a:xfrm>
                  <a:off x="2143108" y="2357430"/>
                  <a:ext cx="714380" cy="785818"/>
                </a:xfrm>
                <a:prstGeom prst="can">
                  <a:avLst>
                    <a:gd name="adj" fmla="val 25000"/>
                  </a:avLst>
                </a:prstGeom>
                <a:gradFill>
                  <a:gsLst>
                    <a:gs pos="0">
                      <a:schemeClr val="tx2"/>
                    </a:gs>
                    <a:gs pos="65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 w="9525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round/>
                  <a:headEnd/>
                  <a:tailEnd/>
                </a:ln>
                <a:scene3d>
                  <a:camera prst="orthographicFront"/>
                  <a:lightRig rig="twoPt" dir="t"/>
                </a:scene3d>
                <a:sp3d prstMaterial="dkEdge"/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 err="1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frm</a:t>
                  </a:r>
                  <a:endParaRPr lang="ko-KR" altLang="en-US" dirty="0">
                    <a:latin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42" name="AutoShape 24" descr="25%"/>
                <p:cNvSpPr>
                  <a:spLocks noChangeArrowheads="1"/>
                </p:cNvSpPr>
                <p:nvPr/>
              </p:nvSpPr>
              <p:spPr bwMode="gray">
                <a:xfrm>
                  <a:off x="3000364" y="2357430"/>
                  <a:ext cx="714380" cy="785818"/>
                </a:xfrm>
                <a:prstGeom prst="can">
                  <a:avLst>
                    <a:gd name="adj" fmla="val 25000"/>
                  </a:avLst>
                </a:prstGeom>
                <a:gradFill>
                  <a:gsLst>
                    <a:gs pos="0">
                      <a:schemeClr val="tx2"/>
                    </a:gs>
                    <a:gs pos="65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 w="9525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round/>
                  <a:headEnd/>
                  <a:tailEnd/>
                </a:ln>
                <a:scene3d>
                  <a:camera prst="orthographicFront"/>
                  <a:lightRig rig="twoPt" dir="t"/>
                </a:scene3d>
                <a:sp3d prstMaterial="dkEdge"/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 err="1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frm</a:t>
                  </a:r>
                  <a:endParaRPr lang="ko-KR" altLang="en-US" dirty="0">
                    <a:latin typeface="Verdana" pitchFamily="34" charset="0"/>
                    <a:cs typeface="Verdana" pitchFamily="34" charset="0"/>
                  </a:endParaRPr>
                </a:p>
              </p:txBody>
            </p:sp>
          </p:grpSp>
        </p:grpSp>
      </p:grpSp>
      <p:grpSp>
        <p:nvGrpSpPr>
          <p:cNvPr id="31" name="그룹 84"/>
          <p:cNvGrpSpPr/>
          <p:nvPr/>
        </p:nvGrpSpPr>
        <p:grpSpPr>
          <a:xfrm>
            <a:off x="7698697" y="5500702"/>
            <a:ext cx="503238" cy="73025"/>
            <a:chOff x="5532376" y="2982250"/>
            <a:chExt cx="503238" cy="73025"/>
          </a:xfrm>
        </p:grpSpPr>
        <p:sp>
          <p:nvSpPr>
            <p:cNvPr id="32" name="Oval 43"/>
            <p:cNvSpPr>
              <a:spLocks noChangeArrowheads="1"/>
            </p:cNvSpPr>
            <p:nvPr/>
          </p:nvSpPr>
          <p:spPr bwMode="gray">
            <a:xfrm>
              <a:off x="5532376" y="2982250"/>
              <a:ext cx="71438" cy="73025"/>
            </a:xfrm>
            <a:prstGeom prst="ellipse">
              <a:avLst/>
            </a:prstGeom>
            <a:noFill/>
            <a:ln w="1905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Oval 44"/>
            <p:cNvSpPr>
              <a:spLocks noChangeArrowheads="1"/>
            </p:cNvSpPr>
            <p:nvPr/>
          </p:nvSpPr>
          <p:spPr bwMode="gray">
            <a:xfrm>
              <a:off x="5675251" y="2982250"/>
              <a:ext cx="71438" cy="73025"/>
            </a:xfrm>
            <a:prstGeom prst="ellipse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Oval 45"/>
            <p:cNvSpPr>
              <a:spLocks noChangeArrowheads="1"/>
            </p:cNvSpPr>
            <p:nvPr/>
          </p:nvSpPr>
          <p:spPr bwMode="gray">
            <a:xfrm>
              <a:off x="5819713" y="2982250"/>
              <a:ext cx="71438" cy="73025"/>
            </a:xfrm>
            <a:prstGeom prst="ellipse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Oval 46"/>
            <p:cNvSpPr>
              <a:spLocks noChangeArrowheads="1"/>
            </p:cNvSpPr>
            <p:nvPr/>
          </p:nvSpPr>
          <p:spPr bwMode="gray">
            <a:xfrm>
              <a:off x="5964176" y="2982250"/>
              <a:ext cx="71438" cy="73025"/>
            </a:xfrm>
            <a:prstGeom prst="ellipse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 animBg="1"/>
      <p:bldP spid="11274" grpId="0" animBg="1"/>
      <p:bldP spid="11275" grpId="0" animBg="1"/>
      <p:bldP spid="18" grpId="0"/>
      <p:bldP spid="22" grpId="0"/>
      <p:bldP spid="23" grpId="0" animBg="1"/>
      <p:bldP spid="11271" grpId="0"/>
      <p:bldP spid="24" grpId="0" animBg="1"/>
      <p:bldP spid="25" grpId="0" animBg="1"/>
      <p:bldP spid="21" grpId="0" animBg="1"/>
      <p:bldP spid="47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-8)</a:t>
            </a:r>
            <a:r>
              <a:rPr lang="en-US" altLang="ko-KR" sz="3200" dirty="0" err="1" smtClean="0">
                <a:latin typeface="HY목각파임B" pitchFamily="18" charset="-127"/>
                <a:ea typeface="HY목각파임B" pitchFamily="18" charset="-127"/>
              </a:rPr>
              <a:t>MySQL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39934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err="1" smtClean="0">
                <a:latin typeface="다음_SemiBold" pitchFamily="2" charset="-127"/>
                <a:ea typeface="다음_SemiBold" pitchFamily="2" charset="-127"/>
              </a:rPr>
              <a:t>InnoDB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데이터 저장 방법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85533" y="1488675"/>
            <a:ext cx="8540982" cy="1651812"/>
            <a:chOff x="285533" y="1488675"/>
            <a:chExt cx="8540982" cy="1651812"/>
          </a:xfrm>
        </p:grpSpPr>
        <p:pic>
          <p:nvPicPr>
            <p:cNvPr id="696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533" y="2357430"/>
              <a:ext cx="2052000" cy="773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5765" y="1488675"/>
              <a:ext cx="733425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63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54536" y="1965179"/>
              <a:ext cx="1114425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63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2422" y="2357430"/>
              <a:ext cx="2052000" cy="773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638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07625" y="2357430"/>
              <a:ext cx="2052000" cy="783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639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74515" y="2357430"/>
              <a:ext cx="2052000" cy="778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72219" y="1976490"/>
              <a:ext cx="1114425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" name="직선 화살표 연결선 30"/>
            <p:cNvCxnSpPr>
              <a:stCxn id="69634" idx="2"/>
              <a:endCxn id="69635" idx="0"/>
            </p:cNvCxnSpPr>
            <p:nvPr/>
          </p:nvCxnSpPr>
          <p:spPr>
            <a:xfrm rot="5400000">
              <a:off x="3358400" y="761100"/>
              <a:ext cx="257429" cy="215072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69635" idx="2"/>
              <a:endCxn id="69636" idx="0"/>
            </p:cNvCxnSpPr>
            <p:nvPr/>
          </p:nvCxnSpPr>
          <p:spPr>
            <a:xfrm rot="5400000">
              <a:off x="1775053" y="1720734"/>
              <a:ext cx="173176" cy="110021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9635" idx="2"/>
              <a:endCxn id="69637" idx="0"/>
            </p:cNvCxnSpPr>
            <p:nvPr/>
          </p:nvCxnSpPr>
          <p:spPr>
            <a:xfrm rot="16200000" flipH="1">
              <a:off x="2858497" y="1737505"/>
              <a:ext cx="173176" cy="106667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9634" idx="2"/>
              <a:endCxn id="29" idx="0"/>
            </p:cNvCxnSpPr>
            <p:nvPr/>
          </p:nvCxnSpPr>
          <p:spPr>
            <a:xfrm rot="16200000" flipH="1">
              <a:off x="5511585" y="758643"/>
              <a:ext cx="268740" cy="216695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9" idx="2"/>
              <a:endCxn id="69638" idx="0"/>
            </p:cNvCxnSpPr>
            <p:nvPr/>
          </p:nvCxnSpPr>
          <p:spPr>
            <a:xfrm rot="5400000">
              <a:off x="6100597" y="1728594"/>
              <a:ext cx="161865" cy="10958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9" idx="2"/>
              <a:endCxn id="69639" idx="0"/>
            </p:cNvCxnSpPr>
            <p:nvPr/>
          </p:nvCxnSpPr>
          <p:spPr>
            <a:xfrm rot="16200000" flipH="1">
              <a:off x="7184041" y="1740955"/>
              <a:ext cx="161865" cy="107108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0"/>
          <p:cNvGrpSpPr/>
          <p:nvPr/>
        </p:nvGrpSpPr>
        <p:grpSpPr>
          <a:xfrm>
            <a:off x="3179053" y="3631251"/>
            <a:ext cx="5601044" cy="2491050"/>
            <a:chOff x="3190740" y="3166810"/>
            <a:chExt cx="5601044" cy="2491050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90740" y="4857760"/>
              <a:ext cx="12477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91314" y="4857760"/>
              <a:ext cx="107632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55887" y="4857760"/>
              <a:ext cx="117157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572584" y="4857760"/>
              <a:ext cx="1219200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000496" y="4131505"/>
              <a:ext cx="1114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896021" y="4141405"/>
              <a:ext cx="1114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631507" y="3429188"/>
              <a:ext cx="7239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0" name="직선 화살표 연결선 59"/>
            <p:cNvCxnSpPr>
              <a:stCxn id="59" idx="2"/>
              <a:endCxn id="57" idx="0"/>
            </p:cNvCxnSpPr>
            <p:nvPr/>
          </p:nvCxnSpPr>
          <p:spPr>
            <a:xfrm rot="5400000">
              <a:off x="5033962" y="3172010"/>
              <a:ext cx="483242" cy="14357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9" idx="2"/>
              <a:endCxn id="58" idx="0"/>
            </p:cNvCxnSpPr>
            <p:nvPr/>
          </p:nvCxnSpPr>
          <p:spPr>
            <a:xfrm rot="16200000" flipH="1">
              <a:off x="6476774" y="3164945"/>
              <a:ext cx="493142" cy="145977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7" idx="2"/>
              <a:endCxn id="53" idx="0"/>
            </p:cNvCxnSpPr>
            <p:nvPr/>
          </p:nvCxnSpPr>
          <p:spPr>
            <a:xfrm rot="5400000">
              <a:off x="3937342" y="4237392"/>
              <a:ext cx="497655" cy="7430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7" idx="2"/>
              <a:endCxn id="54" idx="0"/>
            </p:cNvCxnSpPr>
            <p:nvPr/>
          </p:nvCxnSpPr>
          <p:spPr>
            <a:xfrm rot="16200000" flipH="1">
              <a:off x="4644766" y="4273048"/>
              <a:ext cx="497655" cy="6717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8" idx="2"/>
              <a:endCxn id="55" idx="0"/>
            </p:cNvCxnSpPr>
            <p:nvPr/>
          </p:nvCxnSpPr>
          <p:spPr>
            <a:xfrm rot="5400000">
              <a:off x="6853578" y="4258103"/>
              <a:ext cx="487755" cy="71155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2"/>
              <a:endCxn id="56" idx="0"/>
            </p:cNvCxnSpPr>
            <p:nvPr/>
          </p:nvCxnSpPr>
          <p:spPr>
            <a:xfrm rot="16200000" flipH="1">
              <a:off x="7573832" y="4249407"/>
              <a:ext cx="487755" cy="728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62432" y="3166810"/>
              <a:ext cx="2013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&lt;Index: </a:t>
              </a:r>
              <a:r>
                <a:rPr lang="en-US" altLang="ko-KR" sz="1400" b="1" dirty="0" err="1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depno+job</a:t>
              </a:r>
              <a:r>
                <a:rPr lang="en-US" altLang="ko-KR" sz="1400" b="1" dirty="0" smtClean="0">
                  <a:latin typeface="다음_Regular" pitchFamily="2" charset="-127"/>
                  <a:ea typeface="다음_Regular" pitchFamily="2" charset="-127"/>
                  <a:cs typeface="Verdana" pitchFamily="34" charset="0"/>
                </a:rPr>
                <a:t> &gt;</a:t>
              </a:r>
              <a:endParaRPr lang="ko-KR" altLang="en-US" sz="1400" b="1" dirty="0">
                <a:latin typeface="다음_Regular" pitchFamily="2" charset="-127"/>
                <a:ea typeface="다음_Regular" pitchFamily="2" charset="-127"/>
                <a:cs typeface="Verdana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14282" y="4500570"/>
            <a:ext cx="281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Primay</a:t>
            </a:r>
            <a:r>
              <a:rPr lang="en-US" altLang="ko-KR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 Key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를 이용하여 </a:t>
            </a:r>
            <a:endParaRPr lang="en-US" altLang="ko-KR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table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에 접근함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158" y="1500174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다음_Regular" pitchFamily="2" charset="-127"/>
                <a:ea typeface="다음_Regular" pitchFamily="2" charset="-127"/>
                <a:cs typeface="Verdana" pitchFamily="34" charset="0"/>
              </a:rPr>
              <a:t>&lt;table: PK </a:t>
            </a:r>
            <a:r>
              <a:rPr lang="en-US" altLang="ko-KR" sz="1400" b="1" dirty="0" err="1" smtClean="0">
                <a:latin typeface="다음_Regular" pitchFamily="2" charset="-127"/>
                <a:ea typeface="다음_Regular" pitchFamily="2" charset="-127"/>
                <a:cs typeface="Verdana" pitchFamily="34" charset="0"/>
              </a:rPr>
              <a:t>ename</a:t>
            </a:r>
            <a:r>
              <a:rPr lang="en-US" altLang="ko-KR" sz="1400" b="1" dirty="0" smtClean="0">
                <a:latin typeface="다음_Regular" pitchFamily="2" charset="-127"/>
                <a:ea typeface="다음_Regular" pitchFamily="2" charset="-127"/>
                <a:cs typeface="Verdana" pitchFamily="34" charset="0"/>
              </a:rPr>
              <a:t> &gt;</a:t>
            </a:r>
            <a:endParaRPr lang="ko-KR" altLang="en-US" sz="1400" b="1" dirty="0">
              <a:latin typeface="다음_Regular" pitchFamily="2" charset="-127"/>
              <a:ea typeface="다음_Regular" pitchFamily="2" charset="-127"/>
              <a:cs typeface="Verdana" pitchFamily="34" charset="0"/>
            </a:endParaRPr>
          </a:p>
        </p:txBody>
      </p:sp>
      <p:cxnSp>
        <p:nvCxnSpPr>
          <p:cNvPr id="35" name="꺾인 연결선 34"/>
          <p:cNvCxnSpPr/>
          <p:nvPr/>
        </p:nvCxnSpPr>
        <p:spPr>
          <a:xfrm flipV="1">
            <a:off x="3214678" y="2643182"/>
            <a:ext cx="3786214" cy="3000394"/>
          </a:xfrm>
          <a:prstGeom prst="bentConnector3">
            <a:avLst>
              <a:gd name="adj1" fmla="val -17748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952300" y="5322011"/>
            <a:ext cx="4026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altLang="ko-KR" sz="3200" b="1" cap="all" spc="0" dirty="0">
              <a:ln w="9000" cmpd="sng">
                <a:solidFill>
                  <a:srgbClr val="FF0000"/>
                </a:solidFill>
                <a:prstDash val="solid"/>
              </a:ln>
              <a:solidFill>
                <a:srgbClr val="FF66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꺾인 연결선 8"/>
          <p:cNvCxnSpPr/>
          <p:nvPr/>
        </p:nvCxnSpPr>
        <p:spPr bwMode="auto">
          <a:xfrm>
            <a:off x="2452610" y="4132069"/>
            <a:ext cx="4143404" cy="1588"/>
          </a:xfrm>
          <a:prstGeom prst="bentConnector3">
            <a:avLst>
              <a:gd name="adj1" fmla="val 50000"/>
            </a:avLst>
          </a:prstGeom>
          <a:solidFill>
            <a:srgbClr val="CC99FF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-8)</a:t>
            </a:r>
            <a:r>
              <a:rPr lang="en-US" altLang="ko-KR" sz="3200" dirty="0" err="1" smtClean="0">
                <a:latin typeface="HY목각파임B" pitchFamily="18" charset="-127"/>
                <a:ea typeface="HY목각파임B" pitchFamily="18" charset="-127"/>
              </a:rPr>
              <a:t>MySQL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42910" y="904732"/>
            <a:ext cx="1624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접근방법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8" name="대각선 방향의 모서리가 둥근 사각형 27"/>
          <p:cNvSpPr/>
          <p:nvPr/>
        </p:nvSpPr>
        <p:spPr bwMode="auto">
          <a:xfrm>
            <a:off x="3857620" y="3786190"/>
            <a:ext cx="1428760" cy="714380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다음_Regular" pitchFamily="2" charset="-127"/>
                <a:ea typeface="다음_Regular" pitchFamily="2" charset="-127"/>
              </a:rPr>
              <a:t>TCP/IP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다음_Regular" pitchFamily="2" charset="-127"/>
                <a:ea typeface="다음_Regular" pitchFamily="2" charset="-127"/>
              </a:rPr>
              <a:t>Socket File</a:t>
            </a: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48165" y="3500062"/>
            <a:ext cx="1386424" cy="1858031"/>
            <a:chOff x="1048165" y="3500062"/>
            <a:chExt cx="1386424" cy="1858031"/>
          </a:xfrm>
        </p:grpSpPr>
        <p:graphicFrame>
          <p:nvGraphicFramePr>
            <p:cNvPr id="21" name="Object 150"/>
            <p:cNvGraphicFramePr>
              <a:graphicFrameLocks noChangeAspect="1"/>
            </p:cNvGraphicFramePr>
            <p:nvPr/>
          </p:nvGraphicFramePr>
          <p:xfrm>
            <a:off x="1048165" y="3500062"/>
            <a:ext cx="1386424" cy="1428760"/>
          </p:xfrm>
          <a:graphic>
            <a:graphicData uri="http://schemas.openxmlformats.org/presentationml/2006/ole">
              <p:oleObj spid="_x0000_s3074" name="Visio" r:id="rId4" imgW="1102360" imgH="1293978" progId="">
                <p:embed/>
              </p:oleObj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1250227" y="498876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다음_Regular" pitchFamily="2" charset="-127"/>
                  <a:ea typeface="다음_Regular" pitchFamily="2" charset="-127"/>
                </a:rPr>
                <a:t>Client</a:t>
              </a:r>
              <a:endParaRPr lang="ko-KR" altLang="en-US"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77635" y="3512125"/>
            <a:ext cx="1393659" cy="1834281"/>
            <a:chOff x="6677635" y="3512125"/>
            <a:chExt cx="1393659" cy="1834281"/>
          </a:xfrm>
        </p:grpSpPr>
        <p:graphicFrame>
          <p:nvGraphicFramePr>
            <p:cNvPr id="26" name="Object 143"/>
            <p:cNvGraphicFramePr>
              <a:graphicFrameLocks noChangeAspect="1"/>
            </p:cNvGraphicFramePr>
            <p:nvPr/>
          </p:nvGraphicFramePr>
          <p:xfrm>
            <a:off x="6677635" y="3512125"/>
            <a:ext cx="1393659" cy="1285884"/>
          </p:xfrm>
          <a:graphic>
            <a:graphicData uri="http://schemas.openxmlformats.org/presentationml/2006/ole">
              <p:oleObj spid="_x0000_s3075" name="Visio" r:id="rId5" imgW="812800" imgH="933456" progId="">
                <p:embed/>
              </p:oleObj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989017" y="4977074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다음_Regular" pitchFamily="2" charset="-127"/>
                  <a:ea typeface="다음_Regular" pitchFamily="2" charset="-127"/>
                </a:rPr>
                <a:t>Server</a:t>
              </a:r>
              <a:endParaRPr lang="ko-KR" altLang="en-US"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643682" y="2606429"/>
            <a:ext cx="1857388" cy="845381"/>
            <a:chOff x="3643682" y="2214554"/>
            <a:chExt cx="1857388" cy="845381"/>
          </a:xfrm>
        </p:grpSpPr>
        <p:sp>
          <p:nvSpPr>
            <p:cNvPr id="43" name="TextBox 42"/>
            <p:cNvSpPr txBox="1"/>
            <p:nvPr/>
          </p:nvSpPr>
          <p:spPr>
            <a:xfrm>
              <a:off x="4048184" y="2214554"/>
              <a:ext cx="1024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다음_Regular" pitchFamily="2" charset="-127"/>
                  <a:ea typeface="다음_Regular" pitchFamily="2" charset="-127"/>
                </a:rPr>
                <a:t>Account</a:t>
              </a:r>
              <a:endParaRPr lang="ko-KR" altLang="en-US" sz="1600" b="1" dirty="0"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643682" y="2559869"/>
              <a:ext cx="1857388" cy="5000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다음_SemiBold" pitchFamily="2" charset="-127"/>
                  <a:ea typeface="다음_SemiBold" pitchFamily="2" charset="-127"/>
                </a:rPr>
                <a:t>user@host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178244" y="1262110"/>
            <a:ext cx="550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접근을 시도한 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Account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의 서버의 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IP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나 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hostname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체크</a:t>
            </a:r>
            <a:endParaRPr lang="ko-KR" altLang="en-US" sz="16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0307" y="1619488"/>
            <a:ext cx="4410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접근을 시도한 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Account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username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체크</a:t>
            </a:r>
            <a:endParaRPr lang="ko-KR" altLang="en-US" sz="16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46" grpId="0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-8)</a:t>
            </a:r>
            <a:r>
              <a:rPr lang="en-US" altLang="ko-KR" sz="3200" dirty="0" err="1" smtClean="0">
                <a:latin typeface="HY목각파임B" pitchFamily="18" charset="-127"/>
                <a:ea typeface="HY목각파임B" pitchFamily="18" charset="-127"/>
              </a:rPr>
              <a:t>MySQL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42910" y="940357"/>
            <a:ext cx="3034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Schema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구현 개념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3728" y="1560865"/>
            <a:ext cx="382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관계를 가지는 객체들의 묶음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753" y="2295140"/>
            <a:ext cx="5595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account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생성 후 사용할 스키마를 따로 생성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3540" y="3017540"/>
            <a:ext cx="5004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여러 사용자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가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여러 스키마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접근 가능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8470" y="3728065"/>
            <a:ext cx="3482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database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라 칭하기도 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04724" y="4655321"/>
            <a:ext cx="6693545" cy="923518"/>
            <a:chOff x="904724" y="4655321"/>
            <a:chExt cx="6693545" cy="923518"/>
          </a:xfrm>
        </p:grpSpPr>
        <p:sp>
          <p:nvSpPr>
            <p:cNvPr id="20" name="직사각형 19"/>
            <p:cNvSpPr/>
            <p:nvPr/>
          </p:nvSpPr>
          <p:spPr>
            <a:xfrm>
              <a:off x="904724" y="4655321"/>
              <a:ext cx="329128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 smtClean="0">
                  <a:ln w="1905"/>
                  <a:solidFill>
                    <a:srgbClr val="9933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username</a:t>
              </a:r>
              <a:endParaRPr lang="en-US" altLang="ko-KR" sz="5400" b="1" dirty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22537" y="4655509"/>
              <a:ext cx="267573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 smtClean="0">
                  <a:ln w="1905"/>
                  <a:solidFill>
                    <a:srgbClr val="9933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schema</a:t>
              </a:r>
              <a:endParaRPr lang="en-US" altLang="ko-KR" sz="5400" b="1" dirty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9863" y="4655321"/>
              <a:ext cx="8354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 smtClean="0">
                  <a:ln w="1905"/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!=</a:t>
              </a:r>
              <a:endParaRPr lang="en-US" altLang="ko-KR" sz="5400" b="1" dirty="0">
                <a:ln w="1905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  <p:bldP spid="16" grpId="0"/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2. DATA Type-1)</a:t>
            </a:r>
            <a:r>
              <a:rPr lang="ko-KR" altLang="en-US" sz="3200" dirty="0" smtClean="0">
                <a:latin typeface="HY목각파임B" pitchFamily="18" charset="-127"/>
                <a:ea typeface="HY목각파임B" pitchFamily="18" charset="-127"/>
              </a:rPr>
              <a:t>설명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6660" y="91641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개요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285" y="1559925"/>
            <a:ext cx="4424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데이터가 저장되는 방식을 결정함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097" y="2285992"/>
            <a:ext cx="6789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 타입에 따라 의미상 동일한 값이 다르게 처리됨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857" y="3017015"/>
            <a:ext cx="509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 특성에 따라 데이터 타입을 선택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66" y="3727540"/>
            <a:ext cx="6441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 설계 시 어떤 데이터 타입을 선택하는지 중요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1.DBMS -1)RDBMS</a:t>
            </a:r>
            <a:r>
              <a:rPr lang="ko-KR" altLang="en-US" sz="3200" smtClean="0">
                <a:latin typeface="HY목각파임B" pitchFamily="18" charset="-127"/>
                <a:ea typeface="HY목각파임B" pitchFamily="18" charset="-127"/>
              </a:rPr>
              <a:t>란</a:t>
            </a:r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?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37488" y="931800"/>
            <a:ext cx="2101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RDBMS 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란</a:t>
            </a: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3548306" y="3535875"/>
            <a:ext cx="2031325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6600CC"/>
                </a:solidFill>
                <a:latin typeface="다음_SemiBold" pitchFamily="2" charset="-127"/>
                <a:ea typeface="다음_SemiBold" pitchFamily="2" charset="-127"/>
              </a:rPr>
              <a:t>관계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5415" y="1560113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en-US" altLang="ko-KR" sz="2000" kern="0" dirty="0" err="1" smtClean="0">
                <a:latin typeface="다음_Regular" pitchFamily="2" charset="-127"/>
                <a:ea typeface="다음_Regular" pitchFamily="2" charset="-127"/>
              </a:rPr>
              <a:t>Relationed</a:t>
            </a:r>
            <a:r>
              <a:rPr lang="en-US" altLang="ko-KR" sz="2000" kern="0" dirty="0" smtClean="0">
                <a:latin typeface="다음_Regular" pitchFamily="2" charset="-127"/>
                <a:ea typeface="다음_Regular" pitchFamily="2" charset="-127"/>
              </a:rPr>
              <a:t> DBMS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4480" y="2286368"/>
            <a:ext cx="6027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kern="0" dirty="0" smtClean="0">
                <a:latin typeface="다음_Regular" pitchFamily="2" charset="-127"/>
                <a:ea typeface="다음_Regular" pitchFamily="2" charset="-127"/>
              </a:rPr>
              <a:t>연관된 데이터들의 집합체 </a:t>
            </a:r>
            <a:r>
              <a:rPr lang="en-US" altLang="ko-KR" sz="2000" kern="0" dirty="0" smtClean="0">
                <a:latin typeface="다음_Regular" pitchFamily="2" charset="-127"/>
                <a:ea typeface="다음_Regular" pitchFamily="2" charset="-127"/>
              </a:rPr>
              <a:t>-&gt; relation</a:t>
            </a:r>
            <a:r>
              <a:rPr lang="ko-KR" altLang="en-US" sz="2000" kern="0" dirty="0" smtClean="0">
                <a:latin typeface="다음_Regular" pitchFamily="2" charset="-127"/>
                <a:ea typeface="다음_Regular" pitchFamily="2" charset="-127"/>
              </a:rPr>
              <a:t>들의 모임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9" grpId="0"/>
      <p:bldP spid="6149" grpId="1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2. DATA Type-2)</a:t>
            </a:r>
            <a:r>
              <a:rPr lang="ko-KR" altLang="en-US" sz="3200" dirty="0" smtClean="0">
                <a:latin typeface="HY목각파임B" pitchFamily="18" charset="-127"/>
                <a:ea typeface="HY목각파임B" pitchFamily="18" charset="-127"/>
              </a:rPr>
              <a:t>구분 </a:t>
            </a:r>
          </a:p>
        </p:txBody>
      </p:sp>
      <p:sp>
        <p:nvSpPr>
          <p:cNvPr id="16387" name="Freeform 3"/>
          <p:cNvSpPr>
            <a:spLocks/>
          </p:cNvSpPr>
          <p:nvPr/>
        </p:nvSpPr>
        <p:spPr bwMode="auto">
          <a:xfrm flipH="1" flipV="1">
            <a:off x="1331913" y="3436938"/>
            <a:ext cx="3309937" cy="2297112"/>
          </a:xfrm>
          <a:custGeom>
            <a:avLst/>
            <a:gdLst>
              <a:gd name="T0" fmla="*/ 0 w 1482"/>
              <a:gd name="T1" fmla="*/ 2147483647 h 1164"/>
              <a:gd name="T2" fmla="*/ 0 w 1482"/>
              <a:gd name="T3" fmla="*/ 2147483647 h 1164"/>
              <a:gd name="T4" fmla="*/ 2147483647 w 1482"/>
              <a:gd name="T5" fmla="*/ 0 h 1164"/>
              <a:gd name="T6" fmla="*/ 2147483647 w 1482"/>
              <a:gd name="T7" fmla="*/ 0 h 1164"/>
              <a:gd name="T8" fmla="*/ 2147483647 w 1482"/>
              <a:gd name="T9" fmla="*/ 2147483647 h 1164"/>
              <a:gd name="T10" fmla="*/ 2147483647 w 1482"/>
              <a:gd name="T11" fmla="*/ 2147483647 h 1164"/>
              <a:gd name="T12" fmla="*/ 0 w 1482"/>
              <a:gd name="T13" fmla="*/ 2147483647 h 1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2"/>
              <a:gd name="T22" fmla="*/ 0 h 1164"/>
              <a:gd name="T23" fmla="*/ 1482 w 1482"/>
              <a:gd name="T24" fmla="*/ 1164 h 1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2" h="1164">
                <a:moveTo>
                  <a:pt x="0" y="966"/>
                </a:moveTo>
                <a:lnTo>
                  <a:pt x="0" y="222"/>
                </a:lnTo>
                <a:lnTo>
                  <a:pt x="498" y="0"/>
                </a:lnTo>
                <a:lnTo>
                  <a:pt x="1482" y="0"/>
                </a:lnTo>
                <a:lnTo>
                  <a:pt x="1482" y="1074"/>
                </a:lnTo>
                <a:lnTo>
                  <a:pt x="42" y="1164"/>
                </a:lnTo>
                <a:lnTo>
                  <a:pt x="0" y="966"/>
                </a:lnTo>
                <a:close/>
              </a:path>
            </a:pathLst>
          </a:custGeom>
          <a:solidFill>
            <a:srgbClr val="C3D0A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 flipH="1">
            <a:off x="1331913" y="1352550"/>
            <a:ext cx="3309937" cy="2166938"/>
          </a:xfrm>
          <a:custGeom>
            <a:avLst/>
            <a:gdLst>
              <a:gd name="T0" fmla="*/ 0 w 1482"/>
              <a:gd name="T1" fmla="*/ 2147483647 h 1164"/>
              <a:gd name="T2" fmla="*/ 0 w 1482"/>
              <a:gd name="T3" fmla="*/ 2147483647 h 1164"/>
              <a:gd name="T4" fmla="*/ 2147483647 w 1482"/>
              <a:gd name="T5" fmla="*/ 0 h 1164"/>
              <a:gd name="T6" fmla="*/ 2147483647 w 1482"/>
              <a:gd name="T7" fmla="*/ 0 h 1164"/>
              <a:gd name="T8" fmla="*/ 2147483647 w 1482"/>
              <a:gd name="T9" fmla="*/ 2147483647 h 1164"/>
              <a:gd name="T10" fmla="*/ 2147483647 w 1482"/>
              <a:gd name="T11" fmla="*/ 2147483647 h 1164"/>
              <a:gd name="T12" fmla="*/ 0 w 1482"/>
              <a:gd name="T13" fmla="*/ 2147483647 h 1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2"/>
              <a:gd name="T22" fmla="*/ 0 h 1164"/>
              <a:gd name="T23" fmla="*/ 1482 w 1482"/>
              <a:gd name="T24" fmla="*/ 1164 h 1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2" h="1164">
                <a:moveTo>
                  <a:pt x="0" y="966"/>
                </a:moveTo>
                <a:lnTo>
                  <a:pt x="0" y="222"/>
                </a:lnTo>
                <a:lnTo>
                  <a:pt x="498" y="0"/>
                </a:lnTo>
                <a:lnTo>
                  <a:pt x="1482" y="0"/>
                </a:lnTo>
                <a:lnTo>
                  <a:pt x="1482" y="1074"/>
                </a:lnTo>
                <a:lnTo>
                  <a:pt x="42" y="1164"/>
                </a:lnTo>
                <a:lnTo>
                  <a:pt x="0" y="966"/>
                </a:lnTo>
                <a:close/>
              </a:path>
            </a:pathLst>
          </a:custGeom>
          <a:solidFill>
            <a:srgbClr val="C3D0A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 flipH="1" flipV="1">
            <a:off x="1368425" y="3462338"/>
            <a:ext cx="3248025" cy="2260600"/>
          </a:xfrm>
          <a:custGeom>
            <a:avLst/>
            <a:gdLst>
              <a:gd name="T0" fmla="*/ 0 w 1482"/>
              <a:gd name="T1" fmla="*/ 2147483647 h 1164"/>
              <a:gd name="T2" fmla="*/ 0 w 1482"/>
              <a:gd name="T3" fmla="*/ 2147483647 h 1164"/>
              <a:gd name="T4" fmla="*/ 2147483647 w 1482"/>
              <a:gd name="T5" fmla="*/ 0 h 1164"/>
              <a:gd name="T6" fmla="*/ 2147483647 w 1482"/>
              <a:gd name="T7" fmla="*/ 0 h 1164"/>
              <a:gd name="T8" fmla="*/ 2147483647 w 1482"/>
              <a:gd name="T9" fmla="*/ 2147483647 h 1164"/>
              <a:gd name="T10" fmla="*/ 2147483647 w 1482"/>
              <a:gd name="T11" fmla="*/ 2147483647 h 1164"/>
              <a:gd name="T12" fmla="*/ 0 w 1482"/>
              <a:gd name="T13" fmla="*/ 2147483647 h 1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2"/>
              <a:gd name="T22" fmla="*/ 0 h 1164"/>
              <a:gd name="T23" fmla="*/ 1482 w 1482"/>
              <a:gd name="T24" fmla="*/ 1164 h 1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2" h="1164">
                <a:moveTo>
                  <a:pt x="0" y="966"/>
                </a:moveTo>
                <a:lnTo>
                  <a:pt x="0" y="222"/>
                </a:lnTo>
                <a:lnTo>
                  <a:pt x="498" y="0"/>
                </a:lnTo>
                <a:lnTo>
                  <a:pt x="1482" y="0"/>
                </a:lnTo>
                <a:lnTo>
                  <a:pt x="1482" y="1074"/>
                </a:lnTo>
                <a:lnTo>
                  <a:pt x="42" y="1164"/>
                </a:lnTo>
                <a:lnTo>
                  <a:pt x="0" y="966"/>
                </a:lnTo>
                <a:close/>
              </a:path>
            </a:pathLst>
          </a:custGeom>
          <a:gradFill rotWithShape="0">
            <a:gsLst>
              <a:gs pos="0">
                <a:srgbClr val="E6ECD8"/>
              </a:gs>
              <a:gs pos="100000">
                <a:srgbClr val="D1DBB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 flipH="1">
            <a:off x="1357313" y="1366838"/>
            <a:ext cx="3252787" cy="2128837"/>
          </a:xfrm>
          <a:custGeom>
            <a:avLst/>
            <a:gdLst>
              <a:gd name="T0" fmla="*/ 0 w 1482"/>
              <a:gd name="T1" fmla="*/ 2147483647 h 1164"/>
              <a:gd name="T2" fmla="*/ 0 w 1482"/>
              <a:gd name="T3" fmla="*/ 2147483647 h 1164"/>
              <a:gd name="T4" fmla="*/ 2147483647 w 1482"/>
              <a:gd name="T5" fmla="*/ 0 h 1164"/>
              <a:gd name="T6" fmla="*/ 2147483647 w 1482"/>
              <a:gd name="T7" fmla="*/ 0 h 1164"/>
              <a:gd name="T8" fmla="*/ 2147483647 w 1482"/>
              <a:gd name="T9" fmla="*/ 2147483647 h 1164"/>
              <a:gd name="T10" fmla="*/ 2147483647 w 1482"/>
              <a:gd name="T11" fmla="*/ 2147483647 h 1164"/>
              <a:gd name="T12" fmla="*/ 0 w 1482"/>
              <a:gd name="T13" fmla="*/ 2147483647 h 1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2"/>
              <a:gd name="T22" fmla="*/ 0 h 1164"/>
              <a:gd name="T23" fmla="*/ 1482 w 1482"/>
              <a:gd name="T24" fmla="*/ 1164 h 1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2" h="1164">
                <a:moveTo>
                  <a:pt x="0" y="966"/>
                </a:moveTo>
                <a:lnTo>
                  <a:pt x="0" y="222"/>
                </a:lnTo>
                <a:lnTo>
                  <a:pt x="498" y="0"/>
                </a:lnTo>
                <a:lnTo>
                  <a:pt x="1482" y="0"/>
                </a:lnTo>
                <a:lnTo>
                  <a:pt x="1482" y="1074"/>
                </a:lnTo>
                <a:lnTo>
                  <a:pt x="42" y="1164"/>
                </a:lnTo>
                <a:lnTo>
                  <a:pt x="0" y="966"/>
                </a:lnTo>
                <a:close/>
              </a:path>
            </a:pathLst>
          </a:custGeom>
          <a:gradFill rotWithShape="0">
            <a:gsLst>
              <a:gs pos="0">
                <a:srgbClr val="E6ECD8"/>
              </a:gs>
              <a:gs pos="100000">
                <a:srgbClr val="D1DBB7"/>
              </a:gs>
            </a:gsLst>
            <a:lin ang="18900000" scaled="1"/>
          </a:gradFill>
          <a:ln w="9525">
            <a:solidFill>
              <a:srgbClr val="AFC49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 flipH="1" flipV="1">
            <a:off x="1851025" y="3706813"/>
            <a:ext cx="2951163" cy="2020887"/>
          </a:xfrm>
          <a:custGeom>
            <a:avLst/>
            <a:gdLst>
              <a:gd name="T0" fmla="*/ 2147483647 w 900"/>
              <a:gd name="T1" fmla="*/ 2147483647 h 845"/>
              <a:gd name="T2" fmla="*/ 0 w 900"/>
              <a:gd name="T3" fmla="*/ 2147483647 h 845"/>
              <a:gd name="T4" fmla="*/ 0 w 900"/>
              <a:gd name="T5" fmla="*/ 2147483647 h 845"/>
              <a:gd name="T6" fmla="*/ 2147483647 w 900"/>
              <a:gd name="T7" fmla="*/ 2147483647 h 845"/>
              <a:gd name="T8" fmla="*/ 2147483647 w 900"/>
              <a:gd name="T9" fmla="*/ 2147483647 h 845"/>
              <a:gd name="T10" fmla="*/ 2147483647 w 900"/>
              <a:gd name="T11" fmla="*/ 2147483647 h 845"/>
              <a:gd name="T12" fmla="*/ 2147483647 w 900"/>
              <a:gd name="T13" fmla="*/ 2147483647 h 845"/>
              <a:gd name="T14" fmla="*/ 2147483647 w 900"/>
              <a:gd name="T15" fmla="*/ 2147483647 h 845"/>
              <a:gd name="T16" fmla="*/ 2147483647 w 900"/>
              <a:gd name="T17" fmla="*/ 2147483647 h 845"/>
              <a:gd name="T18" fmla="*/ 2147483647 w 900"/>
              <a:gd name="T19" fmla="*/ 2147483647 h 845"/>
              <a:gd name="T20" fmla="*/ 2147483647 w 900"/>
              <a:gd name="T21" fmla="*/ 2147483647 h 845"/>
              <a:gd name="T22" fmla="*/ 2147483647 w 900"/>
              <a:gd name="T23" fmla="*/ 2147483647 h 845"/>
              <a:gd name="T24" fmla="*/ 2147483647 w 900"/>
              <a:gd name="T25" fmla="*/ 2147483647 h 845"/>
              <a:gd name="T26" fmla="*/ 2147483647 w 900"/>
              <a:gd name="T27" fmla="*/ 2147483647 h 845"/>
              <a:gd name="T28" fmla="*/ 2147483647 w 900"/>
              <a:gd name="T29" fmla="*/ 2147483647 h 845"/>
              <a:gd name="T30" fmla="*/ 2147483647 w 900"/>
              <a:gd name="T31" fmla="*/ 2147483647 h 845"/>
              <a:gd name="T32" fmla="*/ 2147483647 w 900"/>
              <a:gd name="T33" fmla="*/ 2147483647 h 845"/>
              <a:gd name="T34" fmla="*/ 2147483647 w 900"/>
              <a:gd name="T35" fmla="*/ 2147483647 h 845"/>
              <a:gd name="T36" fmla="*/ 2147483647 w 900"/>
              <a:gd name="T37" fmla="*/ 2147483647 h 845"/>
              <a:gd name="T38" fmla="*/ 2147483647 w 900"/>
              <a:gd name="T39" fmla="*/ 2147483647 h 845"/>
              <a:gd name="T40" fmla="*/ 2147483647 w 900"/>
              <a:gd name="T41" fmla="*/ 0 h 845"/>
              <a:gd name="T42" fmla="*/ 2147483647 w 900"/>
              <a:gd name="T43" fmla="*/ 0 h 845"/>
              <a:gd name="T44" fmla="*/ 2147483647 w 900"/>
              <a:gd name="T45" fmla="*/ 0 h 845"/>
              <a:gd name="T46" fmla="*/ 2147483647 w 900"/>
              <a:gd name="T47" fmla="*/ 2147483647 h 845"/>
              <a:gd name="T48" fmla="*/ 2147483647 w 900"/>
              <a:gd name="T49" fmla="*/ 2147483647 h 845"/>
              <a:gd name="T50" fmla="*/ 2147483647 w 900"/>
              <a:gd name="T51" fmla="*/ 2147483647 h 845"/>
              <a:gd name="T52" fmla="*/ 2147483647 w 900"/>
              <a:gd name="T53" fmla="*/ 2147483647 h 845"/>
              <a:gd name="T54" fmla="*/ 2147483647 w 900"/>
              <a:gd name="T55" fmla="*/ 2147483647 h 845"/>
              <a:gd name="T56" fmla="*/ 2147483647 w 900"/>
              <a:gd name="T57" fmla="*/ 2147483647 h 845"/>
              <a:gd name="T58" fmla="*/ 2147483647 w 900"/>
              <a:gd name="T59" fmla="*/ 2147483647 h 845"/>
              <a:gd name="T60" fmla="*/ 2147483647 w 900"/>
              <a:gd name="T61" fmla="*/ 2147483647 h 845"/>
              <a:gd name="T62" fmla="*/ 2147483647 w 900"/>
              <a:gd name="T63" fmla="*/ 2147483647 h 845"/>
              <a:gd name="T64" fmla="*/ 2147483647 w 900"/>
              <a:gd name="T65" fmla="*/ 2147483647 h 845"/>
              <a:gd name="T66" fmla="*/ 2147483647 w 900"/>
              <a:gd name="T67" fmla="*/ 2147483647 h 845"/>
              <a:gd name="T68" fmla="*/ 2147483647 w 900"/>
              <a:gd name="T69" fmla="*/ 2147483647 h 845"/>
              <a:gd name="T70" fmla="*/ 2147483647 w 900"/>
              <a:gd name="T71" fmla="*/ 2147483647 h 845"/>
              <a:gd name="T72" fmla="*/ 2147483647 w 900"/>
              <a:gd name="T73" fmla="*/ 2147483647 h 845"/>
              <a:gd name="T74" fmla="*/ 2147483647 w 900"/>
              <a:gd name="T75" fmla="*/ 2147483647 h 845"/>
              <a:gd name="T76" fmla="*/ 2147483647 w 900"/>
              <a:gd name="T77" fmla="*/ 2147483647 h 845"/>
              <a:gd name="T78" fmla="*/ 2147483647 w 900"/>
              <a:gd name="T79" fmla="*/ 2147483647 h 845"/>
              <a:gd name="T80" fmla="*/ 2147483647 w 900"/>
              <a:gd name="T81" fmla="*/ 2147483647 h 845"/>
              <a:gd name="T82" fmla="*/ 2147483647 w 900"/>
              <a:gd name="T83" fmla="*/ 2147483647 h 845"/>
              <a:gd name="T84" fmla="*/ 2147483647 w 900"/>
              <a:gd name="T85" fmla="*/ 2147483647 h 845"/>
              <a:gd name="T86" fmla="*/ 2147483647 w 900"/>
              <a:gd name="T87" fmla="*/ 2147483647 h 845"/>
              <a:gd name="T88" fmla="*/ 2147483647 w 900"/>
              <a:gd name="T89" fmla="*/ 2147483647 h 845"/>
              <a:gd name="T90" fmla="*/ 2147483647 w 900"/>
              <a:gd name="T91" fmla="*/ 2147483647 h 845"/>
              <a:gd name="T92" fmla="*/ 2147483647 w 900"/>
              <a:gd name="T93" fmla="*/ 2147483647 h 845"/>
              <a:gd name="T94" fmla="*/ 2147483647 w 900"/>
              <a:gd name="T95" fmla="*/ 2147483647 h 845"/>
              <a:gd name="T96" fmla="*/ 2147483647 w 900"/>
              <a:gd name="T97" fmla="*/ 2147483647 h 845"/>
              <a:gd name="T98" fmla="*/ 2147483647 w 900"/>
              <a:gd name="T99" fmla="*/ 2147483647 h 845"/>
              <a:gd name="T100" fmla="*/ 2147483647 w 900"/>
              <a:gd name="T101" fmla="*/ 2147483647 h 845"/>
              <a:gd name="T102" fmla="*/ 2147483647 w 900"/>
              <a:gd name="T103" fmla="*/ 2147483647 h 845"/>
              <a:gd name="T104" fmla="*/ 2147483647 w 900"/>
              <a:gd name="T105" fmla="*/ 2147483647 h 845"/>
              <a:gd name="T106" fmla="*/ 2147483647 w 900"/>
              <a:gd name="T107" fmla="*/ 2147483647 h 845"/>
              <a:gd name="T108" fmla="*/ 2147483647 w 900"/>
              <a:gd name="T109" fmla="*/ 2147483647 h 845"/>
              <a:gd name="T110" fmla="*/ 2147483647 w 900"/>
              <a:gd name="T111" fmla="*/ 2147483647 h 84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900"/>
              <a:gd name="T169" fmla="*/ 0 h 845"/>
              <a:gd name="T170" fmla="*/ 900 w 900"/>
              <a:gd name="T171" fmla="*/ 845 h 84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900" h="845">
                <a:moveTo>
                  <a:pt x="485" y="845"/>
                </a:moveTo>
                <a:lnTo>
                  <a:pt x="0" y="845"/>
                </a:lnTo>
                <a:lnTo>
                  <a:pt x="12" y="843"/>
                </a:lnTo>
                <a:lnTo>
                  <a:pt x="21" y="836"/>
                </a:lnTo>
                <a:lnTo>
                  <a:pt x="31" y="824"/>
                </a:lnTo>
                <a:lnTo>
                  <a:pt x="40" y="809"/>
                </a:lnTo>
                <a:lnTo>
                  <a:pt x="46" y="796"/>
                </a:lnTo>
                <a:lnTo>
                  <a:pt x="52" y="779"/>
                </a:lnTo>
                <a:lnTo>
                  <a:pt x="53" y="766"/>
                </a:lnTo>
                <a:lnTo>
                  <a:pt x="55" y="752"/>
                </a:lnTo>
                <a:lnTo>
                  <a:pt x="55" y="138"/>
                </a:lnTo>
                <a:lnTo>
                  <a:pt x="59" y="114"/>
                </a:lnTo>
                <a:lnTo>
                  <a:pt x="67" y="87"/>
                </a:lnTo>
                <a:lnTo>
                  <a:pt x="80" y="64"/>
                </a:lnTo>
                <a:lnTo>
                  <a:pt x="99" y="44"/>
                </a:lnTo>
                <a:lnTo>
                  <a:pt x="118" y="27"/>
                </a:lnTo>
                <a:lnTo>
                  <a:pt x="141" y="11"/>
                </a:lnTo>
                <a:lnTo>
                  <a:pt x="165" y="4"/>
                </a:lnTo>
                <a:lnTo>
                  <a:pt x="188" y="0"/>
                </a:lnTo>
                <a:lnTo>
                  <a:pt x="900" y="0"/>
                </a:lnTo>
                <a:lnTo>
                  <a:pt x="881" y="4"/>
                </a:lnTo>
                <a:lnTo>
                  <a:pt x="866" y="11"/>
                </a:lnTo>
                <a:lnTo>
                  <a:pt x="853" y="27"/>
                </a:lnTo>
                <a:lnTo>
                  <a:pt x="841" y="45"/>
                </a:lnTo>
                <a:lnTo>
                  <a:pt x="832" y="68"/>
                </a:lnTo>
                <a:lnTo>
                  <a:pt x="822" y="97"/>
                </a:lnTo>
                <a:lnTo>
                  <a:pt x="817" y="127"/>
                </a:lnTo>
                <a:lnTo>
                  <a:pt x="811" y="163"/>
                </a:lnTo>
                <a:lnTo>
                  <a:pt x="807" y="201"/>
                </a:lnTo>
                <a:lnTo>
                  <a:pt x="803" y="243"/>
                </a:lnTo>
                <a:lnTo>
                  <a:pt x="802" y="288"/>
                </a:lnTo>
                <a:lnTo>
                  <a:pt x="800" y="334"/>
                </a:lnTo>
                <a:lnTo>
                  <a:pt x="798" y="381"/>
                </a:lnTo>
                <a:lnTo>
                  <a:pt x="798" y="430"/>
                </a:lnTo>
                <a:lnTo>
                  <a:pt x="798" y="481"/>
                </a:lnTo>
                <a:lnTo>
                  <a:pt x="798" y="532"/>
                </a:lnTo>
                <a:lnTo>
                  <a:pt x="798" y="536"/>
                </a:lnTo>
                <a:lnTo>
                  <a:pt x="798" y="546"/>
                </a:lnTo>
                <a:lnTo>
                  <a:pt x="796" y="561"/>
                </a:lnTo>
                <a:lnTo>
                  <a:pt x="792" y="582"/>
                </a:lnTo>
                <a:lnTo>
                  <a:pt x="788" y="604"/>
                </a:lnTo>
                <a:lnTo>
                  <a:pt x="781" y="631"/>
                </a:lnTo>
                <a:lnTo>
                  <a:pt x="771" y="659"/>
                </a:lnTo>
                <a:lnTo>
                  <a:pt x="758" y="688"/>
                </a:lnTo>
                <a:lnTo>
                  <a:pt x="743" y="718"/>
                </a:lnTo>
                <a:lnTo>
                  <a:pt x="722" y="747"/>
                </a:lnTo>
                <a:lnTo>
                  <a:pt x="695" y="773"/>
                </a:lnTo>
                <a:lnTo>
                  <a:pt x="665" y="796"/>
                </a:lnTo>
                <a:lnTo>
                  <a:pt x="629" y="817"/>
                </a:lnTo>
                <a:lnTo>
                  <a:pt x="588" y="832"/>
                </a:lnTo>
                <a:lnTo>
                  <a:pt x="540" y="841"/>
                </a:lnTo>
                <a:lnTo>
                  <a:pt x="485" y="845"/>
                </a:lnTo>
              </a:path>
            </a:pathLst>
          </a:cu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 flipV="1">
            <a:off x="4719638" y="3425825"/>
            <a:ext cx="3309937" cy="2293938"/>
          </a:xfrm>
          <a:custGeom>
            <a:avLst/>
            <a:gdLst>
              <a:gd name="T0" fmla="*/ 0 w 1482"/>
              <a:gd name="T1" fmla="*/ 2147483647 h 1164"/>
              <a:gd name="T2" fmla="*/ 0 w 1482"/>
              <a:gd name="T3" fmla="*/ 2147483647 h 1164"/>
              <a:gd name="T4" fmla="*/ 2147483647 w 1482"/>
              <a:gd name="T5" fmla="*/ 0 h 1164"/>
              <a:gd name="T6" fmla="*/ 2147483647 w 1482"/>
              <a:gd name="T7" fmla="*/ 0 h 1164"/>
              <a:gd name="T8" fmla="*/ 2147483647 w 1482"/>
              <a:gd name="T9" fmla="*/ 2147483647 h 1164"/>
              <a:gd name="T10" fmla="*/ 2147483647 w 1482"/>
              <a:gd name="T11" fmla="*/ 2147483647 h 1164"/>
              <a:gd name="T12" fmla="*/ 0 w 1482"/>
              <a:gd name="T13" fmla="*/ 2147483647 h 1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2"/>
              <a:gd name="T22" fmla="*/ 0 h 1164"/>
              <a:gd name="T23" fmla="*/ 1482 w 1482"/>
              <a:gd name="T24" fmla="*/ 1164 h 1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2" h="1164">
                <a:moveTo>
                  <a:pt x="0" y="966"/>
                </a:moveTo>
                <a:lnTo>
                  <a:pt x="0" y="222"/>
                </a:lnTo>
                <a:lnTo>
                  <a:pt x="498" y="0"/>
                </a:lnTo>
                <a:lnTo>
                  <a:pt x="1482" y="0"/>
                </a:lnTo>
                <a:lnTo>
                  <a:pt x="1482" y="1074"/>
                </a:lnTo>
                <a:lnTo>
                  <a:pt x="42" y="1164"/>
                </a:lnTo>
                <a:lnTo>
                  <a:pt x="0" y="966"/>
                </a:lnTo>
                <a:close/>
              </a:path>
            </a:pathLst>
          </a:custGeom>
          <a:solidFill>
            <a:srgbClr val="C3D0A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4719638" y="1341438"/>
            <a:ext cx="3309937" cy="2163762"/>
          </a:xfrm>
          <a:custGeom>
            <a:avLst/>
            <a:gdLst>
              <a:gd name="T0" fmla="*/ 0 w 1482"/>
              <a:gd name="T1" fmla="*/ 2147483647 h 1164"/>
              <a:gd name="T2" fmla="*/ 0 w 1482"/>
              <a:gd name="T3" fmla="*/ 2147483647 h 1164"/>
              <a:gd name="T4" fmla="*/ 2147483647 w 1482"/>
              <a:gd name="T5" fmla="*/ 0 h 1164"/>
              <a:gd name="T6" fmla="*/ 2147483647 w 1482"/>
              <a:gd name="T7" fmla="*/ 0 h 1164"/>
              <a:gd name="T8" fmla="*/ 2147483647 w 1482"/>
              <a:gd name="T9" fmla="*/ 2147483647 h 1164"/>
              <a:gd name="T10" fmla="*/ 2147483647 w 1482"/>
              <a:gd name="T11" fmla="*/ 2147483647 h 1164"/>
              <a:gd name="T12" fmla="*/ 0 w 1482"/>
              <a:gd name="T13" fmla="*/ 2147483647 h 1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2"/>
              <a:gd name="T22" fmla="*/ 0 h 1164"/>
              <a:gd name="T23" fmla="*/ 1482 w 1482"/>
              <a:gd name="T24" fmla="*/ 1164 h 1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2" h="1164">
                <a:moveTo>
                  <a:pt x="0" y="966"/>
                </a:moveTo>
                <a:lnTo>
                  <a:pt x="0" y="222"/>
                </a:lnTo>
                <a:lnTo>
                  <a:pt x="498" y="0"/>
                </a:lnTo>
                <a:lnTo>
                  <a:pt x="1482" y="0"/>
                </a:lnTo>
                <a:lnTo>
                  <a:pt x="1482" y="1074"/>
                </a:lnTo>
                <a:lnTo>
                  <a:pt x="42" y="1164"/>
                </a:lnTo>
                <a:lnTo>
                  <a:pt x="0" y="966"/>
                </a:lnTo>
                <a:close/>
              </a:path>
            </a:pathLst>
          </a:custGeom>
          <a:solidFill>
            <a:srgbClr val="C3D0A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 flipV="1">
            <a:off x="4748213" y="3451225"/>
            <a:ext cx="3255962" cy="2259013"/>
          </a:xfrm>
          <a:custGeom>
            <a:avLst/>
            <a:gdLst>
              <a:gd name="T0" fmla="*/ 0 w 1482"/>
              <a:gd name="T1" fmla="*/ 2147483647 h 1164"/>
              <a:gd name="T2" fmla="*/ 0 w 1482"/>
              <a:gd name="T3" fmla="*/ 2147483647 h 1164"/>
              <a:gd name="T4" fmla="*/ 2147483647 w 1482"/>
              <a:gd name="T5" fmla="*/ 0 h 1164"/>
              <a:gd name="T6" fmla="*/ 2147483647 w 1482"/>
              <a:gd name="T7" fmla="*/ 0 h 1164"/>
              <a:gd name="T8" fmla="*/ 2147483647 w 1482"/>
              <a:gd name="T9" fmla="*/ 2147483647 h 1164"/>
              <a:gd name="T10" fmla="*/ 2147483647 w 1482"/>
              <a:gd name="T11" fmla="*/ 2147483647 h 1164"/>
              <a:gd name="T12" fmla="*/ 0 w 1482"/>
              <a:gd name="T13" fmla="*/ 2147483647 h 1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2"/>
              <a:gd name="T22" fmla="*/ 0 h 1164"/>
              <a:gd name="T23" fmla="*/ 1482 w 1482"/>
              <a:gd name="T24" fmla="*/ 1164 h 1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2" h="1164">
                <a:moveTo>
                  <a:pt x="0" y="966"/>
                </a:moveTo>
                <a:lnTo>
                  <a:pt x="0" y="222"/>
                </a:lnTo>
                <a:lnTo>
                  <a:pt x="498" y="0"/>
                </a:lnTo>
                <a:lnTo>
                  <a:pt x="1482" y="0"/>
                </a:lnTo>
                <a:lnTo>
                  <a:pt x="1482" y="1074"/>
                </a:lnTo>
                <a:lnTo>
                  <a:pt x="42" y="1164"/>
                </a:lnTo>
                <a:lnTo>
                  <a:pt x="0" y="966"/>
                </a:lnTo>
                <a:close/>
              </a:path>
            </a:pathLst>
          </a:custGeom>
          <a:gradFill rotWithShape="0">
            <a:gsLst>
              <a:gs pos="0">
                <a:srgbClr val="E6ECD8"/>
              </a:gs>
              <a:gs pos="100000">
                <a:srgbClr val="D1DBB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4740275" y="1355725"/>
            <a:ext cx="3255963" cy="2128838"/>
          </a:xfrm>
          <a:custGeom>
            <a:avLst/>
            <a:gdLst>
              <a:gd name="T0" fmla="*/ 0 w 1482"/>
              <a:gd name="T1" fmla="*/ 2147483647 h 1164"/>
              <a:gd name="T2" fmla="*/ 0 w 1482"/>
              <a:gd name="T3" fmla="*/ 2147483647 h 1164"/>
              <a:gd name="T4" fmla="*/ 2147483647 w 1482"/>
              <a:gd name="T5" fmla="*/ 0 h 1164"/>
              <a:gd name="T6" fmla="*/ 2147483647 w 1482"/>
              <a:gd name="T7" fmla="*/ 0 h 1164"/>
              <a:gd name="T8" fmla="*/ 2147483647 w 1482"/>
              <a:gd name="T9" fmla="*/ 2147483647 h 1164"/>
              <a:gd name="T10" fmla="*/ 2147483647 w 1482"/>
              <a:gd name="T11" fmla="*/ 2147483647 h 1164"/>
              <a:gd name="T12" fmla="*/ 0 w 1482"/>
              <a:gd name="T13" fmla="*/ 2147483647 h 1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2"/>
              <a:gd name="T22" fmla="*/ 0 h 1164"/>
              <a:gd name="T23" fmla="*/ 1482 w 1482"/>
              <a:gd name="T24" fmla="*/ 1164 h 1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2" h="1164">
                <a:moveTo>
                  <a:pt x="0" y="966"/>
                </a:moveTo>
                <a:lnTo>
                  <a:pt x="0" y="222"/>
                </a:lnTo>
                <a:lnTo>
                  <a:pt x="498" y="0"/>
                </a:lnTo>
                <a:lnTo>
                  <a:pt x="1482" y="0"/>
                </a:lnTo>
                <a:lnTo>
                  <a:pt x="1482" y="1074"/>
                </a:lnTo>
                <a:lnTo>
                  <a:pt x="42" y="1164"/>
                </a:lnTo>
                <a:lnTo>
                  <a:pt x="0" y="966"/>
                </a:lnTo>
                <a:close/>
              </a:path>
            </a:pathLst>
          </a:custGeom>
          <a:gradFill rotWithShape="0">
            <a:gsLst>
              <a:gs pos="0">
                <a:srgbClr val="E6ECD8"/>
              </a:gs>
              <a:gs pos="100000">
                <a:srgbClr val="D1DBB7"/>
              </a:gs>
            </a:gsLst>
            <a:lin ang="18900000" scaled="1"/>
          </a:gradFill>
          <a:ln w="9525">
            <a:solidFill>
              <a:srgbClr val="AFC49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 flipV="1">
            <a:off x="4559300" y="3695700"/>
            <a:ext cx="2954338" cy="2019300"/>
          </a:xfrm>
          <a:custGeom>
            <a:avLst/>
            <a:gdLst>
              <a:gd name="T0" fmla="*/ 2147483647 w 900"/>
              <a:gd name="T1" fmla="*/ 2147483647 h 845"/>
              <a:gd name="T2" fmla="*/ 0 w 900"/>
              <a:gd name="T3" fmla="*/ 2147483647 h 845"/>
              <a:gd name="T4" fmla="*/ 0 w 900"/>
              <a:gd name="T5" fmla="*/ 2147483647 h 845"/>
              <a:gd name="T6" fmla="*/ 2147483647 w 900"/>
              <a:gd name="T7" fmla="*/ 2147483647 h 845"/>
              <a:gd name="T8" fmla="*/ 2147483647 w 900"/>
              <a:gd name="T9" fmla="*/ 2147483647 h 845"/>
              <a:gd name="T10" fmla="*/ 2147483647 w 900"/>
              <a:gd name="T11" fmla="*/ 2147483647 h 845"/>
              <a:gd name="T12" fmla="*/ 2147483647 w 900"/>
              <a:gd name="T13" fmla="*/ 2147483647 h 845"/>
              <a:gd name="T14" fmla="*/ 2147483647 w 900"/>
              <a:gd name="T15" fmla="*/ 2147483647 h 845"/>
              <a:gd name="T16" fmla="*/ 2147483647 w 900"/>
              <a:gd name="T17" fmla="*/ 2147483647 h 845"/>
              <a:gd name="T18" fmla="*/ 2147483647 w 900"/>
              <a:gd name="T19" fmla="*/ 2147483647 h 845"/>
              <a:gd name="T20" fmla="*/ 2147483647 w 900"/>
              <a:gd name="T21" fmla="*/ 2147483647 h 845"/>
              <a:gd name="T22" fmla="*/ 2147483647 w 900"/>
              <a:gd name="T23" fmla="*/ 2147483647 h 845"/>
              <a:gd name="T24" fmla="*/ 2147483647 w 900"/>
              <a:gd name="T25" fmla="*/ 2147483647 h 845"/>
              <a:gd name="T26" fmla="*/ 2147483647 w 900"/>
              <a:gd name="T27" fmla="*/ 2147483647 h 845"/>
              <a:gd name="T28" fmla="*/ 2147483647 w 900"/>
              <a:gd name="T29" fmla="*/ 2147483647 h 845"/>
              <a:gd name="T30" fmla="*/ 2147483647 w 900"/>
              <a:gd name="T31" fmla="*/ 2147483647 h 845"/>
              <a:gd name="T32" fmla="*/ 2147483647 w 900"/>
              <a:gd name="T33" fmla="*/ 2147483647 h 845"/>
              <a:gd name="T34" fmla="*/ 2147483647 w 900"/>
              <a:gd name="T35" fmla="*/ 2147483647 h 845"/>
              <a:gd name="T36" fmla="*/ 2147483647 w 900"/>
              <a:gd name="T37" fmla="*/ 2147483647 h 845"/>
              <a:gd name="T38" fmla="*/ 2147483647 w 900"/>
              <a:gd name="T39" fmla="*/ 2147483647 h 845"/>
              <a:gd name="T40" fmla="*/ 2147483647 w 900"/>
              <a:gd name="T41" fmla="*/ 0 h 845"/>
              <a:gd name="T42" fmla="*/ 2147483647 w 900"/>
              <a:gd name="T43" fmla="*/ 0 h 845"/>
              <a:gd name="T44" fmla="*/ 2147483647 w 900"/>
              <a:gd name="T45" fmla="*/ 0 h 845"/>
              <a:gd name="T46" fmla="*/ 2147483647 w 900"/>
              <a:gd name="T47" fmla="*/ 2147483647 h 845"/>
              <a:gd name="T48" fmla="*/ 2147483647 w 900"/>
              <a:gd name="T49" fmla="*/ 2147483647 h 845"/>
              <a:gd name="T50" fmla="*/ 2147483647 w 900"/>
              <a:gd name="T51" fmla="*/ 2147483647 h 845"/>
              <a:gd name="T52" fmla="*/ 2147483647 w 900"/>
              <a:gd name="T53" fmla="*/ 2147483647 h 845"/>
              <a:gd name="T54" fmla="*/ 2147483647 w 900"/>
              <a:gd name="T55" fmla="*/ 2147483647 h 845"/>
              <a:gd name="T56" fmla="*/ 2147483647 w 900"/>
              <a:gd name="T57" fmla="*/ 2147483647 h 845"/>
              <a:gd name="T58" fmla="*/ 2147483647 w 900"/>
              <a:gd name="T59" fmla="*/ 2147483647 h 845"/>
              <a:gd name="T60" fmla="*/ 2147483647 w 900"/>
              <a:gd name="T61" fmla="*/ 2147483647 h 845"/>
              <a:gd name="T62" fmla="*/ 2147483647 w 900"/>
              <a:gd name="T63" fmla="*/ 2147483647 h 845"/>
              <a:gd name="T64" fmla="*/ 2147483647 w 900"/>
              <a:gd name="T65" fmla="*/ 2147483647 h 845"/>
              <a:gd name="T66" fmla="*/ 2147483647 w 900"/>
              <a:gd name="T67" fmla="*/ 2147483647 h 845"/>
              <a:gd name="T68" fmla="*/ 2147483647 w 900"/>
              <a:gd name="T69" fmla="*/ 2147483647 h 845"/>
              <a:gd name="T70" fmla="*/ 2147483647 w 900"/>
              <a:gd name="T71" fmla="*/ 2147483647 h 845"/>
              <a:gd name="T72" fmla="*/ 2147483647 w 900"/>
              <a:gd name="T73" fmla="*/ 2147483647 h 845"/>
              <a:gd name="T74" fmla="*/ 2147483647 w 900"/>
              <a:gd name="T75" fmla="*/ 2147483647 h 845"/>
              <a:gd name="T76" fmla="*/ 2147483647 w 900"/>
              <a:gd name="T77" fmla="*/ 2147483647 h 845"/>
              <a:gd name="T78" fmla="*/ 2147483647 w 900"/>
              <a:gd name="T79" fmla="*/ 2147483647 h 845"/>
              <a:gd name="T80" fmla="*/ 2147483647 w 900"/>
              <a:gd name="T81" fmla="*/ 2147483647 h 845"/>
              <a:gd name="T82" fmla="*/ 2147483647 w 900"/>
              <a:gd name="T83" fmla="*/ 2147483647 h 845"/>
              <a:gd name="T84" fmla="*/ 2147483647 w 900"/>
              <a:gd name="T85" fmla="*/ 2147483647 h 845"/>
              <a:gd name="T86" fmla="*/ 2147483647 w 900"/>
              <a:gd name="T87" fmla="*/ 2147483647 h 845"/>
              <a:gd name="T88" fmla="*/ 2147483647 w 900"/>
              <a:gd name="T89" fmla="*/ 2147483647 h 845"/>
              <a:gd name="T90" fmla="*/ 2147483647 w 900"/>
              <a:gd name="T91" fmla="*/ 2147483647 h 845"/>
              <a:gd name="T92" fmla="*/ 2147483647 w 900"/>
              <a:gd name="T93" fmla="*/ 2147483647 h 845"/>
              <a:gd name="T94" fmla="*/ 2147483647 w 900"/>
              <a:gd name="T95" fmla="*/ 2147483647 h 845"/>
              <a:gd name="T96" fmla="*/ 2147483647 w 900"/>
              <a:gd name="T97" fmla="*/ 2147483647 h 845"/>
              <a:gd name="T98" fmla="*/ 2147483647 w 900"/>
              <a:gd name="T99" fmla="*/ 2147483647 h 845"/>
              <a:gd name="T100" fmla="*/ 2147483647 w 900"/>
              <a:gd name="T101" fmla="*/ 2147483647 h 845"/>
              <a:gd name="T102" fmla="*/ 2147483647 w 900"/>
              <a:gd name="T103" fmla="*/ 2147483647 h 845"/>
              <a:gd name="T104" fmla="*/ 2147483647 w 900"/>
              <a:gd name="T105" fmla="*/ 2147483647 h 845"/>
              <a:gd name="T106" fmla="*/ 2147483647 w 900"/>
              <a:gd name="T107" fmla="*/ 2147483647 h 845"/>
              <a:gd name="T108" fmla="*/ 2147483647 w 900"/>
              <a:gd name="T109" fmla="*/ 2147483647 h 845"/>
              <a:gd name="T110" fmla="*/ 2147483647 w 900"/>
              <a:gd name="T111" fmla="*/ 2147483647 h 84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900"/>
              <a:gd name="T169" fmla="*/ 0 h 845"/>
              <a:gd name="T170" fmla="*/ 900 w 900"/>
              <a:gd name="T171" fmla="*/ 845 h 84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900" h="845">
                <a:moveTo>
                  <a:pt x="485" y="845"/>
                </a:moveTo>
                <a:lnTo>
                  <a:pt x="0" y="845"/>
                </a:lnTo>
                <a:lnTo>
                  <a:pt x="12" y="843"/>
                </a:lnTo>
                <a:lnTo>
                  <a:pt x="21" y="836"/>
                </a:lnTo>
                <a:lnTo>
                  <a:pt x="31" y="824"/>
                </a:lnTo>
                <a:lnTo>
                  <a:pt x="40" y="809"/>
                </a:lnTo>
                <a:lnTo>
                  <a:pt x="46" y="796"/>
                </a:lnTo>
                <a:lnTo>
                  <a:pt x="52" y="779"/>
                </a:lnTo>
                <a:lnTo>
                  <a:pt x="53" y="766"/>
                </a:lnTo>
                <a:lnTo>
                  <a:pt x="55" y="752"/>
                </a:lnTo>
                <a:lnTo>
                  <a:pt x="55" y="138"/>
                </a:lnTo>
                <a:lnTo>
                  <a:pt x="59" y="114"/>
                </a:lnTo>
                <a:lnTo>
                  <a:pt x="67" y="87"/>
                </a:lnTo>
                <a:lnTo>
                  <a:pt x="80" y="64"/>
                </a:lnTo>
                <a:lnTo>
                  <a:pt x="99" y="44"/>
                </a:lnTo>
                <a:lnTo>
                  <a:pt x="118" y="27"/>
                </a:lnTo>
                <a:lnTo>
                  <a:pt x="141" y="11"/>
                </a:lnTo>
                <a:lnTo>
                  <a:pt x="165" y="4"/>
                </a:lnTo>
                <a:lnTo>
                  <a:pt x="188" y="0"/>
                </a:lnTo>
                <a:lnTo>
                  <a:pt x="900" y="0"/>
                </a:lnTo>
                <a:lnTo>
                  <a:pt x="881" y="4"/>
                </a:lnTo>
                <a:lnTo>
                  <a:pt x="866" y="11"/>
                </a:lnTo>
                <a:lnTo>
                  <a:pt x="853" y="27"/>
                </a:lnTo>
                <a:lnTo>
                  <a:pt x="841" y="45"/>
                </a:lnTo>
                <a:lnTo>
                  <a:pt x="832" y="68"/>
                </a:lnTo>
                <a:lnTo>
                  <a:pt x="822" y="97"/>
                </a:lnTo>
                <a:lnTo>
                  <a:pt x="817" y="127"/>
                </a:lnTo>
                <a:lnTo>
                  <a:pt x="811" y="163"/>
                </a:lnTo>
                <a:lnTo>
                  <a:pt x="807" y="201"/>
                </a:lnTo>
                <a:lnTo>
                  <a:pt x="803" y="243"/>
                </a:lnTo>
                <a:lnTo>
                  <a:pt x="802" y="288"/>
                </a:lnTo>
                <a:lnTo>
                  <a:pt x="800" y="334"/>
                </a:lnTo>
                <a:lnTo>
                  <a:pt x="798" y="381"/>
                </a:lnTo>
                <a:lnTo>
                  <a:pt x="798" y="430"/>
                </a:lnTo>
                <a:lnTo>
                  <a:pt x="798" y="481"/>
                </a:lnTo>
                <a:lnTo>
                  <a:pt x="798" y="532"/>
                </a:lnTo>
                <a:lnTo>
                  <a:pt x="798" y="536"/>
                </a:lnTo>
                <a:lnTo>
                  <a:pt x="798" y="546"/>
                </a:lnTo>
                <a:lnTo>
                  <a:pt x="796" y="561"/>
                </a:lnTo>
                <a:lnTo>
                  <a:pt x="792" y="582"/>
                </a:lnTo>
                <a:lnTo>
                  <a:pt x="788" y="604"/>
                </a:lnTo>
                <a:lnTo>
                  <a:pt x="781" y="631"/>
                </a:lnTo>
                <a:lnTo>
                  <a:pt x="771" y="659"/>
                </a:lnTo>
                <a:lnTo>
                  <a:pt x="758" y="688"/>
                </a:lnTo>
                <a:lnTo>
                  <a:pt x="743" y="718"/>
                </a:lnTo>
                <a:lnTo>
                  <a:pt x="722" y="747"/>
                </a:lnTo>
                <a:lnTo>
                  <a:pt x="695" y="773"/>
                </a:lnTo>
                <a:lnTo>
                  <a:pt x="665" y="796"/>
                </a:lnTo>
                <a:lnTo>
                  <a:pt x="629" y="817"/>
                </a:lnTo>
                <a:lnTo>
                  <a:pt x="588" y="832"/>
                </a:lnTo>
                <a:lnTo>
                  <a:pt x="540" y="841"/>
                </a:lnTo>
                <a:lnTo>
                  <a:pt x="485" y="845"/>
                </a:lnTo>
              </a:path>
            </a:pathLst>
          </a:cu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3954463" y="2995613"/>
            <a:ext cx="1331912" cy="933450"/>
            <a:chOff x="1814" y="2760"/>
            <a:chExt cx="671" cy="597"/>
          </a:xfrm>
        </p:grpSpPr>
        <p:sp>
          <p:nvSpPr>
            <p:cNvPr id="16415" name="Oval 14"/>
            <p:cNvSpPr>
              <a:spLocks noChangeArrowheads="1"/>
            </p:cNvSpPr>
            <p:nvPr/>
          </p:nvSpPr>
          <p:spPr bwMode="auto">
            <a:xfrm>
              <a:off x="1814" y="2760"/>
              <a:ext cx="671" cy="597"/>
            </a:xfrm>
            <a:prstGeom prst="ellipse">
              <a:avLst/>
            </a:prstGeom>
            <a:solidFill>
              <a:srgbClr val="B5E080"/>
            </a:solidFill>
            <a:ln w="9525">
              <a:noFill/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6D864D"/>
              </a:prst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6" name="Oval 15"/>
            <p:cNvSpPr>
              <a:spLocks noChangeArrowheads="1"/>
            </p:cNvSpPr>
            <p:nvPr/>
          </p:nvSpPr>
          <p:spPr bwMode="auto">
            <a:xfrm>
              <a:off x="1832" y="2777"/>
              <a:ext cx="626" cy="563"/>
            </a:xfrm>
            <a:prstGeom prst="ellipse">
              <a:avLst/>
            </a:prstGeom>
            <a:solidFill>
              <a:srgbClr val="6EA729"/>
            </a:solidFill>
            <a:ln w="9525">
              <a:noFill/>
              <a:round/>
              <a:headEnd type="none" w="sm" len="sm"/>
              <a:tailEnd type="none" w="sm" len="sm"/>
            </a:ln>
            <a:effectLst>
              <a:prstShdw prst="shdw17" dist="17961" dir="13500000">
                <a:srgbClr val="426419"/>
              </a:prst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20838" y="1541463"/>
            <a:ext cx="2376487" cy="1493837"/>
            <a:chOff x="839" y="1197"/>
            <a:chExt cx="1497" cy="941"/>
          </a:xfrm>
        </p:grpSpPr>
        <p:sp>
          <p:nvSpPr>
            <p:cNvPr id="16412" name="AutoShape 17"/>
            <p:cNvSpPr>
              <a:spLocks noChangeArrowheads="1"/>
            </p:cNvSpPr>
            <p:nvPr/>
          </p:nvSpPr>
          <p:spPr bwMode="auto">
            <a:xfrm flipH="1">
              <a:off x="839" y="1197"/>
              <a:ext cx="1302" cy="155"/>
            </a:xfrm>
            <a:prstGeom prst="roundRect">
              <a:avLst>
                <a:gd name="adj" fmla="val 50000"/>
              </a:avLst>
            </a:prstGeom>
            <a:solidFill>
              <a:srgbClr val="B3C484"/>
            </a:solidFill>
            <a:ln w="9525">
              <a:solidFill>
                <a:srgbClr val="A6B7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b="1">
                  <a:solidFill>
                    <a:schemeClr val="bg2"/>
                  </a:solidFill>
                  <a:latin typeface="Tahoma" pitchFamily="34" charset="0"/>
                </a:rPr>
                <a:t>Numeric</a:t>
              </a:r>
            </a:p>
          </p:txBody>
        </p:sp>
        <p:pic>
          <p:nvPicPr>
            <p:cNvPr id="16413" name="Picture 18" descr="MCj041642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" y="1525"/>
              <a:ext cx="726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4" name="Picture 19" descr="MCj036067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01" y="1480"/>
              <a:ext cx="635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620838" y="3854450"/>
            <a:ext cx="2682875" cy="1812925"/>
            <a:chOff x="839" y="2654"/>
            <a:chExt cx="1690" cy="1142"/>
          </a:xfrm>
        </p:grpSpPr>
        <p:sp>
          <p:nvSpPr>
            <p:cNvPr id="16408" name="AutoShape 21"/>
            <p:cNvSpPr>
              <a:spLocks noChangeArrowheads="1"/>
            </p:cNvSpPr>
            <p:nvPr/>
          </p:nvSpPr>
          <p:spPr bwMode="auto">
            <a:xfrm flipH="1">
              <a:off x="839" y="2654"/>
              <a:ext cx="1302" cy="154"/>
            </a:xfrm>
            <a:prstGeom prst="roundRect">
              <a:avLst>
                <a:gd name="adj" fmla="val 50000"/>
              </a:avLst>
            </a:prstGeom>
            <a:solidFill>
              <a:srgbClr val="B3C484"/>
            </a:solidFill>
            <a:ln w="9525">
              <a:solidFill>
                <a:srgbClr val="A6B7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b="1">
                  <a:solidFill>
                    <a:schemeClr val="bg2"/>
                  </a:solidFill>
                  <a:latin typeface="Tahoma" pitchFamily="34" charset="0"/>
                </a:rPr>
                <a:t>Temporal</a:t>
              </a:r>
            </a:p>
          </p:txBody>
        </p:sp>
        <p:pic>
          <p:nvPicPr>
            <p:cNvPr id="16409" name="Picture 22" descr="MCj0345115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" y="2886"/>
              <a:ext cx="862" cy="4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6410" name="Picture 23" descr="MCj0416380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09" y="2886"/>
              <a:ext cx="42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1" name="Picture 24" descr="MPj0390122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83" y="3385"/>
              <a:ext cx="576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676900" y="3868738"/>
            <a:ext cx="2063750" cy="1423987"/>
            <a:chOff x="3394" y="2663"/>
            <a:chExt cx="1300" cy="897"/>
          </a:xfrm>
        </p:grpSpPr>
        <p:sp>
          <p:nvSpPr>
            <p:cNvPr id="16406" name="AutoShape 26"/>
            <p:cNvSpPr>
              <a:spLocks noChangeArrowheads="1"/>
            </p:cNvSpPr>
            <p:nvPr/>
          </p:nvSpPr>
          <p:spPr bwMode="auto">
            <a:xfrm>
              <a:off x="3394" y="2663"/>
              <a:ext cx="1300" cy="155"/>
            </a:xfrm>
            <a:prstGeom prst="roundRect">
              <a:avLst>
                <a:gd name="adj" fmla="val 50000"/>
              </a:avLst>
            </a:prstGeom>
            <a:solidFill>
              <a:srgbClr val="B3C484"/>
            </a:solidFill>
            <a:ln w="9525">
              <a:solidFill>
                <a:srgbClr val="A6B7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b="1">
                  <a:solidFill>
                    <a:schemeClr val="bg2"/>
                  </a:solidFill>
                  <a:latin typeface="Tahoma" pitchFamily="34" charset="0"/>
                </a:rPr>
                <a:t>User Define</a:t>
              </a:r>
            </a:p>
          </p:txBody>
        </p:sp>
        <p:pic>
          <p:nvPicPr>
            <p:cNvPr id="16407" name="Picture 27" descr="MCj0342939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70" y="3022"/>
              <a:ext cx="72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932363" y="1528763"/>
            <a:ext cx="2952750" cy="1389062"/>
            <a:chOff x="2925" y="1189"/>
            <a:chExt cx="1860" cy="875"/>
          </a:xfrm>
        </p:grpSpPr>
        <p:sp>
          <p:nvSpPr>
            <p:cNvPr id="16402" name="AutoShape 29"/>
            <p:cNvSpPr>
              <a:spLocks noChangeArrowheads="1"/>
            </p:cNvSpPr>
            <p:nvPr/>
          </p:nvSpPr>
          <p:spPr bwMode="auto">
            <a:xfrm>
              <a:off x="3394" y="1189"/>
              <a:ext cx="1300" cy="155"/>
            </a:xfrm>
            <a:prstGeom prst="roundRect">
              <a:avLst>
                <a:gd name="adj" fmla="val 50000"/>
              </a:avLst>
            </a:prstGeom>
            <a:solidFill>
              <a:srgbClr val="B3C484"/>
            </a:solidFill>
            <a:ln w="9525">
              <a:solidFill>
                <a:srgbClr val="A6B7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b="1">
                  <a:solidFill>
                    <a:schemeClr val="bg2"/>
                  </a:solidFill>
                  <a:latin typeface="Tahoma" pitchFamily="34" charset="0"/>
                </a:rPr>
                <a:t>String</a:t>
              </a:r>
            </a:p>
          </p:txBody>
        </p:sp>
        <p:pic>
          <p:nvPicPr>
            <p:cNvPr id="16403" name="Picture 30" descr="MCj04164120000[1]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25" y="1570"/>
              <a:ext cx="499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4" name="Picture 31" descr="MCj04164240000[1]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1570"/>
              <a:ext cx="544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5" name="Picture 32" descr="MMj02544430000[1]"/>
            <p:cNvPicPr>
              <a:picLocks noChangeAspect="1" noChangeArrowheads="1" noCrop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241" y="1525"/>
              <a:ext cx="544" cy="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3" name="Picture 4" descr="C:\Users\joanney\AppData\Local\Microsoft\Windows\Temporary Internet Files\Content.IE5\UUSEN32U\MCj04326050000[1]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15338" y="5500702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3.SQL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54973" y="940357"/>
            <a:ext cx="18389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SQL 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이란</a:t>
            </a: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321289" y="3774315"/>
            <a:ext cx="7416800" cy="357189"/>
          </a:xfrm>
          <a:noFill/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4. ANSI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표준이 있지만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, DBMS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에 따라 조금씩 변형되어 사용됨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540" y="1560489"/>
            <a:ext cx="5041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Structure Query Language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줄임말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352" y="2294764"/>
            <a:ext cx="4594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데이터베이스를 조작하는 명령 체계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3540" y="3017164"/>
            <a:ext cx="4669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Sequal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에서 발전되어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SQL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로 사용됨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 build="p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3.SQL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6946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SQL 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종류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36800" y="1567338"/>
            <a:ext cx="4707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000" b="1" dirty="0">
                <a:latin typeface="다음_Regular" pitchFamily="2" charset="-127"/>
                <a:ea typeface="다음_Regular" pitchFamily="2" charset="-127"/>
              </a:rPr>
              <a:t>DDL</a:t>
            </a:r>
            <a:r>
              <a:rPr lang="en-US" altLang="ko-KR" sz="2000" dirty="0">
                <a:latin typeface="다음_Regular" pitchFamily="2" charset="-127"/>
                <a:ea typeface="다음_Regular" pitchFamily="2" charset="-127"/>
              </a:rPr>
              <a:t> (Data Definition Language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)</a:t>
            </a:r>
            <a:endParaRPr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330450" y="2291984"/>
            <a:ext cx="5313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en-US" altLang="ko-KR" sz="2000" b="1" dirty="0">
                <a:latin typeface="다음_Regular" pitchFamily="2" charset="-127"/>
                <a:ea typeface="다음_Regular" pitchFamily="2" charset="-127"/>
              </a:rPr>
              <a:t>DML</a:t>
            </a:r>
            <a:r>
              <a:rPr lang="en-US" altLang="ko-KR" sz="2000" dirty="0">
                <a:latin typeface="다음_Regular" pitchFamily="2" charset="-127"/>
                <a:ea typeface="다음_Regular" pitchFamily="2" charset="-127"/>
              </a:rPr>
              <a:t> (Data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Manipulation Language)</a:t>
            </a:r>
            <a:endParaRPr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350979" y="3019566"/>
            <a:ext cx="43367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en-US" altLang="ko-KR" sz="2000" b="1" dirty="0">
                <a:latin typeface="다음_Regular" pitchFamily="2" charset="-127"/>
                <a:ea typeface="다음_Regular" pitchFamily="2" charset="-127"/>
              </a:rPr>
              <a:t>DCL</a:t>
            </a:r>
            <a:r>
              <a:rPr lang="en-US" altLang="ko-KR" sz="2000" dirty="0">
                <a:latin typeface="다음_Regular" pitchFamily="2" charset="-127"/>
                <a:ea typeface="다음_Regular" pitchFamily="2" charset="-127"/>
              </a:rPr>
              <a:t> (Data Control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Language)</a:t>
            </a:r>
            <a:endParaRPr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61485" y="3723776"/>
            <a:ext cx="1572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sz="2000" b="1" smtClean="0">
                <a:latin typeface="다음_Regular" pitchFamily="2" charset="-127"/>
                <a:ea typeface="다음_Regular" pitchFamily="2" charset="-127"/>
              </a:rPr>
              <a:t>SELECT</a:t>
            </a:r>
            <a:endParaRPr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  <p:bldP spid="14342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4. Data Control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916" y="1560677"/>
            <a:ext cx="6806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DBMS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내에서 사용자의 권한을 제어하는 문장을 의미함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7228" y="2285992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DBMS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마다 사용하는 문법이 다르다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2200" y="3008392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GRANT, REVOKE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와 같은 구문이 대표적이다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개요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10" name="Picture 4" descr="C:\Users\joanney\AppData\Local\Microsoft\Windows\Temporary Internet Files\Content.IE5\UUSEN32U\MCj043260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38" y="5500702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19" y="3786190"/>
            <a:ext cx="763716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4. Data Control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475" y="1559925"/>
            <a:ext cx="7296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MySQL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Workbench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edu3/edu3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으로 접근하여 다음의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    문장을 실행하여 봅니다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0570" y="2285992"/>
            <a:ext cx="3846246" cy="1415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show grants for 'edu1'@'%';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show grants for 'edu2'@'%';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show grants for 'edu3'@'%';</a:t>
            </a:r>
            <a:endParaRPr lang="ko-KR" altLang="en-US" sz="2000" dirty="0">
              <a:latin typeface="Verdana" pitchFamily="34" charset="0"/>
              <a:ea typeface="다음_Regular" pitchFamily="2" charset="-127"/>
              <a:cs typeface="Verdana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143380"/>
            <a:ext cx="762197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4429132"/>
            <a:ext cx="6929486" cy="144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071942"/>
            <a:ext cx="653657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4. Data Control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475" y="1559925"/>
            <a:ext cx="6813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Oracle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SQLDeveloper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hr/hr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으로 접근하여 다음의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    문장을 실행하여 봅니다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0570" y="2285992"/>
            <a:ext cx="7333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username, </a:t>
            </a:r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user_id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account_status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lock_date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created from </a:t>
            </a:r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user_users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* from </a:t>
            </a:r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user_sys_privs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* from </a:t>
            </a:r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user_tab_privs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286256"/>
            <a:ext cx="427607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4071942"/>
            <a:ext cx="63627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349" y="92867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개요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3916" y="1560677"/>
            <a:ext cx="7390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데이터를 저장하고 사용하기 위한 오브젝트를 생성하는 구문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7228" y="2285992"/>
            <a:ext cx="5282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DBMS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마다 사용하는 문법이 차이가 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2200" y="3008392"/>
            <a:ext cx="4675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CRATE TABLE, ALTER TABLE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등등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12" name="Picture 4" descr="C:\Users\joanney\AppData\Local\Microsoft\Windows\Temporary Internet Files\Content.IE5\UUSEN32U\MCj043260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38" y="5500702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2531" name="Text Box 8"/>
          <p:cNvSpPr txBox="1">
            <a:spLocks noChangeArrowheads="1"/>
          </p:cNvSpPr>
          <p:nvPr/>
        </p:nvSpPr>
        <p:spPr bwMode="auto">
          <a:xfrm>
            <a:off x="643098" y="940357"/>
            <a:ext cx="1821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Index 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란</a:t>
            </a: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039" y="1560489"/>
            <a:ext cx="764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SELECT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명령문의 처리 속도를 향상시키기 위해 생성하는 객체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723" y="2285428"/>
            <a:ext cx="836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포인터를 이용하여 테이블에 저장된 데이터를 접근하기 위해 사용함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409" y="3019703"/>
            <a:ext cx="6094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내부 구조는 일반적으로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B-tree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형식으로 구성됨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67601" name="Picture 17" descr="b-tree구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81915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412" y="929798"/>
            <a:ext cx="568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일반적인 인덱스의 효율적인 사용 방법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5227" y="1560677"/>
            <a:ext cx="764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WHERE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절이나 기타 조건 절에서 자주 사용하는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Column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사용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287" y="2294952"/>
            <a:ext cx="7072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전체 데이터 중에서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10~15%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이내의 데이터를 검색할 때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287" y="3017352"/>
            <a:ext cx="6364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테이블에 저장된 데이터의 변경이 드문 </a:t>
            </a: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컬럼에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설정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412" y="941673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Constraint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09917" y="1964426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Not Null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09917" y="1595174"/>
            <a:ext cx="2000264" cy="3571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다음_Regular" pitchFamily="2" charset="-127"/>
                <a:ea typeface="다음_Regular" pitchFamily="2" charset="-127"/>
              </a:rPr>
              <a:t>종  류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622054" y="1595174"/>
            <a:ext cx="5879035" cy="3571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설    명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622055" y="1973198"/>
            <a:ext cx="5879035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해당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column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null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값을 포함할 수 없음을 지정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09918" y="2663076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Unique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Key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622056" y="2671848"/>
            <a:ext cx="5879034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하나 또는 여러 개의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column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값이 테이블 내에서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유일한 값을 가지도록 지정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인덱스 자동 생성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07097" y="3349851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Primary Key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19235" y="3358623"/>
            <a:ext cx="5879034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내에서 다른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row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와 구분지어 주는 </a:t>
            </a: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컬럼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(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)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을 말한다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인덱스 자동 생성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07097" y="4024751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Foreign Key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619235" y="4033523"/>
            <a:ext cx="5879034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다른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column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과의 관계를 나타낸다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607097" y="4711526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Check 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619235" y="4720298"/>
            <a:ext cx="5879034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각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column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이 만족해야 하는 조건을 지정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3857620" y="5143512"/>
            <a:ext cx="5040313" cy="1152525"/>
            <a:chOff x="1066" y="2976"/>
            <a:chExt cx="3175" cy="726"/>
          </a:xfrm>
        </p:grpSpPr>
        <p:sp>
          <p:nvSpPr>
            <p:cNvPr id="24603" name="Rectangle 86"/>
            <p:cNvSpPr>
              <a:spLocks noChangeArrowheads="1"/>
            </p:cNvSpPr>
            <p:nvPr/>
          </p:nvSpPr>
          <p:spPr bwMode="auto">
            <a:xfrm>
              <a:off x="1066" y="2976"/>
              <a:ext cx="3175" cy="726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4" name="Text Box 88"/>
            <p:cNvSpPr txBox="1">
              <a:spLocks noChangeArrowheads="1"/>
            </p:cNvSpPr>
            <p:nvPr/>
          </p:nvSpPr>
          <p:spPr bwMode="auto">
            <a:xfrm>
              <a:off x="1111" y="3022"/>
              <a:ext cx="29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  </a:t>
              </a:r>
              <a:r>
                <a:rPr lang="en-US" altLang="ko-KR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Null</a:t>
              </a:r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의 정의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   </a:t>
              </a:r>
              <a:r>
                <a:rPr lang="en-US" altLang="ko-KR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알려지지 않음</a:t>
              </a:r>
              <a:r>
                <a:rPr lang="en-US" altLang="ko-KR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적용할 수 없음을 나타냄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     </a:t>
              </a:r>
              <a:r>
                <a:rPr lang="en-US" altLang="ko-KR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0</a:t>
              </a:r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이나 공백과는 다른 개념임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8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1.DBMS -1)RDBMS</a:t>
            </a:r>
            <a:r>
              <a:rPr lang="ko-KR" altLang="en-US" sz="3200" smtClean="0">
                <a:latin typeface="HY목각파임B" pitchFamily="18" charset="-127"/>
                <a:ea typeface="HY목각파임B" pitchFamily="18" charset="-127"/>
              </a:rPr>
              <a:t>란</a:t>
            </a:r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?</a:t>
            </a: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44025" y="921825"/>
            <a:ext cx="2659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RDBMS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의 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913" y="1560489"/>
            <a:ext cx="5490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SQL (Structured Query Language)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지원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34856" y="2286180"/>
            <a:ext cx="4779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en-US" altLang="ko-KR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relation(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관계</a:t>
            </a:r>
            <a:r>
              <a:rPr lang="en-US" altLang="ko-KR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)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으로 데이터를 정의함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2229" y="3012999"/>
            <a:ext cx="6789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어떠한 물리적 포인터 없이 복수 테이블에 접근 가능함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22981" y="3727379"/>
            <a:ext cx="5763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보안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권한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트랜잭션 관리와 같은 기능을 지원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5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412" y="941673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Constraint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904988" y="3085551"/>
            <a:ext cx="3429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7200" dirty="0" smtClean="0">
                <a:latin typeface="다음_SemiBold" pitchFamily="2" charset="-127"/>
                <a:ea typeface="다음_SemiBold" pitchFamily="2" charset="-127"/>
              </a:rPr>
              <a:t>차이점</a:t>
            </a:r>
            <a:r>
              <a:rPr lang="en-US" altLang="ko-KR" sz="7200" dirty="0" smtClean="0">
                <a:latin typeface="다음_SemiBold" pitchFamily="2" charset="-127"/>
                <a:ea typeface="다음_SemiBold" pitchFamily="2" charset="-127"/>
              </a:rPr>
              <a:t>?</a:t>
            </a:r>
            <a:endParaRPr lang="ko-KR" altLang="en-US" sz="72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1678479" y="1488299"/>
            <a:ext cx="62865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rgbClr val="333399"/>
                </a:solidFill>
                <a:latin typeface="다음_SemiBold" pitchFamily="2" charset="-127"/>
                <a:ea typeface="다음_SemiBold" pitchFamily="2" charset="-127"/>
              </a:rPr>
              <a:t>Primary Key</a:t>
            </a:r>
            <a:endParaRPr lang="ko-KR" altLang="en-US" sz="7200" dirty="0">
              <a:solidFill>
                <a:srgbClr val="333399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1678855" y="4524132"/>
            <a:ext cx="62865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rgbClr val="9933FF"/>
                </a:solidFill>
                <a:latin typeface="다음_SemiBold" pitchFamily="2" charset="-127"/>
                <a:ea typeface="다음_SemiBold" pitchFamily="2" charset="-127"/>
              </a:rPr>
              <a:t>Unique Key</a:t>
            </a:r>
            <a:endParaRPr lang="ko-KR" altLang="en-US" sz="7200" dirty="0">
              <a:solidFill>
                <a:srgbClr val="9933FF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28728" y="3226749"/>
            <a:ext cx="63570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latin typeface="다음_SemiBold" pitchFamily="2" charset="-127"/>
                <a:ea typeface="다음_SemiBold" pitchFamily="2" charset="-127"/>
              </a:rPr>
              <a:t>Null </a:t>
            </a:r>
            <a:r>
              <a:rPr lang="ko-KR" altLang="en-US" sz="7200" dirty="0" smtClean="0">
                <a:latin typeface="다음_SemiBold" pitchFamily="2" charset="-127"/>
                <a:ea typeface="다음_SemiBold" pitchFamily="2" charset="-127"/>
              </a:rPr>
              <a:t>포함 유무</a:t>
            </a:r>
            <a:endParaRPr lang="ko-KR" altLang="en-US" sz="7200" dirty="0"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9" name="Picture 2" descr="C:\Users\joanney\Downloads\1297240757_Oran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877272"/>
            <a:ext cx="432047" cy="4320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19" grpId="1"/>
      <p:bldP spid="19" grpId="2"/>
      <p:bldP spid="20" grpId="0"/>
      <p:bldP spid="21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412" y="941673"/>
            <a:ext cx="2272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Foreign Key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4287" y="1690362"/>
            <a:ext cx="805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외부 테이블의 데이터를 참조하여 데이터에 제약을 주는 제약 조건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874" y="2416805"/>
            <a:ext cx="8169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참조되는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(Parent)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을 기준으로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Table Level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에서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참조하는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(Child)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Column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값에 제약을 두고자 할때 사용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287" y="3149742"/>
            <a:ext cx="7696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FK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제약 조건에 위배되게 되는 경우 어떻게 동작하게 하는지에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대한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설정을 할 수 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728449"/>
            <a:ext cx="5572133" cy="341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6953204" y="4762572"/>
            <a:ext cx="357190" cy="21431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963104" y="5021847"/>
            <a:ext cx="357190" cy="21431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973004" y="5530497"/>
            <a:ext cx="357190" cy="21431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2" idx="2"/>
          </p:cNvCxnSpPr>
          <p:nvPr/>
        </p:nvCxnSpPr>
        <p:spPr>
          <a:xfrm rot="10800000">
            <a:off x="4000496" y="3714753"/>
            <a:ext cx="2952708" cy="1154977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2"/>
          </p:cNvCxnSpPr>
          <p:nvPr/>
        </p:nvCxnSpPr>
        <p:spPr>
          <a:xfrm rot="10800000">
            <a:off x="4071934" y="3714752"/>
            <a:ext cx="2891170" cy="1414252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2"/>
          </p:cNvCxnSpPr>
          <p:nvPr/>
        </p:nvCxnSpPr>
        <p:spPr>
          <a:xfrm rot="10800000">
            <a:off x="4071934" y="3714752"/>
            <a:ext cx="2901070" cy="1922902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67412" y="953548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Oracle FK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특징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4851" y="1564317"/>
            <a:ext cx="7805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참조되는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(Parent)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PK. UK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로 지정된 </a:t>
            </a: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컬럼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만 설정 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4475" y="2286717"/>
            <a:ext cx="701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두 테이블의 </a:t>
            </a: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컬럼은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data type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과 크기가 일치해야 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 smtClean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301" y="3009117"/>
            <a:ext cx="6389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DELETE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시 동작 여부를 추가하여 설정할 수 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 </a:t>
            </a:r>
            <a:endParaRPr lang="ko-KR" altLang="en-US" sz="2000" dirty="0" smtClean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63575" y="35765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10" name="직사각형 9"/>
          <p:cNvSpPr/>
          <p:nvPr/>
        </p:nvSpPr>
        <p:spPr bwMode="auto">
          <a:xfrm>
            <a:off x="609917" y="4123297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CASCADE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09917" y="3754045"/>
            <a:ext cx="2000264" cy="3571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Action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622054" y="3754045"/>
            <a:ext cx="5879035" cy="3571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Explaining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22055" y="4132069"/>
            <a:ext cx="5879035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Parent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값이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delete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될 때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자동적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으로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같이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Child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도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delete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09918" y="4821947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SET NULL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622056" y="4830719"/>
            <a:ext cx="5879034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Parent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값이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delete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될 때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자동적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pPr algn="just"/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으로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같이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Child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값은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null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이 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6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7651" name="Text Box 29"/>
          <p:cNvSpPr txBox="1">
            <a:spLocks noChangeArrowheads="1"/>
          </p:cNvSpPr>
          <p:nvPr/>
        </p:nvSpPr>
        <p:spPr bwMode="auto">
          <a:xfrm>
            <a:off x="303213" y="796925"/>
            <a:ext cx="8483629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TABLE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JOBS(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JOB_ID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VARCHAR2(10 BYTE),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JOB_TITLE   VARCHAR2(35 BYTE) NOT NULL,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MIN_SALARY  NUMBER(6),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MAX_SALARY  NUMBER(6),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JOB_ID_PK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PRIMARY KEY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(JOB_ID)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INDEX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TABLESPACE EXAMPLE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)TABLESPACE EXAMPLE;</a:t>
            </a:r>
            <a:endParaRPr lang="en-US" altLang="ko-K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652" name="Text Box 30"/>
          <p:cNvSpPr txBox="1">
            <a:spLocks noChangeArrowheads="1"/>
          </p:cNvSpPr>
          <p:nvPr/>
        </p:nvSpPr>
        <p:spPr bwMode="auto">
          <a:xfrm>
            <a:off x="323850" y="2957513"/>
            <a:ext cx="8462992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TABLE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EMPLOYEES(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EMPLOYEE_ID     NUMBER(6),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……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JOB_ID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VARCHAR2(10 BYTE) NOT NULL,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SALARY          NUMBER(8,2),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MANAGER_ID      NUMBER(6),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DEPARTMENT_ID   NUMBER(4),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CONSTRAINT EMP_ENP_ID_PK PRIMARY KEY (EMPLOYEE_ID)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USING INDEX TABLESPACE EXAMPLE,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EMP_JOB_FK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FOREIGN KEY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(JOB_ID)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JOBS(JOB_ID)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)TABLESPACE EXAMPLE;</a:t>
            </a:r>
            <a:endParaRPr lang="en-US" altLang="ko-K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285720" y="1071546"/>
            <a:ext cx="1428760" cy="285752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214282" y="2024178"/>
            <a:ext cx="6072230" cy="571504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357158" y="3714752"/>
            <a:ext cx="1285884" cy="285752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190000" y="5107887"/>
            <a:ext cx="6239388" cy="666692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353" y="3143248"/>
            <a:ext cx="5876569" cy="306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>
          <a:xfrm>
            <a:off x="6486128" y="5292996"/>
            <a:ext cx="514763" cy="25539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00826" y="5500702"/>
            <a:ext cx="514763" cy="25539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2"/>
          </p:cNvCxnSpPr>
          <p:nvPr/>
        </p:nvCxnSpPr>
        <p:spPr>
          <a:xfrm rot="10800000">
            <a:off x="3571868" y="4286257"/>
            <a:ext cx="2914260" cy="1134437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</p:cNvCxnSpPr>
          <p:nvPr/>
        </p:nvCxnSpPr>
        <p:spPr>
          <a:xfrm rot="10800000">
            <a:off x="3643306" y="4286257"/>
            <a:ext cx="2857520" cy="1342143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6" grpId="0" animBg="1"/>
      <p:bldP spid="7" grpId="0" animBg="1"/>
      <p:bldP spid="8" grpId="0" animBg="1"/>
      <p:bldP spid="9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35013" y="2975774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67412" y="953548"/>
            <a:ext cx="401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err="1" smtClean="0">
                <a:latin typeface="다음_SemiBold" pitchFamily="2" charset="-127"/>
                <a:ea typeface="다음_SemiBold" pitchFamily="2" charset="-127"/>
              </a:rPr>
              <a:t>MySQL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 </a:t>
            </a:r>
            <a:r>
              <a:rPr lang="en-US" altLang="ko-KR" sz="2400" dirty="0" err="1" smtClean="0">
                <a:latin typeface="다음_SemiBold" pitchFamily="2" charset="-127"/>
                <a:ea typeface="다음_SemiBold" pitchFamily="2" charset="-127"/>
              </a:rPr>
              <a:t>InnoDB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FK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특징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81355" y="3522562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CASCADE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81355" y="3153310"/>
            <a:ext cx="2000264" cy="3571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Action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693492" y="3153310"/>
            <a:ext cx="5879035" cy="3571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Explaining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93493" y="3531334"/>
            <a:ext cx="5879035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Parent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값이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delete, update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될 때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자동적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으로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같이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Child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도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delete, update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81356" y="4221212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SET NULL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693494" y="4229984"/>
            <a:ext cx="5879034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Parent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값이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delete, update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될 때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자동적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pPr algn="just"/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으로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같이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Child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값은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null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이 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678535" y="4907987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다음_Regular" pitchFamily="2" charset="-127"/>
                <a:ea typeface="다음_Regular" pitchFamily="2" charset="-127"/>
              </a:rPr>
              <a:t>NO ACTION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690673" y="4916759"/>
            <a:ext cx="5879034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어떤 작업도 발생하지 않고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Parent 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은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값이 삭제되거나 수정되는 것을 거부한다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678535" y="5582887"/>
            <a:ext cx="2000264" cy="6787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RESTRICT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90673" y="5591659"/>
            <a:ext cx="5879034" cy="669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NO 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과 같다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286248" y="5072074"/>
            <a:ext cx="4753663" cy="1152525"/>
            <a:chOff x="1066" y="2976"/>
            <a:chExt cx="3275" cy="726"/>
          </a:xfrm>
        </p:grpSpPr>
        <p:sp>
          <p:nvSpPr>
            <p:cNvPr id="31770" name="Rectangle 77"/>
            <p:cNvSpPr>
              <a:spLocks noChangeArrowheads="1"/>
            </p:cNvSpPr>
            <p:nvPr/>
          </p:nvSpPr>
          <p:spPr bwMode="auto">
            <a:xfrm>
              <a:off x="1066" y="2976"/>
              <a:ext cx="3175" cy="726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1" name="Text Box 78"/>
            <p:cNvSpPr txBox="1">
              <a:spLocks noChangeArrowheads="1"/>
            </p:cNvSpPr>
            <p:nvPr/>
          </p:nvSpPr>
          <p:spPr bwMode="auto">
            <a:xfrm>
              <a:off x="1111" y="3022"/>
              <a:ext cx="3230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  </a:t>
              </a:r>
              <a:r>
                <a:rPr lang="en-US" altLang="ko-KR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SET NULL</a:t>
              </a:r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을 사용하려면 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child Table</a:t>
              </a:r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의 해당 </a:t>
              </a:r>
              <a:r>
                <a:rPr lang="en-US" altLang="ko-KR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column</a:t>
              </a:r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이 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not null constraint</a:t>
              </a:r>
              <a:r>
                <a:rPr lang="ko-KR" altLang="en-US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를 가지지 않아야 한다</a:t>
              </a:r>
              <a:r>
                <a:rPr lang="en-US" altLang="ko-KR" dirty="0">
                  <a:solidFill>
                    <a:schemeClr val="bg1"/>
                  </a:solidFill>
                  <a:latin typeface="다음_Regular" pitchFamily="2" charset="-127"/>
                  <a:ea typeface="다음_Regular" pitchFamily="2" charset="-127"/>
                </a:rPr>
                <a:t>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64851" y="1564317"/>
            <a:ext cx="759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FK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설정하려는 </a:t>
            </a: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컬럼은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같은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datatype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과 크기를 가져야 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 smtClean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4287" y="2108592"/>
            <a:ext cx="6607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FK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설정하려는 </a:t>
            </a: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컬럼은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인덱스를 가지고 있어야 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 smtClean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4497" y="2643182"/>
            <a:ext cx="627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DELETE,UPDATE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시 동작여부를 설정할 수 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395288" y="908050"/>
            <a:ext cx="83201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create table</a:t>
            </a:r>
            <a:r>
              <a:rPr kumimoji="0"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'country' (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</a:t>
            </a:r>
            <a:r>
              <a:rPr kumimoji="0"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country_id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 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smallint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(5) unsigned NOT NULL AUTO_INCREMENT,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'country' 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varchar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(50) NOT NULL,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last_update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 timestamp NOT NULL DEFAULT CURRENT_TIMESTAMP ON UPDATE CURRENT_TIMESTAMP,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PRIMARY KEY ('</a:t>
            </a:r>
            <a:r>
              <a:rPr kumimoji="0"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country_id</a:t>
            </a:r>
            <a:r>
              <a:rPr kumimoji="0"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')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ENGINE=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InnoDB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AUTO_INCREMENT=110 DEFAULT CHARSET=utf8;</a:t>
            </a:r>
            <a:endParaRPr lang="en-US" altLang="ko-K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395288" y="2849563"/>
            <a:ext cx="8391554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create table</a:t>
            </a:r>
            <a:r>
              <a:rPr kumimoji="0"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'city' (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city_id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 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smallint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(5) unsigned NOT NULL AUTO_INCREMENT,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'city' 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varchar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(50) NOT NULL,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</a:t>
            </a:r>
            <a:r>
              <a:rPr kumimoji="0"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country_id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 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smallint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(5) unsigned NOT NULL,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last_update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 timestamp NOT NULL DEFAULT CURRENT_TIMESTAMP ON UPDATE CURRENT_TIMESTAMP,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PRIMARY KEY ('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city_id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'),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'</a:t>
            </a:r>
            <a:r>
              <a:rPr kumimoji="0"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idx_fk_country_id</a:t>
            </a:r>
            <a:r>
              <a:rPr kumimoji="0"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 ('</a:t>
            </a:r>
            <a:r>
              <a:rPr kumimoji="0"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country_id</a:t>
            </a:r>
            <a:r>
              <a:rPr kumimoji="0"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'),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CONSTRAINT '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fk_city_country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 FOREIGN KEY ('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country_id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') REFERENCES 'country' ('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country_id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') </a:t>
            </a:r>
            <a:r>
              <a:rPr kumimoji="0"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 UPDATE CASCADE</a:t>
            </a:r>
          </a:p>
          <a:p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ENGINE=</a:t>
            </a:r>
            <a:r>
              <a:rPr kumimoji="0"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InnoDB</a:t>
            </a:r>
            <a:r>
              <a:rPr kumimoji="0"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AUTO_INCREMENT=601 DEFAULT CHARSET=utf8;</a:t>
            </a:r>
            <a:endParaRPr kumimoji="0" lang="en-US" altLang="ko-K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428596" y="4572007"/>
            <a:ext cx="5143536" cy="357191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500033" y="3643313"/>
            <a:ext cx="1571637" cy="285753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571472" y="1214422"/>
            <a:ext cx="1428760" cy="285752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323851" y="2143116"/>
            <a:ext cx="3676646" cy="357190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728449"/>
            <a:ext cx="5572133" cy="341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 bwMode="auto">
          <a:xfrm>
            <a:off x="6953204" y="4762572"/>
            <a:ext cx="357190" cy="214314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6965267" y="5024386"/>
            <a:ext cx="357190" cy="214314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 bwMode="auto">
          <a:xfrm>
            <a:off x="6977142" y="5536515"/>
            <a:ext cx="357190" cy="214314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1" idx="2"/>
          </p:cNvCxnSpPr>
          <p:nvPr/>
        </p:nvCxnSpPr>
        <p:spPr>
          <a:xfrm rot="10800000">
            <a:off x="4000496" y="3714753"/>
            <a:ext cx="2952708" cy="1154977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2"/>
          </p:cNvCxnSpPr>
          <p:nvPr/>
        </p:nvCxnSpPr>
        <p:spPr>
          <a:xfrm rot="10800000">
            <a:off x="4000497" y="3714753"/>
            <a:ext cx="2964771" cy="1416791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2"/>
          </p:cNvCxnSpPr>
          <p:nvPr/>
        </p:nvCxnSpPr>
        <p:spPr>
          <a:xfrm rot="10800000">
            <a:off x="4000496" y="3714752"/>
            <a:ext cx="2976646" cy="192892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74761" grpId="0" animBg="1"/>
      <p:bldP spid="74763" grpId="0" animBg="1"/>
      <p:bldP spid="74765" grpId="0" animBg="1"/>
      <p:bldP spid="74766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475" y="1559925"/>
            <a:ext cx="7926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MySQL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Workbench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를 이용하여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world schema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로 이동한 후에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   자신만의 스키마를 만들어 봅니다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3929066"/>
            <a:ext cx="6429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Source table :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world.City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world.Country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Target table :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이름은 똑같이 생성한다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데이터는 존재하지 않는다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스키마는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world.City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world.Country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와 동일하다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3429000"/>
            <a:ext cx="763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자신만의 스키마에 접근한 후 다음과 같이 테이블을 만듭니다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728" y="2285992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SCHEMA </a:t>
            </a:r>
            <a:r>
              <a:rPr lang="en-US" altLang="ko-KR" sz="2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schemanm</a:t>
            </a:r>
            <a:r>
              <a:rPr lang="en-US" altLang="ko-KR" sz="2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ko-KR" altLang="en-US" sz="2000" dirty="0">
              <a:solidFill>
                <a:srgbClr val="0070C0"/>
              </a:solidFill>
              <a:latin typeface="Verdana" pitchFamily="34" charset="0"/>
              <a:ea typeface="다음_Regular" pitchFamily="2" charset="-127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166" y="535782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SHOW CREATE TABLE </a:t>
            </a:r>
            <a:r>
              <a:rPr lang="en-US" altLang="ko-KR" sz="2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tbnm</a:t>
            </a:r>
            <a:r>
              <a:rPr lang="en-US" altLang="ko-KR" sz="2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ko-KR" altLang="en-US" sz="2000" dirty="0">
              <a:solidFill>
                <a:srgbClr val="0070C0"/>
              </a:solidFill>
              <a:latin typeface="Verdana" pitchFamily="34" charset="0"/>
              <a:ea typeface="다음_Regular" pitchFamily="2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5.Data Definition Language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475" y="1559925"/>
            <a:ext cx="7100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새로 생성된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City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Country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테이블을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InnoDB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테이블로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변경합니다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3011634"/>
            <a:ext cx="7736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Country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테이블과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City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 간의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FK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를 설정하도록 합니다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6792" y="3363270"/>
            <a:ext cx="702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City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Country Code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Country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Code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사이의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FK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설정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653" y="2285992"/>
            <a:ext cx="479054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7538" y="3894381"/>
            <a:ext cx="625204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6.Data Manipulation Language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412" y="953548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개요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475" y="1560489"/>
            <a:ext cx="835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데이터를 질의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또는 입력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수정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삭제하는 일련의 구문을 의미한다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740" y="2294764"/>
            <a:ext cx="3975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 INSERT,UPDATE,DELETE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등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7" name="Picture 4" descr="C:\Users\joanney\AppData\Local\Microsoft\Windows\Temporary Internet Files\Content.IE5\UUSEN32U\MCj043260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5500702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6.Data Manipulation Language 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475" y="1559925"/>
            <a:ext cx="788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world schema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있는 데이터를 읽어서 자신이 생성한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schema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City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Country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데이터를 입력하도록 합니다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89" y="2428868"/>
            <a:ext cx="673104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3286124"/>
            <a:ext cx="64865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1.DBMS -2)RDBMS </a:t>
            </a:r>
            <a:r>
              <a:rPr lang="ko-KR" altLang="en-US" sz="3200" smtClean="0">
                <a:latin typeface="HY목각파임B" pitchFamily="18" charset="-127"/>
                <a:ea typeface="HY목각파임B" pitchFamily="18" charset="-127"/>
              </a:rPr>
              <a:t>용어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4988" y="940250"/>
            <a:ext cx="1592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000" dirty="0"/>
              <a:t> </a:t>
            </a: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relation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32976" y="2286744"/>
            <a:ext cx="27222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테이블과 </a:t>
            </a:r>
            <a:r>
              <a:rPr lang="ko-KR" altLang="en-US" sz="2000" dirty="0">
                <a:latin typeface="다음_Regular" pitchFamily="2" charset="-127"/>
                <a:ea typeface="다음_Regular" pitchFamily="2" charset="-127"/>
              </a:rPr>
              <a:t>같은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의미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197" name="Text Box 12"/>
          <p:cNvSpPr txBox="1">
            <a:spLocks noChangeArrowheads="1"/>
          </p:cNvSpPr>
          <p:nvPr/>
        </p:nvSpPr>
        <p:spPr bwMode="auto">
          <a:xfrm>
            <a:off x="647775" y="3083492"/>
            <a:ext cx="1210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err="1">
                <a:latin typeface="다음_SemiBold" pitchFamily="2" charset="-127"/>
                <a:ea typeface="다음_SemiBold" pitchFamily="2" charset="-127"/>
              </a:rPr>
              <a:t>tuple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198" name="Text Box 14"/>
          <p:cNvSpPr txBox="1">
            <a:spLocks noChangeArrowheads="1"/>
          </p:cNvSpPr>
          <p:nvPr/>
        </p:nvSpPr>
        <p:spPr bwMode="auto">
          <a:xfrm>
            <a:off x="1334480" y="4452882"/>
            <a:ext cx="34656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record</a:t>
            </a:r>
            <a:r>
              <a:rPr lang="en-US" altLang="ko-KR" sz="2000" dirty="0">
                <a:latin typeface="다음_Regular" pitchFamily="2" charset="-127"/>
                <a:ea typeface="다음_Regular" pitchFamily="2" charset="-127"/>
              </a:rPr>
              <a:t>, row</a:t>
            </a:r>
            <a:r>
              <a:rPr lang="ko-KR" altLang="en-US" sz="2000" dirty="0">
                <a:latin typeface="다음_Regular" pitchFamily="2" charset="-127"/>
                <a:ea typeface="다음_Regular" pitchFamily="2" charset="-127"/>
              </a:rPr>
              <a:t>와 같은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의미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3540" y="1559737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같은 성격을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가진 데이터들의 집합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22417" y="3726815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속성의 값으로 이루어진 값의 집합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/>
      <p:bldP spid="8198" grpId="0"/>
      <p:bldP spid="25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6.Data Manipulation Language 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475" y="1559925"/>
            <a:ext cx="6955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자신의 스키마에 생성한 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City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에 제주시에 대한 데이터를 </a:t>
            </a:r>
            <a:endParaRPr lang="en-US" altLang="ko-KR" sz="200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입력하도록 한다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  </a:t>
            </a: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입력후 제대로 입력되었는지 조회도 해본다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708920"/>
            <a:ext cx="638252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539750" y="1484313"/>
            <a:ext cx="80645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city_id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city,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country_id</a:t>
            </a:r>
            <a:endParaRPr kumimoji="0"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city</a:t>
            </a:r>
          </a:p>
          <a:p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country_id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 10 </a:t>
            </a:r>
          </a:p>
          <a:p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city_id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 100</a:t>
            </a:r>
          </a:p>
          <a:p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ORDER BY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city_id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kumimoji="0"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kumimoji="0"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staff_id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rental_id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amount</a:t>
            </a:r>
          </a:p>
          <a:p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payment</a:t>
            </a:r>
          </a:p>
          <a:p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customer_id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1</a:t>
            </a:r>
          </a:p>
          <a:p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ORDER BY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staff_id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rental_id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</a:t>
            </a:r>
            <a:r>
              <a:rPr kumimoji="0"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kumimoji="0"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8" name="TextBox 7"/>
          <p:cNvSpPr txBox="1"/>
          <p:nvPr/>
        </p:nvSpPr>
        <p:spPr>
          <a:xfrm>
            <a:off x="667412" y="941673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ORDER BY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13" name="그림 12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642918"/>
            <a:ext cx="3786214" cy="574284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rot="5400000">
            <a:off x="3751257" y="3821115"/>
            <a:ext cx="4214842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 flipH="1" flipV="1">
            <a:off x="5500694" y="2786058"/>
            <a:ext cx="2286016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091075" y="20391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964287" y="1381236"/>
            <a:ext cx="689089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select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customer_id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, sum(amount)</a:t>
            </a: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from payment</a:t>
            </a: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where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staff_id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 &lt; 5</a:t>
            </a: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and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customer_id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&lt; 10</a:t>
            </a: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group by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customer_id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;</a:t>
            </a:r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70375" y="940688"/>
            <a:ext cx="2024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 GROUP BY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2312" y="3398011"/>
            <a:ext cx="68908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select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customer_id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, sum(amount)</a:t>
            </a: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from payment</a:t>
            </a: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where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staff_id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 &lt; 5</a:t>
            </a: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and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customer_id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&lt; 10</a:t>
            </a: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group by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customer_id</a:t>
            </a:r>
            <a:endParaRPr kumimoji="0"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having sum(amount) &gt; 100;</a:t>
            </a:r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8" name="그림 7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857232"/>
            <a:ext cx="3714776" cy="3099667"/>
          </a:xfrm>
          <a:prstGeom prst="rect">
            <a:avLst/>
          </a:prstGeom>
        </p:spPr>
      </p:pic>
      <p:pic>
        <p:nvPicPr>
          <p:cNvPr id="9" name="그림 8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8128" y="3500438"/>
            <a:ext cx="3816591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11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7.Select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문제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475" y="1559925"/>
            <a:ext cx="75604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sakila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schema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로 접속해서 다음의 쿼리를 테스트 해 봅시다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(1) </a:t>
            </a:r>
            <a:r>
              <a:rPr lang="en-US" altLang="ko-KR" sz="2000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select * from city where city = 'Aden'</a:t>
            </a:r>
            <a:r>
              <a:rPr lang="ko-KR" altLang="en-US" sz="2000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 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          union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          select * from city where city = 'Aden';</a:t>
            </a:r>
          </a:p>
          <a:p>
            <a:endParaRPr lang="en-US" altLang="ko-KR" sz="2000" dirty="0" smtClean="0">
              <a:solidFill>
                <a:srgbClr val="0070C0"/>
              </a:solidFill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(2)</a:t>
            </a:r>
            <a:r>
              <a:rPr lang="en-US" altLang="ko-KR" sz="2000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 select * from city where city = 'Aden'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          union all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          select * from city where city = 'Aden';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6919" y="988233"/>
            <a:ext cx="478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MySQL</a:t>
            </a:r>
            <a:r>
              <a:rPr lang="ko-KR" altLang="en-US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서버에 접근하여 테스트 해 봅니다</a:t>
            </a:r>
            <a:r>
              <a:rPr lang="en-US" altLang="ko-KR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.)</a:t>
            </a:r>
            <a:endParaRPr lang="ko-KR" altLang="en-US" dirty="0">
              <a:solidFill>
                <a:srgbClr val="0070C0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4572008"/>
            <a:ext cx="5194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두 쿼리의 출력 값이 다른 이유는 무엇인가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?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7909" y="5000824"/>
            <a:ext cx="4701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Sorting</a:t>
            </a:r>
            <a:r>
              <a:rPr lang="ko-KR" altLang="en-US" sz="5400" b="1" dirty="0" smtClean="0">
                <a:ln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의 유무</a:t>
            </a:r>
            <a:endParaRPr lang="en-US" altLang="ko-KR" sz="5400" b="1" dirty="0">
              <a:ln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2" name="Picture 2" descr="C:\Users\joanney\Downloads\1297240757_Oran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877272"/>
            <a:ext cx="432047" cy="4320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7.Select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475" y="1559925"/>
            <a:ext cx="7965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world schema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City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테이블에 입력된 데이터를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select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하는데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   각 나라별 즉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countrycode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따라 도시들의 수를 확인하는데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가장 수가 많은 순으로 보이게 조회해 보도록 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571744"/>
            <a:ext cx="429041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64287" y="3517325"/>
            <a:ext cx="79223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world schema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City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테이블에 입력된 데이터를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select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하는데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도시 인구수가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20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만 명을 초과한 도시에 대해서 각 나라별 즉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countrycode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따라 도시 수를 구하는데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도시의 총 수가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100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보다 큰 나라만 출력되게 조회한다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2987" y="4786322"/>
            <a:ext cx="4187707" cy="123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36919" y="988233"/>
            <a:ext cx="478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MySQL</a:t>
            </a:r>
            <a:r>
              <a:rPr lang="ko-KR" altLang="en-US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서버에 접근하여 테스트 해 봅니다</a:t>
            </a:r>
            <a:r>
              <a:rPr lang="en-US" altLang="ko-KR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.)</a:t>
            </a:r>
            <a:endParaRPr lang="ko-KR" altLang="en-US" dirty="0">
              <a:solidFill>
                <a:srgbClr val="0070C0"/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56101" y="941297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JOIN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039" y="1560489"/>
            <a:ext cx="7345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JOIN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개 이상의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Table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데이터를 엮어서 보여주는 쿼리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294764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종류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0791" y="3012059"/>
            <a:ext cx="7124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EQUI JOINS : Join </a:t>
            </a: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조건절에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'='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만을 포함하여 구성한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JOIN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4141500"/>
            <a:ext cx="6702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INNER JOIN :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각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row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중 서로 연관된 내용만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   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검색하여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보여주는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JOIN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방식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728" y="4848021"/>
            <a:ext cx="7111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OUTER JOIN :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특정 테이블을 기준으로 상대방의 테이블에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   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데이터가 없어도 보여주는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JOIN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방식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       LEFT OUTER JOIN, RIGHT OUTER JOIN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0603" y="3425709"/>
            <a:ext cx="6633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Non-EQUIJOINS : JOIN </a:t>
            </a:r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조건절에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'='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이외의 연산자를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   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사용한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JOIN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64475" y="1678487"/>
            <a:ext cx="611289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SELECT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a.last_name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b.job_title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b.min_salary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FROM employees a, jobs b</a:t>
            </a: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WHERE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a.job_id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b.job_id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AND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a.first_name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= 'Jennifer';</a:t>
            </a:r>
            <a:endParaRPr lang="en-US" altLang="ko-KR" sz="2000" dirty="0">
              <a:latin typeface="다음_Regular" pitchFamily="2" charset="-127"/>
              <a:ea typeface="다음_Regular" pitchFamily="2" charset="-127"/>
            </a:endParaRPr>
          </a:p>
          <a:p>
            <a:endParaRPr lang="en-US" altLang="ko-KR" sz="2000" dirty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SELECT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a.last_name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b.job_title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b.min_salary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FROM employees a </a:t>
            </a:r>
            <a:r>
              <a:rPr lang="en-US" altLang="ko-KR" sz="2000" b="1" dirty="0" smtClean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inner join</a:t>
            </a:r>
            <a:r>
              <a:rPr lang="en-US" altLang="ko-KR" sz="2000" b="1" dirty="0" smtClean="0">
                <a:solidFill>
                  <a:srgbClr val="9933FF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jobs b 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on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a.job_id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b.job_id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WHERE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a.first_name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= 'Jennifer';</a:t>
            </a:r>
            <a:endParaRPr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17875" y="928813"/>
            <a:ext cx="2998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  <a:ea typeface="굴림" charset="-127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Oracle-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InnerJOIN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000232" y="2214554"/>
            <a:ext cx="2571768" cy="500066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 bwMode="auto">
          <a:xfrm>
            <a:off x="880974" y="3738502"/>
            <a:ext cx="3071834" cy="500066"/>
          </a:xfrm>
          <a:prstGeom prst="ellipse">
            <a:avLst/>
          </a:prstGeom>
          <a:noFill/>
          <a:ln w="28575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634885"/>
            <a:ext cx="3933829" cy="349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타원 8"/>
          <p:cNvSpPr/>
          <p:nvPr/>
        </p:nvSpPr>
        <p:spPr bwMode="auto">
          <a:xfrm>
            <a:off x="7786710" y="3286124"/>
            <a:ext cx="714380" cy="357190"/>
          </a:xfrm>
          <a:prstGeom prst="ellipse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 bwMode="auto">
          <a:xfrm>
            <a:off x="7762772" y="4357694"/>
            <a:ext cx="714380" cy="357190"/>
          </a:xfrm>
          <a:prstGeom prst="ellipse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6858016" y="3286124"/>
            <a:ext cx="1857388" cy="357190"/>
          </a:xfrm>
          <a:prstGeom prst="rect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5072066" y="4357694"/>
            <a:ext cx="3714776" cy="357190"/>
          </a:xfrm>
          <a:prstGeom prst="rect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2"/>
          </p:cNvCxnSpPr>
          <p:nvPr/>
        </p:nvCxnSpPr>
        <p:spPr>
          <a:xfrm rot="5400000">
            <a:off x="5679289" y="3536157"/>
            <a:ext cx="2000264" cy="221457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</p:cNvCxnSpPr>
          <p:nvPr/>
        </p:nvCxnSpPr>
        <p:spPr>
          <a:xfrm rot="16200000" flipH="1">
            <a:off x="6786578" y="4857760"/>
            <a:ext cx="1000132" cy="71438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 bwMode="auto">
          <a:xfrm>
            <a:off x="5000628" y="5500702"/>
            <a:ext cx="3857652" cy="357190"/>
          </a:xfrm>
          <a:prstGeom prst="rect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108548" grpId="0"/>
      <p:bldP spid="6" grpId="0" animBg="1"/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7" grpId="0" animBg="1"/>
      <p:bldP spid="17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67250" y="1674313"/>
            <a:ext cx="80645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select 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from class a </a:t>
            </a:r>
            <a:r>
              <a:rPr kumimoji="0" lang="en-US" altLang="ko-KR" sz="2000" b="1" dirty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LEFT OUTER JOIN 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teachers b</a:t>
            </a:r>
          </a:p>
          <a:p>
            <a:r>
              <a:rPr kumimoji="0" lang="en-US" altLang="ko-KR" sz="2000" b="1" dirty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on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a.t_code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;</a:t>
            </a:r>
          </a:p>
          <a:p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select 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from class a, teachers b</a:t>
            </a: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where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a.t_code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b.t_code</a:t>
            </a:r>
            <a:r>
              <a:rPr kumimoji="0" lang="en-US" altLang="ko-KR" sz="2000" b="1" dirty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(+)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;</a:t>
            </a:r>
          </a:p>
          <a:p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17875" y="928813"/>
            <a:ext cx="4075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  <a:ea typeface="굴림" charset="-127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Oracle – Left Outer JOIN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10" name="그림 9" descr="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1571612"/>
            <a:ext cx="7734300" cy="46863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 bwMode="auto">
          <a:xfrm>
            <a:off x="2857488" y="2143116"/>
            <a:ext cx="928694" cy="21431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500562" y="2571744"/>
            <a:ext cx="928694" cy="21431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786446" y="4071942"/>
            <a:ext cx="1857388" cy="28575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15" name="직선 화살표 연결선 14"/>
          <p:cNvCxnSpPr>
            <a:stCxn id="11" idx="4"/>
            <a:endCxn id="13" idx="1"/>
          </p:cNvCxnSpPr>
          <p:nvPr/>
        </p:nvCxnSpPr>
        <p:spPr bwMode="auto">
          <a:xfrm rot="16200000" flipH="1">
            <a:off x="3811965" y="1867299"/>
            <a:ext cx="1756359" cy="2736619"/>
          </a:xfrm>
          <a:prstGeom prst="straightConnector1">
            <a:avLst/>
          </a:prstGeom>
          <a:solidFill>
            <a:srgbClr val="CC99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2" idx="4"/>
            <a:endCxn id="13" idx="0"/>
          </p:cNvCxnSpPr>
          <p:nvPr/>
        </p:nvCxnSpPr>
        <p:spPr bwMode="auto">
          <a:xfrm rot="16200000" flipH="1">
            <a:off x="5197082" y="2553884"/>
            <a:ext cx="1285884" cy="1750231"/>
          </a:xfrm>
          <a:prstGeom prst="straightConnector1">
            <a:avLst/>
          </a:prstGeom>
          <a:solidFill>
            <a:srgbClr val="CC99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2869363" y="3988629"/>
            <a:ext cx="928694" cy="214314"/>
          </a:xfrm>
          <a:prstGeom prst="ellipse">
            <a:avLst/>
          </a:prstGeom>
          <a:noFill/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500562" y="2952872"/>
            <a:ext cx="928694" cy="214314"/>
          </a:xfrm>
          <a:prstGeom prst="ellipse">
            <a:avLst/>
          </a:prstGeom>
          <a:noFill/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5715008" y="5857892"/>
            <a:ext cx="1785950" cy="285752"/>
          </a:xfrm>
          <a:prstGeom prst="ellipse">
            <a:avLst/>
          </a:prstGeom>
          <a:noFill/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24" name="직선 화살표 연결선 23"/>
          <p:cNvCxnSpPr>
            <a:stCxn id="18" idx="4"/>
          </p:cNvCxnSpPr>
          <p:nvPr/>
        </p:nvCxnSpPr>
        <p:spPr bwMode="auto">
          <a:xfrm rot="16200000" flipH="1">
            <a:off x="3982637" y="3554016"/>
            <a:ext cx="1654949" cy="2952802"/>
          </a:xfrm>
          <a:prstGeom prst="straightConnector1">
            <a:avLst/>
          </a:prstGeom>
          <a:solidFill>
            <a:srgbClr val="CC99FF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>
            <a:stCxn id="19" idx="4"/>
            <a:endCxn id="20" idx="0"/>
          </p:cNvCxnSpPr>
          <p:nvPr/>
        </p:nvCxnSpPr>
        <p:spPr bwMode="auto">
          <a:xfrm rot="16200000" flipH="1">
            <a:off x="4441093" y="3691002"/>
            <a:ext cx="2690706" cy="1643074"/>
          </a:xfrm>
          <a:prstGeom prst="straightConnector1">
            <a:avLst/>
          </a:prstGeom>
          <a:solidFill>
            <a:srgbClr val="CC99FF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1000100" y="1285860"/>
            <a:ext cx="3167063" cy="3743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2950" name="Picture 6" descr="leftouterjoin_oracle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571744"/>
            <a:ext cx="492051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1" name="Picture 7" descr="leftouterjoin_oracle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2786058"/>
            <a:ext cx="48258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1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1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8294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82953" grpId="2" animBg="1"/>
      <p:bldP spid="82953" grpId="3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872250" y="1686188"/>
            <a:ext cx="80645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select 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from class a </a:t>
            </a:r>
            <a:r>
              <a:rPr kumimoji="0" lang="en-US" altLang="ko-KR" sz="2000" b="1" dirty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RIGHT OUTER JOIN</a:t>
            </a:r>
            <a:r>
              <a:rPr kumimoji="0" lang="en-US" altLang="ko-KR" sz="2000" dirty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teachers b</a:t>
            </a:r>
          </a:p>
          <a:p>
            <a:r>
              <a:rPr kumimoji="0" lang="en-US" altLang="ko-KR" sz="2000" b="1" dirty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on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a.t_code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;</a:t>
            </a:r>
          </a:p>
          <a:p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select 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from class a, teachers b</a:t>
            </a: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where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a.t_code</a:t>
            </a:r>
            <a:r>
              <a:rPr kumimoji="0" lang="en-US" altLang="ko-KR" sz="2000" b="1" dirty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(+)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;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70375" y="940688"/>
            <a:ext cx="4418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 Oracle - Right Outer JOIN 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3" y="2434630"/>
            <a:ext cx="5562609" cy="41995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0128" name="Picture 16" descr="rightouter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3" y="1396296"/>
            <a:ext cx="6927869" cy="492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29" name="Oval 17"/>
          <p:cNvSpPr>
            <a:spLocks noChangeArrowheads="1"/>
          </p:cNvSpPr>
          <p:nvPr/>
        </p:nvSpPr>
        <p:spPr bwMode="auto">
          <a:xfrm>
            <a:off x="4882713" y="2355350"/>
            <a:ext cx="863600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4643437" y="2714620"/>
            <a:ext cx="642942" cy="2227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1" name="Oval 19"/>
          <p:cNvSpPr>
            <a:spLocks noChangeArrowheads="1"/>
          </p:cNvSpPr>
          <p:nvPr/>
        </p:nvSpPr>
        <p:spPr bwMode="auto">
          <a:xfrm>
            <a:off x="3500430" y="1785926"/>
            <a:ext cx="863600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>
            <a:off x="4071933" y="2143115"/>
            <a:ext cx="3813179" cy="2870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4" name="Oval 22"/>
          <p:cNvSpPr>
            <a:spLocks noChangeArrowheads="1"/>
          </p:cNvSpPr>
          <p:nvPr/>
        </p:nvSpPr>
        <p:spPr bwMode="auto">
          <a:xfrm>
            <a:off x="3500430" y="2071678"/>
            <a:ext cx="863600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4143373" y="2428869"/>
            <a:ext cx="3857652" cy="2928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 flipH="1">
            <a:off x="4716462" y="2714621"/>
            <a:ext cx="569917" cy="25860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7" name="Oval 25"/>
          <p:cNvSpPr>
            <a:spLocks noChangeArrowheads="1"/>
          </p:cNvSpPr>
          <p:nvPr/>
        </p:nvSpPr>
        <p:spPr bwMode="auto">
          <a:xfrm>
            <a:off x="4845689" y="2595682"/>
            <a:ext cx="935037" cy="360362"/>
          </a:xfrm>
          <a:prstGeom prst="ellips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 flipH="1">
            <a:off x="4859338" y="3000372"/>
            <a:ext cx="498480" cy="2733678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9" name="Oval 27"/>
          <p:cNvSpPr>
            <a:spLocks noChangeArrowheads="1"/>
          </p:cNvSpPr>
          <p:nvPr/>
        </p:nvSpPr>
        <p:spPr bwMode="auto">
          <a:xfrm>
            <a:off x="3441075" y="4494663"/>
            <a:ext cx="935038" cy="360362"/>
          </a:xfrm>
          <a:prstGeom prst="ellips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4214810" y="4857760"/>
            <a:ext cx="2228853" cy="87629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41" name="Oval 29"/>
          <p:cNvSpPr>
            <a:spLocks noChangeArrowheads="1"/>
          </p:cNvSpPr>
          <p:nvPr/>
        </p:nvSpPr>
        <p:spPr bwMode="auto">
          <a:xfrm>
            <a:off x="4572000" y="1797613"/>
            <a:ext cx="4357718" cy="1643074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10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90116" grpId="0"/>
      <p:bldP spid="90129" grpId="0" animBg="1"/>
      <p:bldP spid="90129" grpId="1" animBg="1"/>
      <p:bldP spid="90130" grpId="0" animBg="1"/>
      <p:bldP spid="90130" grpId="1" animBg="1"/>
      <p:bldP spid="90131" grpId="0" animBg="1"/>
      <p:bldP spid="90131" grpId="1" animBg="1"/>
      <p:bldP spid="90132" grpId="0" animBg="1"/>
      <p:bldP spid="90132" grpId="1" animBg="1"/>
      <p:bldP spid="90134" grpId="0" animBg="1"/>
      <p:bldP spid="90134" grpId="1" animBg="1"/>
      <p:bldP spid="90135" grpId="0" animBg="1"/>
      <p:bldP spid="90135" grpId="1" animBg="1"/>
      <p:bldP spid="90136" grpId="0" animBg="1"/>
      <p:bldP spid="90136" grpId="1" animBg="1"/>
      <p:bldP spid="90137" grpId="0" animBg="1"/>
      <p:bldP spid="90137" grpId="1" animBg="1"/>
      <p:bldP spid="90138" grpId="0" animBg="1"/>
      <p:bldP spid="90138" grpId="1" animBg="1"/>
      <p:bldP spid="90139" grpId="0" animBg="1"/>
      <p:bldP spid="90139" grpId="1" animBg="1"/>
      <p:bldP spid="90140" grpId="0" animBg="1"/>
      <p:bldP spid="90140" grpId="1" animBg="1"/>
      <p:bldP spid="90141" grpId="0" animBg="1"/>
      <p:bldP spid="90141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717875" y="928813"/>
            <a:ext cx="3361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  <a:ea typeface="굴림" charset="-127"/>
              </a:rPr>
              <a:t>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MySQL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 – Inner JOIN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72250" y="1686188"/>
            <a:ext cx="80645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select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a.customer_id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a.email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b.address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b.postal_code</a:t>
            </a:r>
            <a:endParaRPr kumimoji="0"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from customer as a </a:t>
            </a:r>
            <a:r>
              <a:rPr kumimoji="0" lang="en-US" altLang="ko-KR" sz="2000" b="1" dirty="0" smtClean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inner join 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address b</a:t>
            </a:r>
          </a:p>
          <a:p>
            <a:r>
              <a:rPr kumimoji="0" lang="en-US" altLang="ko-KR" sz="2000" b="1" dirty="0" smtClean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on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a.address_id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b.address_id</a:t>
            </a:r>
            <a:endParaRPr kumimoji="0"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where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a.customer_id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 &lt; 5;</a:t>
            </a:r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  <a:p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select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a.customer_id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a.email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b.address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b.postal_code</a:t>
            </a:r>
            <a:endParaRPr kumimoji="0"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from customer a, address b</a:t>
            </a: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where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a.address_id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b.address_id</a:t>
            </a:r>
            <a:endParaRPr kumimoji="0"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and </a:t>
            </a:r>
            <a:r>
              <a:rPr kumimoji="0"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a.customer_id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 &lt; 5;</a:t>
            </a:r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571744"/>
            <a:ext cx="55530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타원 8"/>
          <p:cNvSpPr/>
          <p:nvPr/>
        </p:nvSpPr>
        <p:spPr bwMode="auto">
          <a:xfrm>
            <a:off x="8143900" y="2917059"/>
            <a:ext cx="428628" cy="214314"/>
          </a:xfrm>
          <a:prstGeom prst="ellipse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 bwMode="auto">
          <a:xfrm>
            <a:off x="5083941" y="4107567"/>
            <a:ext cx="428628" cy="214314"/>
          </a:xfrm>
          <a:prstGeom prst="ellipse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4929190" y="2857496"/>
            <a:ext cx="3071834" cy="285752"/>
          </a:xfrm>
          <a:prstGeom prst="rect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rot="5400000">
            <a:off x="4304108" y="3196827"/>
            <a:ext cx="2214578" cy="2107421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auto">
          <a:xfrm>
            <a:off x="5643570" y="4071942"/>
            <a:ext cx="3071834" cy="285752"/>
          </a:xfrm>
          <a:prstGeom prst="rect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 rot="16200000" flipH="1">
            <a:off x="6732999" y="4804181"/>
            <a:ext cx="1000132" cy="107157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 bwMode="auto">
          <a:xfrm>
            <a:off x="3357554" y="5214950"/>
            <a:ext cx="5429288" cy="285752"/>
          </a:xfrm>
          <a:prstGeom prst="rect">
            <a:avLst/>
          </a:prstGeom>
          <a:noFill/>
          <a:ln w="31750" algn="ctr">
            <a:solidFill>
              <a:srgbClr val="6600CC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47109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1.DBMS -2)RDBMS </a:t>
            </a:r>
            <a:r>
              <a:rPr lang="ko-KR" altLang="en-US" sz="3200" smtClean="0">
                <a:latin typeface="HY목각파임B" pitchFamily="18" charset="-127"/>
                <a:ea typeface="HY목각파임B" pitchFamily="18" charset="-127"/>
              </a:rPr>
              <a:t>용어</a:t>
            </a:r>
          </a:p>
        </p:txBody>
      </p:sp>
      <p:sp>
        <p:nvSpPr>
          <p:cNvPr id="8199" name="Text Box 15"/>
          <p:cNvSpPr txBox="1">
            <a:spLocks noChangeArrowheads="1"/>
          </p:cNvSpPr>
          <p:nvPr/>
        </p:nvSpPr>
        <p:spPr bwMode="auto">
          <a:xfrm>
            <a:off x="702473" y="940169"/>
            <a:ext cx="1766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0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attribute</a:t>
            </a:r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1333728" y="2285992"/>
            <a:ext cx="3786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column</a:t>
            </a:r>
            <a:r>
              <a:rPr lang="ko-KR" altLang="en-US" sz="2000" dirty="0">
                <a:latin typeface="다음_Regular" pitchFamily="2" charset="-127"/>
                <a:ea typeface="다음_Regular" pitchFamily="2" charset="-127"/>
              </a:rPr>
              <a:t>과 같은 의미의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용어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1665" y="1560301"/>
            <a:ext cx="4647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relation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에서 나타내는 하나의 속성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14348" y="3083685"/>
            <a:ext cx="145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0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degree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602" y="3726627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attribute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수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02473" y="4550846"/>
            <a:ext cx="20363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0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cardinality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1477" y="5179137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tuple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들의 수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0" grpId="0"/>
      <p:bldP spid="11" grpId="0"/>
      <p:bldP spid="12" grpId="0"/>
      <p:bldP spid="13" grpId="0"/>
      <p:bldP spid="14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17875" y="928813"/>
            <a:ext cx="415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  <a:ea typeface="굴림" charset="-127"/>
              </a:rPr>
              <a:t>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MySQL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 – Left Outer JOIN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72250" y="1686188"/>
            <a:ext cx="80645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select 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from class as a </a:t>
            </a:r>
            <a:r>
              <a:rPr kumimoji="0" lang="en-US" altLang="ko-KR" sz="2000" b="1" dirty="0" smtClean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LEFT [OUTER] JOIN </a:t>
            </a:r>
            <a:r>
              <a:rPr kumimoji="0" lang="en-US" altLang="ko-KR" sz="2000" dirty="0" smtClean="0">
                <a:latin typeface="다음_Regular" pitchFamily="2" charset="-127"/>
                <a:ea typeface="다음_Regular" pitchFamily="2" charset="-127"/>
              </a:rPr>
              <a:t>teachers 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b</a:t>
            </a:r>
          </a:p>
          <a:p>
            <a:r>
              <a:rPr kumimoji="0" lang="en-US" altLang="ko-KR" sz="2000" b="1" dirty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on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a.t_code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b.t_code</a:t>
            </a:r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  <a:p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5" y="2188768"/>
            <a:ext cx="5583246" cy="40580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4813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17875" y="928813"/>
            <a:ext cx="4365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  <a:ea typeface="굴림" charset="-127"/>
              </a:rPr>
              <a:t>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MySQL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다음_SemiBold" pitchFamily="2" charset="-127"/>
                <a:ea typeface="다음_SemiBold" pitchFamily="2" charset="-127"/>
              </a:rPr>
              <a:t> – Right Outer JOIN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60375" y="1686188"/>
            <a:ext cx="80645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select 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a.c_name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b.t_name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</a:p>
          <a:p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from class as a </a:t>
            </a:r>
            <a:r>
              <a:rPr kumimoji="0" lang="en-US" altLang="ko-KR" sz="2000" b="1" dirty="0" smtClean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RIGHT [OUTER] JOIN 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teachers b</a:t>
            </a:r>
          </a:p>
          <a:p>
            <a:r>
              <a:rPr kumimoji="0" lang="en-US" altLang="ko-KR" sz="2000" b="1" dirty="0">
                <a:solidFill>
                  <a:srgbClr val="7030A0"/>
                </a:solidFill>
                <a:latin typeface="다음_Regular" pitchFamily="2" charset="-127"/>
                <a:ea typeface="다음_Regular" pitchFamily="2" charset="-127"/>
              </a:rPr>
              <a:t>on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a.t_code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 = </a:t>
            </a:r>
            <a:r>
              <a:rPr kumimoji="0" lang="en-US" altLang="ko-KR" sz="2000" dirty="0" err="1">
                <a:latin typeface="다음_Regular" pitchFamily="2" charset="-127"/>
                <a:ea typeface="다음_Regular" pitchFamily="2" charset="-127"/>
              </a:rPr>
              <a:t>b.t_code</a:t>
            </a:r>
            <a:r>
              <a:rPr kumimoji="0" lang="en-US" altLang="ko-KR" sz="2000" dirty="0">
                <a:latin typeface="다음_Regular" pitchFamily="2" charset="-127"/>
                <a:ea typeface="다음_Regular" pitchFamily="2" charset="-127"/>
              </a:rPr>
              <a:t>;</a:t>
            </a:r>
          </a:p>
          <a:p>
            <a:endParaRPr kumimoji="0" lang="en-US" altLang="ko-KR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9885" y="2357430"/>
            <a:ext cx="5633939" cy="38893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4915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475" y="1559925"/>
            <a:ext cx="8291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인구가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20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만 명 이상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존재하는 도시가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있는 나라의 정보를 출력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하는데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,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그 중 한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나라에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20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만 명 이상 되는 도시가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10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개 이상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있는 </a:t>
            </a:r>
            <a:endParaRPr lang="en-US" altLang="ko-KR" sz="200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나라만 출력하게 한다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출력할 데이터는 다음과 같다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Name,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도시 수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Continent,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Region,Population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, GNP</a:t>
            </a: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MySQL</a:t>
            </a:r>
            <a:r>
              <a:rPr lang="en-US" altLang="ko-KR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서버의 </a:t>
            </a:r>
            <a:r>
              <a:rPr lang="en-US" altLang="ko-KR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world </a:t>
            </a:r>
            <a:r>
              <a:rPr lang="ko-KR" altLang="en-US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스키마에서 테스트 해 봅니다</a:t>
            </a:r>
            <a:r>
              <a:rPr lang="en-US" altLang="ko-KR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)    </a:t>
            </a:r>
            <a:endParaRPr lang="ko-KR" altLang="en-US" dirty="0">
              <a:solidFill>
                <a:srgbClr val="0070C0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7" y="3286124"/>
            <a:ext cx="702183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7. Select</a:t>
            </a:r>
            <a:endParaRPr lang="en-US" altLang="ko-KR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287" y="1581700"/>
            <a:ext cx="7852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직급에 따른 일련의 정보를 가지고 있는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jobs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테이블과 고용인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에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대한 정보를 가지고 있는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employees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테이블을 사용하여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현재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고용된 사람들의 정보를 직업별로 출력하는데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각 직업별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고용된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인원수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job_id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job_title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min_salary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max_salary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를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출력하도록 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r>
              <a:rPr lang="en-US" altLang="ko-KR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(Oracle </a:t>
            </a:r>
            <a:r>
              <a:rPr lang="ko-KR" altLang="en-US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서버에 접근하여 테스트 해 봅니다</a:t>
            </a:r>
            <a:r>
              <a:rPr lang="en-US" altLang="ko-KR" dirty="0" smtClean="0">
                <a:solidFill>
                  <a:srgbClr val="0070C0"/>
                </a:solidFill>
                <a:latin typeface="다음_Regular" pitchFamily="2" charset="-127"/>
                <a:ea typeface="다음_Regular" pitchFamily="2" charset="-127"/>
              </a:rPr>
              <a:t>.)</a:t>
            </a:r>
            <a:endParaRPr lang="ko-KR" altLang="en-US" dirty="0">
              <a:solidFill>
                <a:srgbClr val="0070C0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429000"/>
            <a:ext cx="639902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663" y="1559361"/>
            <a:ext cx="6085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논리적으로 관계된 작업을 위한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SQL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단위 묶음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287" y="2293636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트랜잭션을 근거로 데이터의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일관성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을 보증한다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4475" y="3016036"/>
            <a:ext cx="79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트랜잭션 안의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SQL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작업은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모두 실행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되던가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모두 실패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해야 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538" y="3727379"/>
            <a:ext cx="4447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정상 종료 시에만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DB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반영된다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287" y="4449779"/>
            <a:ext cx="816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5.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각각의 트랜잭션은 독립적으로 진행되고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서로 영향을 주지 않는다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037" y="928670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개요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5140" y="278605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Atomicity(</a:t>
            </a:r>
            <a:r>
              <a:rPr lang="ko-KR" altLang="en-US" dirty="0" err="1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원자성</a:t>
            </a:r>
            <a:r>
              <a:rPr lang="en-US" altLang="ko-KR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2198" y="207167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Consistency(</a:t>
            </a:r>
            <a:r>
              <a:rPr lang="ko-KR" altLang="en-US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일관성</a:t>
            </a:r>
            <a:r>
              <a:rPr lang="en-US" altLang="ko-KR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87" y="5172179"/>
            <a:ext cx="7635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6.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한 트랜잭션이 적용되면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그 변경은 이후의 어떤 고장에도 손실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되지 않아야 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1802" y="5572140"/>
            <a:ext cx="225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Durability(</a:t>
            </a:r>
            <a:r>
              <a:rPr lang="ko-KR" altLang="en-US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지속성</a:t>
            </a:r>
            <a:r>
              <a:rPr lang="en-US" altLang="ko-KR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1563" y="4143380"/>
            <a:ext cx="210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Isolation(</a:t>
            </a:r>
            <a:r>
              <a:rPr lang="ko-KR" altLang="en-US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고립성</a:t>
            </a:r>
            <a:r>
              <a:rPr lang="en-US" altLang="ko-KR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1639" y="797857"/>
            <a:ext cx="2278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0000"/>
                </a:solidFill>
                <a:latin typeface="다음_SemiBold" pitchFamily="2" charset="-127"/>
                <a:ea typeface="다음_SemiBold" pitchFamily="2" charset="-127"/>
              </a:rPr>
              <a:t>ACID</a:t>
            </a:r>
            <a:endParaRPr lang="ko-KR" altLang="en-US" sz="6600" dirty="0">
              <a:solidFill>
                <a:srgbClr val="FF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9" grpId="0"/>
      <p:bldP spid="10" grpId="0"/>
      <p:bldP spid="12" grpId="0"/>
      <p:bldP spid="13" grpId="0"/>
      <p:bldP spid="14" grpId="0"/>
      <p:bldP spid="15" grpId="0"/>
      <p:bldP spid="1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663" y="1559361"/>
            <a:ext cx="5841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DBMS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따라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Transaction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시작은 다르다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287" y="2293636"/>
            <a:ext cx="686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특정 문장의 경우 자동적으로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Transaction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이 종료된다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4475" y="3016036"/>
            <a:ext cx="781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일반적으로 </a:t>
            </a:r>
            <a:r>
              <a:rPr lang="en-US" altLang="ko-KR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COMMIT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과 </a:t>
            </a:r>
            <a:r>
              <a:rPr lang="en-US" altLang="ko-KR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ROLLBACK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으로 트랜잭션을 종료한다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037" y="940733"/>
            <a:ext cx="4215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Transaction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의 시작과 종료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287" y="3726561"/>
            <a:ext cx="5788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트랜잭션이 자동적으로 종료되는 경우도 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189" y="4448961"/>
            <a:ext cx="629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5.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트랜잭션 시 할당 받은 리소스는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종료 때 반환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mph" presetSubtype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  <p:bldP spid="8" grpId="0" build="allAtOnc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663" y="1559361"/>
            <a:ext cx="3407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COMMIT or ROLLBACK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287" y="2293636"/>
            <a:ext cx="368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DDL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또는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DCL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문장의 실행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4475" y="301603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기계 장애 또는 시스템의 충돌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037" y="940545"/>
            <a:ext cx="31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Transaction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의 종료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287" y="3726561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Deadlock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발생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037" y="940545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Deadlock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gray">
          <a:xfrm>
            <a:off x="988037" y="4155255"/>
            <a:ext cx="2857520" cy="1418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4D4D4D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85918" y="464344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다음_Regular" pitchFamily="2" charset="-127"/>
                <a:ea typeface="다음_Regular" pitchFamily="2" charset="-127"/>
              </a:rPr>
              <a:t>A=100</a:t>
            </a:r>
            <a:endParaRPr lang="ko-KR" altLang="en-US" sz="24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gray">
          <a:xfrm>
            <a:off x="5286380" y="4143380"/>
            <a:ext cx="2857520" cy="1418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4D4D4D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43636" y="464344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다음_Regular" pitchFamily="2" charset="-127"/>
                <a:ea typeface="다음_Regular" pitchFamily="2" charset="-127"/>
              </a:rPr>
              <a:t>B=100</a:t>
            </a:r>
            <a:endParaRPr lang="ko-KR" altLang="en-US" sz="2400" dirty="0"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31" name="직선 화살표 연결선 30"/>
          <p:cNvCxnSpPr>
            <a:stCxn id="24" idx="1"/>
          </p:cNvCxnSpPr>
          <p:nvPr/>
        </p:nvCxnSpPr>
        <p:spPr bwMode="auto">
          <a:xfrm rot="10800000" flipV="1">
            <a:off x="2428860" y="2272862"/>
            <a:ext cx="3643338" cy="2299145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>
            <a:off x="3143240" y="2357430"/>
            <a:ext cx="3571900" cy="2143140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4" name="그룹 33"/>
          <p:cNvGrpSpPr/>
          <p:nvPr/>
        </p:nvGrpSpPr>
        <p:grpSpPr>
          <a:xfrm>
            <a:off x="976726" y="1285860"/>
            <a:ext cx="2786082" cy="1820635"/>
            <a:chOff x="976726" y="1285860"/>
            <a:chExt cx="2786082" cy="1820635"/>
          </a:xfrm>
        </p:grpSpPr>
        <p:grpSp>
          <p:nvGrpSpPr>
            <p:cNvPr id="29" name="그룹 28"/>
            <p:cNvGrpSpPr/>
            <p:nvPr/>
          </p:nvGrpSpPr>
          <p:grpSpPr>
            <a:xfrm>
              <a:off x="976726" y="1606297"/>
              <a:ext cx="2786082" cy="1500198"/>
              <a:chOff x="976726" y="1606297"/>
              <a:chExt cx="2786082" cy="1500198"/>
            </a:xfrm>
          </p:grpSpPr>
          <p:sp>
            <p:nvSpPr>
              <p:cNvPr id="23" name="구름 모양 설명선 22"/>
              <p:cNvSpPr/>
              <p:nvPr/>
            </p:nvSpPr>
            <p:spPr bwMode="gray">
              <a:xfrm>
                <a:off x="976726" y="1606297"/>
                <a:ext cx="2786082" cy="1500198"/>
              </a:xfrm>
              <a:prstGeom prst="cloudCallou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8575" algn="ctr">
                <a:solidFill>
                  <a:srgbClr val="4D4D4D"/>
                </a:solidFill>
                <a:miter lim="800000"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  <a:sp3d>
                <a:bevelT w="114300" prst="artDeco"/>
              </a:sp3d>
            </p:spPr>
            <p:txBody>
              <a:bodyPr wrap="none"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14480" y="1928802"/>
                <a:ext cx="13035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다음_Regular" pitchFamily="2" charset="-127"/>
                    <a:ea typeface="다음_Regular" pitchFamily="2" charset="-127"/>
                  </a:rPr>
                  <a:t>B=300;</a:t>
                </a:r>
              </a:p>
              <a:p>
                <a:r>
                  <a:rPr lang="en-US" altLang="ko-KR" sz="2400" dirty="0" smtClean="0">
                    <a:latin typeface="다음_Regular" pitchFamily="2" charset="-127"/>
                    <a:ea typeface="다음_Regular" pitchFamily="2" charset="-127"/>
                  </a:rPr>
                  <a:t>A=300;</a:t>
                </a:r>
                <a:endParaRPr lang="ko-KR" altLang="en-US" sz="2400" dirty="0">
                  <a:latin typeface="다음_Regular" pitchFamily="2" charset="-127"/>
                  <a:ea typeface="다음_Regular" pitchFamily="2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143240" y="128586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다음_SemiBold" pitchFamily="2" charset="-127"/>
                  <a:ea typeface="다음_SemiBold" pitchFamily="2" charset="-127"/>
                </a:rPr>
                <a:t>T1</a:t>
              </a:r>
              <a:endParaRPr lang="ko-KR" altLang="en-US" sz="2400" dirty="0"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369881" y="1285860"/>
            <a:ext cx="2786082" cy="1784822"/>
            <a:chOff x="5369881" y="1285860"/>
            <a:chExt cx="2786082" cy="1784822"/>
          </a:xfrm>
        </p:grpSpPr>
        <p:grpSp>
          <p:nvGrpSpPr>
            <p:cNvPr id="28" name="그룹 27"/>
            <p:cNvGrpSpPr/>
            <p:nvPr/>
          </p:nvGrpSpPr>
          <p:grpSpPr>
            <a:xfrm>
              <a:off x="5369881" y="1570484"/>
              <a:ext cx="2786082" cy="1500198"/>
              <a:chOff x="5369881" y="1570484"/>
              <a:chExt cx="2786082" cy="1500198"/>
            </a:xfrm>
          </p:grpSpPr>
          <p:sp>
            <p:nvSpPr>
              <p:cNvPr id="22" name="구름 모양 설명선 21"/>
              <p:cNvSpPr/>
              <p:nvPr/>
            </p:nvSpPr>
            <p:spPr bwMode="gray">
              <a:xfrm>
                <a:off x="5369881" y="1570484"/>
                <a:ext cx="2786082" cy="1500198"/>
              </a:xfrm>
              <a:prstGeom prst="cloudCallou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8575" algn="ctr">
                <a:solidFill>
                  <a:srgbClr val="4D4D4D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txBody>
              <a:bodyPr wrap="none"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72198" y="1857364"/>
                <a:ext cx="13035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다음_Regular" pitchFamily="2" charset="-127"/>
                    <a:ea typeface="다음_Regular" pitchFamily="2" charset="-127"/>
                  </a:rPr>
                  <a:t>A=200;</a:t>
                </a:r>
              </a:p>
              <a:p>
                <a:r>
                  <a:rPr lang="en-US" altLang="ko-KR" sz="2400" dirty="0" smtClean="0">
                    <a:latin typeface="다음_Regular" pitchFamily="2" charset="-127"/>
                    <a:ea typeface="다음_Regular" pitchFamily="2" charset="-127"/>
                  </a:rPr>
                  <a:t>B=200;</a:t>
                </a:r>
                <a:endParaRPr lang="ko-KR" altLang="en-US" sz="2400" dirty="0">
                  <a:latin typeface="다음_Regular" pitchFamily="2" charset="-127"/>
                  <a:ea typeface="다음_Regular" pitchFamily="2" charset="-127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000760" y="1285860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다음_SemiBold" pitchFamily="2" charset="-127"/>
                  <a:ea typeface="다음_SemiBold" pitchFamily="2" charset="-127"/>
                </a:rPr>
                <a:t>T2</a:t>
              </a:r>
              <a:endParaRPr lang="ko-KR" altLang="en-US" sz="2400" dirty="0"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cxnSp>
        <p:nvCxnSpPr>
          <p:cNvPr id="39" name="직선 화살표 연결선 38"/>
          <p:cNvCxnSpPr>
            <a:stCxn id="24" idx="2"/>
          </p:cNvCxnSpPr>
          <p:nvPr/>
        </p:nvCxnSpPr>
        <p:spPr bwMode="auto">
          <a:xfrm rot="5400000">
            <a:off x="5884894" y="3518608"/>
            <a:ext cx="1669333" cy="8839"/>
          </a:xfrm>
          <a:prstGeom prst="straightConnector1">
            <a:avLst/>
          </a:prstGeom>
          <a:solidFill>
            <a:srgbClr val="CC99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 rot="5400000">
            <a:off x="1562988" y="3521117"/>
            <a:ext cx="1669333" cy="8839"/>
          </a:xfrm>
          <a:prstGeom prst="straightConnector1">
            <a:avLst/>
          </a:prstGeom>
          <a:solidFill>
            <a:srgbClr val="CC99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678855" y="3429000"/>
            <a:ext cx="78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SemiBold" pitchFamily="2" charset="-127"/>
                <a:ea typeface="다음_SemiBold" pitchFamily="2" charset="-127"/>
              </a:rPr>
              <a:t>wait</a:t>
            </a:r>
            <a:endParaRPr lang="ko-KR" altLang="en-US" sz="20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5577" y="3429000"/>
            <a:ext cx="78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SemiBold" pitchFamily="2" charset="-127"/>
                <a:ea typeface="다음_SemiBold" pitchFamily="2" charset="-127"/>
              </a:rPr>
              <a:t>wait</a:t>
            </a:r>
            <a:endParaRPr lang="ko-KR" altLang="en-US" sz="20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85918" y="464344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다음_Regular" pitchFamily="2" charset="-127"/>
                <a:ea typeface="다음_Regular" pitchFamily="2" charset="-127"/>
              </a:rPr>
              <a:t>A=200</a:t>
            </a:r>
            <a:endParaRPr lang="ko-KR" altLang="en-US" sz="24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3636" y="4643446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다음_Regular" pitchFamily="2" charset="-127"/>
                <a:ea typeface="다음_Regular" pitchFamily="2" charset="-127"/>
              </a:rPr>
              <a:t>B=300</a:t>
            </a:r>
            <a:endParaRPr lang="ko-KR" altLang="en-US" sz="24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1" grpId="0"/>
      <p:bldP spid="42" grpId="0"/>
      <p:bldP spid="30" grpId="0"/>
      <p:bldP spid="3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663" y="1559361"/>
            <a:ext cx="7451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Transaction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안에서 진행된 데이터 변경 내용이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정상 저장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287" y="2293636"/>
            <a:ext cx="4655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Transaction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정상 종료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를 의미함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037" y="940545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COMMIT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475" y="3016036"/>
            <a:ext cx="6847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Transaction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에서 이루어진 변경 내용을 다른 사용자가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확인할 수 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581" y="3750311"/>
            <a:ext cx="6795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DDL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과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DCL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경우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COMMIT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문장을 사용하지 않아도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자동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적으로 종료된다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663" y="1559361"/>
            <a:ext cx="7109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Transaction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안에서 진행된 데이터 변경 내용이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DBMS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저장되지 않는다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287" y="2293636"/>
            <a:ext cx="4912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Transaction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비정상 종료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를 의미함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037" y="940545"/>
            <a:ext cx="2047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ROLLBACK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475" y="3016036"/>
            <a:ext cx="6847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Transaction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내의 작업이 저장되지 않기 원하는 경우에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사용할 수 있다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581" y="3750311"/>
            <a:ext cx="5298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en-US" altLang="ko-KR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DDL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과 </a:t>
            </a:r>
            <a:r>
              <a:rPr lang="en-US" altLang="ko-KR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DCL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경우에는 적용되지 않는다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287" y="4445587"/>
            <a:ext cx="7980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5.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시스템이 비정상 종료하거나 문제가 발생한 경우에는 </a:t>
            </a:r>
            <a:r>
              <a:rPr lang="ko-KR" altLang="en-US" sz="2000" b="1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자동적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으로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ROLLBACK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이 진행된다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1.DBMS -2)RDBMS </a:t>
            </a:r>
            <a:r>
              <a:rPr lang="ko-KR" altLang="en-US" sz="3200" smtClean="0">
                <a:latin typeface="HY목각파임B" pitchFamily="18" charset="-127"/>
                <a:ea typeface="HY목각파임B" pitchFamily="18" charset="-127"/>
              </a:rPr>
              <a:t>용어</a:t>
            </a:r>
          </a:p>
        </p:txBody>
      </p:sp>
      <p:graphicFrame>
        <p:nvGraphicFramePr>
          <p:cNvPr id="101644" name="Group 268"/>
          <p:cNvGraphicFramePr>
            <a:graphicFrameLocks noGrp="1"/>
          </p:cNvGraphicFramePr>
          <p:nvPr>
            <p:ph idx="1"/>
          </p:nvPr>
        </p:nvGraphicFramePr>
        <p:xfrm>
          <a:off x="3056962" y="2190725"/>
          <a:ext cx="5181937" cy="2164080"/>
        </p:xfrm>
        <a:graphic>
          <a:graphicData uri="http://schemas.openxmlformats.org/drawingml/2006/table">
            <a:tbl>
              <a:tblPr/>
              <a:tblGrid>
                <a:gridCol w="729220"/>
                <a:gridCol w="1143008"/>
                <a:gridCol w="1143008"/>
                <a:gridCol w="1056869"/>
                <a:gridCol w="1109832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NAME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GENDER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MEMBER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LEADER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비스트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남자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윤두준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1011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카라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여자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박규리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2001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애프터스쿨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여자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2010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포미닛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여자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남지현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1431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소녀시대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여자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태연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3212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엠블랙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남자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승호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1"/>
          <p:cNvGrpSpPr>
            <a:grpSpLocks/>
          </p:cNvGrpSpPr>
          <p:nvPr/>
        </p:nvGrpSpPr>
        <p:grpSpPr bwMode="auto">
          <a:xfrm>
            <a:off x="999815" y="2165325"/>
            <a:ext cx="1882777" cy="431800"/>
            <a:chOff x="555" y="2688"/>
            <a:chExt cx="1186" cy="272"/>
          </a:xfrm>
        </p:grpSpPr>
        <p:sp>
          <p:nvSpPr>
            <p:cNvPr id="8257" name="Rectangle 270"/>
            <p:cNvSpPr>
              <a:spLocks noChangeArrowheads="1"/>
            </p:cNvSpPr>
            <p:nvPr/>
          </p:nvSpPr>
          <p:spPr bwMode="auto">
            <a:xfrm>
              <a:off x="555" y="2688"/>
              <a:ext cx="1167" cy="27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58" name="Text Box 269"/>
            <p:cNvSpPr txBox="1">
              <a:spLocks noChangeArrowheads="1"/>
            </p:cNvSpPr>
            <p:nvPr/>
          </p:nvSpPr>
          <p:spPr bwMode="auto">
            <a:xfrm>
              <a:off x="555" y="2719"/>
              <a:ext cx="118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  <a:latin typeface="Bodoni MT Black" pitchFamily="18" charset="0"/>
                </a:rPr>
                <a:t>IDOL_GROUP</a:t>
              </a:r>
              <a:endParaRPr lang="en-US" altLang="ko-KR" dirty="0">
                <a:solidFill>
                  <a:schemeClr val="accent1"/>
                </a:solidFill>
                <a:latin typeface="Bodoni MT Black" pitchFamily="18" charset="0"/>
              </a:endParaRPr>
            </a:p>
          </p:txBody>
        </p:sp>
      </p:grpSp>
      <p:sp>
        <p:nvSpPr>
          <p:cNvPr id="101648" name="AutoShape 272"/>
          <p:cNvSpPr>
            <a:spLocks noChangeArrowheads="1"/>
          </p:cNvSpPr>
          <p:nvPr/>
        </p:nvSpPr>
        <p:spPr bwMode="auto">
          <a:xfrm>
            <a:off x="1738000" y="1903388"/>
            <a:ext cx="576263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69696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49" name="Oval 273"/>
          <p:cNvSpPr>
            <a:spLocks noChangeArrowheads="1"/>
          </p:cNvSpPr>
          <p:nvPr/>
        </p:nvSpPr>
        <p:spPr bwMode="auto">
          <a:xfrm>
            <a:off x="976000" y="1327125"/>
            <a:ext cx="2160588" cy="504825"/>
          </a:xfrm>
          <a:prstGeom prst="ellips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Relation </a:t>
            </a:r>
            <a:r>
              <a:rPr lang="ko-KR" altLang="en-US">
                <a:solidFill>
                  <a:schemeClr val="bg1"/>
                </a:solidFill>
              </a:rPr>
              <a:t>이름</a:t>
            </a:r>
          </a:p>
        </p:txBody>
      </p:sp>
      <p:sp>
        <p:nvSpPr>
          <p:cNvPr id="101650" name="AutoShape 274"/>
          <p:cNvSpPr>
            <a:spLocks noChangeArrowheads="1"/>
          </p:cNvSpPr>
          <p:nvPr/>
        </p:nvSpPr>
        <p:spPr bwMode="auto">
          <a:xfrm rot="-5400000">
            <a:off x="2314263" y="3343250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69696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51" name="Oval 275"/>
          <p:cNvSpPr>
            <a:spLocks noChangeArrowheads="1"/>
          </p:cNvSpPr>
          <p:nvPr/>
        </p:nvSpPr>
        <p:spPr bwMode="auto">
          <a:xfrm>
            <a:off x="658500" y="3343250"/>
            <a:ext cx="1511300" cy="433388"/>
          </a:xfrm>
          <a:prstGeom prst="ellips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Tuple</a:t>
            </a:r>
          </a:p>
        </p:txBody>
      </p:sp>
      <p:sp>
        <p:nvSpPr>
          <p:cNvPr id="101652" name="Oval 276"/>
          <p:cNvSpPr>
            <a:spLocks noChangeArrowheads="1"/>
          </p:cNvSpPr>
          <p:nvPr/>
        </p:nvSpPr>
        <p:spPr bwMode="auto">
          <a:xfrm>
            <a:off x="2928926" y="3414688"/>
            <a:ext cx="5500725" cy="3603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53" name="AutoShape 277"/>
          <p:cNvSpPr>
            <a:spLocks noChangeArrowheads="1"/>
          </p:cNvSpPr>
          <p:nvPr/>
        </p:nvSpPr>
        <p:spPr bwMode="auto">
          <a:xfrm>
            <a:off x="5162475" y="1903388"/>
            <a:ext cx="576263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69696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54" name="Oval 278"/>
          <p:cNvSpPr>
            <a:spLocks noChangeArrowheads="1"/>
          </p:cNvSpPr>
          <p:nvPr/>
        </p:nvSpPr>
        <p:spPr bwMode="auto">
          <a:xfrm>
            <a:off x="4929190" y="1928802"/>
            <a:ext cx="1143008" cy="2714644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55" name="Oval 279"/>
          <p:cNvSpPr>
            <a:spLocks noChangeArrowheads="1"/>
          </p:cNvSpPr>
          <p:nvPr/>
        </p:nvSpPr>
        <p:spPr bwMode="auto">
          <a:xfrm>
            <a:off x="4659238" y="1327125"/>
            <a:ext cx="1511300" cy="433388"/>
          </a:xfrm>
          <a:prstGeom prst="ellips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101656" name="Rectangle 280"/>
          <p:cNvSpPr>
            <a:spLocks noChangeArrowheads="1"/>
          </p:cNvSpPr>
          <p:nvPr/>
        </p:nvSpPr>
        <p:spPr bwMode="auto">
          <a:xfrm>
            <a:off x="1306200" y="1398563"/>
            <a:ext cx="1512888" cy="360362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Table </a:t>
            </a:r>
            <a:r>
              <a:rPr lang="ko-KR" altLang="en-US"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이름</a:t>
            </a:r>
          </a:p>
        </p:txBody>
      </p:sp>
      <p:sp>
        <p:nvSpPr>
          <p:cNvPr id="101657" name="Rectangle 281"/>
          <p:cNvSpPr>
            <a:spLocks noChangeArrowheads="1"/>
          </p:cNvSpPr>
          <p:nvPr/>
        </p:nvSpPr>
        <p:spPr bwMode="auto">
          <a:xfrm>
            <a:off x="1018863" y="3414688"/>
            <a:ext cx="719137" cy="28892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row</a:t>
            </a:r>
          </a:p>
        </p:txBody>
      </p:sp>
      <p:sp>
        <p:nvSpPr>
          <p:cNvPr id="101658" name="Rectangle 282"/>
          <p:cNvSpPr>
            <a:spLocks noChangeArrowheads="1"/>
          </p:cNvSpPr>
          <p:nvPr/>
        </p:nvSpPr>
        <p:spPr bwMode="auto">
          <a:xfrm>
            <a:off x="4946575" y="1398563"/>
            <a:ext cx="936625" cy="28892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column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7224" y="4572008"/>
            <a:ext cx="120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SemiBold" pitchFamily="2" charset="-127"/>
                <a:ea typeface="다음_SemiBold" pitchFamily="2" charset="-127"/>
              </a:rPr>
              <a:t>degree?</a:t>
            </a:r>
            <a:endParaRPr lang="ko-KR" altLang="en-US" sz="20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24" y="4953136"/>
            <a:ext cx="1705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SemiBold" pitchFamily="2" charset="-127"/>
                <a:ea typeface="다음_SemiBold" pitchFamily="2" charset="-127"/>
              </a:rPr>
              <a:t>cardinality?</a:t>
            </a:r>
            <a:endParaRPr lang="ko-KR" altLang="en-US" sz="20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670" y="4572008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다음_SemiBold" pitchFamily="2" charset="-127"/>
                <a:ea typeface="다음_SemiBold" pitchFamily="2" charset="-127"/>
              </a:rPr>
              <a:t>5</a:t>
            </a:r>
            <a:endParaRPr lang="ko-KR" altLang="en-US" sz="2000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4929198"/>
            <a:ext cx="352982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다음_SemiBold" pitchFamily="2" charset="-127"/>
                <a:ea typeface="다음_SemiBold" pitchFamily="2" charset="-127"/>
              </a:rPr>
              <a:t>6</a:t>
            </a:r>
            <a:endParaRPr lang="ko-KR" altLang="en-US" sz="2000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25602" name="Picture 2" descr="C:\Users\joanney\Downloads\1297240757_Oran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877272"/>
            <a:ext cx="432047" cy="4320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48" grpId="0" animBg="1"/>
      <p:bldP spid="101649" grpId="0" animBg="1"/>
      <p:bldP spid="101650" grpId="0" animBg="1"/>
      <p:bldP spid="101651" grpId="0" animBg="1"/>
      <p:bldP spid="101652" grpId="0" animBg="1"/>
      <p:bldP spid="101653" grpId="0" animBg="1"/>
      <p:bldP spid="101654" grpId="0" animBg="1"/>
      <p:bldP spid="101655" grpId="0" animBg="1"/>
      <p:bldP spid="101656" grpId="0" animBg="1"/>
      <p:bldP spid="101657" grpId="0" animBg="1"/>
      <p:bldP spid="101658" grpId="0" animBg="1"/>
      <p:bldP spid="24" grpId="0"/>
      <p:bldP spid="25" grpId="0"/>
      <p:bldP spid="20" grpId="0"/>
      <p:bldP spid="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grpSp>
        <p:nvGrpSpPr>
          <p:cNvPr id="58374" name="Group 11"/>
          <p:cNvGrpSpPr>
            <a:grpSpLocks/>
          </p:cNvGrpSpPr>
          <p:nvPr/>
        </p:nvGrpSpPr>
        <p:grpSpPr bwMode="auto">
          <a:xfrm>
            <a:off x="3143240" y="3429000"/>
            <a:ext cx="2520950" cy="1439863"/>
            <a:chOff x="884" y="2750"/>
            <a:chExt cx="1588" cy="907"/>
          </a:xfrm>
        </p:grpSpPr>
        <p:sp>
          <p:nvSpPr>
            <p:cNvPr id="58375" name="Rectangle 12"/>
            <p:cNvSpPr>
              <a:spLocks noChangeArrowheads="1"/>
            </p:cNvSpPr>
            <p:nvPr/>
          </p:nvSpPr>
          <p:spPr bwMode="gray">
            <a:xfrm>
              <a:off x="884" y="2750"/>
              <a:ext cx="1588" cy="907"/>
            </a:xfrm>
            <a:prstGeom prst="rect">
              <a:avLst/>
            </a:prstGeom>
            <a:solidFill>
              <a:srgbClr val="333399"/>
            </a:solidFill>
            <a:ln w="2857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76" name="Text Box 13"/>
            <p:cNvSpPr txBox="1">
              <a:spLocks noChangeArrowheads="1"/>
            </p:cNvSpPr>
            <p:nvPr/>
          </p:nvSpPr>
          <p:spPr bwMode="gray">
            <a:xfrm>
              <a:off x="900" y="2886"/>
              <a:ext cx="1572" cy="6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/>
              <a:r>
                <a:rPr kumimoji="0" lang="en-US" altLang="ko-KR" sz="2000" dirty="0">
                  <a:solidFill>
                    <a:schemeClr val="bg1"/>
                  </a:solidFill>
                  <a:latin typeface="Bodoni MT Black" pitchFamily="18" charset="0"/>
                </a:rPr>
                <a:t>insert …</a:t>
              </a:r>
            </a:p>
            <a:p>
              <a:pPr latinLnBrk="0"/>
              <a:r>
                <a:rPr kumimoji="0" lang="en-US" altLang="ko-KR" sz="2000" dirty="0">
                  <a:solidFill>
                    <a:schemeClr val="bg1"/>
                  </a:solidFill>
                  <a:latin typeface="Bodoni MT Black" pitchFamily="18" charset="0"/>
                </a:rPr>
                <a:t>…</a:t>
              </a:r>
            </a:p>
            <a:p>
              <a:pPr latinLnBrk="0"/>
              <a:r>
                <a:rPr kumimoji="0" lang="en-US" altLang="ko-KR" sz="2000" dirty="0">
                  <a:solidFill>
                    <a:schemeClr val="bg1"/>
                  </a:solidFill>
                  <a:latin typeface="Bodoni MT Black" pitchFamily="18" charset="0"/>
                </a:rPr>
                <a:t>commit[rollback];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7224" y="940357"/>
            <a:ext cx="138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Oracle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208" y="1559737"/>
            <a:ext cx="5428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기본적으로 트랜잭션 모드로 작업이 진행됨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287" y="2294012"/>
            <a:ext cx="4833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트랜잭션 시작을 위한 선언구가 필요 없음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grpSp>
        <p:nvGrpSpPr>
          <p:cNvPr id="59396" name="Group 11"/>
          <p:cNvGrpSpPr>
            <a:grpSpLocks/>
          </p:cNvGrpSpPr>
          <p:nvPr/>
        </p:nvGrpSpPr>
        <p:grpSpPr bwMode="auto">
          <a:xfrm>
            <a:off x="1474600" y="3522500"/>
            <a:ext cx="2520950" cy="1439863"/>
            <a:chOff x="884" y="2750"/>
            <a:chExt cx="1588" cy="907"/>
          </a:xfrm>
        </p:grpSpPr>
        <p:sp>
          <p:nvSpPr>
            <p:cNvPr id="59403" name="Rectangle 7"/>
            <p:cNvSpPr>
              <a:spLocks noChangeArrowheads="1"/>
            </p:cNvSpPr>
            <p:nvPr/>
          </p:nvSpPr>
          <p:spPr bwMode="gray">
            <a:xfrm>
              <a:off x="884" y="2750"/>
              <a:ext cx="1588" cy="907"/>
            </a:xfrm>
            <a:prstGeom prst="rect">
              <a:avLst/>
            </a:prstGeom>
            <a:solidFill>
              <a:srgbClr val="333399"/>
            </a:solidFill>
            <a:ln w="2857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4" name="Text Box 5"/>
            <p:cNvSpPr txBox="1">
              <a:spLocks noChangeArrowheads="1"/>
            </p:cNvSpPr>
            <p:nvPr/>
          </p:nvSpPr>
          <p:spPr bwMode="gray">
            <a:xfrm>
              <a:off x="900" y="2886"/>
              <a:ext cx="1572" cy="6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/>
              <a:r>
                <a:rPr kumimoji="0" lang="en-US" altLang="ko-KR" sz="2000">
                  <a:solidFill>
                    <a:schemeClr val="bg1"/>
                  </a:solidFill>
                  <a:latin typeface="Bodoni MT Black" pitchFamily="18" charset="0"/>
                </a:rPr>
                <a:t>start transaction;</a:t>
              </a:r>
            </a:p>
            <a:p>
              <a:pPr latinLnBrk="0"/>
              <a:r>
                <a:rPr kumimoji="0" lang="en-US" altLang="ko-KR" sz="2000">
                  <a:solidFill>
                    <a:schemeClr val="bg1"/>
                  </a:solidFill>
                  <a:latin typeface="Bodoni MT Black" pitchFamily="18" charset="0"/>
                </a:rPr>
                <a:t>…</a:t>
              </a:r>
            </a:p>
            <a:p>
              <a:pPr latinLnBrk="0"/>
              <a:r>
                <a:rPr kumimoji="0" lang="en-US" altLang="ko-KR" sz="2000">
                  <a:solidFill>
                    <a:schemeClr val="bg1"/>
                  </a:solidFill>
                  <a:latin typeface="Bodoni MT Black" pitchFamily="18" charset="0"/>
                </a:rPr>
                <a:t>commit[rollback];</a:t>
              </a:r>
            </a:p>
          </p:txBody>
        </p:sp>
      </p:grpSp>
      <p:grpSp>
        <p:nvGrpSpPr>
          <p:cNvPr id="59397" name="Group 12"/>
          <p:cNvGrpSpPr>
            <a:grpSpLocks/>
          </p:cNvGrpSpPr>
          <p:nvPr/>
        </p:nvGrpSpPr>
        <p:grpSpPr bwMode="auto">
          <a:xfrm>
            <a:off x="5125850" y="3522500"/>
            <a:ext cx="2570163" cy="1439863"/>
            <a:chOff x="3184" y="2750"/>
            <a:chExt cx="1619" cy="907"/>
          </a:xfrm>
        </p:grpSpPr>
        <p:sp>
          <p:nvSpPr>
            <p:cNvPr id="59401" name="Rectangle 8"/>
            <p:cNvSpPr>
              <a:spLocks noChangeArrowheads="1"/>
            </p:cNvSpPr>
            <p:nvPr/>
          </p:nvSpPr>
          <p:spPr bwMode="gray">
            <a:xfrm>
              <a:off x="3198" y="2750"/>
              <a:ext cx="1587" cy="907"/>
            </a:xfrm>
            <a:prstGeom prst="rect">
              <a:avLst/>
            </a:prstGeom>
            <a:solidFill>
              <a:srgbClr val="333399"/>
            </a:solidFill>
            <a:ln w="2857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2" name="Text Box 6"/>
            <p:cNvSpPr txBox="1">
              <a:spLocks noChangeArrowheads="1"/>
            </p:cNvSpPr>
            <p:nvPr/>
          </p:nvSpPr>
          <p:spPr bwMode="gray">
            <a:xfrm>
              <a:off x="3184" y="2875"/>
              <a:ext cx="1619" cy="6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/>
              <a:r>
                <a:rPr kumimoji="0" lang="en-US" altLang="ko-KR" sz="2000">
                  <a:solidFill>
                    <a:schemeClr val="bg1"/>
                  </a:solidFill>
                  <a:latin typeface="Bodoni MT Black" pitchFamily="18" charset="0"/>
                </a:rPr>
                <a:t>set autocommit=0;</a:t>
              </a:r>
            </a:p>
            <a:p>
              <a:pPr latinLnBrk="0"/>
              <a:r>
                <a:rPr kumimoji="0" lang="en-US" altLang="ko-KR" sz="2000">
                  <a:solidFill>
                    <a:schemeClr val="bg1"/>
                  </a:solidFill>
                  <a:latin typeface="Bodoni MT Black" pitchFamily="18" charset="0"/>
                </a:rPr>
                <a:t>…</a:t>
              </a:r>
            </a:p>
            <a:p>
              <a:pPr latinLnBrk="0"/>
              <a:r>
                <a:rPr kumimoji="0" lang="en-US" altLang="ko-KR" sz="2000">
                  <a:solidFill>
                    <a:schemeClr val="bg1"/>
                  </a:solidFill>
                  <a:latin typeface="Bodoni MT Black" pitchFamily="18" charset="0"/>
                </a:rPr>
                <a:t>commit[rollback];</a:t>
              </a:r>
            </a:p>
          </p:txBody>
        </p:sp>
      </p:grpSp>
      <p:sp>
        <p:nvSpPr>
          <p:cNvPr id="96269" name="Oval 13"/>
          <p:cNvSpPr>
            <a:spLocks noChangeArrowheads="1"/>
          </p:cNvSpPr>
          <p:nvPr/>
        </p:nvSpPr>
        <p:spPr bwMode="auto">
          <a:xfrm>
            <a:off x="2310298" y="2119178"/>
            <a:ext cx="2016125" cy="792162"/>
          </a:xfrm>
          <a:prstGeom prst="ellipse">
            <a:avLst/>
          </a:prstGeom>
          <a:noFill/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4071934" y="1785926"/>
            <a:ext cx="4984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  <a:ea typeface="굴림" charset="-127"/>
              </a:rPr>
              <a:t>?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4393875" y="2054313"/>
            <a:ext cx="933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  <a:ea typeface="굴림" charset="-127"/>
              </a:rPr>
              <a:t>Oracle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224" y="94035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400" dirty="0" err="1" smtClean="0">
                <a:latin typeface="다음_SemiBold" pitchFamily="2" charset="-127"/>
                <a:ea typeface="다음_SemiBold" pitchFamily="2" charset="-127"/>
              </a:rPr>
              <a:t>MySQL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663" y="1560677"/>
            <a:ext cx="654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InnoDB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는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Transaction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에서 모든 작업을 진행한다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7130" y="2294952"/>
            <a:ext cx="5338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Default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로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AutoCommit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은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enable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5852" y="2714620"/>
            <a:ext cx="670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-&gt;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하나의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SQL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을 하나의 트랜잭션으로 파악하고 처리함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9" grpId="0" animBg="1"/>
      <p:bldP spid="96270" grpId="0"/>
      <p:bldP spid="96271" grpId="0"/>
      <p:bldP spid="13" grpId="0"/>
      <p:bldP spid="14" grpId="0"/>
      <p:bldP spid="15" grpId="0"/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000240"/>
            <a:ext cx="437401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4851" y="3428060"/>
            <a:ext cx="43624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4851" y="4285316"/>
            <a:ext cx="45624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67412" y="953548"/>
            <a:ext cx="329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Tool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에서의 확인방법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287" y="1500174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&lt;Oracle&gt;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946949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&lt;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MySQL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&gt;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gray">
          <a:xfrm>
            <a:off x="2143108" y="2285992"/>
            <a:ext cx="857256" cy="357190"/>
          </a:xfrm>
          <a:prstGeom prst="roundRect">
            <a:avLst/>
          </a:prstGeom>
          <a:noFill/>
          <a:ln w="50800" algn="ctr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 bwMode="gray">
          <a:xfrm>
            <a:off x="2643174" y="3429000"/>
            <a:ext cx="857256" cy="357190"/>
          </a:xfrm>
          <a:prstGeom prst="roundRect">
            <a:avLst/>
          </a:prstGeom>
          <a:noFill/>
          <a:ln w="50800" algn="ctr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 bwMode="gray">
          <a:xfrm>
            <a:off x="2643174" y="4286256"/>
            <a:ext cx="857256" cy="357190"/>
          </a:xfrm>
          <a:prstGeom prst="roundRect">
            <a:avLst/>
          </a:prstGeom>
          <a:noFill/>
          <a:ln w="50800" algn="ctr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143636" y="1857364"/>
            <a:ext cx="1508187" cy="2498354"/>
            <a:chOff x="6143636" y="1857364"/>
            <a:chExt cx="1508187" cy="2498354"/>
          </a:xfrm>
        </p:grpSpPr>
        <p:sp>
          <p:nvSpPr>
            <p:cNvPr id="20" name="TextBox 19"/>
            <p:cNvSpPr txBox="1"/>
            <p:nvPr/>
          </p:nvSpPr>
          <p:spPr>
            <a:xfrm>
              <a:off x="6143636" y="1857364"/>
              <a:ext cx="79380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howcard Gothic" pitchFamily="82" charset="0"/>
                </a:rPr>
                <a:t>?</a:t>
              </a:r>
              <a:endPara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itchFamily="8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58016" y="2000240"/>
              <a:ext cx="79380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howcard Gothic" pitchFamily="82" charset="0"/>
                </a:rPr>
                <a:t>?</a:t>
              </a:r>
              <a:endParaRPr lang="ko-KR" altLang="en-US" sz="96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itchFamily="8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72264" y="2786058"/>
              <a:ext cx="79380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howcard Gothic" pitchFamily="82" charset="0"/>
                </a:rPr>
                <a:t>?</a:t>
              </a:r>
              <a:endParaRPr lang="ko-KR" altLang="en-US" sz="9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itchFamily="8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8. </a:t>
            </a:r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TRANSACTION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3575" y="1417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667412" y="953548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1412776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둘씩 짝을 지어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다음과 같이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테스트를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합니다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각각 순서대로 진행하며 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사람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2]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의 결과값을 오라클과 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MySQL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경우를 비교해 봅니다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739" y="2425922"/>
            <a:ext cx="32810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&lt;</a:t>
            </a:r>
            <a:r>
              <a:rPr lang="ko-KR" altLang="en-US" sz="1600" dirty="0" err="1" smtClean="0">
                <a:latin typeface="다음_Regular" pitchFamily="2" charset="-127"/>
                <a:ea typeface="다음_Regular" pitchFamily="2" charset="-127"/>
              </a:rPr>
              <a:t>오라클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&gt;</a:t>
            </a:r>
          </a:p>
          <a:p>
            <a:r>
              <a:rPr lang="ko-KR" altLang="en-US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사람</a:t>
            </a:r>
            <a:r>
              <a:rPr lang="en-US" altLang="ko-KR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1</a:t>
            </a:r>
            <a:r>
              <a:rPr lang="en-US" altLang="ko-KR" sz="1600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: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다음과 같이 실행합니다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create table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(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id number );</a:t>
            </a:r>
          </a:p>
          <a:p>
            <a:r>
              <a:rPr lang="en-US" altLang="ko-KR" sz="1600" b="1" smtClean="0">
                <a:latin typeface="다음_Regular" pitchFamily="2" charset="-127"/>
                <a:ea typeface="다음_Regular" pitchFamily="2" charset="-127"/>
              </a:rPr>
              <a:t>insert 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into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 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values (123);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commit;</a:t>
            </a:r>
          </a:p>
          <a:p>
            <a:r>
              <a:rPr lang="ko-KR" altLang="en-US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사람</a:t>
            </a:r>
            <a:r>
              <a:rPr lang="en-US" altLang="ko-KR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2</a:t>
            </a:r>
            <a:r>
              <a:rPr lang="en-US" altLang="ko-KR" sz="1600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: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다음과 같이 조회합니다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select * from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;</a:t>
            </a:r>
          </a:p>
          <a:p>
            <a:r>
              <a:rPr lang="ko-KR" altLang="en-US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사람</a:t>
            </a:r>
            <a:r>
              <a:rPr lang="en-US" altLang="ko-KR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1</a:t>
            </a:r>
            <a:r>
              <a:rPr lang="en-US" altLang="ko-KR" sz="1600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: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다음과 같이 실행합니다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insert into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 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values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(456);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commit;</a:t>
            </a:r>
          </a:p>
          <a:p>
            <a:r>
              <a:rPr lang="ko-KR" altLang="en-US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사람</a:t>
            </a:r>
            <a:r>
              <a:rPr lang="en-US" altLang="ko-KR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2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: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다음과 같이 조회합니다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select * from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;</a:t>
            </a:r>
          </a:p>
          <a:p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911019" y="2455479"/>
            <a:ext cx="333559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&lt;</a:t>
            </a:r>
            <a:r>
              <a:rPr lang="en-US" altLang="ko-KR" sz="1600" dirty="0" err="1" smtClean="0">
                <a:latin typeface="다음_Regular" pitchFamily="2" charset="-127"/>
                <a:ea typeface="다음_Regular" pitchFamily="2" charset="-127"/>
              </a:rPr>
              <a:t>MySQL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&gt;</a:t>
            </a:r>
          </a:p>
          <a:p>
            <a:r>
              <a:rPr lang="ko-KR" altLang="en-US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사람</a:t>
            </a:r>
            <a:r>
              <a:rPr lang="en-US" altLang="ko-KR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1</a:t>
            </a:r>
            <a:r>
              <a:rPr lang="en-US" altLang="ko-KR" sz="1600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: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다음과 같이 실행합니다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create table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(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id integer );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insert into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 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values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(123);</a:t>
            </a:r>
          </a:p>
          <a:p>
            <a:r>
              <a:rPr lang="ko-KR" altLang="en-US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사람</a:t>
            </a:r>
            <a:r>
              <a:rPr lang="en-US" altLang="ko-KR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2</a:t>
            </a:r>
            <a:r>
              <a:rPr lang="en-US" altLang="ko-KR" sz="1600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: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다음과 같이 조회합니다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start transaction; 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select * from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;</a:t>
            </a:r>
          </a:p>
          <a:p>
            <a:r>
              <a:rPr lang="ko-KR" altLang="en-US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사람</a:t>
            </a:r>
            <a:r>
              <a:rPr lang="en-US" altLang="ko-KR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1</a:t>
            </a:r>
            <a:r>
              <a:rPr lang="en-US" altLang="ko-KR" sz="1600" dirty="0" smtClean="0">
                <a:solidFill>
                  <a:srgbClr val="6600CC"/>
                </a:solidFill>
                <a:latin typeface="다음_Regular" pitchFamily="2" charset="-127"/>
                <a:ea typeface="다음_Regular" pitchFamily="2" charset="-127"/>
              </a:rPr>
              <a:t>: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다음과 같이 실행합니다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. 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insert into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 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values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(456);</a:t>
            </a:r>
          </a:p>
          <a:p>
            <a:r>
              <a:rPr lang="ko-KR" altLang="en-US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사람</a:t>
            </a:r>
            <a:r>
              <a:rPr lang="en-US" altLang="ko-KR" sz="1600" dirty="0" smtClean="0">
                <a:solidFill>
                  <a:srgbClr val="FF6600"/>
                </a:solidFill>
                <a:latin typeface="다음_Regular" pitchFamily="2" charset="-127"/>
                <a:ea typeface="다음_Regular" pitchFamily="2" charset="-127"/>
              </a:rPr>
              <a:t>2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: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다음과 같이 조회합니다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select * from 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Dxx</a:t>
            </a:r>
            <a:r>
              <a:rPr lang="en-US" altLang="ko-KR" sz="1600" b="1" dirty="0" smtClean="0">
                <a:solidFill>
                  <a:srgbClr val="0000FF"/>
                </a:solidFill>
                <a:latin typeface="다음_Regular" pitchFamily="2" charset="-127"/>
                <a:ea typeface="다음_Regular" pitchFamily="2" charset="-127"/>
              </a:rPr>
              <a:t>]</a:t>
            </a:r>
            <a:r>
              <a:rPr lang="en-US" altLang="ko-KR" sz="1600" b="1" dirty="0" smtClean="0">
                <a:latin typeface="다음_Regular" pitchFamily="2" charset="-127"/>
                <a:ea typeface="다음_Regular" pitchFamily="2" charset="-127"/>
              </a:rPr>
              <a:t>;</a:t>
            </a:r>
          </a:p>
          <a:p>
            <a:endParaRPr lang="ko-KR" altLang="en-US" sz="1600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4644" y="3356992"/>
            <a:ext cx="27813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789040"/>
            <a:ext cx="2237219" cy="232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9.</a:t>
            </a:r>
            <a:r>
              <a:rPr lang="ko-KR" altLang="en-US" sz="320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3200" dirty="0" smtClean="0">
                <a:latin typeface="HY목각파임B" pitchFamily="18" charset="-127"/>
                <a:ea typeface="HY목각파임B" pitchFamily="18" charset="-127"/>
              </a:rPr>
              <a:t>함수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287" y="1559361"/>
            <a:ext cx="8052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각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DBMS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는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SQL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문에서 사용 가능한 함수들을 만들어서 제공한다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287" y="2293636"/>
            <a:ext cx="7459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수식 계산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String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변형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일자 계산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및 날짜 계산도 가능하다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3016036"/>
            <a:ext cx="6974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3. DBMS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별로 제공하는 함수의 이름과 역할은 각각 다르다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6" name="Picture 4" descr="C:\Users\joanney\AppData\Local\Microsoft\Windows\Temporary Internet Files\Content.IE5\UUSEN32U\MCj043260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5500702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9.</a:t>
            </a:r>
            <a:r>
              <a:rPr lang="ko-KR" altLang="en-US" sz="320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3200" dirty="0" smtClean="0">
                <a:latin typeface="HY목각파임B" pitchFamily="18" charset="-127"/>
                <a:ea typeface="HY목각파임B" pitchFamily="18" charset="-127"/>
              </a:rPr>
              <a:t>함수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287" y="1556792"/>
            <a:ext cx="71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1. Oracle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department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테이블의 데이터를 조회하는데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, </a:t>
            </a: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manager_id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의 값에 따라 출력내용이 달라지게 조회한다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(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출력 컬럼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: department_id, department_name)    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226600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708920"/>
            <a:ext cx="39290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HY목각파임B" pitchFamily="18" charset="-127"/>
                <a:ea typeface="HY목각파임B" pitchFamily="18" charset="-127"/>
              </a:rPr>
              <a:t>9.</a:t>
            </a:r>
            <a:r>
              <a:rPr lang="ko-KR" altLang="en-US" sz="320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3200" dirty="0" smtClean="0">
                <a:latin typeface="HY목각파임B" pitchFamily="18" charset="-127"/>
                <a:ea typeface="HY목각파임B" pitchFamily="18" charset="-127"/>
              </a:rPr>
              <a:t>함수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287" y="1559361"/>
            <a:ext cx="7882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Oracle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hr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스키마의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jobs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테이블의 정보를 추출하는데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,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월급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정보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(min_salary, max_salary)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를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nnn,nnn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과 같은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포맷으로 </a:t>
            </a:r>
            <a:endParaRPr lang="en-US" altLang="ko-KR" sz="200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 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출력하게끔 쿼리를 작성한다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 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3728536"/>
            <a:ext cx="8475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3.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MySQL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의 본인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스키마의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Country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테이블의 데이터를 다음과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같이 출력하게 쿼리를 작성한다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.(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areasize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는 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surfaceare column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의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               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값을 둘째 자리에서 반올림 한 것이다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. </a:t>
            </a:r>
            <a:r>
              <a:rPr lang="en-US" altLang="ko-KR" sz="2000" dirty="0" err="1" smtClean="0">
                <a:latin typeface="다음_Regular" pitchFamily="2" charset="-127"/>
                <a:ea typeface="다음_Regular" pitchFamily="2" charset="-127"/>
              </a:rPr>
              <a:t>codeinfo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는 </a:t>
            </a:r>
            <a:endParaRPr lang="en-US" altLang="ko-KR" sz="2000" dirty="0" smtClean="0">
              <a:latin typeface="다음_Regular" pitchFamily="2" charset="-127"/>
              <a:ea typeface="다음_Regular" pitchFamily="2" charset="-127"/>
            </a:endParaRPr>
          </a:p>
          <a:p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                     code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와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Name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컬럼값을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000" smtClean="0">
                <a:latin typeface="다음_Regular" pitchFamily="2" charset="-127"/>
                <a:ea typeface="다음_Regular" pitchFamily="2" charset="-127"/>
              </a:rPr>
              <a:t>붙여서 출력한 것이다</a:t>
            </a:r>
            <a:r>
              <a:rPr lang="en-US" altLang="ko-KR" sz="2000" smtClean="0">
                <a:latin typeface="다음_Regular" pitchFamily="2" charset="-127"/>
                <a:ea typeface="다음_Regular" pitchFamily="2" charset="-127"/>
              </a:rPr>
              <a:t>.)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78535" y="940169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실습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420888"/>
            <a:ext cx="488635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429132"/>
            <a:ext cx="237024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5286388"/>
            <a:ext cx="532474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8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33425"/>
            <a:ext cx="771525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10"/>
          <p:cNvSpPr>
            <a:spLocks noChangeArrowheads="1"/>
          </p:cNvSpPr>
          <p:nvPr/>
        </p:nvSpPr>
        <p:spPr bwMode="auto">
          <a:xfrm>
            <a:off x="4284663" y="2838450"/>
            <a:ext cx="30956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43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감사합니다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-3)Schema 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6853" y="1559737"/>
            <a:ext cx="7058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데이터를 저장하여 관리하는 테이블의 정의를 저장하는 장소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7803" y="2416805"/>
            <a:ext cx="4036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다음_SemiBold" pitchFamily="2" charset="-127"/>
                <a:ea typeface="다음_SemiBold" pitchFamily="2" charset="-127"/>
              </a:rPr>
              <a:t>DATA DICTIONARY</a:t>
            </a:r>
            <a:endParaRPr lang="ko-KR" altLang="en-US" sz="32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4357874" y="2119178"/>
            <a:ext cx="428628" cy="285752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>
            <a:off x="4345811" y="3294991"/>
            <a:ext cx="428628" cy="285752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66541" y="3655001"/>
            <a:ext cx="3017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spc="0" dirty="0" smtClean="0">
                <a:ln w="38100" cmpd="sng">
                  <a:solidFill>
                    <a:srgbClr val="6600CC">
                      <a:alpha val="42000"/>
                    </a:srgbClr>
                  </a:solidFill>
                  <a:prstDash val="solid"/>
                </a:ln>
                <a:solidFill>
                  <a:srgbClr val="6600CC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SCHEMA</a:t>
            </a:r>
            <a:endParaRPr lang="en-US" altLang="ko-KR" sz="5400" b="1" cap="all" spc="0" dirty="0">
              <a:ln w="38100" cmpd="sng">
                <a:solidFill>
                  <a:srgbClr val="6600CC">
                    <a:alpha val="42000"/>
                  </a:srgbClr>
                </a:solidFill>
                <a:prstDash val="solid"/>
              </a:ln>
              <a:solidFill>
                <a:srgbClr val="6600CC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목각파임B" pitchFamily="18" charset="-127"/>
                <a:ea typeface="HY목각파임B" pitchFamily="18" charset="-127"/>
              </a:rPr>
              <a:t>1.DBMS -3)Schema </a:t>
            </a:r>
            <a:endParaRPr lang="ko-KR" altLang="en-US" sz="32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31035" y="880982"/>
            <a:ext cx="2044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내부 스키마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2229" y="1560677"/>
            <a:ext cx="700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조직 전체의 입장에서 본 데이터베이스의 물리적인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DB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구조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1035" y="2327757"/>
            <a:ext cx="2034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개념 스키마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3540" y="3012247"/>
            <a:ext cx="5929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데이터에 대한 객체 및 제약 조건 등을 표현한 명세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5415" y="3726627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여러 관계들로 표현된 데이터 전체의 집합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54973" y="4476632"/>
            <a:ext cx="2034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외</a:t>
            </a:r>
            <a:r>
              <a:rPr lang="ko-KR" altLang="en-US" sz="2400" dirty="0">
                <a:latin typeface="다음_SemiBold" pitchFamily="2" charset="-127"/>
                <a:ea typeface="다음_SemiBold" pitchFamily="2" charset="-127"/>
              </a:rPr>
              <a:t>부</a:t>
            </a:r>
            <a:r>
              <a:rPr lang="ko-KR" altLang="en-US" sz="2400" dirty="0" smtClean="0">
                <a:latin typeface="다음_SemiBold" pitchFamily="2" charset="-127"/>
                <a:ea typeface="다음_SemiBold" pitchFamily="2" charset="-127"/>
              </a:rPr>
              <a:t> 스키마</a:t>
            </a:r>
            <a:endParaRPr lang="en-US" altLang="ko-KR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3066" y="5172030"/>
            <a:ext cx="7204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현재 사용자의 </a:t>
            </a:r>
            <a:r>
              <a:rPr lang="en-US" altLang="ko-KR" sz="2000" dirty="0" smtClean="0">
                <a:latin typeface="다음_Regular" pitchFamily="2" charset="-127"/>
                <a:ea typeface="다음_Regular" pitchFamily="2" charset="-127"/>
              </a:rPr>
              <a:t>application 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화면에 보여지는 데이터들의 구조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17" name="Picture 14" descr="스키마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1142984"/>
            <a:ext cx="59626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8" grpId="0"/>
      <p:bldP spid="9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마케팅랩 A4 슬라이드 포멧">
  <a:themeElements>
    <a:clrScheme name="마케팅랩 A4 슬라이드 포멧 13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마케팅랩 A4 슬라이드 포멧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 algn="ctr">
          <a:solidFill>
            <a:srgbClr val="6600CC"/>
          </a:solidFill>
          <a:round/>
          <a:headEnd/>
          <a:tailEnd/>
        </a:ln>
      </a:spPr>
      <a:bodyPr wrap="none" rtlCol="0" anchor="ctr"/>
      <a:lstStyle>
        <a:defPPr algn="ctr">
          <a:defRPr/>
        </a:defPPr>
      </a:lstStyle>
    </a:spDef>
    <a:lnDef>
      <a:spPr>
        <a:ln w="31750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마케팅랩 A4 슬라이드 포멧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케팅랩 A4 슬라이드 포멧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케팅랩 A4 슬라이드 포멧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케팅랩 A4 슬라이드 포멧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케팅랩 A4 슬라이드 포멧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케팅랩 A4 슬라이드 포멧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케팅랩 A4 슬라이드 포멧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케팅랩 A4 슬라이드 포멧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케팅랩 A4 슬라이드 포멧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케팅랩 A4 슬라이드 포멧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케팅랩 A4 슬라이드 포멧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케팅랩 A4 슬라이드 포멧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케팅랩 A4 슬라이드 포멧 13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FFFFFF"/>
        </a:accent1>
        <a:accent2>
          <a:srgbClr val="00AE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9D00"/>
        </a:accent6>
        <a:hlink>
          <a:srgbClr val="FC0128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13960</TotalTime>
  <Words>9273</Words>
  <Application>Microsoft Office PowerPoint</Application>
  <PresentationFormat>화면 슬라이드 쇼(4:3)</PresentationFormat>
  <Paragraphs>1398</Paragraphs>
  <Slides>77</Slides>
  <Notes>73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9" baseType="lpstr">
      <vt:lpstr>마케팅랩 A4 슬라이드 포멧</vt:lpstr>
      <vt:lpstr>Visio</vt:lpstr>
      <vt:lpstr>슬라이드 1</vt:lpstr>
      <vt:lpstr>순서</vt:lpstr>
      <vt:lpstr>1.DBMS -1)RDBMS란?</vt:lpstr>
      <vt:lpstr>1.DBMS -1)RDBMS란?</vt:lpstr>
      <vt:lpstr>1.DBMS -2)RDBMS 용어</vt:lpstr>
      <vt:lpstr>1.DBMS -2)RDBMS 용어</vt:lpstr>
      <vt:lpstr>1.DBMS -2)RDBMS 용어</vt:lpstr>
      <vt:lpstr>1.DBMS -3)Schema </vt:lpstr>
      <vt:lpstr>1.DBMS -3)Schema </vt:lpstr>
      <vt:lpstr>1.DBMS -3)Schema </vt:lpstr>
      <vt:lpstr>1.DBMS -4) snapshot</vt:lpstr>
      <vt:lpstr>1.DBMS -5) instance</vt:lpstr>
      <vt:lpstr>1.DBMS -6) DBMS 제품</vt:lpstr>
      <vt:lpstr>1.DBMS -7)ORACLE</vt:lpstr>
      <vt:lpstr>1.DBMS -7)ORACLE</vt:lpstr>
      <vt:lpstr>1.DBMS -7)ORACLE</vt:lpstr>
      <vt:lpstr>1.DBMS -7)ORACLE</vt:lpstr>
      <vt:lpstr>1.DBMS -7)ORACLE</vt:lpstr>
      <vt:lpstr>1.DBMS -7)ORACLE</vt:lpstr>
      <vt:lpstr>1.DBMS -8)MySQL</vt:lpstr>
      <vt:lpstr>1.DBMS -8)MySQL</vt:lpstr>
      <vt:lpstr>1.DBMS -8)MySQL</vt:lpstr>
      <vt:lpstr>1.DBMS -8)MySQL</vt:lpstr>
      <vt:lpstr>1.DBMS -8)MySQL</vt:lpstr>
      <vt:lpstr>1.DBMS -8)MySQL</vt:lpstr>
      <vt:lpstr>1.DBMS -8)MySQL</vt:lpstr>
      <vt:lpstr>1.DBMS -8)MySQL</vt:lpstr>
      <vt:lpstr>1.DBMS -8)MySQL</vt:lpstr>
      <vt:lpstr>2. DATA Type-1)설명 </vt:lpstr>
      <vt:lpstr>2. DATA Type-2)구분 </vt:lpstr>
      <vt:lpstr>3.SQL</vt:lpstr>
      <vt:lpstr>3.SQL</vt:lpstr>
      <vt:lpstr>4. Data Control Language</vt:lpstr>
      <vt:lpstr>4. Data Control Language</vt:lpstr>
      <vt:lpstr>4. Data Control Language</vt:lpstr>
      <vt:lpstr>5.Data Definition Language</vt:lpstr>
      <vt:lpstr>5.Data Definition Language</vt:lpstr>
      <vt:lpstr>5.Data Definition Language</vt:lpstr>
      <vt:lpstr>5.Data Definition Language</vt:lpstr>
      <vt:lpstr>5.Data Definition Language</vt:lpstr>
      <vt:lpstr>5.Data Definition Language</vt:lpstr>
      <vt:lpstr>5.Data Definition Language</vt:lpstr>
      <vt:lpstr>5.Data Definition Language</vt:lpstr>
      <vt:lpstr>5.Data Definition Language</vt:lpstr>
      <vt:lpstr>5.Data Definition Language</vt:lpstr>
      <vt:lpstr>5.Data Definition Language</vt:lpstr>
      <vt:lpstr>5.Data Definition Language</vt:lpstr>
      <vt:lpstr>6.Data Manipulation Language </vt:lpstr>
      <vt:lpstr>6.Data Manipulation Language </vt:lpstr>
      <vt:lpstr>6.Data Manipulation Language </vt:lpstr>
      <vt:lpstr>7. Select</vt:lpstr>
      <vt:lpstr>7. Select</vt:lpstr>
      <vt:lpstr>7.Select</vt:lpstr>
      <vt:lpstr>7.Select</vt:lpstr>
      <vt:lpstr>7. Select</vt:lpstr>
      <vt:lpstr>7. Select</vt:lpstr>
      <vt:lpstr>7. Select</vt:lpstr>
      <vt:lpstr>7. Select</vt:lpstr>
      <vt:lpstr>7. Select</vt:lpstr>
      <vt:lpstr>7. Select</vt:lpstr>
      <vt:lpstr>7. Select</vt:lpstr>
      <vt:lpstr>7. Select</vt:lpstr>
      <vt:lpstr>7. Select</vt:lpstr>
      <vt:lpstr>8. TRANSACTION</vt:lpstr>
      <vt:lpstr>8. TRANSACTION</vt:lpstr>
      <vt:lpstr>8. TRANSACTION</vt:lpstr>
      <vt:lpstr>8. TRANSACTION</vt:lpstr>
      <vt:lpstr>8. TRANSACTION</vt:lpstr>
      <vt:lpstr>8. TRANSACTION</vt:lpstr>
      <vt:lpstr>8. TRANSACTION</vt:lpstr>
      <vt:lpstr>8. TRANSACTION</vt:lpstr>
      <vt:lpstr>8. TRANSACTION</vt:lpstr>
      <vt:lpstr>8. TRANSACTION</vt:lpstr>
      <vt:lpstr>9. 함수 설명</vt:lpstr>
      <vt:lpstr>9. 함수 설명</vt:lpstr>
      <vt:lpstr>9. 함수 설명</vt:lpstr>
      <vt:lpstr>슬라이드 77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joanney</cp:lastModifiedBy>
  <cp:revision>1227</cp:revision>
  <dcterms:created xsi:type="dcterms:W3CDTF">2004-11-08T02:04:15Z</dcterms:created>
  <dcterms:modified xsi:type="dcterms:W3CDTF">2011-02-11T04:38:50Z</dcterms:modified>
</cp:coreProperties>
</file>