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67.xml" ContentType="application/vnd.openxmlformats-officedocument.presentationml.notesSlide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84" r:id="rId3"/>
    <p:sldId id="351" r:id="rId4"/>
    <p:sldId id="301" r:id="rId5"/>
    <p:sldId id="309" r:id="rId6"/>
    <p:sldId id="330" r:id="rId7"/>
    <p:sldId id="300" r:id="rId8"/>
    <p:sldId id="340" r:id="rId9"/>
    <p:sldId id="355" r:id="rId10"/>
    <p:sldId id="356" r:id="rId11"/>
    <p:sldId id="357" r:id="rId12"/>
    <p:sldId id="354" r:id="rId13"/>
    <p:sldId id="343" r:id="rId14"/>
    <p:sldId id="368" r:id="rId15"/>
    <p:sldId id="299" r:id="rId16"/>
    <p:sldId id="374" r:id="rId17"/>
    <p:sldId id="266" r:id="rId18"/>
    <p:sldId id="382" r:id="rId19"/>
    <p:sldId id="383" r:id="rId20"/>
    <p:sldId id="384" r:id="rId21"/>
    <p:sldId id="334" r:id="rId22"/>
    <p:sldId id="353" r:id="rId23"/>
    <p:sldId id="360" r:id="rId24"/>
    <p:sldId id="361" r:id="rId25"/>
    <p:sldId id="363" r:id="rId26"/>
    <p:sldId id="364" r:id="rId27"/>
    <p:sldId id="305" r:id="rId28"/>
    <p:sldId id="335" r:id="rId29"/>
    <p:sldId id="395" r:id="rId30"/>
    <p:sldId id="313" r:id="rId31"/>
    <p:sldId id="394" r:id="rId32"/>
    <p:sldId id="392" r:id="rId33"/>
    <p:sldId id="272" r:id="rId34"/>
    <p:sldId id="274" r:id="rId35"/>
    <p:sldId id="337" r:id="rId36"/>
    <p:sldId id="338" r:id="rId37"/>
    <p:sldId id="275" r:id="rId38"/>
    <p:sldId id="336" r:id="rId39"/>
    <p:sldId id="278" r:id="rId40"/>
    <p:sldId id="283" r:id="rId41"/>
    <p:sldId id="279" r:id="rId42"/>
    <p:sldId id="365" r:id="rId43"/>
    <p:sldId id="385" r:id="rId44"/>
    <p:sldId id="386" r:id="rId45"/>
    <p:sldId id="281" r:id="rId46"/>
    <p:sldId id="366" r:id="rId47"/>
    <p:sldId id="396" r:id="rId48"/>
    <p:sldId id="346" r:id="rId49"/>
    <p:sldId id="370" r:id="rId50"/>
    <p:sldId id="288" r:id="rId51"/>
    <p:sldId id="289" r:id="rId52"/>
    <p:sldId id="290" r:id="rId53"/>
    <p:sldId id="350" r:id="rId54"/>
    <p:sldId id="291" r:id="rId55"/>
    <p:sldId id="401" r:id="rId56"/>
    <p:sldId id="352" r:id="rId57"/>
    <p:sldId id="393" r:id="rId58"/>
    <p:sldId id="293" r:id="rId59"/>
    <p:sldId id="294" r:id="rId60"/>
    <p:sldId id="295" r:id="rId61"/>
    <p:sldId id="296" r:id="rId62"/>
    <p:sldId id="373" r:id="rId63"/>
    <p:sldId id="371" r:id="rId64"/>
    <p:sldId id="303" r:id="rId65"/>
    <p:sldId id="314" r:id="rId66"/>
    <p:sldId id="316" r:id="rId67"/>
    <p:sldId id="317" r:id="rId68"/>
    <p:sldId id="387" r:id="rId69"/>
    <p:sldId id="397" r:id="rId70"/>
    <p:sldId id="318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98" r:id="rId82"/>
    <p:sldId id="402" r:id="rId83"/>
    <p:sldId id="406" r:id="rId84"/>
    <p:sldId id="307" r:id="rId85"/>
    <p:sldId id="380" r:id="rId86"/>
    <p:sldId id="378" r:id="rId87"/>
    <p:sldId id="375" r:id="rId88"/>
    <p:sldId id="377" r:id="rId89"/>
    <p:sldId id="399" r:id="rId90"/>
    <p:sldId id="376" r:id="rId91"/>
    <p:sldId id="264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66CC"/>
    <a:srgbClr val="505FF2"/>
    <a:srgbClr val="EEEEFF"/>
    <a:srgbClr val="008000"/>
    <a:srgbClr val="EEF5FF"/>
    <a:srgbClr val="5353FF"/>
    <a:srgbClr val="2B2BE9"/>
    <a:srgbClr val="003399"/>
    <a:srgbClr val="EE8E00"/>
    <a:srgbClr val="EECD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33" autoAdjust="0"/>
    <p:restoredTop sz="98302" autoAdjust="0"/>
  </p:normalViewPr>
  <p:slideViewPr>
    <p:cSldViewPr>
      <p:cViewPr>
        <p:scale>
          <a:sx n="110" d="100"/>
          <a:sy n="110" d="100"/>
        </p:scale>
        <p:origin x="-2070" y="-63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3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PROJECT TITLE 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25FF-D056-4D86-9634-C5994D4F8158}" type="datetimeFigureOut">
              <a:rPr lang="ko-KR" altLang="en-US" smtClean="0"/>
              <a:pPr/>
              <a:t>2012-04-26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76C92-8300-4E4E-9E67-F637687B87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PROJECT TITLE 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3B19-2264-478E-930C-923AD3751A28}" type="datetimeFigureOut">
              <a:rPr lang="ko-KR" altLang="en-US" smtClean="0"/>
              <a:pPr/>
              <a:t>2012-04-26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626-166F-4EE2-AAD8-9D5824FC7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89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PROJECT TITLE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7B626-166F-4EE2-AAD8-9D5824FC7B7E}" type="slidenum">
              <a:rPr lang="ko-KR" altLang="en-US" smtClean="0"/>
              <a:pPr/>
              <a:t>90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142844" y="203200"/>
            <a:ext cx="4114800" cy="439718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altLang="ko-KR" dirty="0" smtClean="0"/>
              <a:t>PROJECT TITLE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142844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3DBCF075-D46C-4FA3-89A7-E7E936A34D7F}" type="datetimeFigureOut">
              <a:rPr lang="ko-KR" altLang="en-US" smtClean="0"/>
              <a:pPr/>
              <a:t>2012-04-26</a:t>
            </a:fld>
            <a:endParaRPr lang="ko-KR" altLang="en-US" dirty="0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142844" y="203200"/>
            <a:ext cx="4114800" cy="439718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altLang="ko-KR" dirty="0" smtClean="0"/>
              <a:t>PROJECT TITLE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142844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3DBCF075-D46C-4FA3-89A7-E7E936A34D7F}" type="datetimeFigureOut">
              <a:rPr lang="ko-KR" altLang="en-US" smtClean="0"/>
              <a:pPr/>
              <a:t>2012-04-26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528" y="6237312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effectLst/>
                <a:latin typeface="다음_SemiBold" pitchFamily="2" charset="-127"/>
                <a:ea typeface="다음_SemiBold" pitchFamily="2" charset="-127"/>
              </a:rPr>
              <a:t>HTML BASIC</a:t>
            </a:r>
            <a:endParaRPr lang="ko-KR" altLang="en-US" sz="1200" dirty="0" smtClean="0">
              <a:solidFill>
                <a:schemeClr val="bg1"/>
              </a:solidFill>
              <a:effectLst/>
              <a:latin typeface="다음_SemiBold" pitchFamily="2" charset="-127"/>
              <a:ea typeface="다음_SemiBold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3286116" y="3358733"/>
            <a:ext cx="257176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ko/firefox/addon/1843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en/details.aspx?FamilyID=95e06cbe-4940-4218-b75d-b8856fced535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ko/firefox/addon/60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4348" y="2276872"/>
            <a:ext cx="7358114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HTML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Basic &amp; Advanced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4612" y="5291752"/>
            <a:ext cx="3714776" cy="923330"/>
          </a:xfrm>
          <a:prstGeom prst="rect">
            <a:avLst/>
          </a:prstGeom>
          <a:noFill/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웹표준</a:t>
            </a:r>
            <a:r>
              <a:rPr lang="en-US" altLang="ko-KR" sz="1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FT</a:t>
            </a:r>
            <a:r>
              <a:rPr lang="ko-KR" altLang="en-US" sz="1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팀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㈜ </a:t>
            </a:r>
            <a:r>
              <a:rPr lang="ko-KR" altLang="en-US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다음서비스 </a:t>
            </a:r>
            <a:r>
              <a:rPr lang="en-US" altLang="ko-KR" sz="10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Daum</a:t>
            </a:r>
            <a:r>
              <a:rPr lang="en-US" altLang="ko-KR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Service</a:t>
            </a:r>
            <a:r>
              <a:rPr lang="ko-KR" altLang="en-US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en-US" altLang="ko-KR" sz="1000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2011. 09</a:t>
            </a:r>
          </a:p>
        </p:txBody>
      </p:sp>
    </p:spTree>
  </p:cSld>
  <p:clrMapOvr>
    <a:masterClrMapping/>
  </p:clrMapOvr>
  <p:transition advTm="28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2363814"/>
            <a:ext cx="8215370" cy="70799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282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2363814"/>
            <a:ext cx="8215370" cy="70799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1472" y="3140050"/>
            <a:ext cx="8215370" cy="646140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359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14744" y="1304496"/>
            <a:ext cx="173156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algn="ctr"/>
            <a:r>
              <a:rPr lang="en-US" altLang="en-US" sz="1600" b="1" dirty="0" smtClean="0">
                <a:solidFill>
                  <a:srgbClr val="FFFF00"/>
                </a:solidFill>
              </a:rPr>
              <a:t>HTML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버전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472" y="2363814"/>
            <a:ext cx="8215370" cy="70799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1472" y="3140050"/>
            <a:ext cx="8215370" cy="646140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34" y="4401459"/>
            <a:ext cx="235745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b="1" dirty="0" smtClean="0"/>
              <a:t>HTML </a:t>
            </a:r>
            <a:r>
              <a:rPr lang="ko-KR" altLang="en-US" b="1" dirty="0" smtClean="0"/>
              <a:t>버전 정보</a:t>
            </a:r>
            <a:endParaRPr lang="en-US" altLang="ko-KR" b="1" dirty="0" smtClean="0"/>
          </a:p>
          <a:p>
            <a:pPr lvl="0">
              <a:spcBef>
                <a:spcPts val="600"/>
              </a:spcBef>
            </a:pPr>
            <a:r>
              <a:rPr lang="en-US" altLang="en-US" sz="1400" dirty="0" smtClean="0"/>
              <a:t> 1. DTD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lvl="0"/>
            <a:r>
              <a:rPr lang="en-US" altLang="en-US" sz="1200" dirty="0" smtClean="0"/>
              <a:t>    (Document Type Definition)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219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14744" y="1304496"/>
            <a:ext cx="173156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algn="ctr"/>
            <a:r>
              <a:rPr lang="en-US" altLang="en-US" sz="1600" b="1" dirty="0" smtClean="0">
                <a:solidFill>
                  <a:srgbClr val="FFFF00"/>
                </a:solidFill>
              </a:rPr>
              <a:t>HTML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버전 정보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1472" y="2363814"/>
            <a:ext cx="8215370" cy="70799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041757" y="2143116"/>
            <a:ext cx="1077539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FF00"/>
                </a:solidFill>
              </a:rPr>
              <a:t>헤더 영역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1472" y="3140050"/>
            <a:ext cx="8215370" cy="646140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34" y="4401459"/>
            <a:ext cx="235745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b="1" dirty="0" smtClean="0"/>
              <a:t>HTML </a:t>
            </a:r>
            <a:r>
              <a:rPr lang="ko-KR" altLang="en-US" b="1" dirty="0" smtClean="0"/>
              <a:t>버전 정보</a:t>
            </a:r>
            <a:endParaRPr lang="en-US" altLang="ko-KR" b="1" dirty="0" smtClean="0"/>
          </a:p>
          <a:p>
            <a:pPr lvl="0">
              <a:spcBef>
                <a:spcPts val="600"/>
              </a:spcBef>
            </a:pPr>
            <a:r>
              <a:rPr lang="en-US" altLang="en-US" sz="1400" dirty="0" smtClean="0"/>
              <a:t> 1. DTD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lvl="0"/>
            <a:r>
              <a:rPr lang="en-US" altLang="en-US" sz="1200" dirty="0" smtClean="0"/>
              <a:t>    (Document Type Definition)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07521" y="4401459"/>
            <a:ext cx="29289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smtClean="0"/>
              <a:t>헤더 영역</a:t>
            </a:r>
            <a:endParaRPr lang="en-US" altLang="ko-KR" b="1" dirty="0" smtClean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en-US" sz="1400" dirty="0" smtClean="0"/>
              <a:t> 1. head </a:t>
            </a:r>
            <a:r>
              <a:rPr lang="ko-KR" altLang="en-US" sz="1400" dirty="0" smtClean="0"/>
              <a:t>요소로 정의</a:t>
            </a:r>
            <a:endParaRPr lang="en-US" altLang="ko-KR" sz="1400" dirty="0" smtClean="0"/>
          </a:p>
          <a:p>
            <a:pPr lvl="0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화면에 표시되지 않음</a:t>
            </a:r>
            <a:endParaRPr lang="en-US" altLang="ko-KR" sz="1400" dirty="0" smtClean="0"/>
          </a:p>
          <a:p>
            <a:pPr lvl="0">
              <a:lnSpc>
                <a:spcPct val="150000"/>
              </a:lnSpc>
            </a:pPr>
            <a:r>
              <a:rPr lang="en-US" altLang="ko-KR" sz="1400" dirty="0" smtClean="0"/>
              <a:t> 3. </a:t>
            </a:r>
            <a:r>
              <a:rPr lang="ko-KR" altLang="en-US" sz="1400" b="1" dirty="0" smtClean="0"/>
              <a:t>문서의 제목</a:t>
            </a:r>
            <a:r>
              <a:rPr lang="ko-KR" altLang="en-US" sz="1400" dirty="0" smtClean="0"/>
              <a:t>과 </a:t>
            </a:r>
            <a:r>
              <a:rPr lang="ko-KR" altLang="en-US" sz="1400" b="1" dirty="0" smtClean="0"/>
              <a:t>메타 정보 </a:t>
            </a:r>
            <a:r>
              <a:rPr lang="ko-KR" altLang="en-US" sz="1400" dirty="0" smtClean="0"/>
              <a:t>포함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172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14744" y="1304496"/>
            <a:ext cx="173156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algn="ctr"/>
            <a:r>
              <a:rPr lang="en-US" altLang="en-US" sz="1600" b="1" dirty="0" smtClean="0">
                <a:solidFill>
                  <a:srgbClr val="FFFF00"/>
                </a:solidFill>
              </a:rPr>
              <a:t>HTML 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버전 정보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1472" y="2363814"/>
            <a:ext cx="8215370" cy="70799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041757" y="2143116"/>
            <a:ext cx="1077539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FF00"/>
                </a:solidFill>
              </a:rPr>
              <a:t>헤더 영역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1472" y="3140050"/>
            <a:ext cx="8215370" cy="646140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41757" y="3000372"/>
            <a:ext cx="1077539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 algn="ctr"/>
            <a:r>
              <a:rPr lang="ko-KR" altLang="en-US" sz="1600" b="1" dirty="0" smtClean="0">
                <a:solidFill>
                  <a:srgbClr val="FFFF00"/>
                </a:solidFill>
              </a:rPr>
              <a:t>본문 영역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034" y="4401459"/>
            <a:ext cx="235745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b="1" dirty="0" smtClean="0"/>
              <a:t>HTML </a:t>
            </a:r>
            <a:r>
              <a:rPr lang="ko-KR" altLang="en-US" b="1" dirty="0" smtClean="0"/>
              <a:t>버전 정보</a:t>
            </a:r>
            <a:endParaRPr lang="en-US" altLang="ko-KR" b="1" dirty="0" smtClean="0"/>
          </a:p>
          <a:p>
            <a:pPr lvl="0">
              <a:spcBef>
                <a:spcPts val="600"/>
              </a:spcBef>
            </a:pPr>
            <a:r>
              <a:rPr lang="en-US" altLang="en-US" sz="1400" dirty="0" smtClean="0"/>
              <a:t> 1. DTD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lvl="0"/>
            <a:r>
              <a:rPr lang="en-US" altLang="en-US" sz="1200" dirty="0" smtClean="0"/>
              <a:t>    (Document Type Definition)</a:t>
            </a:r>
            <a:endParaRPr lang="en-US" altLang="ko-KR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107521" y="4401459"/>
            <a:ext cx="29289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smtClean="0"/>
              <a:t>헤더 영역</a:t>
            </a:r>
            <a:endParaRPr lang="en-US" altLang="ko-KR" b="1" dirty="0" smtClean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en-US" sz="1400" dirty="0" smtClean="0"/>
              <a:t> 1. head </a:t>
            </a:r>
            <a:r>
              <a:rPr lang="ko-KR" altLang="en-US" sz="1400" dirty="0" smtClean="0"/>
              <a:t>요소로 정의</a:t>
            </a:r>
            <a:endParaRPr lang="en-US" altLang="ko-KR" sz="1400" dirty="0" smtClean="0"/>
          </a:p>
          <a:p>
            <a:pPr lvl="0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화면에 표시되지 않음</a:t>
            </a:r>
            <a:endParaRPr lang="en-US" altLang="ko-KR" sz="1400" dirty="0" smtClean="0"/>
          </a:p>
          <a:p>
            <a:pPr lvl="0">
              <a:lnSpc>
                <a:spcPct val="150000"/>
              </a:lnSpc>
            </a:pPr>
            <a:r>
              <a:rPr lang="en-US" altLang="ko-KR" sz="1400" dirty="0" smtClean="0"/>
              <a:t> 3. </a:t>
            </a:r>
            <a:r>
              <a:rPr lang="ko-KR" altLang="en-US" sz="1400" b="1" dirty="0" smtClean="0"/>
              <a:t>문서의 제목</a:t>
            </a:r>
            <a:r>
              <a:rPr lang="ko-KR" altLang="en-US" sz="1400" dirty="0" smtClean="0"/>
              <a:t>과 </a:t>
            </a:r>
            <a:r>
              <a:rPr lang="ko-KR" altLang="en-US" sz="1400" b="1" dirty="0" smtClean="0"/>
              <a:t>메타 정보 </a:t>
            </a:r>
            <a:r>
              <a:rPr lang="ko-KR" altLang="en-US" sz="1400" dirty="0" smtClean="0"/>
              <a:t>포함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86512" y="4401459"/>
            <a:ext cx="250033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smtClean="0"/>
              <a:t>본문 영역</a:t>
            </a:r>
            <a:endParaRPr lang="en-US" altLang="ko-KR" b="1" dirty="0" smtClean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/>
              <a:t> </a:t>
            </a:r>
            <a:r>
              <a:rPr lang="en-US" altLang="ko-KR" sz="1400" dirty="0" smtClean="0"/>
              <a:t>1. </a:t>
            </a:r>
            <a:r>
              <a:rPr lang="en-US" altLang="en-US" sz="1400" dirty="0" smtClean="0"/>
              <a:t>body </a:t>
            </a:r>
            <a:r>
              <a:rPr lang="ko-KR" altLang="en-US" sz="1400" dirty="0" smtClean="0"/>
              <a:t>요소로 정의</a:t>
            </a:r>
            <a:endParaRPr lang="en-US" altLang="ko-KR" sz="1400" dirty="0" smtClean="0"/>
          </a:p>
          <a:p>
            <a:pPr lvl="0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2. </a:t>
            </a:r>
            <a:r>
              <a:rPr lang="ko-KR" altLang="en-US" sz="1400" spc="-50" dirty="0" smtClean="0"/>
              <a:t>문서 </a:t>
            </a:r>
            <a:r>
              <a:rPr lang="ko-KR" altLang="en-US" sz="1400" spc="-50" dirty="0" err="1" smtClean="0"/>
              <a:t>콘텐츠를</a:t>
            </a:r>
            <a:r>
              <a:rPr lang="ko-KR" altLang="en-US" sz="1400" spc="-50" dirty="0" smtClean="0"/>
              <a:t> 담은 영역 </a:t>
            </a:r>
            <a:endParaRPr lang="en-US" altLang="ko-KR" sz="1400" spc="-50" dirty="0" smtClean="0"/>
          </a:p>
          <a:p>
            <a:pPr lvl="0"/>
            <a:r>
              <a:rPr lang="en-US" altLang="ko-KR" sz="1400" spc="-50" dirty="0" smtClean="0"/>
              <a:t>     (</a:t>
            </a:r>
            <a:r>
              <a:rPr lang="ko-KR" altLang="en-US" sz="1400" spc="-50" dirty="0" smtClean="0"/>
              <a:t>실제화면에 표시</a:t>
            </a:r>
            <a:r>
              <a:rPr lang="en-US" altLang="ko-KR" sz="1400" spc="-50" dirty="0" smtClean="0"/>
              <a:t>)</a:t>
            </a:r>
            <a:endParaRPr lang="ko-KR" altLang="en-US" sz="1400" spc="-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235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구성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929198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 ※ HTML </a:t>
            </a:r>
            <a:r>
              <a:rPr lang="ko-KR" altLang="en-US" sz="1600" b="1" dirty="0" smtClean="0"/>
              <a:t>주석 표기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01_2_html_</a:t>
            </a:r>
            <a:r>
              <a:rPr lang="ko-KR" altLang="en-US" sz="1200" b="1" dirty="0" smtClean="0"/>
              <a:t>주석</a:t>
            </a:r>
            <a:r>
              <a:rPr lang="en-US" altLang="ko-KR" sz="1200" b="1" dirty="0" smtClean="0"/>
              <a:t>.html)</a:t>
            </a:r>
            <a:endParaRPr lang="ko-KR" altLang="en-US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주석은 </a:t>
            </a:r>
            <a:r>
              <a:rPr lang="en-US" altLang="ko-KR" sz="1600" dirty="0" smtClean="0"/>
              <a:t>'&lt;!--'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'--&gt;' </a:t>
            </a:r>
            <a:r>
              <a:rPr lang="ko-KR" altLang="en-US" sz="1600" dirty="0" smtClean="0"/>
              <a:t>으로 둘러싼다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- </a:t>
            </a:r>
            <a:r>
              <a:rPr lang="ko-KR" altLang="en-US" sz="1600" dirty="0" smtClean="0"/>
              <a:t>주로 기능 설명 및 주의 사항을 위해 사용한다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22" name="그룹 37"/>
          <p:cNvGrpSpPr/>
          <p:nvPr/>
        </p:nvGrpSpPr>
        <p:grpSpPr>
          <a:xfrm>
            <a:off x="611560" y="4021480"/>
            <a:ext cx="7488832" cy="496912"/>
            <a:chOff x="467544" y="1851968"/>
            <a:chExt cx="7488832" cy="49691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67544" y="1851968"/>
              <a:ext cx="1944216" cy="496912"/>
            </a:xfrm>
            <a:prstGeom prst="roundRect">
              <a:avLst>
                <a:gd name="adj" fmla="val 50000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요소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(Element)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191678" y="1851968"/>
              <a:ext cx="1944216" cy="49691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속성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(Attribute)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12160" y="1851968"/>
              <a:ext cx="1944216" cy="496912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>
              <a:solidFill>
                <a:srgbClr val="DA82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값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(Value)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>
              <a:off x="2627784" y="1956408"/>
              <a:ext cx="288032" cy="2880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덧셈 기호 26"/>
            <p:cNvSpPr/>
            <p:nvPr/>
          </p:nvSpPr>
          <p:spPr>
            <a:xfrm>
              <a:off x="5436096" y="1956408"/>
              <a:ext cx="288032" cy="2880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1028896" y="2214136"/>
            <a:ext cx="288032" cy="0"/>
          </a:xfrm>
          <a:prstGeom prst="line">
            <a:avLst/>
          </a:prstGeom>
          <a:ln w="285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0944" y="2214136"/>
            <a:ext cx="672148" cy="0"/>
          </a:xfrm>
          <a:prstGeom prst="line">
            <a:avLst/>
          </a:prstGeom>
          <a:ln w="285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1064" y="2214136"/>
            <a:ext cx="3744416" cy="0"/>
          </a:xfrm>
          <a:prstGeom prst="line">
            <a:avLst/>
          </a:prstGeom>
          <a:ln w="285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396727" y="3078629"/>
            <a:ext cx="15833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16200000" flipH="1">
            <a:off x="2015715" y="2322148"/>
            <a:ext cx="1584176" cy="1512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6200000" flipH="1">
            <a:off x="5355940" y="2322148"/>
            <a:ext cx="1584176" cy="1512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36"/>
          <p:cNvGrpSpPr/>
          <p:nvPr/>
        </p:nvGrpSpPr>
        <p:grpSpPr>
          <a:xfrm>
            <a:off x="755576" y="1357298"/>
            <a:ext cx="7891456" cy="856838"/>
            <a:chOff x="299739" y="3148226"/>
            <a:chExt cx="7891456" cy="856838"/>
          </a:xfrm>
        </p:grpSpPr>
        <p:sp>
          <p:nvSpPr>
            <p:cNvPr id="37" name="TextBox 36"/>
            <p:cNvSpPr txBox="1"/>
            <p:nvPr/>
          </p:nvSpPr>
          <p:spPr>
            <a:xfrm>
              <a:off x="299739" y="3148226"/>
              <a:ext cx="789145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000" dirty="0" smtClean="0"/>
                <a:t>&lt;a </a:t>
              </a:r>
              <a:r>
                <a:rPr lang="en-US" altLang="ko-KR" sz="3000" dirty="0" err="1" smtClean="0"/>
                <a:t>href</a:t>
              </a:r>
              <a:r>
                <a:rPr lang="en-US" altLang="ko-KR" sz="3000" dirty="0" smtClean="0"/>
                <a:t>=“http://www.daum.net”&gt;</a:t>
              </a:r>
              <a:r>
                <a:rPr lang="en-US" altLang="ko-KR" sz="3000" dirty="0" err="1" smtClean="0"/>
                <a:t>Daum</a:t>
              </a:r>
              <a:r>
                <a:rPr lang="en-US" altLang="ko-KR" sz="3000" dirty="0" smtClean="0"/>
                <a:t>&lt;/a&gt;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73059" y="4005064"/>
              <a:ext cx="288032" cy="0"/>
            </a:xfrm>
            <a:prstGeom prst="line">
              <a:avLst/>
            </a:prstGeom>
            <a:ln w="2857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05107" y="4005064"/>
              <a:ext cx="672148" cy="0"/>
            </a:xfrm>
            <a:prstGeom prst="line">
              <a:avLst/>
            </a:prstGeom>
            <a:ln w="2857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2085227" y="4005064"/>
              <a:ext cx="3744416" cy="0"/>
            </a:xfrm>
            <a:prstGeom prst="line">
              <a:avLst/>
            </a:prstGeom>
            <a:ln w="2857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34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9444" y="2828836"/>
            <a:ext cx="5325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/>
              <a:t>DTD </a:t>
            </a:r>
            <a:r>
              <a:rPr lang="ko-KR" altLang="en-US" sz="4000" b="1" dirty="0" smtClean="0"/>
              <a:t>선언</a:t>
            </a:r>
            <a:endParaRPr lang="en-US" altLang="ko-KR" sz="4000" b="1" dirty="0" smtClean="0"/>
          </a:p>
          <a:p>
            <a:pPr algn="ctr"/>
            <a:r>
              <a:rPr lang="en-US" altLang="ko-KR" sz="3200" dirty="0" smtClean="0"/>
              <a:t>(Document Type Definition)</a:t>
            </a:r>
            <a:endParaRPr lang="en-US" altLang="ko-KR" sz="3200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707427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 브라우저에게 웹페이지의 </a:t>
            </a:r>
            <a:r>
              <a:rPr lang="ko-KR" altLang="en-US" sz="1600" b="1" u="sng" dirty="0" smtClean="0"/>
              <a:t>문서 종류를 알려주는 선언문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(X)HTML </a:t>
            </a:r>
            <a:r>
              <a:rPr lang="ko-KR" altLang="en-US" sz="1600" dirty="0" smtClean="0"/>
              <a:t>문서 </a:t>
            </a:r>
            <a:r>
              <a:rPr lang="ko-KR" altLang="en-US" sz="1600" dirty="0" err="1" smtClean="0"/>
              <a:t>최상단에</a:t>
            </a:r>
            <a:r>
              <a:rPr lang="ko-KR" altLang="en-US" sz="1600" dirty="0" smtClean="0"/>
              <a:t> 선언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브라우저가 올바른 화면표시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(rendering)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를 하기 위해 필요</a:t>
            </a:r>
            <a:endParaRPr lang="en-US" altLang="ko-KR" sz="1600" b="1" dirty="0" smtClean="0">
              <a:solidFill>
                <a:srgbClr val="0066C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DTD</a:t>
            </a:r>
            <a:r>
              <a:rPr lang="ko-KR" altLang="en-US" sz="1600" dirty="0" smtClean="0"/>
              <a:t>를 선언하지 않는다면</a:t>
            </a:r>
            <a:r>
              <a:rPr lang="en-US" altLang="ko-KR" sz="1600" dirty="0" smtClean="0"/>
              <a:t>, </a:t>
            </a:r>
            <a:r>
              <a:rPr lang="ko-KR" altLang="en-US" sz="1600" dirty="0" smtClean="0"/>
              <a:t>브라우저는 호환모드</a:t>
            </a:r>
            <a:r>
              <a:rPr lang="en-US" altLang="ko-KR" sz="1600" dirty="0" smtClean="0"/>
              <a:t>(Quirks mode)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해석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해서 화면표시를 한다</a:t>
            </a:r>
            <a:r>
              <a:rPr lang="en-US" altLang="ko-KR" sz="1600" dirty="0" smtClean="0"/>
              <a:t>.  </a:t>
            </a:r>
            <a:r>
              <a:rPr lang="ko-KR" altLang="en-US" sz="1600" b="1" u="sng" dirty="0" smtClean="0"/>
              <a:t>웹 브라우저들마다 </a:t>
            </a:r>
            <a:r>
              <a:rPr lang="en-US" altLang="ko-KR" sz="1600" b="1" u="sng" dirty="0" smtClean="0"/>
              <a:t>Quirks mode</a:t>
            </a:r>
            <a:r>
              <a:rPr lang="ko-KR" altLang="en-US" sz="1600" b="1" u="sng" dirty="0" smtClean="0"/>
              <a:t>일 때 화면을 표시하는 방법이 달라서 문서형을 선언하지 않으면 브라우저 호환성을 확보하기 어렵다</a:t>
            </a:r>
            <a:r>
              <a:rPr lang="en-US" altLang="ko-KR" sz="1600" b="1" u="sng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b="1" u="sng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0066CC"/>
                </a:solidFill>
              </a:rPr>
              <a:t> 유효성 검사의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(Validation)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의 기준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663" y="4869160"/>
            <a:ext cx="7986675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200" b="1" spc="-150" dirty="0" smtClean="0">
                <a:solidFill>
                  <a:schemeClr val="bg1"/>
                </a:solidFill>
              </a:rPr>
              <a:t>DTD</a:t>
            </a:r>
            <a:r>
              <a:rPr lang="ko-KR" altLang="en-US" sz="2200" b="1" spc="-150" dirty="0" smtClean="0">
                <a:solidFill>
                  <a:schemeClr val="bg1"/>
                </a:solidFill>
              </a:rPr>
              <a:t> 선언은 다양한 환경에서 상호 </a:t>
            </a:r>
            <a:r>
              <a:rPr lang="ko-KR" altLang="en-US" sz="2200" b="1" spc="-150" dirty="0" err="1" smtClean="0">
                <a:solidFill>
                  <a:schemeClr val="bg1"/>
                </a:solidFill>
              </a:rPr>
              <a:t>운용성을</a:t>
            </a:r>
            <a:r>
              <a:rPr lang="ko-KR" altLang="en-US" sz="2200" b="1" spc="-150" dirty="0" smtClean="0">
                <a:solidFill>
                  <a:schemeClr val="bg1"/>
                </a:solidFill>
              </a:rPr>
              <a:t> 보장하기 위한 첫걸음</a:t>
            </a:r>
            <a:r>
              <a:rPr lang="en-US" altLang="ko-KR" sz="2200" b="1" spc="-150" dirty="0" smtClean="0">
                <a:solidFill>
                  <a:schemeClr val="bg1"/>
                </a:solidFill>
              </a:rPr>
              <a:t>!</a:t>
            </a:r>
            <a:endParaRPr lang="ko-KR" altLang="en-US" sz="2200" b="1" spc="-150" dirty="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83568" y="37170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</p:cSld>
  <p:clrMapOvr>
    <a:masterClrMapping/>
  </p:clrMapOvr>
  <p:transition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8145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(X)HTML </a:t>
            </a:r>
            <a:r>
              <a:rPr lang="ko-KR" altLang="en-US" sz="3200" b="1" dirty="0" smtClean="0"/>
              <a:t>유효성 검사</a:t>
            </a:r>
            <a:r>
              <a:rPr lang="en-US" altLang="ko-KR" sz="3200" b="1" dirty="0" smtClean="0"/>
              <a:t>(Markup Validation)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707427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W3C Markup Validation Service</a:t>
            </a:r>
            <a:r>
              <a:rPr lang="en-US" altLang="ko-KR" sz="1600" dirty="0" smtClean="0"/>
              <a:t> : </a:t>
            </a:r>
            <a:r>
              <a:rPr lang="en-US" altLang="ko-KR" sz="1600" dirty="0" smtClean="0">
                <a:hlinkClick r:id="rId3"/>
              </a:rPr>
              <a:t>http://validator.w3.org/</a:t>
            </a:r>
            <a:endParaRPr lang="en-US" altLang="ko-KR" sz="16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코드를 검증할 수 있도록 제공하는 툴</a:t>
            </a:r>
            <a:endParaRPr lang="en-US" altLang="ko-KR" sz="16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유효성 검사 </a:t>
            </a:r>
            <a:r>
              <a:rPr lang="en-US" altLang="ko-KR" sz="1600" dirty="0" smtClean="0"/>
              <a:t>: W3C </a:t>
            </a:r>
            <a:r>
              <a:rPr lang="ko-KR" altLang="en-US" sz="1600" dirty="0" err="1" smtClean="0"/>
              <a:t>마크업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밸리데이터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W3C </a:t>
            </a:r>
            <a:r>
              <a:rPr lang="ko-KR" altLang="en-US" sz="1600" dirty="0" smtClean="0"/>
              <a:t>링크 </a:t>
            </a:r>
            <a:r>
              <a:rPr lang="ko-KR" altLang="en-US" sz="1600" dirty="0" err="1" smtClean="0"/>
              <a:t>체커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W3C CSS </a:t>
            </a:r>
            <a:r>
              <a:rPr lang="ko-KR" altLang="en-US" sz="1600" dirty="0" err="1" smtClean="0"/>
              <a:t>밸리데이터</a:t>
            </a:r>
            <a:endParaRPr lang="en-US" altLang="ko-KR" sz="16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유효성 검사는 절대적 기준이 아닌 이상적인 목표</a:t>
            </a:r>
            <a:endParaRPr lang="en-US" altLang="ko-KR" sz="1600" dirty="0" smtClean="0"/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작성한 코드에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대한 문법적인 오류 체크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ransition advTm="1984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4619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유효성 검사</a:t>
            </a:r>
            <a:r>
              <a:rPr lang="en-US" altLang="ko-KR" sz="3200" b="1" dirty="0" smtClean="0"/>
              <a:t>(Validation)</a:t>
            </a:r>
            <a:endParaRPr lang="en-US" altLang="ko-KR" sz="3200" b="1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8461206" cy="41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1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857232"/>
            <a:ext cx="8858312" cy="5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7224" y="928670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Agenda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484784"/>
            <a:ext cx="617508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dirty="0" smtClean="0"/>
              <a:t>- Markup</a:t>
            </a:r>
            <a:r>
              <a:rPr lang="ko-KR" altLang="en-US" dirty="0" smtClean="0"/>
              <a:t>에 대한 기본개념 이해</a:t>
            </a:r>
          </a:p>
          <a:p>
            <a:pPr marL="514350" indent="-514350">
              <a:lnSpc>
                <a:spcPct val="150000"/>
              </a:lnSpc>
            </a:pPr>
            <a:r>
              <a:rPr lang="en-US" altLang="ko-KR" dirty="0" smtClean="0"/>
              <a:t>- (X)HTML</a:t>
            </a:r>
            <a:r>
              <a:rPr lang="ko-KR" altLang="en-US" dirty="0" smtClean="0"/>
              <a:t>의 구조 및 문법 습득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실습 예제 및 과제 수행을 통해 실무에 필요한 스킬 향상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57224" y="3492297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Contents</a:t>
            </a:r>
            <a:endParaRPr lang="en-US" altLang="ko-KR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282320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 smtClean="0"/>
              <a:t>Markup</a:t>
            </a:r>
            <a:r>
              <a:rPr lang="ko-KR" altLang="en-US" dirty="0" smtClean="0"/>
              <a:t>의 기본 개념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구조 및 문법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시멘틱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마크업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dirty="0" smtClean="0"/>
              <a:t>Tool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smtClean="0"/>
              <a:t>실습과제</a:t>
            </a:r>
            <a:endParaRPr lang="en-US" altLang="ko-KR" dirty="0" smtClean="0"/>
          </a:p>
        </p:txBody>
      </p:sp>
    </p:spTree>
  </p:cSld>
  <p:clrMapOvr>
    <a:masterClrMapping/>
  </p:clrMapOvr>
  <p:transition advTm="28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4619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유효성 검사</a:t>
            </a:r>
            <a:r>
              <a:rPr lang="en-US" altLang="ko-KR" sz="3200" b="1" dirty="0" smtClean="0"/>
              <a:t>(Validation)</a:t>
            </a:r>
            <a:endParaRPr lang="en-US" altLang="ko-KR" sz="3200" b="1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412776"/>
            <a:ext cx="867035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75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29297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en-US" altLang="ko-KR" sz="1500" b="1" dirty="0" smtClean="0"/>
              <a:t>&lt;!DOCTYPE</a:t>
            </a:r>
            <a:r>
              <a:rPr lang="en-US" altLang="ko-KR" sz="1500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</a:t>
            </a:r>
            <a:r>
              <a:rPr lang="ko-KR" altLang="en-US" sz="1400" dirty="0" smtClean="0"/>
              <a:t>이 문서는</a:t>
            </a:r>
            <a:r>
              <a:rPr lang="ko-KR" altLang="en-US" sz="1500" dirty="0" smtClean="0"/>
              <a:t> </a:t>
            </a:r>
            <a:endParaRPr lang="en-US" altLang="ko-KR" sz="15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928802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4516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en-US" altLang="ko-KR" sz="1500" b="1" dirty="0" smtClean="0"/>
              <a:t>&lt;!DOCTYPE</a:t>
            </a:r>
            <a:r>
              <a:rPr lang="en-US" altLang="ko-KR" sz="1500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</a:t>
            </a:r>
            <a:r>
              <a:rPr lang="ko-KR" altLang="en-US" sz="1400" dirty="0" smtClean="0"/>
              <a:t>이 문서는</a:t>
            </a:r>
            <a:r>
              <a:rPr lang="ko-KR" altLang="en-US" sz="1500" dirty="0" smtClean="0"/>
              <a:t> </a:t>
            </a:r>
            <a:endParaRPr lang="en-US" altLang="ko-KR" sz="15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html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이나 </a:t>
            </a:r>
            <a:r>
              <a:rPr lang="en-US" altLang="ko-KR" sz="1400" dirty="0" err="1" smtClean="0"/>
              <a:t>xhtml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엘리먼트는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로 작성</a:t>
            </a:r>
            <a:endParaRPr lang="en-US" altLang="ko-KR" sz="14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928802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94199" y="1928802"/>
            <a:ext cx="520413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12594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en-US" altLang="ko-KR" sz="1500" b="1" dirty="0" smtClean="0"/>
              <a:t>&lt;!DOCTYPE</a:t>
            </a:r>
            <a:r>
              <a:rPr lang="en-US" altLang="ko-KR" sz="1500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</a:t>
            </a:r>
            <a:r>
              <a:rPr lang="ko-KR" altLang="en-US" sz="1400" dirty="0" smtClean="0"/>
              <a:t>이 문서는</a:t>
            </a:r>
            <a:r>
              <a:rPr lang="ko-KR" altLang="en-US" sz="1500" dirty="0" smtClean="0"/>
              <a:t> </a:t>
            </a:r>
            <a:endParaRPr lang="en-US" altLang="ko-KR" sz="15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html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이나 </a:t>
            </a:r>
            <a:r>
              <a:rPr lang="en-US" altLang="ko-KR" sz="1400" dirty="0" err="1" smtClean="0"/>
              <a:t>xhtml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엘리먼트는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로 작성</a:t>
            </a:r>
            <a:endParaRPr lang="en-US" altLang="ko-KR" sz="14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PUBLIC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400" dirty="0" smtClean="0"/>
              <a:t>       </a:t>
            </a:r>
            <a:r>
              <a:rPr lang="en-US" altLang="ko-KR" sz="1400" dirty="0" err="1" smtClean="0"/>
              <a:t>PUBLIC</a:t>
            </a:r>
            <a:r>
              <a:rPr lang="en-US" altLang="ko-KR" sz="1400" dirty="0" smtClean="0"/>
              <a:t> or SYSTEM</a:t>
            </a:r>
            <a:r>
              <a:rPr lang="ko-KR" altLang="en-US" sz="1400" dirty="0" smtClean="0"/>
              <a:t>을 설정</a:t>
            </a:r>
            <a:r>
              <a:rPr lang="en-US" altLang="ko-KR" sz="1400" dirty="0" smtClean="0"/>
              <a:t>, PUBLIC(</a:t>
            </a:r>
            <a:r>
              <a:rPr lang="ko-KR" altLang="en-US" sz="1400" dirty="0" smtClean="0"/>
              <a:t>국제적 공용 문서</a:t>
            </a:r>
            <a:r>
              <a:rPr lang="en-US" altLang="ko-KR" sz="1400" dirty="0" smtClean="0"/>
              <a:t>) / SYSTEM(</a:t>
            </a:r>
            <a:r>
              <a:rPr lang="ko-KR" altLang="en-US" sz="1400" dirty="0" smtClean="0"/>
              <a:t>내부적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제한적 문서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928802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94199" y="1928802"/>
            <a:ext cx="520413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12763" y="1928802"/>
            <a:ext cx="759105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410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en-US" altLang="ko-KR" sz="1500" b="1" dirty="0" smtClean="0"/>
              <a:t>&lt;!DOCTYPE</a:t>
            </a:r>
            <a:r>
              <a:rPr lang="en-US" altLang="ko-KR" sz="1500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</a:t>
            </a:r>
            <a:r>
              <a:rPr lang="ko-KR" altLang="en-US" sz="1400" dirty="0" smtClean="0"/>
              <a:t>이 문서는</a:t>
            </a:r>
            <a:r>
              <a:rPr lang="ko-KR" altLang="en-US" sz="1500" dirty="0" smtClean="0"/>
              <a:t> </a:t>
            </a:r>
            <a:endParaRPr lang="en-US" altLang="ko-KR" sz="15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html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이나 </a:t>
            </a:r>
            <a:r>
              <a:rPr lang="en-US" altLang="ko-KR" sz="1400" dirty="0" err="1" smtClean="0"/>
              <a:t>xhtml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엘리먼트는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로 작성</a:t>
            </a:r>
            <a:endParaRPr lang="en-US" altLang="ko-KR" sz="14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PUBLIC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400" dirty="0" smtClean="0"/>
              <a:t>       </a:t>
            </a:r>
            <a:r>
              <a:rPr lang="en-US" altLang="ko-KR" sz="1400" dirty="0" err="1" smtClean="0"/>
              <a:t>PUBLIC</a:t>
            </a:r>
            <a:r>
              <a:rPr lang="en-US" altLang="ko-KR" sz="1400" dirty="0" smtClean="0"/>
              <a:t> or SYSTEM</a:t>
            </a:r>
            <a:r>
              <a:rPr lang="ko-KR" altLang="en-US" sz="1400" dirty="0" smtClean="0"/>
              <a:t>을 설정</a:t>
            </a:r>
            <a:r>
              <a:rPr lang="en-US" altLang="ko-KR" sz="1400" dirty="0" smtClean="0"/>
              <a:t>, PUBLIC(</a:t>
            </a:r>
            <a:r>
              <a:rPr lang="ko-KR" altLang="en-US" sz="1400" dirty="0" smtClean="0"/>
              <a:t>국제적 공용 문서</a:t>
            </a:r>
            <a:r>
              <a:rPr lang="en-US" altLang="ko-KR" sz="1400" dirty="0" smtClean="0"/>
              <a:t>) / SYSTEM(</a:t>
            </a:r>
            <a:r>
              <a:rPr lang="ko-KR" altLang="en-US" sz="1400" dirty="0" smtClean="0"/>
              <a:t>내부적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제한적 문서</a:t>
            </a:r>
            <a:r>
              <a:rPr lang="en-US" altLang="ko-KR" sz="1400" dirty="0" smtClean="0"/>
              <a:t>)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   </a:t>
            </a:r>
            <a:r>
              <a:rPr lang="en-US" altLang="ko-KR" sz="1500" b="1" dirty="0" smtClean="0"/>
              <a:t>"-//W3C//DTD XHTML 1.0 Transitional//EN" 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500" spc="-50" dirty="0" err="1" smtClean="0"/>
              <a:t>비공인인증인</a:t>
            </a:r>
            <a:r>
              <a:rPr lang="ko-KR" altLang="en-US" sz="1500" spc="-50" dirty="0" smtClean="0"/>
              <a:t> </a:t>
            </a:r>
            <a:r>
              <a:rPr lang="en-US" altLang="ko-KR" sz="1500" spc="-50" dirty="0" smtClean="0"/>
              <a:t>W3C</a:t>
            </a:r>
            <a:r>
              <a:rPr lang="ko-KR" altLang="en-US" sz="1500" spc="-50" dirty="0" smtClean="0"/>
              <a:t>기관에 의해 </a:t>
            </a:r>
            <a:r>
              <a:rPr lang="en-US" altLang="ko-KR" sz="1500" spc="-50" dirty="0" smtClean="0"/>
              <a:t>XHTML 1.0</a:t>
            </a:r>
            <a:r>
              <a:rPr lang="ko-KR" altLang="en-US" sz="1500" spc="-50" dirty="0" smtClean="0"/>
              <a:t>을 </a:t>
            </a:r>
            <a:r>
              <a:rPr lang="en-US" altLang="ko-KR" sz="1500" spc="-50" dirty="0" smtClean="0"/>
              <a:t>Transitional </a:t>
            </a:r>
            <a:r>
              <a:rPr lang="ko-KR" altLang="en-US" sz="1500" spc="-50" dirty="0" smtClean="0"/>
              <a:t>방식의 영어공용어로 출력하며</a:t>
            </a:r>
            <a:endParaRPr lang="en-US" altLang="ko-KR" sz="15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928802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94199" y="1928802"/>
            <a:ext cx="520413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12763" y="1928802"/>
            <a:ext cx="759105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64410" y="1928802"/>
            <a:ext cx="412230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422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1857364"/>
            <a:ext cx="7929618" cy="7858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&lt;!DOCTYPE   html   PUBLIC   "-//W3C//DTD XHTML 1.0 Transitional//EN“</a:t>
            </a:r>
          </a:p>
          <a:p>
            <a:pPr marL="457200" indent="-457200">
              <a:lnSpc>
                <a:spcPct val="150000"/>
              </a:lnSpc>
            </a:pPr>
            <a:r>
              <a:rPr lang="en-US" sz="1400" b="1" spc="50" dirty="0" smtClean="0">
                <a:solidFill>
                  <a:schemeClr val="tx1"/>
                </a:solidFill>
              </a:rPr>
              <a:t>  "http://www.w3.org/TR/xhtml1/DTD/xhtml1-transitional.dtd"&gt;</a:t>
            </a:r>
            <a:endParaRPr lang="en-US" altLang="ko-KR" sz="1400" b="1" spc="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28736"/>
            <a:ext cx="8208912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2000" b="1" dirty="0" smtClean="0"/>
              <a:t>DTD </a:t>
            </a:r>
            <a:r>
              <a:rPr lang="ko-KR" altLang="en-US" sz="2000" b="1" dirty="0" smtClean="0"/>
              <a:t>기본형식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</a:t>
            </a:r>
            <a:r>
              <a:rPr lang="en-US" altLang="ko-KR" sz="1500" b="1" dirty="0" smtClean="0"/>
              <a:t>&lt;!DOCTYPE</a:t>
            </a:r>
            <a:r>
              <a:rPr lang="en-US" altLang="ko-KR" sz="1500" dirty="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   </a:t>
            </a:r>
            <a:r>
              <a:rPr lang="ko-KR" altLang="en-US" sz="1400" dirty="0" smtClean="0"/>
              <a:t>이 문서는</a:t>
            </a:r>
            <a:r>
              <a:rPr lang="ko-KR" altLang="en-US" sz="1500" dirty="0" smtClean="0"/>
              <a:t> </a:t>
            </a:r>
            <a:endParaRPr lang="en-US" altLang="ko-KR" sz="15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html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400" dirty="0" smtClean="0"/>
              <a:t>일반적으로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이나 </a:t>
            </a:r>
            <a:r>
              <a:rPr lang="en-US" altLang="ko-KR" sz="1400" dirty="0" err="1" smtClean="0"/>
              <a:t>xhtml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최상위 </a:t>
            </a:r>
            <a:r>
              <a:rPr lang="ko-KR" altLang="en-US" sz="1400" dirty="0" err="1" smtClean="0"/>
              <a:t>엘리먼트는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이므로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로 작성</a:t>
            </a:r>
            <a:endParaRPr lang="en-US" altLang="ko-KR" sz="1400" dirty="0" smtClean="0"/>
          </a:p>
          <a:p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r>
              <a:rPr lang="ko-KR" altLang="en-US" sz="1500" dirty="0" smtClean="0"/>
              <a:t>   </a:t>
            </a:r>
            <a:r>
              <a:rPr lang="en-US" altLang="ko-KR" sz="1500" b="1" dirty="0" smtClean="0"/>
              <a:t>PUBLIC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400" dirty="0" smtClean="0"/>
              <a:t>       </a:t>
            </a:r>
            <a:r>
              <a:rPr lang="en-US" altLang="ko-KR" sz="1400" dirty="0" err="1" smtClean="0"/>
              <a:t>PUBLIC</a:t>
            </a:r>
            <a:r>
              <a:rPr lang="en-US" altLang="ko-KR" sz="1400" dirty="0" smtClean="0"/>
              <a:t> or SYSTEM</a:t>
            </a:r>
            <a:r>
              <a:rPr lang="ko-KR" altLang="en-US" sz="1400" dirty="0" smtClean="0"/>
              <a:t>을 설정</a:t>
            </a:r>
            <a:r>
              <a:rPr lang="en-US" altLang="ko-KR" sz="1400" dirty="0" smtClean="0"/>
              <a:t>, PUBLIC(</a:t>
            </a:r>
            <a:r>
              <a:rPr lang="ko-KR" altLang="en-US" sz="1400" dirty="0" smtClean="0"/>
              <a:t>국제적 공용 문서</a:t>
            </a:r>
            <a:r>
              <a:rPr lang="en-US" altLang="ko-KR" sz="1400" dirty="0" smtClean="0"/>
              <a:t>) / SYSTEM(</a:t>
            </a:r>
            <a:r>
              <a:rPr lang="ko-KR" altLang="en-US" sz="1400" dirty="0" smtClean="0"/>
              <a:t>내부적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제한적 문서</a:t>
            </a:r>
            <a:r>
              <a:rPr lang="en-US" altLang="ko-KR" sz="1400" dirty="0" smtClean="0"/>
              <a:t>)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   </a:t>
            </a:r>
            <a:r>
              <a:rPr lang="en-US" altLang="ko-KR" sz="1500" b="1" dirty="0" smtClean="0"/>
              <a:t>"-//W3C//DTD XHTML 1.0 Transitional//EN"  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  </a:t>
            </a:r>
            <a:r>
              <a:rPr lang="ko-KR" altLang="en-US" sz="1500" spc="-50" dirty="0" err="1" smtClean="0"/>
              <a:t>비공인인증인</a:t>
            </a:r>
            <a:r>
              <a:rPr lang="ko-KR" altLang="en-US" sz="1500" spc="-50" dirty="0" smtClean="0"/>
              <a:t> </a:t>
            </a:r>
            <a:r>
              <a:rPr lang="en-US" altLang="ko-KR" sz="1500" spc="-50" dirty="0" smtClean="0"/>
              <a:t>W3C</a:t>
            </a:r>
            <a:r>
              <a:rPr lang="ko-KR" altLang="en-US" sz="1500" spc="-50" dirty="0" smtClean="0"/>
              <a:t>기관에 의해 </a:t>
            </a:r>
            <a:r>
              <a:rPr lang="en-US" altLang="ko-KR" sz="1500" spc="-50" dirty="0" smtClean="0"/>
              <a:t>XHTML 1.0</a:t>
            </a:r>
            <a:r>
              <a:rPr lang="ko-KR" altLang="en-US" sz="1500" spc="-50" dirty="0" smtClean="0"/>
              <a:t>을 </a:t>
            </a:r>
            <a:r>
              <a:rPr lang="en-US" altLang="ko-KR" sz="1500" spc="-50" dirty="0" smtClean="0"/>
              <a:t>Transitional </a:t>
            </a:r>
            <a:r>
              <a:rPr lang="ko-KR" altLang="en-US" sz="1500" spc="-50" dirty="0" smtClean="0"/>
              <a:t>방식의 영어공용어로 출력하며</a:t>
            </a:r>
            <a:r>
              <a:rPr lang="ko-KR" altLang="en-US" sz="1500" dirty="0" smtClean="0"/>
              <a:t/>
            </a:r>
            <a:br>
              <a:rPr lang="ko-KR" altLang="en-US" sz="1500" dirty="0" smtClean="0"/>
            </a:b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   </a:t>
            </a:r>
            <a:r>
              <a:rPr lang="en-US" sz="1600" b="1" dirty="0" smtClean="0"/>
              <a:t> "http://www.w3.org/TR/xhtml1/DTD/xhtml1-transitional.dtd"&gt;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       </a:t>
            </a:r>
            <a:r>
              <a:rPr lang="ko-KR" altLang="en-US" sz="1500" dirty="0" smtClean="0"/>
              <a:t>참조할 </a:t>
            </a:r>
            <a:r>
              <a:rPr lang="en-US" altLang="ko-KR" sz="1500" dirty="0" smtClean="0"/>
              <a:t>DTD </a:t>
            </a:r>
            <a:r>
              <a:rPr lang="ko-KR" altLang="en-US" sz="1500" dirty="0" smtClean="0"/>
              <a:t>문서는 </a:t>
            </a:r>
            <a:r>
              <a:rPr lang="en-US" altLang="ko-KR" sz="1500" dirty="0" smtClean="0"/>
              <a:t>"http://www.w3.org/TR/xhtml1/DTD/xhtml1-transitional.dtd 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</a:t>
            </a:r>
            <a:endParaRPr lang="en-US" altLang="ko-KR" sz="1500" spc="-8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1928802"/>
            <a:ext cx="11430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94199" y="1928802"/>
            <a:ext cx="520413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12763" y="1928802"/>
            <a:ext cx="759105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64410" y="1928802"/>
            <a:ext cx="412230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1538" y="2278426"/>
            <a:ext cx="578647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125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00174"/>
            <a:ext cx="8748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HTML DTD</a:t>
            </a:r>
          </a:p>
          <a:p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 Strict :</a:t>
            </a:r>
            <a:r>
              <a:rPr lang="ko-KR" altLang="en-US" sz="1600" dirty="0" smtClean="0"/>
              <a:t> 선언된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버전의 문법과 구조를 정확하게 사용한다</a:t>
            </a:r>
            <a:r>
              <a:rPr lang="en-US" altLang="ko-KR" sz="1600" dirty="0" smtClean="0"/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지원하지 않는 태그를 사용해서는 </a:t>
            </a:r>
            <a:r>
              <a:rPr lang="ko-KR" altLang="en-US" sz="1600" dirty="0" err="1" smtClean="0"/>
              <a:t>안된다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>
              <a:lnSpc>
                <a:spcPct val="200000"/>
              </a:lnSpc>
              <a:buFontTx/>
              <a:buChar char="-"/>
            </a:pPr>
            <a:endParaRPr lang="en-US" altLang="ko-KR" sz="1600" b="1" dirty="0" smtClean="0"/>
          </a:p>
          <a:p>
            <a:pPr>
              <a:buFontTx/>
              <a:buChar char="-"/>
            </a:pP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 Transitional : </a:t>
            </a:r>
            <a:r>
              <a:rPr lang="ko-KR" altLang="en-US" sz="1600" b="1" dirty="0" smtClean="0"/>
              <a:t>과도기적</a:t>
            </a:r>
            <a:r>
              <a:rPr lang="ko-KR" altLang="en-US" sz="1600" dirty="0" smtClean="0"/>
              <a:t>으로 사용하기 위한 선언으로서 </a:t>
            </a:r>
            <a:r>
              <a:rPr lang="en-US" altLang="ko-KR" sz="1600" dirty="0" smtClean="0"/>
              <a:t>strict</a:t>
            </a:r>
            <a:r>
              <a:rPr lang="ko-KR" altLang="en-US" sz="1600" dirty="0" smtClean="0"/>
              <a:t>보다 </a:t>
            </a:r>
            <a:r>
              <a:rPr lang="ko-KR" altLang="en-US" sz="1600" b="1" dirty="0" smtClean="0"/>
              <a:t>유연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            선언된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버전 이외의 문법과 구조를 허용한다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- Frameset :  </a:t>
            </a:r>
            <a:r>
              <a:rPr lang="en-US" altLang="ko-KR" sz="1600" dirty="0" smtClean="0"/>
              <a:t>Transitional </a:t>
            </a:r>
            <a:r>
              <a:rPr lang="ko-KR" altLang="en-US" sz="1600" dirty="0" smtClean="0"/>
              <a:t>속성과 더불어</a:t>
            </a:r>
            <a:r>
              <a:rPr lang="en-US" altLang="ko-KR" sz="1600" dirty="0" smtClean="0"/>
              <a:t>, frameset(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, frame)</a:t>
            </a:r>
            <a:r>
              <a:rPr lang="ko-KR" altLang="en-US" sz="1600" dirty="0" smtClean="0"/>
              <a:t>을 지원한다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871176"/>
            <a:ext cx="8100000" cy="42862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HTML 4.01//EN" "http://www.w3.org/TR/html4/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strict.dtd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36"/>
            <a:ext cx="8100000" cy="432000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rtlCol="0" anchor="ctr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HTML 4.01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Transitional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//EN" "http://www.w3.org/TR/html4/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loose.dtd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442944"/>
            <a:ext cx="8100000" cy="432000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rtlCol="0" anchor="ctr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HTML 4.01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Frameset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//EN" "http://www.w3.org/TR/html4/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frameset.dtd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6000768"/>
            <a:ext cx="807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frameset</a:t>
            </a:r>
            <a:r>
              <a:rPr lang="ko-KR" altLang="en-US" sz="1200" b="1" dirty="0" smtClean="0"/>
              <a:t>은 문서의 구조에 관한 태그이기 때문에</a:t>
            </a:r>
            <a:r>
              <a:rPr lang="en-US" altLang="ko-KR" sz="1200" b="1" dirty="0" smtClean="0"/>
              <a:t>, Transitional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frameset</a:t>
            </a:r>
            <a:r>
              <a:rPr lang="ko-KR" altLang="en-US" sz="1200" b="1" dirty="0" smtClean="0"/>
              <a:t>을 사용해도 화면표시가 일어난다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   따라서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사실상 </a:t>
            </a:r>
            <a:r>
              <a:rPr lang="en-US" altLang="ko-KR" sz="1200" b="1" dirty="0" smtClean="0"/>
              <a:t>frameset</a:t>
            </a:r>
            <a:r>
              <a:rPr lang="ko-KR" altLang="en-US" sz="1200" b="1" dirty="0" smtClean="0"/>
              <a:t>은 </a:t>
            </a:r>
            <a:r>
              <a:rPr lang="en-US" altLang="ko-KR" sz="1200" b="1" dirty="0" smtClean="0"/>
              <a:t>Transitional</a:t>
            </a:r>
            <a:r>
              <a:rPr lang="ko-KR" altLang="en-US" sz="1200" b="1" dirty="0" smtClean="0"/>
              <a:t>과 동일하게 취급된다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</p:cSld>
  <p:clrMapOvr>
    <a:masterClrMapping/>
  </p:clrMapOvr>
  <p:transition advTm="500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DTD</a:t>
            </a:r>
            <a:r>
              <a:rPr lang="ko-KR" altLang="en-US" sz="3200" b="1" dirty="0" smtClean="0"/>
              <a:t>란</a:t>
            </a:r>
            <a:r>
              <a:rPr lang="en-US" altLang="ko-KR" sz="3200" b="1" dirty="0" smtClean="0"/>
              <a:t>?</a:t>
            </a:r>
            <a:endParaRPr lang="en-US" altLang="ko-KR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28736"/>
            <a:ext cx="87484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XHTML DTD</a:t>
            </a:r>
          </a:p>
          <a:p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 Strict :</a:t>
            </a:r>
            <a:r>
              <a:rPr lang="ko-KR" altLang="en-US" sz="1600" dirty="0" smtClean="0"/>
              <a:t> 선언된 </a:t>
            </a:r>
            <a:r>
              <a:rPr lang="en-US" altLang="ko-KR" sz="1600" dirty="0" smtClean="0"/>
              <a:t>XHTML </a:t>
            </a:r>
            <a:r>
              <a:rPr lang="ko-KR" altLang="en-US" sz="1600" dirty="0" smtClean="0"/>
              <a:t>버전의 문법과 구조를 정확하게 사용한다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 frameset(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, frame)</a:t>
            </a:r>
            <a:r>
              <a:rPr lang="ko-KR" altLang="en-US" sz="1600" dirty="0" smtClean="0"/>
              <a:t>이나 지원하지 않는 태그를 사용해서는 안된다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600" b="1" dirty="0" smtClean="0"/>
          </a:p>
          <a:p>
            <a:pPr>
              <a:buFontTx/>
              <a:buChar char="-"/>
            </a:pP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/>
              <a:t> Transitional : </a:t>
            </a:r>
            <a:r>
              <a:rPr lang="ko-KR" altLang="en-US" sz="1600" b="1" dirty="0" smtClean="0"/>
              <a:t>과도기적</a:t>
            </a:r>
            <a:r>
              <a:rPr lang="ko-KR" altLang="en-US" sz="1600" dirty="0" smtClean="0"/>
              <a:t>으로 사용하기 위한 선언으로서 </a:t>
            </a:r>
            <a:r>
              <a:rPr lang="en-US" altLang="ko-KR" sz="1600" dirty="0" smtClean="0"/>
              <a:t>strict</a:t>
            </a:r>
            <a:r>
              <a:rPr lang="ko-KR" altLang="en-US" sz="1600" dirty="0" smtClean="0"/>
              <a:t>보다 </a:t>
            </a:r>
            <a:r>
              <a:rPr lang="ko-KR" altLang="en-US" sz="1600" b="1" dirty="0" smtClean="0"/>
              <a:t>유연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                선언된 </a:t>
            </a:r>
            <a:r>
              <a:rPr lang="en-US" altLang="ko-KR" sz="1600" dirty="0" smtClean="0"/>
              <a:t>XHTML </a:t>
            </a:r>
            <a:r>
              <a:rPr lang="ko-KR" altLang="en-US" sz="1600" dirty="0" smtClean="0"/>
              <a:t>버전 이외의 문법과 구조를 허용한다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b="1" dirty="0" smtClean="0"/>
          </a:p>
          <a:p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- Frameset :  </a:t>
            </a:r>
            <a:r>
              <a:rPr lang="en-US" altLang="ko-KR" sz="1600" dirty="0" smtClean="0"/>
              <a:t>Transitional </a:t>
            </a:r>
            <a:r>
              <a:rPr lang="ko-KR" altLang="en-US" sz="1600" dirty="0" smtClean="0"/>
              <a:t>속성과 더불어</a:t>
            </a:r>
            <a:r>
              <a:rPr lang="en-US" altLang="ko-KR" sz="1600" dirty="0" smtClean="0"/>
              <a:t>, frameset(</a:t>
            </a:r>
            <a:r>
              <a:rPr lang="en-US" altLang="ko-KR" sz="1600" dirty="0" err="1" smtClean="0"/>
              <a:t>iframe</a:t>
            </a:r>
            <a:r>
              <a:rPr lang="en-US" altLang="ko-KR" sz="1600" dirty="0" smtClean="0"/>
              <a:t>, frame)</a:t>
            </a:r>
            <a:r>
              <a:rPr lang="ko-KR" altLang="en-US" sz="1600" dirty="0" smtClean="0"/>
              <a:t>을 지원한다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786058"/>
            <a:ext cx="8100000" cy="42862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XHTML 1.0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Strict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//EN“ "http://www.w3.org/TR/xhtml1/DTD/xhtml1-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strict.dtd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143380"/>
            <a:ext cx="8100000" cy="714380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rtlCol="0" anchor="ctr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XHTML 1.0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Transitional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//EN“ "http://www.w3.org/TR/xhtml1/DTD/xhtml1-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transitional.dtd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500702"/>
            <a:ext cx="8100000" cy="642942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rtlCol="0" anchor="ctr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&lt;!DOCTYPE html PUBLIC "-//W3C//DTD XHTML 1.0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Frameset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//EN“ "http://www.w3.org/TR/xhtml1/DTD/xhtml1-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frameset.dtd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"&gt;</a:t>
            </a:r>
          </a:p>
        </p:txBody>
      </p:sp>
    </p:spTree>
  </p:cSld>
  <p:clrMapOvr>
    <a:masterClrMapping/>
  </p:clrMapOvr>
  <p:transition advTm="422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2784645"/>
            <a:ext cx="828680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/>
              <a:t>HTML</a:t>
            </a:r>
            <a:r>
              <a:rPr lang="ko-KR" altLang="en-US" sz="2200" b="1" dirty="0" smtClean="0"/>
              <a:t>과 </a:t>
            </a:r>
            <a:r>
              <a:rPr lang="en-US" altLang="ko-KR" sz="2200" b="1" dirty="0" smtClean="0"/>
              <a:t>XHTML </a:t>
            </a:r>
            <a:r>
              <a:rPr lang="ko-KR" altLang="en-US" sz="2200" b="1" dirty="0" smtClean="0"/>
              <a:t>중</a:t>
            </a:r>
            <a:r>
              <a:rPr lang="en-US" altLang="ko-KR" sz="22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 smtClean="0"/>
              <a:t>어떤 </a:t>
            </a:r>
            <a:r>
              <a:rPr lang="ko-KR" altLang="en-US" sz="2200" b="1" dirty="0" err="1" smtClean="0"/>
              <a:t>문서형</a:t>
            </a:r>
            <a:r>
              <a:rPr lang="en-US" altLang="ko-KR" sz="2200" b="1" dirty="0" smtClean="0"/>
              <a:t>(DTD)</a:t>
            </a:r>
            <a:r>
              <a:rPr lang="ko-KR" altLang="en-US" sz="2200" b="1" dirty="0" smtClean="0"/>
              <a:t>을 사용하는 것이 좋을까</a:t>
            </a:r>
            <a:r>
              <a:rPr lang="en-US" altLang="ko-KR" sz="2200" b="1" dirty="0" smtClean="0"/>
              <a:t>?</a:t>
            </a: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HTML</a:t>
            </a:r>
            <a:r>
              <a:rPr lang="ko-KR" altLang="en-US" dirty="0" smtClean="0"/>
              <a:t>이든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이든 모두 괜찮지만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보다 </a:t>
            </a:r>
            <a:r>
              <a:rPr lang="en-US" altLang="ko-KR" b="1" dirty="0" smtClean="0">
                <a:solidFill>
                  <a:srgbClr val="0066CC"/>
                </a:solidFill>
              </a:rPr>
              <a:t>XHTML </a:t>
            </a:r>
            <a:r>
              <a:rPr lang="ko-KR" altLang="en-US" b="1" dirty="0" smtClean="0">
                <a:solidFill>
                  <a:srgbClr val="0066CC"/>
                </a:solidFill>
              </a:rPr>
              <a:t>문법</a:t>
            </a:r>
            <a:r>
              <a:rPr lang="ko-KR" altLang="en-US" dirty="0" smtClean="0"/>
              <a:t>이</a:t>
            </a:r>
            <a:endParaRPr lang="en-US" altLang="ko-KR" b="1" dirty="0" smtClean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66CC"/>
                </a:solidFill>
              </a:rPr>
              <a:t>확장 가능성</a:t>
            </a:r>
            <a:r>
              <a:rPr lang="ko-KR" altLang="en-US" dirty="0" smtClean="0"/>
              <a:t>이 </a:t>
            </a:r>
            <a:r>
              <a:rPr lang="ko-KR" altLang="en-US" b="1" dirty="0" smtClean="0">
                <a:solidFill>
                  <a:srgbClr val="0066CC"/>
                </a:solidFill>
              </a:rPr>
              <a:t>높기 때문에</a:t>
            </a:r>
            <a:r>
              <a:rPr lang="ko-KR" altLang="en-US" dirty="0" smtClean="0">
                <a:solidFill>
                  <a:srgbClr val="0066CC"/>
                </a:solidFill>
              </a:rPr>
              <a:t> </a:t>
            </a:r>
            <a:r>
              <a:rPr lang="ko-KR" altLang="en-US" b="1" dirty="0" smtClean="0">
                <a:solidFill>
                  <a:srgbClr val="0066CC"/>
                </a:solidFill>
              </a:rPr>
              <a:t>개발 편의 </a:t>
            </a:r>
            <a:r>
              <a:rPr lang="ko-KR" altLang="en-US" dirty="0" smtClean="0"/>
              <a:t>및 </a:t>
            </a:r>
            <a:r>
              <a:rPr lang="ko-KR" altLang="en-US" b="1" dirty="0" smtClean="0">
                <a:solidFill>
                  <a:srgbClr val="0066CC"/>
                </a:solidFill>
              </a:rPr>
              <a:t>상위 호환성 측면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solidFill>
                  <a:srgbClr val="0066CC"/>
                </a:solidFill>
              </a:rPr>
              <a:t>권장</a:t>
            </a:r>
            <a:endParaRPr lang="en-US" altLang="ko-KR" b="1" dirty="0" smtClean="0">
              <a:solidFill>
                <a:srgbClr val="0066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589119"/>
            <a:ext cx="573003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HTML </a:t>
            </a:r>
            <a:r>
              <a:rPr lang="en-US" altLang="ko-K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VS</a:t>
            </a:r>
            <a:r>
              <a:rPr lang="en-US" altLang="ko-K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XHTML </a:t>
            </a:r>
            <a:endParaRPr lang="ko-KR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1124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9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8751" y="2420888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Markup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의 기본 개념</a:t>
            </a:r>
            <a:endParaRPr lang="en-US" altLang="ko-KR" sz="4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0303" y="3136613"/>
            <a:ext cx="4203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XHTML</a:t>
            </a:r>
            <a:r>
              <a:rPr lang="ko-KR" altLang="en-US" sz="4000" b="1" dirty="0" smtClean="0">
                <a:latin typeface="맑은 고딕" pitchFamily="50" charset="-127"/>
                <a:ea typeface="맑은 고딕" pitchFamily="50" charset="-127"/>
              </a:rPr>
              <a:t>로의 전환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  <p:transition advTm="422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XHTML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로의 전환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571472" y="1357298"/>
            <a:ext cx="8175852" cy="4955203"/>
            <a:chOff x="571472" y="4050763"/>
            <a:chExt cx="8175852" cy="4955203"/>
          </a:xfrm>
        </p:grpSpPr>
        <p:sp>
          <p:nvSpPr>
            <p:cNvPr id="8" name="TextBox 7"/>
            <p:cNvSpPr txBox="1"/>
            <p:nvPr/>
          </p:nvSpPr>
          <p:spPr>
            <a:xfrm>
              <a:off x="571472" y="4050763"/>
              <a:ext cx="8175852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 smtClean="0"/>
                <a:t>HTML</a:t>
              </a:r>
              <a:r>
                <a:rPr lang="ko-KR" altLang="en-US" b="1" dirty="0" smtClean="0"/>
                <a:t>에서 </a:t>
              </a:r>
              <a:r>
                <a:rPr lang="en-US" altLang="ko-KR" b="1" dirty="0" smtClean="0"/>
                <a:t>XHTML</a:t>
              </a:r>
              <a:r>
                <a:rPr lang="ko-KR" altLang="en-US" b="1" dirty="0" smtClean="0"/>
                <a:t>로의 전환 방법</a:t>
              </a:r>
              <a:endParaRPr lang="en-US" altLang="ko-KR" b="1" dirty="0" smtClean="0"/>
            </a:p>
            <a:p>
              <a:pPr marL="342900" indent="-342900">
                <a:lnSpc>
                  <a:spcPct val="200000"/>
                </a:lnSpc>
              </a:pPr>
              <a:r>
                <a:rPr lang="en-US" sz="1400" dirty="0" smtClean="0"/>
                <a:t>1. </a:t>
              </a:r>
              <a:r>
                <a:rPr lang="en-US" sz="1400" b="1" dirty="0" smtClean="0">
                  <a:solidFill>
                    <a:srgbClr val="0066CC"/>
                  </a:solidFill>
                </a:rPr>
                <a:t>XHTML DTD</a:t>
              </a:r>
              <a:r>
                <a:rPr lang="ko-KR" altLang="en-US" sz="1400" dirty="0" smtClean="0"/>
                <a:t>를 </a:t>
              </a:r>
              <a:r>
                <a:rPr lang="ko-KR" altLang="en-US" sz="1400" b="1" dirty="0" smtClean="0"/>
                <a:t>선언</a:t>
              </a:r>
              <a:r>
                <a:rPr lang="ko-KR" altLang="en-US" sz="1400" dirty="0" smtClean="0"/>
                <a:t>한다</a:t>
              </a:r>
              <a:r>
                <a:rPr lang="en-US" altLang="ko-KR" sz="1400" dirty="0" smtClean="0"/>
                <a:t>.</a:t>
              </a:r>
            </a:p>
            <a:p>
              <a:pPr marL="342900" indent="-342900">
                <a:lnSpc>
                  <a:spcPct val="200000"/>
                </a:lnSpc>
              </a:pPr>
              <a:r>
                <a:rPr lang="en-US" altLang="ko-KR" sz="1400" dirty="0" smtClean="0"/>
                <a:t>2. XML </a:t>
              </a:r>
              <a:r>
                <a:rPr lang="ko-KR" altLang="en-US" sz="1400" dirty="0" smtClean="0"/>
                <a:t>네임스페이스와 언어코드를 지정한다</a:t>
              </a:r>
              <a:r>
                <a:rPr lang="en-US" altLang="ko-KR" sz="1400" dirty="0" smtClean="0"/>
                <a:t>.</a:t>
              </a:r>
            </a:p>
            <a:p>
              <a:pPr marL="342900" indent="-342900">
                <a:lnSpc>
                  <a:spcPct val="200000"/>
                </a:lnSpc>
              </a:pPr>
              <a:endParaRPr lang="en-US" altLang="ko-KR" sz="1400" dirty="0" smtClean="0"/>
            </a:p>
            <a:p>
              <a:pPr marL="342900" indent="-342900">
                <a:lnSpc>
                  <a:spcPct val="200000"/>
                </a:lnSpc>
              </a:pPr>
              <a:r>
                <a:rPr lang="en-US" altLang="ko-KR" sz="1400" dirty="0" smtClean="0"/>
                <a:t>3. </a:t>
              </a:r>
              <a:r>
                <a:rPr lang="ko-KR" altLang="en-US" sz="1400" spc="-100" dirty="0" smtClean="0"/>
                <a:t>모든 시작태그는 종료태그들을 가져야 한다</a:t>
              </a:r>
              <a:r>
                <a:rPr lang="en-US" altLang="ko-KR" sz="1400" spc="-100" dirty="0" smtClean="0"/>
                <a:t>. </a:t>
              </a:r>
              <a:r>
                <a:rPr lang="ko-KR" altLang="en-US" sz="1400" spc="-100" dirty="0" smtClean="0"/>
                <a:t>또</a:t>
              </a:r>
              <a:r>
                <a:rPr lang="en-US" altLang="ko-KR" sz="1400" spc="-100" dirty="0" smtClean="0"/>
                <a:t>, </a:t>
              </a:r>
              <a:r>
                <a:rPr lang="ko-KR" altLang="en-US" sz="1400" b="1" spc="-100" dirty="0" smtClean="0">
                  <a:solidFill>
                    <a:srgbClr val="0066CC"/>
                  </a:solidFill>
                </a:rPr>
                <a:t>빈 요소의 경우 하나의 공백 문자와 </a:t>
              </a:r>
              <a:r>
                <a:rPr lang="en-US" altLang="ko-KR" sz="1400" b="1" spc="-100" dirty="0" smtClean="0">
                  <a:solidFill>
                    <a:srgbClr val="0066CC"/>
                  </a:solidFill>
                </a:rPr>
                <a:t>'/&gt;' </a:t>
              </a:r>
              <a:r>
                <a:rPr lang="ko-KR" altLang="en-US" sz="1400" b="1" spc="-100" dirty="0" smtClean="0">
                  <a:solidFill>
                    <a:srgbClr val="0066CC"/>
                  </a:solidFill>
                </a:rPr>
                <a:t>로 끝나야 한다</a:t>
              </a:r>
              <a:r>
                <a:rPr lang="en-US" altLang="ko-KR" sz="1400" b="1" spc="-100" dirty="0" smtClean="0">
                  <a:solidFill>
                    <a:srgbClr val="0066CC"/>
                  </a:solidFill>
                </a:rPr>
                <a:t>. </a:t>
              </a:r>
            </a:p>
            <a:p>
              <a:pPr marL="342900" indent="-342900">
                <a:lnSpc>
                  <a:spcPct val="200000"/>
                </a:lnSpc>
              </a:pPr>
              <a:endParaRPr lang="en-US" sz="1400" dirty="0" smtClean="0"/>
            </a:p>
            <a:p>
              <a:pPr marL="342900" indent="-342900">
                <a:lnSpc>
                  <a:spcPct val="200000"/>
                </a:lnSpc>
              </a:pPr>
              <a:r>
                <a:rPr lang="en-US" sz="1400" dirty="0" smtClean="0"/>
                <a:t>4. </a:t>
              </a:r>
              <a:r>
                <a:rPr lang="ko-KR" altLang="en-US" sz="1400" dirty="0" smtClean="0"/>
                <a:t>모든 요소와 속성은 </a:t>
              </a:r>
              <a:r>
                <a:rPr lang="ko-KR" altLang="en-US" sz="1400" b="1" dirty="0" smtClean="0">
                  <a:solidFill>
                    <a:srgbClr val="0066CC"/>
                  </a:solidFill>
                </a:rPr>
                <a:t>소문자</a:t>
              </a:r>
              <a:r>
                <a:rPr lang="ko-KR" altLang="en-US" sz="1400" dirty="0" smtClean="0"/>
                <a:t>로 작성되어야 한다</a:t>
              </a:r>
              <a:r>
                <a:rPr lang="en-US" altLang="ko-KR" sz="1400" dirty="0" smtClean="0"/>
                <a:t>. </a:t>
              </a:r>
            </a:p>
            <a:p>
              <a:pPr marL="342900" indent="-342900">
                <a:lnSpc>
                  <a:spcPct val="200000"/>
                </a:lnSpc>
              </a:pPr>
              <a:r>
                <a:rPr lang="en-US" altLang="ko-KR" sz="1400" dirty="0" smtClean="0"/>
                <a:t>5. </a:t>
              </a:r>
              <a:r>
                <a:rPr lang="ko-KR" altLang="en-US" sz="1400" dirty="0" smtClean="0"/>
                <a:t>모든 </a:t>
              </a:r>
              <a:r>
                <a:rPr lang="ko-KR" altLang="en-US" sz="1400" b="1" dirty="0" smtClean="0">
                  <a:solidFill>
                    <a:srgbClr val="0066CC"/>
                  </a:solidFill>
                </a:rPr>
                <a:t>속성값</a:t>
              </a:r>
              <a:r>
                <a:rPr lang="ko-KR" altLang="en-US" sz="1400" dirty="0" smtClean="0"/>
                <a:t>들은 </a:t>
              </a:r>
              <a:r>
                <a:rPr lang="ko-KR" altLang="en-US" sz="1400" b="1" dirty="0" smtClean="0">
                  <a:solidFill>
                    <a:srgbClr val="0066CC"/>
                  </a:solidFill>
                </a:rPr>
                <a:t>큰 따옴표</a:t>
              </a:r>
              <a:r>
                <a:rPr lang="ko-KR" altLang="en-US" sz="1400" dirty="0" smtClean="0"/>
                <a:t>로 둘러싸고 값을 가져야 한다</a:t>
              </a:r>
              <a:r>
                <a:rPr lang="en-US" altLang="ko-KR" sz="1400" dirty="0" smtClean="0"/>
                <a:t>. </a:t>
              </a:r>
            </a:p>
            <a:p>
              <a:pPr marL="342900" indent="-342900">
                <a:lnSpc>
                  <a:spcPct val="200000"/>
                </a:lnSpc>
              </a:pPr>
              <a:endParaRPr lang="en-US" altLang="ko-KR" sz="1400" dirty="0" smtClean="0"/>
            </a:p>
            <a:p>
              <a:pPr marL="342900" indent="-342900">
                <a:lnSpc>
                  <a:spcPct val="200000"/>
                </a:lnSpc>
              </a:pPr>
              <a:r>
                <a:rPr lang="en-US" altLang="ko-KR" sz="1400" spc="-30" dirty="0" smtClean="0"/>
                <a:t>6. </a:t>
              </a:r>
              <a:r>
                <a:rPr lang="ko-KR" altLang="en-US" sz="1400" b="1" dirty="0" smtClean="0">
                  <a:solidFill>
                    <a:srgbClr val="0066CC"/>
                  </a:solidFill>
                </a:rPr>
                <a:t>중첩 관계가 적절</a:t>
              </a:r>
              <a:r>
                <a:rPr lang="ko-KR" altLang="en-US" sz="1400" dirty="0" smtClean="0"/>
                <a:t>해야 한다</a:t>
              </a:r>
              <a:r>
                <a:rPr lang="en-US" altLang="ko-KR" sz="1400" dirty="0" smtClean="0"/>
                <a:t>.</a:t>
              </a:r>
              <a:endParaRPr lang="en-US" altLang="ko-KR" sz="1400" spc="-30" dirty="0" smtClean="0"/>
            </a:p>
            <a:p>
              <a:pPr marL="342900" indent="-342900">
                <a:lnSpc>
                  <a:spcPct val="200000"/>
                </a:lnSpc>
              </a:pPr>
              <a:r>
                <a:rPr lang="en-US" altLang="ko-KR" sz="1400" spc="-30" dirty="0" smtClean="0"/>
                <a:t>7. </a:t>
              </a:r>
              <a:r>
                <a:rPr lang="en-US" altLang="ko-KR" sz="1400" dirty="0" smtClean="0"/>
                <a:t>text</a:t>
              </a:r>
              <a:r>
                <a:rPr lang="ko-KR" altLang="en-US" sz="1400" dirty="0" smtClean="0"/>
                <a:t>나 </a:t>
              </a:r>
              <a:r>
                <a:rPr lang="en-US" altLang="ko-KR" sz="1400" dirty="0" smtClean="0"/>
                <a:t>URL, script</a:t>
              </a:r>
              <a:r>
                <a:rPr lang="ko-KR" altLang="en-US" sz="1400" dirty="0" smtClean="0"/>
                <a:t>에 포함된 </a:t>
              </a:r>
              <a:r>
                <a:rPr lang="ko-KR" altLang="en-US" sz="1400" b="1" dirty="0" smtClean="0">
                  <a:solidFill>
                    <a:srgbClr val="0066CC"/>
                  </a:solidFill>
                </a:rPr>
                <a:t>특수문자</a:t>
              </a:r>
              <a:r>
                <a:rPr lang="en-US" altLang="ko-KR" sz="1400" b="1" dirty="0" smtClean="0">
                  <a:solidFill>
                    <a:srgbClr val="0066CC"/>
                  </a:solidFill>
                </a:rPr>
                <a:t>('&lt;', '&gt;', '&amp;')</a:t>
              </a:r>
              <a:r>
                <a:rPr lang="ko-KR" altLang="en-US" sz="1400" dirty="0" smtClean="0"/>
                <a:t>는</a:t>
              </a:r>
              <a:r>
                <a:rPr lang="ko-KR" altLang="en-US" sz="1400" b="1" dirty="0" smtClean="0">
                  <a:solidFill>
                    <a:srgbClr val="505FF2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0066CC"/>
                  </a:solidFill>
                </a:rPr>
                <a:t>escape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시킨다</a:t>
              </a:r>
              <a:r>
                <a:rPr lang="en-US" altLang="ko-KR" sz="1400" dirty="0" smtClean="0"/>
                <a:t>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5538819"/>
              <a:ext cx="7858180" cy="369332"/>
            </a:xfrm>
            <a:prstGeom prst="rect">
              <a:avLst/>
            </a:prstGeom>
            <a:solidFill>
              <a:srgbClr val="EEF5FF"/>
            </a:solidFill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rtlCol="0" anchor="ctr" anchorCtr="0">
              <a:spAutoFit/>
            </a:bodyPr>
            <a:lstStyle/>
            <a:p>
              <a:pPr marL="457200" indent="-457200">
                <a:lnSpc>
                  <a:spcPct val="150000"/>
                </a:lnSpc>
              </a:pPr>
              <a:r>
                <a:rPr lang="en-US" sz="1400" dirty="0" smtClean="0"/>
                <a:t>&lt;html </a:t>
              </a:r>
              <a:r>
                <a:rPr lang="en-US" sz="1400" dirty="0" err="1" smtClean="0"/>
                <a:t>xmlns</a:t>
              </a:r>
              <a:r>
                <a:rPr lang="en-US" sz="1400" dirty="0" smtClean="0"/>
                <a:t>="http://www.w3.org/1999/xhtml" </a:t>
              </a:r>
              <a:r>
                <a:rPr lang="en-US" sz="1400" dirty="0" err="1" smtClean="0"/>
                <a:t>lang</a:t>
              </a:r>
              <a:r>
                <a:rPr lang="en-US" sz="1400" dirty="0" smtClean="0"/>
                <a:t>="</a:t>
              </a:r>
              <a:r>
                <a:rPr lang="en-US" sz="1400" dirty="0" err="1" smtClean="0"/>
                <a:t>ko</a:t>
              </a:r>
              <a:r>
                <a:rPr lang="en-US" sz="1400" dirty="0" smtClean="0"/>
                <a:t>" </a:t>
              </a:r>
              <a:r>
                <a:rPr lang="en-US" sz="1400" dirty="0" err="1" smtClean="0"/>
                <a:t>xml:lang</a:t>
              </a:r>
              <a:r>
                <a:rPr lang="en-US" sz="1400" dirty="0" smtClean="0"/>
                <a:t>="</a:t>
              </a:r>
              <a:r>
                <a:rPr lang="en-US" sz="1400" dirty="0" err="1" smtClean="0"/>
                <a:t>ko</a:t>
              </a:r>
              <a:r>
                <a:rPr lang="en-US" sz="1400" dirty="0" smtClean="0"/>
                <a:t>"&gt;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4348" y="3702610"/>
            <a:ext cx="7858180" cy="369332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="http://www.daum.net/logo.gif" width="100" height="100" alt="</a:t>
            </a:r>
            <a:r>
              <a:rPr lang="ko-KR" altLang="en-US" sz="1400" dirty="0" smtClean="0"/>
              <a:t>다음</a:t>
            </a:r>
            <a:r>
              <a:rPr lang="en-US" altLang="ko-KR" sz="1400" dirty="0" smtClean="0"/>
              <a:t>"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/&gt;</a:t>
            </a:r>
            <a:r>
              <a:rPr lang="ko-KR" altLang="en-US" sz="1400" dirty="0" smtClean="0"/>
              <a:t>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4958670"/>
            <a:ext cx="7858180" cy="327718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1400" dirty="0" smtClean="0"/>
              <a:t>&lt;input type=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/>
              <a:t>radio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/>
              <a:t> checked=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/>
              <a:t>checked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/&gt;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16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4683" y="3136613"/>
            <a:ext cx="6154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블록 요소 </a:t>
            </a:r>
            <a:r>
              <a:rPr lang="en-US" altLang="ko-KR" sz="4000" b="1" dirty="0" smtClean="0"/>
              <a:t>VS</a:t>
            </a:r>
            <a:r>
              <a:rPr lang="ko-KR" altLang="en-US" sz="4000" b="1" dirty="0" smtClean="0"/>
              <a:t> </a:t>
            </a:r>
            <a:r>
              <a:rPr lang="ko-KR" altLang="en-US" sz="4000" b="1" dirty="0" err="1" smtClean="0"/>
              <a:t>인라인</a:t>
            </a:r>
            <a:r>
              <a:rPr lang="ko-KR" altLang="en-US" sz="4000" b="1" dirty="0" smtClean="0"/>
              <a:t> 요소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958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 </a:t>
            </a:r>
            <a:r>
              <a:rPr lang="en-US" altLang="ko-KR" sz="3200" b="1" dirty="0" smtClean="0"/>
              <a:t>VS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5" y="1800000"/>
            <a:ext cx="726032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블록 요소 </a:t>
            </a:r>
            <a:r>
              <a:rPr lang="en-US" altLang="ko-KR" sz="2000" b="1" dirty="0" smtClean="0"/>
              <a:t>(Block Elements)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줄을 바꿔 각각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독립된 줄에 표시</a:t>
            </a:r>
            <a:endParaRPr lang="en-US" altLang="ko-KR" sz="1600" b="1" dirty="0" smtClean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인라인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 요소와 텍스트 혹은 또 다른 블록 요소를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포함할수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 있다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h1~h6, p, div,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err="1" smtClean="0"/>
              <a:t>인라인</a:t>
            </a:r>
            <a:r>
              <a:rPr lang="ko-KR" altLang="en-US" sz="2000" b="1" dirty="0" smtClean="0"/>
              <a:t> 요소 </a:t>
            </a:r>
            <a:r>
              <a:rPr lang="en-US" altLang="ko-KR" sz="2000" b="1" dirty="0" smtClean="0"/>
              <a:t>(Inline Elements)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다른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엘리먼트와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같은 줄에 표시</a:t>
            </a:r>
            <a:endParaRPr lang="en-US" altLang="ko-KR" sz="1600" b="1" dirty="0" smtClean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또 다른 </a:t>
            </a:r>
            <a:r>
              <a:rPr lang="ko-KR" altLang="en-US" sz="1600" b="1" dirty="0" err="1" smtClean="0"/>
              <a:t>인라인</a:t>
            </a:r>
            <a:r>
              <a:rPr lang="ko-KR" altLang="en-US" sz="1600" b="1" dirty="0" smtClean="0"/>
              <a:t> 요소와 텍스트를 포함하지만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블록 요소를 포함할 수는 없다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, strong, span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</p:cSld>
  <p:clrMapOvr>
    <a:masterClrMapping/>
  </p:clrMapOvr>
  <p:transition advTm="703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908720"/>
            <a:ext cx="4958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 </a:t>
            </a:r>
            <a:r>
              <a:rPr lang="en-US" altLang="ko-KR" sz="3200" b="1" dirty="0" smtClean="0"/>
              <a:t>VS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5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2910" y="1772816"/>
            <a:ext cx="7715304" cy="4680520"/>
          </a:xfrm>
          <a:prstGeom prst="roundRect">
            <a:avLst>
              <a:gd name="adj" fmla="val 654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538" y="2344320"/>
            <a:ext cx="6929486" cy="1714512"/>
          </a:xfrm>
          <a:prstGeom prst="roundRect">
            <a:avLst>
              <a:gd name="adj" fmla="val 8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smtClean="0"/>
              <a:t>  Block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57290" y="2858674"/>
            <a:ext cx="2000264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28992" y="2858674"/>
            <a:ext cx="1643074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43504" y="2858674"/>
            <a:ext cx="2500330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57290" y="3373027"/>
            <a:ext cx="2357454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86182" y="3373027"/>
            <a:ext cx="3214710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1844824"/>
            <a:ext cx="908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Block</a:t>
            </a:r>
            <a:endParaRPr lang="ko-KR" altLang="en-US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71538" y="4206904"/>
            <a:ext cx="6929486" cy="590248"/>
          </a:xfrm>
          <a:prstGeom prst="roundRect">
            <a:avLst>
              <a:gd name="adj" fmla="val 8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Block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1538" y="4977412"/>
            <a:ext cx="6929486" cy="1115884"/>
          </a:xfrm>
          <a:prstGeom prst="roundRect">
            <a:avLst>
              <a:gd name="adj" fmla="val 8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smtClean="0"/>
              <a:t>  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Block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57290" y="5419758"/>
            <a:ext cx="2000264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28992" y="5419758"/>
            <a:ext cx="1643074" cy="428628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Inline</a:t>
            </a:r>
            <a:endParaRPr lang="ko-KR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advTm="890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90872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요소와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69347" y="2310557"/>
            <a:ext cx="54269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요소는 다른 요소를 포함할 수 있다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href=“http://www.daum.net”&gt;Daum&lt;/h1&gt;&lt;/a&gt;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</p:cSld>
  <p:clrMapOvr>
    <a:masterClrMapping/>
  </p:clrMapOvr>
  <p:transition spd="slow" advTm="101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90872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요소와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69347" y="2310557"/>
            <a:ext cx="5805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요소는 다른 요소를 포함할 수 있다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</a:t>
            </a:r>
            <a:r>
              <a:rPr lang="pt-BR" altLang="ko-KR" sz="1600" dirty="0" smtClean="0">
                <a:solidFill>
                  <a:srgbClr val="FF0000"/>
                </a:solidFill>
                <a:ea typeface="맑은 고딕" pitchFamily="50" charset="-127"/>
              </a:rPr>
              <a:t>&lt;/h1&gt;&lt;/a&gt;</a:t>
            </a:r>
            <a:r>
              <a:rPr lang="pt-BR" altLang="ko-KR" sz="1600" dirty="0" smtClean="0">
                <a:ea typeface="맑은 고딕" pitchFamily="50" charset="-127"/>
              </a:rPr>
              <a:t> </a:t>
            </a:r>
            <a:r>
              <a:rPr lang="pt-BR" altLang="ko-KR" sz="1600" b="1" dirty="0" smtClean="0">
                <a:solidFill>
                  <a:srgbClr val="FF0000"/>
                </a:solidFill>
                <a:ea typeface="맑은 고딕" pitchFamily="50" charset="-127"/>
              </a:rPr>
              <a:t>(X)</a:t>
            </a: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href=“http://www.daum.net”&gt;Daum&lt;/a&gt;&lt;/h1&gt; </a:t>
            </a:r>
            <a:r>
              <a:rPr lang="pt-BR" altLang="ko-KR" sz="1600" b="1" dirty="0" smtClean="0">
                <a:ea typeface="맑은 고딕" pitchFamily="50" charset="-127"/>
              </a:rPr>
              <a:t>(O)</a:t>
            </a:r>
            <a:endParaRPr lang="en-US" altLang="ko-KR" sz="1600" b="1" dirty="0" smtClean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</p:cSld>
  <p:clrMapOvr>
    <a:masterClrMapping/>
  </p:clrMapOvr>
  <p:transition spd="slow" advTm="422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90872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요소와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69347" y="2310557"/>
            <a:ext cx="5805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요소는 다른 요소를 포함할 수 있다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</a:t>
            </a:r>
            <a:r>
              <a:rPr lang="pt-BR" altLang="ko-KR" sz="1600" dirty="0" smtClean="0">
                <a:solidFill>
                  <a:srgbClr val="FF0000"/>
                </a:solidFill>
                <a:ea typeface="맑은 고딕" pitchFamily="50" charset="-127"/>
              </a:rPr>
              <a:t>&lt;/h1&gt;&lt;/a&gt;</a:t>
            </a:r>
            <a:r>
              <a:rPr lang="pt-BR" altLang="ko-KR" sz="1600" dirty="0" smtClean="0">
                <a:ea typeface="맑은 고딕" pitchFamily="50" charset="-127"/>
              </a:rPr>
              <a:t> </a:t>
            </a:r>
            <a:r>
              <a:rPr lang="pt-BR" altLang="ko-KR" sz="1600" b="1" dirty="0" smtClean="0">
                <a:solidFill>
                  <a:srgbClr val="FF0000"/>
                </a:solidFill>
                <a:ea typeface="맑은 고딕" pitchFamily="50" charset="-127"/>
              </a:rPr>
              <a:t>(X)</a:t>
            </a: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href=“http://www.daum.net”&gt;Daum&lt;/a&gt;&lt;/h1&gt; </a:t>
            </a:r>
            <a:r>
              <a:rPr lang="pt-BR" altLang="ko-KR" sz="1600" b="1" dirty="0" smtClean="0">
                <a:ea typeface="맑은 고딕" pitchFamily="50" charset="-127"/>
              </a:rPr>
              <a:t>(O)</a:t>
            </a:r>
            <a:endParaRPr lang="en-US" altLang="ko-KR" sz="1600" b="1" dirty="0" smtClean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9347" y="4286256"/>
            <a:ext cx="54991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3399"/>
                </a:solidFill>
              </a:rPr>
              <a:t>인라인</a:t>
            </a:r>
            <a:r>
              <a:rPr lang="ko-KR" altLang="en-US" sz="2000" b="1" dirty="0" smtClean="0">
                <a:solidFill>
                  <a:srgbClr val="003399"/>
                </a:solidFill>
              </a:rPr>
              <a:t> 요소는 </a:t>
            </a:r>
            <a:r>
              <a:rPr lang="ko-KR" altLang="en-US" sz="2000" b="1" dirty="0" err="1" smtClean="0">
                <a:solidFill>
                  <a:srgbClr val="003399"/>
                </a:solidFill>
              </a:rPr>
              <a:t>블럭</a:t>
            </a:r>
            <a:r>
              <a:rPr lang="ko-KR" altLang="en-US" sz="2000" b="1" dirty="0" smtClean="0">
                <a:solidFill>
                  <a:srgbClr val="003399"/>
                </a:solidFill>
              </a:rPr>
              <a:t> 요소를 포함할 수 없다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&lt;a href=“http://www.daum.net”&gt;&lt;h1&gt;Daum&lt;/h1&gt;&lt;/a&gt;</a:t>
            </a:r>
            <a:endParaRPr lang="en-US" altLang="ko-KR" sz="1600" b="1" dirty="0" smtClean="0">
              <a:solidFill>
                <a:srgbClr val="FF0000"/>
              </a:solidFill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922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908720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블록 요소와 </a:t>
            </a:r>
            <a:r>
              <a:rPr lang="ko-KR" altLang="en-US" sz="3200" b="1" dirty="0" err="1" smtClean="0"/>
              <a:t>인라인</a:t>
            </a:r>
            <a:r>
              <a:rPr lang="ko-KR" altLang="en-US" sz="3200" b="1" dirty="0" smtClean="0"/>
              <a:t> 요소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69347" y="2310557"/>
            <a:ext cx="5805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요소는 다른 요소를 포함할 수 있다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</a:t>
            </a:r>
            <a:r>
              <a:rPr lang="pt-BR" altLang="ko-KR" sz="1600" dirty="0" smtClean="0">
                <a:solidFill>
                  <a:srgbClr val="FF0000"/>
                </a:solidFill>
                <a:ea typeface="맑은 고딕" pitchFamily="50" charset="-127"/>
              </a:rPr>
              <a:t>&lt;/h1&gt;&lt;/a&gt;</a:t>
            </a:r>
            <a:r>
              <a:rPr lang="pt-BR" altLang="ko-KR" sz="1600" dirty="0" smtClean="0">
                <a:ea typeface="맑은 고딕" pitchFamily="50" charset="-127"/>
              </a:rPr>
              <a:t> </a:t>
            </a:r>
            <a:r>
              <a:rPr lang="pt-BR" altLang="ko-KR" sz="1600" b="1" dirty="0" smtClean="0">
                <a:solidFill>
                  <a:srgbClr val="FF0000"/>
                </a:solidFill>
                <a:ea typeface="맑은 고딕" pitchFamily="50" charset="-127"/>
              </a:rPr>
              <a:t>(X)</a:t>
            </a: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href=“http://www.daum.net”&gt;Daum&lt;/a&gt;&lt;/h1&gt; </a:t>
            </a:r>
            <a:r>
              <a:rPr lang="pt-BR" altLang="ko-KR" sz="1600" b="1" dirty="0" smtClean="0">
                <a:ea typeface="맑은 고딕" pitchFamily="50" charset="-127"/>
              </a:rPr>
              <a:t>(O)</a:t>
            </a:r>
            <a:endParaRPr lang="en-US" altLang="ko-KR" sz="1600" b="1" dirty="0" smtClean="0"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9347" y="4286256"/>
            <a:ext cx="5805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3399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3399"/>
                </a:solidFill>
              </a:rPr>
              <a:t>인라인</a:t>
            </a:r>
            <a:r>
              <a:rPr lang="ko-KR" altLang="en-US" sz="2000" b="1" dirty="0" smtClean="0">
                <a:solidFill>
                  <a:srgbClr val="003399"/>
                </a:solidFill>
              </a:rPr>
              <a:t> 요소는 </a:t>
            </a:r>
            <a:r>
              <a:rPr lang="ko-KR" altLang="en-US" sz="2000" b="1" dirty="0" err="1" smtClean="0">
                <a:solidFill>
                  <a:srgbClr val="003399"/>
                </a:solidFill>
              </a:rPr>
              <a:t>블럭</a:t>
            </a:r>
            <a:r>
              <a:rPr lang="ko-KR" altLang="en-US" sz="2000" b="1" dirty="0" smtClean="0">
                <a:solidFill>
                  <a:srgbClr val="003399"/>
                </a:solidFill>
              </a:rPr>
              <a:t> 요소를 포함할 수 없다</a:t>
            </a:r>
            <a:r>
              <a:rPr lang="en-US" altLang="ko-KR" sz="2000" b="1" dirty="0" smtClean="0">
                <a:solidFill>
                  <a:srgbClr val="003399"/>
                </a:solidFill>
              </a:rPr>
              <a:t>.</a:t>
            </a:r>
            <a:endParaRPr lang="pt-BR" altLang="ko-KR" sz="2000" b="1" dirty="0" smtClean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&lt;a href=“http://www.daum.net”&gt;&lt;h1&gt;Daum&lt;/h1&gt;&lt;/a&gt; </a:t>
            </a:r>
            <a:r>
              <a:rPr lang="pt-BR" altLang="ko-KR" sz="1600" b="1" dirty="0" smtClean="0">
                <a:solidFill>
                  <a:srgbClr val="FF0000"/>
                </a:solidFill>
                <a:ea typeface="맑은 고딕" pitchFamily="50" charset="-127"/>
              </a:rPr>
              <a:t>(X)</a:t>
            </a:r>
            <a:endParaRPr lang="en-US" altLang="ko-KR" sz="1600" b="1" dirty="0" smtClean="0">
              <a:solidFill>
                <a:srgbClr val="FF0000"/>
              </a:solidFill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pt-BR" altLang="ko-KR" sz="1600" dirty="0" smtClean="0">
                <a:ea typeface="맑은 고딕" pitchFamily="50" charset="-127"/>
              </a:rPr>
              <a:t>&lt;h1&gt;&lt;a href=“http://www.daum.net”&gt;Daum&lt;/a&gt;&lt;/h1&gt; </a:t>
            </a:r>
            <a:r>
              <a:rPr lang="pt-BR" altLang="ko-KR" sz="1600" b="1" dirty="0" smtClean="0">
                <a:ea typeface="맑은 고딕" pitchFamily="50" charset="-127"/>
              </a:rPr>
              <a:t>(O)</a:t>
            </a:r>
            <a:endParaRPr lang="en-US" altLang="ko-KR" sz="1600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ransition spd="slow" advTm="265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7738" y="1124744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3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4000" b="1" spc="300" dirty="0" smtClean="0">
                <a:latin typeface="맑은 고딕" pitchFamily="50" charset="-127"/>
                <a:ea typeface="맑은 고딕" pitchFamily="50" charset="-127"/>
              </a:rPr>
              <a:t>요소와 주요속성</a:t>
            </a:r>
            <a:endParaRPr lang="ko-KR" altLang="en-US" sz="4000" b="1" spc="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937" y="2214554"/>
            <a:ext cx="32688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타이틀과 메타데이터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문단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구분선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링크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이미지맵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그룹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폼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1414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Markup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00174"/>
            <a:ext cx="7374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문서의 일부를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(Tag)'</a:t>
            </a:r>
            <a:r>
              <a:rPr lang="ko-KR" altLang="en-US" sz="1600" dirty="0" smtClean="0"/>
              <a:t>라 불리는 특별한 문자열로 둘러 쌈으로서</a:t>
            </a:r>
            <a:br>
              <a:rPr lang="ko-KR" altLang="en-US" sz="1600" dirty="0" smtClean="0"/>
            </a:br>
            <a:r>
              <a:rPr lang="ko-KR" altLang="en-US" sz="1600" b="1" u="sng" dirty="0" smtClean="0">
                <a:solidFill>
                  <a:srgbClr val="0070C0"/>
                </a:solidFill>
              </a:rPr>
              <a:t>문장의 구조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목차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하이퍼링크 등</a:t>
            </a:r>
            <a:r>
              <a:rPr lang="en-US" altLang="ko-KR" sz="1600" dirty="0" smtClean="0"/>
              <a:t>), </a:t>
            </a:r>
            <a:r>
              <a:rPr lang="ko-KR" altLang="en-US" sz="1600" b="1" u="sng" dirty="0" smtClean="0">
                <a:solidFill>
                  <a:srgbClr val="0070C0"/>
                </a:solidFill>
              </a:rPr>
              <a:t>수식정보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문자의 크기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조판 상태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</a:t>
            </a:r>
            <a:br>
              <a:rPr lang="ko-KR" altLang="en-US" sz="1600" dirty="0" smtClean="0"/>
            </a:br>
            <a:r>
              <a:rPr lang="ko-KR" altLang="en-US" sz="1600" dirty="0" smtClean="0"/>
              <a:t>문장 안에 기술하는 모든 것을 말한다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7819" y="5641319"/>
            <a:ext cx="6428363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Markup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은 </a:t>
            </a:r>
            <a:r>
              <a:rPr lang="ko-KR" altLang="en-US" sz="2200" b="1" dirty="0" smtClean="0">
                <a:solidFill>
                  <a:srgbClr val="FFFF00"/>
                </a:solidFill>
              </a:rPr>
              <a:t>문서 및 데이터의 구조</a:t>
            </a:r>
            <a:r>
              <a:rPr lang="ko-KR" altLang="en-US" sz="2200" b="1" dirty="0" smtClean="0">
                <a:solidFill>
                  <a:schemeClr val="bg1"/>
                </a:solidFill>
              </a:rPr>
              <a:t>를 표현하는 것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!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pic>
        <p:nvPicPr>
          <p:cNvPr id="11" name="Picture 8" descr="http://www.sxc.hu/pic/l/s/sv/svilen001/1083337_78330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3429000"/>
            <a:ext cx="2547940" cy="1528764"/>
          </a:xfrm>
          <a:prstGeom prst="rect">
            <a:avLst/>
          </a:prstGeom>
          <a:noFill/>
        </p:spPr>
      </p:pic>
      <p:pic>
        <p:nvPicPr>
          <p:cNvPr id="12" name="Picture 4" descr="http://www.sxc.hu/pic/l/s/sv/svilen001/1083340_7089401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3286124"/>
            <a:ext cx="2548020" cy="191101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57224" y="3708482"/>
            <a:ext cx="7786742" cy="2143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3851358"/>
            <a:ext cx="721595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타이틀과 메타데이터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5" y="1285860"/>
            <a:ext cx="7686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title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문서의 제목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head </a:t>
            </a:r>
            <a:r>
              <a:rPr lang="ko-KR" altLang="en-US" sz="1600" dirty="0" smtClean="0"/>
              <a:t>요소 안에 정의한다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브라우저 제목 표시줄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혹은 탭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영역에 노출되며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즐겨찾기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 제목</a:t>
            </a:r>
            <a:r>
              <a:rPr lang="ko-KR" altLang="en-US" sz="1600" b="1" dirty="0" smtClean="0"/>
              <a:t>으로도 사용된다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검색 엔진은 문서 제목에 가중치를 둔다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스크린리더기에서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 문서 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title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을 가장 먼저 읽기에 접근성 측면에서도 중요하다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.</a:t>
            </a:r>
            <a:endParaRPr lang="ko-KR" altLang="en-US" sz="1600" b="1" dirty="0">
              <a:solidFill>
                <a:srgbClr val="0066CC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14414" y="5422994"/>
            <a:ext cx="192882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857620" y="5664724"/>
            <a:ext cx="4608168" cy="836110"/>
            <a:chOff x="3857620" y="5515578"/>
            <a:chExt cx="4608168" cy="8361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00496" y="5587016"/>
              <a:ext cx="4465292" cy="764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직사각형 16"/>
            <p:cNvSpPr/>
            <p:nvPr/>
          </p:nvSpPr>
          <p:spPr>
            <a:xfrm>
              <a:off x="3857620" y="5515578"/>
              <a:ext cx="307183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  <p:cxnSp>
        <p:nvCxnSpPr>
          <p:cNvPr id="22" name="꺾인 연결선 21"/>
          <p:cNvCxnSpPr>
            <a:stCxn id="10" idx="3"/>
          </p:cNvCxnSpPr>
          <p:nvPr/>
        </p:nvCxnSpPr>
        <p:spPr>
          <a:xfrm>
            <a:off x="3143240" y="5530151"/>
            <a:ext cx="714380" cy="250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타이틀과 메타데이터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5" y="1285860"/>
            <a:ext cx="768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meta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head </a:t>
            </a:r>
            <a:r>
              <a:rPr lang="ko-KR" altLang="en-US" sz="1600" dirty="0" smtClean="0"/>
              <a:t>요소 안에 지정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문서에 직접적으로 표시 </a:t>
            </a:r>
            <a:r>
              <a:rPr lang="en-US" altLang="ko-KR" sz="1600" dirty="0" smtClean="0"/>
              <a:t>(x)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machine(</a:t>
            </a:r>
            <a:r>
              <a:rPr lang="ko-KR" altLang="en-US" sz="1600" dirty="0" smtClean="0"/>
              <a:t>브라우저나 검색엔진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문서 정보</a:t>
            </a:r>
            <a:r>
              <a:rPr lang="en-US" altLang="ko-KR" sz="1600" dirty="0" smtClean="0"/>
              <a:t>(metadata)</a:t>
            </a:r>
            <a:r>
              <a:rPr lang="ko-KR" altLang="en-US" sz="1600" dirty="0" smtClean="0"/>
              <a:t>를 제공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문자코드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마임</a:t>
            </a:r>
            <a:r>
              <a:rPr lang="en-US" altLang="ko-KR" sz="1600" dirty="0" smtClean="0"/>
              <a:t>(MIME)</a:t>
            </a:r>
            <a:r>
              <a:rPr lang="ko-KR" altLang="en-US" sz="1600" dirty="0" smtClean="0"/>
              <a:t>타입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설명문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키워드 등을 기술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14348" y="3429000"/>
            <a:ext cx="7786742" cy="2143140"/>
            <a:chOff x="857224" y="3708482"/>
            <a:chExt cx="7786742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708482"/>
              <a:ext cx="7786742" cy="21431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457200" indent="-457200"/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6313" y="3851358"/>
              <a:ext cx="7215959" cy="178595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</p:pic>
        <p:sp>
          <p:nvSpPr>
            <p:cNvPr id="10" name="직사각형 9"/>
            <p:cNvSpPr/>
            <p:nvPr/>
          </p:nvSpPr>
          <p:spPr>
            <a:xfrm>
              <a:off x="1071538" y="4336226"/>
              <a:ext cx="7215238" cy="1116562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5698704"/>
            <a:ext cx="631775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※ meta</a:t>
            </a:r>
            <a:r>
              <a:rPr lang="ko-KR" altLang="en-US" sz="1200" b="1" dirty="0" smtClean="0"/>
              <a:t>를 중요시하는 검색엔진 특성을 이용하여 광고로 악용하는 사례가 많았다</a:t>
            </a:r>
            <a:r>
              <a:rPr lang="en-US" altLang="ko-KR" sz="1200" b="1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따라서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현재는 설명문과 키워드 </a:t>
            </a:r>
            <a:r>
              <a:rPr lang="en-US" altLang="ko-KR" sz="1200" b="1" dirty="0" smtClean="0"/>
              <a:t>metadata</a:t>
            </a:r>
            <a:r>
              <a:rPr lang="ko-KR" altLang="en-US" sz="1200" b="1" dirty="0" smtClean="0"/>
              <a:t>를 중시하는 검색엔진이 이전보다 줄어들었다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1428736"/>
            <a:ext cx="2714644" cy="293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문단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구분선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506444"/>
            <a:ext cx="797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h1 ~ h6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02_1_html_</a:t>
            </a:r>
            <a:r>
              <a:rPr lang="ko-KR" altLang="en-US" sz="1200" b="1" dirty="0" smtClean="0"/>
              <a:t>제목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문서 내부의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제목을 정의하는 요소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1~6</a:t>
            </a:r>
            <a:r>
              <a:rPr lang="ko-KR" altLang="en-US" sz="1600" dirty="0" smtClean="0"/>
              <a:t>까지 여섯 단계로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순서에 맞게 작성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pc="-70" dirty="0" smtClean="0"/>
              <a:t>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로 임의의 크기를 지정할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가급적 </a:t>
            </a:r>
            <a:r>
              <a:rPr lang="en-US" altLang="ko-KR" sz="1600" dirty="0" smtClean="0"/>
              <a:t>h1 </a:t>
            </a:r>
            <a:r>
              <a:rPr lang="ko-KR" altLang="en-US" sz="1600" dirty="0" smtClean="0"/>
              <a:t>요소는 한 문서에 한번만 지정하는 것을 권장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998" y="3571876"/>
            <a:ext cx="6104580" cy="294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41" y="3643314"/>
            <a:ext cx="600689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1000100" y="4500570"/>
            <a:ext cx="2714644" cy="17145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문단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구분선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506444"/>
            <a:ext cx="79707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p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02_2_html_</a:t>
            </a:r>
            <a:r>
              <a:rPr lang="ko-KR" altLang="en-US" sz="1200" b="1" dirty="0" smtClean="0"/>
              <a:t>문단</a:t>
            </a:r>
            <a:r>
              <a:rPr lang="en-US" altLang="ko-KR" sz="1200" b="1" dirty="0" smtClean="0"/>
              <a:t>_</a:t>
            </a:r>
            <a:r>
              <a:rPr lang="ko-KR" altLang="en-US" sz="1200" b="1" dirty="0" smtClean="0"/>
              <a:t>구분선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텍스트 </a:t>
            </a:r>
            <a:r>
              <a:rPr lang="ko-KR" altLang="en-US" sz="1600" b="1" dirty="0" smtClean="0"/>
              <a:t>문단</a:t>
            </a:r>
            <a:r>
              <a:rPr lang="ko-KR" altLang="en-US" sz="1600" dirty="0" smtClean="0"/>
              <a:t> 요소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블록요소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텍스트를 포함할 수 있는 블록 요소이지만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또 다른 블록 요소를 포함할 수는 없다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r>
              <a:rPr lang="en-US" altLang="ko-KR" sz="1600" dirty="0" smtClean="0"/>
              <a:t>)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3664" y="3212976"/>
            <a:ext cx="797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br</a:t>
            </a:r>
            <a:r>
              <a:rPr lang="en-US" altLang="ko-KR" sz="2000" b="1" dirty="0" smtClean="0"/>
              <a:t>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02_2_html_</a:t>
            </a:r>
            <a:r>
              <a:rPr lang="ko-KR" altLang="en-US" sz="1200" b="1" dirty="0" smtClean="0"/>
              <a:t>문단</a:t>
            </a:r>
            <a:r>
              <a:rPr lang="en-US" altLang="ko-KR" sz="1200" b="1" dirty="0" smtClean="0"/>
              <a:t>_</a:t>
            </a:r>
            <a:r>
              <a:rPr lang="ko-KR" altLang="en-US" sz="1200" b="1" dirty="0" smtClean="0"/>
              <a:t>구분선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err="1" smtClean="0"/>
              <a:t>개행</a:t>
            </a:r>
            <a:r>
              <a:rPr lang="ko-KR" altLang="en-US" sz="1600" dirty="0" smtClean="0"/>
              <a:t> 요소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빈 요소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종료 태그가 </a:t>
            </a:r>
            <a:r>
              <a:rPr lang="ko-KR" altLang="en-US" sz="1600" dirty="0" err="1" smtClean="0"/>
              <a:t>필요없음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요소를 여러 번 사용하여 행 간격을 늘이는 것은 가능하지만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이와 같은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시각 효과를 위해서 사용하지 않는다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5373216"/>
            <a:ext cx="7929618" cy="1008112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0" tIns="0" rtlCol="0" anchor="ctr" anchorCtr="0">
            <a:noAutofit/>
          </a:bodyPr>
          <a:lstStyle/>
          <a:p>
            <a:pPr marL="457200" indent="-457200"/>
            <a:r>
              <a:rPr lang="en-US" altLang="ko-KR" sz="1400" b="1" dirty="0" smtClean="0">
                <a:solidFill>
                  <a:srgbClr val="0066CC"/>
                </a:solidFill>
              </a:rPr>
              <a:t>&lt;p&gt;</a:t>
            </a:r>
            <a:r>
              <a:rPr lang="en-US" altLang="ko-KR" sz="1400" dirty="0" smtClean="0"/>
              <a:t> </a:t>
            </a:r>
          </a:p>
          <a:p>
            <a:pPr marL="457200" indent="-457200"/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요소와 텍스트를 포함할 수 있는 </a:t>
            </a:r>
            <a:r>
              <a:rPr lang="en-US" altLang="ko-KR" sz="1400" dirty="0" smtClean="0"/>
              <a:t>&lt;a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="#"&gt;</a:t>
            </a:r>
            <a:r>
              <a:rPr lang="ko-KR" altLang="en-US" sz="1400" dirty="0" smtClean="0"/>
              <a:t>블록 요소</a:t>
            </a:r>
            <a:r>
              <a:rPr lang="en-US" altLang="ko-KR" sz="1400" dirty="0" smtClean="0"/>
              <a:t>&lt;/a&gt;</a:t>
            </a:r>
            <a:r>
              <a:rPr lang="ko-KR" altLang="en-US" sz="1400" dirty="0" smtClean="0"/>
              <a:t>이지만</a:t>
            </a:r>
            <a:r>
              <a:rPr lang="en-US" altLang="ko-KR" sz="1400" dirty="0" smtClean="0"/>
              <a:t>,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 &lt;</a:t>
            </a:r>
            <a:r>
              <a:rPr lang="en-US" altLang="ko-KR" sz="1400" b="1" dirty="0" err="1" smtClean="0">
                <a:solidFill>
                  <a:srgbClr val="0066CC"/>
                </a:solidFill>
              </a:rPr>
              <a:t>br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 /&gt;</a:t>
            </a:r>
            <a:r>
              <a:rPr lang="en-US" altLang="ko-KR" sz="1400" dirty="0" smtClean="0"/>
              <a:t> </a:t>
            </a:r>
          </a:p>
          <a:p>
            <a:pPr marL="457200" indent="-457200"/>
            <a:r>
              <a:rPr lang="en-US" altLang="ko-KR" sz="1400" dirty="0" smtClean="0"/>
              <a:t>   &lt;strong&gt;</a:t>
            </a:r>
            <a:r>
              <a:rPr lang="ko-KR" altLang="en-US" sz="1400" dirty="0" smtClean="0"/>
              <a:t>또 다른 블록 요소를 포함할 수는 없다</a:t>
            </a:r>
            <a:r>
              <a:rPr lang="en-US" altLang="ko-KR" sz="1400" dirty="0" smtClean="0"/>
              <a:t>.&lt;/strong&gt; </a:t>
            </a:r>
          </a:p>
          <a:p>
            <a:pPr marL="457200" indent="-457200"/>
            <a:r>
              <a:rPr lang="en-US" altLang="ko-KR" sz="1400" b="1" dirty="0" smtClean="0">
                <a:solidFill>
                  <a:srgbClr val="0066CC"/>
                </a:solidFill>
              </a:rPr>
              <a:t>&lt;/p&gt;</a:t>
            </a:r>
            <a:endParaRPr lang="en-US" altLang="ko-KR" sz="1400" b="1" dirty="0" smtClean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문단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구분선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506444"/>
            <a:ext cx="7970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hr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02_2_html_</a:t>
            </a:r>
            <a:r>
              <a:rPr lang="ko-KR" altLang="en-US" sz="1200" b="1" dirty="0" smtClean="0"/>
              <a:t>문단</a:t>
            </a:r>
            <a:r>
              <a:rPr lang="en-US" altLang="ko-KR" sz="1200" b="1" dirty="0" smtClean="0"/>
              <a:t>_</a:t>
            </a:r>
            <a:r>
              <a:rPr lang="ko-KR" altLang="en-US" sz="1200" b="1" dirty="0" smtClean="0"/>
              <a:t>구분선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문서 내에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구분선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표시한다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블록 요소이지만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빈 요소이기에 종료 태그가 </a:t>
            </a:r>
            <a:r>
              <a:rPr lang="ko-KR" altLang="en-US" sz="1600" dirty="0" err="1" smtClean="0"/>
              <a:t>필요없다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CSS</a:t>
            </a:r>
            <a:r>
              <a:rPr lang="ko-KR" altLang="en-US" sz="1600" b="1" dirty="0" smtClean="0"/>
              <a:t>를 이용할 수 없는 환경에서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66CC"/>
                </a:solidFill>
              </a:rPr>
              <a:t>  hr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요소로 내용을 구분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074" name="AutoShape 2" descr="http://play.daumcorp.com/download/attachments/12489286/hr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http://play.daumcorp.com/download/attachments/12489286/hr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628800"/>
            <a:ext cx="2559943" cy="46918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ul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ol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li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03_html_</a:t>
            </a:r>
            <a:r>
              <a:rPr lang="ko-KR" altLang="en-US" sz="1200" b="1" dirty="0" smtClean="0"/>
              <a:t>일반목록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일반적인 </a:t>
            </a:r>
            <a:r>
              <a:rPr lang="ko-KR" altLang="en-US" sz="1600" b="1" dirty="0" smtClean="0"/>
              <a:t>목록</a:t>
            </a:r>
            <a:r>
              <a:rPr lang="ko-KR" altLang="en-US" sz="1600" dirty="0" smtClean="0"/>
              <a:t>을 구성하는 요소들이다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/>
              <a:t> 블록요소</a:t>
            </a:r>
            <a:endParaRPr lang="en-US" altLang="ko-KR" sz="1600" b="1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b="1" dirty="0" err="1" smtClean="0"/>
              <a:t>ul</a:t>
            </a:r>
            <a:endParaRPr lang="en-US" altLang="ko-KR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spc="-150" dirty="0" smtClean="0"/>
              <a:t> </a:t>
            </a:r>
            <a:r>
              <a:rPr lang="ko-KR" altLang="en-US" sz="1600" b="1" spc="-150" dirty="0" smtClean="0"/>
              <a:t>항목의 순서를 따지지 않고 목록 나열 </a:t>
            </a:r>
            <a:r>
              <a:rPr lang="en-US" altLang="ko-KR" sz="1600" b="1" dirty="0" smtClean="0"/>
              <a:t>(unordered list)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bulleted list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0066CC"/>
                </a:solidFill>
              </a:rPr>
              <a:t>li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만 포함 가능</a:t>
            </a:r>
            <a:endParaRPr lang="en-US" altLang="ko-KR" sz="1600" b="1" dirty="0" smtClean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b="1" dirty="0" err="1" smtClean="0"/>
              <a:t>ol</a:t>
            </a:r>
            <a:endParaRPr lang="en-US" altLang="ko-KR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spc="-150" dirty="0" smtClean="0"/>
              <a:t> </a:t>
            </a:r>
            <a:r>
              <a:rPr lang="ko-KR" altLang="en-US" sz="1600" b="1" spc="-150" dirty="0" smtClean="0"/>
              <a:t>항목의 순서대로 목록 나열 </a:t>
            </a:r>
            <a:r>
              <a:rPr lang="en-US" altLang="ko-KR" sz="1600" b="1" dirty="0" smtClean="0"/>
              <a:t>(ordered list)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numerical or alphabetical list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0066CC"/>
                </a:solidFill>
              </a:rPr>
              <a:t>li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만 포함 가능</a:t>
            </a:r>
            <a:endParaRPr lang="en-US" altLang="ko-KR" sz="1600" b="1" dirty="0" smtClean="0">
              <a:solidFill>
                <a:srgbClr val="0066CC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li</a:t>
            </a:r>
            <a:endParaRPr lang="en-US" altLang="ko-KR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목록에 포함되는 </a:t>
            </a:r>
            <a:r>
              <a:rPr lang="ko-KR" altLang="en-US" sz="1600" b="1" dirty="0" smtClean="0"/>
              <a:t>항목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(list item)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대부분의 브라우저에서 들여쓰기 되어 표시된다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33664" y="1434436"/>
            <a:ext cx="7970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ul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ol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li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03_html_</a:t>
            </a:r>
            <a:r>
              <a:rPr lang="ko-KR" altLang="en-US" sz="1200" b="1" dirty="0" smtClean="0"/>
              <a:t>일반목록</a:t>
            </a:r>
            <a:r>
              <a:rPr lang="en-US" altLang="ko-KR" sz="1200" b="1" dirty="0" smtClean="0"/>
              <a:t>.html)</a:t>
            </a:r>
          </a:p>
          <a:p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소개하고 싶은 링크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즐겨읽는</a:t>
            </a:r>
            <a:r>
              <a:rPr lang="ko-KR" altLang="en-US" sz="1600" dirty="0" smtClean="0"/>
              <a:t> 책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좋아하는 영화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함께 듣는 음악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1. </a:t>
            </a:r>
            <a:r>
              <a:rPr lang="ko-KR" altLang="en-US" sz="1600" dirty="0" smtClean="0"/>
              <a:t>양파를 고른다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2. </a:t>
            </a:r>
            <a:r>
              <a:rPr lang="ko-KR" altLang="en-US" sz="1600" dirty="0" smtClean="0"/>
              <a:t>양파를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분간 기름에 살짝 볶는다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3. </a:t>
            </a:r>
            <a:r>
              <a:rPr lang="ko-KR" altLang="en-US" sz="1600" dirty="0" smtClean="0"/>
              <a:t>마늘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쪽을 넣는다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4. 3</a:t>
            </a:r>
            <a:r>
              <a:rPr lang="ko-KR" altLang="en-US" sz="1600" dirty="0" smtClean="0"/>
              <a:t>분간 더 요리한다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5. </a:t>
            </a:r>
            <a:r>
              <a:rPr lang="ko-KR" altLang="en-US" sz="1600" dirty="0" smtClean="0"/>
              <a:t>그릇에 담아내어 장식한다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9124" y="4071942"/>
            <a:ext cx="4143404" cy="1714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4" y="2071678"/>
            <a:ext cx="4143404" cy="1643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7" y="2571744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107" y="4500570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269412"/>
            <a:ext cx="3888433" cy="130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4203086"/>
            <a:ext cx="3888432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419872" y="2926532"/>
            <a:ext cx="79208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9872" y="5091762"/>
            <a:ext cx="79208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686729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b="1" dirty="0" smtClean="0"/>
              <a:t>실습예제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43504" y="2420930"/>
            <a:ext cx="2857520" cy="3429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5263" y="3649086"/>
            <a:ext cx="25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282" y="2357430"/>
            <a:ext cx="2367632" cy="349252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2643182"/>
            <a:ext cx="2195518" cy="30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직선 화살표 연결선 16"/>
          <p:cNvCxnSpPr/>
          <p:nvPr/>
        </p:nvCxnSpPr>
        <p:spPr>
          <a:xfrm>
            <a:off x="3563888" y="4221088"/>
            <a:ext cx="1224136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dl, </a:t>
            </a:r>
            <a:r>
              <a:rPr lang="en-US" altLang="ko-KR" sz="2000" b="1" dirty="0" err="1" smtClean="0"/>
              <a:t>dt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dd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b="1" dirty="0" smtClean="0"/>
              <a:t>정의형 목록</a:t>
            </a:r>
            <a:r>
              <a:rPr lang="ko-KR" altLang="en-US" sz="1600" dirty="0" smtClean="0"/>
              <a:t> 구성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용어 정의와 설명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외에 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참고문서</a:t>
            </a:r>
            <a:r>
              <a:rPr lang="en-US" altLang="ko-KR" sz="1600" dirty="0" smtClean="0"/>
              <a:t>', '</a:t>
            </a:r>
            <a:r>
              <a:rPr lang="ko-KR" altLang="en-US" sz="1600" dirty="0" smtClean="0"/>
              <a:t>링크와 설명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등 다양한 용도로 이용될 수 있다</a:t>
            </a:r>
            <a:r>
              <a:rPr lang="en-US" altLang="ko-KR" sz="1600" dirty="0" smtClean="0"/>
              <a:t>.</a:t>
            </a:r>
            <a:r>
              <a:rPr lang="en-US" altLang="ko-KR" b="1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dl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정의형 항목의 목록 나열 </a:t>
            </a:r>
            <a:r>
              <a:rPr lang="en-US" altLang="ko-KR" sz="1600" dirty="0" smtClean="0"/>
              <a:t>(definition list)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블록 요소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요소와 </a:t>
            </a:r>
            <a:r>
              <a:rPr lang="en-US" altLang="ko-KR" sz="1600" dirty="0" err="1" smtClean="0"/>
              <a:t>dd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요소만 포함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dt</a:t>
            </a:r>
            <a:endParaRPr lang="en-US" altLang="ko-KR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정의형 항목의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용어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(definition term)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</a:t>
            </a:r>
            <a:r>
              <a:rPr lang="ko-KR" altLang="en-US" sz="1600" b="1" dirty="0" err="1" smtClean="0">
                <a:solidFill>
                  <a:srgbClr val="0066CC"/>
                </a:solidFill>
              </a:rPr>
              <a:t>인라인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 요소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텍스트를 포함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dd</a:t>
            </a:r>
            <a:endParaRPr lang="en-US" altLang="ko-KR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정의형 항목의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(definition description)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블록 요소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 다른 블록 요소를 포함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smtClean="0"/>
              <a:t> 대부분의 브라우저에서 들여쓰기 되어 표시됨</a:t>
            </a:r>
            <a:endParaRPr lang="en-US" altLang="ko-KR" sz="16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ko-KR" altLang="en-US" sz="1600" b="1" u="sng" dirty="0" smtClean="0">
                <a:solidFill>
                  <a:srgbClr val="0066CC"/>
                </a:solidFill>
              </a:rPr>
              <a:t>여러 개의 </a:t>
            </a:r>
            <a:r>
              <a:rPr lang="en-US" altLang="ko-KR" sz="1600" b="1" u="sng" dirty="0" err="1" smtClean="0">
                <a:solidFill>
                  <a:srgbClr val="0066CC"/>
                </a:solidFill>
              </a:rPr>
              <a:t>dd</a:t>
            </a:r>
            <a:r>
              <a:rPr lang="ko-KR" altLang="en-US" sz="1600" b="1" u="sng" dirty="0" smtClean="0">
                <a:solidFill>
                  <a:srgbClr val="0066CC"/>
                </a:solidFill>
              </a:rPr>
              <a:t>도 가능</a:t>
            </a:r>
            <a:endParaRPr lang="en-US" altLang="ko-KR" sz="1600" b="1" u="sng" dirty="0" smtClean="0">
              <a:solidFill>
                <a:srgbClr val="0066CC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348" y="2071678"/>
            <a:ext cx="7643866" cy="30718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dl, </a:t>
            </a:r>
            <a:r>
              <a:rPr lang="en-US" altLang="ko-KR" sz="2000" b="1" dirty="0" err="1" smtClean="0"/>
              <a:t>dt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dd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04_html_</a:t>
            </a:r>
            <a:r>
              <a:rPr lang="ko-KR" altLang="en-US" sz="1200" b="1" dirty="0" err="1" smtClean="0"/>
              <a:t>정의형목록</a:t>
            </a:r>
            <a:r>
              <a:rPr lang="en-US" altLang="ko-KR" sz="1200" b="1" dirty="0" smtClean="0"/>
              <a:t>.html)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55776" y="4091130"/>
            <a:ext cx="6120680" cy="2555429"/>
            <a:chOff x="2555776" y="4091130"/>
            <a:chExt cx="6120680" cy="2555429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4091130"/>
              <a:ext cx="6091249" cy="2555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3203848" y="5013176"/>
              <a:ext cx="5472608" cy="1296144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14" y="2203724"/>
            <a:ext cx="5701546" cy="173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직선 화살표 연결선 34"/>
          <p:cNvCxnSpPr/>
          <p:nvPr/>
        </p:nvCxnSpPr>
        <p:spPr>
          <a:xfrm>
            <a:off x="1547664" y="4077072"/>
            <a:ext cx="1584176" cy="108012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27014" y="2703790"/>
            <a:ext cx="4857784" cy="12858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Markup </a:t>
            </a:r>
            <a:r>
              <a:rPr lang="ko-KR" altLang="en-US" sz="3200" b="1" dirty="0" smtClean="0"/>
              <a:t>언어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06046"/>
            <a:ext cx="7648248" cy="490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HTML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Hyper Text Markup Language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웹 문서의 </a:t>
            </a:r>
            <a:r>
              <a:rPr lang="ko-KR" altLang="en-US" sz="1400" dirty="0" err="1" smtClean="0"/>
              <a:t>콘텐츠를</a:t>
            </a:r>
            <a:r>
              <a:rPr lang="ko-KR" altLang="en-US" sz="1400" dirty="0" smtClean="0"/>
              <a:t> 기술하는 언어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흔히 문서 표현을 위한 언어로 오해하고 있지만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문서의 구조를 기술하는 언어</a:t>
            </a:r>
            <a:endParaRPr lang="en-US" altLang="ko-KR" sz="1400" b="1" dirty="0" smtClean="0">
              <a:solidFill>
                <a:srgbClr val="0066C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 b="1" dirty="0" smtClean="0">
              <a:solidFill>
                <a:srgbClr val="0066C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XML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sz="1400" dirty="0" smtClean="0"/>
              <a:t>Extensible Markup Language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요소와 관계를 기술한 </a:t>
            </a:r>
            <a:r>
              <a:rPr lang="ko-KR" altLang="en-US" sz="1400" dirty="0" err="1" smtClean="0"/>
              <a:t>문서형</a:t>
            </a:r>
            <a:r>
              <a:rPr lang="ko-KR" altLang="en-US" sz="1400" dirty="0" smtClean="0"/>
              <a:t> 정의</a:t>
            </a:r>
            <a:r>
              <a:rPr lang="en-US" altLang="ko-KR" sz="1400" dirty="0" smtClean="0"/>
              <a:t>(DTD)</a:t>
            </a:r>
            <a:r>
              <a:rPr lang="ko-KR" altLang="en-US" sz="1400" dirty="0" smtClean="0"/>
              <a:t>를 갖추어 새로운 언어 규정이 가능한 메타 언어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즉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/>
              <a:t>HTML</a:t>
            </a:r>
            <a:r>
              <a:rPr lang="ko-KR" altLang="en-US" sz="1400" b="1" dirty="0" smtClean="0"/>
              <a:t>처럼 고정된 요소를 사용하지 않고 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문서와 데이터에 필요한 요소를 자유롭게 정의</a:t>
            </a:r>
            <a:endParaRPr lang="en-US" altLang="ko-KR" sz="1400" b="1" dirty="0" smtClean="0">
              <a:solidFill>
                <a:srgbClr val="0066CC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b="1" dirty="0" smtClean="0">
              <a:solidFill>
                <a:srgbClr val="0066CC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XHTML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Hyper Text Markup Language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Extensible Hyper Text Markup Language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HTML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을 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XML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로 재구축한 언어</a:t>
            </a:r>
            <a:endParaRPr lang="ko-KR" altLang="en-US" sz="1400" b="1" dirty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표</a:t>
            </a:r>
            <a:r>
              <a:rPr lang="ko-KR" altLang="en-US" sz="1600" dirty="0" smtClean="0"/>
              <a:t>를 작성하는 요소이다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셀</a:t>
            </a:r>
            <a:r>
              <a:rPr lang="en-US" altLang="ko-KR" sz="1600" dirty="0" smtClean="0"/>
              <a:t>(cell) : </a:t>
            </a:r>
            <a:r>
              <a:rPr lang="ko-KR" altLang="en-US" sz="1600" dirty="0" smtClean="0"/>
              <a:t>표 안의 항목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(row) : </a:t>
            </a:r>
            <a:r>
              <a:rPr lang="ko-KR" altLang="en-US" sz="1600" dirty="0" smtClean="0"/>
              <a:t>횡렬의 셀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(column) : </a:t>
            </a:r>
            <a:r>
              <a:rPr lang="ko-KR" altLang="en-US" sz="1600" dirty="0" smtClean="0"/>
              <a:t>종렬의 셀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table </a:t>
            </a:r>
            <a:r>
              <a:rPr lang="ko-KR" altLang="en-US" sz="1600" dirty="0" smtClean="0"/>
              <a:t>요소를 레이아웃 용도로 사용하지 않는다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(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예외적으로 </a:t>
            </a:r>
            <a:r>
              <a:rPr lang="en-US" altLang="ko-KR" sz="1600" dirty="0" smtClean="0"/>
              <a:t>DM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0" lvl="1"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</a:t>
            </a:r>
            <a:r>
              <a:rPr lang="en-US" altLang="ko-KR" sz="1600" dirty="0" err="1" smtClean="0"/>
              <a:t>thead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, caption, </a:t>
            </a:r>
            <a:r>
              <a:rPr lang="en-US" altLang="ko-KR" sz="1600" dirty="0" err="1" smtClean="0"/>
              <a:t>col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colgroup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등의 요소를 포함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tr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행을 정의하는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블록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요소만 포함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th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제목 셀을 정의하는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굵은 글꼴로 중앙 정렬되어 표시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td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데이터 셀을 정의하는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일반적인 글꼴로 왼쪽 정렬되어 표시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블록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 다른 블록 요소 포함 가능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857364"/>
            <a:ext cx="42148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b="1" dirty="0" smtClean="0"/>
              <a:t>* </a:t>
            </a:r>
            <a:r>
              <a:rPr lang="en-US" altLang="ko-KR" b="1" dirty="0" err="1" smtClean="0"/>
              <a:t>rowspan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colspan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셀 결합 속성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err="1" smtClean="0"/>
              <a:t>rowspan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수직방향으로 셀 결합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err="1" smtClean="0"/>
              <a:t>colspan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수평방향으로 셀 결합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caption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표 제목을 지정하는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요소의 시작 태그 바로 뒤에 기술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표 위에 중앙 정렬로 표시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thead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tfoot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tbody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행 그룹화를 위한 요소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thead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표의 머리글 </a:t>
            </a:r>
            <a:r>
              <a:rPr lang="en-US" altLang="ko-KR" sz="1600" dirty="0" smtClean="0"/>
              <a:t>/ 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바닥글 </a:t>
            </a:r>
            <a:r>
              <a:rPr lang="en-US" altLang="ko-KR" sz="1600" dirty="0" smtClean="0"/>
              <a:t>/ 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본문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인쇄할 때 표가 여러 페이지에 걸친 경우 모든 페이지에 </a:t>
            </a:r>
            <a:r>
              <a:rPr lang="ko-KR" altLang="en-US" sz="1600" dirty="0" err="1" smtClean="0"/>
              <a:t>헤더행과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푸터행이</a:t>
            </a:r>
            <a:r>
              <a:rPr lang="ko-KR" altLang="en-US" sz="1600" dirty="0" smtClean="0"/>
              <a:t> 반복해서 출력됨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err="1" smtClean="0">
                <a:solidFill>
                  <a:srgbClr val="0066CC"/>
                </a:solidFill>
              </a:rPr>
              <a:t>tfoot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는 </a:t>
            </a:r>
            <a:r>
              <a:rPr lang="en-US" altLang="ko-KR" sz="1600" b="1" dirty="0" err="1" smtClean="0">
                <a:solidFill>
                  <a:srgbClr val="0066CC"/>
                </a:solidFill>
              </a:rPr>
              <a:t>thead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요소 뒤에 기술되지만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,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표 가장 하단에 출력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716900"/>
            <a:ext cx="4429157" cy="136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836712"/>
            <a:ext cx="2809230" cy="548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580112" y="1196752"/>
            <a:ext cx="3134722" cy="273213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80112" y="1556793"/>
            <a:ext cx="3134722" cy="1224136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80112" y="2842668"/>
            <a:ext cx="3134722" cy="1090388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80112" y="3981354"/>
            <a:ext cx="3134722" cy="1895917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36096" y="836712"/>
            <a:ext cx="3431138" cy="5400600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colgroup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col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 smtClean="0"/>
              <a:t>표의 열을 그룹화</a:t>
            </a:r>
            <a:r>
              <a:rPr lang="ko-KR" altLang="en-US" sz="1600" dirty="0" smtClean="0"/>
              <a:t>하기 위한 요소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caption </a:t>
            </a:r>
            <a:r>
              <a:rPr lang="ko-KR" altLang="en-US" sz="1600" dirty="0" smtClean="0"/>
              <a:t>요소의 바로 뒤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thead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tfoot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tbody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요소보다 앞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지정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err="1" smtClean="0"/>
              <a:t>colgroup</a:t>
            </a:r>
            <a:endParaRPr lang="en-US" altLang="ko-KR" sz="1600" b="1" dirty="0" smtClean="0"/>
          </a:p>
          <a:p>
            <a:pPr marL="1257300" lvl="2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열의 구조적인 그룹화하기 위해 사용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err="1" smtClean="0"/>
              <a:t>col</a:t>
            </a:r>
            <a:endParaRPr lang="en-US" altLang="ko-KR" sz="1600" b="1" dirty="0" smtClean="0"/>
          </a:p>
          <a:p>
            <a:pPr marL="1257300" lvl="2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열을 그룹화하여 공통 속성 및 스타일을 적용하기 사용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</a:pPr>
            <a:r>
              <a:rPr lang="en-US" altLang="ko-KR" sz="1600" dirty="0" smtClean="0"/>
              <a:t>- class</a:t>
            </a:r>
            <a:r>
              <a:rPr lang="ko-KR" altLang="en-US" sz="1600" dirty="0" smtClean="0"/>
              <a:t>를 지정하여 스타일을 공유할 수 있음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IE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에서는 대부분의 스타일 지정이 가능하지만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, 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66CC"/>
                </a:solidFill>
              </a:rPr>
              <a:t>  Firefox, Chrome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등에서는 </a:t>
            </a:r>
            <a:r>
              <a:rPr lang="en-US" altLang="ko-KR" sz="1600" b="1" dirty="0" smtClean="0">
                <a:solidFill>
                  <a:srgbClr val="0066CC"/>
                </a:solidFill>
              </a:rPr>
              <a:t>border, background, width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만 가능</a:t>
            </a:r>
            <a:endParaRPr lang="en-US" altLang="ko-KR" sz="1600" b="1" dirty="0" smtClean="0">
              <a:solidFill>
                <a:srgbClr val="0066CC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764704"/>
            <a:ext cx="26384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716900"/>
            <a:ext cx="4429157" cy="136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5652120" y="1268760"/>
            <a:ext cx="3024336" cy="1008112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table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05_html_</a:t>
            </a:r>
            <a:r>
              <a:rPr lang="ko-KR" altLang="en-US" sz="1200" b="1" dirty="0" smtClean="0"/>
              <a:t>테이블</a:t>
            </a:r>
            <a:r>
              <a:rPr lang="en-US" altLang="ko-KR" sz="1200" b="1" dirty="0" smtClean="0"/>
              <a:t>.html)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57158" y="2071678"/>
            <a:ext cx="4500595" cy="1718651"/>
            <a:chOff x="357158" y="2071678"/>
            <a:chExt cx="4500595" cy="1718651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2428868"/>
              <a:ext cx="4429157" cy="136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357158" y="2071678"/>
              <a:ext cx="1144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&lt;Firefox&gt;</a:t>
              </a:r>
              <a:endParaRPr lang="ko-KR" altLang="en-US" sz="1600" b="1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158" y="4116235"/>
            <a:ext cx="4574882" cy="2262387"/>
            <a:chOff x="357158" y="4116235"/>
            <a:chExt cx="4574882" cy="2262387"/>
          </a:xfrm>
        </p:grpSpPr>
        <p:sp>
          <p:nvSpPr>
            <p:cNvPr id="15" name="TextBox 14"/>
            <p:cNvSpPr txBox="1"/>
            <p:nvPr/>
          </p:nvSpPr>
          <p:spPr>
            <a:xfrm>
              <a:off x="357158" y="4116235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&lt;IE&gt;</a:t>
              </a:r>
              <a:endParaRPr lang="ko-KR" altLang="en-US" sz="1600" b="1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4437112"/>
              <a:ext cx="4536504" cy="1941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552450"/>
            <a:ext cx="30480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724128" y="980728"/>
            <a:ext cx="3024336" cy="1008112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목록과 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686729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b="1" dirty="0" smtClean="0"/>
              <a:t>실습예제</a:t>
            </a:r>
            <a:endParaRPr lang="en-US" altLang="ko-KR" sz="2000" b="1" dirty="0" smtClean="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46360"/>
            <a:ext cx="7951780" cy="419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314095"/>
            <a:ext cx="7970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a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http://www.daum.net)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텍스트에 링크를 설정</a:t>
            </a:r>
            <a:r>
              <a:rPr lang="ko-KR" altLang="en-US" sz="1600" dirty="0" smtClean="0"/>
              <a:t>하는 요소이다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텍스트를 포함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a </a:t>
            </a:r>
            <a:r>
              <a:rPr lang="ko-KR" altLang="en-US" sz="1600" dirty="0" smtClean="0"/>
              <a:t>요소의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속성값에 </a:t>
            </a:r>
            <a:r>
              <a:rPr lang="en-US" altLang="ko-KR" sz="1600" dirty="0" smtClean="0"/>
              <a:t>#name(id) </a:t>
            </a:r>
            <a:r>
              <a:rPr lang="ko-KR" altLang="en-US" sz="1600" dirty="0" smtClean="0"/>
              <a:t>속성값을 지정하면</a:t>
            </a:r>
            <a:r>
              <a:rPr lang="en-US" altLang="ko-KR" sz="1600" dirty="0" smtClean="0"/>
              <a:t>, name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속성으로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지정된 문서 내 특정 위치를 이동한다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643314"/>
            <a:ext cx="6858048" cy="25717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714752"/>
            <a:ext cx="5929354" cy="239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357422" y="4214818"/>
            <a:ext cx="3786214" cy="13573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357298"/>
            <a:ext cx="7970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a </a:t>
            </a:r>
            <a:r>
              <a:rPr lang="ko-KR" altLang="en-US" sz="1600" b="1" dirty="0" smtClean="0"/>
              <a:t>요소의 주요 속성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링크 주소 지정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name, id : </a:t>
            </a:r>
            <a:r>
              <a:rPr lang="ko-KR" altLang="en-US" sz="1600" dirty="0" smtClean="0"/>
              <a:t>앵커 </a:t>
            </a:r>
            <a:r>
              <a:rPr lang="ko-KR" altLang="en-US" sz="1600" dirty="0" err="1" smtClean="0"/>
              <a:t>식별자</a:t>
            </a:r>
            <a:r>
              <a:rPr lang="ko-KR" altLang="en-US" sz="1600" dirty="0" smtClean="0"/>
              <a:t> 지정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title : </a:t>
            </a:r>
            <a:r>
              <a:rPr lang="ko-KR" altLang="en-US" sz="1600" dirty="0" smtClean="0"/>
              <a:t>링크의 보충정보를 표시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대부분의 브라우저에서 </a:t>
            </a:r>
            <a:r>
              <a:rPr lang="en-US" altLang="ko-KR" sz="1600" dirty="0" smtClean="0"/>
              <a:t>title </a:t>
            </a:r>
            <a:r>
              <a:rPr lang="ko-KR" altLang="en-US" sz="1600" dirty="0" smtClean="0"/>
              <a:t>속성에 지정한 값이 </a:t>
            </a:r>
            <a:r>
              <a:rPr lang="ko-KR" altLang="en-US" sz="1600" dirty="0" err="1" smtClean="0"/>
              <a:t>툴팁으로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target : </a:t>
            </a:r>
            <a:r>
              <a:rPr lang="ko-KR" altLang="en-US" sz="1600" dirty="0" smtClean="0"/>
              <a:t>링크된 문서를 어떤 창에 열 것인지 지정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     (_blank / _parent / _self / _top / </a:t>
            </a:r>
            <a:r>
              <a:rPr lang="en-US" altLang="ko-KR" sz="1600" dirty="0" err="1" smtClean="0"/>
              <a:t>framename</a:t>
            </a:r>
            <a:r>
              <a:rPr lang="en-US" altLang="ko-KR" sz="1600" dirty="0" smtClean="0"/>
              <a:t>)</a:t>
            </a:r>
          </a:p>
          <a:p>
            <a:pPr marL="800100" lvl="1" indent="-342900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637" y="4643446"/>
            <a:ext cx="5500726" cy="1653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9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197" y="2420888"/>
            <a:ext cx="474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HTML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구조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및 문법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img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이미지를 삽입하는 요소이다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요소지만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빈요소이다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종료태그 </a:t>
            </a:r>
            <a:r>
              <a:rPr lang="ko-KR" altLang="en-US" sz="1600" dirty="0" err="1" smtClean="0"/>
              <a:t>필요없음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주요 속성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alt :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b="1" dirty="0" smtClean="0"/>
              <a:t>이미지의 대체 텍스트</a:t>
            </a:r>
            <a:r>
              <a:rPr lang="en-US" altLang="ko-KR" sz="1600" dirty="0" smtClean="0"/>
              <a:t>(alternative text)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IE</a:t>
            </a:r>
            <a:r>
              <a:rPr lang="ko-KR" altLang="en-US" sz="1600" b="1" dirty="0" smtClean="0"/>
              <a:t>에서는 </a:t>
            </a:r>
            <a:r>
              <a:rPr lang="ko-KR" altLang="en-US" sz="1600" dirty="0" smtClean="0"/>
              <a:t>타 브라우저와 달리 </a:t>
            </a:r>
            <a:r>
              <a:rPr lang="en-US" altLang="ko-KR" sz="1600" dirty="0" smtClean="0"/>
              <a:t>alt </a:t>
            </a:r>
            <a:r>
              <a:rPr lang="ko-KR" altLang="en-US" sz="1600" dirty="0" smtClean="0"/>
              <a:t>속성에 지정된 텍스트가 </a:t>
            </a:r>
            <a:r>
              <a:rPr lang="ko-KR" altLang="en-US" sz="1600" b="1" dirty="0" err="1" smtClean="0"/>
              <a:t>툴팁으로</a:t>
            </a:r>
            <a:r>
              <a:rPr lang="ko-KR" altLang="en-US" sz="1600" b="1" dirty="0" smtClean="0"/>
              <a:t> 표시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width, height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이미지의 가로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세로 크기 지정</a:t>
            </a:r>
            <a:endParaRPr lang="en-US" altLang="ko-KR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페이지의 로딩 </a:t>
            </a:r>
            <a:r>
              <a:rPr lang="ko-KR" altLang="en-US" sz="1600" dirty="0" err="1" smtClean="0"/>
              <a:t>진행시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이미지의 </a:t>
            </a:r>
            <a:r>
              <a:rPr lang="ko-KR" altLang="en-US" sz="1600" b="1" dirty="0" smtClean="0"/>
              <a:t>가로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세로 크기만큼 영역을 확보하고</a:t>
            </a:r>
            <a:endParaRPr lang="en-US" altLang="ko-KR" sz="1600" b="1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그 이외 다른 부분을 표시하게 됨</a:t>
            </a:r>
            <a:r>
              <a:rPr lang="en-US" altLang="ko-KR" sz="1600" b="1" dirty="0" smtClean="0"/>
              <a:t>. (</a:t>
            </a:r>
            <a:r>
              <a:rPr lang="ko-KR" altLang="en-US" sz="1600" b="1" dirty="0" smtClean="0"/>
              <a:t>레이아웃이 어긋나는 현상을 방지</a:t>
            </a:r>
            <a:r>
              <a:rPr lang="en-US" altLang="ko-KR" sz="1600" b="1" dirty="0" smtClean="0"/>
              <a:t>)</a:t>
            </a:r>
            <a:endParaRPr lang="ko-KR" altLang="en-US" sz="16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img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</a:pPr>
            <a:r>
              <a:rPr lang="ko-KR" altLang="en-US" sz="1600" dirty="0" smtClean="0"/>
              <a:t>③  </a:t>
            </a:r>
            <a:r>
              <a:rPr lang="en-US" altLang="ko-KR" sz="1600" b="1" dirty="0" smtClean="0"/>
              <a:t>border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a </a:t>
            </a:r>
            <a:r>
              <a:rPr lang="ko-KR" altLang="en-US" sz="1600" dirty="0" smtClean="0"/>
              <a:t>요소로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요소에 링크를 설정한 경우 자동으로 </a:t>
            </a:r>
            <a:r>
              <a:rPr lang="ko-KR" altLang="en-US" sz="1600" dirty="0" err="1" smtClean="0"/>
              <a:t>테두리선을</a:t>
            </a:r>
            <a:r>
              <a:rPr lang="ko-KR" altLang="en-US" sz="1600" dirty="0" smtClean="0"/>
              <a:t> 표시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속성이며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의 테두리 관련 속성으로 제어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④  </a:t>
            </a:r>
            <a:r>
              <a:rPr lang="en-US" altLang="ko-KR" sz="1600" b="1" dirty="0" err="1" smtClean="0"/>
              <a:t>longdesc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이미지에 대한 자세한 설명이 있는 페이지의 경로를 지정하여 </a:t>
            </a:r>
            <a:r>
              <a:rPr lang="en-US" altLang="ko-KR" sz="1600" b="1" dirty="0" smtClean="0"/>
              <a:t>alt </a:t>
            </a:r>
            <a:r>
              <a:rPr lang="ko-KR" altLang="en-US" sz="1600" b="1" dirty="0" smtClean="0"/>
              <a:t>속성을 보완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⑤  </a:t>
            </a:r>
            <a:r>
              <a:rPr lang="en-US" altLang="ko-KR" sz="1600" b="1" dirty="0" smtClean="0"/>
              <a:t>align, </a:t>
            </a:r>
            <a:r>
              <a:rPr lang="en-US" altLang="ko-KR" sz="1600" b="1" dirty="0" err="1" smtClean="0"/>
              <a:t>hspace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vspace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수평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수직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좌우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상하 여백을 지정하기 위한 속성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- 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요소이며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로 제어 가능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5075" y="3071810"/>
            <a:ext cx="6576986" cy="307777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{border:0 none;}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map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8" name="그림 7" descr="제주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5063" y="2143116"/>
            <a:ext cx="4333875" cy="204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107258" y="4749896"/>
            <a:ext cx="6929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b="1" dirty="0" err="1" smtClean="0"/>
              <a:t>이미지맵이란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이미지의 일부 영역에 링크를 두어</a:t>
            </a:r>
            <a:r>
              <a:rPr lang="ko-KR" altLang="en-US" sz="1400" dirty="0" smtClean="0"/>
              <a:t> 사용자에게 해당 정보를 제공할 수 있는 페이지로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이동하도록 만드는 프로그램 기법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map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47007"/>
            <a:ext cx="6156286" cy="2859831"/>
            <a:chOff x="714348" y="2071678"/>
            <a:chExt cx="5047516" cy="234476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2071678"/>
              <a:ext cx="2475748" cy="2344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5" name="그룹 14"/>
            <p:cNvGrpSpPr/>
            <p:nvPr/>
          </p:nvGrpSpPr>
          <p:grpSpPr>
            <a:xfrm>
              <a:off x="3286116" y="2071678"/>
              <a:ext cx="2475748" cy="2344765"/>
              <a:chOff x="5929322" y="3571876"/>
              <a:chExt cx="2475748" cy="2344765"/>
            </a:xfrm>
          </p:grpSpPr>
          <p:pic>
            <p:nvPicPr>
              <p:cNvPr id="14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29322" y="3571876"/>
                <a:ext cx="2475748" cy="2344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57950" y="4429132"/>
                <a:ext cx="1928826" cy="815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6" name="TextBox 15"/>
          <p:cNvSpPr txBox="1"/>
          <p:nvPr/>
        </p:nvSpPr>
        <p:spPr>
          <a:xfrm>
            <a:off x="2699532" y="1835532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이미지맵</a:t>
            </a:r>
            <a:r>
              <a:rPr lang="ko-KR" altLang="en-US" dirty="0" smtClean="0"/>
              <a:t> 프로그램 </a:t>
            </a:r>
            <a:r>
              <a:rPr lang="en-US" altLang="ko-KR" b="1" dirty="0" smtClean="0"/>
              <a:t>“</a:t>
            </a:r>
            <a:r>
              <a:rPr lang="en-US" altLang="ko-KR" b="1" dirty="0" err="1" smtClean="0"/>
              <a:t>imagemapic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4037" y="5224691"/>
            <a:ext cx="61959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이미지의 부분마다 다른 하이퍼링크를 적용시킬 수 있게 해주는 프로그램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사각형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원형을 비롯한 다각형 모양으로 지정가능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하이퍼링크의 </a:t>
            </a:r>
            <a:r>
              <a:rPr lang="ko-KR" altLang="en-US" sz="1400" dirty="0" err="1" smtClean="0"/>
              <a:t>타겟을</a:t>
            </a:r>
            <a:r>
              <a:rPr lang="ko-KR" altLang="en-US" sz="1400" dirty="0" smtClean="0"/>
              <a:t> 지정하여 링크된 페이지가 열리는 위치를 지정</a:t>
            </a:r>
            <a:endParaRPr lang="ko-KR" altLang="en-US" sz="1400" b="1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map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dirty="0" err="1" smtClean="0"/>
              <a:t>이미지맵을</a:t>
            </a:r>
            <a:r>
              <a:rPr lang="ko-KR" altLang="en-US" sz="1600" dirty="0" smtClean="0"/>
              <a:t> 정의하기 위한 요소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블록 요소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 smtClean="0"/>
              <a:t> 주요 속성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name, id </a:t>
            </a:r>
            <a:r>
              <a:rPr lang="ko-KR" altLang="en-US" sz="1600" dirty="0" smtClean="0"/>
              <a:t>속성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</a:t>
            </a:r>
            <a:r>
              <a:rPr lang="en-US" altLang="ko-KR" sz="1600" dirty="0" err="1" smtClean="0"/>
              <a:t>usemap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속성값을 지정하여 해당 이미지에 연관시킴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14818"/>
            <a:ext cx="7920000" cy="2139047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="planets.gif" width="145" height="126" alt="Planets" </a:t>
            </a:r>
            <a:r>
              <a:rPr lang="en-US" altLang="ko-KR" sz="1400" b="1" dirty="0" err="1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usemap</a:t>
            </a:r>
            <a:r>
              <a:rPr lang="en-US" altLang="ko-KR" sz="1400" b="1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="#</a:t>
            </a:r>
            <a:r>
              <a:rPr lang="en-US" altLang="ko-KR" sz="1400" b="1" dirty="0" err="1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planetmap</a:t>
            </a:r>
            <a:r>
              <a:rPr lang="en-US" altLang="ko-KR" sz="1400" b="1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marL="457200" indent="-457200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&lt;map </a:t>
            </a:r>
            <a:r>
              <a:rPr lang="en-US" altLang="ko-KR" sz="1400" b="1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name="</a:t>
            </a:r>
            <a:r>
              <a:rPr lang="en-US" altLang="ko-KR" sz="1400" b="1" dirty="0" err="1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planetmap</a:t>
            </a:r>
            <a:r>
              <a:rPr lang="en-US" altLang="ko-KR" sz="1400" b="1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&lt;area shape="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rect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="0,0,82,126" alt="Sun"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="sun.htm" /&gt;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&lt;area shape="circle"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="90,58,3" alt="Mercury"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="mercur.htm" /&gt;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&lt;area shape="circle"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coords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="124,58,8" alt="Venus"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="venus.htm" /&gt;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&lt;/map&gt;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284546"/>
            <a:ext cx="2376264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59632" y="4784612"/>
            <a:ext cx="1728192" cy="21602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이미지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이미지맵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area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dirty="0" err="1" smtClean="0"/>
              <a:t>이미지맵의</a:t>
            </a:r>
            <a:r>
              <a:rPr lang="ko-KR" altLang="en-US" sz="1600" dirty="0" smtClean="0"/>
              <a:t> 영역을 지정하기 위한 요소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빈 요소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종료태그 </a:t>
            </a:r>
            <a:r>
              <a:rPr lang="ko-KR" altLang="en-US" sz="1600" dirty="0" err="1" smtClean="0"/>
              <a:t>필요없음</a:t>
            </a:r>
            <a:r>
              <a:rPr lang="en-US" altLang="ko-KR" sz="1600" dirty="0" smtClean="0"/>
              <a:t>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주요 속성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href</a:t>
            </a:r>
            <a:r>
              <a:rPr lang="en-US" altLang="ko-KR" sz="1600" dirty="0" smtClean="0"/>
              <a:t> : URL</a:t>
            </a:r>
            <a:r>
              <a:rPr lang="ko-KR" altLang="en-US" sz="1600" dirty="0" smtClean="0"/>
              <a:t>를 지정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alt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대체 텍스트를 지정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shape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영역의 형태를 지정 </a:t>
            </a:r>
            <a:r>
              <a:rPr lang="en-US" altLang="ko-KR" sz="1600" dirty="0" smtClean="0"/>
              <a:t>(default / 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 / circle / poly )</a:t>
            </a:r>
            <a:endParaRPr lang="ko-KR" altLang="en-US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coods</a:t>
            </a:r>
            <a:r>
              <a:rPr lang="en-US" altLang="ko-KR" sz="1600" dirty="0" smtClean="0"/>
              <a:t> : </a:t>
            </a:r>
            <a:r>
              <a:rPr lang="ko-KR" altLang="en-US" sz="1600" spc="-50" dirty="0" smtClean="0"/>
              <a:t>영역의 좌표</a:t>
            </a:r>
            <a:r>
              <a:rPr lang="en-US" altLang="ko-KR" sz="1600" spc="-50" dirty="0" smtClean="0"/>
              <a:t>(</a:t>
            </a:r>
            <a:r>
              <a:rPr lang="ko-KR" altLang="en-US" sz="1600" spc="-50" dirty="0" smtClean="0"/>
              <a:t>이미지 전체의 왼쪽 위가 기준점</a:t>
            </a:r>
            <a:r>
              <a:rPr lang="en-US" altLang="ko-KR" sz="1600" spc="-50" dirty="0" smtClean="0"/>
              <a:t>)</a:t>
            </a:r>
            <a:r>
              <a:rPr lang="ko-KR" altLang="en-US" sz="1600" spc="-50" dirty="0" smtClean="0"/>
              <a:t>를 쉼표로 구분하여 지정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※ shape </a:t>
            </a:r>
            <a:r>
              <a:rPr lang="ko-KR" altLang="en-US" sz="1600" dirty="0" smtClean="0"/>
              <a:t>속성값에 따라 지정 방법이 다름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왼쪽 위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왼쪽 위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 아래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 아래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좌표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circle : </a:t>
            </a:r>
            <a:r>
              <a:rPr lang="ko-KR" altLang="en-US" sz="1400" dirty="0" smtClean="0"/>
              <a:t>중심의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중심의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반경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poly :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각의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각의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각의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좌표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각의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좌표 </a:t>
            </a:r>
            <a:r>
              <a:rPr lang="en-US" altLang="ko-KR" sz="1400" dirty="0" smtClean="0"/>
              <a:t>... </a:t>
            </a:r>
            <a:r>
              <a:rPr lang="ko-KR" altLang="en-US" sz="1400" dirty="0" smtClean="0"/>
              <a:t>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000108"/>
            <a:ext cx="2500330" cy="303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텍스트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err="1" smtClean="0"/>
              <a:t>em</a:t>
            </a:r>
            <a:r>
              <a:rPr lang="en-US" altLang="ko-KR" sz="2000" b="1" dirty="0" smtClean="0"/>
              <a:t>, strong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b="1" dirty="0" smtClean="0"/>
              <a:t>특정 텍스트를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강조</a:t>
            </a:r>
            <a:r>
              <a:rPr lang="ko-KR" altLang="en-US" sz="1600" dirty="0" smtClean="0"/>
              <a:t>하는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em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emphasis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일반적인 강조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이탤릭체로</a:t>
            </a:r>
            <a:r>
              <a:rPr lang="ko-KR" altLang="en-US" sz="1600" dirty="0" smtClean="0"/>
              <a:t> 표시</a:t>
            </a:r>
            <a:endParaRPr lang="en-US" altLang="ko-KR" sz="16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strong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strong emphasis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더욱 강한 강조</a:t>
            </a:r>
            <a:r>
              <a:rPr lang="ko-KR" altLang="en-US" sz="1600" b="1" dirty="0" smtClean="0">
                <a:solidFill>
                  <a:srgbClr val="5353FF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볼드체로</a:t>
            </a:r>
            <a:r>
              <a:rPr lang="ko-KR" altLang="en-US" sz="1600" dirty="0" smtClean="0"/>
              <a:t> 표시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9716" y="4286256"/>
            <a:ext cx="4531374" cy="2031325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ol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914400" lvl="1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&gt;&lt;strong&gt;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시라노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;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연애조작단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&lt;/strong&gt;&lt;/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무적자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슈퍼배드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해결사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레지던트 이블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끝나지 않은 전쟁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3D&lt;/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…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ol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그룹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div, span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그룹화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(grouping element)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주로 </a:t>
            </a:r>
            <a:r>
              <a:rPr lang="en-US" altLang="ko-KR" sz="1600" dirty="0" smtClean="0"/>
              <a:t>id, class </a:t>
            </a:r>
            <a:r>
              <a:rPr lang="ko-KR" altLang="en-US" sz="1600" dirty="0" smtClean="0"/>
              <a:t>속성으로 </a:t>
            </a:r>
            <a:r>
              <a:rPr lang="en-US" altLang="ko-KR" sz="1600" dirty="0" smtClean="0"/>
              <a:t>CSS</a:t>
            </a:r>
            <a:r>
              <a:rPr lang="ko-KR" altLang="en-US" sz="1600" dirty="0" smtClean="0"/>
              <a:t>를 적용하기 위해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div </a:t>
            </a:r>
            <a:r>
              <a:rPr lang="ko-KR" altLang="en-US" sz="1600" dirty="0" smtClean="0"/>
              <a:t>요소와 </a:t>
            </a:r>
            <a:r>
              <a:rPr lang="en-US" altLang="ko-KR" sz="1600" dirty="0" smtClean="0"/>
              <a:t>span </a:t>
            </a:r>
            <a:r>
              <a:rPr lang="ko-KR" altLang="en-US" sz="1600" dirty="0" smtClean="0"/>
              <a:t>요소의 무분별한 사용은 피해야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div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블록 요소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 블록 요소와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포함 가능</a:t>
            </a:r>
            <a:endParaRPr lang="en-US" altLang="ko-KR" sz="1600" dirty="0" smtClean="0"/>
          </a:p>
          <a:p>
            <a:pPr lvl="1"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span</a:t>
            </a:r>
            <a:r>
              <a:rPr lang="en-US" altLang="ko-KR" sz="16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요소와 텍스트는 포함할 수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요소는 포함할 수 없음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그룹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div, span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652720"/>
            <a:ext cx="71818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그룹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b="1" dirty="0" smtClean="0"/>
              <a:t>div, span</a:t>
            </a:r>
            <a:endParaRPr lang="en-US" altLang="ko-KR" sz="160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04864"/>
            <a:ext cx="72009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3068960"/>
            <a:ext cx="485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div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046" y="2792898"/>
            <a:ext cx="1143008" cy="14287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24720" y="2792898"/>
            <a:ext cx="5934125" cy="14287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3608" y="2721460"/>
            <a:ext cx="7286676" cy="15716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43608" y="2204864"/>
            <a:ext cx="7286676" cy="3888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96368" y="3356992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span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42250" y="2903458"/>
            <a:ext cx="3071834" cy="1143008"/>
            <a:chOff x="4242250" y="2903458"/>
            <a:chExt cx="3071834" cy="1143008"/>
          </a:xfrm>
        </p:grpSpPr>
        <p:sp>
          <p:nvSpPr>
            <p:cNvPr id="14" name="직사각형 13"/>
            <p:cNvSpPr/>
            <p:nvPr/>
          </p:nvSpPr>
          <p:spPr>
            <a:xfrm>
              <a:off x="4670878" y="2903458"/>
              <a:ext cx="2376264" cy="144016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42250" y="3474958"/>
              <a:ext cx="1643074" cy="142880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6630" y="3684508"/>
              <a:ext cx="1661884" cy="147644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85258" y="3894058"/>
              <a:ext cx="1928826" cy="152408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4297" y="2780928"/>
            <a:ext cx="3355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HTML</a:t>
            </a:r>
            <a:r>
              <a:rPr lang="ko-KR" altLang="en-US" sz="4000" b="1" dirty="0" smtClean="0"/>
              <a:t>의 구조</a:t>
            </a:r>
          </a:p>
        </p:txBody>
      </p:sp>
    </p:spTree>
  </p:cSld>
  <p:clrMapOvr>
    <a:masterClrMapping/>
  </p:clrMapOvr>
  <p:transition advTm="375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Form</a:t>
            </a:r>
            <a:r>
              <a:rPr lang="en-US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07_html_</a:t>
            </a:r>
            <a:r>
              <a:rPr lang="ko-KR" altLang="en-US" sz="1200" b="1" dirty="0" smtClean="0"/>
              <a:t>폼</a:t>
            </a:r>
            <a:r>
              <a:rPr lang="en-US" altLang="ko-KR" sz="1200" b="1" dirty="0" smtClean="0"/>
              <a:t>.html</a:t>
            </a:r>
            <a:r>
              <a:rPr lang="en-US" sz="1200" b="1" dirty="0" smtClean="0"/>
              <a:t>)</a:t>
            </a:r>
            <a:endParaRPr lang="en-US" altLang="ko-KR" sz="12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ko-KR" altLang="en-US" sz="1600" dirty="0" smtClean="0"/>
              <a:t>폼의 최상위 요소로 폼을 구성한다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form </a:t>
            </a:r>
            <a:r>
              <a:rPr lang="ko-KR" altLang="en-US" sz="1600" b="1" dirty="0" smtClean="0"/>
              <a:t>요소의 주요 속성</a:t>
            </a:r>
            <a:endParaRPr lang="ko-KR" altLang="en-US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action : </a:t>
            </a:r>
            <a:r>
              <a:rPr lang="ko-KR" altLang="en-US" dirty="0" smtClean="0"/>
              <a:t>폼을 전송할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method : </a:t>
            </a:r>
            <a:r>
              <a:rPr lang="ko-KR" altLang="en-US" dirty="0" smtClean="0"/>
              <a:t>폼의 데이터를 전송하는 방법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get</a:t>
            </a:r>
            <a:r>
              <a:rPr lang="en-US" altLang="ko-KR" dirty="0" smtClean="0"/>
              <a:t> : - URL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붙여 전송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          - </a:t>
            </a:r>
            <a:r>
              <a:rPr lang="ko-KR" altLang="en-US" dirty="0" smtClean="0"/>
              <a:t>간단한 데이터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          - </a:t>
            </a:r>
            <a:r>
              <a:rPr lang="ko-KR" altLang="en-US" dirty="0" smtClean="0"/>
              <a:t>데이터가 주소 입력란에 표시되므로 보안유지 안됨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post</a:t>
            </a:r>
            <a:r>
              <a:rPr lang="en-US" altLang="ko-KR" dirty="0" smtClean="0"/>
              <a:t> - http </a:t>
            </a:r>
            <a:r>
              <a:rPr lang="ko-KR" altLang="en-US" dirty="0" smtClean="0"/>
              <a:t>헤더에 숨겨져 서버로 전송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          - </a:t>
            </a:r>
            <a:r>
              <a:rPr lang="ko-KR" altLang="en-US" dirty="0" smtClean="0"/>
              <a:t>일정 크기 이상의 데이터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          - </a:t>
            </a:r>
            <a:r>
              <a:rPr lang="ko-KR" altLang="en-US" dirty="0" smtClean="0"/>
              <a:t>데이터가 주소입력란에 표시되지 않아 </a:t>
            </a:r>
            <a:r>
              <a:rPr lang="ko-KR" altLang="en-US" dirty="0" err="1" smtClean="0"/>
              <a:t>보안성이</a:t>
            </a:r>
            <a:r>
              <a:rPr lang="ko-KR" altLang="en-US" dirty="0" smtClean="0"/>
              <a:t> 우수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70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Input</a:t>
            </a:r>
            <a:r>
              <a:rPr lang="en-US" altLang="ko-KR" sz="1200" b="1" dirty="0" smtClean="0">
                <a:latin typeface="+mn-ea"/>
              </a:rPr>
              <a:t> (08_1_html_</a:t>
            </a:r>
            <a:r>
              <a:rPr lang="ko-KR" altLang="en-US" sz="1200" b="1" dirty="0" smtClean="0">
                <a:latin typeface="+mn-ea"/>
              </a:rPr>
              <a:t>인풋</a:t>
            </a:r>
            <a:r>
              <a:rPr lang="en-US" altLang="ko-KR" sz="1200" b="1" dirty="0" smtClean="0">
                <a:latin typeface="+mn-ea"/>
              </a:rPr>
              <a:t>.html)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빈 요소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 폼 안에 기본적인 컨트롤을 생성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input </a:t>
            </a:r>
            <a:r>
              <a:rPr lang="ko-KR" altLang="en-US" sz="1600" b="1" dirty="0" smtClean="0"/>
              <a:t>요소의 </a:t>
            </a:r>
            <a:r>
              <a:rPr lang="en-US" altLang="ko-KR" sz="1600" b="1" dirty="0" smtClean="0"/>
              <a:t>type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(type="</a:t>
            </a:r>
            <a:r>
              <a:rPr lang="ko-KR" altLang="en-US" sz="1600" b="1" dirty="0" smtClean="0"/>
              <a:t>컨트롤의 종류</a:t>
            </a:r>
            <a:r>
              <a:rPr lang="en-US" altLang="ko-KR" sz="1600" b="1" dirty="0" smtClean="0"/>
              <a:t>")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text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rgbClr val="0066CC"/>
                </a:solidFill>
              </a:rPr>
              <a:t>일반 텍스트</a:t>
            </a:r>
            <a:r>
              <a:rPr lang="ko-KR" altLang="en-US" dirty="0" smtClean="0">
                <a:solidFill>
                  <a:srgbClr val="5353FF"/>
                </a:solidFill>
              </a:rPr>
              <a:t> </a:t>
            </a:r>
            <a:r>
              <a:rPr lang="ko-KR" altLang="en-US" dirty="0" smtClean="0"/>
              <a:t>입력필드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password</a:t>
            </a:r>
            <a:r>
              <a:rPr lang="en-US" altLang="ko-KR" dirty="0" smtClean="0"/>
              <a:t> :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rgbClr val="0066CC"/>
                </a:solidFill>
              </a:rPr>
              <a:t>비밀번호</a:t>
            </a:r>
            <a:r>
              <a:rPr lang="ko-KR" altLang="en-US" dirty="0" smtClean="0"/>
              <a:t> 입력필드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대부분의 브라우저에서 입력한 텍스트를 </a:t>
            </a:r>
            <a:r>
              <a:rPr lang="en-US" altLang="ko-KR" dirty="0" smtClean="0"/>
              <a:t>'*' </a:t>
            </a:r>
            <a:r>
              <a:rPr lang="ko-KR" altLang="en-US" dirty="0" smtClean="0"/>
              <a:t>등으로 감추어 표시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spc="-150" dirty="0" smtClean="0"/>
              <a:t>일반 텍스트로 전송되기에 실제 데이터 전송 시에는 암호화 기술 필요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checkbox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rgbClr val="FF0000"/>
                </a:solidFill>
              </a:rPr>
              <a:t>복수 선택</a:t>
            </a:r>
            <a:r>
              <a:rPr lang="ko-KR" altLang="en-US" b="1" dirty="0" smtClean="0">
                <a:solidFill>
                  <a:srgbClr val="0066CC"/>
                </a:solidFill>
              </a:rPr>
              <a:t> 가능한 </a:t>
            </a:r>
            <a:r>
              <a:rPr lang="ko-KR" altLang="en-US" dirty="0" smtClean="0"/>
              <a:t>체크박스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radio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rgbClr val="FF0000"/>
                </a:solidFill>
              </a:rPr>
              <a:t>한 개만 선택</a:t>
            </a:r>
            <a:r>
              <a:rPr lang="ko-KR" altLang="en-US" b="1" dirty="0" smtClean="0">
                <a:solidFill>
                  <a:srgbClr val="0066CC"/>
                </a:solidFill>
              </a:rPr>
              <a:t> 가능한 </a:t>
            </a:r>
            <a:r>
              <a:rPr lang="ko-KR" altLang="en-US" dirty="0" smtClean="0"/>
              <a:t>라디오버튼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916832"/>
            <a:ext cx="3787378" cy="187087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Input</a:t>
            </a:r>
            <a:r>
              <a:rPr lang="en-US" altLang="ko-KR" sz="1200" b="1" dirty="0" smtClean="0"/>
              <a:t> (08_1_html_</a:t>
            </a:r>
            <a:r>
              <a:rPr lang="ko-KR" altLang="en-US" sz="1200" b="1" dirty="0" smtClean="0"/>
              <a:t>인풋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input </a:t>
            </a:r>
            <a:r>
              <a:rPr lang="ko-KR" altLang="en-US" sz="1600" b="1" dirty="0" smtClean="0"/>
              <a:t>요소의 </a:t>
            </a:r>
            <a:r>
              <a:rPr lang="en-US" altLang="ko-KR" sz="1600" b="1" dirty="0" smtClean="0"/>
              <a:t>type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(type="</a:t>
            </a:r>
            <a:r>
              <a:rPr lang="ko-KR" altLang="en-US" sz="1600" b="1" dirty="0" smtClean="0"/>
              <a:t>컨트롤의 종류</a:t>
            </a:r>
            <a:r>
              <a:rPr lang="en-US" altLang="ko-KR" sz="1600" b="1" dirty="0" smtClean="0"/>
              <a:t>")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submit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송신버튼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reset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리셋버튼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내용 전부를 초기화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button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범용버튼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image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송신 이미지버튼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alt </a:t>
            </a:r>
            <a:r>
              <a:rPr lang="ko-KR" altLang="en-US" dirty="0" smtClean="0"/>
              <a:t>속성 지정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file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송신파일 선택필드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hidden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감춰진 필드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화면에서는 표시되지 않으나 서버로 전송할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 데이터를 지정할 수 있음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72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Input</a:t>
            </a:r>
            <a:r>
              <a:rPr lang="en-US" altLang="ko-KR" sz="1200" b="1" dirty="0" smtClean="0"/>
              <a:t> (08_1_html_</a:t>
            </a:r>
            <a:r>
              <a:rPr lang="ko-KR" altLang="en-US" sz="1200" b="1" dirty="0" smtClean="0"/>
              <a:t>인풋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input </a:t>
            </a:r>
            <a:r>
              <a:rPr lang="ko-KR" altLang="en-US" sz="1600" b="1" dirty="0" smtClean="0"/>
              <a:t>요소의 주요 속성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컨트롤의 이름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(</a:t>
            </a:r>
            <a:r>
              <a:rPr lang="ko-KR" altLang="en-US" dirty="0" smtClean="0"/>
              <a:t>서버에서 처리할 데이터의 컨트롤에는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 필수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컨트롤의 값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size</a:t>
            </a:r>
            <a:r>
              <a:rPr lang="en-US" altLang="ko-KR" dirty="0" smtClean="0"/>
              <a:t> : text, password </a:t>
            </a:r>
            <a:r>
              <a:rPr lang="ko-KR" altLang="en-US" b="1" dirty="0" smtClean="0">
                <a:solidFill>
                  <a:srgbClr val="0066CC"/>
                </a:solidFill>
              </a:rPr>
              <a:t>컨트롤의 가로 크기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- size</a:t>
            </a:r>
            <a:r>
              <a:rPr lang="ko-KR" altLang="en-US" dirty="0" smtClean="0"/>
              <a:t>를 지정하지 않으면 컨트롤의 폭은 브라우저에 따라 달라짐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- size</a:t>
            </a:r>
            <a:r>
              <a:rPr lang="ko-KR" altLang="en-US" spc="-150" dirty="0" smtClean="0"/>
              <a:t>를 지정하여도 브라우저의 설정이나 글꼴 크기에 따라 폭이 달라질 수 있음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Input</a:t>
            </a:r>
            <a:r>
              <a:rPr lang="en-US" altLang="ko-KR" sz="1200" b="1" dirty="0" smtClean="0"/>
              <a:t> (08_1_html_</a:t>
            </a:r>
            <a:r>
              <a:rPr lang="ko-KR" altLang="en-US" sz="1200" b="1" dirty="0" smtClean="0"/>
              <a:t>인풋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input </a:t>
            </a:r>
            <a:r>
              <a:rPr lang="ko-KR" altLang="en-US" sz="1600" b="1" dirty="0" smtClean="0"/>
              <a:t>요소의 주요 속성</a:t>
            </a:r>
            <a:r>
              <a:rPr lang="en-US" altLang="ko-KR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err="1" smtClean="0"/>
              <a:t>maxlength</a:t>
            </a:r>
            <a:r>
              <a:rPr lang="en-US" altLang="ko-KR" dirty="0" smtClean="0"/>
              <a:t> : text, password </a:t>
            </a:r>
            <a:r>
              <a:rPr lang="ko-KR" altLang="en-US" dirty="0" smtClean="0"/>
              <a:t>컨트롤의 </a:t>
            </a:r>
            <a:r>
              <a:rPr lang="ko-KR" altLang="en-US" b="1" dirty="0" smtClean="0">
                <a:solidFill>
                  <a:srgbClr val="0066CC"/>
                </a:solidFill>
              </a:rPr>
              <a:t>최대 입력 </a:t>
            </a:r>
            <a:r>
              <a:rPr lang="ko-KR" altLang="en-US" b="1" dirty="0" err="1" smtClean="0">
                <a:solidFill>
                  <a:srgbClr val="0066CC"/>
                </a:solidFill>
              </a:rPr>
              <a:t>문자수</a:t>
            </a:r>
            <a:r>
              <a:rPr lang="ko-KR" altLang="en-US" b="1" dirty="0" smtClean="0">
                <a:solidFill>
                  <a:srgbClr val="0066CC"/>
                </a:solidFill>
              </a:rPr>
              <a:t> 지정</a:t>
            </a:r>
            <a:endParaRPr lang="en-US" altLang="ko-KR" b="1" dirty="0" smtClean="0">
              <a:solidFill>
                <a:srgbClr val="0066CC"/>
              </a:solidFill>
            </a:endParaRPr>
          </a:p>
          <a:p>
            <a:pPr lvl="1"/>
            <a:r>
              <a:rPr lang="ko-KR" altLang="en-US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checked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라디오버튼의 </a:t>
            </a:r>
            <a:r>
              <a:rPr lang="ko-KR" altLang="en-US" b="1" dirty="0" smtClean="0">
                <a:solidFill>
                  <a:srgbClr val="0066CC"/>
                </a:solidFill>
              </a:rPr>
              <a:t>초기 선택상태 지정 </a:t>
            </a:r>
            <a:endParaRPr lang="en-US" altLang="ko-KR" b="1" dirty="0" smtClean="0">
              <a:solidFill>
                <a:srgbClr val="0066CC"/>
              </a:solidFill>
            </a:endParaRPr>
          </a:p>
          <a:p>
            <a:pPr lvl="1"/>
            <a:endParaRPr lang="ko-KR" alt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disabled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컨트롤을 포커스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등의 조작이 불가능하게 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데이터는 서버로 전송하지 않음 </a:t>
            </a:r>
            <a:endParaRPr lang="en-US" altLang="ko-KR" u="sng" dirty="0" smtClean="0"/>
          </a:p>
          <a:p>
            <a:pPr lvl="1"/>
            <a:endParaRPr lang="ko-KR" alt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err="1" smtClean="0"/>
              <a:t>readonly</a:t>
            </a:r>
            <a:r>
              <a:rPr lang="en-US" altLang="ko-KR" dirty="0" smtClean="0"/>
              <a:t> : </a:t>
            </a:r>
            <a:r>
              <a:rPr lang="ko-KR" altLang="en-US" spc="-70" dirty="0" smtClean="0"/>
              <a:t>컨트롤의 내용을 변경되지 않게 하지만 </a:t>
            </a:r>
            <a:r>
              <a:rPr lang="ko-KR" altLang="en-US" u="sng" spc="-70" dirty="0" smtClean="0"/>
              <a:t>데이터는 서버로 전송</a:t>
            </a:r>
            <a:endParaRPr lang="en-US" altLang="ko-KR" u="sng" spc="-70" dirty="0" smtClean="0"/>
          </a:p>
          <a:p>
            <a:pPr lvl="1"/>
            <a:endParaRPr lang="en-US" altLang="ko-KR" spc="-7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661829"/>
            <a:ext cx="6576986" cy="738664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&lt;input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="submit"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="submit1"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전송하기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&lt;input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="password"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="password1"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size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="10" </a:t>
            </a: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maxlength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="10" /&gt;</a:t>
            </a:r>
          </a:p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&lt;input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="radio"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="radio1"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="radio_value1"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checked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/&gt;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err="1" smtClean="0"/>
              <a:t>Textarea</a:t>
            </a: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</a:pPr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</a:pPr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여러 줄로 된 텍스트 필드를 생성하는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  <a:endParaRPr lang="en-US" altLang="ko-KR" sz="1600" spc="-7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textarea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요소의 주요 속성</a:t>
            </a:r>
            <a:r>
              <a:rPr lang="en-US" altLang="ko-KR" sz="16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name, disabled, </a:t>
            </a:r>
            <a:r>
              <a:rPr lang="en-US" altLang="ko-KR" b="1" dirty="0" err="1" smtClean="0"/>
              <a:t>readonly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: input </a:t>
            </a:r>
            <a:r>
              <a:rPr lang="ko-KR" altLang="en-US" dirty="0" smtClean="0"/>
              <a:t>요소의 속성 설명과 동일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rows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표시 </a:t>
            </a:r>
            <a:r>
              <a:rPr lang="ko-KR" altLang="en-US" b="1" dirty="0" smtClean="0">
                <a:solidFill>
                  <a:srgbClr val="0066CC"/>
                </a:solidFill>
              </a:rPr>
              <a:t>줄 수</a:t>
            </a:r>
            <a:r>
              <a:rPr lang="ko-KR" altLang="en-US" dirty="0" smtClean="0"/>
              <a:t>를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가능한 줄 수를 제한하는 것이 아니라 </a:t>
            </a:r>
            <a:r>
              <a:rPr lang="ko-KR" altLang="en-US" u="sng" dirty="0" smtClean="0"/>
              <a:t>브라우저에서 보이는 줄 수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cols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표시폭을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66CC"/>
                </a:solidFill>
              </a:rPr>
              <a:t>문자수</a:t>
            </a:r>
            <a:r>
              <a:rPr lang="ko-KR" altLang="en-US" dirty="0" smtClean="0"/>
              <a:t>로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문자의 폭이 어느 정도일지는 브라우저의 설정이나 글꼴 크기에 영향을 받기 때문에 브라우저마다 차이가 발생할 수 있음</a:t>
            </a:r>
            <a:r>
              <a:rPr lang="en-US" altLang="ko-KR" dirty="0" smtClean="0"/>
              <a:t>)</a:t>
            </a:r>
            <a:endParaRPr lang="en-US" altLang="ko-KR" spc="-7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3567" y="1916832"/>
            <a:ext cx="5748887" cy="1512168"/>
            <a:chOff x="1835696" y="2000271"/>
            <a:chExt cx="5431673" cy="1428729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2000271"/>
              <a:ext cx="5431673" cy="142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555776" y="2492896"/>
              <a:ext cx="396044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5576" y="3481263"/>
            <a:ext cx="6576986" cy="307777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457200" indent="-457200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id=“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cmtCont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“ name="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cmtCont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“ cols="54" rows="3“&gt;&lt;/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select, option</a:t>
            </a:r>
            <a:r>
              <a:rPr lang="en-US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08_2_html_</a:t>
            </a:r>
            <a:r>
              <a:rPr lang="ko-KR" altLang="en-US" sz="1200" b="1" dirty="0" err="1" smtClean="0"/>
              <a:t>셀렉트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여러 줄로 된 텍스트 필드를 생성하는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  <a:endParaRPr lang="en-US" altLang="ko-KR" sz="1600" spc="-7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b="1" dirty="0" smtClean="0"/>
              <a:t> </a:t>
            </a:r>
            <a:r>
              <a:rPr lang="en-US" sz="1600" b="1" dirty="0" smtClean="0"/>
              <a:t>select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셀렉트메뉴</a:t>
            </a:r>
            <a:r>
              <a:rPr lang="ko-KR" altLang="en-US" dirty="0" smtClean="0"/>
              <a:t> 전체를 정의하는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select </a:t>
            </a:r>
            <a:r>
              <a:rPr lang="ko-KR" altLang="en-US" b="1" dirty="0" smtClean="0"/>
              <a:t>요소의 주요 속성</a:t>
            </a:r>
            <a:r>
              <a:rPr lang="ko-KR" altLang="en-US" dirty="0" smtClean="0"/>
              <a:t>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name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셀렉트메뉴의</a:t>
            </a:r>
            <a:r>
              <a:rPr lang="ko-KR" altLang="en-US" dirty="0" smtClean="0"/>
              <a:t> 이름 지정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size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 - </a:t>
            </a:r>
            <a:r>
              <a:rPr lang="ko-KR" altLang="en-US" dirty="0" smtClean="0"/>
              <a:t>표시 </a:t>
            </a:r>
            <a:r>
              <a:rPr lang="ko-KR" altLang="en-US" b="1" dirty="0" smtClean="0">
                <a:solidFill>
                  <a:srgbClr val="0066CC"/>
                </a:solidFill>
              </a:rPr>
              <a:t>줄 수 지정</a:t>
            </a:r>
            <a:r>
              <a:rPr lang="ko-KR" altLang="en-US" dirty="0" smtClean="0"/>
              <a:t>하고 목록을 박스로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1)</a:t>
            </a:r>
          </a:p>
          <a:p>
            <a:pPr lvl="2"/>
            <a:r>
              <a:rPr lang="en-US" altLang="ko-KR" dirty="0" smtClean="0"/>
              <a:t>  - </a:t>
            </a:r>
            <a:r>
              <a:rPr lang="ko-KR" altLang="en-US" spc="-150" dirty="0" smtClean="0"/>
              <a:t>지정된 </a:t>
            </a:r>
            <a:r>
              <a:rPr lang="en-US" altLang="ko-KR" spc="-150" dirty="0" smtClean="0"/>
              <a:t>size</a:t>
            </a:r>
            <a:r>
              <a:rPr lang="ko-KR" altLang="en-US" spc="-150" dirty="0" smtClean="0"/>
              <a:t>를 넘는 항목의 선택을 위해 </a:t>
            </a:r>
            <a:r>
              <a:rPr lang="ko-KR" altLang="en-US" spc="-150" dirty="0" err="1" smtClean="0"/>
              <a:t>스크롤바가</a:t>
            </a:r>
            <a:r>
              <a:rPr lang="ko-KR" altLang="en-US" spc="-150" dirty="0" smtClean="0"/>
              <a:t> 자동으로 제공됨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76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select, option</a:t>
            </a:r>
            <a:r>
              <a:rPr lang="en-US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08_2_html_</a:t>
            </a:r>
            <a:r>
              <a:rPr lang="ko-KR" altLang="en-US" sz="1200" b="1" dirty="0" err="1" smtClean="0"/>
              <a:t>셀렉트</a:t>
            </a:r>
            <a:r>
              <a:rPr lang="en-US" altLang="ko-KR" sz="1200" b="1" dirty="0" smtClean="0"/>
              <a:t>.html</a:t>
            </a:r>
            <a:r>
              <a:rPr lang="en-US" sz="1200" b="1" dirty="0" smtClean="0"/>
              <a:t>)</a:t>
            </a:r>
            <a:endParaRPr lang="en-US" altLang="ko-KR" sz="1200" b="1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/>
              <a:t> option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b="1" dirty="0" err="1" smtClean="0">
                <a:solidFill>
                  <a:srgbClr val="0066CC"/>
                </a:solidFill>
              </a:rPr>
              <a:t>셀렉트메뉴의</a:t>
            </a:r>
            <a:r>
              <a:rPr lang="ko-KR" altLang="en-US" b="1" dirty="0" smtClean="0">
                <a:solidFill>
                  <a:srgbClr val="0066CC"/>
                </a:solidFill>
              </a:rPr>
              <a:t> 항목을 정의</a:t>
            </a:r>
            <a:r>
              <a:rPr lang="ko-KR" altLang="en-US" dirty="0" smtClean="0"/>
              <a:t>하는 요소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select </a:t>
            </a:r>
            <a:r>
              <a:rPr lang="ko-KR" altLang="en-US" dirty="0" smtClean="0"/>
              <a:t>요소에는 한 개 이상의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요소가 포함되어야 함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option </a:t>
            </a:r>
            <a:r>
              <a:rPr lang="ko-KR" altLang="en-US" b="1" dirty="0" smtClean="0"/>
              <a:t>요소의 주요 속성</a:t>
            </a:r>
            <a:r>
              <a:rPr lang="ko-KR" altLang="en-US" dirty="0" smtClean="0"/>
              <a:t>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selected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항목이 </a:t>
            </a:r>
            <a:r>
              <a:rPr lang="ko-KR" altLang="en-US" b="1" dirty="0" smtClean="0">
                <a:solidFill>
                  <a:srgbClr val="0066CC"/>
                </a:solidFill>
              </a:rPr>
              <a:t>선택</a:t>
            </a:r>
            <a:r>
              <a:rPr lang="ko-KR" altLang="en-US" dirty="0" smtClean="0"/>
              <a:t>된 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선택된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요소가 없을 경우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요소가 기본으로 선택됨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선택된 항목의 값</a:t>
            </a:r>
            <a:endParaRPr lang="en-US" altLang="ko-KR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77</a:t>
            </a:fld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button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버튼을 생성하는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기능적으로는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요소로 생성하는 버튼과 같지만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이미지나 텍스트 등을 포함</a:t>
            </a:r>
            <a:r>
              <a:rPr lang="ko-KR" altLang="en-US" sz="1600" dirty="0" smtClean="0"/>
              <a:t>할 수 있어 </a:t>
            </a:r>
            <a:r>
              <a:rPr lang="ko-KR" altLang="en-US" sz="1600" b="1" dirty="0" smtClean="0">
                <a:solidFill>
                  <a:srgbClr val="0066CC"/>
                </a:solidFill>
              </a:rPr>
              <a:t>유연한 디자인이 가능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button </a:t>
            </a:r>
            <a:r>
              <a:rPr lang="ko-KR" altLang="en-US" sz="1600" b="1" dirty="0" smtClean="0"/>
              <a:t>요소의 주요 속성</a:t>
            </a:r>
            <a:r>
              <a:rPr lang="ko-KR" altLang="en-US" sz="1600" dirty="0" smtClean="0"/>
              <a:t>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type : </a:t>
            </a:r>
            <a:r>
              <a:rPr lang="ko-KR" altLang="en-US" sz="1400" dirty="0" smtClean="0"/>
              <a:t>기본값이 브라우저에 따라 </a:t>
            </a:r>
            <a:r>
              <a:rPr lang="ko-KR" altLang="en-US" sz="1400" dirty="0" err="1" smtClean="0"/>
              <a:t>다를수</a:t>
            </a:r>
            <a:r>
              <a:rPr lang="ko-KR" altLang="en-US" sz="1400" dirty="0" smtClean="0"/>
              <a:t> 있기 때문에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기입하는것을 권장</a:t>
            </a:r>
            <a:endParaRPr lang="en-US" altLang="ko-KR" sz="1400" dirty="0" smtClean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  - </a:t>
            </a:r>
            <a:r>
              <a:rPr lang="en-US" altLang="ko-KR" sz="1600" b="1" dirty="0" smtClean="0"/>
              <a:t>submit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송신버튼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r>
              <a:rPr lang="en-US" altLang="ko-KR" sz="1600" dirty="0" smtClean="0"/>
              <a:t>  - </a:t>
            </a:r>
            <a:r>
              <a:rPr lang="en-US" altLang="ko-KR" sz="1600" b="1" dirty="0" smtClean="0"/>
              <a:t>reset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리셋버튼</a:t>
            </a:r>
            <a:endParaRPr lang="ko-KR" altLang="en-US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en-US" altLang="ko-KR" sz="1600" b="1" dirty="0" smtClean="0"/>
              <a:t>button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범용버튼</a:t>
            </a:r>
            <a:r>
              <a:rPr lang="ko-KR" altLang="en-US" spc="-150" dirty="0" smtClean="0"/>
              <a:t> 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143248"/>
            <a:ext cx="7920000" cy="470603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r>
              <a:rPr lang="en-US" sz="1400" dirty="0" smtClean="0"/>
              <a:t>&lt;button type="button“&gt;</a:t>
            </a:r>
            <a:r>
              <a:rPr lang="en-US" sz="1400" b="1" dirty="0" smtClean="0">
                <a:solidFill>
                  <a:srgbClr val="0066CC"/>
                </a:solidFill>
              </a:rPr>
              <a:t>…… 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이미지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 </a:t>
            </a:r>
            <a:r>
              <a:rPr lang="ko-KR" altLang="en-US" sz="1400" b="1" dirty="0" smtClean="0">
                <a:solidFill>
                  <a:srgbClr val="0066CC"/>
                </a:solidFill>
              </a:rPr>
              <a:t>혹은 텍스트 포함가능 </a:t>
            </a:r>
            <a:r>
              <a:rPr lang="en-US" altLang="ko-KR" sz="1400" b="1" dirty="0" smtClean="0">
                <a:solidFill>
                  <a:srgbClr val="0066CC"/>
                </a:solidFill>
              </a:rPr>
              <a:t>….</a:t>
            </a:r>
            <a:r>
              <a:rPr lang="en-US" sz="1400" dirty="0" smtClean="0"/>
              <a:t> &lt;/button&gt;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label</a:t>
            </a:r>
            <a:r>
              <a:rPr lang="en-US" sz="1200" b="1" dirty="0" smtClean="0"/>
              <a:t> (</a:t>
            </a:r>
            <a:r>
              <a:rPr lang="ko-KR" altLang="en-US" sz="1200" b="1" dirty="0" smtClean="0"/>
              <a:t>관련소스파일</a:t>
            </a:r>
            <a:r>
              <a:rPr lang="en-US" altLang="ko-KR" sz="1200" b="1" dirty="0" smtClean="0"/>
              <a:t> : 08_3_html_</a:t>
            </a:r>
            <a:r>
              <a:rPr lang="ko-KR" altLang="en-US" sz="1200" b="1" dirty="0" smtClean="0"/>
              <a:t>라벨</a:t>
            </a:r>
            <a:r>
              <a:rPr lang="en-US" altLang="ko-KR" sz="1200" b="1" dirty="0" smtClean="0"/>
              <a:t>.html</a:t>
            </a:r>
            <a:r>
              <a:rPr lang="en-US" sz="1200" b="1" dirty="0" smtClean="0"/>
              <a:t>)</a:t>
            </a:r>
            <a:endParaRPr lang="en-US" altLang="ko-KR" sz="1200" b="1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컨트롤에 라벨을 정의하는 요소이다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label </a:t>
            </a:r>
            <a:r>
              <a:rPr lang="ko-KR" altLang="en-US" sz="1600" dirty="0" smtClean="0"/>
              <a:t>요소에 특정 텍스트를 라벨로 정의함으로써 컨트롤과 관련시킬 수 있으며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동기화가 가능하다</a:t>
            </a:r>
            <a:r>
              <a:rPr lang="en-US" altLang="ko-KR" sz="1600" dirty="0" smtClean="0"/>
              <a:t>. (e.g. </a:t>
            </a:r>
            <a:r>
              <a:rPr lang="ko-KR" altLang="en-US" sz="1600" dirty="0" smtClean="0"/>
              <a:t>라벨과 체크박스 중 어느 쪽을 클릭해도 체크박스가 선택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명시적 라벨 부여</a:t>
            </a:r>
            <a:r>
              <a:rPr lang="ko-KR" altLang="en-US" sz="1600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label 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속성에 컨트롤의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속성과 같은 값을 지정하는 방법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하나의 컨트롤에 복수의 라벨 지정 가능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label </a:t>
            </a:r>
            <a:r>
              <a:rPr lang="ko-KR" altLang="en-US" sz="1600" dirty="0" smtClean="0"/>
              <a:t>요소와 컨트롤은 반드시 인접할 필요 없음 </a:t>
            </a:r>
            <a:endParaRPr lang="ko-KR" altLang="en-US" spc="-15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068870"/>
            <a:ext cx="7920000" cy="717584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r>
              <a:rPr lang="en-US" sz="1400" b="1" dirty="0" smtClean="0">
                <a:solidFill>
                  <a:srgbClr val="0066CC"/>
                </a:solidFill>
              </a:rPr>
              <a:t>&lt;label for="male"&gt;</a:t>
            </a:r>
            <a:r>
              <a:rPr lang="ko-KR" altLang="en-US" sz="1400" dirty="0" smtClean="0"/>
              <a:t>남자</a:t>
            </a:r>
            <a:r>
              <a:rPr lang="en-US" sz="1400" b="1" dirty="0" smtClean="0">
                <a:solidFill>
                  <a:srgbClr val="0066CC"/>
                </a:solidFill>
              </a:rPr>
              <a:t>&lt;/label&gt;</a:t>
            </a:r>
            <a:r>
              <a:rPr lang="en-US" sz="1400" dirty="0" smtClean="0"/>
              <a:t> &lt;input type="radio" name="sex" id="male" value="m"&gt;</a:t>
            </a:r>
          </a:p>
          <a:p>
            <a:pPr marL="457200" indent="-457200"/>
            <a:r>
              <a:rPr lang="en-US" sz="1400" b="1" dirty="0" smtClean="0">
                <a:solidFill>
                  <a:srgbClr val="0066CC"/>
                </a:solidFill>
              </a:rPr>
              <a:t>&lt;label for="female"&gt;</a:t>
            </a:r>
            <a:r>
              <a:rPr lang="ko-KR" altLang="en-US" sz="1400" dirty="0" smtClean="0"/>
              <a:t>여자</a:t>
            </a:r>
            <a:r>
              <a:rPr lang="en-US" sz="1400" b="1" dirty="0" smtClean="0">
                <a:solidFill>
                  <a:srgbClr val="0066CC"/>
                </a:solidFill>
              </a:rPr>
              <a:t>&lt;/label&gt;</a:t>
            </a:r>
            <a:r>
              <a:rPr lang="en-US" sz="1400" dirty="0" smtClean="0"/>
              <a:t> &lt;input type="radio" name="sex" id="female" value="f"&gt;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428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폼</a:t>
            </a:r>
            <a:endParaRPr lang="ko-KR" alt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3664" y="1434436"/>
            <a:ext cx="79707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smtClean="0"/>
              <a:t>label</a:t>
            </a:r>
            <a:r>
              <a:rPr lang="en-US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08_3_html_</a:t>
            </a:r>
            <a:r>
              <a:rPr lang="ko-KR" altLang="en-US" sz="1200" b="1" dirty="0" smtClean="0"/>
              <a:t>라벨</a:t>
            </a:r>
            <a:r>
              <a:rPr lang="en-US" altLang="ko-KR" sz="1200" b="1" dirty="0" smtClean="0"/>
              <a:t>.html)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 smtClean="0"/>
              <a:t> 암묵적 라벨 부여</a:t>
            </a:r>
          </a:p>
          <a:p>
            <a:pPr lvl="1">
              <a:lnSpc>
                <a:spcPts val="22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label </a:t>
            </a:r>
            <a:r>
              <a:rPr lang="ko-KR" altLang="en-US" sz="1600" dirty="0" smtClean="0"/>
              <a:t>요소의 범위에 텍스트와 컨트롤을 포함하는 방법</a:t>
            </a:r>
            <a:endParaRPr lang="en-US" altLang="ko-KR" sz="1600" dirty="0" smtClean="0"/>
          </a:p>
          <a:p>
            <a:pPr lvl="1">
              <a:lnSpc>
                <a:spcPts val="22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하나의 컨트롤에 복수의 라벨 지정 불가능</a:t>
            </a:r>
            <a:endParaRPr lang="en-US" altLang="ko-KR" sz="1600" dirty="0" smtClean="0"/>
          </a:p>
          <a:p>
            <a:pPr lvl="1">
              <a:lnSpc>
                <a:spcPts val="22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텍스트와 컨트롤은 반드시 </a:t>
            </a:r>
            <a:r>
              <a:rPr lang="en-US" altLang="ko-KR" sz="1600" dirty="0" smtClean="0"/>
              <a:t>label </a:t>
            </a:r>
            <a:r>
              <a:rPr lang="ko-KR" altLang="en-US" sz="1600" dirty="0" smtClean="0"/>
              <a:t>요소 안에 포함되어야 함 </a:t>
            </a:r>
            <a:endParaRPr lang="ko-KR" altLang="en-US" spc="-150" dirty="0" smtClean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664" y="4091892"/>
            <a:ext cx="7970783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b="1" dirty="0" err="1" smtClean="0"/>
              <a:t>fieldset</a:t>
            </a:r>
            <a:r>
              <a:rPr lang="en-US" sz="2000" b="1" dirty="0" smtClean="0"/>
              <a:t>, legend</a:t>
            </a:r>
          </a:p>
          <a:p>
            <a:pPr marL="457200" indent="-457200">
              <a:lnSpc>
                <a:spcPts val="1500"/>
              </a:lnSpc>
            </a:pPr>
            <a:endParaRPr lang="en-US" altLang="ko-KR" sz="2000" b="1" dirty="0" smtClean="0"/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 여러 폼 컨트롤을 폼 안에서 그룹화하는 요소이다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요소로 그룹화하는 범위를 정의한 후 </a:t>
            </a:r>
            <a:r>
              <a:rPr lang="en-US" altLang="ko-KR" sz="1600" dirty="0" smtClean="0"/>
              <a:t>legend </a:t>
            </a:r>
            <a:r>
              <a:rPr lang="ko-KR" altLang="en-US" sz="1600" dirty="0" smtClean="0"/>
              <a:t>요소로 그룹화한 범위의 제목을 표시한다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 legend </a:t>
            </a:r>
            <a:r>
              <a:rPr lang="ko-KR" altLang="en-US" sz="1600" dirty="0" smtClean="0"/>
              <a:t>요소는 </a:t>
            </a:r>
            <a:r>
              <a:rPr lang="en-US" altLang="ko-KR" sz="1600" dirty="0" err="1" smtClean="0"/>
              <a:t>fieldset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바로 뒤에 한번만 출현할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3354358"/>
            <a:ext cx="7920000" cy="717584"/>
          </a:xfrm>
          <a:prstGeom prst="rect">
            <a:avLst/>
          </a:prstGeom>
          <a:solidFill>
            <a:srgbClr val="EEF5FF"/>
          </a:solidFill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457200" indent="-457200"/>
            <a:r>
              <a:rPr lang="en-US" sz="1400" b="1" dirty="0" smtClean="0">
                <a:solidFill>
                  <a:srgbClr val="0066CC"/>
                </a:solidFill>
              </a:rPr>
              <a:t>&lt;label&gt;</a:t>
            </a:r>
            <a:r>
              <a:rPr lang="ko-KR" altLang="en-US" sz="1400" dirty="0" smtClean="0"/>
              <a:t>남자 </a:t>
            </a:r>
            <a:r>
              <a:rPr lang="en-US" altLang="ko-KR" sz="1400" dirty="0" smtClean="0"/>
              <a:t>&lt;</a:t>
            </a:r>
            <a:r>
              <a:rPr lang="en-US" sz="1400" dirty="0" smtClean="0"/>
              <a:t>input type="radio" name="sex" id="male" value="m"&gt;</a:t>
            </a:r>
            <a:r>
              <a:rPr lang="en-US" sz="1400" b="1" dirty="0" smtClean="0">
                <a:solidFill>
                  <a:srgbClr val="0066CC"/>
                </a:solidFill>
              </a:rPr>
              <a:t>&lt;/label&gt;</a:t>
            </a:r>
          </a:p>
          <a:p>
            <a:pPr marL="457200" indent="-457200"/>
            <a:r>
              <a:rPr lang="en-US" sz="1400" b="1" dirty="0" smtClean="0">
                <a:solidFill>
                  <a:srgbClr val="0066CC"/>
                </a:solidFill>
              </a:rPr>
              <a:t>&lt;label&gt;</a:t>
            </a:r>
            <a:r>
              <a:rPr lang="ko-KR" altLang="en-US" sz="1400" dirty="0" smtClean="0"/>
              <a:t>여자 </a:t>
            </a:r>
            <a:r>
              <a:rPr lang="en-US" altLang="ko-KR" sz="1400" dirty="0" smtClean="0"/>
              <a:t>&lt;</a:t>
            </a:r>
            <a:r>
              <a:rPr lang="en-US" sz="1400" dirty="0" smtClean="0"/>
              <a:t>input type="radio" name="sex" id="female" value="f"&gt;</a:t>
            </a:r>
            <a:r>
              <a:rPr lang="en-US" sz="1400" b="1" dirty="0" smtClean="0">
                <a:solidFill>
                  <a:srgbClr val="0066CC"/>
                </a:solidFill>
              </a:rPr>
              <a:t>&lt;/label&gt;</a:t>
            </a:r>
            <a:endParaRPr lang="ko-KR" altLang="en-US" sz="140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폼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1500174"/>
            <a:ext cx="686729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sz="2000" b="1" dirty="0" smtClean="0"/>
              <a:t>실습예제</a:t>
            </a:r>
            <a:endParaRPr lang="en-US" altLang="ko-KR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68" y="2060848"/>
            <a:ext cx="7895064" cy="386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9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0214" y="2420888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시멘틱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마크업</a:t>
            </a:r>
            <a:endParaRPr lang="en-US" altLang="ko-KR" sz="2800" b="1" dirty="0" smtClean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225" y="714356"/>
            <a:ext cx="6524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시멘틱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(Semantic Markup)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7497" y="1556792"/>
            <a:ext cx="34583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그룹 18"/>
          <p:cNvGrpSpPr/>
          <p:nvPr/>
        </p:nvGrpSpPr>
        <p:grpSpPr>
          <a:xfrm>
            <a:off x="467544" y="2426112"/>
            <a:ext cx="4793300" cy="1938992"/>
            <a:chOff x="539552" y="1922056"/>
            <a:chExt cx="4793300" cy="1938992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1922056"/>
              <a:ext cx="479330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  <a:buFont typeface="Arial" pitchFamily="34" charset="0"/>
                <a:buChar char="•"/>
              </a:pP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콘텐츠에</a:t>
              </a:r>
              <a:r>
                <a:rPr lang="ko-KR" altLang="en-US" sz="1600" dirty="0" smtClean="0"/>
                <a:t> </a:t>
              </a:r>
              <a:r>
                <a:rPr lang="ko-KR" altLang="en-US" sz="1600" b="1" dirty="0" smtClean="0">
                  <a:solidFill>
                    <a:srgbClr val="C00000"/>
                  </a:solidFill>
                </a:rPr>
                <a:t>가장 적합한 의미</a:t>
              </a:r>
              <a:r>
                <a:rPr lang="ko-KR" altLang="en-US" sz="1600" dirty="0" smtClean="0"/>
                <a:t>의 </a:t>
              </a:r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코드를 부여</a:t>
              </a:r>
              <a:endParaRPr lang="en-US" altLang="ko-KR" sz="1600" dirty="0" smtClean="0"/>
            </a:p>
            <a:p>
              <a:pPr>
                <a:lnSpc>
                  <a:spcPct val="250000"/>
                </a:lnSpc>
              </a:pPr>
              <a:r>
                <a:rPr lang="ko-KR" altLang="en-US" sz="1600" dirty="0" smtClean="0"/>
                <a:t>        </a:t>
              </a:r>
              <a:r>
                <a:rPr lang="ko-KR" altLang="en-US" sz="1600" b="1" dirty="0" err="1" smtClean="0">
                  <a:solidFill>
                    <a:srgbClr val="0066CC"/>
                  </a:solidFill>
                </a:rPr>
                <a:t>콘텐츠의</a:t>
              </a:r>
              <a:r>
                <a:rPr lang="ko-KR" altLang="en-US" sz="1600" b="1" dirty="0" smtClean="0">
                  <a:solidFill>
                    <a:srgbClr val="0066CC"/>
                  </a:solidFill>
                </a:rPr>
                <a:t> 구조와 순서를 파악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색인화</a:t>
              </a:r>
              <a:r>
                <a:rPr lang="en-US" altLang="ko-KR" sz="1600" dirty="0" smtClean="0"/>
                <a:t>)</a:t>
              </a:r>
            </a:p>
            <a:p>
              <a:pPr>
                <a:lnSpc>
                  <a:spcPct val="250000"/>
                </a:lnSpc>
              </a:pPr>
              <a:r>
                <a:rPr lang="en-US" altLang="ko-KR" sz="1600" dirty="0" smtClean="0"/>
                <a:t>        </a:t>
              </a:r>
              <a:r>
                <a:rPr lang="ko-KR" altLang="en-US" sz="1600" dirty="0" smtClean="0"/>
                <a:t>문서에 정보 가치를 부여</a:t>
              </a:r>
              <a:endParaRPr lang="en-US" altLang="ko-KR" sz="1600" dirty="0" smtClean="0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827584" y="2858160"/>
              <a:ext cx="21602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827584" y="3434224"/>
              <a:ext cx="21602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340768"/>
            <a:ext cx="3312368" cy="52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9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3173" y="2420888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실습 과제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225" y="71435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실습 과제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484784"/>
            <a:ext cx="316835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ko-KR" altLang="en-US" sz="2000" b="1" dirty="0" err="1" smtClean="0"/>
              <a:t>마크업</a:t>
            </a:r>
            <a:r>
              <a:rPr lang="ko-KR" altLang="en-US" sz="2000" b="1" dirty="0" smtClean="0"/>
              <a:t> 기본정보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- DTD</a:t>
            </a:r>
            <a:r>
              <a:rPr lang="en-US" altLang="ko-KR" sz="1600" dirty="0" smtClean="0"/>
              <a:t> : XHTML 1.0 Transitional 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- </a:t>
            </a:r>
            <a:r>
              <a:rPr lang="ko-KR" altLang="en-US" sz="1600" b="1" dirty="0" err="1" smtClean="0"/>
              <a:t>인코딩</a:t>
            </a:r>
            <a:r>
              <a:rPr lang="ko-KR" altLang="en-US" sz="1600" dirty="0" smtClean="0"/>
              <a:t> </a:t>
            </a:r>
            <a:r>
              <a:rPr lang="en-US" altLang="ko-KR" sz="1600" dirty="0" smtClean="0"/>
              <a:t>: utf-8</a:t>
            </a:r>
            <a:endParaRPr lang="en-US" altLang="ko-KR" sz="1600" dirty="0"/>
          </a:p>
        </p:txBody>
      </p:sp>
      <p:pic>
        <p:nvPicPr>
          <p:cNvPr id="20482" name="Picture 2" descr="http://wwl1.hanmail.net/Mail-bin/view_submsg3.cgi?TM=jOi5o%2BGuQw0LBW6BmaYvPZfTqJ0Bz0I8NDVZ766HUaHps5UTzr6CX1bm1DZg7%2FvXR4ZqpZhISvj2aAE%2Bw8jQJkLFYg8xoSlx3dOg9yspGYeMP4utw151l5z6PekFDT5i2StGd%2BvGmP%2BVi3kLJZC44Tm307BWdy0QlWw3N8hW29ZgP1XhireyCHFOtBj7Fcs1Acfp1vyWvGiZxVnlvtL%2BvIk3t0u4pXqvKSQmrtG%2B3k682ioenSessOhmG6jYOe0kcSrtTReBkKCiN3D19gtwqHJx4eNdyTqRRZKQSD6S7PaT77VWFhgfM%2BMEDMnT2NZdG78AoqSLMFNWYCNqH9gaTvzoxIWmRsgX4vdj7ZQcedMiT9CDCqPP0Qfysm3qNCzrHDuD2eO4U0ct6KzBDCx5bPRy13pMSXEVzO9EoSYayyqYitreCHGwS%2BFsCpCA1b27cDU6o%2BodTRnGT7XbgkdxV1E0vbUR%2F%2Fdcg0cdJi%2BoBUUHeOSkIMY086VHkHZaCf3E%2BsDQoy9GLeE%3D&amp;encoding=UTF-8&amp;MSGID=0000000000002F1&amp;pos=10592&amp;bodylen=865056&amp;realname=HTML_BASIC_%EC%8B%A4%EC%8A%B5%EA%B3%BC%EC%A0%9C%EC%98%81%EC%97%AD&amp;contenttype=image/jpeg&amp;attnum=1&amp;attid=0.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836712"/>
            <a:ext cx="4211960" cy="5587294"/>
          </a:xfrm>
          <a:prstGeom prst="rect">
            <a:avLst/>
          </a:prstGeom>
          <a:noFill/>
        </p:spPr>
      </p:pic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29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4426" y="2492896"/>
            <a:ext cx="2415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431703" y="908720"/>
            <a:ext cx="8460777" cy="1493889"/>
            <a:chOff x="431703" y="908720"/>
            <a:chExt cx="8460777" cy="1493889"/>
          </a:xfrm>
        </p:grpSpPr>
        <p:sp>
          <p:nvSpPr>
            <p:cNvPr id="5" name="TextBox 4"/>
            <p:cNvSpPr txBox="1"/>
            <p:nvPr/>
          </p:nvSpPr>
          <p:spPr>
            <a:xfrm>
              <a:off x="431703" y="908720"/>
              <a:ext cx="34329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[Firefox] Firebug</a:t>
              </a:r>
              <a:endParaRPr lang="ko-KR" altLang="en-US" sz="3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27" y="1571612"/>
              <a:ext cx="8244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/>
                <a:t> Html</a:t>
              </a:r>
              <a:r>
                <a:rPr lang="ko-KR" altLang="en-US" sz="1600" dirty="0" smtClean="0"/>
                <a:t>구조</a:t>
              </a:r>
              <a:r>
                <a:rPr lang="en-US" altLang="ko-KR" sz="1600" dirty="0" smtClean="0"/>
                <a:t>, CSS, JavaScript </a:t>
              </a:r>
              <a:r>
                <a:rPr lang="ko-KR" altLang="en-US" sz="1600" dirty="0" smtClean="0"/>
                <a:t>소스를 간단하게 미리 </a:t>
              </a:r>
              <a:r>
                <a:rPr lang="ko-KR" altLang="en-US" sz="1600" dirty="0" err="1" smtClean="0"/>
                <a:t>살펴볼수</a:t>
              </a:r>
              <a:r>
                <a:rPr lang="ko-KR" altLang="en-US" sz="1600" dirty="0" smtClean="0"/>
                <a:t> 있는 </a:t>
              </a:r>
              <a:r>
                <a:rPr lang="en-US" altLang="ko-KR" sz="1600" dirty="0" smtClean="0"/>
                <a:t>Firefox</a:t>
              </a:r>
              <a:r>
                <a:rPr lang="ko-KR" altLang="en-US" sz="1600" dirty="0" smtClean="0"/>
                <a:t> 부가기능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/>
                <a:t> 다운로드 </a:t>
              </a:r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hlinkClick r:id="rId3"/>
                </a:rPr>
                <a:t>https://addons.mozilla.org/ko/firefox/addon/1843/</a:t>
              </a:r>
              <a:endParaRPr lang="ko-KR" altLang="en-US" sz="1600" dirty="0"/>
            </a:p>
          </p:txBody>
        </p:sp>
      </p:grp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504" y="2643182"/>
            <a:ext cx="7038993" cy="376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928662" y="4143380"/>
            <a:ext cx="7286676" cy="214314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grpSp>
        <p:nvGrpSpPr>
          <p:cNvPr id="3" name="그룹 15"/>
          <p:cNvGrpSpPr/>
          <p:nvPr/>
        </p:nvGrpSpPr>
        <p:grpSpPr>
          <a:xfrm>
            <a:off x="431703" y="928670"/>
            <a:ext cx="8460777" cy="1473939"/>
            <a:chOff x="431703" y="4864054"/>
            <a:chExt cx="8460777" cy="1473939"/>
          </a:xfrm>
        </p:grpSpPr>
        <p:sp>
          <p:nvSpPr>
            <p:cNvPr id="14" name="TextBox 13"/>
            <p:cNvSpPr txBox="1"/>
            <p:nvPr/>
          </p:nvSpPr>
          <p:spPr>
            <a:xfrm>
              <a:off x="431703" y="4864054"/>
              <a:ext cx="52930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[Chrome] Developer Tools</a:t>
              </a:r>
              <a:endParaRPr lang="ko-KR" altLang="en-US" sz="3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27" y="5506996"/>
              <a:ext cx="8244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/>
                <a:t> Chrome </a:t>
              </a:r>
              <a:r>
                <a:rPr lang="ko-KR" altLang="en-US" sz="1600" dirty="0" smtClean="0"/>
                <a:t>에서 사용할 수 있는 개발자 도구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/>
                <a:t> 마우스 </a:t>
              </a:r>
              <a:r>
                <a:rPr lang="ko-KR" altLang="en-US" sz="1600" dirty="0" err="1" smtClean="0"/>
                <a:t>우클릭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&gt; </a:t>
              </a:r>
              <a:r>
                <a:rPr lang="ko-KR" altLang="en-US" sz="1600" b="1" dirty="0" smtClean="0"/>
                <a:t>팝업메뉴 하단</a:t>
              </a:r>
              <a:r>
                <a:rPr lang="en-US" altLang="ko-KR" sz="1600" b="1" dirty="0" smtClean="0"/>
                <a:t>(</a:t>
              </a:r>
              <a:r>
                <a:rPr lang="ko-KR" altLang="en-US" sz="1600" b="1" dirty="0" smtClean="0"/>
                <a:t>요소검사</a:t>
              </a:r>
              <a:r>
                <a:rPr lang="en-US" altLang="ko-KR" sz="1600" b="1" dirty="0" smtClean="0"/>
                <a:t>)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혹은 단축키 </a:t>
              </a:r>
              <a:r>
                <a:rPr lang="en-US" altLang="ko-KR" sz="1600" b="1" dirty="0" smtClean="0"/>
                <a:t>F12</a:t>
              </a:r>
              <a:endParaRPr lang="ko-KR" altLang="en-US" sz="16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07704" y="2564904"/>
            <a:ext cx="5256584" cy="4024151"/>
            <a:chOff x="1907704" y="2564904"/>
            <a:chExt cx="5256584" cy="402415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8582" y="2564904"/>
              <a:ext cx="5074829" cy="391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1907704" y="5085184"/>
              <a:ext cx="5256584" cy="15038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grpSp>
        <p:nvGrpSpPr>
          <p:cNvPr id="3" name="그룹 15"/>
          <p:cNvGrpSpPr/>
          <p:nvPr/>
        </p:nvGrpSpPr>
        <p:grpSpPr>
          <a:xfrm>
            <a:off x="431703" y="928670"/>
            <a:ext cx="8460777" cy="1966381"/>
            <a:chOff x="431703" y="4864054"/>
            <a:chExt cx="8460777" cy="1966381"/>
          </a:xfrm>
        </p:grpSpPr>
        <p:sp>
          <p:nvSpPr>
            <p:cNvPr id="14" name="TextBox 13"/>
            <p:cNvSpPr txBox="1"/>
            <p:nvPr/>
          </p:nvSpPr>
          <p:spPr>
            <a:xfrm>
              <a:off x="431703" y="4864054"/>
              <a:ext cx="4557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[IE] Developer Toolbar</a:t>
              </a:r>
              <a:endParaRPr lang="ko-KR" altLang="en-US" sz="3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27" y="5506996"/>
              <a:ext cx="82447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/>
                <a:t> Microsoft Internet Explorer</a:t>
              </a:r>
              <a:r>
                <a:rPr lang="ko-KR" altLang="en-US" sz="1600" dirty="0" smtClean="0"/>
                <a:t>에서 사용할 수 있는 개발지원 플러그인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/>
                <a:t> 다운로드</a:t>
              </a:r>
              <a:endParaRPr lang="en-US" altLang="ko-KR" sz="1600" dirty="0" smtClean="0"/>
            </a:p>
            <a:p>
              <a:r>
                <a:rPr lang="en-US" altLang="ko-KR" sz="1600" dirty="0" smtClean="0">
                  <a:hlinkClick r:id="rId3"/>
                </a:rPr>
                <a:t>http://www.microsoft.com/downloads/en/details.aspx?FamilyID=95e06cbe-4940-4218-b75d-b8856fced535</a:t>
              </a:r>
              <a:endParaRPr lang="ko-KR" altLang="en-US" sz="1600" dirty="0"/>
            </a:p>
          </p:txBody>
        </p:sp>
      </p:grpSp>
      <p:grpSp>
        <p:nvGrpSpPr>
          <p:cNvPr id="4" name="그룹 9"/>
          <p:cNvGrpSpPr/>
          <p:nvPr/>
        </p:nvGrpSpPr>
        <p:grpSpPr>
          <a:xfrm>
            <a:off x="1596951" y="3071810"/>
            <a:ext cx="5950098" cy="3429024"/>
            <a:chOff x="1571604" y="3071810"/>
            <a:chExt cx="5950098" cy="3429024"/>
          </a:xfrm>
        </p:grpSpPr>
        <p:pic>
          <p:nvPicPr>
            <p:cNvPr id="1505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3042" y="3071810"/>
              <a:ext cx="5819329" cy="3429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1571604" y="4893876"/>
              <a:ext cx="5950098" cy="15038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</a:t>
              </a:r>
              <a:endParaRPr lang="ko-KR" altLang="en-US" dirty="0"/>
            </a:p>
          </p:txBody>
        </p:sp>
      </p:grp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714488"/>
            <a:ext cx="814594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571611"/>
            <a:ext cx="8215370" cy="428629"/>
          </a:xfrm>
          <a:prstGeom prst="rect">
            <a:avLst/>
          </a:prstGeom>
          <a:solidFill>
            <a:srgbClr val="FFFF00">
              <a:alpha val="17000"/>
            </a:srgbClr>
          </a:solidFill>
          <a:ln w="12700">
            <a:solidFill>
              <a:srgbClr val="EECD08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8225" y="714356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 </a:t>
            </a:r>
            <a:r>
              <a:rPr lang="ko-KR" altLang="en-US" sz="3200" b="1" dirty="0" smtClean="0"/>
              <a:t>서식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관련소스파일 </a:t>
            </a:r>
            <a:r>
              <a:rPr lang="en-US" altLang="ko-KR" sz="1200" b="1" dirty="0" smtClean="0"/>
              <a:t>: 01_1_html_</a:t>
            </a:r>
            <a:r>
              <a:rPr lang="ko-KR" altLang="en-US" sz="1200" b="1" dirty="0" smtClean="0"/>
              <a:t>서식</a:t>
            </a:r>
            <a:r>
              <a:rPr lang="en-US" altLang="ko-KR" sz="1200" b="1" dirty="0" smtClean="0"/>
              <a:t>.html)</a:t>
            </a:r>
            <a:endParaRPr lang="ko-KR" altLang="en-US" sz="1200" b="1" dirty="0"/>
          </a:p>
        </p:txBody>
      </p:sp>
    </p:spTree>
  </p:cSld>
  <p:clrMapOvr>
    <a:masterClrMapping/>
  </p:clrMapOvr>
  <p:transition advTm="312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8072494" cy="439718"/>
          </a:xfrm>
        </p:spPr>
        <p:txBody>
          <a:bodyPr/>
          <a:lstStyle/>
          <a:p>
            <a:r>
              <a:rPr lang="en-US" altLang="ko-KR" b="1" dirty="0" smtClean="0"/>
              <a:t>HTML Basic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67556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ECB2EF3-E588-437A-8A13-E3806708892A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grpSp>
        <p:nvGrpSpPr>
          <p:cNvPr id="3" name="그룹 15"/>
          <p:cNvGrpSpPr/>
          <p:nvPr/>
        </p:nvGrpSpPr>
        <p:grpSpPr>
          <a:xfrm>
            <a:off x="431703" y="928670"/>
            <a:ext cx="8460777" cy="1473939"/>
            <a:chOff x="431703" y="4864054"/>
            <a:chExt cx="8460777" cy="1473939"/>
          </a:xfrm>
        </p:grpSpPr>
        <p:sp>
          <p:nvSpPr>
            <p:cNvPr id="14" name="TextBox 13"/>
            <p:cNvSpPr txBox="1"/>
            <p:nvPr/>
          </p:nvSpPr>
          <p:spPr>
            <a:xfrm>
              <a:off x="431703" y="4864054"/>
              <a:ext cx="49722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[Firefox] Web Developer</a:t>
              </a:r>
              <a:endParaRPr lang="en-US" sz="3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27" y="5506996"/>
              <a:ext cx="8244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웹 개발에 필요한 여러 기능을 제공하는 </a:t>
              </a:r>
              <a:r>
                <a:rPr lang="en-US" altLang="ko-KR" sz="1600" dirty="0" smtClean="0"/>
                <a:t>Firefox</a:t>
              </a:r>
              <a:r>
                <a:rPr lang="ko-KR" altLang="en-US" sz="1600" dirty="0" smtClean="0"/>
                <a:t> 부가기능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 smtClean="0"/>
                <a:t> 다운로드 </a:t>
              </a:r>
              <a:r>
                <a:rPr lang="en-US" altLang="ko-KR" sz="1600" dirty="0" smtClean="0"/>
                <a:t>- </a:t>
              </a:r>
              <a:r>
                <a:rPr lang="en-US" altLang="ko-KR" sz="1600" dirty="0" smtClean="0">
                  <a:hlinkClick r:id="rId3"/>
                </a:rPr>
                <a:t>https://addons.mozilla.org/ko/firefox/addon/60/</a:t>
              </a:r>
              <a:endParaRPr lang="en-US" altLang="ko-KR" sz="1600" dirty="0" smtClean="0"/>
            </a:p>
          </p:txBody>
        </p:sp>
      </p:grp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0466" y="2714621"/>
            <a:ext cx="7183068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928662" y="2643182"/>
            <a:ext cx="7286676" cy="35719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</p:cSld>
  <p:clrMapOvr>
    <a:masterClrMapping/>
  </p:clrMapOvr>
  <p:transition advTm="0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다음_SemiBold"/>
        <a:ea typeface="다음_SemiBold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6920</TotalTime>
  <Words>4830</Words>
  <Application>Microsoft Office PowerPoint</Application>
  <PresentationFormat>화면 슬라이드 쇼(4:3)</PresentationFormat>
  <Paragraphs>1145</Paragraphs>
  <Slides>91</Slides>
  <Notes>90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2" baseType="lpstr">
      <vt:lpstr>Office 테마</vt:lpstr>
      <vt:lpstr>슬라이드 1</vt:lpstr>
      <vt:lpstr>HTML Basic</vt:lpstr>
      <vt:lpstr>슬라이드 3</vt:lpstr>
      <vt:lpstr>HTML Basic</vt:lpstr>
      <vt:lpstr>HTML Basic</vt:lpstr>
      <vt:lpstr>슬라이드 6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HTML Basic</vt:lpstr>
      <vt:lpstr>슬라이드 82</vt:lpstr>
      <vt:lpstr>HTML Basic</vt:lpstr>
      <vt:lpstr>슬라이드 84</vt:lpstr>
      <vt:lpstr>HTML Basic</vt:lpstr>
      <vt:lpstr>슬라이드 86</vt:lpstr>
      <vt:lpstr>HTML Basic</vt:lpstr>
      <vt:lpstr>HTML Basic</vt:lpstr>
      <vt:lpstr>HTML Basic</vt:lpstr>
      <vt:lpstr>HTML Basic</vt:lpstr>
      <vt:lpstr>슬라이드 91</vt:lpstr>
    </vt:vector>
  </TitlesOfParts>
  <Company>daumcorp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daum</dc:creator>
  <cp:lastModifiedBy>hp</cp:lastModifiedBy>
  <cp:revision>1811</cp:revision>
  <dcterms:created xsi:type="dcterms:W3CDTF">2008-09-10T04:39:32Z</dcterms:created>
  <dcterms:modified xsi:type="dcterms:W3CDTF">2012-04-26T08:02:45Z</dcterms:modified>
</cp:coreProperties>
</file>