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</p:sldIdLst>
  <p:sldSz cx="9144000" cy="6858000"/>
  <p:notesSz cx="6858000" cy="9144000"/>
  <p:defaultTextStyle>
    <a:lvl1pPr>
      <a:defRPr>
        <a:latin typeface="맑은 고딕"/>
        <a:ea typeface="맑은 고딕"/>
        <a:cs typeface="맑은 고딕"/>
        <a:sym typeface="맑은 고딕"/>
      </a:defRPr>
    </a:lvl1pPr>
    <a:lvl2pPr indent="457200">
      <a:defRPr>
        <a:latin typeface="맑은 고딕"/>
        <a:ea typeface="맑은 고딕"/>
        <a:cs typeface="맑은 고딕"/>
        <a:sym typeface="맑은 고딕"/>
      </a:defRPr>
    </a:lvl2pPr>
    <a:lvl3pPr indent="914400">
      <a:defRPr>
        <a:latin typeface="맑은 고딕"/>
        <a:ea typeface="맑은 고딕"/>
        <a:cs typeface="맑은 고딕"/>
        <a:sym typeface="맑은 고딕"/>
      </a:defRPr>
    </a:lvl3pPr>
    <a:lvl4pPr indent="1371600">
      <a:defRPr>
        <a:latin typeface="맑은 고딕"/>
        <a:ea typeface="맑은 고딕"/>
        <a:cs typeface="맑은 고딕"/>
        <a:sym typeface="맑은 고딕"/>
      </a:defRPr>
    </a:lvl4pPr>
    <a:lvl5pPr indent="1828800">
      <a:defRPr>
        <a:latin typeface="맑은 고딕"/>
        <a:ea typeface="맑은 고딕"/>
        <a:cs typeface="맑은 고딕"/>
        <a:sym typeface="맑은 고딕"/>
      </a:defRPr>
    </a:lvl5pPr>
    <a:lvl6pPr indent="2286000">
      <a:defRPr>
        <a:latin typeface="맑은 고딕"/>
        <a:ea typeface="맑은 고딕"/>
        <a:cs typeface="맑은 고딕"/>
        <a:sym typeface="맑은 고딕"/>
      </a:defRPr>
    </a:lvl6pPr>
    <a:lvl7pPr indent="2743200">
      <a:defRPr>
        <a:latin typeface="맑은 고딕"/>
        <a:ea typeface="맑은 고딕"/>
        <a:cs typeface="맑은 고딕"/>
        <a:sym typeface="맑은 고딕"/>
      </a:defRPr>
    </a:lvl7pPr>
    <a:lvl8pPr indent="3200400">
      <a:defRPr>
        <a:latin typeface="맑은 고딕"/>
        <a:ea typeface="맑은 고딕"/>
        <a:cs typeface="맑은 고딕"/>
        <a:sym typeface="맑은 고딕"/>
      </a:defRPr>
    </a:lvl8pPr>
    <a:lvl9pPr indent="3657600">
      <a:defRPr>
        <a:latin typeface="맑은 고딕"/>
        <a:ea typeface="맑은 고딕"/>
        <a:cs typeface="맑은 고딕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첫 번째 줄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두 번째 줄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세 번째 줄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네 번째 줄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다섯번째 줄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제목 텍스트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첫 번째 줄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두 번째 줄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세 번째 줄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네 번째 줄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다섯번째 줄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본문 첫 번째 줄</a:t>
            </a:r>
            <a:endParaRPr sz="2800"/>
          </a:p>
          <a:p>
            <a:pPr lvl="1">
              <a:defRPr sz="1800"/>
            </a:pPr>
            <a:r>
              <a:rPr sz="2800"/>
              <a:t>본문 두 번째 줄</a:t>
            </a:r>
            <a:endParaRPr sz="2800"/>
          </a:p>
          <a:p>
            <a:pPr lvl="2">
              <a:defRPr sz="1800"/>
            </a:pPr>
            <a:r>
              <a:rPr sz="2800"/>
              <a:t>본문 세 번째 줄</a:t>
            </a:r>
            <a:endParaRPr sz="2800"/>
          </a:p>
          <a:p>
            <a:pPr lvl="3">
              <a:defRPr sz="1800"/>
            </a:pPr>
            <a:r>
              <a:rPr sz="2800"/>
              <a:t>본문 네 번째 줄</a:t>
            </a:r>
            <a:endParaRPr sz="2800"/>
          </a:p>
          <a:p>
            <a:pPr lvl="4">
              <a:defRPr sz="1800"/>
            </a:pPr>
            <a:r>
              <a:rPr sz="2800"/>
              <a:t>본문 다섯번째 줄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본문 첫 번째 줄</a:t>
            </a:r>
            <a:endParaRPr b="1" sz="2400"/>
          </a:p>
          <a:p>
            <a:pPr lvl="1">
              <a:defRPr b="0" sz="1800"/>
            </a:pPr>
            <a:r>
              <a:rPr b="1" sz="2400"/>
              <a:t>본문 두 번째 줄</a:t>
            </a:r>
            <a:endParaRPr b="1" sz="2400"/>
          </a:p>
          <a:p>
            <a:pPr lvl="2">
              <a:defRPr b="0" sz="1800"/>
            </a:pPr>
            <a:r>
              <a:rPr b="1" sz="2400"/>
              <a:t>본문 세 번째 줄</a:t>
            </a:r>
            <a:endParaRPr b="1" sz="2400"/>
          </a:p>
          <a:p>
            <a:pPr lvl="3">
              <a:defRPr b="0" sz="1800"/>
            </a:pPr>
            <a:r>
              <a:rPr b="1" sz="2400"/>
              <a:t>본문 네 번째 줄</a:t>
            </a:r>
            <a:endParaRPr b="1" sz="2400"/>
          </a:p>
          <a:p>
            <a:pPr lvl="4">
              <a:defRPr b="0" sz="1800"/>
            </a:pPr>
            <a:r>
              <a:rPr b="1" sz="2400"/>
              <a:t>본문 다섯번째 줄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제목 텍스트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본문 첫 번째 줄</a:t>
            </a:r>
            <a:endParaRPr sz="1400"/>
          </a:p>
          <a:p>
            <a:pPr lvl="1">
              <a:defRPr sz="1800"/>
            </a:pPr>
            <a:r>
              <a:rPr sz="1400"/>
              <a:t>본문 두 번째 줄</a:t>
            </a:r>
            <a:endParaRPr sz="1400"/>
          </a:p>
          <a:p>
            <a:pPr lvl="2">
              <a:defRPr sz="1800"/>
            </a:pPr>
            <a:r>
              <a:rPr sz="1400"/>
              <a:t>본문 세 번째 줄</a:t>
            </a:r>
            <a:endParaRPr sz="1400"/>
          </a:p>
          <a:p>
            <a:pPr lvl="3">
              <a:defRPr sz="1800"/>
            </a:pPr>
            <a:r>
              <a:rPr sz="1400"/>
              <a:t>본문 네 번째 줄</a:t>
            </a:r>
            <a:endParaRPr sz="1400"/>
          </a:p>
          <a:p>
            <a:pPr lvl="4">
              <a:defRPr sz="1800"/>
            </a:pPr>
            <a:r>
              <a:rPr sz="1400"/>
              <a:t>본문 다섯번째 줄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맑은 고딕"/>
          <a:ea typeface="맑은 고딕"/>
          <a:cs typeface="맑은 고딕"/>
          <a:sym typeface="맑은 고딕"/>
        </a:defRPr>
      </a:lvl1pPr>
      <a:lvl2pPr algn="ctr">
        <a:defRPr sz="4400">
          <a:latin typeface="맑은 고딕"/>
          <a:ea typeface="맑은 고딕"/>
          <a:cs typeface="맑은 고딕"/>
          <a:sym typeface="맑은 고딕"/>
        </a:defRPr>
      </a:lvl2pPr>
      <a:lvl3pPr algn="ctr">
        <a:defRPr sz="4400">
          <a:latin typeface="맑은 고딕"/>
          <a:ea typeface="맑은 고딕"/>
          <a:cs typeface="맑은 고딕"/>
          <a:sym typeface="맑은 고딕"/>
        </a:defRPr>
      </a:lvl3pPr>
      <a:lvl4pPr algn="ctr">
        <a:defRPr sz="4400">
          <a:latin typeface="맑은 고딕"/>
          <a:ea typeface="맑은 고딕"/>
          <a:cs typeface="맑은 고딕"/>
          <a:sym typeface="맑은 고딕"/>
        </a:defRPr>
      </a:lvl4pPr>
      <a:lvl5pPr algn="ctr">
        <a:defRPr sz="4400">
          <a:latin typeface="맑은 고딕"/>
          <a:ea typeface="맑은 고딕"/>
          <a:cs typeface="맑은 고딕"/>
          <a:sym typeface="맑은 고딕"/>
        </a:defRPr>
      </a:lvl5pPr>
      <a:lvl6pPr algn="ctr">
        <a:defRPr sz="4400">
          <a:latin typeface="맑은 고딕"/>
          <a:ea typeface="맑은 고딕"/>
          <a:cs typeface="맑은 고딕"/>
          <a:sym typeface="맑은 고딕"/>
        </a:defRPr>
      </a:lvl6pPr>
      <a:lvl7pPr algn="ctr">
        <a:defRPr sz="4400">
          <a:latin typeface="맑은 고딕"/>
          <a:ea typeface="맑은 고딕"/>
          <a:cs typeface="맑은 고딕"/>
          <a:sym typeface="맑은 고딕"/>
        </a:defRPr>
      </a:lvl7pPr>
      <a:lvl8pPr algn="ctr">
        <a:defRPr sz="4400">
          <a:latin typeface="맑은 고딕"/>
          <a:ea typeface="맑은 고딕"/>
          <a:cs typeface="맑은 고딕"/>
          <a:sym typeface="맑은 고딕"/>
        </a:defRPr>
      </a:lvl8pPr>
      <a:lvl9pPr algn="ctr">
        <a:defRPr sz="4400"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맑은 고딕"/>
          <a:ea typeface="맑은 고딕"/>
          <a:cs typeface="맑은 고딕"/>
          <a:sym typeface="맑은 고딕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맑은 고딕"/>
          <a:ea typeface="맑은 고딕"/>
          <a:cs typeface="맑은 고딕"/>
          <a:sym typeface="맑은 고딕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맑은 고딕"/>
          <a:ea typeface="맑은 고딕"/>
          <a:cs typeface="맑은 고딕"/>
          <a:sym typeface="맑은 고딕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.url/store/add_to_cart/123" TargetMode="Externa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63.97:3000/say/hello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1</a:t>
            </a:r>
            <a:r>
              <a:rPr sz="4180"/>
              <a:t>장 </a:t>
            </a:r>
            <a:br>
              <a:rPr sz="4180"/>
            </a:br>
            <a:r>
              <a:rPr sz="4180"/>
              <a:t>레일스 소개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뷰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모델에 있는 데이터를 기반으로 </a:t>
            </a:r>
            <a:r>
              <a:rPr sz="3200"/>
              <a:t>UI</a:t>
            </a:r>
            <a:r>
              <a:rPr sz="3200"/>
              <a:t> </a:t>
            </a:r>
            <a:r>
              <a:rPr sz="3200"/>
              <a:t>생성을 책임짐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최종 사용자에 맞게 형식화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뷰 자신은 절대로 데이터를 조작하지 않음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뷰의 역할은 딱 데이터를 표시하는 것까지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컨트롤러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외부의 입력 </a:t>
            </a:r>
            <a:r>
              <a:rPr sz="3200"/>
              <a:t>or </a:t>
            </a:r>
            <a:r>
              <a:rPr sz="3200"/>
              <a:t>이벤트를 받아 모델과 상호작용을 한 후 사용자에게 적절한 뷰를 보여줌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51520" y="3269045"/>
            <a:ext cx="8892480" cy="2997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hlinkClick r:id="rId2" invalidUrl="" action="" tgtFrame="" tooltip="" history="1" highlightClick="0" endSnd="0"/>
              </a:rPr>
              <a:t>http://</a:t>
            </a:r>
            <a:r>
              <a:rPr>
                <a:hlinkClick r:id="rId2" invalidUrl="" action="" tgtFrame="" tooltip="" history="1" highlightClick="0" endSnd="0"/>
              </a:rPr>
              <a:t>my.url/store/add_to_cart/123</a:t>
            </a:r>
          </a:p>
          <a:p>
            <a:pPr lvl="0"/>
          </a:p>
          <a:p>
            <a:pPr lvl="0" marL="285750" indent="-285750">
              <a:buSzPct val="100000"/>
              <a:buChar char="-"/>
            </a:pPr>
            <a:r>
              <a:t>라우터에서 컨트롤러 이름이 </a:t>
            </a:r>
            <a:r>
              <a:t>store, </a:t>
            </a:r>
            <a:r>
              <a:t>액션 이름이 </a:t>
            </a:r>
            <a:r>
              <a:t>add_to_cart, id</a:t>
            </a:r>
            <a:r>
              <a:t>가 </a:t>
            </a:r>
            <a:r>
              <a:t>123</a:t>
            </a:r>
            <a:r>
              <a:t> 분석</a:t>
            </a:r>
          </a:p>
          <a:p>
            <a:pPr lvl="0" marL="285750" indent="-285750">
              <a:buSzPct val="100000"/>
              <a:buChar char="-"/>
            </a:pPr>
            <a:r>
              <a:t>StoreController</a:t>
            </a:r>
            <a:r>
              <a:t>의 </a:t>
            </a:r>
            <a:r>
              <a:t>add_to_cart </a:t>
            </a:r>
            <a:r>
              <a:t>메소드를 호출해야된다는 것</a:t>
            </a:r>
          </a:p>
          <a:p>
            <a:pPr lvl="0" marL="285750" indent="-285750">
              <a:buSzPct val="100000"/>
              <a:buChar char="-"/>
            </a:pPr>
            <a:r>
              <a:t>컨트롤러의 </a:t>
            </a:r>
            <a:r>
              <a:t>add_to_cart </a:t>
            </a:r>
            <a:r>
              <a:t>메소드는 현재 사용자의 장바구니 객체를 찾음 </a:t>
            </a:r>
          </a:p>
          <a:p>
            <a:pPr lvl="0" marL="285750" indent="-285750">
              <a:buSzPct val="100000"/>
              <a:buChar char="-"/>
            </a:pPr>
            <a:r>
              <a:t>모델에게 제품 </a:t>
            </a:r>
            <a:r>
              <a:t>id</a:t>
            </a:r>
            <a:r>
              <a:t>가 </a:t>
            </a:r>
            <a:r>
              <a:t>123</a:t>
            </a:r>
            <a:r>
              <a:t>인 정보를 요청하고 장바구니에 제품을 추가</a:t>
            </a:r>
          </a:p>
          <a:p>
            <a:pPr lvl="0" marL="285750" indent="-285750">
              <a:buSzPct val="100000"/>
              <a:buChar char="-"/>
            </a:pPr>
            <a:r>
              <a:t>컨트롤러는 모델 쪽 장바구니 객체에 뷰가 접근하도록 처리하고 뷰의 코드를 호출</a:t>
            </a:r>
          </a:p>
          <a:p>
            <a:pPr lvl="0" marL="285750" indent="-285750">
              <a:buSzPct val="100000"/>
              <a:buChar char="-"/>
            </a:pPr>
          </a:p>
          <a:p>
            <a:pPr lvl="0" marL="285750" indent="-285750">
              <a:buSzPct val="100000"/>
              <a:buChar char="-"/>
            </a:pPr>
            <a:r>
              <a:t>이런 호출을 명시하지 않는 경우가 대부분</a:t>
            </a:r>
          </a:p>
          <a:p>
            <a:pPr lvl="0" marL="285750" indent="-285750">
              <a:buSzPct val="100000"/>
              <a:buChar char="-"/>
            </a:pPr>
            <a:r>
              <a:t>관례에 따라 주어진 액션에 해당하는 뷰가 연결되기 때문</a:t>
            </a:r>
          </a:p>
        </p:txBody>
      </p:sp>
      <p:pic>
        <p:nvPicPr>
          <p:cNvPr id="81" name="image1.png" descr="C:\Users\Daum\Pictures\mv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5711" y="332656"/>
            <a:ext cx="5178578" cy="2910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액티브 레코드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레일스의 모델을 지원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관계형 데이터베이스와 객체지향 프로그래밍 언어를 결합하는 것은 어려운 일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객체는 데이터와 연산의 모음</a:t>
            </a:r>
            <a:r>
              <a:rPr sz="2400"/>
              <a:t>, </a:t>
            </a:r>
            <a:r>
              <a:rPr sz="2400"/>
              <a:t>데이터베이스는 값들의 집합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액티브 레코드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데이터베이스 중심 프로그래밍</a:t>
            </a:r>
            <a:endParaRPr sz="32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SQL</a:t>
            </a:r>
            <a:r>
              <a:rPr sz="2400"/>
              <a:t>을 직접 코드에 내장</a:t>
            </a:r>
            <a:endParaRPr sz="24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직관적이며 널리 사용되고 있음</a:t>
            </a:r>
            <a:endParaRPr sz="24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비즈니스 로직과 데이터베이스 접근 코드가 혼합되면 유지보수</a:t>
            </a:r>
            <a:r>
              <a:rPr sz="2400"/>
              <a:t>, </a:t>
            </a:r>
            <a:r>
              <a:rPr sz="2400"/>
              <a:t>확장이 어려워짐</a:t>
            </a:r>
            <a:endParaRPr sz="24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SQL</a:t>
            </a:r>
            <a:r>
              <a:rPr sz="2400"/>
              <a:t>을 알아야 됨</a:t>
            </a:r>
            <a:endParaRPr sz="24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캡슐화로 해결</a:t>
            </a:r>
            <a:r>
              <a:rPr sz="2400"/>
              <a:t>?</a:t>
            </a:r>
            <a:endParaRPr sz="2400"/>
          </a:p>
          <a:p>
            <a:pPr lvl="0"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/>
              <a:t>	= DB </a:t>
            </a:r>
            <a:r>
              <a:rPr sz="2400"/>
              <a:t>연결 부분을 클래스로 감싸도록</a:t>
            </a:r>
            <a:endParaRPr sz="2400"/>
          </a:p>
          <a:p>
            <a:pPr lvl="0"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/>
              <a:t>	= </a:t>
            </a:r>
            <a:r>
              <a:rPr sz="2400"/>
              <a:t>이런 개념을 구현하는 것은 보기보다 어려운 일</a:t>
            </a:r>
            <a:endParaRPr sz="2400"/>
          </a:p>
          <a:p>
            <a:pPr lvl="0"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/>
              <a:t>	= </a:t>
            </a:r>
            <a:r>
              <a:rPr sz="2400"/>
              <a:t>고려해야 될 것이 많음 </a:t>
            </a:r>
            <a:r>
              <a:rPr sz="2400"/>
              <a:t>: </a:t>
            </a:r>
            <a:r>
              <a:rPr sz="2400"/>
              <a:t>객체 검색</a:t>
            </a:r>
            <a:r>
              <a:rPr sz="2400"/>
              <a:t>, </a:t>
            </a:r>
            <a:r>
              <a:rPr sz="2400"/>
              <a:t>성능</a:t>
            </a:r>
            <a:r>
              <a:rPr sz="2400"/>
              <a:t>, </a:t>
            </a:r>
            <a:r>
              <a:rPr sz="2400"/>
              <a:t>데이터</a:t>
            </a:r>
            <a:r>
              <a:rPr sz="2400"/>
              <a:t> </a:t>
            </a:r>
            <a:r>
              <a:rPr sz="2400"/>
              <a:t>무결성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액티브 레코드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객체 관계 매핑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ORM </a:t>
            </a:r>
            <a:r>
              <a:rPr sz="2400"/>
              <a:t>라이브러리는 데이터베이스 테이블들을 클래스로 매핑</a:t>
            </a:r>
            <a:r>
              <a:rPr sz="2400"/>
              <a:t>, column</a:t>
            </a:r>
            <a:r>
              <a:rPr sz="2400"/>
              <a:t>을 객체 속성으로 매핑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클래스 수준에서 테이블 수준의 동작을 수행하는 메소드를 제공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orders</a:t>
            </a:r>
            <a:r>
              <a:rPr sz="2400"/>
              <a:t>라는 테이블 </a:t>
            </a:r>
            <a:r>
              <a:rPr sz="2400"/>
              <a:t>&lt;=&gt; Order</a:t>
            </a:r>
            <a:r>
              <a:rPr sz="2400"/>
              <a:t>라는 클래스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각 </a:t>
            </a:r>
            <a:r>
              <a:rPr sz="2400"/>
              <a:t>row</a:t>
            </a:r>
            <a:r>
              <a:rPr sz="2400"/>
              <a:t>가 </a:t>
            </a:r>
            <a:r>
              <a:rPr sz="2400"/>
              <a:t>Order </a:t>
            </a:r>
            <a:r>
              <a:rPr sz="2400"/>
              <a:t>객체들에 대응 </a:t>
            </a:r>
            <a:r>
              <a:rPr sz="2400"/>
              <a:t>: </a:t>
            </a:r>
            <a:r>
              <a:rPr sz="2400"/>
              <a:t>객체의 메소드를 이용하여 값을 가져오고 설정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전형적인 </a:t>
            </a:r>
            <a:r>
              <a:rPr sz="2400"/>
              <a:t>ORM </a:t>
            </a:r>
            <a:r>
              <a:rPr sz="2400"/>
              <a:t>라이브러리에서는 </a:t>
            </a:r>
            <a:r>
              <a:rPr sz="2400"/>
              <a:t>XML</a:t>
            </a:r>
            <a:r>
              <a:rPr sz="2400"/>
              <a:t>과 같은 형태의 설정 데이터를 제공해야됨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액티브 레코드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order = Order.find(1)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puts "Order #{order.customer_id}, amount=#{order.amount}"</a:t>
            </a:r>
            <a:endParaRPr sz="2000"/>
          </a:p>
          <a:p>
            <a:pPr lvl="0" marL="0" indent="0">
              <a:buSzTx/>
              <a:buNone/>
              <a:defRPr sz="1800"/>
            </a:pP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Order.find(:all, :conditions =&gt; "name='dave'" ).each do |order|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puts order.amount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end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				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Order.find(:all, :conditions =&gt; "name='dave'" ) do |order|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order.discount = 0.5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order.save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end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액티브 레코드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액티브 레코드</a:t>
            </a:r>
            <a:endParaRPr sz="3200"/>
          </a:p>
          <a:p>
            <a:pPr lvl="0">
              <a:buFontTx/>
              <a:buChar char="-"/>
              <a:defRPr sz="1800"/>
            </a:pPr>
            <a:r>
              <a:rPr sz="3200"/>
              <a:t>다른 </a:t>
            </a:r>
            <a:r>
              <a:rPr sz="3200"/>
              <a:t>ORM </a:t>
            </a:r>
            <a:r>
              <a:rPr sz="3200"/>
              <a:t>라이브러리들과의 차이점 </a:t>
            </a:r>
            <a:r>
              <a:rPr sz="3200"/>
              <a:t>-&gt; </a:t>
            </a:r>
            <a:r>
              <a:rPr sz="3200"/>
              <a:t>설정 방법</a:t>
            </a:r>
            <a:endParaRPr sz="3200"/>
          </a:p>
          <a:p>
            <a:pPr lvl="0">
              <a:buFontTx/>
              <a:buChar char="-"/>
              <a:defRPr sz="1800"/>
            </a:pPr>
            <a:r>
              <a:rPr sz="3200"/>
              <a:t>관례를 디폴트 값으로</a:t>
            </a:r>
            <a:r>
              <a:rPr sz="3200"/>
              <a:t>-&gt;</a:t>
            </a:r>
            <a:r>
              <a:rPr sz="3200"/>
              <a:t>개발자가 설정해야되는 양을 최소로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액티브 레코드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sz="2800"/>
              <a:t>class Order &lt; ActiveRecord::Base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sz="2800"/>
              <a:t>end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sz="2800"/>
              <a:t>			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sz="2800"/>
              <a:t>order = Order.find(1)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sz="2800"/>
              <a:t>order.discount = 0.5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sz="2800"/>
              <a:t>order.save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액션 팩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뷰와 컨트롤러를 묶어서 액션 팩이라 함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MVC</a:t>
            </a:r>
            <a:r>
              <a:rPr sz="3200"/>
              <a:t>에서 뷰와 컨트롤러는 매우 친밀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레일스에서는 묶어서 </a:t>
            </a:r>
            <a:r>
              <a:rPr sz="2400"/>
              <a:t>'</a:t>
            </a:r>
            <a:r>
              <a:rPr sz="2400"/>
              <a:t>액션 팩</a:t>
            </a:r>
            <a:r>
              <a:rPr sz="2400"/>
              <a:t>'</a:t>
            </a:r>
            <a:r>
              <a:rPr sz="2400"/>
              <a:t>이라는 단일 컴포넌트로 제공 </a:t>
            </a:r>
            <a:r>
              <a:rPr sz="2400"/>
              <a:t>-&gt; </a:t>
            </a:r>
            <a:r>
              <a:rPr sz="2400"/>
              <a:t>제어 로직</a:t>
            </a:r>
            <a:r>
              <a:rPr sz="2400"/>
              <a:t>, </a:t>
            </a:r>
            <a:r>
              <a:rPr sz="2400"/>
              <a:t>표현 로직이 명백히 분리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레일스란</a:t>
            </a:r>
            <a:r>
              <a:rPr sz="4400"/>
              <a:t>?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웹 애플리케이션을 </a:t>
            </a:r>
            <a:r>
              <a:rPr b="1" sz="3200"/>
              <a:t>개발</a:t>
            </a:r>
            <a:r>
              <a:rPr b="1" sz="3200"/>
              <a:t>, </a:t>
            </a:r>
            <a:r>
              <a:rPr b="1" sz="3200"/>
              <a:t>배치</a:t>
            </a:r>
            <a:r>
              <a:rPr b="1" sz="3200"/>
              <a:t>, </a:t>
            </a:r>
            <a:r>
              <a:rPr b="1" sz="3200"/>
              <a:t>유지 보수 </a:t>
            </a:r>
            <a:r>
              <a:rPr sz="3200"/>
              <a:t>하기 </a:t>
            </a:r>
            <a:r>
              <a:rPr b="1" sz="3200"/>
              <a:t>쉽게</a:t>
            </a:r>
            <a:r>
              <a:rPr sz="3200"/>
              <a:t> 해주는 프레임워크</a:t>
            </a:r>
            <a:endParaRPr sz="3200"/>
          </a:p>
          <a:p>
            <a:pPr lvl="0">
              <a:defRPr sz="1800"/>
            </a:pPr>
            <a:r>
              <a:rPr sz="3200"/>
              <a:t>모든 레일스 애플리케이션은 </a:t>
            </a:r>
            <a:r>
              <a:rPr b="1" sz="3200"/>
              <a:t>MVC</a:t>
            </a:r>
            <a:r>
              <a:rPr sz="3200"/>
              <a:t> </a:t>
            </a:r>
            <a:r>
              <a:rPr sz="3200"/>
              <a:t>아키텍처를 사용해서 구현</a:t>
            </a:r>
            <a:endParaRPr sz="3200"/>
          </a:p>
          <a:p>
            <a:pPr lvl="0">
              <a:defRPr sz="1800"/>
            </a:pPr>
            <a:r>
              <a:rPr sz="3200"/>
              <a:t>테스트도 자동으로 생성</a:t>
            </a:r>
            <a:endParaRPr sz="3200"/>
          </a:p>
          <a:p>
            <a:pPr lvl="0">
              <a:defRPr sz="1800"/>
            </a:pPr>
            <a:r>
              <a:rPr sz="3200"/>
              <a:t>루비로 작성 </a:t>
            </a:r>
            <a:r>
              <a:rPr sz="3200"/>
              <a:t>-&gt; readability</a:t>
            </a:r>
            <a:r>
              <a:rPr sz="3200"/>
              <a:t>가 높음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액션 팩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뷰에 대한 지원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rhrml : ERB</a:t>
            </a:r>
            <a:r>
              <a:rPr sz="2400"/>
              <a:t>라 불리는 루비 툴을 사용해서 뷰의 </a:t>
            </a:r>
            <a:r>
              <a:rPr sz="2400"/>
              <a:t>HTML </a:t>
            </a:r>
            <a:r>
              <a:rPr sz="2400"/>
              <a:t>안에 루비 코드 조각을 내장 </a:t>
            </a:r>
            <a:r>
              <a:rPr sz="2400"/>
              <a:t>-&gt;</a:t>
            </a:r>
            <a:r>
              <a:rPr sz="2400"/>
              <a:t> 현재버전에서는 </a:t>
            </a:r>
            <a:r>
              <a:rPr sz="2400"/>
              <a:t>.html.erb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rxml : </a:t>
            </a:r>
            <a:r>
              <a:rPr sz="2400"/>
              <a:t>루비코드로 </a:t>
            </a:r>
            <a:r>
              <a:rPr sz="2400"/>
              <a:t>XML</a:t>
            </a:r>
            <a:r>
              <a:rPr sz="2400"/>
              <a:t>문서 만들 수 있도록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rjs : </a:t>
            </a:r>
            <a:r>
              <a:rPr sz="2400"/>
              <a:t>자바스크립트 코드를 서버에 만들도록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액션 팩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32613" indent="-332613" defTabSz="8869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13"/>
              <a:t>컨트롤러</a:t>
            </a:r>
            <a:endParaRPr sz="2813"/>
          </a:p>
          <a:p>
            <a:pPr lvl="0" marL="252327" indent="-252327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134"/>
              <a:t>사용자</a:t>
            </a:r>
            <a:r>
              <a:rPr sz="2134"/>
              <a:t>,</a:t>
            </a:r>
            <a:r>
              <a:rPr sz="2134"/>
              <a:t>뷰</a:t>
            </a:r>
            <a:r>
              <a:rPr sz="2134"/>
              <a:t>,</a:t>
            </a:r>
            <a:r>
              <a:rPr sz="2134"/>
              <a:t>모델 간의 상호작용을 조정 </a:t>
            </a:r>
            <a:endParaRPr sz="2328"/>
          </a:p>
          <a:p>
            <a:pPr lvl="0" marL="252327" indent="-252327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134"/>
              <a:t>레일스는 대부분 이러한 상호작용을 보이지 않게 다룸</a:t>
            </a:r>
            <a:endParaRPr sz="2813"/>
          </a:p>
          <a:p>
            <a:pPr lvl="0" marL="252327" indent="-252327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134"/>
              <a:t>개발자는 애플리케이션의 기능에 집중한 코드를 짜면 됨</a:t>
            </a:r>
            <a:endParaRPr sz="2813"/>
          </a:p>
          <a:p>
            <a:pPr lvl="0" marL="252327" indent="-252327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134"/>
              <a:t>컨트롤러 코드는 아주 쉽게 개발</a:t>
            </a:r>
            <a:r>
              <a:rPr sz="2134"/>
              <a:t>, </a:t>
            </a:r>
            <a:r>
              <a:rPr sz="2134"/>
              <a:t>유지보수 할 수 있음</a:t>
            </a:r>
            <a:endParaRPr sz="2328"/>
          </a:p>
          <a:p>
            <a:pPr lvl="0" marL="332613" indent="-332613" defTabSz="886968">
              <a:lnSpc>
                <a:spcPct val="90000"/>
              </a:lnSpc>
              <a:spcBef>
                <a:spcPts val="600"/>
              </a:spcBef>
              <a:buFontTx/>
              <a:buChar char="-"/>
              <a:defRPr sz="1800"/>
            </a:pPr>
            <a:endParaRPr sz="2328"/>
          </a:p>
          <a:p>
            <a:pPr lvl="0" marL="332613" indent="-332613" defTabSz="8869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13"/>
              <a:t>컨트롤러의 부수적인 서비스</a:t>
            </a:r>
            <a:endParaRPr sz="2813"/>
          </a:p>
          <a:p>
            <a:pPr lvl="0" marL="275265" indent="-275265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328"/>
              <a:t>외부 요청을 내부 동작으로 연결</a:t>
            </a:r>
            <a:endParaRPr sz="2522"/>
          </a:p>
          <a:p>
            <a:pPr lvl="0" marL="275265" indent="-275265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328"/>
              <a:t>가용성을 극대화해주는 캐시를 관리</a:t>
            </a:r>
            <a:endParaRPr sz="2522"/>
          </a:p>
          <a:p>
            <a:pPr lvl="0" marL="275265" indent="-275265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328"/>
              <a:t>뷰 템플릿을 확장하는 헬퍼 모듈들을 관리</a:t>
            </a:r>
            <a:endParaRPr sz="2522"/>
          </a:p>
          <a:p>
            <a:pPr lvl="0" marL="275265" indent="-275265" defTabSz="886968">
              <a:lnSpc>
                <a:spcPct val="90000"/>
              </a:lnSpc>
              <a:spcBef>
                <a:spcPts val="500"/>
              </a:spcBef>
              <a:buFontTx/>
              <a:buChar char="-"/>
              <a:defRPr sz="1800"/>
            </a:pPr>
            <a:r>
              <a:rPr sz="2328"/>
              <a:t>세션을 관리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3</a:t>
            </a:r>
            <a:r>
              <a:rPr sz="4180"/>
              <a:t>장 </a:t>
            </a:r>
            <a:br>
              <a:rPr sz="4180"/>
            </a:br>
            <a:r>
              <a:rPr sz="4180"/>
              <a:t>레일스 설치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레일스 설치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Centos6</a:t>
            </a:r>
            <a:endParaRPr sz="3200"/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1800"/>
            </a:pPr>
            <a:r>
              <a:rPr sz="2800"/>
              <a:t> sudo yum install curl</a:t>
            </a:r>
            <a:endParaRPr sz="2800"/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1800"/>
            </a:pPr>
            <a:r>
              <a:rPr sz="2800"/>
              <a:t>	curl -L get.rvm.io | bash -s stable</a:t>
            </a:r>
            <a:endParaRPr sz="2800"/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1800"/>
            </a:pPr>
            <a:r>
              <a:rPr sz="2800"/>
              <a:t>	source ~/.rvm/rvm.sh</a:t>
            </a:r>
            <a:endParaRPr sz="2800"/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1800"/>
            </a:pPr>
            <a:r>
              <a:rPr sz="2800"/>
              <a:t>	rvm install 1.9.3(</a:t>
            </a:r>
            <a:r>
              <a:rPr sz="2800"/>
              <a:t>루비버전</a:t>
            </a:r>
            <a:r>
              <a:rPr sz="2800"/>
              <a:t>)</a:t>
            </a:r>
            <a:endParaRPr sz="2800"/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1800"/>
            </a:pPr>
            <a:r>
              <a:rPr sz="2800"/>
              <a:t>	rvm use 1.9.3 --default</a:t>
            </a:r>
            <a:endParaRPr sz="2800"/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1800"/>
            </a:pPr>
            <a:r>
              <a:rPr sz="2800"/>
              <a:t>	rvm rubygems current</a:t>
            </a:r>
            <a:endParaRPr sz="2800"/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1800"/>
            </a:pPr>
            <a:r>
              <a:rPr sz="2800"/>
              <a:t>	gem install rails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4</a:t>
            </a:r>
            <a:r>
              <a:rPr sz="4180"/>
              <a:t>장 </a:t>
            </a:r>
            <a:br>
              <a:rPr sz="4180"/>
            </a:br>
            <a:r>
              <a:rPr sz="4180"/>
              <a:t>레일스 둘러보기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새로운 애플리케이션 만들기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프로젝트 생성 </a:t>
            </a:r>
            <a:r>
              <a:rPr sz="3200"/>
              <a:t>- rails new demo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디렉토리 및 파일들이 자동으로 생성됨</a:t>
            </a:r>
          </a:p>
        </p:txBody>
      </p:sp>
      <p:pic>
        <p:nvPicPr>
          <p:cNvPr id="119" name="image2.png" descr="C:\daumcloud\회사\rails_study\1부\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663" y="3504694"/>
            <a:ext cx="5873670" cy="2954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새로운 애플리케이션 만들기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43528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서버 시작 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해당 프로젝트 디렉토리 내에서 </a:t>
            </a:r>
            <a:r>
              <a:rPr sz="2400"/>
              <a:t>rails server</a:t>
            </a:r>
          </a:p>
        </p:txBody>
      </p:sp>
      <p:pic>
        <p:nvPicPr>
          <p:cNvPr id="123" name="image3.png" descr="C:\daumcloud\회사\rails_study\1부\b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3356991"/>
            <a:ext cx="8496181" cy="1944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새로운 애플리케이션 만들기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WEBrick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순수 루비 웹 서버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항상 사용할 수 있다고 보장됨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개발시에 사용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새로운 애플리케이션 만들기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접속</a:t>
            </a:r>
          </a:p>
        </p:txBody>
      </p:sp>
      <p:pic>
        <p:nvPicPr>
          <p:cNvPr id="130" name="image4.png" descr="C:\daumcloud\회사\rails_study\1부\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640" y="2276872"/>
            <a:ext cx="6285756" cy="4212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Hello, World! </a:t>
            </a:r>
            <a:r>
              <a:rPr sz="3200"/>
              <a:t>작성하기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Hello,World! </a:t>
            </a:r>
            <a:r>
              <a:rPr sz="2400"/>
              <a:t>애플리케이션을 작성하기 위해서는 컨트롤러와 뷰의 코드는 필요하나</a:t>
            </a:r>
            <a:r>
              <a:rPr sz="2400"/>
              <a:t>, </a:t>
            </a:r>
            <a:r>
              <a:rPr sz="2400"/>
              <a:t>어떠한 데이터도 다루지 않으므로 모델의 코드는 필요 없음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컨트롤러 생성 </a:t>
            </a:r>
            <a:r>
              <a:rPr sz="2400"/>
              <a:t>: rails generate controller Say</a:t>
            </a:r>
          </a:p>
        </p:txBody>
      </p:sp>
      <p:pic>
        <p:nvPicPr>
          <p:cNvPr id="134" name="image5.png" descr="C:\daumcloud\회사\rails_study\1부\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751" y="3861048"/>
            <a:ext cx="4248474" cy="2563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철학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DRY( Don't Repeat Yourself!) </a:t>
            </a:r>
            <a:endParaRPr sz="32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/>
              <a:t>- </a:t>
            </a:r>
            <a:r>
              <a:rPr sz="2400"/>
              <a:t>중복을 피하라</a:t>
            </a:r>
            <a:endParaRPr sz="24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Convention over Configuration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스마트한 초기값 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애플리케이션을 개발하는 모든 곳에서 이 초기값을 사용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URL</a:t>
            </a:r>
            <a:endParaRPr sz="3200"/>
          </a:p>
          <a:p>
            <a:pPr lvl="0">
              <a:buFontTx/>
              <a:buChar char="-"/>
              <a:defRPr sz="1800"/>
            </a:pPr>
            <a:r>
              <a:rPr sz="3200">
                <a:hlinkClick r:id="rId2" invalidUrl="" action="" tgtFrame="" tooltip="" history="1" highlightClick="0" endSnd="0"/>
              </a:rPr>
              <a:t>http</a:t>
            </a:r>
            <a:r>
              <a:rPr sz="3200">
                <a:hlinkClick r:id="rId2" invalidUrl="" action="" tgtFrame="" tooltip="" history="1" highlightClick="0" endSnd="0"/>
              </a:rPr>
              <a:t>://</a:t>
            </a:r>
            <a:r>
              <a:rPr sz="3200">
                <a:hlinkClick r:id="rId2" invalidUrl="" action="" tgtFrame="" tooltip="" history="1" highlightClick="0" endSnd="0"/>
              </a:rPr>
              <a:t>192.168.163.97:3000/say/hello</a:t>
            </a:r>
            <a:endParaRPr sz="3200"/>
          </a:p>
          <a:p>
            <a:pPr lvl="0">
              <a:buFontTx/>
              <a:buChar char="-"/>
              <a:defRPr sz="1800"/>
            </a:pPr>
            <a:r>
              <a:rPr sz="3200"/>
              <a:t>say : </a:t>
            </a:r>
            <a:r>
              <a:rPr sz="3200"/>
              <a:t>컨트롤러 이름</a:t>
            </a:r>
            <a:endParaRPr sz="3200"/>
          </a:p>
          <a:p>
            <a:pPr lvl="0">
              <a:buFontTx/>
              <a:buChar char="-"/>
              <a:defRPr sz="1800"/>
            </a:pPr>
            <a:r>
              <a:rPr sz="3200"/>
              <a:t>hello : </a:t>
            </a:r>
            <a:r>
              <a:rPr sz="3200"/>
              <a:t>액션 이름</a:t>
            </a:r>
            <a:endParaRPr sz="3200"/>
          </a:p>
          <a:p>
            <a:pPr lvl="0">
              <a:buFontTx/>
              <a:buChar char="-"/>
              <a:defRPr sz="1800"/>
            </a:pPr>
            <a:r>
              <a:rPr sz="3200"/>
              <a:t>SayController</a:t>
            </a:r>
            <a:r>
              <a:rPr sz="3200"/>
              <a:t>의 인스턴스를 생성하고</a:t>
            </a:r>
            <a:r>
              <a:rPr sz="3200"/>
              <a:t>, hello </a:t>
            </a:r>
            <a:r>
              <a:rPr sz="3200"/>
              <a:t>메소드를 호출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hello </a:t>
            </a:r>
            <a:r>
              <a:rPr sz="3200"/>
              <a:t>액션 추가</a:t>
            </a:r>
          </a:p>
        </p:txBody>
      </p:sp>
      <p:pic>
        <p:nvPicPr>
          <p:cNvPr id="141" name="image6.png" descr="C:\daumcloud\회사\rails_study\1부\f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2636911"/>
            <a:ext cx="6840761" cy="1602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route </a:t>
            </a:r>
            <a:r>
              <a:rPr sz="3200"/>
              <a:t>정보 추가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match 'say/hello' =&gt; 'say#hello', :via =&gt; :get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호출</a:t>
            </a:r>
          </a:p>
        </p:txBody>
      </p:sp>
      <p:pic>
        <p:nvPicPr>
          <p:cNvPr id="148" name="image7.png" descr="C:\daumcloud\회사\rails_study\1부\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9" y="2636911"/>
            <a:ext cx="8722436" cy="2088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view </a:t>
            </a:r>
            <a:r>
              <a:rPr sz="3200"/>
              <a:t>추가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- app/views/</a:t>
            </a:r>
            <a:r>
              <a:rPr sz="3200"/>
              <a:t>에 </a:t>
            </a:r>
            <a:r>
              <a:rPr sz="3200"/>
              <a:t>hello.html.erb </a:t>
            </a:r>
            <a:r>
              <a:rPr sz="3200"/>
              <a:t>추가</a:t>
            </a:r>
          </a:p>
        </p:txBody>
      </p:sp>
      <p:pic>
        <p:nvPicPr>
          <p:cNvPr id="152" name="image8.png" descr="C:\daumcloud\회사\rails_study\1부\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655" y="3651596"/>
            <a:ext cx="5760641" cy="884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호출</a:t>
            </a:r>
          </a:p>
        </p:txBody>
      </p:sp>
      <p:pic>
        <p:nvPicPr>
          <p:cNvPr id="156" name="image9.png" descr="C:\daumcloud\회사\rails_study\1부\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2528491"/>
            <a:ext cx="6592889" cy="3038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동적 컨텐츠 추가 </a:t>
            </a:r>
            <a:r>
              <a:rPr sz="3200"/>
              <a:t>– </a:t>
            </a:r>
            <a:r>
              <a:rPr sz="3200"/>
              <a:t>시간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.html.erb -&gt;</a:t>
            </a:r>
            <a:r>
              <a:rPr sz="2400"/>
              <a:t>레일스가 파일에 있는 컨텐츠를 </a:t>
            </a:r>
            <a:r>
              <a:rPr sz="2400"/>
              <a:t>ERB(Embeded Ruby)</a:t>
            </a:r>
            <a:r>
              <a:rPr sz="2400"/>
              <a:t>라는 시스템을 사용해서 확장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&lt;%=</a:t>
            </a:r>
            <a:r>
              <a:rPr sz="2400"/>
              <a:t>로 시작해서 </a:t>
            </a:r>
            <a:r>
              <a:rPr sz="2400"/>
              <a:t>%&gt;</a:t>
            </a:r>
            <a:r>
              <a:rPr sz="2400"/>
              <a:t>로 끝나는 부분은 루비 코드로 해석    </a:t>
            </a:r>
            <a:r>
              <a:rPr sz="2400"/>
              <a:t>-&gt; </a:t>
            </a:r>
            <a:r>
              <a:rPr sz="2400"/>
              <a:t>실행 결과는 문자열로 변환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hello.html.erb </a:t>
            </a:r>
            <a:r>
              <a:rPr sz="3200"/>
              <a:t>수정</a:t>
            </a:r>
          </a:p>
        </p:txBody>
      </p:sp>
      <p:pic>
        <p:nvPicPr>
          <p:cNvPr id="163" name="image10.png" descr="C:\daumcloud\회사\rails_study\1부\j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2636911"/>
            <a:ext cx="7018297" cy="1421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호출</a:t>
            </a:r>
          </a:p>
        </p:txBody>
      </p:sp>
      <p:pic>
        <p:nvPicPr>
          <p:cNvPr id="167" name="image11.png" descr="C:\daumcloud\회사\rails_study\1부\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775" y="2634505"/>
            <a:ext cx="7920882" cy="2664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&lt;%</a:t>
            </a:r>
            <a:r>
              <a:rPr sz="3200"/>
              <a:t>로 시작해서 </a:t>
            </a:r>
            <a:r>
              <a:rPr sz="3200"/>
              <a:t>%&gt;</a:t>
            </a:r>
            <a:r>
              <a:rPr sz="3200"/>
              <a:t>로 끝나는 부분은 루비 코드로 해석 </a:t>
            </a:r>
            <a:r>
              <a:rPr sz="3200"/>
              <a:t>-&gt; </a:t>
            </a:r>
            <a:r>
              <a:rPr sz="3200"/>
              <a:t>결과물로 대체되지는 않음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hello.html.erb </a:t>
            </a:r>
            <a:r>
              <a:rPr sz="3200"/>
              <a:t>수정</a:t>
            </a:r>
          </a:p>
        </p:txBody>
      </p:sp>
      <p:pic>
        <p:nvPicPr>
          <p:cNvPr id="171" name="image12.png" descr="C:\daumcloud\회사\rails_study\1부\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751" y="4221086"/>
            <a:ext cx="4176466" cy="1578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배치</a:t>
            </a:r>
            <a:r>
              <a:rPr sz="4400"/>
              <a:t>(deploy)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단일 명령으로 애플리케이션의 지속적인 릴리스를 몇대의 서버에라도 배치가능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롤백도 쉽게 가능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호출</a:t>
            </a:r>
          </a:p>
        </p:txBody>
      </p:sp>
      <p:pic>
        <p:nvPicPr>
          <p:cNvPr id="175" name="image13.png" descr="C:\daumcloud\회사\rails_study\1부\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2636911"/>
            <a:ext cx="7366922" cy="2808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개발을 더 쉽게 하기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코드를 추가</a:t>
            </a:r>
            <a:r>
              <a:rPr sz="2400"/>
              <a:t>/</a:t>
            </a:r>
            <a:r>
              <a:rPr sz="2400"/>
              <a:t>수정할때 실행 중인 애플리케이션을 재시작하지 않음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개발 모드에서는 새로운 요청이 오면 레일스 디스패처가 자동으로 다시 소스 파일을 불러옴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약간의 </a:t>
            </a:r>
            <a:r>
              <a:rPr sz="2400"/>
              <a:t>delay</a:t>
            </a:r>
            <a:r>
              <a:rPr sz="2400"/>
              <a:t>가 생기지만 개발 과정에서는 지불할만한 비용</a:t>
            </a:r>
            <a:r>
              <a:rPr sz="2400"/>
              <a:t>, </a:t>
            </a:r>
            <a:r>
              <a:rPr sz="2400"/>
              <a:t>제품에서는 사용할 수 없음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반갑다</a:t>
            </a:r>
            <a:r>
              <a:rPr sz="4400"/>
              <a:t>, </a:t>
            </a:r>
            <a:r>
              <a:rPr sz="4400"/>
              <a:t>레일스</a:t>
            </a:r>
            <a:r>
              <a:rPr sz="4400"/>
              <a:t>!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시간 추가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컨트롤러의 인스턴스 변수에 시간을 저장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뷰에서 그 변수의 값을 보여주도록</a:t>
            </a:r>
          </a:p>
        </p:txBody>
      </p:sp>
      <p:pic>
        <p:nvPicPr>
          <p:cNvPr id="182" name="image14.png" descr="C:\daumcloud\회사\rails_study\1부\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3284983"/>
            <a:ext cx="6109333" cy="3148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페이지들을 연결해 보자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86" name="image15.png" descr="C:\daumcloud\회사\rails_study\1부\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031" y="1700808"/>
            <a:ext cx="7291066" cy="4071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페이지들을 연결해 보자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link_to</a:t>
            </a:r>
            <a:r>
              <a:rPr sz="3200"/>
              <a:t>를 사용하여 페이지들을 연결</a:t>
            </a:r>
          </a:p>
        </p:txBody>
      </p:sp>
      <p:pic>
        <p:nvPicPr>
          <p:cNvPr id="190" name="image16.png" descr="C:\daumcloud\회사\rails_study\1부\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2276872"/>
            <a:ext cx="7704857" cy="4193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5</a:t>
            </a:r>
            <a:r>
              <a:rPr sz="4180"/>
              <a:t>장 </a:t>
            </a:r>
            <a:br>
              <a:rPr sz="4180"/>
            </a:br>
            <a:r>
              <a:rPr sz="4180"/>
              <a:t>창고 애플리케이션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7"/>
          <p:cNvGrpSpPr/>
          <p:nvPr/>
        </p:nvGrpSpPr>
        <p:grpSpPr>
          <a:xfrm>
            <a:off x="563336" y="620687"/>
            <a:ext cx="1440161" cy="1860899"/>
            <a:chOff x="0" y="0"/>
            <a:chExt cx="1440160" cy="1860897"/>
          </a:xfrm>
        </p:grpSpPr>
        <p:sp>
          <p:nvSpPr>
            <p:cNvPr id="194" name="Shape 194"/>
            <p:cNvSpPr/>
            <p:nvPr/>
          </p:nvSpPr>
          <p:spPr>
            <a:xfrm>
              <a:off x="-1" y="348730"/>
              <a:ext cx="1224137" cy="1512168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-1" y="0"/>
              <a:ext cx="144016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CATALOG PAGE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00896" y="532235"/>
              <a:ext cx="402620" cy="35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29" h="16638" fill="norm" stroke="1" extrusionOk="0">
                  <a:moveTo>
                    <a:pt x="803" y="140"/>
                  </a:moveTo>
                  <a:cubicBezTo>
                    <a:pt x="401" y="940"/>
                    <a:pt x="1510" y="2709"/>
                    <a:pt x="803" y="6944"/>
                  </a:cubicBezTo>
                  <a:cubicBezTo>
                    <a:pt x="663" y="7776"/>
                    <a:pt x="0" y="9346"/>
                    <a:pt x="0" y="9346"/>
                  </a:cubicBezTo>
                  <a:cubicBezTo>
                    <a:pt x="719" y="15800"/>
                    <a:pt x="-376" y="10997"/>
                    <a:pt x="1204" y="14149"/>
                  </a:cubicBezTo>
                  <a:cubicBezTo>
                    <a:pt x="1393" y="14526"/>
                    <a:pt x="1341" y="15020"/>
                    <a:pt x="1605" y="15350"/>
                  </a:cubicBezTo>
                  <a:cubicBezTo>
                    <a:pt x="1906" y="15725"/>
                    <a:pt x="2408" y="15883"/>
                    <a:pt x="2809" y="16150"/>
                  </a:cubicBezTo>
                  <a:cubicBezTo>
                    <a:pt x="21224" y="15679"/>
                    <a:pt x="19136" y="20939"/>
                    <a:pt x="18058" y="5343"/>
                  </a:cubicBezTo>
                  <a:cubicBezTo>
                    <a:pt x="18029" y="4922"/>
                    <a:pt x="17790" y="4542"/>
                    <a:pt x="17657" y="4142"/>
                  </a:cubicBezTo>
                  <a:cubicBezTo>
                    <a:pt x="17523" y="3208"/>
                    <a:pt x="18186" y="1509"/>
                    <a:pt x="17255" y="1340"/>
                  </a:cubicBezTo>
                  <a:cubicBezTo>
                    <a:pt x="13042" y="576"/>
                    <a:pt x="8690" y="1497"/>
                    <a:pt x="4414" y="1741"/>
                  </a:cubicBezTo>
                  <a:cubicBezTo>
                    <a:pt x="3992" y="1765"/>
                    <a:pt x="3631" y="2103"/>
                    <a:pt x="3210" y="2141"/>
                  </a:cubicBezTo>
                  <a:cubicBezTo>
                    <a:pt x="2145" y="2238"/>
                    <a:pt x="1204" y="-661"/>
                    <a:pt x="803" y="14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83975" y="595636"/>
              <a:ext cx="405443" cy="1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9" fill="norm" stroke="1" extrusionOk="0">
                  <a:moveTo>
                    <a:pt x="0" y="10205"/>
                  </a:moveTo>
                  <a:cubicBezTo>
                    <a:pt x="1532" y="6804"/>
                    <a:pt x="3056" y="0"/>
                    <a:pt x="4596" y="0"/>
                  </a:cubicBezTo>
                  <a:cubicBezTo>
                    <a:pt x="8896" y="0"/>
                    <a:pt x="14023" y="15571"/>
                    <a:pt x="18383" y="20411"/>
                  </a:cubicBezTo>
                  <a:cubicBezTo>
                    <a:pt x="19454" y="21600"/>
                    <a:pt x="20528" y="20411"/>
                    <a:pt x="21600" y="20411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684" y="685642"/>
              <a:ext cx="405442" cy="1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9" fill="norm" stroke="1" extrusionOk="0">
                  <a:moveTo>
                    <a:pt x="0" y="10205"/>
                  </a:moveTo>
                  <a:cubicBezTo>
                    <a:pt x="1532" y="6804"/>
                    <a:pt x="3056" y="0"/>
                    <a:pt x="4596" y="0"/>
                  </a:cubicBezTo>
                  <a:cubicBezTo>
                    <a:pt x="8896" y="0"/>
                    <a:pt x="14023" y="15571"/>
                    <a:pt x="18383" y="20411"/>
                  </a:cubicBezTo>
                  <a:cubicBezTo>
                    <a:pt x="19454" y="21600"/>
                    <a:pt x="20528" y="20411"/>
                    <a:pt x="21600" y="20411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590684" y="792088"/>
              <a:ext cx="405442" cy="1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9" fill="norm" stroke="1" extrusionOk="0">
                  <a:moveTo>
                    <a:pt x="0" y="10205"/>
                  </a:moveTo>
                  <a:cubicBezTo>
                    <a:pt x="1532" y="6804"/>
                    <a:pt x="3056" y="0"/>
                    <a:pt x="4596" y="0"/>
                  </a:cubicBezTo>
                  <a:cubicBezTo>
                    <a:pt x="8896" y="0"/>
                    <a:pt x="14023" y="15571"/>
                    <a:pt x="18383" y="20411"/>
                  </a:cubicBezTo>
                  <a:cubicBezTo>
                    <a:pt x="19454" y="21600"/>
                    <a:pt x="20528" y="20411"/>
                    <a:pt x="21600" y="20411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68004" y="1094993"/>
              <a:ext cx="493610" cy="41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18182" fill="norm" stroke="1" extrusionOk="0">
                  <a:moveTo>
                    <a:pt x="80" y="43"/>
                  </a:moveTo>
                  <a:cubicBezTo>
                    <a:pt x="-283" y="360"/>
                    <a:pt x="701" y="2047"/>
                    <a:pt x="807" y="3087"/>
                  </a:cubicBezTo>
                  <a:cubicBezTo>
                    <a:pt x="1065" y="5613"/>
                    <a:pt x="960" y="8168"/>
                    <a:pt x="1170" y="10699"/>
                  </a:cubicBezTo>
                  <a:cubicBezTo>
                    <a:pt x="1203" y="11098"/>
                    <a:pt x="1362" y="11481"/>
                    <a:pt x="1534" y="11840"/>
                  </a:cubicBezTo>
                  <a:cubicBezTo>
                    <a:pt x="1729" y="12249"/>
                    <a:pt x="2018" y="12601"/>
                    <a:pt x="2260" y="12982"/>
                  </a:cubicBezTo>
                  <a:cubicBezTo>
                    <a:pt x="2381" y="13363"/>
                    <a:pt x="2548" y="13730"/>
                    <a:pt x="2623" y="14124"/>
                  </a:cubicBezTo>
                  <a:cubicBezTo>
                    <a:pt x="3993" y="21299"/>
                    <a:pt x="145" y="16870"/>
                    <a:pt x="16065" y="16407"/>
                  </a:cubicBezTo>
                  <a:cubicBezTo>
                    <a:pt x="17034" y="16280"/>
                    <a:pt x="18030" y="16296"/>
                    <a:pt x="18972" y="16027"/>
                  </a:cubicBezTo>
                  <a:cubicBezTo>
                    <a:pt x="21317" y="15356"/>
                    <a:pt x="20239" y="12074"/>
                    <a:pt x="20425" y="10318"/>
                  </a:cubicBezTo>
                  <a:cubicBezTo>
                    <a:pt x="20493" y="9675"/>
                    <a:pt x="20667" y="9049"/>
                    <a:pt x="20788" y="8415"/>
                  </a:cubicBezTo>
                  <a:cubicBezTo>
                    <a:pt x="20667" y="6893"/>
                    <a:pt x="20618" y="5363"/>
                    <a:pt x="20425" y="3848"/>
                  </a:cubicBezTo>
                  <a:cubicBezTo>
                    <a:pt x="20374" y="3451"/>
                    <a:pt x="20145" y="3098"/>
                    <a:pt x="20061" y="2707"/>
                  </a:cubicBezTo>
                  <a:cubicBezTo>
                    <a:pt x="19902" y="1953"/>
                    <a:pt x="20347" y="789"/>
                    <a:pt x="19698" y="423"/>
                  </a:cubicBezTo>
                  <a:cubicBezTo>
                    <a:pt x="18414" y="-301"/>
                    <a:pt x="16792" y="170"/>
                    <a:pt x="15339" y="43"/>
                  </a:cubicBezTo>
                  <a:cubicBezTo>
                    <a:pt x="12311" y="170"/>
                    <a:pt x="9280" y="219"/>
                    <a:pt x="6256" y="423"/>
                  </a:cubicBezTo>
                  <a:cubicBezTo>
                    <a:pt x="5521" y="473"/>
                    <a:pt x="4796" y="636"/>
                    <a:pt x="4077" y="804"/>
                  </a:cubicBezTo>
                  <a:cubicBezTo>
                    <a:pt x="3703" y="891"/>
                    <a:pt x="3367" y="1140"/>
                    <a:pt x="2987" y="1184"/>
                  </a:cubicBezTo>
                  <a:cubicBezTo>
                    <a:pt x="2265" y="1268"/>
                    <a:pt x="444" y="-274"/>
                    <a:pt x="80" y="43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20080" y="1110632"/>
              <a:ext cx="398735" cy="4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6" fill="norm" stroke="1" extrusionOk="0">
                  <a:moveTo>
                    <a:pt x="0" y="15416"/>
                  </a:moveTo>
                  <a:cubicBezTo>
                    <a:pt x="12789" y="-6184"/>
                    <a:pt x="5593" y="1228"/>
                    <a:pt x="21600" y="122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20079" y="1263968"/>
              <a:ext cx="398735" cy="4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6" fill="norm" stroke="1" extrusionOk="0">
                  <a:moveTo>
                    <a:pt x="0" y="15416"/>
                  </a:moveTo>
                  <a:cubicBezTo>
                    <a:pt x="12789" y="-6184"/>
                    <a:pt x="5593" y="1228"/>
                    <a:pt x="21600" y="122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20079" y="1368149"/>
              <a:ext cx="398735" cy="4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6" fill="norm" stroke="1" extrusionOk="0">
                  <a:moveTo>
                    <a:pt x="0" y="15416"/>
                  </a:moveTo>
                  <a:cubicBezTo>
                    <a:pt x="12789" y="-6184"/>
                    <a:pt x="5593" y="1228"/>
                    <a:pt x="21600" y="122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53099" y="1582209"/>
              <a:ext cx="58970" cy="45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2" h="13152" fill="norm" stroke="1" extrusionOk="0">
                  <a:moveTo>
                    <a:pt x="12460" y="6497"/>
                  </a:moveTo>
                  <a:cubicBezTo>
                    <a:pt x="11254" y="6497"/>
                    <a:pt x="-2498" y="-4030"/>
                    <a:pt x="400" y="1716"/>
                  </a:cubicBezTo>
                  <a:cubicBezTo>
                    <a:pt x="3996" y="8843"/>
                    <a:pt x="19102" y="16868"/>
                    <a:pt x="14871" y="11278"/>
                  </a:cubicBezTo>
                  <a:lnTo>
                    <a:pt x="7636" y="1716"/>
                  </a:lnTo>
                  <a:cubicBezTo>
                    <a:pt x="10302" y="17570"/>
                    <a:pt x="13665" y="6497"/>
                    <a:pt x="12460" y="6497"/>
                  </a:cubicBez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533274" y="1688890"/>
              <a:ext cx="114820" cy="45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2" h="13152" fill="norm" stroke="1" extrusionOk="0">
                  <a:moveTo>
                    <a:pt x="12460" y="6497"/>
                  </a:moveTo>
                  <a:cubicBezTo>
                    <a:pt x="11254" y="6497"/>
                    <a:pt x="-2498" y="-4030"/>
                    <a:pt x="400" y="1716"/>
                  </a:cubicBezTo>
                  <a:cubicBezTo>
                    <a:pt x="3996" y="8843"/>
                    <a:pt x="19102" y="16868"/>
                    <a:pt x="14871" y="11278"/>
                  </a:cubicBezTo>
                  <a:lnTo>
                    <a:pt x="7636" y="1716"/>
                  </a:lnTo>
                  <a:cubicBezTo>
                    <a:pt x="10302" y="17570"/>
                    <a:pt x="13665" y="6497"/>
                    <a:pt x="12460" y="6497"/>
                  </a:cubicBez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38720" y="1734609"/>
              <a:ext cx="109374" cy="45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2" h="13152" fill="norm" stroke="1" extrusionOk="0">
                  <a:moveTo>
                    <a:pt x="12460" y="6497"/>
                  </a:moveTo>
                  <a:cubicBezTo>
                    <a:pt x="11254" y="6497"/>
                    <a:pt x="-2498" y="-4030"/>
                    <a:pt x="400" y="1716"/>
                  </a:cubicBezTo>
                  <a:cubicBezTo>
                    <a:pt x="3996" y="8843"/>
                    <a:pt x="19102" y="16868"/>
                    <a:pt x="14871" y="11278"/>
                  </a:cubicBezTo>
                  <a:lnTo>
                    <a:pt x="7636" y="1716"/>
                  </a:lnTo>
                  <a:cubicBezTo>
                    <a:pt x="10302" y="17570"/>
                    <a:pt x="13665" y="6497"/>
                    <a:pt x="12460" y="6497"/>
                  </a:cubicBez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8" name="Shape 208"/>
          <p:cNvSpPr/>
          <p:nvPr/>
        </p:nvSpPr>
        <p:spPr>
          <a:xfrm>
            <a:off x="138161" y="3284983"/>
            <a:ext cx="167996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Maybe show cart summary?</a:t>
            </a:r>
          </a:p>
        </p:txBody>
      </p:sp>
      <p:sp>
        <p:nvSpPr>
          <p:cNvPr id="209" name="Shape 209"/>
          <p:cNvSpPr/>
          <p:nvPr/>
        </p:nvSpPr>
        <p:spPr>
          <a:xfrm flipH="1" flipV="1" rot="5400000">
            <a:off x="125735" y="2679377"/>
            <a:ext cx="803399" cy="407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229" name="Group 229"/>
          <p:cNvGrpSpPr/>
          <p:nvPr/>
        </p:nvGrpSpPr>
        <p:grpSpPr>
          <a:xfrm>
            <a:off x="3707860" y="620687"/>
            <a:ext cx="3672409" cy="1780331"/>
            <a:chOff x="0" y="0"/>
            <a:chExt cx="3672408" cy="1780330"/>
          </a:xfrm>
        </p:grpSpPr>
        <p:sp>
          <p:nvSpPr>
            <p:cNvPr id="210" name="Shape 210"/>
            <p:cNvSpPr/>
            <p:nvPr/>
          </p:nvSpPr>
          <p:spPr>
            <a:xfrm>
              <a:off x="-1" y="348730"/>
              <a:ext cx="3672410" cy="1431601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116124" y="0"/>
              <a:ext cx="100811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CART PAGE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144016" y="532237"/>
              <a:ext cx="345638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id	desc	price	total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45770" y="923441"/>
              <a:ext cx="569344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8327" y="10801"/>
                  </a:lnTo>
                  <a:cubicBezTo>
                    <a:pt x="18672" y="10415"/>
                    <a:pt x="18964" y="0"/>
                    <a:pt x="19309" y="0"/>
                  </a:cubicBezTo>
                  <a:cubicBezTo>
                    <a:pt x="19973" y="0"/>
                    <a:pt x="20616" y="7703"/>
                    <a:pt x="21273" y="10801"/>
                  </a:cubicBezTo>
                  <a:cubicBezTo>
                    <a:pt x="21381" y="11310"/>
                    <a:pt x="21491" y="10801"/>
                    <a:pt x="21600" y="10801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137464" y="1008113"/>
              <a:ext cx="569344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8327" y="10801"/>
                  </a:lnTo>
                  <a:cubicBezTo>
                    <a:pt x="18672" y="10415"/>
                    <a:pt x="18964" y="0"/>
                    <a:pt x="19309" y="0"/>
                  </a:cubicBezTo>
                  <a:cubicBezTo>
                    <a:pt x="19973" y="0"/>
                    <a:pt x="20616" y="7703"/>
                    <a:pt x="21273" y="10801"/>
                  </a:cubicBezTo>
                  <a:cubicBezTo>
                    <a:pt x="21381" y="11310"/>
                    <a:pt x="21491" y="10801"/>
                    <a:pt x="21600" y="10801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145770" y="1076149"/>
              <a:ext cx="569344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8327" y="10801"/>
                  </a:lnTo>
                  <a:cubicBezTo>
                    <a:pt x="18672" y="10415"/>
                    <a:pt x="18964" y="0"/>
                    <a:pt x="19309" y="0"/>
                  </a:cubicBezTo>
                  <a:cubicBezTo>
                    <a:pt x="19973" y="0"/>
                    <a:pt x="20616" y="7703"/>
                    <a:pt x="21273" y="10801"/>
                  </a:cubicBezTo>
                  <a:cubicBezTo>
                    <a:pt x="21381" y="11310"/>
                    <a:pt x="21491" y="10801"/>
                    <a:pt x="21600" y="10801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00381" y="983826"/>
              <a:ext cx="86265" cy="12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0" y="1766"/>
                    <a:pt x="10932" y="8463"/>
                    <a:pt x="8640" y="11520"/>
                  </a:cubicBezTo>
                  <a:cubicBezTo>
                    <a:pt x="7622" y="12878"/>
                    <a:pt x="7498" y="14482"/>
                    <a:pt x="6480" y="15840"/>
                  </a:cubicBezTo>
                  <a:cubicBezTo>
                    <a:pt x="4038" y="19097"/>
                    <a:pt x="3038" y="19575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74502" y="1256655"/>
              <a:ext cx="258794" cy="15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93" fill="norm" stroke="1" extrusionOk="0">
                  <a:moveTo>
                    <a:pt x="0" y="3654"/>
                  </a:moveTo>
                  <a:cubicBezTo>
                    <a:pt x="4197" y="-136"/>
                    <a:pt x="3680" y="-1184"/>
                    <a:pt x="9360" y="1487"/>
                  </a:cubicBezTo>
                  <a:cubicBezTo>
                    <a:pt x="11409" y="2450"/>
                    <a:pt x="15120" y="5821"/>
                    <a:pt x="15120" y="5821"/>
                  </a:cubicBezTo>
                  <a:cubicBezTo>
                    <a:pt x="14407" y="9039"/>
                    <a:pt x="13951" y="12996"/>
                    <a:pt x="12240" y="15572"/>
                  </a:cubicBezTo>
                  <a:cubicBezTo>
                    <a:pt x="11628" y="16492"/>
                    <a:pt x="10831" y="17092"/>
                    <a:pt x="10080" y="17738"/>
                  </a:cubicBezTo>
                  <a:cubicBezTo>
                    <a:pt x="9148" y="18540"/>
                    <a:pt x="6182" y="20416"/>
                    <a:pt x="7200" y="19905"/>
                  </a:cubicBezTo>
                  <a:cubicBezTo>
                    <a:pt x="10146" y="18428"/>
                    <a:pt x="9764" y="18432"/>
                    <a:pt x="13680" y="17738"/>
                  </a:cubicBezTo>
                  <a:cubicBezTo>
                    <a:pt x="16313" y="17272"/>
                    <a:pt x="21600" y="16655"/>
                    <a:pt x="21600" y="16655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145770" y="1206818"/>
              <a:ext cx="569344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8327" y="10801"/>
                  </a:lnTo>
                  <a:cubicBezTo>
                    <a:pt x="18672" y="10415"/>
                    <a:pt x="18964" y="0"/>
                    <a:pt x="19309" y="0"/>
                  </a:cubicBezTo>
                  <a:cubicBezTo>
                    <a:pt x="19973" y="0"/>
                    <a:pt x="20616" y="7703"/>
                    <a:pt x="21273" y="10801"/>
                  </a:cubicBezTo>
                  <a:cubicBezTo>
                    <a:pt x="21381" y="11310"/>
                    <a:pt x="21491" y="10801"/>
                    <a:pt x="21600" y="10801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137464" y="1291490"/>
              <a:ext cx="569344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8327" y="10801"/>
                  </a:lnTo>
                  <a:cubicBezTo>
                    <a:pt x="18672" y="10415"/>
                    <a:pt x="18964" y="0"/>
                    <a:pt x="19309" y="0"/>
                  </a:cubicBezTo>
                  <a:cubicBezTo>
                    <a:pt x="19973" y="0"/>
                    <a:pt x="20616" y="7703"/>
                    <a:pt x="21273" y="10801"/>
                  </a:cubicBezTo>
                  <a:cubicBezTo>
                    <a:pt x="21381" y="11310"/>
                    <a:pt x="21491" y="10801"/>
                    <a:pt x="21600" y="10801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145770" y="1359526"/>
              <a:ext cx="569344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8327" y="10801"/>
                  </a:lnTo>
                  <a:cubicBezTo>
                    <a:pt x="18672" y="10415"/>
                    <a:pt x="18964" y="0"/>
                    <a:pt x="19309" y="0"/>
                  </a:cubicBezTo>
                  <a:cubicBezTo>
                    <a:pt x="19973" y="0"/>
                    <a:pt x="20616" y="7703"/>
                    <a:pt x="21273" y="10801"/>
                  </a:cubicBezTo>
                  <a:cubicBezTo>
                    <a:pt x="21381" y="11310"/>
                    <a:pt x="21491" y="10801"/>
                    <a:pt x="21600" y="10801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059221" y="923441"/>
              <a:ext cx="164852" cy="20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19995" fill="norm" stroke="1" extrusionOk="0">
                  <a:moveTo>
                    <a:pt x="10224" y="0"/>
                  </a:moveTo>
                  <a:cubicBezTo>
                    <a:pt x="7605" y="281"/>
                    <a:pt x="4734" y="-46"/>
                    <a:pt x="2368" y="845"/>
                  </a:cubicBezTo>
                  <a:cubicBezTo>
                    <a:pt x="1310" y="1243"/>
                    <a:pt x="717" y="2584"/>
                    <a:pt x="1246" y="3381"/>
                  </a:cubicBezTo>
                  <a:cubicBezTo>
                    <a:pt x="1775" y="4177"/>
                    <a:pt x="3525" y="3875"/>
                    <a:pt x="4613" y="4226"/>
                  </a:cubicBezTo>
                  <a:cubicBezTo>
                    <a:pt x="6150" y="4722"/>
                    <a:pt x="7649" y="5291"/>
                    <a:pt x="9102" y="5916"/>
                  </a:cubicBezTo>
                  <a:cubicBezTo>
                    <a:pt x="11695" y="7032"/>
                    <a:pt x="13978" y="8344"/>
                    <a:pt x="15835" y="10142"/>
                  </a:cubicBezTo>
                  <a:cubicBezTo>
                    <a:pt x="17491" y="11746"/>
                    <a:pt x="19471" y="13286"/>
                    <a:pt x="20324" y="15214"/>
                  </a:cubicBezTo>
                  <a:lnTo>
                    <a:pt x="21446" y="17749"/>
                  </a:lnTo>
                  <a:cubicBezTo>
                    <a:pt x="20324" y="18313"/>
                    <a:pt x="19426" y="19380"/>
                    <a:pt x="18079" y="19440"/>
                  </a:cubicBezTo>
                  <a:cubicBezTo>
                    <a:pt x="9737" y="19809"/>
                    <a:pt x="3042" y="21554"/>
                    <a:pt x="124" y="16059"/>
                  </a:cubicBezTo>
                  <a:cubicBezTo>
                    <a:pt x="-154" y="15536"/>
                    <a:pt x="124" y="14932"/>
                    <a:pt x="124" y="1436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2103303" y="880309"/>
              <a:ext cx="43133" cy="35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06" y="3723"/>
                    <a:pt x="1999" y="1785"/>
                    <a:pt x="12960" y="5795"/>
                  </a:cubicBezTo>
                  <a:lnTo>
                    <a:pt x="21600" y="8956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2310337" y="1104596"/>
              <a:ext cx="310552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84" y="8220"/>
                    <a:pt x="5621" y="21600"/>
                    <a:pt x="7800" y="21600"/>
                  </a:cubicBezTo>
                  <a:cubicBezTo>
                    <a:pt x="12404" y="21600"/>
                    <a:pt x="16996" y="10799"/>
                    <a:pt x="21600" y="10799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155061" y="1336246"/>
              <a:ext cx="310552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84" y="8220"/>
                    <a:pt x="5621" y="21600"/>
                    <a:pt x="7800" y="21600"/>
                  </a:cubicBezTo>
                  <a:cubicBezTo>
                    <a:pt x="12404" y="21600"/>
                    <a:pt x="16996" y="10799"/>
                    <a:pt x="21600" y="10799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908246" y="930820"/>
              <a:ext cx="164853" cy="20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19995" fill="norm" stroke="1" extrusionOk="0">
                  <a:moveTo>
                    <a:pt x="10224" y="0"/>
                  </a:moveTo>
                  <a:cubicBezTo>
                    <a:pt x="7605" y="281"/>
                    <a:pt x="4734" y="-46"/>
                    <a:pt x="2368" y="845"/>
                  </a:cubicBezTo>
                  <a:cubicBezTo>
                    <a:pt x="1310" y="1243"/>
                    <a:pt x="717" y="2584"/>
                    <a:pt x="1246" y="3381"/>
                  </a:cubicBezTo>
                  <a:cubicBezTo>
                    <a:pt x="1775" y="4177"/>
                    <a:pt x="3525" y="3875"/>
                    <a:pt x="4613" y="4226"/>
                  </a:cubicBezTo>
                  <a:cubicBezTo>
                    <a:pt x="6150" y="4722"/>
                    <a:pt x="7649" y="5291"/>
                    <a:pt x="9102" y="5916"/>
                  </a:cubicBezTo>
                  <a:cubicBezTo>
                    <a:pt x="11695" y="7032"/>
                    <a:pt x="13978" y="8344"/>
                    <a:pt x="15835" y="10142"/>
                  </a:cubicBezTo>
                  <a:cubicBezTo>
                    <a:pt x="17491" y="11746"/>
                    <a:pt x="19471" y="13286"/>
                    <a:pt x="20324" y="15214"/>
                  </a:cubicBezTo>
                  <a:lnTo>
                    <a:pt x="21446" y="17749"/>
                  </a:lnTo>
                  <a:cubicBezTo>
                    <a:pt x="20324" y="18313"/>
                    <a:pt x="19426" y="19380"/>
                    <a:pt x="18079" y="19440"/>
                  </a:cubicBezTo>
                  <a:cubicBezTo>
                    <a:pt x="9737" y="19809"/>
                    <a:pt x="3042" y="21554"/>
                    <a:pt x="124" y="16059"/>
                  </a:cubicBezTo>
                  <a:cubicBezTo>
                    <a:pt x="-154" y="15536"/>
                    <a:pt x="124" y="14932"/>
                    <a:pt x="124" y="1436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952327" y="887688"/>
              <a:ext cx="43133" cy="35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06" y="3723"/>
                    <a:pt x="1999" y="1785"/>
                    <a:pt x="12960" y="5795"/>
                  </a:cubicBezTo>
                  <a:lnTo>
                    <a:pt x="21600" y="8956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68351" y="1077742"/>
              <a:ext cx="310552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84" y="8220"/>
                    <a:pt x="5621" y="21600"/>
                    <a:pt x="7800" y="21600"/>
                  </a:cubicBezTo>
                  <a:cubicBezTo>
                    <a:pt x="12404" y="21600"/>
                    <a:pt x="16996" y="10799"/>
                    <a:pt x="21600" y="10799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025338" y="1318993"/>
              <a:ext cx="310552" cy="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84" y="8220"/>
                    <a:pt x="5621" y="21600"/>
                    <a:pt x="7800" y="21600"/>
                  </a:cubicBezTo>
                  <a:cubicBezTo>
                    <a:pt x="12404" y="21600"/>
                    <a:pt x="16996" y="10799"/>
                    <a:pt x="21600" y="10799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0" name="Shape 230"/>
          <p:cNvSpPr/>
          <p:nvPr/>
        </p:nvSpPr>
        <p:spPr>
          <a:xfrm>
            <a:off x="7392837" y="1449237"/>
            <a:ext cx="465827" cy="793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0" y="21600"/>
                </a:moveTo>
                <a:cubicBezTo>
                  <a:pt x="3067" y="21443"/>
                  <a:pt x="5756" y="21389"/>
                  <a:pt x="8400" y="21130"/>
                </a:cubicBezTo>
                <a:cubicBezTo>
                  <a:pt x="11730" y="20805"/>
                  <a:pt x="9997" y="20963"/>
                  <a:pt x="13600" y="20661"/>
                </a:cubicBezTo>
                <a:cubicBezTo>
                  <a:pt x="16616" y="20071"/>
                  <a:pt x="12898" y="20867"/>
                  <a:pt x="16000" y="19957"/>
                </a:cubicBezTo>
                <a:cubicBezTo>
                  <a:pt x="16377" y="19846"/>
                  <a:pt x="16800" y="19800"/>
                  <a:pt x="17200" y="19722"/>
                </a:cubicBezTo>
                <a:cubicBezTo>
                  <a:pt x="19986" y="17542"/>
                  <a:pt x="17004" y="19992"/>
                  <a:pt x="19200" y="17843"/>
                </a:cubicBezTo>
                <a:cubicBezTo>
                  <a:pt x="19695" y="17360"/>
                  <a:pt x="20496" y="16970"/>
                  <a:pt x="20800" y="16435"/>
                </a:cubicBezTo>
                <a:cubicBezTo>
                  <a:pt x="21415" y="15352"/>
                  <a:pt x="21117" y="15973"/>
                  <a:pt x="21600" y="14557"/>
                </a:cubicBezTo>
                <a:cubicBezTo>
                  <a:pt x="21467" y="13461"/>
                  <a:pt x="21419" y="12360"/>
                  <a:pt x="21200" y="11270"/>
                </a:cubicBezTo>
                <a:cubicBezTo>
                  <a:pt x="21151" y="11024"/>
                  <a:pt x="21098" y="10740"/>
                  <a:pt x="20800" y="10565"/>
                </a:cubicBezTo>
                <a:cubicBezTo>
                  <a:pt x="20502" y="10390"/>
                  <a:pt x="20000" y="10409"/>
                  <a:pt x="19600" y="10330"/>
                </a:cubicBezTo>
                <a:cubicBezTo>
                  <a:pt x="18595" y="8560"/>
                  <a:pt x="19951" y="10742"/>
                  <a:pt x="18400" y="8922"/>
                </a:cubicBezTo>
                <a:cubicBezTo>
                  <a:pt x="18211" y="8700"/>
                  <a:pt x="18189" y="8439"/>
                  <a:pt x="18000" y="8217"/>
                </a:cubicBezTo>
                <a:cubicBezTo>
                  <a:pt x="17785" y="7965"/>
                  <a:pt x="17439" y="7758"/>
                  <a:pt x="17200" y="7513"/>
                </a:cubicBezTo>
                <a:cubicBezTo>
                  <a:pt x="16904" y="7209"/>
                  <a:pt x="16772" y="6847"/>
                  <a:pt x="16400" y="6574"/>
                </a:cubicBezTo>
                <a:cubicBezTo>
                  <a:pt x="15901" y="6208"/>
                  <a:pt x="13989" y="5006"/>
                  <a:pt x="12800" y="4696"/>
                </a:cubicBezTo>
                <a:cubicBezTo>
                  <a:pt x="12029" y="4495"/>
                  <a:pt x="11200" y="4383"/>
                  <a:pt x="10400" y="4226"/>
                </a:cubicBezTo>
                <a:lnTo>
                  <a:pt x="8000" y="3757"/>
                </a:lnTo>
                <a:lnTo>
                  <a:pt x="5600" y="3287"/>
                </a:lnTo>
                <a:cubicBezTo>
                  <a:pt x="5200" y="3130"/>
                  <a:pt x="4850" y="2916"/>
                  <a:pt x="4400" y="2817"/>
                </a:cubicBezTo>
                <a:cubicBezTo>
                  <a:pt x="3763" y="2677"/>
                  <a:pt x="3056" y="2688"/>
                  <a:pt x="2400" y="2583"/>
                </a:cubicBezTo>
                <a:cubicBezTo>
                  <a:pt x="1586" y="2452"/>
                  <a:pt x="800" y="2270"/>
                  <a:pt x="0" y="2113"/>
                </a:cubicBezTo>
                <a:lnTo>
                  <a:pt x="1200" y="2348"/>
                </a:lnTo>
                <a:cubicBezTo>
                  <a:pt x="1467" y="2583"/>
                  <a:pt x="1805" y="2794"/>
                  <a:pt x="2000" y="3052"/>
                </a:cubicBezTo>
                <a:cubicBezTo>
                  <a:pt x="2342" y="3504"/>
                  <a:pt x="2332" y="4049"/>
                  <a:pt x="2800" y="4461"/>
                </a:cubicBezTo>
                <a:cubicBezTo>
                  <a:pt x="4634" y="6075"/>
                  <a:pt x="4096" y="5334"/>
                  <a:pt x="4800" y="6574"/>
                </a:cubicBezTo>
                <a:cubicBezTo>
                  <a:pt x="4933" y="6339"/>
                  <a:pt x="5269" y="6114"/>
                  <a:pt x="5200" y="5870"/>
                </a:cubicBezTo>
                <a:cubicBezTo>
                  <a:pt x="5033" y="5283"/>
                  <a:pt x="3900" y="4970"/>
                  <a:pt x="3200" y="4696"/>
                </a:cubicBezTo>
                <a:cubicBezTo>
                  <a:pt x="3067" y="4383"/>
                  <a:pt x="3017" y="4053"/>
                  <a:pt x="2800" y="3757"/>
                </a:cubicBezTo>
                <a:cubicBezTo>
                  <a:pt x="2611" y="3497"/>
                  <a:pt x="2215" y="3305"/>
                  <a:pt x="2000" y="3052"/>
                </a:cubicBezTo>
                <a:cubicBezTo>
                  <a:pt x="1811" y="2831"/>
                  <a:pt x="1733" y="2583"/>
                  <a:pt x="1600" y="2348"/>
                </a:cubicBezTo>
                <a:cubicBezTo>
                  <a:pt x="1867" y="2113"/>
                  <a:pt x="1992" y="1793"/>
                  <a:pt x="2400" y="1643"/>
                </a:cubicBezTo>
                <a:cubicBezTo>
                  <a:pt x="3115" y="1381"/>
                  <a:pt x="4000" y="1330"/>
                  <a:pt x="4800" y="1174"/>
                </a:cubicBezTo>
                <a:cubicBezTo>
                  <a:pt x="5200" y="1096"/>
                  <a:pt x="5649" y="1076"/>
                  <a:pt x="6000" y="939"/>
                </a:cubicBezTo>
                <a:cubicBezTo>
                  <a:pt x="6400" y="783"/>
                  <a:pt x="6770" y="596"/>
                  <a:pt x="7200" y="470"/>
                </a:cubicBezTo>
                <a:cubicBezTo>
                  <a:pt x="7577" y="359"/>
                  <a:pt x="8008" y="327"/>
                  <a:pt x="8400" y="235"/>
                </a:cubicBezTo>
                <a:cubicBezTo>
                  <a:pt x="8677" y="170"/>
                  <a:pt x="8933" y="78"/>
                  <a:pt x="9200" y="0"/>
                </a:cubicBezTo>
              </a:path>
            </a:pathLst>
          </a:custGeom>
          <a:ln w="1905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7956376" y="1827504"/>
            <a:ext cx="10081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Recalc.</a:t>
            </a:r>
          </a:p>
        </p:txBody>
      </p:sp>
      <p:sp>
        <p:nvSpPr>
          <p:cNvPr id="232" name="Shape 232"/>
          <p:cNvSpPr/>
          <p:nvPr/>
        </p:nvSpPr>
        <p:spPr>
          <a:xfrm>
            <a:off x="1818129" y="1234023"/>
            <a:ext cx="1889731" cy="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2150927" y="885089"/>
            <a:ext cx="12241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Select product</a:t>
            </a:r>
          </a:p>
        </p:txBody>
      </p:sp>
      <p:sp>
        <p:nvSpPr>
          <p:cNvPr id="234" name="Shape 234"/>
          <p:cNvSpPr/>
          <p:nvPr/>
        </p:nvSpPr>
        <p:spPr>
          <a:xfrm flipH="1" flipV="1">
            <a:off x="1787473" y="2127821"/>
            <a:ext cx="1920389" cy="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2150927" y="1803460"/>
            <a:ext cx="12241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Continue shopping</a:t>
            </a:r>
          </a:p>
        </p:txBody>
      </p:sp>
      <p:sp>
        <p:nvSpPr>
          <p:cNvPr id="252" name="Shape 252"/>
          <p:cNvSpPr/>
          <p:nvPr/>
        </p:nvSpPr>
        <p:spPr>
          <a:xfrm>
            <a:off x="5546232" y="2413768"/>
            <a:ext cx="2062" cy="85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7" name="Shape 237"/>
          <p:cNvSpPr/>
          <p:nvPr/>
        </p:nvSpPr>
        <p:spPr>
          <a:xfrm>
            <a:off x="5624069" y="2766897"/>
            <a:ext cx="14196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Checkout</a:t>
            </a:r>
          </a:p>
        </p:txBody>
      </p:sp>
      <p:sp>
        <p:nvSpPr>
          <p:cNvPr id="238" name="Shape 238"/>
          <p:cNvSpPr/>
          <p:nvPr/>
        </p:nvSpPr>
        <p:spPr>
          <a:xfrm>
            <a:off x="1787472" y="2481586"/>
            <a:ext cx="1920389" cy="803398"/>
          </a:xfrm>
          <a:prstGeom prst="line">
            <a:avLst/>
          </a:prstGeom>
          <a:ln>
            <a:solidFill>
              <a:srgbClr val="4A7EBB"/>
            </a:solidFill>
            <a:prstDash val="lgDash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2004092" y="2780927"/>
            <a:ext cx="14196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Checkout?</a:t>
            </a:r>
          </a:p>
        </p:txBody>
      </p:sp>
      <p:grpSp>
        <p:nvGrpSpPr>
          <p:cNvPr id="243" name="Group 243"/>
          <p:cNvGrpSpPr/>
          <p:nvPr/>
        </p:nvGrpSpPr>
        <p:grpSpPr>
          <a:xfrm>
            <a:off x="3707860" y="3284984"/>
            <a:ext cx="3684979" cy="1686663"/>
            <a:chOff x="0" y="0"/>
            <a:chExt cx="3684978" cy="1686662"/>
          </a:xfrm>
        </p:grpSpPr>
        <p:sp>
          <p:nvSpPr>
            <p:cNvPr id="240" name="Shape 240"/>
            <p:cNvSpPr/>
            <p:nvPr/>
          </p:nvSpPr>
          <p:spPr>
            <a:xfrm>
              <a:off x="-1" y="0"/>
              <a:ext cx="3684980" cy="1686663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74503" y="216024"/>
              <a:ext cx="32044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ORDER		SUMMARY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386646" y="720079"/>
              <a:ext cx="2949245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Name : 		yjhan</a:t>
              </a:r>
            </a:p>
            <a:p>
              <a:pPr lvl="0"/>
              <a:r>
                <a:t>Address :	jeju …</a:t>
              </a:r>
            </a:p>
            <a:p>
              <a:pPr lvl="0"/>
              <a:r>
                <a:t>Total :		….</a:t>
              </a:r>
            </a:p>
          </p:txBody>
        </p:sp>
      </p:grpSp>
      <p:sp>
        <p:nvSpPr>
          <p:cNvPr id="244" name="Shape 244"/>
          <p:cNvSpPr/>
          <p:nvPr/>
        </p:nvSpPr>
        <p:spPr>
          <a:xfrm>
            <a:off x="5578278" y="4971647"/>
            <a:ext cx="3143" cy="545586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5750104" y="5044297"/>
            <a:ext cx="14196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Pay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4372071" y="5517231"/>
            <a:ext cx="2424983" cy="864097"/>
            <a:chOff x="0" y="0"/>
            <a:chExt cx="2424982" cy="864095"/>
          </a:xfrm>
        </p:grpSpPr>
        <p:sp>
          <p:nvSpPr>
            <p:cNvPr id="246" name="Shape 246"/>
            <p:cNvSpPr/>
            <p:nvPr/>
          </p:nvSpPr>
          <p:spPr>
            <a:xfrm>
              <a:off x="-1" y="0"/>
              <a:ext cx="2424984" cy="864096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38136" y="62715"/>
              <a:ext cx="1017707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RECEIPT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251519" y="6141592"/>
            <a:ext cx="2304258" cy="400691"/>
            <a:chOff x="0" y="0"/>
            <a:chExt cx="2304256" cy="400690"/>
          </a:xfrm>
        </p:grpSpPr>
        <p:sp>
          <p:nvSpPr>
            <p:cNvPr id="249" name="Shape 249"/>
            <p:cNvSpPr/>
            <p:nvPr/>
          </p:nvSpPr>
          <p:spPr>
            <a:xfrm>
              <a:off x="-1" y="-1"/>
              <a:ext cx="2304258" cy="400692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-1" y="6921"/>
              <a:ext cx="2304258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구매자 페이지 </a:t>
              </a:r>
              <a:r>
                <a:rPr>
                  <a:solidFill>
                    <a:srgbClr val="FFFFFF"/>
                  </a:solidFill>
                </a:rPr>
                <a:t>Flow</a:t>
              </a:r>
            </a:p>
          </p:txBody>
        </p:sp>
      </p:grp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7"/>
          <p:cNvGrpSpPr/>
          <p:nvPr/>
        </p:nvGrpSpPr>
        <p:grpSpPr>
          <a:xfrm>
            <a:off x="683567" y="725819"/>
            <a:ext cx="2304258" cy="1479046"/>
            <a:chOff x="0" y="0"/>
            <a:chExt cx="2304256" cy="1479044"/>
          </a:xfrm>
        </p:grpSpPr>
        <p:sp>
          <p:nvSpPr>
            <p:cNvPr id="254" name="Shape 254"/>
            <p:cNvSpPr/>
            <p:nvPr/>
          </p:nvSpPr>
          <p:spPr>
            <a:xfrm>
              <a:off x="-1" y="398924"/>
              <a:ext cx="2304258" cy="1080121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16023" y="477319"/>
              <a:ext cx="1152130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Name</a:t>
              </a:r>
            </a:p>
            <a:p>
              <a:pPr lvl="0"/>
            </a:p>
            <a:p>
              <a:pPr lvl="0"/>
              <a:r>
                <a:t>Password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216024" y="-1"/>
              <a:ext cx="7920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Login</a:t>
              </a:r>
            </a:p>
          </p:txBody>
        </p:sp>
      </p:grpSp>
      <p:grpSp>
        <p:nvGrpSpPr>
          <p:cNvPr id="263" name="Group 263"/>
          <p:cNvGrpSpPr/>
          <p:nvPr/>
        </p:nvGrpSpPr>
        <p:grpSpPr>
          <a:xfrm>
            <a:off x="4211959" y="725819"/>
            <a:ext cx="2304257" cy="1483113"/>
            <a:chOff x="0" y="0"/>
            <a:chExt cx="2304256" cy="1483111"/>
          </a:xfrm>
        </p:grpSpPr>
        <p:sp>
          <p:nvSpPr>
            <p:cNvPr id="258" name="Shape 258"/>
            <p:cNvSpPr/>
            <p:nvPr/>
          </p:nvSpPr>
          <p:spPr>
            <a:xfrm>
              <a:off x="-1" y="402991"/>
              <a:ext cx="2304258" cy="1080121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-1"/>
              <a:ext cx="7920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Menu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216024" y="686956"/>
              <a:ext cx="936105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16024" y="919775"/>
              <a:ext cx="936105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16024" y="1191011"/>
              <a:ext cx="936105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693823" y="2843644"/>
            <a:ext cx="2304258" cy="2241540"/>
            <a:chOff x="0" y="0"/>
            <a:chExt cx="2304256" cy="2241538"/>
          </a:xfrm>
        </p:grpSpPr>
        <p:sp>
          <p:nvSpPr>
            <p:cNvPr id="264" name="Shape 264"/>
            <p:cNvSpPr/>
            <p:nvPr/>
          </p:nvSpPr>
          <p:spPr>
            <a:xfrm>
              <a:off x="-1" y="369332"/>
              <a:ext cx="2304258" cy="1872207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05768" y="0"/>
              <a:ext cx="9463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Create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5940152" y="2780927"/>
            <a:ext cx="2592289" cy="2304257"/>
            <a:chOff x="0" y="0"/>
            <a:chExt cx="2592288" cy="2304256"/>
          </a:xfrm>
        </p:grpSpPr>
        <p:sp>
          <p:nvSpPr>
            <p:cNvPr id="267" name="Shape 267"/>
            <p:cNvSpPr/>
            <p:nvPr/>
          </p:nvSpPr>
          <p:spPr>
            <a:xfrm>
              <a:off x="-1" y="432047"/>
              <a:ext cx="2304258" cy="1872210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0"/>
              <a:ext cx="25922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Show pending order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3442797" y="2596262"/>
            <a:ext cx="11652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Product</a:t>
            </a:r>
          </a:p>
        </p:txBody>
      </p:sp>
      <p:sp>
        <p:nvSpPr>
          <p:cNvPr id="271" name="Shape 271"/>
          <p:cNvSpPr/>
          <p:nvPr/>
        </p:nvSpPr>
        <p:spPr>
          <a:xfrm>
            <a:off x="6381466" y="2278904"/>
            <a:ext cx="710814" cy="56474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2" name="Shape 272"/>
          <p:cNvSpPr/>
          <p:nvPr/>
        </p:nvSpPr>
        <p:spPr>
          <a:xfrm flipH="1">
            <a:off x="4025401" y="2278905"/>
            <a:ext cx="402584" cy="31735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4025401" y="2965593"/>
            <a:ext cx="1" cy="39139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77" name="Group 277"/>
          <p:cNvGrpSpPr/>
          <p:nvPr/>
        </p:nvGrpSpPr>
        <p:grpSpPr>
          <a:xfrm>
            <a:off x="3554533" y="3233451"/>
            <a:ext cx="1296145" cy="1440161"/>
            <a:chOff x="0" y="0"/>
            <a:chExt cx="1296144" cy="1440160"/>
          </a:xfrm>
        </p:grpSpPr>
        <p:sp>
          <p:nvSpPr>
            <p:cNvPr id="274" name="Shape 274"/>
            <p:cNvSpPr/>
            <p:nvPr/>
          </p:nvSpPr>
          <p:spPr>
            <a:xfrm>
              <a:off x="-1" y="432047"/>
              <a:ext cx="1296146" cy="1008113"/>
            </a:xfrm>
            <a:prstGeom prst="rect">
              <a:avLst/>
            </a:pr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0" y="-1"/>
              <a:ext cx="7920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Show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51577" y="1059645"/>
              <a:ext cx="582604" cy="288033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78" name="Shape 278"/>
          <p:cNvSpPr/>
          <p:nvPr/>
        </p:nvSpPr>
        <p:spPr>
          <a:xfrm flipH="1">
            <a:off x="3059832" y="4437112"/>
            <a:ext cx="837583" cy="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3033036" y="4612485"/>
            <a:ext cx="12241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edit</a:t>
            </a:r>
          </a:p>
        </p:txBody>
      </p:sp>
      <p:sp>
        <p:nvSpPr>
          <p:cNvPr id="285" name="Shape 285"/>
          <p:cNvSpPr/>
          <p:nvPr/>
        </p:nvSpPr>
        <p:spPr>
          <a:xfrm>
            <a:off x="3010780" y="2966943"/>
            <a:ext cx="673236" cy="365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86" name="Shape 286"/>
          <p:cNvSpPr/>
          <p:nvPr/>
        </p:nvSpPr>
        <p:spPr>
          <a:xfrm>
            <a:off x="3000524" y="1466013"/>
            <a:ext cx="1198736" cy="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84" name="Group 284"/>
          <p:cNvGrpSpPr/>
          <p:nvPr/>
        </p:nvGrpSpPr>
        <p:grpSpPr>
          <a:xfrm>
            <a:off x="251519" y="6141592"/>
            <a:ext cx="2304258" cy="400691"/>
            <a:chOff x="0" y="0"/>
            <a:chExt cx="2304256" cy="400690"/>
          </a:xfrm>
        </p:grpSpPr>
        <p:sp>
          <p:nvSpPr>
            <p:cNvPr id="282" name="Shape 282"/>
            <p:cNvSpPr/>
            <p:nvPr/>
          </p:nvSpPr>
          <p:spPr>
            <a:xfrm>
              <a:off x="-1" y="-1"/>
              <a:ext cx="2304258" cy="400692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-1" y="6921"/>
              <a:ext cx="2304258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판매자 페이지 </a:t>
              </a:r>
              <a:r>
                <a:rPr>
                  <a:solidFill>
                    <a:srgbClr val="FFFFFF"/>
                  </a:solidFill>
                </a:rPr>
                <a:t>Flow</a:t>
              </a:r>
            </a:p>
          </p:txBody>
        </p:sp>
      </p:grp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683568" y="1062402"/>
            <a:ext cx="1584176" cy="1574510"/>
          </a:xfrm>
          <a:prstGeom prst="rect">
            <a:avLst/>
          </a:prstGeom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693461" y="692655"/>
            <a:ext cx="12241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Product:</a:t>
            </a:r>
          </a:p>
        </p:txBody>
      </p:sp>
      <p:sp>
        <p:nvSpPr>
          <p:cNvPr id="290" name="Shape 290"/>
          <p:cNvSpPr/>
          <p:nvPr/>
        </p:nvSpPr>
        <p:spPr>
          <a:xfrm>
            <a:off x="693459" y="3814995"/>
            <a:ext cx="1934325" cy="1574510"/>
          </a:xfrm>
          <a:prstGeom prst="rect">
            <a:avLst/>
          </a:prstGeom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683568" y="3429000"/>
            <a:ext cx="1656185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Seller Details:</a:t>
            </a:r>
          </a:p>
        </p:txBody>
      </p:sp>
      <p:sp>
        <p:nvSpPr>
          <p:cNvPr id="292" name="Shape 292"/>
          <p:cNvSpPr/>
          <p:nvPr/>
        </p:nvSpPr>
        <p:spPr>
          <a:xfrm>
            <a:off x="4355975" y="1062402"/>
            <a:ext cx="1584177" cy="1574510"/>
          </a:xfrm>
          <a:prstGeom prst="rect">
            <a:avLst/>
          </a:prstGeom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5399597" y="4077072"/>
            <a:ext cx="1584177" cy="1574510"/>
          </a:xfrm>
          <a:prstGeom prst="rect">
            <a:avLst/>
          </a:prstGeom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7020272" y="1062402"/>
            <a:ext cx="1800201" cy="1574510"/>
          </a:xfrm>
          <a:prstGeom prst="rect">
            <a:avLst/>
          </a:prstGeom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4355975" y="692655"/>
            <a:ext cx="12241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Cart:</a:t>
            </a:r>
          </a:p>
        </p:txBody>
      </p:sp>
      <p:sp>
        <p:nvSpPr>
          <p:cNvPr id="296" name="Shape 296"/>
          <p:cNvSpPr/>
          <p:nvPr/>
        </p:nvSpPr>
        <p:spPr>
          <a:xfrm>
            <a:off x="7012736" y="692655"/>
            <a:ext cx="12241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Order:</a:t>
            </a:r>
          </a:p>
        </p:txBody>
      </p:sp>
      <p:sp>
        <p:nvSpPr>
          <p:cNvPr id="297" name="Shape 297"/>
          <p:cNvSpPr/>
          <p:nvPr/>
        </p:nvSpPr>
        <p:spPr>
          <a:xfrm>
            <a:off x="5436096" y="3701655"/>
            <a:ext cx="12241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Line Item:</a:t>
            </a:r>
          </a:p>
        </p:txBody>
      </p:sp>
      <p:sp>
        <p:nvSpPr>
          <p:cNvPr id="298" name="Shape 298"/>
          <p:cNvSpPr/>
          <p:nvPr/>
        </p:nvSpPr>
        <p:spPr>
          <a:xfrm>
            <a:off x="755576" y="1268760"/>
            <a:ext cx="1368152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Name</a:t>
            </a:r>
          </a:p>
          <a:p>
            <a:pPr lvl="0"/>
            <a:r>
              <a:t>Description</a:t>
            </a:r>
          </a:p>
          <a:p>
            <a:pPr lvl="0"/>
            <a:r>
              <a:t>Image</a:t>
            </a:r>
          </a:p>
          <a:p>
            <a:pPr lvl="0"/>
            <a:r>
              <a:t>Price</a:t>
            </a:r>
          </a:p>
        </p:txBody>
      </p:sp>
      <p:sp>
        <p:nvSpPr>
          <p:cNvPr id="299" name="Shape 299"/>
          <p:cNvSpPr/>
          <p:nvPr/>
        </p:nvSpPr>
        <p:spPr>
          <a:xfrm>
            <a:off x="755576" y="4070987"/>
            <a:ext cx="172819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Login name</a:t>
            </a:r>
          </a:p>
          <a:p>
            <a:pPr lvl="0"/>
            <a:r>
              <a:t>password</a:t>
            </a:r>
          </a:p>
        </p:txBody>
      </p:sp>
      <p:sp>
        <p:nvSpPr>
          <p:cNvPr id="300" name="Shape 300"/>
          <p:cNvSpPr/>
          <p:nvPr/>
        </p:nvSpPr>
        <p:spPr>
          <a:xfrm>
            <a:off x="4499991" y="1268759"/>
            <a:ext cx="11521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?</a:t>
            </a:r>
          </a:p>
        </p:txBody>
      </p:sp>
      <p:sp>
        <p:nvSpPr>
          <p:cNvPr id="301" name="Shape 301"/>
          <p:cNvSpPr/>
          <p:nvPr/>
        </p:nvSpPr>
        <p:spPr>
          <a:xfrm>
            <a:off x="5364088" y="4279084"/>
            <a:ext cx="172819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Product</a:t>
            </a:r>
          </a:p>
          <a:p>
            <a:pPr lvl="0"/>
            <a:r>
              <a:t>Quantity</a:t>
            </a:r>
          </a:p>
          <a:p>
            <a:pPr lvl="0"/>
            <a:r>
              <a:t>Price</a:t>
            </a:r>
          </a:p>
        </p:txBody>
      </p:sp>
      <p:sp>
        <p:nvSpPr>
          <p:cNvPr id="302" name="Shape 302"/>
          <p:cNvSpPr/>
          <p:nvPr/>
        </p:nvSpPr>
        <p:spPr>
          <a:xfrm>
            <a:off x="6999846" y="1176427"/>
            <a:ext cx="19646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Buyer details</a:t>
            </a:r>
          </a:p>
          <a:p>
            <a:pPr lvl="0"/>
            <a:r>
              <a:t>Payment details</a:t>
            </a:r>
          </a:p>
          <a:p>
            <a:pPr lvl="0"/>
            <a:r>
              <a:t>Shipping status</a:t>
            </a:r>
          </a:p>
        </p:txBody>
      </p:sp>
      <p:sp>
        <p:nvSpPr>
          <p:cNvPr id="303" name="Shape 303"/>
          <p:cNvSpPr/>
          <p:nvPr/>
        </p:nvSpPr>
        <p:spPr>
          <a:xfrm>
            <a:off x="5076056" y="877322"/>
            <a:ext cx="1936681" cy="1"/>
          </a:xfrm>
          <a:prstGeom prst="line">
            <a:avLst/>
          </a:prstGeom>
          <a:ln>
            <a:solidFill>
              <a:srgbClr val="4A7EBB"/>
            </a:solidFill>
            <a:prstDash val="lgDash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4788023" y="2708919"/>
            <a:ext cx="792089" cy="1089413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5" name="Shape 305"/>
          <p:cNvSpPr/>
          <p:nvPr/>
        </p:nvSpPr>
        <p:spPr>
          <a:xfrm flipH="1">
            <a:off x="6444207" y="2708919"/>
            <a:ext cx="1180597" cy="1176602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4706982" y="3516188"/>
            <a:ext cx="8640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0…n</a:t>
            </a:r>
          </a:p>
        </p:txBody>
      </p:sp>
      <p:sp>
        <p:nvSpPr>
          <p:cNvPr id="307" name="Shape 307"/>
          <p:cNvSpPr/>
          <p:nvPr/>
        </p:nvSpPr>
        <p:spPr>
          <a:xfrm>
            <a:off x="6762801" y="3516989"/>
            <a:ext cx="8640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1…n</a:t>
            </a:r>
          </a:p>
        </p:txBody>
      </p:sp>
      <p:grpSp>
        <p:nvGrpSpPr>
          <p:cNvPr id="310" name="Group 310"/>
          <p:cNvGrpSpPr/>
          <p:nvPr/>
        </p:nvGrpSpPr>
        <p:grpSpPr>
          <a:xfrm>
            <a:off x="251519" y="6141592"/>
            <a:ext cx="3096346" cy="400691"/>
            <a:chOff x="0" y="0"/>
            <a:chExt cx="3096344" cy="400690"/>
          </a:xfrm>
        </p:grpSpPr>
        <p:sp>
          <p:nvSpPr>
            <p:cNvPr id="308" name="Shape 308"/>
            <p:cNvSpPr/>
            <p:nvPr/>
          </p:nvSpPr>
          <p:spPr>
            <a:xfrm>
              <a:off x="-1" y="-1"/>
              <a:ext cx="3096346" cy="400692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-1" y="6921"/>
              <a:ext cx="3096346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데이터에 대한 초기 추측</a:t>
              </a:r>
            </a:p>
          </p:txBody>
        </p:sp>
      </p:grp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6</a:t>
            </a:r>
            <a:r>
              <a:rPr sz="4180"/>
              <a:t>장 </a:t>
            </a:r>
            <a:br>
              <a:rPr sz="4180"/>
            </a:br>
            <a:r>
              <a:rPr sz="4180"/>
              <a:t>태스크 </a:t>
            </a:r>
            <a:r>
              <a:rPr sz="4180"/>
              <a:t>A : </a:t>
            </a:r>
            <a:r>
              <a:rPr sz="4180"/>
              <a:t>제품 관리하기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레일스는 애자일하다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defRPr sz="1800"/>
            </a:pPr>
            <a:r>
              <a:rPr sz="2900"/>
              <a:t>프로세스와 도구보다는 개인과 상호작용을</a:t>
            </a:r>
            <a:endParaRPr sz="2900"/>
          </a:p>
          <a:p>
            <a:pPr lvl="0" marL="283779" indent="-283779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도구 모음</a:t>
            </a:r>
            <a:r>
              <a:rPr sz="2400"/>
              <a:t>, </a:t>
            </a:r>
            <a:r>
              <a:rPr sz="2400"/>
              <a:t>복잡한 설정</a:t>
            </a:r>
            <a:r>
              <a:rPr sz="2400"/>
              <a:t>, </a:t>
            </a:r>
            <a:r>
              <a:rPr sz="2400"/>
              <a:t>반복 프로세스가 없다</a:t>
            </a:r>
            <a:r>
              <a:rPr sz="2400"/>
              <a:t>.</a:t>
            </a:r>
            <a:endParaRPr sz="2900"/>
          </a:p>
          <a:p>
            <a:pPr lvl="0" marL="283779" indent="-283779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루비 코드 덩어리만 있을 뿐 </a:t>
            </a:r>
            <a:endParaRPr sz="2600"/>
          </a:p>
          <a:p>
            <a:pPr lvl="0" marL="283779" indent="-283779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개발자가 무엇을 했는지 고객이 즉각 확인 가능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포괄적인 문서화보다는 작동하는 소프트웨어</a:t>
            </a:r>
            <a:endParaRPr sz="2900"/>
          </a:p>
          <a:p>
            <a:pPr lvl="0" marL="283779" indent="-283779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개발 초기에 작동하는 소프트웨어를 만들 수 있음</a:t>
            </a:r>
            <a:endParaRPr sz="2600"/>
          </a:p>
          <a:p>
            <a:pPr lvl="0" marL="283779" indent="-283779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소통이 가능해짐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데이터베이스 설정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config/database.yml </a:t>
            </a:r>
            <a:r>
              <a:rPr sz="2400"/>
              <a:t>초기설정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rails new depot --database=mysql</a:t>
            </a:r>
          </a:p>
        </p:txBody>
      </p:sp>
      <p:pic>
        <p:nvPicPr>
          <p:cNvPr id="316" name="image17.png" descr="C:\daumcloud\회사\rails_study\2부\6\6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796" y="3135507"/>
            <a:ext cx="5419469" cy="3533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모델 및 테이블 생성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마이그레이션 </a:t>
            </a:r>
            <a:r>
              <a:rPr sz="2400"/>
              <a:t>: </a:t>
            </a:r>
            <a:r>
              <a:rPr sz="2400"/>
              <a:t>마이그레이션은 </a:t>
            </a:r>
            <a:r>
              <a:rPr sz="2400"/>
              <a:t>DB</a:t>
            </a:r>
            <a:r>
              <a:rPr sz="2400"/>
              <a:t>에 가하고자하는 어떤 변경을 의미</a:t>
            </a:r>
            <a:r>
              <a:rPr sz="2400"/>
              <a:t>, DB</a:t>
            </a:r>
            <a:r>
              <a:rPr sz="2400"/>
              <a:t>에 독립적인 용어를 사용하여 별도의 소스파일에 표현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스키마</a:t>
            </a:r>
            <a:r>
              <a:rPr sz="2400"/>
              <a:t>,</a:t>
            </a:r>
            <a:r>
              <a:rPr sz="2400"/>
              <a:t>테이블의 데이터 업데이트</a:t>
            </a:r>
            <a:r>
              <a:rPr sz="2400"/>
              <a:t>, </a:t>
            </a:r>
            <a:r>
              <a:rPr sz="2400"/>
              <a:t>롤백 할 수 있음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모델 </a:t>
            </a:r>
            <a:r>
              <a:rPr sz="2400"/>
              <a:t>- </a:t>
            </a:r>
            <a:r>
              <a:rPr sz="2400"/>
              <a:t>테이블 대응</a:t>
            </a:r>
            <a:r>
              <a:rPr sz="2400"/>
              <a:t>, </a:t>
            </a:r>
            <a:r>
              <a:rPr sz="2400"/>
              <a:t>단수형의 모델 이름이 복수형의 테이블 이름에 매핑됨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200"/>
              <a:t>- </a:t>
            </a:r>
            <a:r>
              <a:rPr sz="2400"/>
              <a:t>rails generate model product</a:t>
            </a:r>
          </a:p>
        </p:txBody>
      </p:sp>
      <p:pic>
        <p:nvPicPr>
          <p:cNvPr id="323" name="image18.png" descr="C:\daumcloud\회사\rails_study\2부\6\6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2673098"/>
            <a:ext cx="7848873" cy="2232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  <p:sp>
        <p:nvSpPr>
          <p:cNvPr id="326" name="Shape 3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200"/>
              <a:t>- </a:t>
            </a:r>
            <a:r>
              <a:rPr sz="2400"/>
              <a:t>db/migrate/xxx_create_products.rb</a:t>
            </a:r>
          </a:p>
        </p:txBody>
      </p:sp>
      <p:pic>
        <p:nvPicPr>
          <p:cNvPr id="327" name="image19.png" descr="C:\daumcloud\회사\rails_study\2부\6\6-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141" y="2852935"/>
            <a:ext cx="7515275" cy="279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image20.png" descr="C:\daumcloud\회사\rails_study\2부\6\6-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515" y="2348881"/>
            <a:ext cx="6336705" cy="367240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변경을 적용 </a:t>
            </a:r>
            <a:r>
              <a:rPr sz="2400"/>
              <a:t>: rake db:migrate</a:t>
            </a:r>
          </a:p>
        </p:txBody>
      </p:sp>
      <p:pic>
        <p:nvPicPr>
          <p:cNvPr id="334" name="image21.png" descr="C:\daumcloud\회사\rails_study\2부\6\6-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049" y="2845625"/>
            <a:ext cx="7873608" cy="1423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컨트롤러 생성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rails generate controller product</a:t>
            </a:r>
          </a:p>
        </p:txBody>
      </p:sp>
      <p:pic>
        <p:nvPicPr>
          <p:cNvPr id="338" name="image22.png" descr="C:\daumcloud\회사\rails_study\2부\6\6-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898000"/>
            <a:ext cx="5922237" cy="3195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A1 : </a:t>
            </a:r>
            <a:r>
              <a:rPr sz="3900"/>
              <a:t>뭔가 돌아가게 하기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애플리케이션 만들기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rails g scaffold Product title:string description:text imgage_url:string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scaffold(</a:t>
            </a:r>
            <a:r>
              <a:rPr sz="2400"/>
              <a:t>발판</a:t>
            </a:r>
            <a:r>
              <a:rPr sz="2400"/>
              <a:t>) : </a:t>
            </a:r>
            <a:r>
              <a:rPr sz="2400"/>
              <a:t>완제품의 애플리케이션을 만들기 위한 것이 아니라 지원 목적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scaffold</a:t>
            </a:r>
            <a:r>
              <a:rPr sz="2400"/>
              <a:t>는 시작점으로만</a:t>
            </a:r>
            <a:r>
              <a:rPr sz="2400"/>
              <a:t>, </a:t>
            </a:r>
            <a:r>
              <a:rPr sz="2400"/>
              <a:t>개발이 진행될 수록 </a:t>
            </a:r>
            <a:r>
              <a:rPr sz="2400"/>
              <a:t>scaffold </a:t>
            </a:r>
            <a:r>
              <a:rPr sz="2400"/>
              <a:t>코드들은 다른 코드들로 대체됨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scaffold</a:t>
            </a:r>
            <a:r>
              <a:rPr sz="2400"/>
              <a:t>로 개발 초기에 고객에게 뭔가 돌아가는 것을 보여줄 수 있음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반복주기 </a:t>
            </a:r>
            <a:r>
              <a:rPr sz="4400"/>
              <a:t>A2: </a:t>
            </a:r>
            <a:r>
              <a:rPr sz="4400"/>
              <a:t>빠진 열 추가하기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가격 정보 추가하기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SQL(x), migration</a:t>
            </a:r>
            <a:r>
              <a:rPr sz="2400"/>
              <a:t>으로</a:t>
            </a:r>
            <a:r>
              <a:rPr sz="2400"/>
              <a:t>-&gt; </a:t>
            </a:r>
            <a:r>
              <a:rPr sz="2400"/>
              <a:t>왜</a:t>
            </a:r>
            <a:r>
              <a:rPr sz="2400"/>
              <a:t>? </a:t>
            </a:r>
            <a:r>
              <a:rPr sz="2400"/>
              <a:t>스키마에 대한 버전관리 </a:t>
            </a:r>
            <a:r>
              <a:rPr sz="2400"/>
              <a:t>&amp; </a:t>
            </a:r>
            <a:r>
              <a:rPr sz="2400"/>
              <a:t>간단한 롤백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rails generate migration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반복주기 </a:t>
            </a:r>
            <a:r>
              <a:rPr sz="4400"/>
              <a:t>A2: </a:t>
            </a:r>
            <a:r>
              <a:rPr sz="4400"/>
              <a:t>빠진 열 추가하기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457200" y="4581128"/>
            <a:ext cx="8229600" cy="1545036"/>
          </a:xfrm>
          <a:prstGeom prst="rect">
            <a:avLst/>
          </a:prstGeom>
        </p:spPr>
        <p:txBody>
          <a:bodyPr/>
          <a:lstStyle/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reversible</a:t>
            </a:r>
            <a:r>
              <a:rPr sz="2400"/>
              <a:t>이 최근 방식</a:t>
            </a:r>
            <a:r>
              <a:rPr sz="2400"/>
              <a:t>, up,down</a:t>
            </a:r>
            <a:r>
              <a:rPr sz="2400"/>
              <a:t>이 옛날 방식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rails</a:t>
            </a:r>
            <a:r>
              <a:rPr sz="2400"/>
              <a:t>는 현재 </a:t>
            </a:r>
            <a:r>
              <a:rPr sz="2400"/>
              <a:t>DB</a:t>
            </a:r>
            <a:r>
              <a:rPr sz="2400"/>
              <a:t>가 어느 버전에 있다는 것을 알고 있음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새로 만들어진 버전의 마이그레이션만 적용</a:t>
            </a:r>
          </a:p>
        </p:txBody>
      </p:sp>
      <p:pic>
        <p:nvPicPr>
          <p:cNvPr id="348" name="image23.png" descr="C:\daumcloud\회사\rails_study\2부\6\6-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1700808"/>
            <a:ext cx="6336705" cy="2720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레일스는 애자일하다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계획을 따르는 것보다는 변화에 응대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단호한 </a:t>
            </a:r>
            <a:r>
              <a:rPr sz="2400"/>
              <a:t>DRY </a:t>
            </a:r>
            <a:r>
              <a:rPr sz="2400"/>
              <a:t>원칙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변화가 생겼을때 영향 받는 코드가 거의 없음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루비라는 언어자체가 </a:t>
            </a:r>
            <a:r>
              <a:rPr sz="2400"/>
              <a:t>localize</a:t>
            </a:r>
            <a:r>
              <a:rPr sz="2400"/>
              <a:t>한 경향이 있음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테스트 제공</a:t>
            </a:r>
            <a:r>
              <a:rPr sz="2400"/>
              <a:t>=&gt;</a:t>
            </a:r>
            <a:r>
              <a:rPr sz="2400"/>
              <a:t>변화에 빠르게 반응할 수 있음</a:t>
            </a:r>
            <a:endParaRPr sz="24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계약 협상보다는 고객과의 협력을</a:t>
            </a:r>
            <a:endParaRPr sz="3200"/>
          </a:p>
          <a:p>
            <a:pPr lvl="0" marL="246459" indent="-246459">
              <a:spcBef>
                <a:spcPts val="500"/>
              </a:spcBef>
              <a:buFontTx/>
              <a:buChar char="-"/>
              <a:defRPr sz="1800"/>
            </a:pPr>
            <a:r>
              <a:rPr sz="2300"/>
              <a:t>빠르게 변화에 반응하는지 보게되면 고객이 신뢰 </a:t>
            </a:r>
            <a:r>
              <a:rPr sz="2300"/>
              <a:t>-&gt; </a:t>
            </a:r>
            <a:r>
              <a:rPr sz="2300"/>
              <a:t>협력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반복주기 </a:t>
            </a:r>
            <a:r>
              <a:rPr sz="4400"/>
              <a:t>A2: </a:t>
            </a:r>
            <a:r>
              <a:rPr sz="4400"/>
              <a:t>빠진 열 추가하기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251519" y="1600200"/>
            <a:ext cx="8640962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price</a:t>
            </a:r>
            <a:r>
              <a:rPr sz="3200"/>
              <a:t>만 추가해서 마이그레이션 하면 자동으로 추가된다</a:t>
            </a:r>
            <a:r>
              <a:rPr sz="3200"/>
              <a:t>? -&gt; </a:t>
            </a:r>
            <a:r>
              <a:rPr sz="3200"/>
              <a:t>안됨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수동 추가 </a:t>
            </a:r>
            <a:r>
              <a:rPr sz="2400"/>
              <a:t>↓ 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컨트롤러</a:t>
            </a:r>
            <a:r>
              <a:rPr sz="2400"/>
              <a:t>: </a:t>
            </a:r>
            <a:r>
              <a:rPr sz="2400"/>
              <a:t>파라미터 전달 함수에 </a:t>
            </a:r>
            <a:r>
              <a:rPr sz="2400"/>
              <a:t>price</a:t>
            </a:r>
            <a:r>
              <a:rPr sz="2400"/>
              <a:t>추가</a:t>
            </a:r>
            <a:r>
              <a:rPr sz="2400"/>
              <a:t>(product_params)</a:t>
            </a:r>
            <a:endParaRPr sz="24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뷰</a:t>
            </a:r>
            <a:r>
              <a:rPr sz="2400"/>
              <a:t>: index.html.erb</a:t>
            </a:r>
            <a:r>
              <a:rPr sz="2400"/>
              <a:t>에 </a:t>
            </a:r>
            <a:r>
              <a:rPr sz="2400"/>
              <a:t>price</a:t>
            </a:r>
            <a:r>
              <a:rPr sz="2400"/>
              <a:t>항목 추가</a:t>
            </a:r>
            <a:r>
              <a:rPr sz="2400"/>
              <a:t>, _form.html.erb</a:t>
            </a:r>
            <a:r>
              <a:rPr sz="2400"/>
              <a:t>에 </a:t>
            </a:r>
            <a:r>
              <a:rPr sz="2400"/>
              <a:t>price</a:t>
            </a:r>
            <a:r>
              <a:rPr sz="2400"/>
              <a:t>항목 추가</a:t>
            </a:r>
            <a:r>
              <a:rPr sz="2400"/>
              <a:t>(edit,new), show.html.erb</a:t>
            </a:r>
            <a:r>
              <a:rPr sz="2400"/>
              <a:t>에 </a:t>
            </a:r>
            <a:r>
              <a:rPr sz="2400"/>
              <a:t>price</a:t>
            </a:r>
            <a:r>
              <a:rPr sz="2400"/>
              <a:t>항목 추가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A3: (</a:t>
            </a:r>
            <a:r>
              <a:rPr sz="3900"/>
              <a:t>유효성을</a:t>
            </a:r>
            <a:r>
              <a:rPr sz="3900"/>
              <a:t>) </a:t>
            </a:r>
            <a:r>
              <a:rPr sz="3900"/>
              <a:t>검증하라</a:t>
            </a:r>
            <a:r>
              <a:rPr sz="3900"/>
              <a:t>!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39470" indent="-339470" defTabSz="905255">
              <a:defRPr sz="1800"/>
            </a:pPr>
            <a:r>
              <a:rPr sz="3168"/>
              <a:t>데이터 검증 기능은 어디에</a:t>
            </a:r>
            <a:r>
              <a:rPr sz="3168"/>
              <a:t>? </a:t>
            </a:r>
            <a:r>
              <a:rPr sz="3168"/>
              <a:t>모델에</a:t>
            </a:r>
            <a:endParaRPr sz="3168"/>
          </a:p>
          <a:p>
            <a:pPr lvl="0" marL="254603" indent="-254603" defTabSz="905255">
              <a:spcBef>
                <a:spcPts val="500"/>
              </a:spcBef>
              <a:buFontTx/>
              <a:buChar char="-"/>
              <a:defRPr sz="1800"/>
            </a:pPr>
            <a:r>
              <a:rPr sz="2376"/>
              <a:t>DB</a:t>
            </a:r>
            <a:r>
              <a:rPr sz="2376"/>
              <a:t>에 기록하기 전에 모델에서 검사 </a:t>
            </a:r>
            <a:r>
              <a:rPr sz="2376"/>
              <a:t>-&gt; </a:t>
            </a:r>
            <a:r>
              <a:rPr sz="2376"/>
              <a:t>유효하지 않은 데이터 거를 수</a:t>
            </a:r>
            <a:endParaRPr sz="2376"/>
          </a:p>
          <a:p>
            <a:pPr lvl="0" marL="254603" indent="-254603" defTabSz="905255">
              <a:spcBef>
                <a:spcPts val="500"/>
              </a:spcBef>
              <a:buFontTx/>
              <a:buChar char="-"/>
              <a:defRPr sz="1800"/>
            </a:pPr>
            <a:r>
              <a:rPr sz="2376"/>
              <a:t>현재 </a:t>
            </a:r>
            <a:r>
              <a:rPr sz="2376"/>
              <a:t>-&gt; </a:t>
            </a:r>
            <a:r>
              <a:rPr sz="2376"/>
              <a:t>아무것도 없음</a:t>
            </a:r>
            <a:endParaRPr sz="2376"/>
          </a:p>
          <a:p>
            <a:pPr lvl="0" marL="339470" indent="-339470" defTabSz="905255">
              <a:buFontTx/>
              <a:buChar char="-"/>
              <a:defRPr sz="1800"/>
            </a:pPr>
            <a:endParaRPr sz="2376"/>
          </a:p>
          <a:p>
            <a:pPr lvl="0" marL="339470" indent="-339470" defTabSz="905255">
              <a:buFontTx/>
              <a:buChar char="-"/>
              <a:defRPr sz="1800"/>
            </a:pPr>
            <a:endParaRPr sz="2376"/>
          </a:p>
          <a:p>
            <a:pPr lvl="0" marL="339470" indent="-339470" defTabSz="905255">
              <a:buFontTx/>
              <a:buChar char="-"/>
              <a:defRPr sz="1800"/>
            </a:pPr>
            <a:endParaRPr sz="2376"/>
          </a:p>
          <a:p>
            <a:pPr lvl="0" marL="339470" indent="-339470" defTabSz="905255">
              <a:buFontTx/>
              <a:buChar char="-"/>
              <a:defRPr sz="1800"/>
            </a:pPr>
            <a:endParaRPr sz="2376"/>
          </a:p>
          <a:p>
            <a:pPr lvl="0" marL="254603" indent="-254603" defTabSz="905255">
              <a:spcBef>
                <a:spcPts val="500"/>
              </a:spcBef>
              <a:buFontTx/>
              <a:buChar char="-"/>
              <a:defRPr sz="1800"/>
            </a:pPr>
            <a:r>
              <a:rPr sz="2376"/>
              <a:t>그렇다면 데이터베이스 매핑이라든지</a:t>
            </a:r>
            <a:r>
              <a:rPr sz="2376"/>
              <a:t>, </a:t>
            </a:r>
            <a:r>
              <a:rPr sz="2376"/>
              <a:t>생성</a:t>
            </a:r>
            <a:r>
              <a:rPr sz="2376"/>
              <a:t>, </a:t>
            </a:r>
            <a:r>
              <a:rPr sz="2376"/>
              <a:t>갱신</a:t>
            </a:r>
            <a:r>
              <a:rPr sz="2376"/>
              <a:t>, </a:t>
            </a:r>
            <a:r>
              <a:rPr sz="2376"/>
              <a:t>검색 같은 일은 어디서</a:t>
            </a:r>
            <a:r>
              <a:rPr sz="2376"/>
              <a:t>? </a:t>
            </a:r>
            <a:r>
              <a:rPr sz="2376"/>
              <a:t>부모 클래스에서</a:t>
            </a:r>
          </a:p>
        </p:txBody>
      </p:sp>
      <p:pic>
        <p:nvPicPr>
          <p:cNvPr id="355" name="image24.png" descr="C:\daumcloud\회사\rails_study\2부\6\6-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3789040"/>
            <a:ext cx="7056785" cy="1004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A3: (</a:t>
            </a:r>
            <a:r>
              <a:rPr sz="3900"/>
              <a:t>유효성을</a:t>
            </a:r>
            <a:r>
              <a:rPr sz="3900"/>
              <a:t>) </a:t>
            </a:r>
            <a:r>
              <a:rPr sz="3900"/>
              <a:t>검증하라</a:t>
            </a:r>
            <a:r>
              <a:rPr sz="3900"/>
              <a:t>!</a:t>
            </a:r>
          </a:p>
        </p:txBody>
      </p:sp>
      <p:pic>
        <p:nvPicPr>
          <p:cNvPr id="358" name="image25.png" descr="C:\daumcloud\회사\rails_study\2부\6\6-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1412775"/>
            <a:ext cx="7200801" cy="270654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hape 359"/>
          <p:cNvSpPr/>
          <p:nvPr>
            <p:ph type="body" idx="1"/>
          </p:nvPr>
        </p:nvSpPr>
        <p:spPr>
          <a:xfrm>
            <a:off x="395535" y="4149080"/>
            <a:ext cx="8496946" cy="2221708"/>
          </a:xfrm>
          <a:prstGeom prst="rect">
            <a:avLst/>
          </a:prstGeom>
        </p:spPr>
        <p:txBody>
          <a:bodyPr/>
          <a:lstStyle/>
          <a:p>
            <a:pPr lvl="0" marL="254603" indent="-254603" defTabSz="905255">
              <a:spcBef>
                <a:spcPts val="500"/>
              </a:spcBef>
              <a:buFontTx/>
              <a:buChar char="-"/>
              <a:defRPr sz="1800"/>
            </a:pPr>
            <a:r>
              <a:rPr sz="2376"/>
              <a:t>validates_presence_of :title, :description, :image_url -&gt; </a:t>
            </a:r>
            <a:r>
              <a:rPr sz="2376"/>
              <a:t>값이 있는지 없는지 확인</a:t>
            </a:r>
            <a:endParaRPr sz="2376"/>
          </a:p>
          <a:p>
            <a:pPr lvl="0" marL="254603" indent="-254603" defTabSz="905255">
              <a:spcBef>
                <a:spcPts val="500"/>
              </a:spcBef>
              <a:buFontTx/>
              <a:buChar char="-"/>
              <a:defRPr sz="1800"/>
            </a:pPr>
            <a:r>
              <a:rPr sz="2376"/>
              <a:t>validates_numericality_of :price -&gt; </a:t>
            </a:r>
            <a:r>
              <a:rPr sz="2376"/>
              <a:t>숫자인지 확인</a:t>
            </a:r>
            <a:endParaRPr sz="2376"/>
          </a:p>
          <a:p>
            <a:pPr lvl="0" marL="254603" indent="-254603" defTabSz="905255">
              <a:spcBef>
                <a:spcPts val="500"/>
              </a:spcBef>
              <a:buFontTx/>
              <a:buChar char="-"/>
              <a:defRPr sz="1800"/>
            </a:pPr>
            <a:r>
              <a:rPr sz="2376"/>
              <a:t>validates_uniqueness_of : </a:t>
            </a:r>
            <a:r>
              <a:rPr sz="2376"/>
              <a:t>유일한지 확인</a:t>
            </a:r>
            <a:endParaRPr sz="2376"/>
          </a:p>
          <a:p>
            <a:pPr lvl="0" marL="254603" indent="-254603" defTabSz="905255">
              <a:spcBef>
                <a:spcPts val="500"/>
              </a:spcBef>
              <a:buFontTx/>
              <a:buChar char="-"/>
              <a:defRPr sz="1800"/>
            </a:pPr>
            <a:r>
              <a:rPr sz="2376"/>
              <a:t>validates_format_of : </a:t>
            </a:r>
            <a:r>
              <a:rPr sz="2376"/>
              <a:t>형식에 맞는지 확인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A4: </a:t>
            </a:r>
            <a:r>
              <a:rPr sz="3900"/>
              <a:t>목록 예쁘게 꾸미기</a:t>
            </a:r>
          </a:p>
        </p:txBody>
      </p:sp>
      <p:sp>
        <p:nvSpPr>
          <p:cNvPr id="362" name="Shape 3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rails generate migration add_test_data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다 지우고 데이터 추가</a:t>
            </a:r>
          </a:p>
        </p:txBody>
      </p:sp>
      <p:pic>
        <p:nvPicPr>
          <p:cNvPr id="363" name="image26.png" descr="C:\daumcloud\회사\rails_study\2부\6\6-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828810"/>
            <a:ext cx="6629463" cy="2184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A4: </a:t>
            </a:r>
            <a:r>
              <a:rPr sz="3900"/>
              <a:t>목록 예쁘게 꾸미기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html </a:t>
            </a:r>
            <a:r>
              <a:rPr sz="3200"/>
              <a:t>수정</a:t>
            </a:r>
          </a:p>
        </p:txBody>
      </p:sp>
      <p:pic>
        <p:nvPicPr>
          <p:cNvPr id="367" name="image27.png" descr="C:\daumcloud\회사\rails_study\2부\6\6-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16" y="2204864"/>
            <a:ext cx="6408712" cy="4438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반복주기 </a:t>
            </a:r>
            <a:r>
              <a:rPr sz="3900"/>
              <a:t>A4: </a:t>
            </a:r>
            <a:r>
              <a:rPr sz="3900"/>
              <a:t>목록 예쁘게 꾸미기</a:t>
            </a:r>
          </a:p>
        </p:txBody>
      </p:sp>
      <p:pic>
        <p:nvPicPr>
          <p:cNvPr id="370" name="image28.png" descr="C:\daumcloud\회사\rails_study\2부\6\6-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551" y="1916832"/>
            <a:ext cx="8250958" cy="3630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7</a:t>
            </a:r>
            <a:r>
              <a:rPr sz="4180"/>
              <a:t>장 </a:t>
            </a:r>
            <a:br>
              <a:rPr sz="4180"/>
            </a:br>
            <a:r>
              <a:rPr sz="4180"/>
              <a:t>태스크 </a:t>
            </a:r>
            <a:r>
              <a:rPr sz="4180"/>
              <a:t>B: </a:t>
            </a:r>
            <a:r>
              <a:rPr sz="4180"/>
              <a:t>카탈로그 보여주기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반복주기 </a:t>
            </a:r>
            <a:r>
              <a:rPr sz="3600"/>
              <a:t>B1 : </a:t>
            </a:r>
            <a:r>
              <a:rPr sz="3600"/>
              <a:t>카탈로그 목록 만들기</a:t>
            </a:r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18897" indent="-318897" defTabSz="850391">
              <a:defRPr sz="1800"/>
            </a:pPr>
            <a:r>
              <a:rPr sz="2976"/>
              <a:t>두번째 컨트롤러 생성</a:t>
            </a:r>
            <a:endParaRPr sz="2976"/>
          </a:p>
          <a:p>
            <a:pPr lvl="0" marL="239172" indent="-239172" defTabSz="850391">
              <a:spcBef>
                <a:spcPts val="500"/>
              </a:spcBef>
              <a:buFontTx/>
              <a:buChar char="-"/>
              <a:defRPr sz="1800"/>
            </a:pPr>
            <a:r>
              <a:rPr sz="2232"/>
              <a:t>고객과 상호작용하는 컨트롤러</a:t>
            </a:r>
            <a:endParaRPr sz="2232"/>
          </a:p>
          <a:p>
            <a:pPr lvl="0" marL="239172" indent="-239172" defTabSz="850391">
              <a:spcBef>
                <a:spcPts val="500"/>
              </a:spcBef>
              <a:buFontTx/>
              <a:buChar char="-"/>
              <a:defRPr sz="1800"/>
            </a:pPr>
            <a:r>
              <a:rPr sz="2232"/>
              <a:t>rails g controller store index</a:t>
            </a:r>
            <a:endParaRPr sz="2232"/>
          </a:p>
          <a:p>
            <a:pPr lvl="0" marL="239172" indent="-239172" defTabSz="850391">
              <a:spcBef>
                <a:spcPts val="500"/>
              </a:spcBef>
              <a:buFontTx/>
              <a:buChar char="-"/>
              <a:defRPr sz="1800"/>
            </a:pPr>
            <a:r>
              <a:rPr sz="2232"/>
              <a:t>DB</a:t>
            </a:r>
            <a:r>
              <a:rPr sz="2232"/>
              <a:t>에서 제품 목록을 뽑아 테이블을 표시해야됨 </a:t>
            </a:r>
            <a:r>
              <a:rPr sz="2232"/>
              <a:t>-&gt; </a:t>
            </a:r>
            <a:r>
              <a:rPr sz="2232"/>
              <a:t>모델에게 제품목록을 요청</a:t>
            </a:r>
            <a:endParaRPr sz="2232"/>
          </a:p>
          <a:p>
            <a:pPr lvl="0" marL="239172" indent="-239172" defTabSz="850391">
              <a:spcBef>
                <a:spcPts val="500"/>
              </a:spcBef>
              <a:buFontTx/>
              <a:buChar char="-"/>
              <a:defRPr sz="1800"/>
            </a:pPr>
            <a:r>
              <a:rPr sz="2232"/>
              <a:t>index </a:t>
            </a:r>
            <a:r>
              <a:rPr sz="2232"/>
              <a:t>메소드에 </a:t>
            </a:r>
            <a:r>
              <a:rPr sz="2232"/>
              <a:t>						@products = Product.find_products_for_sale </a:t>
            </a:r>
            <a:r>
              <a:rPr sz="2232"/>
              <a:t>추가</a:t>
            </a:r>
            <a:endParaRPr sz="2232"/>
          </a:p>
          <a:p>
            <a:pPr lvl="0" marL="0" indent="0" defTabSz="850391">
              <a:spcBef>
                <a:spcPts val="500"/>
              </a:spcBef>
              <a:buSzTx/>
              <a:buFontTx/>
              <a:buNone/>
              <a:defRPr sz="1800"/>
            </a:pPr>
            <a:r>
              <a:rPr sz="2232"/>
              <a:t>	</a:t>
            </a:r>
            <a:endParaRPr sz="2232"/>
          </a:p>
          <a:p>
            <a:pPr lvl="0" marL="0" indent="0" defTabSz="850391">
              <a:spcBef>
                <a:spcPts val="500"/>
              </a:spcBef>
              <a:buSzTx/>
              <a:buFontTx/>
              <a:buNone/>
              <a:defRPr sz="1800"/>
            </a:pPr>
            <a:r>
              <a:rPr sz="2232"/>
              <a:t>  def self.find_products_for_sale</a:t>
            </a:r>
            <a:endParaRPr sz="2232"/>
          </a:p>
          <a:p>
            <a:pPr lvl="0" marL="0" indent="0" defTabSz="850391">
              <a:spcBef>
                <a:spcPts val="500"/>
              </a:spcBef>
              <a:buSzTx/>
              <a:buFontTx/>
              <a:buNone/>
              <a:defRPr sz="1800"/>
            </a:pPr>
            <a:r>
              <a:rPr sz="2232"/>
              <a:t>	find(:all, :order =&gt; “title")</a:t>
            </a:r>
            <a:endParaRPr sz="2232"/>
          </a:p>
          <a:p>
            <a:pPr lvl="0" marL="0" indent="0" defTabSz="850391">
              <a:spcBef>
                <a:spcPts val="500"/>
              </a:spcBef>
              <a:buSzTx/>
              <a:buFontTx/>
              <a:buNone/>
              <a:defRPr sz="1800"/>
            </a:pPr>
            <a:r>
              <a:rPr sz="2232"/>
              <a:t>  end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반복주기 </a:t>
            </a:r>
            <a:r>
              <a:rPr sz="3600"/>
              <a:t>B1 : </a:t>
            </a:r>
            <a:r>
              <a:rPr sz="3600"/>
              <a:t>카탈로그 목록 만들기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xfrm>
            <a:off x="457200" y="1600200"/>
            <a:ext cx="8363271" cy="4525963"/>
          </a:xfrm>
          <a:prstGeom prst="rect">
            <a:avLst/>
          </a:prstGeom>
        </p:spPr>
        <p:txBody>
          <a:bodyPr/>
          <a:lstStyle/>
          <a:p>
            <a:pPr lvl="0" marL="300037" indent="-300037">
              <a:spcBef>
                <a:spcPts val="600"/>
              </a:spcBef>
              <a:buFontTx/>
              <a:buChar char="-"/>
              <a:defRPr sz="1800"/>
            </a:pPr>
            <a:r>
              <a:rPr sz="2800"/>
              <a:t>index.html.erb </a:t>
            </a:r>
            <a:r>
              <a:rPr sz="2800"/>
              <a:t>소스</a:t>
            </a:r>
            <a:endParaRPr sz="28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&lt;h1&gt;Your Pragmatic Catalog&lt;/h1&gt;</a:t>
            </a:r>
            <a:endParaRPr sz="2000"/>
          </a:p>
          <a:p>
            <a:pPr lvl="0" marL="0" indent="0">
              <a:buSzTx/>
              <a:buNone/>
              <a:defRPr sz="1800"/>
            </a:pP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&lt;% for product in @products %&gt;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&lt;div class="entry" &gt;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	&lt;%= image_tag product.image_url %&gt;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	&lt;h3&gt;&lt;%= h(product.title) %&gt;&lt;/h3&gt;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	&lt;%= product.description %&gt;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	&lt;span class="price" &gt;&lt;%= product.price %&gt;&lt;/span&gt;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	&lt;/div&gt;</a:t>
            </a:r>
            <a:endParaRPr sz="2000"/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/>
              <a:t>&lt;% end %&gt;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57200" y="274638"/>
            <a:ext cx="8219255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반복주기 </a:t>
            </a:r>
            <a:r>
              <a:rPr sz="3600"/>
              <a:t>B1 : </a:t>
            </a:r>
            <a:r>
              <a:rPr sz="3600"/>
              <a:t>카탈로그 목록 만들기</a:t>
            </a:r>
          </a:p>
        </p:txBody>
      </p:sp>
      <p:pic>
        <p:nvPicPr>
          <p:cNvPr id="381" name="image29.png" descr="C:\daumcloud\회사\rails_study\2부\7\7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5618" y="1268759"/>
            <a:ext cx="5866703" cy="518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2</a:t>
            </a:r>
            <a:r>
              <a:rPr sz="3900"/>
              <a:t>장 </a:t>
            </a:r>
            <a:br>
              <a:rPr sz="3900"/>
            </a:br>
            <a:r>
              <a:rPr sz="3900"/>
              <a:t>레일스 애플리케이션 시작하기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반복주기 </a:t>
            </a:r>
            <a:r>
              <a:rPr sz="3200"/>
              <a:t>B2 : </a:t>
            </a:r>
            <a:r>
              <a:rPr sz="3200"/>
              <a:t>페이지 레이아웃 추가하기</a:t>
            </a:r>
          </a:p>
        </p:txBody>
      </p:sp>
      <p:sp>
        <p:nvSpPr>
          <p:cNvPr id="384" name="Shape 3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app/views/layouts </a:t>
            </a:r>
            <a:r>
              <a:rPr sz="3200"/>
              <a:t>디렉토리에 컨트롤러와 동일한 이름으로 작성하면 디폴트로 사용됨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반복주기 </a:t>
            </a:r>
            <a:r>
              <a:rPr sz="3200"/>
              <a:t>B2 : </a:t>
            </a:r>
            <a:r>
              <a:rPr sz="3200"/>
              <a:t>페이지 레이아웃 추가하기</a:t>
            </a:r>
          </a:p>
        </p:txBody>
      </p:sp>
      <p:sp>
        <p:nvSpPr>
          <p:cNvPr id="387" name="Shape 3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62990" indent="-1062990">
              <a:lnSpc>
                <a:spcPct val="80000"/>
              </a:lnSpc>
              <a:defRPr sz="1800"/>
            </a:pPr>
            <a:r>
              <a:rPr sz="3100"/>
              <a:t>store.html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&lt;!DOCTYPE html PUBLIC 	"-//W3C//DTD XHTML 1.0 Transitional//EN"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“http://www.w3.org/TR/xhtml1/DTD/xhtml1-transitional.dtd" 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&lt;html&gt;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&lt;head&gt;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&lt;title&gt;Pragprog Books Online Store&lt;/title&gt;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&lt;%= </a:t>
            </a:r>
            <a:r>
              <a:rPr sz="1000">
                <a:solidFill>
                  <a:srgbClr val="FF0000"/>
                </a:solidFill>
              </a:rPr>
              <a:t>stylesheet_link_tag </a:t>
            </a:r>
            <a:r>
              <a:rPr sz="1000"/>
              <a:t>"depot", :media =&gt; "all" %&gt;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&lt;/head&gt;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&lt;body id="store" 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&lt;div id="banner"&gt;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&lt;%= image_tag "logo.png" %&gt;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&lt;%= @page_title || "Pragmatic Bookshelf" %&gt;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&lt;/div&gt;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&lt;div id="columns" 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&lt;div id="side" 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	&lt;a href="http://www...."&gt;Home&lt;/a&gt;&lt;br /&gt;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	&lt;a href="http://www..../faq"&gt;Questions&lt;/a&gt;&lt;br /&gt;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	&lt;a href="http://www..../news"&gt;News&lt;/a&gt;&lt;br /&gt;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	&lt;a href="http://www..../contact"&gt;Contact&lt;/a&gt;&lt;br /&gt;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&lt;/div&gt;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&lt;div id="main"&gt;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	&lt;%= </a:t>
            </a:r>
            <a:r>
              <a:rPr sz="1000">
                <a:solidFill>
                  <a:srgbClr val="FF0000"/>
                </a:solidFill>
              </a:rPr>
              <a:t>yield :layout </a:t>
            </a:r>
            <a:r>
              <a:rPr sz="1000"/>
              <a:t>%&gt;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	&lt;/div&gt;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	&lt;/div&gt;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&lt;/body&gt;</a:t>
            </a:r>
            <a:endParaRPr sz="1000"/>
          </a:p>
          <a:p>
            <a:pPr lvl="0"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800"/>
            </a:pPr>
            <a:r>
              <a:rPr sz="1000"/>
              <a:t>&lt;/html&gt;</a:t>
            </a: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반복주기 </a:t>
            </a:r>
            <a:r>
              <a:rPr sz="3200"/>
              <a:t>B2 : </a:t>
            </a:r>
            <a:r>
              <a:rPr sz="3200"/>
              <a:t>페이지 레이아웃 추가하기</a:t>
            </a:r>
          </a:p>
        </p:txBody>
      </p:sp>
      <p:pic>
        <p:nvPicPr>
          <p:cNvPr id="390" name="image30.png" descr="C:\daumcloud\회사\rails_study\2부\7\7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707" y="1268759"/>
            <a:ext cx="7185693" cy="537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58951">
              <a:defRPr sz="1800"/>
            </a:pPr>
            <a:r>
              <a:rPr sz="3237"/>
              <a:t>반복주기 </a:t>
            </a:r>
            <a:r>
              <a:rPr sz="3237"/>
              <a:t>B3</a:t>
            </a:r>
            <a:br>
              <a:rPr sz="3237"/>
            </a:br>
            <a:r>
              <a:rPr sz="3237"/>
              <a:t>헬퍼를 사용하여 가격 형식화하기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457200" y="1600200"/>
            <a:ext cx="8363271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number_to_currency </a:t>
            </a:r>
            <a:r>
              <a:rPr sz="3200"/>
              <a:t>헬퍼를 사용하여 통화형식으로 표현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71450" indent="-171450">
              <a:spcBef>
                <a:spcPts val="300"/>
              </a:spcBef>
              <a:buFontTx/>
              <a:buChar char="-"/>
              <a:defRPr sz="1800"/>
            </a:pPr>
            <a:r>
              <a:rPr sz="1600"/>
              <a:t>&lt;p&gt;&lt;span class="price" &gt;&lt;%= </a:t>
            </a:r>
            <a:r>
              <a:rPr sz="1600">
                <a:solidFill>
                  <a:srgbClr val="FF0000"/>
                </a:solidFill>
              </a:rPr>
              <a:t>number_to_currency</a:t>
            </a:r>
            <a:r>
              <a:rPr sz="1600"/>
              <a:t>(product.price) %&gt;&lt;/span&gt;&lt;/p&gt;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반복주기 </a:t>
            </a:r>
            <a:r>
              <a:rPr sz="4400"/>
              <a:t>B4 : </a:t>
            </a:r>
            <a:r>
              <a:rPr sz="4400"/>
              <a:t>장바구니로 링크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구입할 수 있는 방법이 없음</a:t>
            </a:r>
            <a:endParaRPr sz="3200"/>
          </a:p>
          <a:p>
            <a:pPr lvl="0">
              <a:defRPr sz="1800"/>
            </a:pPr>
            <a:r>
              <a:rPr sz="3200"/>
              <a:t>Add to Cart </a:t>
            </a:r>
            <a:r>
              <a:rPr sz="3200"/>
              <a:t>링크를 추가하자</a:t>
            </a:r>
            <a:endParaRPr sz="3200"/>
          </a:p>
          <a:p>
            <a:pPr lvl="0">
              <a:defRPr sz="1800"/>
            </a:pPr>
            <a:r>
              <a:rPr sz="3200"/>
              <a:t>link_to</a:t>
            </a:r>
            <a:r>
              <a:rPr sz="3200"/>
              <a:t>는 </a:t>
            </a:r>
            <a:r>
              <a:rPr sz="3200"/>
              <a:t>&lt;a href=...&gt; </a:t>
            </a:r>
            <a:r>
              <a:rPr sz="3200"/>
              <a:t>태그를 생성 </a:t>
            </a:r>
            <a:r>
              <a:rPr sz="3200"/>
              <a:t>-&gt; </a:t>
            </a:r>
            <a:r>
              <a:rPr sz="3200"/>
              <a:t>서버로 </a:t>
            </a:r>
            <a:r>
              <a:rPr sz="3200"/>
              <a:t>HTTP GET </a:t>
            </a:r>
            <a:r>
              <a:rPr sz="3200"/>
              <a:t>요청을 보냄</a:t>
            </a:r>
            <a:endParaRPr sz="3200"/>
          </a:p>
          <a:p>
            <a:pPr lvl="0">
              <a:defRPr sz="1800"/>
            </a:pPr>
            <a:r>
              <a:rPr sz="3200"/>
              <a:t>GET </a:t>
            </a:r>
            <a:r>
              <a:rPr sz="3200"/>
              <a:t>요청은 서버에 있는 어떤 것의 상태를 변경하게끔 있는 것이 아니라 정보를 </a:t>
            </a:r>
            <a:r>
              <a:rPr sz="3200"/>
              <a:t>"GET"</a:t>
            </a:r>
            <a:r>
              <a:rPr sz="3200"/>
              <a:t>하기 위한 용도</a:t>
            </a: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반복주기 </a:t>
            </a:r>
            <a:r>
              <a:rPr sz="4400"/>
              <a:t>B4 : </a:t>
            </a:r>
            <a:r>
              <a:rPr sz="4400"/>
              <a:t>장바구니로 링크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457200" y="1600200"/>
            <a:ext cx="843528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해결책</a:t>
            </a:r>
            <a:endParaRPr sz="3200"/>
          </a:p>
          <a:p>
            <a:pPr lvl="0" marL="257175" indent="-257175">
              <a:spcBef>
                <a:spcPts val="500"/>
              </a:spcBef>
              <a:buFontTx/>
              <a:buChar char="-"/>
              <a:defRPr sz="1800"/>
            </a:pPr>
            <a:r>
              <a:rPr sz="2400"/>
              <a:t>:method =&gt; :post </a:t>
            </a:r>
            <a:r>
              <a:rPr sz="2400"/>
              <a:t>또는 </a:t>
            </a:r>
            <a:r>
              <a:rPr sz="2400"/>
              <a:t>button_to</a:t>
            </a:r>
            <a:r>
              <a:rPr sz="2400"/>
              <a:t>를 사용하여 </a:t>
            </a:r>
            <a:r>
              <a:rPr sz="2400"/>
              <a:t>POST</a:t>
            </a:r>
            <a:r>
              <a:rPr sz="2400"/>
              <a:t>요청을 하도록</a:t>
            </a:r>
            <a:endParaRPr sz="2400"/>
          </a:p>
          <a:p>
            <a:pPr lvl="0">
              <a:buFontTx/>
              <a:buChar char="-"/>
              <a:defRPr sz="1800"/>
            </a:pPr>
            <a:endParaRPr sz="2400"/>
          </a:p>
          <a:p>
            <a:pPr lvl="0" marL="192881" indent="-192881">
              <a:spcBef>
                <a:spcPts val="400"/>
              </a:spcBef>
              <a:buFontTx/>
              <a:buChar char="-"/>
              <a:defRPr sz="1800"/>
            </a:pPr>
            <a:r>
              <a:t>&lt;%= button_to "Add to Cart", :action =&gt; :add_to_cart, :id =&gt; product %&gt;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반복주기 </a:t>
            </a:r>
            <a:r>
              <a:rPr sz="4400"/>
              <a:t>B4 : </a:t>
            </a:r>
            <a:r>
              <a:rPr sz="4400"/>
              <a:t>장바구니로 링크</a:t>
            </a:r>
          </a:p>
        </p:txBody>
      </p:sp>
      <p:pic>
        <p:nvPicPr>
          <p:cNvPr id="402" name="image31.png" descr="C:\daumcloud\회사\rails_study\2부\7\7-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1379883"/>
            <a:ext cx="7666782" cy="5001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모델</a:t>
            </a:r>
            <a:r>
              <a:rPr sz="4400"/>
              <a:t>, </a:t>
            </a:r>
            <a:r>
              <a:rPr sz="4400"/>
              <a:t>뷰</a:t>
            </a:r>
            <a:r>
              <a:rPr sz="4400"/>
              <a:t>, </a:t>
            </a:r>
            <a:r>
              <a:rPr sz="4400"/>
              <a:t>컨트롤러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레일스는 웹 애플리케이션 구성에 꽤 심한 제약을 강요함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MVC</a:t>
            </a:r>
            <a:r>
              <a:rPr sz="3200"/>
              <a:t>는 원래 전형적인 </a:t>
            </a:r>
            <a:r>
              <a:rPr sz="3200"/>
              <a:t>GUI </a:t>
            </a:r>
            <a:r>
              <a:rPr sz="3200"/>
              <a:t>애플리케이션을 위해 고안됨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모델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애플리케이션의 상태 관리를 책임짐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모델은 단순한 데이터가 아니라 데이터에 적용되는 모든 비즈니스 룰을 집행</a:t>
            </a:r>
            <a:endParaRPr sz="3200"/>
          </a:p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600"/>
              <a:t>- ex) 20</a:t>
            </a:r>
            <a:r>
              <a:rPr sz="2600"/>
              <a:t>달러 이하 주문에는 할인 적용 안되도록</a:t>
            </a:r>
            <a:endParaRPr sz="2600"/>
          </a:p>
          <a:p>
            <a:pPr lvl="0" marL="0" indent="0">
              <a:lnSpc>
                <a:spcPct val="90000"/>
              </a:lnSpc>
              <a:buSzTx/>
              <a:buNone/>
              <a:defRPr sz="1800"/>
            </a:pP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애플리케이션 안의 다른 어떤 것도 데이터를 무효로 만드는 것이 없음을 확신할 수 있음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