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5"/>
  </p:notesMasterIdLst>
  <p:sldIdLst>
    <p:sldId id="256" r:id="rId2"/>
    <p:sldId id="257" r:id="rId3"/>
    <p:sldId id="258" r:id="rId4"/>
    <p:sldId id="260" r:id="rId5"/>
    <p:sldId id="259" r:id="rId6"/>
    <p:sldId id="329" r:id="rId7"/>
    <p:sldId id="263" r:id="rId8"/>
    <p:sldId id="264" r:id="rId9"/>
    <p:sldId id="265" r:id="rId10"/>
    <p:sldId id="261" r:id="rId11"/>
    <p:sldId id="262" r:id="rId12"/>
    <p:sldId id="31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17" r:id="rId21"/>
    <p:sldId id="318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12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21" r:id="rId55"/>
    <p:sldId id="304" r:id="rId56"/>
    <p:sldId id="305" r:id="rId57"/>
    <p:sldId id="306" r:id="rId58"/>
    <p:sldId id="307" r:id="rId59"/>
    <p:sldId id="322" r:id="rId60"/>
    <p:sldId id="311" r:id="rId61"/>
    <p:sldId id="314" r:id="rId62"/>
    <p:sldId id="313" r:id="rId63"/>
    <p:sldId id="315" r:id="rId64"/>
    <p:sldId id="316" r:id="rId65"/>
    <p:sldId id="323" r:id="rId66"/>
    <p:sldId id="320" r:id="rId67"/>
    <p:sldId id="324" r:id="rId68"/>
    <p:sldId id="325" r:id="rId69"/>
    <p:sldId id="326" r:id="rId70"/>
    <p:sldId id="327" r:id="rId71"/>
    <p:sldId id="328" r:id="rId72"/>
    <p:sldId id="308" r:id="rId73"/>
    <p:sldId id="310" r:id="rId7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00FF"/>
    <a:srgbClr val="00CC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80444" autoAdjust="0"/>
  </p:normalViewPr>
  <p:slideViewPr>
    <p:cSldViewPr>
      <p:cViewPr varScale="1">
        <p:scale>
          <a:sx n="106" d="100"/>
          <a:sy n="106" d="100"/>
        </p:scale>
        <p:origin x="-126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A5F6-3C1D-4062-8683-F30F16BD41B2}" type="datetimeFigureOut">
              <a:rPr lang="ko-KR" altLang="en-US" smtClean="0"/>
              <a:pPr/>
              <a:t>2013-04-22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AF8B-4791-4540-86DB-6EEF99055A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조감도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최상위 집합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골격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핵심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구체화</a:t>
            </a:r>
            <a:endParaRPr lang="en-US" altLang="ko-KR" dirty="0" smtClean="0"/>
          </a:p>
          <a:p>
            <a:r>
              <a:rPr lang="ko-KR" altLang="en-US" dirty="0" smtClean="0"/>
              <a:t>논리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내부입체</a:t>
            </a:r>
            <a:r>
              <a:rPr lang="en-US" altLang="ko-KR" dirty="0" smtClean="0"/>
              <a:t>.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엔티티의</a:t>
            </a:r>
            <a:r>
              <a:rPr lang="ko-KR" altLang="en-US" dirty="0" smtClean="0"/>
              <a:t> 구체적인 부분집합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r>
              <a:rPr lang="ko-KR" altLang="en-US" dirty="0" smtClean="0"/>
              <a:t>물리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건물이 세워져 </a:t>
            </a:r>
            <a:r>
              <a:rPr lang="ko-KR" altLang="en-US" dirty="0" err="1" smtClean="0"/>
              <a:t>있는단계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논리모델을 이용한 내부적이 오브젝트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시쿼스등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smtClean="0"/>
              <a:t>반정규화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역정규화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대상 조사</a:t>
            </a:r>
            <a:endParaRPr lang="ko-KR" altLang="en-US" dirty="0" smtClean="0"/>
          </a:p>
          <a:p>
            <a:r>
              <a:rPr lang="ko-KR" altLang="en-US" dirty="0" smtClean="0"/>
              <a:t>→ 범위 처리 빈도수 조사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자주 사용되는 테이블에 접근하는 프로세스 수가 많고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항상 일정한 범위만을 조회하는 경우</a:t>
            </a:r>
          </a:p>
          <a:p>
            <a:r>
              <a:rPr lang="ko-KR" altLang="en-US" dirty="0" smtClean="0"/>
              <a:t>→ 대량의 범위 처리 조사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대량이 데이터 범위를 자주 처리하는 경우</a:t>
            </a:r>
          </a:p>
          <a:p>
            <a:r>
              <a:rPr lang="ko-KR" altLang="en-US" dirty="0" smtClean="0"/>
              <a:t>→ </a:t>
            </a:r>
            <a:r>
              <a:rPr lang="ko-KR" altLang="en-US" dirty="0" err="1" smtClean="0"/>
              <a:t>통계성</a:t>
            </a:r>
            <a:r>
              <a:rPr lang="ko-KR" altLang="en-US" dirty="0" smtClean="0"/>
              <a:t> 프로세스 조사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별도의 통계 테이블 고려</a:t>
            </a:r>
          </a:p>
          <a:p>
            <a:r>
              <a:rPr lang="ko-KR" altLang="en-US" dirty="0" smtClean="0"/>
              <a:t>→ 테이블 조인 개수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지나치게 많은 조인이 걸려 데이터 조회 작업이 어려운 경우</a:t>
            </a:r>
            <a:br>
              <a:rPr lang="ko-KR" altLang="en-US" dirty="0" smtClean="0"/>
            </a:br>
            <a:endParaRPr lang="ko-KR" altLang="en-US" dirty="0" smtClean="0"/>
          </a:p>
          <a:p>
            <a:r>
              <a:rPr lang="en-US" altLang="ko-KR" b="1" dirty="0" smtClean="0"/>
              <a:t>2) </a:t>
            </a:r>
            <a:r>
              <a:rPr lang="ko-KR" altLang="en-US" b="1" dirty="0" smtClean="0"/>
              <a:t>다른 방법 유도 검토</a:t>
            </a:r>
            <a:endParaRPr lang="ko-KR" altLang="en-US" dirty="0" smtClean="0"/>
          </a:p>
          <a:p>
            <a:r>
              <a:rPr lang="ko-KR" altLang="en-US" dirty="0" smtClean="0"/>
              <a:t>→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지나치게 많은 조인이 걸려 데이터 조회하는 작업이 어려운 경우</a:t>
            </a:r>
          </a:p>
          <a:p>
            <a:r>
              <a:rPr lang="ko-KR" altLang="en-US" dirty="0" smtClean="0"/>
              <a:t>→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또는 인덱스 적용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대량의 데이터는 </a:t>
            </a:r>
            <a:r>
              <a:rPr lang="en-US" altLang="ko-KR" dirty="0" smtClean="0"/>
              <a:t>PK</a:t>
            </a:r>
            <a:r>
              <a:rPr lang="ko-KR" altLang="en-US" dirty="0" smtClean="0"/>
              <a:t>의 성격에 따라 부분적인 테이블로 분리할 수 있다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파티셔닝</a:t>
            </a:r>
            <a:r>
              <a:rPr lang="ko-KR" altLang="en-US" dirty="0" smtClean="0"/>
              <a:t> 기법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→</a:t>
            </a:r>
            <a:r>
              <a:rPr lang="ko-KR" altLang="en-US" dirty="0" smtClean="0"/>
              <a:t>애플리케이션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변경함으로써 성능을 향상시킬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병합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1:1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관계의 테이블 병합</a:t>
            </a: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1:M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관계의 테이블 병합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슈퍼타입 서브타입 테이블 병합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endParaRPr lang="en-US" altLang="ko-KR" sz="28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분할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수직 분할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수평 분할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altLang="ko-KR" sz="28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추가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중복 테이블 추가</a:t>
            </a: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통계 테이블 추가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이력 테이블 추가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부분 테이블 추가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ko-KR" altLang="en-US" sz="28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데이터베이스 시스템</a:t>
            </a:r>
            <a:endParaRPr lang="ko-KR" altLang="en-US" dirty="0" smtClean="0"/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데이터베이스 시스템의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단계구조 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외부단계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개념단계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내부단계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구성된다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개념단계는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논리적 단계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라고도 하며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데이터베이스의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전체구조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추상화하는 단계로서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개념스키마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통해 구조를 기술한다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내부스키마의 변경에 대해 개념스키마와 외부스키마가 독립적인 성질을 갖게</a:t>
            </a:r>
            <a:endParaRPr lang="ko-KR" altLang="en-US" dirty="0" smtClean="0"/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되는 것을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물리적 데이터 독립성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AF8B-4791-4540-86DB-6EEF99055AD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4155-3C6A-4A98-BA61-D1B3B9A3CCEE}" type="datetime1">
              <a:rPr lang="ko-KR" altLang="en-US" smtClean="0"/>
              <a:pPr/>
              <a:t>2013-04-22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A36A-3886-471B-83F8-328C7E157861}" type="datetime1">
              <a:rPr lang="ko-KR" altLang="en-US" smtClean="0"/>
              <a:pPr/>
              <a:t>2013-04-22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F83F-F809-4C2F-8BCC-EC486AFD7C4E}" type="datetime1">
              <a:rPr lang="ko-KR" altLang="en-US" smtClean="0"/>
              <a:pPr/>
              <a:t>2013-04-22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0712-68C7-479A-9A78-7C83BFF77BFD}" type="datetime1">
              <a:rPr lang="ko-KR" altLang="en-US" smtClean="0"/>
              <a:pPr/>
              <a:t>2013-04-22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C0AD-2CD7-4881-BE94-02026EFE7F53}" type="datetime1">
              <a:rPr lang="ko-KR" altLang="en-US" smtClean="0"/>
              <a:pPr/>
              <a:t>2013-04-22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9862-98D1-40C0-94AB-A4D5ED11520B}" type="datetime1">
              <a:rPr lang="ko-KR" altLang="en-US" smtClean="0"/>
              <a:pPr/>
              <a:t>2013-04-22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8AD6-0771-4B42-8AD6-2DD491B08F6C}" type="datetime1">
              <a:rPr lang="ko-KR" altLang="en-US" smtClean="0"/>
              <a:pPr/>
              <a:t>2013-04-22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C090-F18E-478C-BEAC-02B0A8F2DFB2}" type="datetime1">
              <a:rPr lang="ko-KR" altLang="en-US" smtClean="0"/>
              <a:pPr/>
              <a:t>2013-04-22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82E9-59FA-456E-A399-05E9CC8E6294}" type="datetime1">
              <a:rPr lang="ko-KR" altLang="en-US" smtClean="0"/>
              <a:pPr/>
              <a:t>2013-04-22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87F0-4AF0-4021-B066-EDAA9EB2DED5}" type="datetime1">
              <a:rPr lang="ko-KR" altLang="en-US" smtClean="0"/>
              <a:pPr/>
              <a:t>2013-04-22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291EE02-A9DA-47C6-B790-85579330AC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D7680F0-2B29-4D2A-B10E-3FF6E9E52A8E}" type="datetime1">
              <a:rPr lang="ko-KR" altLang="en-US" smtClean="0"/>
              <a:pPr/>
              <a:t>2013-04-22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A5F8905-10A8-4108-9759-878CDF57F31F}" type="datetime1">
              <a:rPr lang="ko-KR" altLang="en-US" smtClean="0"/>
              <a:pPr/>
              <a:t>2013-04-22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291EE02-A9DA-47C6-B790-85579330AC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Program Files\Microsoft Office\MEDIA\CAGCAT10\j018560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908720"/>
            <a:ext cx="3773683" cy="3777421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1284230" y="5229200"/>
            <a:ext cx="6801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ko-KR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</a:t>
            </a:r>
            <a:r>
              <a:rPr lang="ko-KR" altLang="en-US" sz="5400" b="1" dirty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터 </a:t>
            </a:r>
            <a:r>
              <a:rPr lang="ko-KR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모델링의 이해</a:t>
            </a:r>
            <a:endParaRPr lang="en-US" altLang="ko-KR" sz="5400" b="1" cap="none" spc="0" dirty="0">
              <a:ln w="50800"/>
              <a:solidFill>
                <a:schemeClr val="bg1">
                  <a:shade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7345" y="2643182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데이터 모델링 단계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0987" y="188640"/>
            <a:ext cx="5452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데이터 모델링 단계</a:t>
            </a:r>
            <a:endParaRPr lang="ko-KR" altLang="en-US" sz="48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655030" y="1018828"/>
            <a:ext cx="6005075" cy="1284710"/>
            <a:chOff x="1655030" y="1018828"/>
            <a:chExt cx="6005075" cy="1284710"/>
          </a:xfrm>
        </p:grpSpPr>
        <p:pic>
          <p:nvPicPr>
            <p:cNvPr id="4" name="그림 3" descr="조감도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9418" y="1340768"/>
              <a:ext cx="1264050" cy="8917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55030" y="1018828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개괄적 모델</a:t>
              </a:r>
              <a:endParaRPr lang="en-US" altLang="ko-KR" dirty="0" smtClean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282731" y="1196752"/>
              <a:ext cx="1281030" cy="1099229"/>
              <a:chOff x="3282731" y="1196752"/>
              <a:chExt cx="1281030" cy="1099229"/>
            </a:xfrm>
          </p:grpSpPr>
          <p:sp>
            <p:nvSpPr>
              <p:cNvPr id="16" name="정육면체 15"/>
              <p:cNvSpPr/>
              <p:nvPr/>
            </p:nvSpPr>
            <p:spPr>
              <a:xfrm>
                <a:off x="3339625" y="1196752"/>
                <a:ext cx="1224136" cy="360040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상품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정육면체 16"/>
              <p:cNvSpPr/>
              <p:nvPr/>
            </p:nvSpPr>
            <p:spPr>
              <a:xfrm>
                <a:off x="3282731" y="1575901"/>
                <a:ext cx="720080" cy="720080"/>
              </a:xfrm>
              <a:prstGeom prst="cube">
                <a:avLst>
                  <a:gd name="adj" fmla="val 15555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통판상품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정육면체 19"/>
              <p:cNvSpPr/>
              <p:nvPr/>
            </p:nvSpPr>
            <p:spPr>
              <a:xfrm>
                <a:off x="3930803" y="1575901"/>
                <a:ext cx="576064" cy="360040"/>
              </a:xfrm>
              <a:prstGeom prst="cube">
                <a:avLst>
                  <a:gd name="adj" fmla="val 25350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1"/>
                    </a:solidFill>
                  </a:rPr>
                  <a:t>금융상품</a:t>
                </a:r>
                <a:endParaRPr lang="en-US" altLang="ko-KR" sz="9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정육면체 20"/>
              <p:cNvSpPr/>
              <p:nvPr/>
            </p:nvSpPr>
            <p:spPr>
              <a:xfrm>
                <a:off x="3930803" y="1935941"/>
                <a:ext cx="272918" cy="360040"/>
              </a:xfrm>
              <a:prstGeom prst="cub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bg1"/>
                    </a:solidFill>
                  </a:rPr>
                  <a:t>예금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정육면체 21"/>
              <p:cNvSpPr/>
              <p:nvPr/>
            </p:nvSpPr>
            <p:spPr>
              <a:xfrm>
                <a:off x="4169498" y="1931946"/>
                <a:ext cx="288032" cy="360040"/>
              </a:xfrm>
              <a:prstGeom prst="cub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bg1"/>
                    </a:solidFill>
                  </a:rPr>
                  <a:t>보험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4635769" y="1196752"/>
              <a:ext cx="1296144" cy="1106786"/>
              <a:chOff x="4635769" y="1196752"/>
              <a:chExt cx="1296144" cy="1106786"/>
            </a:xfrm>
          </p:grpSpPr>
          <p:sp>
            <p:nvSpPr>
              <p:cNvPr id="18" name="정육면체 17"/>
              <p:cNvSpPr/>
              <p:nvPr/>
            </p:nvSpPr>
            <p:spPr>
              <a:xfrm>
                <a:off x="4707777" y="1196752"/>
                <a:ext cx="1224136" cy="360040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사람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정육면체 23"/>
              <p:cNvSpPr/>
              <p:nvPr/>
            </p:nvSpPr>
            <p:spPr>
              <a:xfrm>
                <a:off x="4635769" y="1583458"/>
                <a:ext cx="720080" cy="720080"/>
              </a:xfrm>
              <a:prstGeom prst="cube">
                <a:avLst>
                  <a:gd name="adj" fmla="val 14505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사원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정육면체 24"/>
              <p:cNvSpPr/>
              <p:nvPr/>
            </p:nvSpPr>
            <p:spPr>
              <a:xfrm>
                <a:off x="5298955" y="1583458"/>
                <a:ext cx="576064" cy="333374"/>
              </a:xfrm>
              <a:prstGeom prst="cub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1"/>
                    </a:solidFill>
                  </a:rPr>
                  <a:t>고객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정육면체 25"/>
              <p:cNvSpPr/>
              <p:nvPr/>
            </p:nvSpPr>
            <p:spPr>
              <a:xfrm>
                <a:off x="5283841" y="1909275"/>
                <a:ext cx="216024" cy="360040"/>
              </a:xfrm>
              <a:prstGeom prst="cube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bg1"/>
                    </a:solidFill>
                  </a:rPr>
                  <a:t>개인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정육면체 26"/>
              <p:cNvSpPr/>
              <p:nvPr/>
            </p:nvSpPr>
            <p:spPr>
              <a:xfrm>
                <a:off x="5458912" y="1909275"/>
                <a:ext cx="216024" cy="360040"/>
              </a:xfrm>
              <a:prstGeom prst="cub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bg1"/>
                    </a:solidFill>
                  </a:rPr>
                  <a:t>법인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정육면체 27"/>
              <p:cNvSpPr/>
              <p:nvPr/>
            </p:nvSpPr>
            <p:spPr>
              <a:xfrm>
                <a:off x="5643881" y="1909275"/>
                <a:ext cx="216024" cy="360040"/>
              </a:xfrm>
              <a:prstGeom prst="cub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bg1"/>
                    </a:solidFill>
                  </a:rPr>
                  <a:t>단체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6003921" y="1196752"/>
              <a:ext cx="1656184" cy="1008112"/>
              <a:chOff x="6003921" y="1196752"/>
              <a:chExt cx="1656184" cy="1008112"/>
            </a:xfrm>
          </p:grpSpPr>
          <p:sp>
            <p:nvSpPr>
              <p:cNvPr id="19" name="정육면체 18"/>
              <p:cNvSpPr/>
              <p:nvPr/>
            </p:nvSpPr>
            <p:spPr>
              <a:xfrm>
                <a:off x="6075929" y="1196752"/>
                <a:ext cx="1584176" cy="432048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</a:rPr>
                  <a:t>조직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정육면체 28"/>
              <p:cNvSpPr/>
              <p:nvPr/>
            </p:nvSpPr>
            <p:spPr>
              <a:xfrm>
                <a:off x="6003921" y="1700808"/>
                <a:ext cx="576064" cy="504056"/>
              </a:xfrm>
              <a:prstGeom prst="cube">
                <a:avLst>
                  <a:gd name="adj" fmla="val 14505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bg1"/>
                    </a:solidFill>
                  </a:rPr>
                  <a:t>부서</a:t>
                </a:r>
                <a:endParaRPr lang="en-US" altLang="ko-KR" sz="10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정육면체 29"/>
              <p:cNvSpPr/>
              <p:nvPr/>
            </p:nvSpPr>
            <p:spPr>
              <a:xfrm>
                <a:off x="6542200" y="1700808"/>
                <a:ext cx="576064" cy="504056"/>
              </a:xfrm>
              <a:prstGeom prst="cube">
                <a:avLst>
                  <a:gd name="adj" fmla="val 14505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bg1"/>
                    </a:solidFill>
                  </a:rPr>
                  <a:t>대리점</a:t>
                </a:r>
                <a:endParaRPr lang="en-US" altLang="ko-KR" sz="10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정육면체 30"/>
              <p:cNvSpPr/>
              <p:nvPr/>
            </p:nvSpPr>
            <p:spPr>
              <a:xfrm>
                <a:off x="7076484" y="1700808"/>
                <a:ext cx="576064" cy="504056"/>
              </a:xfrm>
              <a:prstGeom prst="cube">
                <a:avLst>
                  <a:gd name="adj" fmla="val 14505"/>
                </a:avLst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bg1"/>
                    </a:solidFill>
                  </a:rPr>
                  <a:t>외부업체</a:t>
                </a:r>
                <a:endParaRPr lang="en-US" altLang="ko-KR" sz="1000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1656265" y="2316136"/>
            <a:ext cx="6003840" cy="1472904"/>
            <a:chOff x="1656265" y="2316136"/>
            <a:chExt cx="6003840" cy="1472904"/>
          </a:xfrm>
        </p:grpSpPr>
        <p:pic>
          <p:nvPicPr>
            <p:cNvPr id="1030" name="Picture 6" descr="C:\Program Files\Microsoft Office\MEDIA\CAGCAT10\j029357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1426" y="2636912"/>
              <a:ext cx="1081356" cy="108244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656265" y="2316136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개념적 모델</a:t>
              </a:r>
              <a:endParaRPr lang="en-US" altLang="ko-KR" dirty="0" smtClean="0"/>
            </a:p>
          </p:txBody>
        </p:sp>
        <p:sp>
          <p:nvSpPr>
            <p:cNvPr id="32" name="모서리가 둥근 사각형 설명선 31"/>
            <p:cNvSpPr/>
            <p:nvPr/>
          </p:nvSpPr>
          <p:spPr>
            <a:xfrm>
              <a:off x="3195609" y="2636912"/>
              <a:ext cx="1224136" cy="1152128"/>
            </a:xfrm>
            <a:prstGeom prst="wedgeRoundRectCallout">
              <a:avLst>
                <a:gd name="adj1" fmla="val 74275"/>
                <a:gd name="adj2" fmla="val -76031"/>
                <a:gd name="adj3" fmla="val 16667"/>
              </a:avLst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67617" y="2708920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solidFill>
                    <a:schemeClr val="bg1"/>
                  </a:solidFill>
                </a:rPr>
                <a:t>대리점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직원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4563761" y="2629355"/>
              <a:ext cx="1368152" cy="1159685"/>
              <a:chOff x="4563761" y="2629355"/>
              <a:chExt cx="1368152" cy="1159685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4563761" y="2636912"/>
                <a:ext cx="1368152" cy="1152128"/>
              </a:xfrm>
              <a:prstGeom prst="roundRect">
                <a:avLst/>
              </a:prstGeom>
              <a:solidFill>
                <a:schemeClr val="tx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4635769" y="2852936"/>
                <a:ext cx="504056" cy="792088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5211833" y="2852936"/>
                <a:ext cx="576064" cy="360040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>
                    <a:solidFill>
                      <a:schemeClr val="bg1"/>
                    </a:solidFill>
                  </a:rPr>
                  <a:t>설계사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63761" y="2629355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사원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4669992" y="3140968"/>
                <a:ext cx="432048" cy="207640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>
                    <a:solidFill>
                      <a:schemeClr val="bg1"/>
                    </a:solidFill>
                  </a:rPr>
                  <a:t>영업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4673554" y="3368938"/>
                <a:ext cx="432048" cy="207640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>
                    <a:solidFill>
                      <a:schemeClr val="bg1"/>
                    </a:solidFill>
                  </a:rPr>
                  <a:t>일반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5211833" y="3254756"/>
                <a:ext cx="576064" cy="360040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관계사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직원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65997" y="2894747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/>
                    </a:solidFill>
                  </a:rPr>
                  <a:t>내근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6147937" y="2636912"/>
              <a:ext cx="1512168" cy="1152128"/>
              <a:chOff x="6147937" y="2636912"/>
              <a:chExt cx="1512168" cy="1152128"/>
            </a:xfrm>
          </p:grpSpPr>
          <p:sp>
            <p:nvSpPr>
              <p:cNvPr id="33" name="모서리가 둥근 사각형 설명선 32"/>
              <p:cNvSpPr/>
              <p:nvPr/>
            </p:nvSpPr>
            <p:spPr>
              <a:xfrm>
                <a:off x="6147937" y="2636912"/>
                <a:ext cx="1512168" cy="1152128"/>
              </a:xfrm>
              <a:prstGeom prst="wedgeRoundRectCallout">
                <a:avLst>
                  <a:gd name="adj1" fmla="val -70158"/>
                  <a:gd name="adj2" fmla="val -80490"/>
                  <a:gd name="adj3" fmla="val 16667"/>
                </a:avLst>
              </a:prstGeom>
              <a:solidFill>
                <a:schemeClr val="tx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147937" y="263691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고객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6219945" y="2852936"/>
                <a:ext cx="576064" cy="792088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6239053" y="3140968"/>
                <a:ext cx="541842" cy="207640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그룹사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6242615" y="3368938"/>
                <a:ext cx="538279" cy="207640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일반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334151" y="2894747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/>
                    </a:solidFill>
                  </a:rPr>
                  <a:t>개인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6868017" y="2852936"/>
                <a:ext cx="720080" cy="504056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940025" y="3068960"/>
                <a:ext cx="288032" cy="207640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bg1"/>
                    </a:solidFill>
                  </a:rPr>
                  <a:t>공공</a:t>
                </a:r>
                <a:endParaRPr lang="ko-KR" alt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7269837" y="3068960"/>
                <a:ext cx="288032" cy="207640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bg1"/>
                    </a:solidFill>
                  </a:rPr>
                  <a:t>일반</a:t>
                </a:r>
                <a:endParaRPr lang="ko-KR" alt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054231" y="2868050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/>
                    </a:solidFill>
                  </a:rPr>
                  <a:t>법인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6868017" y="3372106"/>
                <a:ext cx="720080" cy="257804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임의단체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7" name="그룹 96"/>
          <p:cNvGrpSpPr/>
          <p:nvPr/>
        </p:nvGrpSpPr>
        <p:grpSpPr>
          <a:xfrm>
            <a:off x="1597374" y="3812740"/>
            <a:ext cx="6062731" cy="1488468"/>
            <a:chOff x="1597374" y="3812740"/>
            <a:chExt cx="6062731" cy="1488468"/>
          </a:xfrm>
        </p:grpSpPr>
        <p:pic>
          <p:nvPicPr>
            <p:cNvPr id="12" name="그림 11" descr="평면도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7410" y="4149080"/>
              <a:ext cx="1296144" cy="94500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597374" y="3812740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논리적 모델</a:t>
              </a:r>
              <a:endParaRPr lang="en-US" altLang="ko-KR" dirty="0" smtClean="0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195609" y="4005064"/>
              <a:ext cx="4464496" cy="1296144"/>
              <a:chOff x="3195609" y="4005064"/>
              <a:chExt cx="4464496" cy="1296144"/>
            </a:xfrm>
          </p:grpSpPr>
          <p:sp>
            <p:nvSpPr>
              <p:cNvPr id="54" name="정육면체 53"/>
              <p:cNvSpPr/>
              <p:nvPr/>
            </p:nvSpPr>
            <p:spPr>
              <a:xfrm>
                <a:off x="3195609" y="4005064"/>
                <a:ext cx="4464496" cy="1296144"/>
              </a:xfrm>
              <a:prstGeom prst="cube">
                <a:avLst>
                  <a:gd name="adj" fmla="val 25000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평행 사변형 55"/>
              <p:cNvSpPr/>
              <p:nvPr/>
            </p:nvSpPr>
            <p:spPr>
              <a:xfrm>
                <a:off x="4131713" y="4035292"/>
                <a:ext cx="1080120" cy="257804"/>
              </a:xfrm>
              <a:prstGeom prst="parallelogram">
                <a:avLst>
                  <a:gd name="adj" fmla="val 8009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bg1"/>
                    </a:solidFill>
                  </a:rPr>
                  <a:t>정규직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평행 사변형 56"/>
              <p:cNvSpPr/>
              <p:nvPr/>
            </p:nvSpPr>
            <p:spPr>
              <a:xfrm>
                <a:off x="5427857" y="4027735"/>
                <a:ext cx="1080120" cy="257804"/>
              </a:xfrm>
              <a:prstGeom prst="parallelogram">
                <a:avLst>
                  <a:gd name="adj" fmla="val 8009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bg1"/>
                    </a:solidFill>
                  </a:rPr>
                  <a:t>임시직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3525421" y="4746002"/>
                <a:ext cx="894324" cy="473860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3556082" y="4962026"/>
                <a:ext cx="408944" cy="207640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bg1"/>
                    </a:solidFill>
                  </a:rPr>
                  <a:t>영업</a:t>
                </a:r>
                <a:endParaRPr lang="ko-KR" alt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99248" y="4962057"/>
                <a:ext cx="397825" cy="207640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bg1"/>
                    </a:solidFill>
                  </a:rPr>
                  <a:t>일반</a:t>
                </a:r>
                <a:endParaRPr lang="ko-KR" alt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555649" y="4738476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/>
                    </a:solidFill>
                  </a:rPr>
                  <a:t>내근사원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339625" y="4306429"/>
                <a:ext cx="88678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</a:rPr>
                  <a:t>사원</a:t>
                </a:r>
                <a:endParaRPr lang="en-US" altLang="ko-KR" sz="9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# 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사원번호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  연락전화번호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4563761" y="4738477"/>
                <a:ext cx="894324" cy="473860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5643881" y="4730920"/>
                <a:ext cx="894324" cy="473860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63761" y="4739057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>
                    <a:solidFill>
                      <a:schemeClr val="bg1"/>
                    </a:solidFill>
                  </a:rPr>
                  <a:t>설계사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655494" y="4738477"/>
                <a:ext cx="7264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/>
                    </a:solidFill>
                  </a:rPr>
                  <a:t>관계사 직원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613084" y="4306429"/>
                <a:ext cx="78418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9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  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성명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  결혼기념일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571873" y="4306429"/>
                <a:ext cx="681597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9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  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주소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schemeClr val="bg1"/>
                    </a:solidFill>
                  </a:rPr>
                  <a:t>  최종학력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>
            <a:off x="1575402" y="5165576"/>
            <a:ext cx="5804910" cy="1674088"/>
            <a:chOff x="1575402" y="5165576"/>
            <a:chExt cx="5804910" cy="1674088"/>
          </a:xfrm>
        </p:grpSpPr>
        <p:pic>
          <p:nvPicPr>
            <p:cNvPr id="1031" name="Picture 7" descr="C:\Program Files\Microsoft Office\MEDIA\CAGCAT10\j0205462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85939" y="5454622"/>
              <a:ext cx="1365620" cy="1358754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575402" y="5165576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물리적 모델</a:t>
              </a:r>
              <a:endParaRPr lang="en-US" altLang="ko-KR" dirty="0" smtClean="0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3267617" y="5721851"/>
              <a:ext cx="1287760" cy="1098364"/>
              <a:chOff x="3267617" y="5721851"/>
              <a:chExt cx="1287760" cy="1098364"/>
            </a:xfrm>
          </p:grpSpPr>
          <p:sp>
            <p:nvSpPr>
              <p:cNvPr id="74" name="순서도: 자기 디스크 73"/>
              <p:cNvSpPr/>
              <p:nvPr/>
            </p:nvSpPr>
            <p:spPr>
              <a:xfrm>
                <a:off x="3267617" y="5733256"/>
                <a:ext cx="1080120" cy="1008112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bg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bg2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내근사원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</a:rPr>
                  <a:t>TABLE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순서도: 자기 디스크 76"/>
              <p:cNvSpPr/>
              <p:nvPr/>
            </p:nvSpPr>
            <p:spPr>
              <a:xfrm>
                <a:off x="3915689" y="6184522"/>
                <a:ext cx="639688" cy="635693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bg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bg2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</a:rPr>
                  <a:t>VIEW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순서도: 자기 디스크 77"/>
              <p:cNvSpPr/>
              <p:nvPr/>
            </p:nvSpPr>
            <p:spPr>
              <a:xfrm>
                <a:off x="4059705" y="5733256"/>
                <a:ext cx="360040" cy="504056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bg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bg2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02811" y="5721851"/>
                <a:ext cx="49885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INDEX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716016" y="5733256"/>
              <a:ext cx="1224136" cy="1098364"/>
              <a:chOff x="4563761" y="5733256"/>
              <a:chExt cx="1224136" cy="1098364"/>
            </a:xfrm>
          </p:grpSpPr>
          <p:sp>
            <p:nvSpPr>
              <p:cNvPr id="75" name="순서도: 자기 디스크 74"/>
              <p:cNvSpPr/>
              <p:nvPr/>
            </p:nvSpPr>
            <p:spPr>
              <a:xfrm>
                <a:off x="4563761" y="5737251"/>
                <a:ext cx="1080120" cy="1008112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bg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bg2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설계사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</a:rPr>
                  <a:t>TABLE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순서도: 자기 디스크 80"/>
              <p:cNvSpPr/>
              <p:nvPr/>
            </p:nvSpPr>
            <p:spPr>
              <a:xfrm>
                <a:off x="5148209" y="6195927"/>
                <a:ext cx="639688" cy="635693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bg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bg2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</a:rPr>
                  <a:t>VIEW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순서도: 자기 디스크 81"/>
              <p:cNvSpPr/>
              <p:nvPr/>
            </p:nvSpPr>
            <p:spPr>
              <a:xfrm>
                <a:off x="5292225" y="5744661"/>
                <a:ext cx="360040" cy="504056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bg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bg2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235331" y="5733256"/>
                <a:ext cx="49885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INDEX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6084168" y="5741300"/>
              <a:ext cx="1296144" cy="1098364"/>
              <a:chOff x="5859905" y="5741300"/>
              <a:chExt cx="1296144" cy="1098364"/>
            </a:xfrm>
          </p:grpSpPr>
          <p:sp>
            <p:nvSpPr>
              <p:cNvPr id="76" name="순서도: 자기 디스크 75"/>
              <p:cNvSpPr/>
              <p:nvPr/>
            </p:nvSpPr>
            <p:spPr>
              <a:xfrm>
                <a:off x="5859905" y="5752365"/>
                <a:ext cx="1080120" cy="1008112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bg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bg2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관계사 직원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TABLE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순서도: 자기 디스크 83"/>
              <p:cNvSpPr/>
              <p:nvPr/>
            </p:nvSpPr>
            <p:spPr>
              <a:xfrm>
                <a:off x="6516361" y="6203971"/>
                <a:ext cx="639688" cy="635693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bg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bg2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</a:rPr>
                  <a:t>VIEW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순서도: 자기 디스크 84"/>
              <p:cNvSpPr/>
              <p:nvPr/>
            </p:nvSpPr>
            <p:spPr>
              <a:xfrm>
                <a:off x="6660377" y="5752705"/>
                <a:ext cx="360040" cy="504056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bg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bg2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603483" y="5741300"/>
                <a:ext cx="49885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INDEX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7345" y="2643182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논리 데이터 모델링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36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논리적 데이터 모델링이란</a:t>
            </a:r>
            <a:r>
              <a:rPr lang="en-US" altLang="ko-KR" sz="36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  <a:r>
              <a:rPr lang="ko-KR" altLang="en-US" sz="36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2286000"/>
            <a:ext cx="850106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데이터베이스 개발과정의 첫 단계</a:t>
            </a:r>
            <a:endParaRPr lang="en-US" altLang="ko-KR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/>
            <a:endParaRPr lang="en-US" altLang="ko-KR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전략 수립 및 분석 단계에서 실시 </a:t>
            </a:r>
            <a:endParaRPr lang="en-US" altLang="ko-KR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요구되는 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분석한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정보를 </a:t>
            </a:r>
            <a:r>
              <a:rPr lang="ko-KR" altLang="en-US" sz="2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실체</a:t>
            </a:r>
            <a:r>
              <a:rPr lang="en-US" altLang="ko-KR" sz="2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엔티티</a:t>
            </a:r>
            <a:r>
              <a:rPr lang="en-US" altLang="ko-KR" sz="2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와 </a:t>
            </a:r>
            <a:r>
              <a:rPr lang="ko-KR" altLang="en-US" sz="2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로 모델링하는 것</a:t>
            </a:r>
            <a:endParaRPr lang="ko-KR" altLang="en-US" sz="24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36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 모델링의 </a:t>
            </a:r>
            <a:r>
              <a:rPr lang="en-US" altLang="ko-KR" sz="36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</a:t>
            </a:r>
            <a:r>
              <a:rPr lang="ko-KR" altLang="en-US" sz="36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요소 </a:t>
            </a: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2286000"/>
            <a:ext cx="8501062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14350">
              <a:buFont typeface="+mj-lt"/>
              <a:buAutoNum type="arabicPeriod"/>
              <a:defRPr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Entity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업무가 다루는 사물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실체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  <a:defRPr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Relation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사물들 사이에 존재하는 연관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  <a:defRPr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Attribute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사물이 지니는 상세한 특성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속성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3286125"/>
            <a:ext cx="850106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실체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사원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 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부서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..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인스턴스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이정화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조인성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데이터기술팀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MIS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팀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..</a:t>
            </a:r>
          </a:p>
          <a:p>
            <a:pPr lvl="1">
              <a:buFont typeface="Wingdings" pitchFamily="2" charset="2"/>
              <a:buChar char="§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관계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부서와 사원 사이의 관계 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연관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: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데이터기술팀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소속의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이정화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..</a:t>
            </a:r>
          </a:p>
          <a:p>
            <a:pPr lvl="1">
              <a:buFont typeface="Wingdings" pitchFamily="2" charset="2"/>
              <a:buChar char="§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속성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사원번호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이름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이메일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값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: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D1380,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이정화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tjdaum.daum@hanmail.net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357158" y="1214422"/>
            <a:ext cx="8501123" cy="1746252"/>
            <a:chOff x="334" y="2454"/>
            <a:chExt cx="5095" cy="920"/>
          </a:xfrm>
          <a:solidFill>
            <a:schemeClr val="bg1"/>
          </a:solidFill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34" y="2454"/>
              <a:ext cx="1613" cy="26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just">
                <a:defRPr/>
              </a:pPr>
              <a:r>
                <a:rPr lang="ko-KR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개념</a:t>
              </a: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(Concept)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34" y="2719"/>
              <a:ext cx="1613" cy="65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just">
                <a:defRPr/>
              </a:pPr>
              <a:r>
                <a:rPr lang="ko-KR" altLang="en-US" sz="2000" b="1" dirty="0">
                  <a:solidFill>
                    <a:srgbClr val="009999"/>
                  </a:solidFill>
                  <a:latin typeface="맑은 고딕" pitchFamily="50" charset="-127"/>
                  <a:ea typeface="맑은 고딕" pitchFamily="50" charset="-127"/>
                </a:rPr>
                <a:t>사물</a:t>
              </a:r>
            </a:p>
            <a:p>
              <a:pPr algn="just">
                <a:defRPr/>
              </a:pPr>
              <a:r>
                <a:rPr lang="ko-KR" altLang="en-US" sz="2000" b="1" dirty="0">
                  <a:solidFill>
                    <a:srgbClr val="009999"/>
                  </a:solidFill>
                  <a:latin typeface="맑은 고딕" pitchFamily="50" charset="-127"/>
                  <a:ea typeface="맑은 고딕" pitchFamily="50" charset="-127"/>
                </a:rPr>
                <a:t>사물들 사이의 연관</a:t>
              </a:r>
            </a:p>
            <a:p>
              <a:pPr algn="just">
                <a:defRPr/>
              </a:pPr>
              <a:r>
                <a:rPr lang="ko-KR" altLang="en-US" sz="2000" b="1" dirty="0">
                  <a:solidFill>
                    <a:srgbClr val="009999"/>
                  </a:solidFill>
                  <a:latin typeface="맑은 고딕" pitchFamily="50" charset="-127"/>
                  <a:ea typeface="맑은 고딕" pitchFamily="50" charset="-127"/>
                </a:rPr>
                <a:t>사물이 갖는 특성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947" y="2454"/>
              <a:ext cx="1899" cy="26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just">
                <a:defRPr/>
              </a:pPr>
              <a:r>
                <a:rPr lang="ko-KR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타입</a:t>
              </a: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(Type)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947" y="2719"/>
              <a:ext cx="1899" cy="65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just">
                <a:defRPr/>
              </a:pPr>
              <a:r>
                <a:rPr lang="ko-KR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실체</a:t>
              </a:r>
              <a:r>
                <a:rPr lang="en-US" altLang="ko-K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(Entity)</a:t>
              </a:r>
            </a:p>
            <a:p>
              <a:pPr algn="just">
                <a:defRPr/>
              </a:pPr>
              <a:r>
                <a:rPr lang="ko-KR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관계</a:t>
              </a:r>
              <a:r>
                <a:rPr lang="en-US" altLang="ko-K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(Relationship)</a:t>
              </a:r>
            </a:p>
            <a:p>
              <a:pPr algn="just">
                <a:defRPr/>
              </a:pPr>
              <a:r>
                <a:rPr lang="ko-KR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속성</a:t>
              </a:r>
              <a:r>
                <a:rPr lang="en-US" altLang="ko-K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(Attribute)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852" y="2454"/>
              <a:ext cx="1577" cy="26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just">
                <a:defRPr/>
              </a:pPr>
              <a:r>
                <a:rPr lang="ko-KR" altLang="en-US" sz="20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어커런스</a:t>
              </a: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(Occurrence)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852" y="2719"/>
              <a:ext cx="1577" cy="65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just">
                <a:defRPr/>
              </a:pPr>
              <a:r>
                <a:rPr lang="ko-KR" altLang="en-US" sz="2000" b="1" dirty="0" err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인스턴스</a:t>
              </a:r>
              <a:r>
                <a:rPr lang="en-US" altLang="ko-KR" sz="200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Instance)</a:t>
              </a:r>
            </a:p>
            <a:p>
              <a:pPr algn="just">
                <a:defRPr/>
              </a:pPr>
              <a:r>
                <a:rPr lang="ko-KR" altLang="en-US" sz="200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연관</a:t>
              </a:r>
              <a:r>
                <a:rPr lang="en-US" altLang="ko-KR" sz="200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(association</a:t>
              </a:r>
              <a:r>
                <a:rPr lang="en-US" altLang="ko-KR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>
                <a:defRPr/>
              </a:pPr>
              <a:r>
                <a:rPr lang="ko-KR" altLang="en-US" sz="200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(Value)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Entity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Entity </a:t>
            </a:r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란</a:t>
            </a:r>
            <a:r>
              <a:rPr lang="en-US" altLang="ko-KR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  <a:endParaRPr lang="ko-KR" altLang="en-US" sz="36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2000250"/>
            <a:ext cx="8501062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Peter Chen: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다른 것과 구별되어 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식별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될 수 있는 사물</a:t>
            </a:r>
          </a:p>
          <a:p>
            <a:pPr lvl="1"/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C.J. Date: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데이터베이스에서 표현 되어야 하는 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구별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가능한 객체</a:t>
            </a:r>
          </a:p>
          <a:p>
            <a:pPr lvl="1">
              <a:buFont typeface="Wingdings" pitchFamily="2" charset="2"/>
              <a:buChar char="§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James Martin: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실체란 우리가 정보를 저장하는 모든 사물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고객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공급자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도구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직원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항공좌석 등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을 의미한다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각각의 실체에 대해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특정 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속성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들이 저장된다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6" name="그룹 22"/>
          <p:cNvGrpSpPr>
            <a:grpSpLocks/>
          </p:cNvGrpSpPr>
          <p:nvPr/>
        </p:nvGrpSpPr>
        <p:grpSpPr bwMode="auto">
          <a:xfrm>
            <a:off x="857250" y="1714500"/>
            <a:ext cx="5607050" cy="2867025"/>
            <a:chOff x="857250" y="1714500"/>
            <a:chExt cx="5607470" cy="2867015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2683040" y="1781184"/>
              <a:ext cx="3781680" cy="2800331"/>
            </a:xfrm>
            <a:prstGeom prst="ellipse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87A9A9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CCFFFF"/>
              </a:solidFill>
              <a:round/>
              <a:headEnd/>
              <a:tailEnd/>
            </a:ln>
          </p:spPr>
          <p:txBody>
            <a:bodyPr wrap="none" lIns="450000" tIns="360000" rIns="450000" bIns="360000" anchor="ctr"/>
            <a:lstStyle/>
            <a:p>
              <a:pPr marL="355600" indent="-355600" algn="ctr" defTabSz="355600"/>
              <a:endParaRPr lang="ko-KR" altLang="ko-KR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 Box 51"/>
            <p:cNvSpPr txBox="1">
              <a:spLocks noChangeArrowheads="1"/>
            </p:cNvSpPr>
            <p:nvPr/>
          </p:nvSpPr>
          <p:spPr bwMode="auto">
            <a:xfrm>
              <a:off x="857250" y="1714500"/>
              <a:ext cx="1928957" cy="461961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“</a:t>
              </a:r>
              <a:r>
                <a:rPr lang="ko-KR" altLang="en-US" sz="24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운송수단</a:t>
              </a: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”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</p:grpSp>
      <p:sp>
        <p:nvSpPr>
          <p:cNvPr id="10" name="Rectangle 88"/>
          <p:cNvSpPr txBox="1">
            <a:spLocks noChangeArrowheads="1"/>
          </p:cNvSpPr>
          <p:nvPr/>
        </p:nvSpPr>
        <p:spPr bwMode="auto">
          <a:xfrm>
            <a:off x="357188" y="5357813"/>
            <a:ext cx="850106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  <a:defRPr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엔티티는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업무가 관심을 갖는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비즈니스와 관련이 있는 </a:t>
            </a:r>
            <a:r>
              <a:rPr lang="ko-KR" alt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인스턴스들의</a:t>
            </a:r>
            <a:r>
              <a: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집합</a:t>
            </a:r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(Set)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을 나타낸다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11" name="그룹 19"/>
          <p:cNvGrpSpPr>
            <a:grpSpLocks/>
          </p:cNvGrpSpPr>
          <p:nvPr/>
        </p:nvGrpSpPr>
        <p:grpSpPr bwMode="auto">
          <a:xfrm>
            <a:off x="3810000" y="1714500"/>
            <a:ext cx="4662488" cy="1400175"/>
            <a:chOff x="3810241" y="1714500"/>
            <a:chExt cx="4662247" cy="1400174"/>
          </a:xfrm>
        </p:grpSpPr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3810241" y="1943107"/>
              <a:ext cx="1524103" cy="1171567"/>
            </a:xfrm>
            <a:prstGeom prst="ellipse">
              <a:avLst/>
            </a:prstGeom>
            <a:gradFill rotWithShape="1">
              <a:gsLst>
                <a:gs pos="0">
                  <a:srgbClr val="3B0000"/>
                </a:gs>
                <a:gs pos="50000">
                  <a:srgbClr val="800000"/>
                </a:gs>
                <a:gs pos="100000">
                  <a:srgbClr val="3B0000"/>
                </a:gs>
              </a:gsLst>
              <a:lin ang="2700000" scaled="1"/>
            </a:gradFill>
            <a:ln w="9525" algn="ctr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450000" tIns="360000" rIns="450000" bIns="360000" anchor="ctr"/>
            <a:lstStyle/>
            <a:p>
              <a:pPr marL="355600" indent="-355600" algn="ctr" defTabSz="355600"/>
              <a:r>
                <a:rPr lang="ko-KR" altLang="en-US" sz="2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자동차</a:t>
              </a:r>
            </a:p>
            <a:p>
              <a:pPr marL="355600" indent="-355600" algn="ctr" defTabSz="355600"/>
              <a:r>
                <a:rPr lang="ko-KR" altLang="en-US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승용차</a:t>
              </a:r>
            </a:p>
            <a:p>
              <a:pPr marL="355600" indent="-355600" algn="ctr" defTabSz="355600"/>
              <a:r>
                <a:rPr lang="ko-KR" altLang="en-US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승합차</a:t>
              </a:r>
            </a:p>
            <a:p>
              <a:pPr marL="355600" indent="-355600" algn="ctr" defTabSz="355600"/>
              <a:r>
                <a:rPr lang="ko-KR" altLang="en-US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버스</a:t>
              </a:r>
            </a:p>
          </p:txBody>
        </p:sp>
        <p:pic>
          <p:nvPicPr>
            <p:cNvPr id="13" name="Picture 11" descr="MCj03887520000[1]"/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86920" y="1733340"/>
              <a:ext cx="1028757" cy="649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2" descr="MCj03119840000[1]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98252" y="1714500"/>
              <a:ext cx="974236" cy="668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3" descr="MCj03119560000[1]"/>
            <p:cNvPicPr preferRelativeResize="0"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29905" y="2286000"/>
              <a:ext cx="1014504" cy="729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그룹 18"/>
          <p:cNvGrpSpPr>
            <a:grpSpLocks/>
          </p:cNvGrpSpPr>
          <p:nvPr/>
        </p:nvGrpSpPr>
        <p:grpSpPr bwMode="auto">
          <a:xfrm>
            <a:off x="642938" y="2786063"/>
            <a:ext cx="3900487" cy="1395412"/>
            <a:chOff x="642938" y="2786063"/>
            <a:chExt cx="3900778" cy="1395404"/>
          </a:xfrm>
        </p:grpSpPr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019613" y="3009900"/>
              <a:ext cx="1524103" cy="1171567"/>
            </a:xfrm>
            <a:prstGeom prst="ellipse">
              <a:avLst/>
            </a:prstGeom>
            <a:gradFill rotWithShape="1">
              <a:gsLst>
                <a:gs pos="0">
                  <a:srgbClr val="3B3B00"/>
                </a:gs>
                <a:gs pos="50000">
                  <a:srgbClr val="808000"/>
                </a:gs>
                <a:gs pos="100000">
                  <a:srgbClr val="3B3B00"/>
                </a:gs>
              </a:gsLst>
              <a:lin ang="2700000" scaled="1"/>
            </a:gradFill>
            <a:ln w="9525" algn="ctr">
              <a:solidFill>
                <a:srgbClr val="808000"/>
              </a:solidFill>
              <a:round/>
              <a:headEnd/>
              <a:tailEnd/>
            </a:ln>
          </p:spPr>
          <p:txBody>
            <a:bodyPr wrap="none" lIns="450000" tIns="360000" rIns="450000" bIns="360000" anchor="ctr"/>
            <a:lstStyle/>
            <a:p>
              <a:pPr marL="355600" indent="-355600" algn="ctr" defTabSz="355600"/>
              <a:r>
                <a:rPr lang="ko-KR" altLang="en-US" sz="2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비행기</a:t>
              </a:r>
            </a:p>
            <a:p>
              <a:pPr marL="355600" indent="-355600" algn="ctr" defTabSz="355600"/>
              <a:r>
                <a:rPr lang="ko-KR" altLang="en-US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여객기</a:t>
              </a:r>
            </a:p>
            <a:p>
              <a:pPr marL="355600" indent="-355600" algn="ctr" defTabSz="355600"/>
              <a:r>
                <a:rPr lang="ko-KR" altLang="en-US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화물기</a:t>
              </a:r>
            </a:p>
          </p:txBody>
        </p:sp>
        <p:pic>
          <p:nvPicPr>
            <p:cNvPr id="18" name="Picture 14" descr="MCj03948840000[1]"/>
            <p:cNvPicPr preferRelativeResize="0"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71595" y="2786063"/>
              <a:ext cx="1001804" cy="612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MCj03886680000[1]"/>
            <p:cNvPicPr preferRelativeResize="0"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38395" y="3478210"/>
              <a:ext cx="933499" cy="665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6" descr="MCj03886660000[1]"/>
            <p:cNvPicPr preferRelativeResize="0"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2938" y="3479796"/>
              <a:ext cx="943066" cy="663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그룹 20"/>
          <p:cNvGrpSpPr>
            <a:grpSpLocks/>
          </p:cNvGrpSpPr>
          <p:nvPr/>
        </p:nvGrpSpPr>
        <p:grpSpPr bwMode="auto">
          <a:xfrm>
            <a:off x="4600575" y="3009900"/>
            <a:ext cx="3471863" cy="1990725"/>
            <a:chOff x="4600869" y="3009900"/>
            <a:chExt cx="3472121" cy="1990725"/>
          </a:xfrm>
        </p:grpSpPr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4600869" y="3009900"/>
              <a:ext cx="1524103" cy="1171567"/>
            </a:xfrm>
            <a:prstGeom prst="ellipse">
              <a:avLst/>
            </a:prstGeom>
            <a:gradFill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55"/>
                </a:gs>
              </a:gsLst>
              <a:lin ang="2700000" scaled="1"/>
            </a:gra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wrap="none" lIns="450000" tIns="360000" rIns="450000" bIns="360000" anchor="ctr"/>
            <a:lstStyle/>
            <a:p>
              <a:pPr marL="355600" indent="-355600" algn="ctr" defTabSz="355600"/>
              <a:r>
                <a:rPr lang="ko-KR" altLang="en-US" sz="2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선박</a:t>
              </a:r>
            </a:p>
            <a:p>
              <a:pPr marL="355600" indent="-355600" algn="ctr" defTabSz="355600"/>
              <a:r>
                <a:rPr lang="ko-KR" altLang="en-US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여객선</a:t>
              </a:r>
            </a:p>
            <a:p>
              <a:pPr marL="355600" indent="-355600" algn="ctr" defTabSz="355600"/>
              <a:r>
                <a:rPr lang="ko-KR" altLang="en-US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화물선</a:t>
              </a:r>
            </a:p>
          </p:txBody>
        </p:sp>
        <p:pic>
          <p:nvPicPr>
            <p:cNvPr id="23" name="Picture 17" descr="MCj03119120000[1]"/>
            <p:cNvPicPr preferRelativeResize="0"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72592" y="4211629"/>
              <a:ext cx="914452" cy="788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18" descr="MCj03948760000[1]"/>
            <p:cNvPicPr preferRelativeResize="0"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058485" y="4125906"/>
              <a:ext cx="1014505" cy="660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19" descr="MCj03948780000[1]"/>
            <p:cNvPicPr preferRelativeResize="0"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501248" y="3500438"/>
              <a:ext cx="1004976" cy="768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Entity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Entity </a:t>
            </a:r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</a:t>
            </a:r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특성</a:t>
            </a: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2000250"/>
            <a:ext cx="8501062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  <a:defRPr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구현 조직에서 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저장</a:t>
            </a:r>
            <a:r>
              <a:rPr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관리하고자 하는 의미 있는 정보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를 관리</a:t>
            </a:r>
          </a:p>
          <a:p>
            <a:pPr lvl="1">
              <a:defRPr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Entity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명은 현실 세계의 객체 및 정보를 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대표</a:t>
            </a:r>
            <a:endParaRPr lang="en-US" altLang="ko-KR" sz="2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  <a:defRPr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실체가 포함하는 정보에 대해 무엇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범위에 대해 명확히 표현할 수 있어야 함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  <a:defRPr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면적</a:t>
            </a: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집합</a:t>
            </a: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r>
              <a:rPr lang="ko-KR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= </a:t>
            </a:r>
            <a:r>
              <a:rPr lang="ko-KR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가로</a:t>
            </a: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속성</a:t>
            </a: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r>
              <a:rPr lang="ko-KR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* </a:t>
            </a:r>
            <a:r>
              <a:rPr lang="ko-KR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세로</a:t>
            </a: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개체</a:t>
            </a: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Entity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예제 </a:t>
            </a:r>
            <a:r>
              <a:rPr lang="en-US" altLang="ko-KR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Entity</a:t>
            </a:r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명확화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71500" y="1928813"/>
            <a:ext cx="8072438" cy="374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법인도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회원인가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정규직과 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비정규직은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같은 사원에 포함되는가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우리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상품을 구매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혹은 가입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계약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하지 않은 사람도 고객인가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연예인을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가수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연기자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개그맨으로 나눌 때 </a:t>
            </a: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낸시</a:t>
            </a: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랭</a:t>
            </a: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연예인인가 아닌가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우리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사원들도 상품을 구매할 수 있다면 고객인가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Entity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 모델링이란</a:t>
            </a:r>
            <a:r>
              <a:rPr lang="en-US" altLang="ko-KR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 </a:t>
            </a:r>
            <a:endParaRPr lang="ko-KR" altLang="en-US" sz="36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" name="Rectangle 88"/>
          <p:cNvSpPr txBox="1">
            <a:spLocks noChangeArrowheads="1"/>
          </p:cNvSpPr>
          <p:nvPr/>
        </p:nvSpPr>
        <p:spPr>
          <a:xfrm>
            <a:off x="251520" y="2286000"/>
            <a:ext cx="8786812" cy="2714625"/>
          </a:xfrm>
          <a:prstGeom prst="rect">
            <a:avLst/>
          </a:prstGeom>
        </p:spPr>
        <p:txBody>
          <a:bodyPr/>
          <a:lstStyle/>
          <a:p>
            <a:pPr lvl="1">
              <a:defRPr/>
            </a:pPr>
            <a:r>
              <a:rPr lang="ko-KR" altLang="en-US" sz="2800" b="1" i="1" dirty="0">
                <a:latin typeface="맑은 고딕" pitchFamily="50" charset="-127"/>
                <a:ea typeface="맑은 고딕" pitchFamily="50" charset="-127"/>
              </a:rPr>
              <a:t>논리적 데이터 모델링이란 데이터베이스 설계 프로세스의 </a:t>
            </a:r>
            <a:r>
              <a:rPr lang="en-US" altLang="ko-KR" sz="2800" b="1" i="1" dirty="0"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sz="2800" b="1" i="1" dirty="0">
                <a:latin typeface="맑은 고딕" pitchFamily="50" charset="-127"/>
                <a:ea typeface="맑은 고딕" pitchFamily="50" charset="-127"/>
              </a:rPr>
              <a:t>으로써 </a:t>
            </a:r>
            <a:r>
              <a:rPr lang="ko-KR" alt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비즈니스 정보의 구조와 규칙을 명확하게 표현하는 기법</a:t>
            </a:r>
            <a:r>
              <a:rPr lang="ko-KR" altLang="en-US" sz="2800" b="1" i="1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800" b="1" i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algn="r">
              <a:defRPr/>
            </a:pP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 algn="r">
              <a:defRPr/>
            </a:pPr>
            <a:r>
              <a:rPr lang="en-US" altLang="ko-KR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Handbook of Relational Database Design - 1989      </a:t>
            </a:r>
          </a:p>
          <a:p>
            <a:pPr marL="355600" indent="-355600" algn="r">
              <a:defRPr/>
            </a:pPr>
            <a:r>
              <a:rPr lang="en-US" altLang="ko-KR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               Candace C. Fleming &amp; Barbara von </a:t>
            </a:r>
            <a:r>
              <a:rPr lang="en-US" altLang="ko-KR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halle</a:t>
            </a:r>
            <a:endParaRPr lang="en-US" altLang="ko-KR" sz="2000" b="1" i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defRPr/>
            </a:pP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16632"/>
            <a:ext cx="85010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Entity</a:t>
            </a:r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작성 예</a:t>
            </a:r>
            <a:endParaRPr lang="en-US" altLang="ko-KR" sz="36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endParaRPr lang="ko-KR" altLang="en-US" sz="36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71500" y="1557188"/>
            <a:ext cx="8072438" cy="49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ko-KR" sz="2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dirty="0" smtClean="0"/>
              <a:t>인터넷에서 도서를 구입하기 위해서는 반드시 우리 회사에 </a:t>
            </a:r>
            <a:endParaRPr lang="en-US" altLang="ko-KR" sz="2200" dirty="0" smtClean="0"/>
          </a:p>
          <a:p>
            <a:pPr algn="just">
              <a:lnSpc>
                <a:spcPct val="90000"/>
              </a:lnSpc>
              <a:buClr>
                <a:schemeClr val="bg1"/>
              </a:buClr>
            </a:pPr>
            <a:r>
              <a:rPr lang="ko-KR" altLang="en-US" sz="2200" dirty="0" smtClean="0"/>
              <a:t>회원으로 등록해야 구매가 가능하다</a:t>
            </a:r>
            <a:endParaRPr lang="en-US" altLang="ko-KR" sz="2200" b="1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endParaRPr lang="en-US" altLang="ko-KR" sz="2200" b="1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ko-KR" altLang="en-US" sz="2200" dirty="0" smtClean="0"/>
              <a:t> 인터넷에 회원 등록하는 정보로는 회원번호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주민번호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주소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전화번호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전자메일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휴대폰번호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결재방법이 있다</a:t>
            </a:r>
            <a:r>
              <a:rPr lang="en-US" altLang="ko-KR" sz="2200" dirty="0" smtClean="0"/>
              <a:t>.</a:t>
            </a:r>
          </a:p>
          <a:p>
            <a:pPr algn="just">
              <a:lnSpc>
                <a:spcPct val="90000"/>
              </a:lnSpc>
              <a:buClr>
                <a:schemeClr val="bg1"/>
              </a:buClr>
            </a:pPr>
            <a:r>
              <a:rPr lang="en-US" altLang="ko-KR" sz="2200" dirty="0" smtClean="0"/>
              <a:t> </a:t>
            </a:r>
            <a:endParaRPr lang="en-US" altLang="ko-KR" sz="2200" b="1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ko-KR" altLang="en-US" sz="2200" dirty="0" smtClean="0"/>
              <a:t> 인터넷을 통해 등록된 회원은 구매하기 위한 도서목록을 선택하고 인터넷 주문서양식에 주문내용을 입력하여 주문한다</a:t>
            </a:r>
            <a:r>
              <a:rPr lang="en-US" altLang="ko-KR" sz="2200" dirty="0" smtClean="0"/>
              <a:t>.</a:t>
            </a: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endParaRPr lang="en-US" altLang="ko-KR" sz="2200" b="1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ko-KR" altLang="en-US" sz="2200" dirty="0" smtClean="0"/>
              <a:t> 주문서양식에는 주문목록에 대한 상세 정보와 주문일자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배송지주소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배송지전화번호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배송방법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결재방법이 있다</a:t>
            </a:r>
            <a:r>
              <a:rPr lang="en-US" altLang="ko-KR" sz="2200" dirty="0" smtClean="0"/>
              <a:t>.</a:t>
            </a:r>
          </a:p>
          <a:p>
            <a:pPr algn="just">
              <a:lnSpc>
                <a:spcPct val="90000"/>
              </a:lnSpc>
              <a:buClr>
                <a:schemeClr val="bg1"/>
              </a:buClr>
            </a:pPr>
            <a:r>
              <a:rPr lang="en-US" altLang="ko-KR" sz="2200" dirty="0" smtClean="0"/>
              <a:t> </a:t>
            </a:r>
            <a:endParaRPr lang="en-US" altLang="ko-KR" sz="2200" b="1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ko-KR" altLang="en-US" sz="2200" dirty="0" smtClean="0"/>
              <a:t> 주문목록에 대한 상세 정보로는 구매가격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개수가 있다</a:t>
            </a:r>
            <a:r>
              <a:rPr lang="en-US" altLang="ko-KR" sz="2200" dirty="0" smtClean="0"/>
              <a:t>. </a:t>
            </a:r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endParaRPr lang="en-US" altLang="ko-KR" sz="2200" dirty="0" smtClean="0"/>
          </a:p>
          <a:p>
            <a:pPr algn="just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ko-KR" sz="2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dirty="0" smtClean="0"/>
              <a:t>한번 등록된 회원에 대해서는 도서를 구매하는 실적에 따라 구매 포인트를 부여하여 다음 구매 시 혜택을 보게 한다</a:t>
            </a:r>
            <a:r>
              <a:rPr lang="en-US" altLang="ko-KR" sz="2200" dirty="0" smtClean="0"/>
              <a:t>. </a:t>
            </a:r>
            <a:endParaRPr lang="en-US" altLang="ko-KR" sz="22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836712"/>
            <a:ext cx="8072438" cy="75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buClr>
                <a:schemeClr val="bg1"/>
              </a:buClr>
            </a:pPr>
            <a:r>
              <a:rPr lang="ko-KR" altLang="en-US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인터넷 도서구매 쇼핑몰을 구축하려 한다</a:t>
            </a:r>
            <a:r>
              <a:rPr lang="en-US" altLang="ko-KR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업무 담당자와 인터뷰 후 다음과 같은 업무 시나리오가 작성되었다</a:t>
            </a:r>
            <a:r>
              <a:rPr lang="en-US" altLang="ko-KR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  <a:endParaRPr lang="en-US" altLang="ko-KR" sz="2200" b="1" dirty="0" smtClean="0">
              <a:solidFill>
                <a:schemeClr val="bg2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9814" y="152209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도서</a:t>
            </a:r>
            <a:endParaRPr lang="ko-KR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447" y="1826894"/>
            <a:ext cx="739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</a:t>
            </a:r>
            <a:endParaRPr lang="ko-KR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4146" y="3636059"/>
            <a:ext cx="739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주문</a:t>
            </a:r>
            <a:endParaRPr lang="ko-KR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113" y="4240179"/>
            <a:ext cx="1293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주문목록</a:t>
            </a:r>
            <a:endParaRPr lang="ko-KR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Entity</a:t>
            </a:r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작성 예</a:t>
            </a:r>
            <a:endParaRPr lang="ko-KR" altLang="en-US" sz="36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Entity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1560" y="2492896"/>
            <a:ext cx="151216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도서</a:t>
            </a:r>
            <a:endParaRPr lang="en-US" altLang="ko-KR" b="1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72000" y="2489468"/>
            <a:ext cx="151216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</a:t>
            </a:r>
            <a:endParaRPr lang="en-US" altLang="ko-KR" b="1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39552" y="4337670"/>
            <a:ext cx="151216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주문목록</a:t>
            </a:r>
            <a:endParaRPr lang="en-US" altLang="ko-KR" b="1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55776" y="2492896"/>
            <a:ext cx="151216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회원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실습 </a:t>
            </a:r>
            <a:r>
              <a:rPr lang="en-US" altLang="ko-KR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Entity</a:t>
            </a:r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선정하기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71500" y="1928813"/>
            <a:ext cx="8072438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우리는 전산전문가과정을 중심으로 실시하는 전문강좌를 제공하는 교육기관의 관리자이다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우리는 많은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가르치고 있으며 각 강좌는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CODE,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강좌명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수업료 등을 가지고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RDBMS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기초와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 MODELING &amp; DESIGN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 우리의 인기 강좌중의 하나이다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강좌는 매년마다 개설기간이 정해지며 상황에 따라 약간의 변경을 하기도 한다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강좌는 크게 초급과정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고급과정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전문가과정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특별    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나누며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개설된 강좌의 수업일수는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2~5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일간으로 다양하다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는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여러 개의 강좌를 가르친다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이몽룡과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성춘향은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우리의 최고 강사 중의 하나이다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우리는 각 강사의 이름과 전화번호를 관리한다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개설된 강좌는 단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한명의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강사에 의해 진행된다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우리는 강좌를 개설하고 강사를 배정한다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어떤 강사는 다른 강좌의 학생으로 참여하기도 한다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이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동시에 여러 강좌를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할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 있으며 많은 학생이 그렇게  한다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예를 들어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전자의 홍길동은 우리가 제공한 모든 강좌를 수강했다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우리는 각 학생의 성명과 전화번호를 관리하고자 하며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때로는 학생과 강사가 그들의 전화번호를 알려주지 않을 때도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학생들 중의 대부분의 직장을 가지고 있으며 가능한 우리는 그들의 근무처를 관리하기를 원한다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대부분의 강좌는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실시하고 평가에는 출석사항을 반영하며 평가된 결과를 관리한다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Entity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3341" y="21507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강좌</a:t>
            </a:r>
            <a:endParaRPr lang="ko-KR" altLang="en-US" b="1" dirty="0">
              <a:solidFill>
                <a:schemeClr val="bg2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3626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강사</a:t>
            </a:r>
            <a:endParaRPr lang="ko-KR" altLang="en-US" b="1" dirty="0">
              <a:solidFill>
                <a:schemeClr val="bg2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99095" y="3132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과정</a:t>
            </a:r>
            <a:endParaRPr lang="ko-KR" altLang="en-US" b="1" dirty="0">
              <a:solidFill>
                <a:schemeClr val="bg2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721" y="46259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학생</a:t>
            </a:r>
            <a:endParaRPr lang="ko-KR" altLang="en-US" b="1" dirty="0">
              <a:solidFill>
                <a:schemeClr val="bg2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9077" y="46169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수강</a:t>
            </a:r>
            <a:endParaRPr lang="ko-KR" altLang="en-US" b="1" dirty="0">
              <a:solidFill>
                <a:schemeClr val="bg2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5714" y="5850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평가</a:t>
            </a:r>
            <a:endParaRPr lang="ko-KR" altLang="en-US" b="1" dirty="0">
              <a:solidFill>
                <a:schemeClr val="bg2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실습 </a:t>
            </a:r>
            <a:r>
              <a:rPr lang="en-US" altLang="ko-KR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Entity</a:t>
            </a:r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선정하기 </a:t>
            </a: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Entity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1560" y="2492896"/>
            <a:ext cx="151216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교육과정</a:t>
            </a:r>
            <a:endParaRPr lang="en-US" altLang="ko-KR" b="1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72000" y="2489468"/>
            <a:ext cx="151216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강사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교사</a:t>
            </a:r>
            <a:r>
              <a:rPr lang="en-US" altLang="ko-KR" b="1" dirty="0" smtClean="0"/>
              <a:t>)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39552" y="4337670"/>
            <a:ext cx="151216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학생</a:t>
            </a:r>
            <a:endParaRPr lang="en-US" altLang="ko-KR" b="1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55776" y="4365104"/>
            <a:ext cx="151216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평가</a:t>
            </a:r>
            <a:endParaRPr lang="en-US" altLang="ko-KR" b="1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499992" y="4365104"/>
            <a:ext cx="151216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수강</a:t>
            </a:r>
            <a:endParaRPr lang="en-US" altLang="ko-KR" b="1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55776" y="2492896"/>
            <a:ext cx="151216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강좌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Relation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Relation</a:t>
            </a:r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이란</a:t>
            </a:r>
            <a:r>
              <a:rPr lang="en-US" altLang="ko-KR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  <a:endParaRPr lang="ko-KR" altLang="en-US" sz="36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>
          <a:xfrm>
            <a:off x="357188" y="2000250"/>
            <a:ext cx="8501062" cy="2214563"/>
          </a:xfrm>
          <a:prstGeom prst="rect">
            <a:avLst/>
          </a:prstGeom>
        </p:spPr>
        <p:txBody>
          <a:bodyPr/>
          <a:lstStyle/>
          <a:p>
            <a:pPr lvl="1">
              <a:buFont typeface="Wingdings" pitchFamily="2" charset="2"/>
              <a:buChar char="§"/>
              <a:defRPr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엔티티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상호간에 어떻게 연관되어 있는지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를 파악하여 연관관계를 표현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1428750" lvl="2" indent="-514350">
              <a:buFont typeface="+mj-ea"/>
              <a:buAutoNum type="circleNumDbPlain"/>
              <a:defRPr/>
            </a:pP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관계의 </a:t>
            </a:r>
            <a:r>
              <a:rPr lang="ko-KR" altLang="en-US" sz="2400" b="1" dirty="0" err="1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식별성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(Identification) </a:t>
            </a:r>
          </a:p>
          <a:p>
            <a:pPr marL="1371600" lvl="2" indent="-457200">
              <a:buFont typeface="+mj-ea"/>
              <a:buAutoNum type="circleNumDbPlain"/>
              <a:defRPr/>
            </a:pPr>
            <a:r>
              <a:rPr lang="ko-KR" altLang="en-US" sz="2400" b="1" dirty="0" err="1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선택성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 err="1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Optionality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371600" lvl="2" indent="-457200">
              <a:buFont typeface="+mj-ea"/>
              <a:buAutoNum type="circleNumDbPlain"/>
              <a:defRPr/>
            </a:pP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관계형태 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(Degree)</a:t>
            </a:r>
            <a:endParaRPr lang="ko-KR" altLang="en-US" sz="24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9"/>
          <p:cNvGrpSpPr>
            <a:grpSpLocks/>
          </p:cNvGrpSpPr>
          <p:nvPr/>
        </p:nvGrpSpPr>
        <p:grpSpPr bwMode="auto">
          <a:xfrm>
            <a:off x="785813" y="4429125"/>
            <a:ext cx="8001000" cy="1428750"/>
            <a:chOff x="785813" y="4429125"/>
            <a:chExt cx="8001000" cy="1428750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0" name="desk1"/>
            <p:cNvSpPr>
              <a:spLocks noEditPoints="1" noChangeArrowheads="1"/>
            </p:cNvSpPr>
            <p:nvPr/>
          </p:nvSpPr>
          <p:spPr bwMode="auto">
            <a:xfrm>
              <a:off x="785813" y="4429125"/>
              <a:ext cx="8001000" cy="142875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11" name="Text Box 51"/>
            <p:cNvSpPr txBox="1">
              <a:spLocks noChangeArrowheads="1"/>
            </p:cNvSpPr>
            <p:nvPr/>
          </p:nvSpPr>
          <p:spPr bwMode="auto">
            <a:xfrm>
              <a:off x="804863" y="4732338"/>
              <a:ext cx="1500187" cy="70802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모든 </a:t>
              </a:r>
              <a:r>
                <a:rPr lang="en-US" altLang="ko-KR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/>
              </a:r>
              <a:br>
                <a:rPr lang="en-US" altLang="ko-KR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</a:br>
              <a:r>
                <a:rPr lang="en-US" altLang="ko-KR" sz="2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Entity1</a:t>
              </a:r>
              <a:r>
                <a:rPr lang="en-US" altLang="ko-KR" sz="2000" b="1" dirty="0" smtClean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</a:t>
              </a:r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은</a:t>
              </a:r>
            </a:p>
          </p:txBody>
        </p:sp>
        <p:sp>
          <p:nvSpPr>
            <p:cNvPr id="12" name="Text Box 51"/>
            <p:cNvSpPr txBox="1">
              <a:spLocks noChangeArrowheads="1"/>
            </p:cNvSpPr>
            <p:nvPr/>
          </p:nvSpPr>
          <p:spPr bwMode="auto">
            <a:xfrm>
              <a:off x="2357438" y="4643438"/>
              <a:ext cx="1357312" cy="862012"/>
            </a:xfrm>
            <a:prstGeom prst="rect">
              <a:avLst/>
            </a:prstGeom>
            <a:solidFill>
              <a:schemeClr val="tx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단 하나</a:t>
              </a:r>
              <a:endParaRPr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하나 이상</a:t>
              </a:r>
            </a:p>
          </p:txBody>
        </p:sp>
        <p:sp>
          <p:nvSpPr>
            <p:cNvPr id="13" name="Text Box 51"/>
            <p:cNvSpPr txBox="1">
              <a:spLocks noChangeArrowheads="1"/>
            </p:cNvSpPr>
            <p:nvPr/>
          </p:nvSpPr>
          <p:spPr bwMode="auto">
            <a:xfrm>
              <a:off x="3767138" y="4724400"/>
              <a:ext cx="1857375" cy="70802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의 </a:t>
              </a:r>
              <a:r>
                <a:rPr lang="en-US" altLang="ko-KR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/>
              </a:r>
              <a:br>
                <a:rPr lang="en-US" altLang="ko-KR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</a:br>
              <a:r>
                <a:rPr lang="en-US" altLang="ko-KR" sz="2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Entity2</a:t>
              </a:r>
              <a:r>
                <a:rPr lang="en-US" altLang="ko-KR" sz="2000" b="1" dirty="0" smtClean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</a:t>
              </a:r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와</a:t>
              </a:r>
              <a:r>
                <a:rPr lang="en-US" altLang="ko-KR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/</a:t>
              </a:r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에</a:t>
              </a:r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5624513" y="4643438"/>
              <a:ext cx="3019425" cy="862012"/>
            </a:xfrm>
            <a:prstGeom prst="rect">
              <a:avLst/>
            </a:prstGeom>
            <a:solidFill>
              <a:schemeClr val="tx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반드시 </a:t>
              </a: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관계</a:t>
              </a:r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해야 한다</a:t>
              </a:r>
              <a:r>
                <a:rPr lang="en-US" altLang="ko-KR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.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관계</a:t>
              </a:r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일수도 있다</a:t>
              </a:r>
              <a:r>
                <a:rPr lang="en-US" altLang="ko-KR" sz="20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>
          <a:xfrm>
            <a:off x="357188" y="1428750"/>
            <a:ext cx="8501062" cy="3071813"/>
          </a:xfrm>
          <a:prstGeom prst="rect">
            <a:avLst/>
          </a:prstGeom>
        </p:spPr>
        <p:txBody>
          <a:bodyPr/>
          <a:lstStyle/>
          <a:p>
            <a:pPr lvl="1">
              <a:buFont typeface="Wingdings" pitchFamily="2" charset="2"/>
              <a:buChar char="§"/>
              <a:defRPr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식별성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(Identification)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식별 관계 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(Identification Relation)</a:t>
            </a:r>
          </a:p>
          <a:p>
            <a:pPr marL="1828800" lvl="3" indent="-457200">
              <a:buFontTx/>
              <a:buChar char="-"/>
              <a:defRPr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| 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바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표시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1828800" lvl="3" indent="-457200">
              <a:buFontTx/>
              <a:buChar char="-"/>
              <a:defRPr/>
            </a:pP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부모 </a:t>
            </a:r>
            <a:r>
              <a:rPr lang="ko-KR" altLang="en-US" sz="2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엔티티의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식별자</a:t>
            </a: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(UID)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가 자식 엔티티의 </a:t>
            </a:r>
            <a:r>
              <a:rPr lang="ko-KR" altLang="en-US" sz="2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식별자</a:t>
            </a: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(UID)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일부가 되는 관계</a:t>
            </a:r>
            <a:endParaRPr lang="en-US" altLang="ko-KR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비식별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 관계 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(Non-Identification Relation)</a:t>
            </a:r>
          </a:p>
          <a:p>
            <a:pPr marL="1828800" lvl="3" indent="-457200">
              <a:buFontTx/>
              <a:buChar char="-"/>
              <a:defRPr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표시 없음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>
              <a:buFontTx/>
              <a:buChar char="-"/>
              <a:defRPr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부모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엔티티의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식별자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(UID)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자식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엔티티의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식별자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(UID)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의 일부가 아닌 관계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Tx/>
              <a:buChar char="-"/>
              <a:defRPr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Tx/>
              <a:buChar char="-"/>
              <a:defRPr/>
            </a:pP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31"/>
          <p:cNvSpPr>
            <a:spLocks noChangeAspect="1" noChangeArrowheads="1"/>
          </p:cNvSpPr>
          <p:nvPr/>
        </p:nvSpPr>
        <p:spPr bwMode="auto">
          <a:xfrm>
            <a:off x="7335838" y="5151438"/>
            <a:ext cx="1295400" cy="1182687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사원번호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성명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부서코드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10" name="Rectangle 32"/>
          <p:cNvSpPr>
            <a:spLocks noChangeAspect="1" noChangeArrowheads="1"/>
          </p:cNvSpPr>
          <p:nvPr/>
        </p:nvSpPr>
        <p:spPr bwMode="auto">
          <a:xfrm>
            <a:off x="7335838" y="4929188"/>
            <a:ext cx="1295400" cy="21544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사원</a:t>
            </a:r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7343776" y="5559426"/>
            <a:ext cx="12906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6245226" y="5486401"/>
            <a:ext cx="9233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현소속부서로</a:t>
            </a:r>
          </a:p>
        </p:txBody>
      </p:sp>
      <p:sp>
        <p:nvSpPr>
          <p:cNvPr id="13" name="AutoShape 61"/>
          <p:cNvSpPr>
            <a:spLocks noChangeAspect="1" noChangeArrowheads="1"/>
          </p:cNvSpPr>
          <p:nvPr/>
        </p:nvSpPr>
        <p:spPr bwMode="auto">
          <a:xfrm>
            <a:off x="4786313" y="5345113"/>
            <a:ext cx="1295400" cy="900112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부서코드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부서명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14" name="Rectangle 62"/>
          <p:cNvSpPr>
            <a:spLocks noChangeAspect="1" noChangeArrowheads="1"/>
          </p:cNvSpPr>
          <p:nvPr/>
        </p:nvSpPr>
        <p:spPr bwMode="auto">
          <a:xfrm>
            <a:off x="4786313" y="5132388"/>
            <a:ext cx="1295400" cy="21544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부서</a:t>
            </a:r>
          </a:p>
        </p:txBody>
      </p:sp>
      <p:sp>
        <p:nvSpPr>
          <p:cNvPr id="15" name="Line 63"/>
          <p:cNvSpPr>
            <a:spLocks noChangeShapeType="1"/>
          </p:cNvSpPr>
          <p:nvPr/>
        </p:nvSpPr>
        <p:spPr bwMode="auto">
          <a:xfrm>
            <a:off x="4794251" y="5753100"/>
            <a:ext cx="12906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grpSp>
        <p:nvGrpSpPr>
          <p:cNvPr id="16" name="Group 95"/>
          <p:cNvGrpSpPr>
            <a:grpSpLocks/>
          </p:cNvGrpSpPr>
          <p:nvPr/>
        </p:nvGrpSpPr>
        <p:grpSpPr bwMode="auto">
          <a:xfrm>
            <a:off x="6089651" y="5702300"/>
            <a:ext cx="1236662" cy="52387"/>
            <a:chOff x="2503" y="2319"/>
            <a:chExt cx="779" cy="33"/>
          </a:xfrm>
        </p:grpSpPr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2503" y="2336"/>
              <a:ext cx="3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8" name="Group 90"/>
            <p:cNvGrpSpPr>
              <a:grpSpLocks/>
            </p:cNvGrpSpPr>
            <p:nvPr/>
          </p:nvGrpSpPr>
          <p:grpSpPr bwMode="auto">
            <a:xfrm>
              <a:off x="3194" y="2319"/>
              <a:ext cx="88" cy="33"/>
              <a:chOff x="2308" y="1609"/>
              <a:chExt cx="88" cy="33"/>
            </a:xfrm>
          </p:grpSpPr>
          <p:sp>
            <p:nvSpPr>
              <p:cNvPr id="20" name="Line 91"/>
              <p:cNvSpPr>
                <a:spLocks noChangeShapeType="1"/>
              </p:cNvSpPr>
              <p:nvPr/>
            </p:nvSpPr>
            <p:spPr bwMode="auto">
              <a:xfrm>
                <a:off x="2308" y="1626"/>
                <a:ext cx="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  <p:sp>
            <p:nvSpPr>
              <p:cNvPr id="21" name="Line 92"/>
              <p:cNvSpPr>
                <a:spLocks noChangeShapeType="1"/>
              </p:cNvSpPr>
              <p:nvPr/>
            </p:nvSpPr>
            <p:spPr bwMode="auto">
              <a:xfrm rot="-1325083">
                <a:off x="2317" y="1609"/>
                <a:ext cx="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  <p:sp>
            <p:nvSpPr>
              <p:cNvPr id="22" name="Line 93"/>
              <p:cNvSpPr>
                <a:spLocks noChangeShapeType="1"/>
              </p:cNvSpPr>
              <p:nvPr/>
            </p:nvSpPr>
            <p:spPr bwMode="auto">
              <a:xfrm rot="1325083" flipH="1">
                <a:off x="2317" y="1642"/>
                <a:ext cx="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</p:grpSp>
        <p:sp>
          <p:nvSpPr>
            <p:cNvPr id="19" name="Line 94"/>
            <p:cNvSpPr>
              <a:spLocks noChangeShapeType="1"/>
            </p:cNvSpPr>
            <p:nvPr/>
          </p:nvSpPr>
          <p:spPr bwMode="auto">
            <a:xfrm>
              <a:off x="2897" y="2336"/>
              <a:ext cx="2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" name="AutoShape 68"/>
          <p:cNvSpPr>
            <a:spLocks noChangeAspect="1" noChangeArrowheads="1"/>
          </p:cNvSpPr>
          <p:nvPr/>
        </p:nvSpPr>
        <p:spPr bwMode="auto">
          <a:xfrm>
            <a:off x="428625" y="5127625"/>
            <a:ext cx="1466850" cy="1230313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주문일자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25" name="Rectangle 69"/>
          <p:cNvSpPr>
            <a:spLocks noChangeAspect="1" noChangeArrowheads="1"/>
          </p:cNvSpPr>
          <p:nvPr/>
        </p:nvSpPr>
        <p:spPr bwMode="auto">
          <a:xfrm>
            <a:off x="428625" y="4905375"/>
            <a:ext cx="1466850" cy="215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주문</a:t>
            </a:r>
          </a:p>
        </p:txBody>
      </p:sp>
      <p:sp>
        <p:nvSpPr>
          <p:cNvPr id="26" name="Line 70"/>
          <p:cNvSpPr>
            <a:spLocks noChangeShapeType="1"/>
          </p:cNvSpPr>
          <p:nvPr/>
        </p:nvSpPr>
        <p:spPr bwMode="auto">
          <a:xfrm>
            <a:off x="436563" y="5535613"/>
            <a:ext cx="1462087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27" name="AutoShape 72"/>
          <p:cNvSpPr>
            <a:spLocks noChangeAspect="1" noChangeArrowheads="1"/>
          </p:cNvSpPr>
          <p:nvPr/>
        </p:nvSpPr>
        <p:spPr bwMode="auto">
          <a:xfrm>
            <a:off x="2624138" y="5080000"/>
            <a:ext cx="1695450" cy="1392238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주문번호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(PK,FK)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주문내역번호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상품코드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주문금액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28" name="Rectangle 73"/>
          <p:cNvSpPr>
            <a:spLocks noChangeAspect="1" noChangeArrowheads="1"/>
          </p:cNvSpPr>
          <p:nvPr/>
        </p:nvSpPr>
        <p:spPr bwMode="auto">
          <a:xfrm>
            <a:off x="2624138" y="4857750"/>
            <a:ext cx="1695450" cy="215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주문내역</a:t>
            </a:r>
          </a:p>
        </p:txBody>
      </p:sp>
      <p:sp>
        <p:nvSpPr>
          <p:cNvPr id="29" name="Line 74"/>
          <p:cNvSpPr>
            <a:spLocks noChangeShapeType="1"/>
          </p:cNvSpPr>
          <p:nvPr/>
        </p:nvSpPr>
        <p:spPr bwMode="auto">
          <a:xfrm>
            <a:off x="2635250" y="5726113"/>
            <a:ext cx="1687513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30" name="Line 76"/>
          <p:cNvSpPr>
            <a:spLocks noChangeShapeType="1"/>
          </p:cNvSpPr>
          <p:nvPr/>
        </p:nvSpPr>
        <p:spPr bwMode="auto">
          <a:xfrm>
            <a:off x="1909763" y="5727700"/>
            <a:ext cx="566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Line 80"/>
          <p:cNvSpPr>
            <a:spLocks noChangeShapeType="1"/>
          </p:cNvSpPr>
          <p:nvPr/>
        </p:nvSpPr>
        <p:spPr bwMode="auto">
          <a:xfrm>
            <a:off x="2478088" y="5727700"/>
            <a:ext cx="133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32" name="Line 81"/>
          <p:cNvSpPr>
            <a:spLocks noChangeShapeType="1"/>
          </p:cNvSpPr>
          <p:nvPr/>
        </p:nvSpPr>
        <p:spPr bwMode="auto">
          <a:xfrm rot="20274917">
            <a:off x="2492375" y="5700713"/>
            <a:ext cx="125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33" name="Line 82"/>
          <p:cNvSpPr>
            <a:spLocks noChangeShapeType="1"/>
          </p:cNvSpPr>
          <p:nvPr/>
        </p:nvSpPr>
        <p:spPr bwMode="auto">
          <a:xfrm rot="1325083" flipH="1">
            <a:off x="2492375" y="5753100"/>
            <a:ext cx="125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34" name="Line 83"/>
          <p:cNvSpPr>
            <a:spLocks noChangeShapeType="1"/>
          </p:cNvSpPr>
          <p:nvPr/>
        </p:nvSpPr>
        <p:spPr bwMode="auto">
          <a:xfrm>
            <a:off x="2490788" y="5673725"/>
            <a:ext cx="0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357188" y="5214938"/>
            <a:ext cx="1500187" cy="2857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7286625" y="5857875"/>
            <a:ext cx="1500188" cy="2857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2643188" y="5170488"/>
            <a:ext cx="1500187" cy="2857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4675188" y="5416550"/>
            <a:ext cx="1500187" cy="2857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39" name="타원 101"/>
          <p:cNvSpPr>
            <a:spLocks noChangeArrowheads="1"/>
          </p:cNvSpPr>
          <p:nvPr/>
        </p:nvSpPr>
        <p:spPr bwMode="auto">
          <a:xfrm>
            <a:off x="2286000" y="5500688"/>
            <a:ext cx="428625" cy="428625"/>
          </a:xfrm>
          <a:prstGeom prst="ellipse">
            <a:avLst/>
          </a:prstGeom>
          <a:noFill/>
          <a:ln w="666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40" name="타원 102"/>
          <p:cNvSpPr>
            <a:spLocks noChangeArrowheads="1"/>
          </p:cNvSpPr>
          <p:nvPr/>
        </p:nvSpPr>
        <p:spPr bwMode="auto">
          <a:xfrm>
            <a:off x="7000875" y="5500688"/>
            <a:ext cx="428625" cy="428625"/>
          </a:xfrm>
          <a:prstGeom prst="ellipse">
            <a:avLst/>
          </a:prstGeom>
          <a:noFill/>
          <a:ln w="666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Relation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2400" y="6492875"/>
            <a:ext cx="762000" cy="365125"/>
          </a:xfrm>
        </p:spPr>
        <p:txBody>
          <a:bodyPr/>
          <a:lstStyle/>
          <a:p>
            <a:fld id="{8291EE02-A9DA-47C6-B790-85579330AC4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428750"/>
            <a:ext cx="850106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선택성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(Optional)</a:t>
            </a:r>
          </a:p>
          <a:p>
            <a:pPr marL="1371600" lvl="2" indent="-457200">
              <a:buFont typeface="굴림" charset="-127"/>
              <a:buAutoNum type="arabicPeriod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필수적 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Mandotary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Must)</a:t>
            </a:r>
          </a:p>
          <a:p>
            <a:pPr marL="1828800" lvl="3" indent="-457200">
              <a:buFontTx/>
              <a:buChar char="-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  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실선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표시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1828800" lvl="3" indent="-457200">
              <a:buFontTx/>
              <a:buChar char="-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자식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엔티티에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데이터를 입력하기 전에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부모 </a:t>
            </a:r>
            <a:r>
              <a:rPr lang="ko-KR" altLang="en-US" sz="2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엔티티에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적어도 한 건 이상의 데이터가 있어야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만 하는 경우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1371600" lvl="2" indent="-457200">
              <a:buFont typeface="굴림" charset="-127"/>
              <a:buAutoNum type="arabicPeriod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선택적 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(Optional, May)</a:t>
            </a:r>
            <a:endParaRPr lang="ko-KR" altLang="en-US" sz="24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>
              <a:buFontTx/>
              <a:buChar char="-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점선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>
              <a:buFontTx/>
              <a:buChar char="-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자식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엔티티에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데이터를 입력하기 전에 부모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엔티티에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데이터가 존재하지 않아도 상관이 없는 경우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111375" y="2444750"/>
            <a:ext cx="460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2087563" y="3714750"/>
            <a:ext cx="4619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24" name="AutoShape 68"/>
          <p:cNvSpPr>
            <a:spLocks noChangeAspect="1" noChangeArrowheads="1"/>
          </p:cNvSpPr>
          <p:nvPr/>
        </p:nvSpPr>
        <p:spPr bwMode="auto">
          <a:xfrm>
            <a:off x="571500" y="5056188"/>
            <a:ext cx="1466850" cy="1230312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주문일자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25" name="Rectangle 69"/>
          <p:cNvSpPr>
            <a:spLocks noChangeAspect="1" noChangeArrowheads="1"/>
          </p:cNvSpPr>
          <p:nvPr/>
        </p:nvSpPr>
        <p:spPr bwMode="auto">
          <a:xfrm>
            <a:off x="571500" y="4833938"/>
            <a:ext cx="1466850" cy="215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주문</a:t>
            </a:r>
          </a:p>
        </p:txBody>
      </p:sp>
      <p:sp>
        <p:nvSpPr>
          <p:cNvPr id="26" name="Line 70"/>
          <p:cNvSpPr>
            <a:spLocks noChangeShapeType="1"/>
          </p:cNvSpPr>
          <p:nvPr/>
        </p:nvSpPr>
        <p:spPr bwMode="auto">
          <a:xfrm>
            <a:off x="579438" y="5464175"/>
            <a:ext cx="1462088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21" name="AutoShape 72"/>
          <p:cNvSpPr>
            <a:spLocks noChangeAspect="1" noChangeArrowheads="1"/>
          </p:cNvSpPr>
          <p:nvPr/>
        </p:nvSpPr>
        <p:spPr bwMode="auto">
          <a:xfrm>
            <a:off x="2767013" y="5008563"/>
            <a:ext cx="1730012" cy="1392237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(PK,FK)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주문내역번호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상품코드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주문금액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22" name="Rectangle 73"/>
          <p:cNvSpPr>
            <a:spLocks noChangeAspect="1" noChangeArrowheads="1"/>
          </p:cNvSpPr>
          <p:nvPr/>
        </p:nvSpPr>
        <p:spPr bwMode="auto">
          <a:xfrm>
            <a:off x="2767013" y="4786313"/>
            <a:ext cx="1730012" cy="215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주문내역</a:t>
            </a:r>
          </a:p>
        </p:txBody>
      </p:sp>
      <p:sp>
        <p:nvSpPr>
          <p:cNvPr id="23" name="Line 74"/>
          <p:cNvSpPr>
            <a:spLocks noChangeShapeType="1"/>
          </p:cNvSpPr>
          <p:nvPr/>
        </p:nvSpPr>
        <p:spPr bwMode="auto">
          <a:xfrm>
            <a:off x="2777627" y="5654675"/>
            <a:ext cx="1722936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grpSp>
        <p:nvGrpSpPr>
          <p:cNvPr id="13" name="Group 96"/>
          <p:cNvGrpSpPr>
            <a:grpSpLocks/>
          </p:cNvGrpSpPr>
          <p:nvPr/>
        </p:nvGrpSpPr>
        <p:grpSpPr bwMode="auto">
          <a:xfrm>
            <a:off x="2052638" y="5602288"/>
            <a:ext cx="708025" cy="107950"/>
            <a:chOff x="2649" y="3705"/>
            <a:chExt cx="446" cy="68"/>
          </a:xfrm>
        </p:grpSpPr>
        <p:sp>
          <p:nvSpPr>
            <p:cNvPr id="14" name="Line 76"/>
            <p:cNvSpPr>
              <a:spLocks noChangeShapeType="1"/>
            </p:cNvSpPr>
            <p:nvPr/>
          </p:nvSpPr>
          <p:spPr bwMode="auto">
            <a:xfrm>
              <a:off x="2649" y="3739"/>
              <a:ext cx="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5" name="Group 78"/>
            <p:cNvGrpSpPr>
              <a:grpSpLocks/>
            </p:cNvGrpSpPr>
            <p:nvPr/>
          </p:nvGrpSpPr>
          <p:grpSpPr bwMode="auto">
            <a:xfrm>
              <a:off x="3007" y="3705"/>
              <a:ext cx="88" cy="68"/>
              <a:chOff x="1634" y="2645"/>
              <a:chExt cx="88" cy="68"/>
            </a:xfrm>
          </p:grpSpPr>
          <p:grpSp>
            <p:nvGrpSpPr>
              <p:cNvPr id="16" name="Group 79"/>
              <p:cNvGrpSpPr>
                <a:grpSpLocks/>
              </p:cNvGrpSpPr>
              <p:nvPr/>
            </p:nvGrpSpPr>
            <p:grpSpPr bwMode="auto">
              <a:xfrm>
                <a:off x="1634" y="2662"/>
                <a:ext cx="88" cy="33"/>
                <a:chOff x="1631" y="2701"/>
                <a:chExt cx="88" cy="33"/>
              </a:xfrm>
            </p:grpSpPr>
            <p:sp>
              <p:nvSpPr>
                <p:cNvPr id="18" name="Line 80"/>
                <p:cNvSpPr>
                  <a:spLocks noChangeShapeType="1"/>
                </p:cNvSpPr>
                <p:nvPr/>
              </p:nvSpPr>
              <p:spPr bwMode="auto">
                <a:xfrm>
                  <a:off x="1631" y="2718"/>
                  <a:ext cx="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450000" tIns="360000" rIns="450000" bIns="360000"/>
                <a:lstStyle/>
                <a:p>
                  <a:endParaRPr lang="ko-KR" altLang="en-US"/>
                </a:p>
              </p:txBody>
            </p:sp>
            <p:sp>
              <p:nvSpPr>
                <p:cNvPr id="19" name="Line 81"/>
                <p:cNvSpPr>
                  <a:spLocks noChangeShapeType="1"/>
                </p:cNvSpPr>
                <p:nvPr/>
              </p:nvSpPr>
              <p:spPr bwMode="auto">
                <a:xfrm rot="-1325083">
                  <a:off x="1640" y="2701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450000" tIns="360000" rIns="450000" bIns="360000"/>
                <a:lstStyle/>
                <a:p>
                  <a:endParaRPr lang="ko-KR" altLang="en-US"/>
                </a:p>
              </p:txBody>
            </p:sp>
            <p:sp>
              <p:nvSpPr>
                <p:cNvPr id="20" name="Line 82"/>
                <p:cNvSpPr>
                  <a:spLocks noChangeShapeType="1"/>
                </p:cNvSpPr>
                <p:nvPr/>
              </p:nvSpPr>
              <p:spPr bwMode="auto">
                <a:xfrm rot="1325083" flipH="1">
                  <a:off x="1640" y="2734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450000" tIns="360000" rIns="450000" bIns="360000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83"/>
              <p:cNvSpPr>
                <a:spLocks noChangeShapeType="1"/>
              </p:cNvSpPr>
              <p:nvPr/>
            </p:nvSpPr>
            <p:spPr bwMode="auto">
              <a:xfrm>
                <a:off x="1642" y="2645"/>
                <a:ext cx="0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</p:grpSp>
      </p:grpSp>
      <p:sp>
        <p:nvSpPr>
          <p:cNvPr id="28" name="AutoShape 31"/>
          <p:cNvSpPr>
            <a:spLocks noChangeAspect="1" noChangeArrowheads="1"/>
          </p:cNvSpPr>
          <p:nvPr/>
        </p:nvSpPr>
        <p:spPr bwMode="auto">
          <a:xfrm>
            <a:off x="7559675" y="5054625"/>
            <a:ext cx="1295400" cy="1182687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성명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부서코드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29" name="Rectangle 32"/>
          <p:cNvSpPr>
            <a:spLocks noChangeAspect="1" noChangeArrowheads="1"/>
          </p:cNvSpPr>
          <p:nvPr/>
        </p:nvSpPr>
        <p:spPr bwMode="auto">
          <a:xfrm>
            <a:off x="7559675" y="4738688"/>
            <a:ext cx="1295400" cy="215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사원</a:t>
            </a:r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7567613" y="5368925"/>
            <a:ext cx="12906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6469063" y="5295900"/>
            <a:ext cx="923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현소속부서로</a:t>
            </a:r>
          </a:p>
        </p:txBody>
      </p:sp>
      <p:sp>
        <p:nvSpPr>
          <p:cNvPr id="32" name="AutoShape 61"/>
          <p:cNvSpPr>
            <a:spLocks noChangeAspect="1" noChangeArrowheads="1"/>
          </p:cNvSpPr>
          <p:nvPr/>
        </p:nvSpPr>
        <p:spPr bwMode="auto">
          <a:xfrm>
            <a:off x="5010150" y="5154613"/>
            <a:ext cx="1295400" cy="900112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부서코드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부서명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33" name="Rectangle 62"/>
          <p:cNvSpPr>
            <a:spLocks noChangeAspect="1" noChangeArrowheads="1"/>
          </p:cNvSpPr>
          <p:nvPr/>
        </p:nvSpPr>
        <p:spPr bwMode="auto">
          <a:xfrm>
            <a:off x="5010150" y="4941888"/>
            <a:ext cx="1295400" cy="215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부서</a:t>
            </a:r>
          </a:p>
        </p:txBody>
      </p:sp>
      <p:sp>
        <p:nvSpPr>
          <p:cNvPr id="34" name="Line 63"/>
          <p:cNvSpPr>
            <a:spLocks noChangeShapeType="1"/>
          </p:cNvSpPr>
          <p:nvPr/>
        </p:nvSpPr>
        <p:spPr bwMode="auto">
          <a:xfrm>
            <a:off x="5018088" y="5562600"/>
            <a:ext cx="12906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grpSp>
        <p:nvGrpSpPr>
          <p:cNvPr id="35" name="Group 95"/>
          <p:cNvGrpSpPr>
            <a:grpSpLocks/>
          </p:cNvGrpSpPr>
          <p:nvPr/>
        </p:nvGrpSpPr>
        <p:grpSpPr bwMode="auto">
          <a:xfrm>
            <a:off x="6313488" y="5608860"/>
            <a:ext cx="1236662" cy="52388"/>
            <a:chOff x="2503" y="2319"/>
            <a:chExt cx="779" cy="33"/>
          </a:xfrm>
        </p:grpSpPr>
        <p:sp>
          <p:nvSpPr>
            <p:cNvPr id="36" name="Line 89"/>
            <p:cNvSpPr>
              <a:spLocks noChangeShapeType="1"/>
            </p:cNvSpPr>
            <p:nvPr/>
          </p:nvSpPr>
          <p:spPr bwMode="auto">
            <a:xfrm>
              <a:off x="2503" y="2336"/>
              <a:ext cx="3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7" name="Group 90"/>
            <p:cNvGrpSpPr>
              <a:grpSpLocks/>
            </p:cNvGrpSpPr>
            <p:nvPr/>
          </p:nvGrpSpPr>
          <p:grpSpPr bwMode="auto">
            <a:xfrm>
              <a:off x="3194" y="2319"/>
              <a:ext cx="88" cy="33"/>
              <a:chOff x="2308" y="1609"/>
              <a:chExt cx="88" cy="33"/>
            </a:xfrm>
          </p:grpSpPr>
          <p:sp>
            <p:nvSpPr>
              <p:cNvPr id="39" name="Line 91"/>
              <p:cNvSpPr>
                <a:spLocks noChangeShapeType="1"/>
              </p:cNvSpPr>
              <p:nvPr/>
            </p:nvSpPr>
            <p:spPr bwMode="auto">
              <a:xfrm>
                <a:off x="2308" y="1626"/>
                <a:ext cx="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  <p:sp>
            <p:nvSpPr>
              <p:cNvPr id="40" name="Line 92"/>
              <p:cNvSpPr>
                <a:spLocks noChangeShapeType="1"/>
              </p:cNvSpPr>
              <p:nvPr/>
            </p:nvSpPr>
            <p:spPr bwMode="auto">
              <a:xfrm rot="-1325083">
                <a:off x="2317" y="1609"/>
                <a:ext cx="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  <p:sp>
            <p:nvSpPr>
              <p:cNvPr id="41" name="Line 93"/>
              <p:cNvSpPr>
                <a:spLocks noChangeShapeType="1"/>
              </p:cNvSpPr>
              <p:nvPr/>
            </p:nvSpPr>
            <p:spPr bwMode="auto">
              <a:xfrm rot="1325083" flipH="1">
                <a:off x="2317" y="1642"/>
                <a:ext cx="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</p:grpSp>
        <p:sp>
          <p:nvSpPr>
            <p:cNvPr id="38" name="Line 94"/>
            <p:cNvSpPr>
              <a:spLocks noChangeShapeType="1"/>
            </p:cNvSpPr>
            <p:nvPr/>
          </p:nvSpPr>
          <p:spPr bwMode="auto">
            <a:xfrm>
              <a:off x="2897" y="2336"/>
              <a:ext cx="2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1928813" y="5500688"/>
            <a:ext cx="1000125" cy="2857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6286500" y="5244440"/>
            <a:ext cx="1428750" cy="500062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Relation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2" grpId="0" animBg="1"/>
      <p:bldP spid="42" grpId="1" animBg="1"/>
      <p:bldP spid="43" grpId="0" animBg="1"/>
      <p:bldP spid="4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>
          <a:xfrm>
            <a:off x="357188" y="1428750"/>
            <a:ext cx="8501062" cy="2500313"/>
          </a:xfrm>
          <a:prstGeom prst="rect">
            <a:avLst/>
          </a:prstGeom>
        </p:spPr>
        <p:txBody>
          <a:bodyPr/>
          <a:lstStyle/>
          <a:p>
            <a:pPr lvl="1">
              <a:buFont typeface="Wingdings" pitchFamily="2" charset="2"/>
              <a:buChar char="§"/>
              <a:defRPr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기수성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(Degree)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일</a:t>
            </a:r>
            <a:endParaRPr lang="en-US" altLang="ko-KR" sz="24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1828800" lvl="3" indent="-457200">
              <a:buFontTx/>
              <a:buChar char="-"/>
              <a:defRPr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표시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1828800" lvl="3" indent="-457200">
              <a:buFontTx/>
              <a:buChar char="-"/>
              <a:defRPr/>
            </a:pP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단 한 개 </a:t>
            </a: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(One and Only One)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여러 개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828800" lvl="3" indent="-457200">
              <a:buFontTx/>
              <a:buChar char="-"/>
              <a:defRPr/>
            </a:pP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>
              <a:buFontTx/>
              <a:buChar char="-"/>
              <a:defRPr/>
            </a:pP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하나 이상 </a:t>
            </a: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(One or More)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buFontTx/>
              <a:buChar char="-"/>
              <a:defRPr/>
            </a:pP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2071688" y="3395663"/>
            <a:ext cx="139700" cy="52387"/>
            <a:chOff x="1631" y="2701"/>
            <a:chExt cx="88" cy="33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631" y="2718"/>
              <a:ext cx="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rot="20274917">
              <a:off x="1640" y="2701"/>
              <a:ext cx="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rot="1325083" flipH="1">
              <a:off x="1640" y="2734"/>
              <a:ext cx="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2" name="Line 24"/>
          <p:cNvSpPr>
            <a:spLocks noChangeShapeType="1"/>
          </p:cNvSpPr>
          <p:nvPr/>
        </p:nvSpPr>
        <p:spPr bwMode="auto">
          <a:xfrm rot="16200000">
            <a:off x="2232819" y="2353469"/>
            <a:ext cx="0" cy="179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450000" tIns="360000" rIns="450000" bIns="360000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27" name="AutoShape 68"/>
          <p:cNvSpPr>
            <a:spLocks noChangeAspect="1" noChangeArrowheads="1"/>
          </p:cNvSpPr>
          <p:nvPr/>
        </p:nvSpPr>
        <p:spPr bwMode="auto">
          <a:xfrm>
            <a:off x="571500" y="4699000"/>
            <a:ext cx="1466850" cy="1230313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주문일자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28" name="Rectangle 69"/>
          <p:cNvSpPr>
            <a:spLocks noChangeAspect="1" noChangeArrowheads="1"/>
          </p:cNvSpPr>
          <p:nvPr/>
        </p:nvSpPr>
        <p:spPr bwMode="auto">
          <a:xfrm>
            <a:off x="571500" y="4476750"/>
            <a:ext cx="1466850" cy="215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주문</a:t>
            </a:r>
          </a:p>
        </p:txBody>
      </p:sp>
      <p:sp>
        <p:nvSpPr>
          <p:cNvPr id="29" name="Line 70"/>
          <p:cNvSpPr>
            <a:spLocks noChangeShapeType="1"/>
          </p:cNvSpPr>
          <p:nvPr/>
        </p:nvSpPr>
        <p:spPr bwMode="auto">
          <a:xfrm>
            <a:off x="579438" y="5106988"/>
            <a:ext cx="14620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24" name="AutoShape 72"/>
          <p:cNvSpPr>
            <a:spLocks noChangeAspect="1" noChangeArrowheads="1"/>
          </p:cNvSpPr>
          <p:nvPr/>
        </p:nvSpPr>
        <p:spPr bwMode="auto">
          <a:xfrm>
            <a:off x="2767013" y="4651375"/>
            <a:ext cx="1801303" cy="1297905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(PK,FK)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주문상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주문금액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25" name="Rectangle 73"/>
          <p:cNvSpPr>
            <a:spLocks noChangeAspect="1" noChangeArrowheads="1"/>
          </p:cNvSpPr>
          <p:nvPr/>
        </p:nvSpPr>
        <p:spPr bwMode="auto">
          <a:xfrm>
            <a:off x="2767013" y="4429125"/>
            <a:ext cx="1801303" cy="215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주문상세</a:t>
            </a:r>
            <a:endParaRPr kumimoji="0"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Line 74"/>
          <p:cNvSpPr>
            <a:spLocks noChangeShapeType="1"/>
          </p:cNvSpPr>
          <p:nvPr/>
        </p:nvSpPr>
        <p:spPr bwMode="auto">
          <a:xfrm>
            <a:off x="2778064" y="5085184"/>
            <a:ext cx="1793936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17" name="Line 76"/>
          <p:cNvSpPr>
            <a:spLocks noChangeShapeType="1"/>
          </p:cNvSpPr>
          <p:nvPr/>
        </p:nvSpPr>
        <p:spPr bwMode="auto">
          <a:xfrm>
            <a:off x="2052638" y="5299075"/>
            <a:ext cx="566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Line 80"/>
          <p:cNvSpPr>
            <a:spLocks noChangeShapeType="1"/>
          </p:cNvSpPr>
          <p:nvPr/>
        </p:nvSpPr>
        <p:spPr bwMode="auto">
          <a:xfrm>
            <a:off x="2620963" y="5299076"/>
            <a:ext cx="133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20" name="Line 83"/>
          <p:cNvSpPr>
            <a:spLocks noChangeShapeType="1"/>
          </p:cNvSpPr>
          <p:nvPr/>
        </p:nvSpPr>
        <p:spPr bwMode="auto">
          <a:xfrm>
            <a:off x="2633663" y="5245100"/>
            <a:ext cx="0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31" name="AutoShape 31"/>
          <p:cNvSpPr>
            <a:spLocks noChangeAspect="1" noChangeArrowheads="1"/>
          </p:cNvSpPr>
          <p:nvPr/>
        </p:nvSpPr>
        <p:spPr bwMode="auto">
          <a:xfrm>
            <a:off x="7550150" y="4675188"/>
            <a:ext cx="1295400" cy="1182687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성명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부서코드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32" name="Rectangle 32"/>
          <p:cNvSpPr>
            <a:spLocks noChangeAspect="1" noChangeArrowheads="1"/>
          </p:cNvSpPr>
          <p:nvPr/>
        </p:nvSpPr>
        <p:spPr bwMode="auto">
          <a:xfrm>
            <a:off x="7550150" y="4452938"/>
            <a:ext cx="1295400" cy="215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사원</a:t>
            </a: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7558088" y="5083175"/>
            <a:ext cx="12906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459538" y="5010150"/>
            <a:ext cx="923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현소속부서로</a:t>
            </a:r>
          </a:p>
        </p:txBody>
      </p:sp>
      <p:sp>
        <p:nvSpPr>
          <p:cNvPr id="35" name="AutoShape 61"/>
          <p:cNvSpPr>
            <a:spLocks noChangeAspect="1" noChangeArrowheads="1"/>
          </p:cNvSpPr>
          <p:nvPr/>
        </p:nvSpPr>
        <p:spPr bwMode="auto">
          <a:xfrm>
            <a:off x="5000625" y="4868863"/>
            <a:ext cx="1295400" cy="900112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부서코드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부서명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36" name="Rectangle 62"/>
          <p:cNvSpPr>
            <a:spLocks noChangeAspect="1" noChangeArrowheads="1"/>
          </p:cNvSpPr>
          <p:nvPr/>
        </p:nvSpPr>
        <p:spPr bwMode="auto">
          <a:xfrm>
            <a:off x="5000625" y="4656138"/>
            <a:ext cx="1295400" cy="215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부서</a:t>
            </a:r>
          </a:p>
        </p:txBody>
      </p:sp>
      <p:sp>
        <p:nvSpPr>
          <p:cNvPr id="37" name="Line 63"/>
          <p:cNvSpPr>
            <a:spLocks noChangeShapeType="1"/>
          </p:cNvSpPr>
          <p:nvPr/>
        </p:nvSpPr>
        <p:spPr bwMode="auto">
          <a:xfrm>
            <a:off x="5008563" y="5276850"/>
            <a:ext cx="12906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grpSp>
        <p:nvGrpSpPr>
          <p:cNvPr id="38" name="Group 95"/>
          <p:cNvGrpSpPr>
            <a:grpSpLocks/>
          </p:cNvGrpSpPr>
          <p:nvPr/>
        </p:nvGrpSpPr>
        <p:grpSpPr bwMode="auto">
          <a:xfrm>
            <a:off x="6303963" y="5226050"/>
            <a:ext cx="1236662" cy="52388"/>
            <a:chOff x="2503" y="2319"/>
            <a:chExt cx="779" cy="33"/>
          </a:xfrm>
        </p:grpSpPr>
        <p:sp>
          <p:nvSpPr>
            <p:cNvPr id="39" name="Line 89"/>
            <p:cNvSpPr>
              <a:spLocks noChangeShapeType="1"/>
            </p:cNvSpPr>
            <p:nvPr/>
          </p:nvSpPr>
          <p:spPr bwMode="auto">
            <a:xfrm>
              <a:off x="2503" y="2336"/>
              <a:ext cx="3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0" name="Group 90"/>
            <p:cNvGrpSpPr>
              <a:grpSpLocks/>
            </p:cNvGrpSpPr>
            <p:nvPr/>
          </p:nvGrpSpPr>
          <p:grpSpPr bwMode="auto">
            <a:xfrm>
              <a:off x="3194" y="2319"/>
              <a:ext cx="88" cy="33"/>
              <a:chOff x="2308" y="1609"/>
              <a:chExt cx="88" cy="33"/>
            </a:xfrm>
          </p:grpSpPr>
          <p:sp>
            <p:nvSpPr>
              <p:cNvPr id="42" name="Line 91"/>
              <p:cNvSpPr>
                <a:spLocks noChangeShapeType="1"/>
              </p:cNvSpPr>
              <p:nvPr/>
            </p:nvSpPr>
            <p:spPr bwMode="auto">
              <a:xfrm>
                <a:off x="2308" y="1626"/>
                <a:ext cx="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  <p:sp>
            <p:nvSpPr>
              <p:cNvPr id="43" name="Line 92"/>
              <p:cNvSpPr>
                <a:spLocks noChangeShapeType="1"/>
              </p:cNvSpPr>
              <p:nvPr/>
            </p:nvSpPr>
            <p:spPr bwMode="auto">
              <a:xfrm rot="-1325083">
                <a:off x="2317" y="1609"/>
                <a:ext cx="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  <p:sp>
            <p:nvSpPr>
              <p:cNvPr id="44" name="Line 93"/>
              <p:cNvSpPr>
                <a:spLocks noChangeShapeType="1"/>
              </p:cNvSpPr>
              <p:nvPr/>
            </p:nvSpPr>
            <p:spPr bwMode="auto">
              <a:xfrm rot="1325083" flipH="1">
                <a:off x="2317" y="1642"/>
                <a:ext cx="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</p:grp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>
              <a:off x="2897" y="2336"/>
              <a:ext cx="2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1857375" y="5143500"/>
            <a:ext cx="1000125" cy="2857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6286500" y="4968875"/>
            <a:ext cx="1357313" cy="42862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Relation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5" grpId="0" animBg="1"/>
      <p:bldP spid="45" grpId="1" animBg="1"/>
      <p:bldP spid="46" grpId="0" animBg="1"/>
      <p:bldP spid="4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제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자로서 보는 관계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2">
              <a:buFontTx/>
              <a:buChar char="-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관계명은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가능한 제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자의 입장에서 규정</a:t>
            </a:r>
            <a:endParaRPr lang="en-US" altLang="ko-KR" sz="24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2">
              <a:buFontTx/>
              <a:buChar char="-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다른 관계와 차별성 있게 구체적으로 지정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ko-KR" altLang="en-US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desk1"/>
          <p:cNvSpPr>
            <a:spLocks noEditPoints="1" noChangeArrowheads="1"/>
          </p:cNvSpPr>
          <p:nvPr/>
        </p:nvSpPr>
        <p:spPr bwMode="auto">
          <a:xfrm>
            <a:off x="1428750" y="2571750"/>
            <a:ext cx="1500188" cy="1000125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10800 w 21600"/>
              <a:gd name="T9" fmla="*/ 0 h 21600"/>
              <a:gd name="T10" fmla="*/ 21600 w 21600"/>
              <a:gd name="T11" fmla="*/ 10800 h 21600"/>
              <a:gd name="T12" fmla="*/ 10800 w 21600"/>
              <a:gd name="T13" fmla="*/ 21600 h 21600"/>
              <a:gd name="T14" fmla="*/ 0 w 21600"/>
              <a:gd name="T15" fmla="*/ 10800 h 21600"/>
              <a:gd name="T16" fmla="*/ 1000 w 21600"/>
              <a:gd name="T17" fmla="*/ 1000 h 21600"/>
              <a:gd name="T18" fmla="*/ 20600 w 21600"/>
              <a:gd name="T1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신랑</a:t>
            </a:r>
          </a:p>
        </p:txBody>
      </p:sp>
      <p:sp>
        <p:nvSpPr>
          <p:cNvPr id="10" name="desk1"/>
          <p:cNvSpPr>
            <a:spLocks noEditPoints="1" noChangeArrowheads="1"/>
          </p:cNvSpPr>
          <p:nvPr/>
        </p:nvSpPr>
        <p:spPr bwMode="auto">
          <a:xfrm>
            <a:off x="6215063" y="2571750"/>
            <a:ext cx="1500187" cy="1000125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10800 w 21600"/>
              <a:gd name="T9" fmla="*/ 0 h 21600"/>
              <a:gd name="T10" fmla="*/ 21600 w 21600"/>
              <a:gd name="T11" fmla="*/ 10800 h 21600"/>
              <a:gd name="T12" fmla="*/ 10800 w 21600"/>
              <a:gd name="T13" fmla="*/ 21600 h 21600"/>
              <a:gd name="T14" fmla="*/ 0 w 21600"/>
              <a:gd name="T15" fmla="*/ 10800 h 21600"/>
              <a:gd name="T16" fmla="*/ 1000 w 21600"/>
              <a:gd name="T17" fmla="*/ 1000 h 21600"/>
              <a:gd name="T18" fmla="*/ 20600 w 21600"/>
              <a:gd name="T1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신부</a:t>
            </a:r>
          </a:p>
        </p:txBody>
      </p:sp>
      <p:grpSp>
        <p:nvGrpSpPr>
          <p:cNvPr id="11" name="그룹 57"/>
          <p:cNvGrpSpPr>
            <a:grpSpLocks/>
          </p:cNvGrpSpPr>
          <p:nvPr/>
        </p:nvGrpSpPr>
        <p:grpSpPr bwMode="auto">
          <a:xfrm>
            <a:off x="2698750" y="2576513"/>
            <a:ext cx="3587750" cy="566737"/>
            <a:chOff x="2698284" y="2790084"/>
            <a:chExt cx="3588228" cy="567478"/>
          </a:xfrm>
        </p:grpSpPr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2857488" y="3071810"/>
              <a:ext cx="3429024" cy="285752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2698284" y="2790084"/>
              <a:ext cx="1929070" cy="40057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2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남편으로써</a:t>
              </a:r>
              <a:endPara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</p:grpSp>
      <p:grpSp>
        <p:nvGrpSpPr>
          <p:cNvPr id="12" name="그룹 56"/>
          <p:cNvGrpSpPr>
            <a:grpSpLocks/>
          </p:cNvGrpSpPr>
          <p:nvPr/>
        </p:nvGrpSpPr>
        <p:grpSpPr bwMode="auto">
          <a:xfrm>
            <a:off x="2857500" y="3143250"/>
            <a:ext cx="3643313" cy="571500"/>
            <a:chOff x="2857488" y="3357562"/>
            <a:chExt cx="3643338" cy="571504"/>
          </a:xfrm>
        </p:grpSpPr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 rot="10800000">
              <a:off x="2857488" y="3357562"/>
              <a:ext cx="3429024" cy="285752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4572000" y="3529013"/>
              <a:ext cx="1928826" cy="40005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아내로써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57188" y="4000500"/>
            <a:ext cx="8501062" cy="2357438"/>
            <a:chOff x="357188" y="4000500"/>
            <a:chExt cx="8501062" cy="2357438"/>
          </a:xfrm>
        </p:grpSpPr>
        <p:sp>
          <p:nvSpPr>
            <p:cNvPr id="17" name="Rectangle 88"/>
            <p:cNvSpPr txBox="1">
              <a:spLocks noChangeArrowheads="1"/>
            </p:cNvSpPr>
            <p:nvPr/>
          </p:nvSpPr>
          <p:spPr bwMode="auto">
            <a:xfrm>
              <a:off x="357188" y="4000500"/>
              <a:ext cx="8501062" cy="128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vl="1">
                <a:buFont typeface="Wingdings" pitchFamily="2" charset="2"/>
                <a:buChar char="§"/>
              </a:pPr>
              <a:r>
                <a:rPr lang="ko-KR" altLang="en-US" sz="28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제 </a:t>
              </a:r>
              <a:r>
                <a:rPr lang="en-US" altLang="ko-KR" sz="28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3</a:t>
              </a:r>
              <a:r>
                <a:rPr lang="ko-KR" altLang="en-US" sz="28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자로서 보는 관계</a:t>
              </a:r>
              <a:endPara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  <a:p>
              <a:pPr lvl="2">
                <a:buFontTx/>
                <a:buChar char="-"/>
              </a:pPr>
              <a:r>
                <a:rPr lang="ko-KR" altLang="en-US" sz="24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제</a:t>
              </a: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3</a:t>
              </a:r>
              <a:r>
                <a:rPr lang="ko-KR" altLang="en-US" sz="24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자의 입장에서 </a:t>
              </a:r>
              <a:r>
                <a:rPr lang="ko-KR" altLang="en-US" sz="2400" b="1" dirty="0">
                  <a:solidFill>
                    <a:srgbClr val="92D050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관계의 내용을 보다 명확히 파악</a:t>
              </a:r>
              <a:endPara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  <a:p>
              <a:pPr lvl="2">
                <a:buFontTx/>
                <a:buChar char="-"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</a:t>
              </a:r>
              <a:r>
                <a:rPr lang="ko-KR" altLang="en-US" sz="24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관계를 규정할 때에는 반드시 제 </a:t>
              </a: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1</a:t>
              </a:r>
              <a:r>
                <a:rPr lang="ko-KR" altLang="en-US" sz="24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자의 입장에서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  <a:p>
              <a:pPr lvl="1">
                <a:buFont typeface="Wingdings" pitchFamily="2" charset="2"/>
                <a:buChar char="§"/>
              </a:pPr>
              <a:endPara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  <a:p>
              <a:pPr lvl="1">
                <a:buFont typeface="Wingdings" pitchFamily="2" charset="2"/>
                <a:buChar char="§"/>
              </a:pPr>
              <a:endPara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  <a:p>
              <a:pPr lvl="1">
                <a:buFont typeface="Wingdings" pitchFamily="2" charset="2"/>
                <a:buChar char="§"/>
              </a:pPr>
              <a:endPara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19" name="desk1"/>
            <p:cNvSpPr>
              <a:spLocks noEditPoints="1" noChangeArrowheads="1"/>
            </p:cNvSpPr>
            <p:nvPr/>
          </p:nvSpPr>
          <p:spPr bwMode="auto">
            <a:xfrm>
              <a:off x="1428750" y="5357813"/>
              <a:ext cx="1500188" cy="100012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신랑</a:t>
              </a:r>
            </a:p>
          </p:txBody>
        </p:sp>
        <p:sp>
          <p:nvSpPr>
            <p:cNvPr id="20" name="desk1"/>
            <p:cNvSpPr>
              <a:spLocks noEditPoints="1" noChangeArrowheads="1"/>
            </p:cNvSpPr>
            <p:nvPr/>
          </p:nvSpPr>
          <p:spPr bwMode="auto">
            <a:xfrm>
              <a:off x="6215063" y="5357813"/>
              <a:ext cx="1500187" cy="100012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신부</a:t>
              </a:r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3571875" y="5500688"/>
              <a:ext cx="1928813" cy="4000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부부로써</a:t>
              </a:r>
            </a:p>
          </p:txBody>
        </p:sp>
        <p:sp>
          <p:nvSpPr>
            <p:cNvPr id="22" name="위쪽/아래쪽 화살표 21"/>
            <p:cNvSpPr/>
            <p:nvPr/>
          </p:nvSpPr>
          <p:spPr bwMode="auto">
            <a:xfrm rot="5400000">
              <a:off x="4357688" y="4357688"/>
              <a:ext cx="428625" cy="3286125"/>
            </a:xfrm>
            <a:prstGeom prst="upDown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Relation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역할 위주로 정의하는 경우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2">
              <a:buFontTx/>
              <a:buChar char="-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주는 쪽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(One)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특정 집합이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서브타입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으로 지정되어 있지 않은 경우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주체들을 구체적으로 명시할 때 사용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ko-KR" altLang="en-US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0" name="desk1"/>
          <p:cNvSpPr>
            <a:spLocks noEditPoints="1" noChangeArrowheads="1"/>
          </p:cNvSpPr>
          <p:nvPr/>
        </p:nvSpPr>
        <p:spPr bwMode="auto">
          <a:xfrm>
            <a:off x="1428750" y="2643188"/>
            <a:ext cx="1500188" cy="1000125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10800 w 21600"/>
              <a:gd name="T9" fmla="*/ 0 h 21600"/>
              <a:gd name="T10" fmla="*/ 21600 w 21600"/>
              <a:gd name="T11" fmla="*/ 10800 h 21600"/>
              <a:gd name="T12" fmla="*/ 10800 w 21600"/>
              <a:gd name="T13" fmla="*/ 21600 h 21600"/>
              <a:gd name="T14" fmla="*/ 0 w 21600"/>
              <a:gd name="T15" fmla="*/ 10800 h 21600"/>
              <a:gd name="T16" fmla="*/ 1000 w 21600"/>
              <a:gd name="T17" fmla="*/ 1000 h 21600"/>
              <a:gd name="T18" fmla="*/ 20600 w 21600"/>
              <a:gd name="T1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부서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1" name="desk1"/>
          <p:cNvSpPr>
            <a:spLocks noEditPoints="1" noChangeArrowheads="1"/>
          </p:cNvSpPr>
          <p:nvPr/>
        </p:nvSpPr>
        <p:spPr bwMode="auto">
          <a:xfrm>
            <a:off x="6215063" y="2643188"/>
            <a:ext cx="1500187" cy="1000125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10800 w 21600"/>
              <a:gd name="T9" fmla="*/ 0 h 21600"/>
              <a:gd name="T10" fmla="*/ 21600 w 21600"/>
              <a:gd name="T11" fmla="*/ 10800 h 21600"/>
              <a:gd name="T12" fmla="*/ 10800 w 21600"/>
              <a:gd name="T13" fmla="*/ 21600 h 21600"/>
              <a:gd name="T14" fmla="*/ 0 w 21600"/>
              <a:gd name="T15" fmla="*/ 10800 h 21600"/>
              <a:gd name="T16" fmla="*/ 1000 w 21600"/>
              <a:gd name="T17" fmla="*/ 1000 h 21600"/>
              <a:gd name="T18" fmla="*/ 20600 w 21600"/>
              <a:gd name="T1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공사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2" name="Text Box 51"/>
          <p:cNvSpPr txBox="1">
            <a:spLocks noChangeArrowheads="1"/>
          </p:cNvSpPr>
          <p:nvPr/>
        </p:nvSpPr>
        <p:spPr bwMode="auto">
          <a:xfrm>
            <a:off x="2928938" y="2551113"/>
            <a:ext cx="2659062" cy="4000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공사수행부서로써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2944813" y="3314700"/>
            <a:ext cx="2571750" cy="4000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손익부서로써</a:t>
            </a:r>
          </a:p>
        </p:txBody>
      </p:sp>
      <p:sp>
        <p:nvSpPr>
          <p:cNvPr id="14" name="Line 73"/>
          <p:cNvSpPr>
            <a:spLocks noChangeShapeType="1"/>
          </p:cNvSpPr>
          <p:nvPr/>
        </p:nvSpPr>
        <p:spPr bwMode="auto">
          <a:xfrm flipH="1">
            <a:off x="3071538" y="2928145"/>
            <a:ext cx="1314441" cy="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75"/>
          <p:cNvSpPr>
            <a:spLocks noChangeShapeType="1"/>
          </p:cNvSpPr>
          <p:nvPr/>
        </p:nvSpPr>
        <p:spPr bwMode="auto">
          <a:xfrm flipH="1">
            <a:off x="4429137" y="2930409"/>
            <a:ext cx="1643051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Line 76"/>
          <p:cNvSpPr>
            <a:spLocks noChangeShapeType="1"/>
          </p:cNvSpPr>
          <p:nvPr/>
        </p:nvSpPr>
        <p:spPr bwMode="auto">
          <a:xfrm flipH="1">
            <a:off x="5743578" y="2785926"/>
            <a:ext cx="310354" cy="131781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77"/>
          <p:cNvSpPr>
            <a:spLocks noChangeShapeType="1"/>
          </p:cNvSpPr>
          <p:nvPr/>
        </p:nvSpPr>
        <p:spPr bwMode="auto">
          <a:xfrm>
            <a:off x="5707065" y="2917707"/>
            <a:ext cx="365122" cy="174649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73"/>
          <p:cNvSpPr>
            <a:spLocks noChangeShapeType="1"/>
          </p:cNvSpPr>
          <p:nvPr/>
        </p:nvSpPr>
        <p:spPr bwMode="auto">
          <a:xfrm flipH="1">
            <a:off x="3028893" y="3344809"/>
            <a:ext cx="1314441" cy="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Line 75"/>
          <p:cNvSpPr>
            <a:spLocks noChangeShapeType="1"/>
          </p:cNvSpPr>
          <p:nvPr/>
        </p:nvSpPr>
        <p:spPr bwMode="auto">
          <a:xfrm flipH="1">
            <a:off x="4420973" y="3330293"/>
            <a:ext cx="1643051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76"/>
          <p:cNvSpPr>
            <a:spLocks noChangeShapeType="1"/>
          </p:cNvSpPr>
          <p:nvPr/>
        </p:nvSpPr>
        <p:spPr bwMode="auto">
          <a:xfrm flipH="1">
            <a:off x="5741549" y="3193975"/>
            <a:ext cx="310354" cy="131781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Line 77"/>
          <p:cNvSpPr>
            <a:spLocks noChangeShapeType="1"/>
          </p:cNvSpPr>
          <p:nvPr/>
        </p:nvSpPr>
        <p:spPr bwMode="auto">
          <a:xfrm>
            <a:off x="5705037" y="3325757"/>
            <a:ext cx="365122" cy="174649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57188" y="4000500"/>
            <a:ext cx="8501062" cy="2500313"/>
            <a:chOff x="357188" y="4000500"/>
            <a:chExt cx="8501062" cy="2500313"/>
          </a:xfrm>
        </p:grpSpPr>
        <p:sp>
          <p:nvSpPr>
            <p:cNvPr id="8" name="Rectangle 88"/>
            <p:cNvSpPr txBox="1">
              <a:spLocks noChangeArrowheads="1"/>
            </p:cNvSpPr>
            <p:nvPr/>
          </p:nvSpPr>
          <p:spPr bwMode="auto">
            <a:xfrm>
              <a:off x="357188" y="4000500"/>
              <a:ext cx="8501062" cy="128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vl="1">
                <a:buFont typeface="Wingdings" pitchFamily="2" charset="2"/>
                <a:buChar char="§"/>
              </a:pPr>
              <a:r>
                <a:rPr lang="ko-KR" altLang="en-US" sz="28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내용 위주로 정의하는 경우</a:t>
              </a:r>
              <a:endPara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  <a:p>
              <a:pPr lvl="2">
                <a:buFontTx/>
                <a:buChar char="-"/>
              </a:pPr>
              <a:r>
                <a:rPr lang="ko-KR" altLang="en-US" sz="24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관계를 맺는 집합은 동일하나 관계를 맺는 내용이 다를 때 사용 </a:t>
              </a:r>
              <a:endPara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  <a:p>
              <a:pPr lvl="1">
                <a:buFont typeface="Wingdings" pitchFamily="2" charset="2"/>
                <a:buChar char="§"/>
              </a:pPr>
              <a:endPara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  <a:p>
              <a:pPr lvl="1">
                <a:buFont typeface="Wingdings" pitchFamily="2" charset="2"/>
                <a:buChar char="§"/>
              </a:pPr>
              <a:endPara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23" name="desk1"/>
            <p:cNvSpPr>
              <a:spLocks noEditPoints="1" noChangeArrowheads="1"/>
            </p:cNvSpPr>
            <p:nvPr/>
          </p:nvSpPr>
          <p:spPr bwMode="auto">
            <a:xfrm>
              <a:off x="1428750" y="5429250"/>
              <a:ext cx="1500188" cy="100012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sz="2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부서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24" name="desk1"/>
            <p:cNvSpPr>
              <a:spLocks noEditPoints="1" noChangeArrowheads="1"/>
            </p:cNvSpPr>
            <p:nvPr/>
          </p:nvSpPr>
          <p:spPr bwMode="auto">
            <a:xfrm>
              <a:off x="6215063" y="5429250"/>
              <a:ext cx="1500187" cy="100012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sz="2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사원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25" name="Text Box 51"/>
            <p:cNvSpPr txBox="1">
              <a:spLocks noChangeArrowheads="1"/>
            </p:cNvSpPr>
            <p:nvPr/>
          </p:nvSpPr>
          <p:spPr bwMode="auto">
            <a:xfrm>
              <a:off x="3214688" y="5265738"/>
              <a:ext cx="2659062" cy="4000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2000" b="1" dirty="0" err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현소속으로</a:t>
              </a:r>
              <a:endPara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26" name="Text Box 51"/>
            <p:cNvSpPr txBox="1">
              <a:spLocks noChangeArrowheads="1"/>
            </p:cNvSpPr>
            <p:nvPr/>
          </p:nvSpPr>
          <p:spPr bwMode="auto">
            <a:xfrm>
              <a:off x="3786188" y="6100763"/>
              <a:ext cx="2571750" cy="4000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ko-KR" altLang="en-US" sz="2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근무이력으로</a:t>
              </a:r>
              <a:endPara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27" name="Line 73"/>
            <p:cNvSpPr>
              <a:spLocks noChangeShapeType="1"/>
            </p:cNvSpPr>
            <p:nvPr/>
          </p:nvSpPr>
          <p:spPr bwMode="auto">
            <a:xfrm flipH="1">
              <a:off x="3071813" y="5643563"/>
              <a:ext cx="131445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 flipH="1">
              <a:off x="4429125" y="5645150"/>
              <a:ext cx="1643063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Line 76"/>
            <p:cNvSpPr>
              <a:spLocks noChangeShapeType="1"/>
            </p:cNvSpPr>
            <p:nvPr/>
          </p:nvSpPr>
          <p:spPr bwMode="auto">
            <a:xfrm flipH="1">
              <a:off x="5743575" y="5500688"/>
              <a:ext cx="311150" cy="13176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Line 77"/>
            <p:cNvSpPr>
              <a:spLocks noChangeShapeType="1"/>
            </p:cNvSpPr>
            <p:nvPr/>
          </p:nvSpPr>
          <p:spPr bwMode="auto">
            <a:xfrm>
              <a:off x="5707063" y="5632450"/>
              <a:ext cx="365125" cy="17462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 flipH="1">
              <a:off x="3000375" y="6122988"/>
              <a:ext cx="3044825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2" name="Group 41"/>
            <p:cNvGrpSpPr>
              <a:grpSpLocks/>
            </p:cNvGrpSpPr>
            <p:nvPr/>
          </p:nvGrpSpPr>
          <p:grpSpPr bwMode="auto">
            <a:xfrm>
              <a:off x="5699125" y="5978525"/>
              <a:ext cx="365125" cy="306388"/>
              <a:chOff x="3050" y="1679"/>
              <a:chExt cx="200" cy="193"/>
            </a:xfrm>
          </p:grpSpPr>
          <p:sp>
            <p:nvSpPr>
              <p:cNvPr id="36" name="Line 42"/>
              <p:cNvSpPr>
                <a:spLocks noChangeShapeType="1"/>
              </p:cNvSpPr>
              <p:nvPr/>
            </p:nvSpPr>
            <p:spPr bwMode="auto">
              <a:xfrm flipH="1">
                <a:off x="3070" y="1679"/>
                <a:ext cx="170" cy="8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3050" y="1762"/>
                <a:ext cx="200" cy="11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3" name="Group 50"/>
            <p:cNvGrpSpPr>
              <a:grpSpLocks/>
            </p:cNvGrpSpPr>
            <p:nvPr/>
          </p:nvGrpSpPr>
          <p:grpSpPr bwMode="auto">
            <a:xfrm flipH="1">
              <a:off x="3000375" y="5980113"/>
              <a:ext cx="365125" cy="306387"/>
              <a:chOff x="3050" y="1679"/>
              <a:chExt cx="200" cy="193"/>
            </a:xfrm>
          </p:grpSpPr>
          <p:sp>
            <p:nvSpPr>
              <p:cNvPr id="34" name="Line 51"/>
              <p:cNvSpPr>
                <a:spLocks noChangeShapeType="1"/>
              </p:cNvSpPr>
              <p:nvPr/>
            </p:nvSpPr>
            <p:spPr bwMode="auto">
              <a:xfrm flipH="1">
                <a:off x="3070" y="1679"/>
                <a:ext cx="170" cy="8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" name="Line 52"/>
              <p:cNvSpPr>
                <a:spLocks noChangeShapeType="1"/>
              </p:cNvSpPr>
              <p:nvPr/>
            </p:nvSpPr>
            <p:spPr bwMode="auto">
              <a:xfrm>
                <a:off x="3050" y="1762"/>
                <a:ext cx="200" cy="11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Relation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 모델링이란</a:t>
            </a:r>
            <a:r>
              <a:rPr lang="en-US" altLang="ko-KR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 </a:t>
            </a:r>
            <a:endParaRPr lang="ko-KR" altLang="en-US" sz="36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" name="구름 4"/>
          <p:cNvSpPr/>
          <p:nvPr/>
        </p:nvSpPr>
        <p:spPr>
          <a:xfrm>
            <a:off x="611560" y="2771636"/>
            <a:ext cx="2160240" cy="1656184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현실세계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구름 모양 설명선 5"/>
          <p:cNvSpPr/>
          <p:nvPr/>
        </p:nvSpPr>
        <p:spPr>
          <a:xfrm>
            <a:off x="395536" y="3851756"/>
            <a:ext cx="1296144" cy="864096"/>
          </a:xfrm>
          <a:prstGeom prst="cloudCallout">
            <a:avLst>
              <a:gd name="adj1" fmla="val -31911"/>
              <a:gd name="adj2" fmla="val 843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19717" y="2852936"/>
            <a:ext cx="2016224" cy="1872208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56176" y="3169461"/>
            <a:ext cx="648072" cy="43204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판단 8"/>
          <p:cNvSpPr/>
          <p:nvPr/>
        </p:nvSpPr>
        <p:spPr>
          <a:xfrm>
            <a:off x="7236296" y="3131676"/>
            <a:ext cx="720080" cy="504056"/>
          </a:xfrm>
          <a:prstGeom prst="flowChartDecision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70519" y="3961549"/>
            <a:ext cx="648072" cy="43204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8" idx="3"/>
            <a:endCxn id="9" idx="1"/>
          </p:cNvCxnSpPr>
          <p:nvPr/>
        </p:nvCxnSpPr>
        <p:spPr>
          <a:xfrm flipV="1">
            <a:off x="6804248" y="3383704"/>
            <a:ext cx="432048" cy="17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2"/>
            <a:endCxn id="10" idx="0"/>
          </p:cNvCxnSpPr>
          <p:nvPr/>
        </p:nvCxnSpPr>
        <p:spPr>
          <a:xfrm flipH="1">
            <a:off x="7594555" y="3635732"/>
            <a:ext cx="1781" cy="3258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28184" y="47158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(MODEL)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3275856" y="3419708"/>
            <a:ext cx="2304256" cy="86409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outerShdw blurRad="457200" dist="50800" dir="5400000" algn="ctr" rotWithShape="0">
              <a:srgbClr val="000000">
                <a:alpha val="43137"/>
              </a:srgb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47864" y="4149080"/>
            <a:ext cx="1781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추상</a:t>
            </a:r>
            <a:r>
              <a:rPr lang="ko-KR" altLang="en-US" dirty="0">
                <a:latin typeface="+mj-ea"/>
                <a:ea typeface="+mj-ea"/>
              </a:rPr>
              <a:t>화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모형화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</a:t>
            </a:r>
            <a:r>
              <a:rPr lang="ko-KR" altLang="en-US" dirty="0" smtClean="0">
                <a:latin typeface="+mj-ea"/>
                <a:ea typeface="+mj-ea"/>
              </a:rPr>
              <a:t>단순화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</a:t>
            </a:r>
            <a:r>
              <a:rPr lang="ko-KR" altLang="en-US" dirty="0" smtClean="0">
                <a:latin typeface="+mj-ea"/>
                <a:ea typeface="+mj-ea"/>
              </a:rPr>
              <a:t>명확화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400" y="5661248"/>
            <a:ext cx="884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 smtClean="0">
                <a:latin typeface="맑은 고딕" pitchFamily="50" charset="-127"/>
                <a:ea typeface="맑은 고딕" pitchFamily="50" charset="-127"/>
              </a:rPr>
              <a:t>복잡한 현실세계를 일정한 표기법에 의해 표현하는 일</a:t>
            </a:r>
            <a:endParaRPr lang="ko-KR" altLang="en-US" sz="2800" b="1" i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907540"/>
            <a:ext cx="1807769" cy="19138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릴레이션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(Relation)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그리는 순서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1371600" lvl="2" indent="-457200">
              <a:buFont typeface="굴림" charset="-127"/>
              <a:buAutoNum type="circleNumDbPlain"/>
            </a:pP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두 </a:t>
            </a:r>
            <a:r>
              <a:rPr lang="ko-KR" altLang="en-US" sz="2400" b="1" dirty="0" err="1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엔티티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(Entity)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사이에 선을 그린다</a:t>
            </a:r>
            <a:endParaRPr lang="en-US" altLang="ko-KR" sz="24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1371600" lvl="2" indent="-457200">
              <a:buFont typeface="굴림" charset="-127"/>
              <a:buAutoNum type="circleNumDbPlain"/>
            </a:pP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 명칭을 기록한다</a:t>
            </a:r>
            <a:endParaRPr lang="en-US" altLang="ko-KR" sz="24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1371600" lvl="2" indent="-457200">
              <a:buFont typeface="굴림" charset="-127"/>
              <a:buAutoNum type="circleNumDbPlain"/>
            </a:pP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선택사양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en-US" altLang="ko-KR" sz="2400" b="1" dirty="0" err="1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Optionality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를 표시한다</a:t>
            </a:r>
            <a:endParaRPr lang="en-US" altLang="ko-KR" sz="24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1371600" lvl="2" indent="-457200">
              <a:buFont typeface="굴림" charset="-127"/>
              <a:buAutoNum type="circleNumDbPlain"/>
            </a:pP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관계형태를 표시한다</a:t>
            </a:r>
            <a:endParaRPr lang="en-US" altLang="ko-KR" sz="24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2443163" y="4432300"/>
            <a:ext cx="1003300" cy="1374775"/>
            <a:chOff x="1338" y="3332"/>
            <a:chExt cx="550" cy="866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648" y="3332"/>
              <a:ext cx="0" cy="5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1338" y="3930"/>
              <a:ext cx="55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 algn="ctr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2400" b="1" dirty="0">
                  <a:solidFill>
                    <a:srgbClr val="92D050"/>
                  </a:solidFill>
                  <a:latin typeface="맑은 고딕" pitchFamily="50" charset="-127"/>
                  <a:ea typeface="맑은 고딕" pitchFamily="50" charset="-127"/>
                </a:rPr>
                <a:t>many</a:t>
              </a: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2643188" y="4325938"/>
            <a:ext cx="1785937" cy="1863725"/>
            <a:chOff x="1448" y="3265"/>
            <a:chExt cx="978" cy="1174"/>
          </a:xfrm>
        </p:grpSpPr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938" y="3265"/>
              <a:ext cx="0" cy="8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1448" y="4171"/>
              <a:ext cx="97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 algn="ctr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2400" b="1" dirty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mandatory</a:t>
              </a:r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5400675" y="4365625"/>
            <a:ext cx="876300" cy="1414463"/>
            <a:chOff x="2958" y="3290"/>
            <a:chExt cx="480" cy="891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253" y="3290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58" y="3913"/>
              <a:ext cx="48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 algn="ctr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2400" b="1" dirty="0">
                  <a:solidFill>
                    <a:srgbClr val="92D050"/>
                  </a:solidFill>
                  <a:latin typeface="맑은 고딕" pitchFamily="50" charset="-127"/>
                  <a:ea typeface="맑은 고딕" pitchFamily="50" charset="-127"/>
                </a:rPr>
                <a:t>one</a:t>
              </a:r>
            </a:p>
          </p:txBody>
        </p:sp>
      </p:grpSp>
      <p:grpSp>
        <p:nvGrpSpPr>
          <p:cNvPr id="18" name="Group 36"/>
          <p:cNvGrpSpPr>
            <a:grpSpLocks/>
          </p:cNvGrpSpPr>
          <p:nvPr/>
        </p:nvGrpSpPr>
        <p:grpSpPr bwMode="auto">
          <a:xfrm>
            <a:off x="2771220" y="4171950"/>
            <a:ext cx="1643063" cy="306388"/>
            <a:chOff x="1366" y="3168"/>
            <a:chExt cx="810" cy="193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366" y="3259"/>
              <a:ext cx="81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1376" y="3168"/>
              <a:ext cx="153" cy="8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H="1">
              <a:off x="1366" y="3251"/>
              <a:ext cx="180" cy="11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4478179" y="4311650"/>
            <a:ext cx="1559084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lg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pSp>
        <p:nvGrpSpPr>
          <p:cNvPr id="25" name="Group 46"/>
          <p:cNvGrpSpPr>
            <a:grpSpLocks/>
          </p:cNvGrpSpPr>
          <p:nvPr/>
        </p:nvGrpSpPr>
        <p:grpSpPr bwMode="auto">
          <a:xfrm>
            <a:off x="4414838" y="4324350"/>
            <a:ext cx="1657350" cy="1865313"/>
            <a:chOff x="2418" y="3264"/>
            <a:chExt cx="908" cy="1175"/>
          </a:xfrm>
        </p:grpSpPr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2418" y="4171"/>
              <a:ext cx="90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 algn="ctr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2400" b="1" dirty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optional</a:t>
              </a:r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2773" y="3264"/>
              <a:ext cx="0" cy="8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1285875" y="3857625"/>
            <a:ext cx="13573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 algn="ctr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2400" b="1">
                <a:solidFill>
                  <a:srgbClr val="8901F3"/>
                </a:solidFill>
                <a:latin typeface="맑은 고딕" pitchFamily="50" charset="-127"/>
                <a:ea typeface="맑은 고딕" pitchFamily="50" charset="-127"/>
              </a:rPr>
              <a:t>Entity 1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3500438" y="3857625"/>
            <a:ext cx="15001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 algn="ctr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Relation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59632" y="3667884"/>
            <a:ext cx="1512168" cy="12961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Entity 1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84168" y="3660264"/>
            <a:ext cx="1512168" cy="12961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Entity 2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Relation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릴레이션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928688"/>
            <a:ext cx="8501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릴레이션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(Relation)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읽기</a:t>
            </a:r>
            <a:endParaRPr lang="ko-KR" altLang="en-US" sz="24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9" name="Picture 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1418" y="1939925"/>
            <a:ext cx="297580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5038265" y="2130425"/>
            <a:ext cx="15152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배치받아</a:t>
            </a: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3311203" y="1865313"/>
            <a:ext cx="15152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소속되어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12319" y="1651660"/>
            <a:ext cx="1656184" cy="9132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</a:t>
            </a:r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77488" y="1651660"/>
            <a:ext cx="1656184" cy="9132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부서</a:t>
            </a:r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143000" y="4643438"/>
            <a:ext cx="6929438" cy="1857375"/>
            <a:chOff x="1143000" y="4643438"/>
            <a:chExt cx="6929438" cy="1857375"/>
          </a:xfrm>
        </p:grpSpPr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1322065" y="4944838"/>
              <a:ext cx="6750373" cy="1555975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3297374" y="5612940"/>
              <a:ext cx="268597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3297374" y="5487357"/>
              <a:ext cx="251810" cy="11428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 flipV="1">
              <a:off x="3297374" y="5611684"/>
              <a:ext cx="251810" cy="11428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1" name="Group 24"/>
            <p:cNvGrpSpPr>
              <a:grpSpLocks/>
            </p:cNvGrpSpPr>
            <p:nvPr/>
          </p:nvGrpSpPr>
          <p:grpSpPr bwMode="auto">
            <a:xfrm>
              <a:off x="4791447" y="5612940"/>
              <a:ext cx="1012836" cy="2512"/>
              <a:chOff x="2340" y="5038"/>
              <a:chExt cx="543" cy="2"/>
            </a:xfrm>
          </p:grpSpPr>
          <p:grpSp>
            <p:nvGrpSpPr>
              <p:cNvPr id="35" name="Group 20"/>
              <p:cNvGrpSpPr>
                <a:grpSpLocks/>
              </p:cNvGrpSpPr>
              <p:nvPr/>
            </p:nvGrpSpPr>
            <p:grpSpPr bwMode="auto">
              <a:xfrm>
                <a:off x="2340" y="5038"/>
                <a:ext cx="246" cy="2"/>
                <a:chOff x="2340" y="5038"/>
                <a:chExt cx="246" cy="2"/>
              </a:xfrm>
            </p:grpSpPr>
            <p:sp>
              <p:nvSpPr>
                <p:cNvPr id="39" name="Line 18"/>
                <p:cNvSpPr>
                  <a:spLocks noChangeShapeType="1"/>
                </p:cNvSpPr>
                <p:nvPr/>
              </p:nvSpPr>
              <p:spPr bwMode="auto">
                <a:xfrm>
                  <a:off x="2340" y="5038"/>
                  <a:ext cx="90" cy="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19"/>
                <p:cNvSpPr>
                  <a:spLocks noChangeShapeType="1"/>
                </p:cNvSpPr>
                <p:nvPr/>
              </p:nvSpPr>
              <p:spPr bwMode="auto">
                <a:xfrm>
                  <a:off x="2496" y="5040"/>
                  <a:ext cx="90" cy="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" name="Group 23"/>
              <p:cNvGrpSpPr>
                <a:grpSpLocks/>
              </p:cNvGrpSpPr>
              <p:nvPr/>
            </p:nvGrpSpPr>
            <p:grpSpPr bwMode="auto">
              <a:xfrm>
                <a:off x="2637" y="5038"/>
                <a:ext cx="246" cy="2"/>
                <a:chOff x="2637" y="5038"/>
                <a:chExt cx="246" cy="2"/>
              </a:xfrm>
            </p:grpSpPr>
            <p:sp>
              <p:nvSpPr>
                <p:cNvPr id="37" name="Line 21"/>
                <p:cNvSpPr>
                  <a:spLocks noChangeShapeType="1"/>
                </p:cNvSpPr>
                <p:nvPr/>
              </p:nvSpPr>
              <p:spPr bwMode="auto">
                <a:xfrm>
                  <a:off x="2637" y="5038"/>
                  <a:ext cx="90" cy="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2"/>
                <p:cNvSpPr>
                  <a:spLocks noChangeShapeType="1"/>
                </p:cNvSpPr>
                <p:nvPr/>
              </p:nvSpPr>
              <p:spPr bwMode="auto">
                <a:xfrm>
                  <a:off x="2793" y="5040"/>
                  <a:ext cx="90" cy="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4853001" y="5607917"/>
              <a:ext cx="1393349" cy="313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 dirty="0" err="1">
                  <a:solidFill>
                    <a:srgbClr val="92D050"/>
                  </a:solidFill>
                  <a:latin typeface="맑은 고딕" pitchFamily="50" charset="-127"/>
                  <a:ea typeface="맑은 고딕" pitchFamily="50" charset="-127"/>
                </a:rPr>
                <a:t>배치받아</a:t>
              </a:r>
              <a:endParaRPr lang="ko-KR" altLang="en-US" sz="16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1683925" y="6029876"/>
              <a:ext cx="5994943" cy="3353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marL="285750" indent="-285750" algn="ctr"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2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각 부서는 </a:t>
              </a:r>
              <a:r>
                <a:rPr lang="ko-KR" altLang="en-US" sz="2000" b="1" dirty="0">
                  <a:solidFill>
                    <a:schemeClr val="hlink"/>
                  </a:solidFill>
                  <a:latin typeface="맑은 고딕" pitchFamily="50" charset="-127"/>
                  <a:ea typeface="맑은 고딕" pitchFamily="50" charset="-127"/>
                </a:rPr>
                <a:t>하나이상</a:t>
              </a:r>
              <a:r>
                <a:rPr lang="ko-KR" altLang="en-US" sz="2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의</a:t>
              </a:r>
              <a:r>
                <a:rPr lang="ko-KR" altLang="en-US" sz="2000" b="1" dirty="0">
                  <a:solidFill>
                    <a:schemeClr val="hlin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2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사원을</a:t>
              </a:r>
              <a:r>
                <a:rPr lang="ko-KR" altLang="en-US" sz="2000" b="1" dirty="0">
                  <a:solidFill>
                    <a:schemeClr val="hlin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2000" b="1" dirty="0" err="1">
                  <a:solidFill>
                    <a:srgbClr val="92D050"/>
                  </a:solidFill>
                  <a:latin typeface="맑은 고딕" pitchFamily="50" charset="-127"/>
                  <a:ea typeface="맑은 고딕" pitchFamily="50" charset="-127"/>
                </a:rPr>
                <a:t>배치받을</a:t>
              </a:r>
              <a:r>
                <a:rPr lang="ko-KR" altLang="en-US" sz="2000" b="1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2000" b="1" dirty="0">
                  <a:solidFill>
                    <a:schemeClr val="hlink"/>
                  </a:solidFill>
                  <a:latin typeface="맑은 고딕" pitchFamily="50" charset="-127"/>
                  <a:ea typeface="맑은 고딕" pitchFamily="50" charset="-127"/>
                </a:rPr>
                <a:t>수도 있다</a:t>
              </a:r>
              <a:r>
                <a:rPr lang="en-US" altLang="ko-KR" sz="2000" b="1" dirty="0">
                  <a:solidFill>
                    <a:schemeClr val="hlin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1547664" y="5259680"/>
              <a:ext cx="1728192" cy="7200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2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사원</a:t>
              </a:r>
              <a:endPara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868144" y="5244440"/>
              <a:ext cx="1728192" cy="7200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2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부서</a:t>
              </a:r>
              <a:endPara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  <p:sp>
          <p:nvSpPr>
            <p:cNvPr id="34" name="AutoShape 56"/>
            <p:cNvSpPr>
              <a:spLocks noChangeArrowheads="1"/>
            </p:cNvSpPr>
            <p:nvPr/>
          </p:nvSpPr>
          <p:spPr bwMode="auto">
            <a:xfrm>
              <a:off x="1143000" y="4643438"/>
              <a:ext cx="2506908" cy="482239"/>
            </a:xfrm>
            <a:prstGeom prst="leftArrow">
              <a:avLst>
                <a:gd name="adj1" fmla="val 50000"/>
                <a:gd name="adj2" fmla="val 31257"/>
              </a:avLst>
            </a:prstGeom>
            <a:solidFill>
              <a:srgbClr val="FF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99FF"/>
              </a:extrusionClr>
            </a:sp3d>
          </p:spPr>
          <p:txBody>
            <a:bodyPr wrap="none" lIns="90000" tIns="46800" rIns="90000" bIns="46800" anchor="ctr">
              <a:flatTx/>
            </a:bodyPr>
            <a:lstStyle/>
            <a:p>
              <a:pPr marL="285750" indent="-285750" algn="ctr">
                <a:buFont typeface="Wingdings" pitchFamily="2" charset="2"/>
                <a:buNone/>
              </a:pPr>
              <a:r>
                <a:rPr lang="ko-KR" altLang="en-US" b="1" dirty="0">
                  <a:solidFill>
                    <a:srgbClr val="FAFD00"/>
                  </a:solidFill>
                  <a:latin typeface="맑은 고딕" pitchFamily="50" charset="-127"/>
                  <a:ea typeface="맑은 고딕" pitchFamily="50" charset="-127"/>
                </a:rPr>
                <a:t>우에서 좌로 읽기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143000" y="2643188"/>
            <a:ext cx="6931025" cy="1785937"/>
            <a:chOff x="1143000" y="2643188"/>
            <a:chExt cx="6931025" cy="1785937"/>
          </a:xfrm>
        </p:grpSpPr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1322106" y="3057525"/>
              <a:ext cx="6751919" cy="13716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3281077" y="3357563"/>
              <a:ext cx="1393668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 dirty="0">
                  <a:solidFill>
                    <a:srgbClr val="92D050"/>
                  </a:solidFill>
                  <a:latin typeface="맑은 고딕" pitchFamily="50" charset="-127"/>
                  <a:ea typeface="맑은 고딕" pitchFamily="50" charset="-127"/>
                </a:rPr>
                <a:t>소속되어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3281077" y="3631406"/>
              <a:ext cx="1326503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42"/>
            <p:cNvSpPr>
              <a:spLocks noChangeArrowheads="1"/>
            </p:cNvSpPr>
            <p:nvPr/>
          </p:nvSpPr>
          <p:spPr bwMode="auto">
            <a:xfrm>
              <a:off x="1592630" y="4029075"/>
              <a:ext cx="5996316" cy="3178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marL="285750" indent="-285750" algn="ctr"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2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2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각 사원은 </a:t>
              </a:r>
              <a:r>
                <a:rPr lang="ko-KR" altLang="en-US" sz="2000" b="1" dirty="0" err="1">
                  <a:solidFill>
                    <a:schemeClr val="hlink"/>
                  </a:solidFill>
                  <a:latin typeface="맑은 고딕" pitchFamily="50" charset="-127"/>
                  <a:ea typeface="맑은 고딕" pitchFamily="50" charset="-127"/>
                </a:rPr>
                <a:t>단하나씩</a:t>
              </a:r>
              <a:r>
                <a:rPr lang="ko-KR" altLang="en-US" sz="2000" b="1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의</a:t>
              </a:r>
              <a:r>
                <a:rPr lang="ko-KR" altLang="en-US" sz="2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부서에 </a:t>
              </a:r>
              <a:r>
                <a:rPr lang="ko-KR" altLang="en-US" sz="2000" b="1" dirty="0">
                  <a:solidFill>
                    <a:schemeClr val="hlink"/>
                  </a:solidFill>
                  <a:latin typeface="맑은 고딕" pitchFamily="50" charset="-127"/>
                  <a:ea typeface="맑은 고딕" pitchFamily="50" charset="-127"/>
                </a:rPr>
                <a:t>반드시 </a:t>
              </a:r>
              <a:r>
                <a:rPr lang="ko-KR" altLang="en-US" sz="2000" b="1" dirty="0">
                  <a:solidFill>
                    <a:srgbClr val="92D050"/>
                  </a:solidFill>
                  <a:latin typeface="맑은 고딕" pitchFamily="50" charset="-127"/>
                  <a:ea typeface="맑은 고딕" pitchFamily="50" charset="-127"/>
                </a:rPr>
                <a:t>소속되어</a:t>
              </a:r>
              <a:r>
                <a:rPr lang="ko-KR" altLang="en-US" sz="2000" b="1" dirty="0">
                  <a:solidFill>
                    <a:schemeClr val="hlin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2000" b="1" dirty="0" err="1">
                  <a:solidFill>
                    <a:schemeClr val="hlink"/>
                  </a:solidFill>
                  <a:latin typeface="맑은 고딕" pitchFamily="50" charset="-127"/>
                  <a:ea typeface="맑은 고딕" pitchFamily="50" charset="-127"/>
                </a:rPr>
                <a:t>야한다</a:t>
              </a:r>
              <a:endParaRPr lang="ko-KR" altLang="en-US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547664" y="3277364"/>
              <a:ext cx="1728192" cy="7200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2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사원</a:t>
              </a:r>
              <a:endPara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5868144" y="3262124"/>
              <a:ext cx="1728192" cy="7200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2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부서</a:t>
              </a:r>
              <a:endPara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43000" y="2643188"/>
              <a:ext cx="2507483" cy="528637"/>
            </a:xfrm>
            <a:prstGeom prst="rightArrow">
              <a:avLst>
                <a:gd name="adj1" fmla="val 50000"/>
                <a:gd name="adj2" fmla="val 35427"/>
              </a:avLst>
            </a:prstGeom>
            <a:solidFill>
              <a:srgbClr val="FF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99FF"/>
              </a:extrusionClr>
            </a:sp3d>
          </p:spPr>
          <p:txBody>
            <a:bodyPr wrap="none" lIns="90000" tIns="46800" rIns="90000" bIns="46800" anchor="ctr">
              <a:flatTx/>
            </a:bodyPr>
            <a:lstStyle/>
            <a:p>
              <a:pPr marL="285750" indent="-285750" algn="ctr">
                <a:buFont typeface="Wingdings" pitchFamily="2" charset="2"/>
                <a:buNone/>
              </a:pPr>
              <a:r>
                <a:rPr lang="ko-KR" altLang="en-US" b="1" dirty="0">
                  <a:solidFill>
                    <a:srgbClr val="FAFD00"/>
                  </a:solidFill>
                  <a:latin typeface="맑은 고딕" pitchFamily="50" charset="-127"/>
                  <a:ea typeface="맑은 고딕" pitchFamily="50" charset="-127"/>
                </a:rPr>
                <a:t>좌에서 우로 읽기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1800" smtClean="0"/>
              <a:t>데이터 모델링</a:t>
            </a: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z="1800" smtClean="0"/>
              <a:pPr/>
              <a:t>32</a:t>
            </a:fld>
            <a:endParaRPr lang="ko-KR" altLang="en-US" sz="180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릴레이션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42" name="AutoShape 5"/>
          <p:cNvSpPr>
            <a:spLocks noChangeAspect="1" noChangeArrowheads="1"/>
          </p:cNvSpPr>
          <p:nvPr/>
        </p:nvSpPr>
        <p:spPr bwMode="auto">
          <a:xfrm>
            <a:off x="357188" y="1795466"/>
            <a:ext cx="1496519" cy="1347788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주민사업자번호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고객명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43" name="Rectangle 6"/>
          <p:cNvSpPr>
            <a:spLocks noChangeAspect="1" noChangeArrowheads="1"/>
          </p:cNvSpPr>
          <p:nvPr/>
        </p:nvSpPr>
        <p:spPr bwMode="auto">
          <a:xfrm>
            <a:off x="357188" y="1500191"/>
            <a:ext cx="1496519" cy="21544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고객</a:t>
            </a: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366358" y="2203454"/>
            <a:ext cx="149101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39" name="AutoShape 9"/>
          <p:cNvSpPr>
            <a:spLocks noChangeAspect="1" noChangeArrowheads="1"/>
          </p:cNvSpPr>
          <p:nvPr/>
        </p:nvSpPr>
        <p:spPr bwMode="auto">
          <a:xfrm>
            <a:off x="2703513" y="1722441"/>
            <a:ext cx="1650602" cy="1778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주문번호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주문일자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고객번호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주문총액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주문접수사원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40" name="Rectangle 10"/>
          <p:cNvSpPr>
            <a:spLocks noChangeAspect="1" noChangeArrowheads="1"/>
          </p:cNvSpPr>
          <p:nvPr/>
        </p:nvSpPr>
        <p:spPr bwMode="auto">
          <a:xfrm>
            <a:off x="2703513" y="1428753"/>
            <a:ext cx="1650602" cy="21544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주문</a:t>
            </a:r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2712445" y="2130428"/>
            <a:ext cx="1645243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36" name="AutoShape 23"/>
          <p:cNvSpPr>
            <a:spLocks noChangeAspect="1" noChangeArrowheads="1"/>
          </p:cNvSpPr>
          <p:nvPr/>
        </p:nvSpPr>
        <p:spPr bwMode="auto">
          <a:xfrm>
            <a:off x="4810125" y="1722438"/>
            <a:ext cx="1758529" cy="1992313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주문번호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(PK,FK)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주문내역번호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상품코드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주문수량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주문단가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주문금액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37" name="Rectangle 24"/>
          <p:cNvSpPr>
            <a:spLocks noChangeAspect="1" noChangeArrowheads="1"/>
          </p:cNvSpPr>
          <p:nvPr/>
        </p:nvSpPr>
        <p:spPr bwMode="auto">
          <a:xfrm>
            <a:off x="4810125" y="1428750"/>
            <a:ext cx="1758529" cy="21544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주문내역</a:t>
            </a: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4820914" y="2368550"/>
            <a:ext cx="1751336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4143375" y="2322517"/>
            <a:ext cx="566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4676775" y="2268542"/>
            <a:ext cx="139700" cy="107950"/>
            <a:chOff x="1634" y="2645"/>
            <a:chExt cx="88" cy="68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634" y="2662"/>
              <a:ext cx="88" cy="33"/>
              <a:chOff x="1631" y="2701"/>
              <a:chExt cx="88" cy="33"/>
            </a:xfrm>
          </p:grpSpPr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1631" y="2718"/>
                <a:ext cx="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rot="-1325083">
                <a:off x="1640" y="2701"/>
                <a:ext cx="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 rot="1325083" flipH="1">
                <a:off x="1640" y="2734"/>
                <a:ext cx="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</p:grp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642" y="2645"/>
              <a:ext cx="0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450000" tIns="360000" rIns="450000" bIns="360000"/>
            <a:lstStyle/>
            <a:p>
              <a:endParaRPr lang="ko-KR" altLang="en-US"/>
            </a:p>
          </p:txBody>
        </p:sp>
      </p:grpSp>
      <p:sp>
        <p:nvSpPr>
          <p:cNvPr id="28" name="AutoShape 36"/>
          <p:cNvSpPr>
            <a:spLocks noChangeAspect="1" noChangeArrowheads="1"/>
          </p:cNvSpPr>
          <p:nvPr/>
        </p:nvSpPr>
        <p:spPr bwMode="auto">
          <a:xfrm>
            <a:off x="7377113" y="1795465"/>
            <a:ext cx="1295400" cy="127635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상품코드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단가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29" name="Rectangle 37"/>
          <p:cNvSpPr>
            <a:spLocks noChangeAspect="1" noChangeArrowheads="1"/>
          </p:cNvSpPr>
          <p:nvPr/>
        </p:nvSpPr>
        <p:spPr bwMode="auto">
          <a:xfrm>
            <a:off x="7377113" y="1500190"/>
            <a:ext cx="1295400" cy="21544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상품</a:t>
            </a: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7377113" y="2203453"/>
            <a:ext cx="129063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grpSp>
        <p:nvGrpSpPr>
          <p:cNvPr id="14" name="Group 85"/>
          <p:cNvGrpSpPr>
            <a:grpSpLocks/>
          </p:cNvGrpSpPr>
          <p:nvPr/>
        </p:nvGrpSpPr>
        <p:grpSpPr bwMode="auto">
          <a:xfrm>
            <a:off x="1752600" y="2306642"/>
            <a:ext cx="950913" cy="52387"/>
            <a:chOff x="1014" y="1947"/>
            <a:chExt cx="599" cy="33"/>
          </a:xfrm>
        </p:grpSpPr>
        <p:sp>
          <p:nvSpPr>
            <p:cNvPr id="22" name="Line 79"/>
            <p:cNvSpPr>
              <a:spLocks noChangeShapeType="1"/>
            </p:cNvSpPr>
            <p:nvPr/>
          </p:nvSpPr>
          <p:spPr bwMode="auto">
            <a:xfrm>
              <a:off x="1014" y="1964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3" name="Group 80"/>
            <p:cNvGrpSpPr>
              <a:grpSpLocks/>
            </p:cNvGrpSpPr>
            <p:nvPr/>
          </p:nvGrpSpPr>
          <p:grpSpPr bwMode="auto">
            <a:xfrm>
              <a:off x="1525" y="1947"/>
              <a:ext cx="88" cy="33"/>
              <a:chOff x="2308" y="1609"/>
              <a:chExt cx="88" cy="33"/>
            </a:xfrm>
          </p:grpSpPr>
          <p:sp>
            <p:nvSpPr>
              <p:cNvPr id="25" name="Line 81"/>
              <p:cNvSpPr>
                <a:spLocks noChangeShapeType="1"/>
              </p:cNvSpPr>
              <p:nvPr/>
            </p:nvSpPr>
            <p:spPr bwMode="auto">
              <a:xfrm>
                <a:off x="2308" y="1626"/>
                <a:ext cx="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  <p:sp>
            <p:nvSpPr>
              <p:cNvPr id="26" name="Line 82"/>
              <p:cNvSpPr>
                <a:spLocks noChangeShapeType="1"/>
              </p:cNvSpPr>
              <p:nvPr/>
            </p:nvSpPr>
            <p:spPr bwMode="auto">
              <a:xfrm rot="-1325083">
                <a:off x="2317" y="1609"/>
                <a:ext cx="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  <p:sp>
            <p:nvSpPr>
              <p:cNvPr id="27" name="Line 83"/>
              <p:cNvSpPr>
                <a:spLocks noChangeShapeType="1"/>
              </p:cNvSpPr>
              <p:nvPr/>
            </p:nvSpPr>
            <p:spPr bwMode="auto">
              <a:xfrm rot="1325083" flipH="1">
                <a:off x="2317" y="1642"/>
                <a:ext cx="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</p:grpSp>
        <p:sp>
          <p:nvSpPr>
            <p:cNvPr id="24" name="Line 84"/>
            <p:cNvSpPr>
              <a:spLocks noChangeShapeType="1"/>
            </p:cNvSpPr>
            <p:nvPr/>
          </p:nvSpPr>
          <p:spPr bwMode="auto">
            <a:xfrm>
              <a:off x="1294" y="1964"/>
              <a:ext cx="2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5" name="Group 93"/>
          <p:cNvGrpSpPr>
            <a:grpSpLocks/>
          </p:cNvGrpSpPr>
          <p:nvPr/>
        </p:nvGrpSpPr>
        <p:grpSpPr bwMode="auto">
          <a:xfrm flipH="1">
            <a:off x="6572250" y="2286004"/>
            <a:ext cx="950913" cy="52388"/>
            <a:chOff x="1014" y="1947"/>
            <a:chExt cx="599" cy="33"/>
          </a:xfrm>
        </p:grpSpPr>
        <p:sp>
          <p:nvSpPr>
            <p:cNvPr id="16" name="Line 94"/>
            <p:cNvSpPr>
              <a:spLocks noChangeShapeType="1"/>
            </p:cNvSpPr>
            <p:nvPr/>
          </p:nvSpPr>
          <p:spPr bwMode="auto">
            <a:xfrm flipH="1">
              <a:off x="1014" y="1964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1525" y="1947"/>
              <a:ext cx="88" cy="33"/>
              <a:chOff x="2308" y="1609"/>
              <a:chExt cx="88" cy="33"/>
            </a:xfrm>
          </p:grpSpPr>
          <p:sp>
            <p:nvSpPr>
              <p:cNvPr id="19" name="Line 96"/>
              <p:cNvSpPr>
                <a:spLocks noChangeShapeType="1"/>
              </p:cNvSpPr>
              <p:nvPr/>
            </p:nvSpPr>
            <p:spPr bwMode="auto">
              <a:xfrm>
                <a:off x="2308" y="1626"/>
                <a:ext cx="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  <p:sp>
            <p:nvSpPr>
              <p:cNvPr id="20" name="Line 97"/>
              <p:cNvSpPr>
                <a:spLocks noChangeShapeType="1"/>
              </p:cNvSpPr>
              <p:nvPr/>
            </p:nvSpPr>
            <p:spPr bwMode="auto">
              <a:xfrm rot="-1325083">
                <a:off x="2317" y="1609"/>
                <a:ext cx="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  <p:sp>
            <p:nvSpPr>
              <p:cNvPr id="21" name="Line 98"/>
              <p:cNvSpPr>
                <a:spLocks noChangeShapeType="1"/>
              </p:cNvSpPr>
              <p:nvPr/>
            </p:nvSpPr>
            <p:spPr bwMode="auto">
              <a:xfrm rot="1325083" flipH="1">
                <a:off x="2317" y="1642"/>
                <a:ext cx="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</p:grpSp>
        <p:sp>
          <p:nvSpPr>
            <p:cNvPr id="18" name="Line 99"/>
            <p:cNvSpPr>
              <a:spLocks noChangeShapeType="1"/>
            </p:cNvSpPr>
            <p:nvPr/>
          </p:nvSpPr>
          <p:spPr bwMode="auto">
            <a:xfrm>
              <a:off x="1294" y="1964"/>
              <a:ext cx="2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5" name="Rectangle 88"/>
          <p:cNvSpPr txBox="1">
            <a:spLocks noChangeArrowheads="1"/>
          </p:cNvSpPr>
          <p:nvPr/>
        </p:nvSpPr>
        <p:spPr bwMode="auto">
          <a:xfrm>
            <a:off x="357188" y="3857625"/>
            <a:ext cx="850106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 algn="just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모든 고객은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여러 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주문을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할 수도 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”</a:t>
            </a:r>
          </a:p>
          <a:p>
            <a:pPr marL="355600" indent="-355600" algn="just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모든 주문은 </a:t>
            </a:r>
            <a:r>
              <a:rPr lang="ko-KR" altLang="en-US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반드시 하나의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고객에 의하여 </a:t>
            </a:r>
            <a:r>
              <a:rPr lang="ko-KR" altLang="en-US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”</a:t>
            </a:r>
          </a:p>
        </p:txBody>
      </p:sp>
      <p:sp>
        <p:nvSpPr>
          <p:cNvPr id="46" name="Rectangle 88"/>
          <p:cNvSpPr txBox="1">
            <a:spLocks noChangeArrowheads="1"/>
          </p:cNvSpPr>
          <p:nvPr/>
        </p:nvSpPr>
        <p:spPr bwMode="auto">
          <a:xfrm>
            <a:off x="357188" y="4745038"/>
            <a:ext cx="850106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 algn="just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모든 주문은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여러 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주문내역을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반드시 포함한다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”</a:t>
            </a:r>
          </a:p>
          <a:p>
            <a:pPr marL="355600" indent="-355600" algn="just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모든 주문내역은 </a:t>
            </a:r>
            <a:r>
              <a:rPr lang="ko-KR" altLang="en-US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반드시 하나의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주문에 </a:t>
            </a:r>
            <a:r>
              <a:rPr lang="ko-KR" altLang="en-US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포함된다</a:t>
            </a:r>
            <a:r>
              <a:rPr lang="en-US" altLang="ko-KR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”</a:t>
            </a:r>
          </a:p>
        </p:txBody>
      </p:sp>
      <p:sp>
        <p:nvSpPr>
          <p:cNvPr id="47" name="Rectangle 88"/>
          <p:cNvSpPr txBox="1">
            <a:spLocks noChangeArrowheads="1"/>
          </p:cNvSpPr>
          <p:nvPr/>
        </p:nvSpPr>
        <p:spPr bwMode="auto">
          <a:xfrm>
            <a:off x="357188" y="5643563"/>
            <a:ext cx="8501062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 algn="just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모든 상품은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여러 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주문내역에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포함 될 수도 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”</a:t>
            </a:r>
          </a:p>
          <a:p>
            <a:pPr marL="355600" indent="-355600" algn="just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모든 주문내역은 </a:t>
            </a:r>
            <a:r>
              <a:rPr lang="ko-KR" altLang="en-US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하나의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상품을 </a:t>
            </a:r>
            <a:r>
              <a:rPr lang="ko-KR" altLang="en-US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반드시 포함한다</a:t>
            </a:r>
            <a:r>
              <a:rPr lang="en-US" altLang="ko-KR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”</a:t>
            </a:r>
          </a:p>
        </p:txBody>
      </p:sp>
      <p:sp>
        <p:nvSpPr>
          <p:cNvPr id="48" name="Rectangle 88"/>
          <p:cNvSpPr txBox="1">
            <a:spLocks noChangeArrowheads="1"/>
          </p:cNvSpPr>
          <p:nvPr/>
        </p:nvSpPr>
        <p:spPr bwMode="auto">
          <a:xfrm>
            <a:off x="357188" y="764704"/>
            <a:ext cx="8501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릴레이션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(Relation)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읽기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(Cont.)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릴레이션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285750" y="1428750"/>
            <a:ext cx="8715375" cy="53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95350" lvl="1" indent="-352425" algn="just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DATABASE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하나 이상의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TABLESPACE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반드시 가져야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95350" lvl="1" indent="-352425" algn="just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TABLESPACE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2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단 하나의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DATABASE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2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반드시 포함되어야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95350" lvl="1" indent="-352425" algn="just">
              <a:buFont typeface="Wingdings" pitchFamily="2" charset="2"/>
              <a:buChar char="§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895350" lvl="1" indent="-352425" algn="just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TABLESPACE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하나 이상의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FILE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반드시 가져야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95350" lvl="1" indent="-352425" algn="just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FILE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2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단 하나의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TABLESPSCE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2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포함될지도 모른다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95350" lvl="1" indent="-352425" algn="just">
              <a:buFont typeface="Wingdings" pitchFamily="2" charset="2"/>
              <a:buChar char="§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895350" lvl="1" indent="-352425" algn="just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TABLESPACE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하나 이상의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SEGMENT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가질지도 모른다</a:t>
            </a: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95350" lvl="1" indent="-352425" algn="just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SEGMENT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2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단 하나의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TABLESPACE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2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반드시 포함되어야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95350" lvl="1" indent="-352425" algn="just">
              <a:buFont typeface="Wingdings" pitchFamily="2" charset="2"/>
              <a:buChar char="§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895350" lvl="1" indent="-352425" algn="just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SEGMENT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하나 이상의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EXTENT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반드시 포함해야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95350" lvl="1" indent="-352425" algn="just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EXTENT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2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단 하나의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SEGMENT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반드시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가져야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95350" lvl="1" indent="-352425" algn="just">
              <a:buFont typeface="Wingdings" pitchFamily="2" charset="2"/>
              <a:buChar char="§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895350" lvl="1" indent="-352425" algn="just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EXTENT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하나 이상의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BLOCK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반드시 포함해야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95350" lvl="1" indent="-352425" algn="just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BLOCK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2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단 하나의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EXTENT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2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반드시 속해야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95350" lvl="1" indent="-352425" algn="just">
              <a:buFont typeface="Wingdings" pitchFamily="2" charset="2"/>
              <a:buChar char="§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895350" lvl="1" indent="-352425" algn="just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하나 이상의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FILE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소유자가 될지도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모른다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95350" lvl="1" indent="-352425" algn="just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FILE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2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단 하나의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2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반드시 위치해야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928688"/>
            <a:ext cx="8501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실습 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ER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작성하기</a:t>
            </a:r>
            <a:endParaRPr lang="ko-KR" altLang="en-US" sz="24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릴레이션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928688"/>
            <a:ext cx="8501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실습 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ER 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모델 작성하기 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답안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4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2051720" y="5258469"/>
            <a:ext cx="10414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2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위치해야</a:t>
            </a: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5650721" y="2115917"/>
            <a:ext cx="158380" cy="513190"/>
            <a:chOff x="2916" y="1524"/>
            <a:chExt cx="197" cy="396"/>
          </a:xfrm>
        </p:grpSpPr>
        <p:sp>
          <p:nvSpPr>
            <p:cNvPr id="73" name="Line 6"/>
            <p:cNvSpPr>
              <a:spLocks noChangeShapeType="1"/>
            </p:cNvSpPr>
            <p:nvPr/>
          </p:nvSpPr>
          <p:spPr bwMode="auto">
            <a:xfrm flipH="1">
              <a:off x="3029" y="1524"/>
              <a:ext cx="84" cy="8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>
              <a:off x="2916" y="1524"/>
              <a:ext cx="113" cy="8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" name="Line 8"/>
            <p:cNvSpPr>
              <a:spLocks noChangeShapeType="1"/>
            </p:cNvSpPr>
            <p:nvPr/>
          </p:nvSpPr>
          <p:spPr bwMode="auto">
            <a:xfrm flipH="1">
              <a:off x="3024" y="1528"/>
              <a:ext cx="4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804702" y="3456223"/>
            <a:ext cx="894548" cy="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2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가져야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427984" y="5010295"/>
            <a:ext cx="894548" cy="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2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가져야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3707904" y="4725144"/>
            <a:ext cx="1041196" cy="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2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포함되어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939482" y="4303452"/>
            <a:ext cx="1041196" cy="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200" b="1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포함되어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4968811" y="3208545"/>
            <a:ext cx="1041196" cy="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2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포함되어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790037" y="2393713"/>
            <a:ext cx="894548" cy="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2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가져야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4880824" y="2148096"/>
            <a:ext cx="1041196" cy="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2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포함되어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2770156" y="5266330"/>
            <a:ext cx="288895" cy="589650"/>
            <a:chOff x="1010" y="4773"/>
            <a:chExt cx="197" cy="495"/>
          </a:xfrm>
        </p:grpSpPr>
        <p:grpSp>
          <p:nvGrpSpPr>
            <p:cNvPr id="66" name="Group 19"/>
            <p:cNvGrpSpPr>
              <a:grpSpLocks/>
            </p:cNvGrpSpPr>
            <p:nvPr/>
          </p:nvGrpSpPr>
          <p:grpSpPr bwMode="auto">
            <a:xfrm>
              <a:off x="1114" y="5072"/>
              <a:ext cx="0" cy="111"/>
              <a:chOff x="1114" y="5072"/>
              <a:chExt cx="0" cy="111"/>
            </a:xfrm>
          </p:grpSpPr>
          <p:sp>
            <p:nvSpPr>
              <p:cNvPr id="71" name="Line 20"/>
              <p:cNvSpPr>
                <a:spLocks noChangeShapeType="1"/>
              </p:cNvSpPr>
              <p:nvPr/>
            </p:nvSpPr>
            <p:spPr bwMode="auto">
              <a:xfrm>
                <a:off x="1114" y="5140"/>
                <a:ext cx="0" cy="4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2" name="Line 21"/>
              <p:cNvSpPr>
                <a:spLocks noChangeShapeType="1"/>
              </p:cNvSpPr>
              <p:nvPr/>
            </p:nvSpPr>
            <p:spPr bwMode="auto">
              <a:xfrm>
                <a:off x="1114" y="5072"/>
                <a:ext cx="0" cy="4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 flipH="1">
              <a:off x="1123" y="4773"/>
              <a:ext cx="84" cy="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>
              <a:off x="1010" y="4773"/>
              <a:ext cx="113" cy="9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>
              <a:off x="1114" y="4776"/>
              <a:ext cx="0" cy="2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1114" y="5225"/>
              <a:ext cx="0" cy="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2957372" y="5618097"/>
            <a:ext cx="894548" cy="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2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소유하여</a:t>
            </a:r>
          </a:p>
        </p:txBody>
      </p: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3600262" y="4902690"/>
            <a:ext cx="1437144" cy="193094"/>
            <a:chOff x="1659" y="3704"/>
            <a:chExt cx="882" cy="149"/>
          </a:xfrm>
        </p:grpSpPr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2139" y="3775"/>
              <a:ext cx="40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5" name="Group 31"/>
            <p:cNvGrpSpPr>
              <a:grpSpLocks/>
            </p:cNvGrpSpPr>
            <p:nvPr/>
          </p:nvGrpSpPr>
          <p:grpSpPr bwMode="auto">
            <a:xfrm>
              <a:off x="1841" y="3775"/>
              <a:ext cx="111" cy="0"/>
              <a:chOff x="1841" y="4494"/>
              <a:chExt cx="111" cy="0"/>
            </a:xfrm>
          </p:grpSpPr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>
                <a:off x="1909" y="4494"/>
                <a:ext cx="43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" name="Line 33"/>
              <p:cNvSpPr>
                <a:spLocks noChangeShapeType="1"/>
              </p:cNvSpPr>
              <p:nvPr/>
            </p:nvSpPr>
            <p:spPr bwMode="auto">
              <a:xfrm>
                <a:off x="1841" y="4494"/>
                <a:ext cx="43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6" name="Group 34"/>
            <p:cNvGrpSpPr>
              <a:grpSpLocks/>
            </p:cNvGrpSpPr>
            <p:nvPr/>
          </p:nvGrpSpPr>
          <p:grpSpPr bwMode="auto">
            <a:xfrm>
              <a:off x="1994" y="3775"/>
              <a:ext cx="111" cy="0"/>
              <a:chOff x="1994" y="4494"/>
              <a:chExt cx="111" cy="0"/>
            </a:xfrm>
          </p:grpSpPr>
          <p:sp>
            <p:nvSpPr>
              <p:cNvPr id="62" name="Line 35"/>
              <p:cNvSpPr>
                <a:spLocks noChangeShapeType="1"/>
              </p:cNvSpPr>
              <p:nvPr/>
            </p:nvSpPr>
            <p:spPr bwMode="auto">
              <a:xfrm>
                <a:off x="2062" y="4494"/>
                <a:ext cx="43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" name="Line 36"/>
              <p:cNvSpPr>
                <a:spLocks noChangeShapeType="1"/>
              </p:cNvSpPr>
              <p:nvPr/>
            </p:nvSpPr>
            <p:spPr bwMode="auto">
              <a:xfrm>
                <a:off x="1994" y="4494"/>
                <a:ext cx="43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7" name="Group 37"/>
            <p:cNvGrpSpPr>
              <a:grpSpLocks/>
            </p:cNvGrpSpPr>
            <p:nvPr/>
          </p:nvGrpSpPr>
          <p:grpSpPr bwMode="auto">
            <a:xfrm>
              <a:off x="1688" y="3775"/>
              <a:ext cx="111" cy="0"/>
              <a:chOff x="1688" y="4494"/>
              <a:chExt cx="111" cy="0"/>
            </a:xfrm>
          </p:grpSpPr>
          <p:sp>
            <p:nvSpPr>
              <p:cNvPr id="60" name="Line 38"/>
              <p:cNvSpPr>
                <a:spLocks noChangeShapeType="1"/>
              </p:cNvSpPr>
              <p:nvPr/>
            </p:nvSpPr>
            <p:spPr bwMode="auto">
              <a:xfrm>
                <a:off x="1756" y="4494"/>
                <a:ext cx="43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" name="Line 39"/>
              <p:cNvSpPr>
                <a:spLocks noChangeShapeType="1"/>
              </p:cNvSpPr>
              <p:nvPr/>
            </p:nvSpPr>
            <p:spPr bwMode="auto">
              <a:xfrm>
                <a:off x="1688" y="4494"/>
                <a:ext cx="43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8" name="Line 40"/>
            <p:cNvSpPr>
              <a:spLocks noChangeShapeType="1"/>
            </p:cNvSpPr>
            <p:nvPr/>
          </p:nvSpPr>
          <p:spPr bwMode="auto">
            <a:xfrm flipV="1">
              <a:off x="1659" y="3775"/>
              <a:ext cx="124" cy="7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Line 41"/>
            <p:cNvSpPr>
              <a:spLocks noChangeShapeType="1"/>
            </p:cNvSpPr>
            <p:nvPr/>
          </p:nvSpPr>
          <p:spPr bwMode="auto">
            <a:xfrm>
              <a:off x="1659" y="3704"/>
              <a:ext cx="131" cy="8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" name="Group 44"/>
          <p:cNvGrpSpPr>
            <a:grpSpLocks/>
          </p:cNvGrpSpPr>
          <p:nvPr/>
        </p:nvGrpSpPr>
        <p:grpSpPr bwMode="auto">
          <a:xfrm>
            <a:off x="5652120" y="4237359"/>
            <a:ext cx="158380" cy="539108"/>
            <a:chOff x="2968" y="3161"/>
            <a:chExt cx="96" cy="416"/>
          </a:xfrm>
        </p:grpSpPr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3023" y="3161"/>
              <a:ext cx="41" cy="8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2968" y="3161"/>
              <a:ext cx="55" cy="8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3027" y="3163"/>
              <a:ext cx="0" cy="25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1" name="Group 48"/>
            <p:cNvGrpSpPr>
              <a:grpSpLocks/>
            </p:cNvGrpSpPr>
            <p:nvPr/>
          </p:nvGrpSpPr>
          <p:grpSpPr bwMode="auto">
            <a:xfrm>
              <a:off x="3027" y="3474"/>
              <a:ext cx="0" cy="103"/>
              <a:chOff x="3040" y="4127"/>
              <a:chExt cx="0" cy="111"/>
            </a:xfrm>
          </p:grpSpPr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3040" y="4195"/>
                <a:ext cx="0" cy="4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>
                <a:off x="3040" y="4127"/>
                <a:ext cx="0" cy="4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9" name="Rectangle 51"/>
          <p:cNvSpPr>
            <a:spLocks noChangeArrowheads="1"/>
          </p:cNvSpPr>
          <p:nvPr/>
        </p:nvSpPr>
        <p:spPr bwMode="auto">
          <a:xfrm>
            <a:off x="5790037" y="4509120"/>
            <a:ext cx="894548" cy="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2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가져야</a:t>
            </a: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5760707" y="5618097"/>
            <a:ext cx="894548" cy="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2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가져야</a:t>
            </a:r>
          </a:p>
        </p:txBody>
      </p:sp>
      <p:grpSp>
        <p:nvGrpSpPr>
          <p:cNvPr id="33" name="Group 55"/>
          <p:cNvGrpSpPr>
            <a:grpSpLocks/>
          </p:cNvGrpSpPr>
          <p:nvPr/>
        </p:nvGrpSpPr>
        <p:grpSpPr bwMode="auto">
          <a:xfrm>
            <a:off x="5650721" y="3188950"/>
            <a:ext cx="158380" cy="513190"/>
            <a:chOff x="2916" y="1524"/>
            <a:chExt cx="197" cy="396"/>
          </a:xfrm>
        </p:grpSpPr>
        <p:sp>
          <p:nvSpPr>
            <p:cNvPr id="45" name="Line 56"/>
            <p:cNvSpPr>
              <a:spLocks noChangeShapeType="1"/>
            </p:cNvSpPr>
            <p:nvPr/>
          </p:nvSpPr>
          <p:spPr bwMode="auto">
            <a:xfrm flipH="1">
              <a:off x="3029" y="1524"/>
              <a:ext cx="84" cy="8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>
              <a:off x="2916" y="1524"/>
              <a:ext cx="113" cy="8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 flipH="1">
              <a:off x="3024" y="1528"/>
              <a:ext cx="4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" name="Group 63"/>
          <p:cNvGrpSpPr>
            <a:grpSpLocks/>
          </p:cNvGrpSpPr>
          <p:nvPr/>
        </p:nvGrpSpPr>
        <p:grpSpPr bwMode="auto">
          <a:xfrm>
            <a:off x="5702048" y="5293545"/>
            <a:ext cx="145181" cy="570211"/>
            <a:chOff x="2916" y="1524"/>
            <a:chExt cx="197" cy="396"/>
          </a:xfrm>
        </p:grpSpPr>
        <p:sp>
          <p:nvSpPr>
            <p:cNvPr id="42" name="Line 64"/>
            <p:cNvSpPr>
              <a:spLocks noChangeShapeType="1"/>
            </p:cNvSpPr>
            <p:nvPr/>
          </p:nvSpPr>
          <p:spPr bwMode="auto">
            <a:xfrm flipH="1">
              <a:off x="3029" y="1524"/>
              <a:ext cx="84" cy="8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65"/>
            <p:cNvSpPr>
              <a:spLocks noChangeShapeType="1"/>
            </p:cNvSpPr>
            <p:nvPr/>
          </p:nvSpPr>
          <p:spPr bwMode="auto">
            <a:xfrm>
              <a:off x="2916" y="1524"/>
              <a:ext cx="113" cy="8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H="1">
              <a:off x="3024" y="1528"/>
              <a:ext cx="4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9" name="Rectangle 67"/>
          <p:cNvSpPr>
            <a:spLocks noChangeArrowheads="1"/>
          </p:cNvSpPr>
          <p:nvPr/>
        </p:nvSpPr>
        <p:spPr bwMode="auto">
          <a:xfrm>
            <a:off x="4924817" y="5358342"/>
            <a:ext cx="1041196" cy="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200" b="1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포함되어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010231" y="1571268"/>
            <a:ext cx="1475505" cy="553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BLOCK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010231" y="2633484"/>
            <a:ext cx="1475505" cy="553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EXTENT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008240" y="3717032"/>
            <a:ext cx="1475505" cy="553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SEGMENT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025471" y="4763244"/>
            <a:ext cx="1475505" cy="553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TABLESPACE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60391" y="4706476"/>
            <a:ext cx="1475505" cy="553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FILE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135268" y="5875311"/>
            <a:ext cx="1475505" cy="553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048331" y="5877272"/>
            <a:ext cx="1475505" cy="553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DATABASE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속성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속성</a:t>
            </a:r>
            <a:r>
              <a:rPr lang="en-US" altLang="ko-KR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(Attribute)</a:t>
            </a:r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이란</a:t>
            </a:r>
            <a:r>
              <a:rPr lang="en-US" altLang="ko-KR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  <a:endParaRPr lang="ko-KR" altLang="en-US" sz="36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2786063"/>
            <a:ext cx="850106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엔티티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실체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사물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개체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본질을 이루는 </a:t>
            </a:r>
            <a:r>
              <a:rPr lang="ko-KR" altLang="en-US" sz="2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고유한 성질이나 특성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으로서 우리가 관리하고자 하는 정보 항목들이다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</a:t>
            </a:r>
            <a:endParaRPr lang="ko-KR" altLang="en-US" sz="24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9" name="그룹 24"/>
          <p:cNvGrpSpPr>
            <a:grpSpLocks/>
          </p:cNvGrpSpPr>
          <p:nvPr/>
        </p:nvGrpSpPr>
        <p:grpSpPr bwMode="auto">
          <a:xfrm>
            <a:off x="698500" y="4714875"/>
            <a:ext cx="8016875" cy="1460500"/>
            <a:chOff x="698529" y="3540136"/>
            <a:chExt cx="8016875" cy="1460501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698529" y="3540136"/>
              <a:ext cx="2468563" cy="420688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just">
                <a:defRPr/>
              </a:pPr>
              <a:r>
                <a:rPr lang="ko-KR" altLang="en-US" sz="20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엔티티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(Entity,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실체</a:t>
              </a:r>
              <a:r>
                <a:rPr lang="en-US" altLang="ko-K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698529" y="3960824"/>
              <a:ext cx="2468032" cy="1039813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buFont typeface="Wingdings" pitchFamily="2" charset="2"/>
                <a:buChar char="§"/>
              </a:pPr>
              <a:r>
                <a:rPr lang="ko-KR" altLang="en-US" sz="2000" b="1" dirty="0">
                  <a:solidFill>
                    <a:srgbClr val="009999"/>
                  </a:solidFill>
                  <a:latin typeface="맑은 고딕" pitchFamily="50" charset="-127"/>
                  <a:ea typeface="맑은 고딕" pitchFamily="50" charset="-127"/>
                </a:rPr>
                <a:t> 사원</a:t>
              </a:r>
              <a:endParaRPr lang="en-US" altLang="ko-KR" sz="2000" b="1" dirty="0">
                <a:solidFill>
                  <a:srgbClr val="009999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Wingdings" pitchFamily="2" charset="2"/>
                <a:buChar char="§"/>
              </a:pPr>
              <a:r>
                <a:rPr lang="ko-KR" altLang="en-US" sz="2000" b="1" dirty="0">
                  <a:solidFill>
                    <a:srgbClr val="009999"/>
                  </a:solidFill>
                  <a:latin typeface="맑은 고딕" pitchFamily="50" charset="-127"/>
                  <a:ea typeface="맑은 고딕" pitchFamily="50" charset="-127"/>
                </a:rPr>
                <a:t> 주문</a:t>
              </a:r>
              <a:endParaRPr lang="en-US" altLang="ko-KR" sz="2000" b="1" dirty="0">
                <a:solidFill>
                  <a:srgbClr val="009999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Wingdings" pitchFamily="2" charset="2"/>
                <a:buChar char="§"/>
              </a:pPr>
              <a:r>
                <a:rPr lang="ko-KR" altLang="en-US" sz="2000" b="1" dirty="0">
                  <a:solidFill>
                    <a:srgbClr val="009999"/>
                  </a:solidFill>
                  <a:latin typeface="맑은 고딕" pitchFamily="50" charset="-127"/>
                  <a:ea typeface="맑은 고딕" pitchFamily="50" charset="-127"/>
                </a:rPr>
                <a:t> 제품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167092" y="3540136"/>
              <a:ext cx="5548312" cy="420688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just">
                <a:defRPr/>
              </a:pPr>
              <a:r>
                <a:rPr lang="ko-KR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속성 </a:t>
              </a:r>
              <a:r>
                <a:rPr lang="en-US" altLang="ko-K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(Attribute)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166561" y="3960824"/>
              <a:ext cx="5548843" cy="1039813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buFont typeface="Arial" charset="0"/>
                <a:buChar char="•"/>
              </a:pP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사원번호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사원명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2000" b="1" dirty="0" err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이메일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핸드폰번호</a:t>
              </a:r>
              <a:endPara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charset="0"/>
                <a:buChar char="•"/>
              </a:pP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주문번호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주문일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주문상품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결재여부</a:t>
              </a:r>
              <a:endPara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charset="0"/>
                <a:buChar char="•"/>
              </a:pP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제품코드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제품명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가격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색상</a:t>
              </a:r>
              <a:endPara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Rectangle 13" descr="오크"/>
          <p:cNvSpPr>
            <a:spLocks noChangeArrowheads="1"/>
          </p:cNvSpPr>
          <p:nvPr/>
        </p:nvSpPr>
        <p:spPr bwMode="auto">
          <a:xfrm>
            <a:off x="1928813" y="2038350"/>
            <a:ext cx="4478337" cy="5334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flatTx/>
          </a:bodyPr>
          <a:lstStyle/>
          <a:p>
            <a:pPr marL="285750" indent="-285750"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altLang="ko-KR" sz="32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궁서체" pitchFamily="17" charset="-127"/>
                <a:ea typeface="궁서체" pitchFamily="17" charset="-127"/>
              </a:rPr>
              <a:t> </a:t>
            </a:r>
            <a:r>
              <a:rPr lang="ko-KR" altLang="en-US" sz="32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궁서체" pitchFamily="17" charset="-127"/>
                <a:ea typeface="궁서체" pitchFamily="17" charset="-127"/>
              </a:rPr>
              <a:t>속</a:t>
            </a:r>
            <a:r>
              <a:rPr lang="en-US" altLang="ko-KR" sz="3200" dirty="0">
                <a:solidFill>
                  <a:srgbClr val="0033CC"/>
                </a:solidFill>
                <a:latin typeface="궁서체" pitchFamily="17" charset="-127"/>
                <a:ea typeface="궁서체" pitchFamily="17" charset="-127"/>
              </a:rPr>
              <a:t>(</a:t>
            </a:r>
            <a:r>
              <a:rPr lang="ko-KR" altLang="en-US" sz="32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궁서체" pitchFamily="17" charset="-127"/>
                <a:ea typeface="궁서체" pitchFamily="17" charset="-127"/>
              </a:rPr>
              <a:t>屬</a:t>
            </a:r>
            <a:r>
              <a:rPr lang="en-US" altLang="ko-KR" sz="3200" dirty="0">
                <a:solidFill>
                  <a:srgbClr val="0033CC"/>
                </a:solidFill>
                <a:latin typeface="궁서체" pitchFamily="17" charset="-127"/>
                <a:ea typeface="궁서체" pitchFamily="17" charset="-127"/>
              </a:rPr>
              <a:t>)</a:t>
            </a:r>
            <a:r>
              <a:rPr lang="en-US" altLang="ko-KR" sz="32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궁서체" pitchFamily="17" charset="-127"/>
                <a:ea typeface="궁서체" pitchFamily="17" charset="-127"/>
              </a:rPr>
              <a:t>  </a:t>
            </a:r>
            <a:r>
              <a:rPr lang="ko-KR" altLang="en-US" sz="32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궁서체" pitchFamily="17" charset="-127"/>
                <a:ea typeface="궁서체" pitchFamily="17" charset="-127"/>
              </a:rPr>
              <a:t>성</a:t>
            </a:r>
            <a:r>
              <a:rPr lang="en-US" altLang="ko-KR" sz="3200" dirty="0">
                <a:solidFill>
                  <a:srgbClr val="0033CC"/>
                </a:solidFill>
                <a:latin typeface="궁서체" pitchFamily="17" charset="-127"/>
                <a:ea typeface="궁서체" pitchFamily="17" charset="-127"/>
              </a:rPr>
              <a:t>(</a:t>
            </a:r>
            <a:r>
              <a:rPr lang="ko-KR" altLang="en-US" sz="32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궁서체" pitchFamily="17" charset="-127"/>
                <a:ea typeface="궁서체" pitchFamily="17" charset="-127"/>
              </a:rPr>
              <a:t>性</a:t>
            </a:r>
            <a:r>
              <a:rPr lang="en-US" altLang="ko-KR" sz="3200" dirty="0">
                <a:solidFill>
                  <a:srgbClr val="0033CC"/>
                </a:solidFill>
                <a:latin typeface="궁서체" pitchFamily="17" charset="-127"/>
                <a:ea typeface="궁서체" pitchFamily="17" charset="-127"/>
              </a:rPr>
              <a:t>)</a:t>
            </a:r>
            <a:endParaRPr lang="en-US" altLang="ko-KR" sz="32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궁서체" pitchFamily="17" charset="-127"/>
              <a:ea typeface="궁서체" pitchFamily="17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속성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속성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(Attribute)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의 지정원칙</a:t>
            </a: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1785938"/>
            <a:ext cx="850106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>
              <a:buFont typeface="굴림" charset="-127"/>
              <a:buAutoNum type="circleNumDbPlain"/>
            </a:pP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원자 단위인가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</a:p>
          <a:p>
            <a:pPr marL="914400" lvl="1" indent="-457200">
              <a:buFont typeface="굴림" charset="-127"/>
              <a:buAutoNum type="circleNumDbPlain"/>
            </a:pP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SINGLE VALUE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인가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</a:p>
          <a:p>
            <a:pPr marL="914400" lvl="1" indent="-457200">
              <a:buFont typeface="굴림" charset="-127"/>
              <a:buAutoNum type="circleNumDbPlain"/>
            </a:pP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err="1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추출값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(Derived Value)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인가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 </a:t>
            </a:r>
          </a:p>
          <a:p>
            <a:pPr marL="914400" lvl="1" indent="-457200">
              <a:buFont typeface="굴림" charset="-127"/>
              <a:buAutoNum type="circleNumDbPlain"/>
            </a:pP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보다 상세한 관리가 필요한가</a:t>
            </a:r>
            <a:r>
              <a:rPr lang="en-US" altLang="ko-KR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  <a:endParaRPr lang="ko-KR" altLang="en-US" sz="20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5006975" y="3571875"/>
            <a:ext cx="3494088" cy="1362075"/>
            <a:chOff x="2584" y="2286"/>
            <a:chExt cx="1914" cy="858"/>
          </a:xfrm>
        </p:grpSpPr>
        <p:sp>
          <p:nvSpPr>
            <p:cNvPr id="10" name="Freeform 53"/>
            <p:cNvSpPr>
              <a:spLocks/>
            </p:cNvSpPr>
            <p:nvPr/>
          </p:nvSpPr>
          <p:spPr bwMode="auto">
            <a:xfrm>
              <a:off x="3496" y="2670"/>
              <a:ext cx="288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  <a:cxn ang="0">
                  <a:pos x="288" y="336"/>
                </a:cxn>
              </a:cxnLst>
              <a:rect l="0" t="0" r="r" b="b"/>
              <a:pathLst>
                <a:path w="288" h="336">
                  <a:moveTo>
                    <a:pt x="0" y="0"/>
                  </a:moveTo>
                  <a:lnTo>
                    <a:pt x="0" y="336"/>
                  </a:lnTo>
                  <a:lnTo>
                    <a:pt x="288" y="336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 Box 33" descr="캔버스"/>
            <p:cNvSpPr txBox="1">
              <a:spLocks noChangeArrowheads="1"/>
            </p:cNvSpPr>
            <p:nvPr/>
          </p:nvSpPr>
          <p:spPr bwMode="auto">
            <a:xfrm>
              <a:off x="2584" y="2382"/>
              <a:ext cx="706" cy="23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전화번호</a:t>
              </a:r>
            </a:p>
          </p:txBody>
        </p:sp>
        <p:sp>
          <p:nvSpPr>
            <p:cNvPr id="12" name="Text Box 34" descr="작은 물방울"/>
            <p:cNvSpPr txBox="1">
              <a:spLocks noChangeArrowheads="1"/>
            </p:cNvSpPr>
            <p:nvPr/>
          </p:nvSpPr>
          <p:spPr bwMode="auto">
            <a:xfrm>
              <a:off x="3832" y="2604"/>
              <a:ext cx="666" cy="234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  <a:defRPr/>
              </a:pPr>
              <a:r>
                <a:rPr lang="ko-KR" altLang="en-US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국번       </a:t>
              </a:r>
            </a:p>
          </p:txBody>
        </p:sp>
        <p:sp>
          <p:nvSpPr>
            <p:cNvPr id="13" name="Text Box 35" descr="작은 물방울"/>
            <p:cNvSpPr txBox="1">
              <a:spLocks noChangeArrowheads="1"/>
            </p:cNvSpPr>
            <p:nvPr/>
          </p:nvSpPr>
          <p:spPr bwMode="auto">
            <a:xfrm>
              <a:off x="3832" y="2910"/>
              <a:ext cx="605" cy="2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  <a:defRPr/>
              </a:pPr>
              <a:r>
                <a:rPr lang="ko-KR" altLang="en-US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개별번호</a:t>
              </a:r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3304" y="2478"/>
              <a:ext cx="48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Freeform 37"/>
            <p:cNvSpPr>
              <a:spLocks/>
            </p:cNvSpPr>
            <p:nvPr/>
          </p:nvSpPr>
          <p:spPr bwMode="auto">
            <a:xfrm>
              <a:off x="3496" y="2478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  <a:cxn ang="0">
                  <a:pos x="288" y="336"/>
                </a:cxn>
              </a:cxnLst>
              <a:rect l="0" t="0" r="r" b="b"/>
              <a:pathLst>
                <a:path w="288" h="336">
                  <a:moveTo>
                    <a:pt x="0" y="0"/>
                  </a:moveTo>
                  <a:lnTo>
                    <a:pt x="0" y="336"/>
                  </a:lnTo>
                  <a:lnTo>
                    <a:pt x="288" y="336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 Box 38"/>
            <p:cNvSpPr txBox="1">
              <a:spLocks noChangeArrowheads="1"/>
            </p:cNvSpPr>
            <p:nvPr/>
          </p:nvSpPr>
          <p:spPr bwMode="auto">
            <a:xfrm>
              <a:off x="3496" y="2446"/>
              <a:ext cx="203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</a:pPr>
              <a:r>
                <a:rPr lang="en-US" altLang="ko-KR" sz="3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17" name="Text Box 51" descr="작은 물방울"/>
            <p:cNvSpPr txBox="1">
              <a:spLocks noChangeArrowheads="1"/>
            </p:cNvSpPr>
            <p:nvPr/>
          </p:nvSpPr>
          <p:spPr bwMode="auto">
            <a:xfrm>
              <a:off x="3832" y="2286"/>
              <a:ext cx="605" cy="23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  <a:defRPr/>
              </a:pPr>
              <a:r>
                <a:rPr lang="ko-KR" altLang="en-US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지역번호</a:t>
              </a:r>
            </a:p>
          </p:txBody>
        </p:sp>
      </p:grpSp>
      <p:grpSp>
        <p:nvGrpSpPr>
          <p:cNvPr id="18" name="그룹 33"/>
          <p:cNvGrpSpPr>
            <a:grpSpLocks/>
          </p:cNvGrpSpPr>
          <p:nvPr/>
        </p:nvGrpSpPr>
        <p:grpSpPr bwMode="auto">
          <a:xfrm>
            <a:off x="928688" y="3624263"/>
            <a:ext cx="3429000" cy="876300"/>
            <a:chOff x="928688" y="3624263"/>
            <a:chExt cx="3429000" cy="876300"/>
          </a:xfrm>
        </p:grpSpPr>
        <p:sp>
          <p:nvSpPr>
            <p:cNvPr id="19" name="Text Box 33" descr="캔버스"/>
            <p:cNvSpPr txBox="1">
              <a:spLocks noChangeArrowheads="1"/>
            </p:cNvSpPr>
            <p:nvPr/>
          </p:nvSpPr>
          <p:spPr bwMode="auto">
            <a:xfrm>
              <a:off x="928688" y="3776663"/>
              <a:ext cx="1285875" cy="37147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성명</a:t>
              </a:r>
            </a:p>
          </p:txBody>
        </p:sp>
        <p:sp>
          <p:nvSpPr>
            <p:cNvPr id="20" name="Text Box 34" descr="작은 물방울"/>
            <p:cNvSpPr txBox="1">
              <a:spLocks noChangeArrowheads="1"/>
            </p:cNvSpPr>
            <p:nvPr/>
          </p:nvSpPr>
          <p:spPr bwMode="auto">
            <a:xfrm>
              <a:off x="3206750" y="4129088"/>
              <a:ext cx="1150938" cy="37147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  <a:defRPr/>
              </a:pPr>
              <a:r>
                <a:rPr lang="ko-KR" altLang="en-US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이름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>
              <a:off x="2243138" y="3929063"/>
              <a:ext cx="8763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2593975" y="3929063"/>
              <a:ext cx="525463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  <a:cxn ang="0">
                  <a:pos x="288" y="336"/>
                </a:cxn>
              </a:cxnLst>
              <a:rect l="0" t="0" r="r" b="b"/>
              <a:pathLst>
                <a:path w="288" h="336">
                  <a:moveTo>
                    <a:pt x="0" y="0"/>
                  </a:moveTo>
                  <a:lnTo>
                    <a:pt x="0" y="336"/>
                  </a:lnTo>
                  <a:lnTo>
                    <a:pt x="288" y="336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2593975" y="3878263"/>
              <a:ext cx="369888" cy="58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</a:pPr>
              <a:r>
                <a:rPr lang="en-US" altLang="ko-KR" sz="3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4" name="Text Box 51" descr="작은 물방울"/>
            <p:cNvSpPr txBox="1">
              <a:spLocks noChangeArrowheads="1"/>
            </p:cNvSpPr>
            <p:nvPr/>
          </p:nvSpPr>
          <p:spPr bwMode="auto">
            <a:xfrm>
              <a:off x="3206750" y="3624263"/>
              <a:ext cx="1150938" cy="3714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성</a:t>
              </a:r>
            </a:p>
          </p:txBody>
        </p:sp>
      </p:grpSp>
      <p:grpSp>
        <p:nvGrpSpPr>
          <p:cNvPr id="25" name="Group 59"/>
          <p:cNvGrpSpPr>
            <a:grpSpLocks/>
          </p:cNvGrpSpPr>
          <p:nvPr/>
        </p:nvGrpSpPr>
        <p:grpSpPr bwMode="auto">
          <a:xfrm>
            <a:off x="931863" y="5276850"/>
            <a:ext cx="3629025" cy="904875"/>
            <a:chOff x="240" y="1296"/>
            <a:chExt cx="1988" cy="570"/>
          </a:xfrm>
        </p:grpSpPr>
        <p:sp>
          <p:nvSpPr>
            <p:cNvPr id="26" name="Text Box 15" descr="편지지"/>
            <p:cNvSpPr txBox="1">
              <a:spLocks noChangeArrowheads="1"/>
            </p:cNvSpPr>
            <p:nvPr/>
          </p:nvSpPr>
          <p:spPr bwMode="auto">
            <a:xfrm>
              <a:off x="240" y="1296"/>
              <a:ext cx="703" cy="23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매출일자</a:t>
              </a:r>
            </a:p>
          </p:txBody>
        </p:sp>
        <p:sp>
          <p:nvSpPr>
            <p:cNvPr id="27" name="Text Box 16" descr="분홍색 박엽지"/>
            <p:cNvSpPr txBox="1">
              <a:spLocks noChangeArrowheads="1"/>
            </p:cNvSpPr>
            <p:nvPr/>
          </p:nvSpPr>
          <p:spPr bwMode="auto">
            <a:xfrm>
              <a:off x="1488" y="1296"/>
              <a:ext cx="740" cy="23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  <a:defRPr/>
              </a:pPr>
              <a:r>
                <a:rPr lang="ko-KR" altLang="en-US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매출년월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</a:p>
          </p:txBody>
        </p:sp>
        <p:sp>
          <p:nvSpPr>
            <p:cNvPr id="28" name="Text Box 17" descr="분홍색 박엽지"/>
            <p:cNvSpPr txBox="1">
              <a:spLocks noChangeArrowheads="1"/>
            </p:cNvSpPr>
            <p:nvPr/>
          </p:nvSpPr>
          <p:spPr bwMode="auto">
            <a:xfrm>
              <a:off x="1488" y="1632"/>
              <a:ext cx="728" cy="23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매출일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dd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960" y="1392"/>
              <a:ext cx="48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1152" y="1392"/>
              <a:ext cx="288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  <a:cxn ang="0">
                  <a:pos x="288" y="336"/>
                </a:cxn>
              </a:cxnLst>
              <a:rect l="0" t="0" r="r" b="b"/>
              <a:pathLst>
                <a:path w="288" h="336">
                  <a:moveTo>
                    <a:pt x="0" y="0"/>
                  </a:moveTo>
                  <a:lnTo>
                    <a:pt x="0" y="336"/>
                  </a:lnTo>
                  <a:lnTo>
                    <a:pt x="288" y="336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1152" y="1392"/>
              <a:ext cx="203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</a:pPr>
              <a:r>
                <a:rPr lang="en-US" altLang="ko-KR" sz="3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grpSp>
        <p:nvGrpSpPr>
          <p:cNvPr id="32" name="Group 61"/>
          <p:cNvGrpSpPr>
            <a:grpSpLocks/>
          </p:cNvGrpSpPr>
          <p:nvPr/>
        </p:nvGrpSpPr>
        <p:grpSpPr bwMode="auto">
          <a:xfrm>
            <a:off x="5003800" y="5276850"/>
            <a:ext cx="3152775" cy="904875"/>
            <a:chOff x="240" y="2382"/>
            <a:chExt cx="1727" cy="570"/>
          </a:xfrm>
        </p:grpSpPr>
        <p:sp>
          <p:nvSpPr>
            <p:cNvPr id="33" name="Text Box 27" descr="편지지"/>
            <p:cNvSpPr txBox="1">
              <a:spLocks noChangeArrowheads="1"/>
            </p:cNvSpPr>
            <p:nvPr/>
          </p:nvSpPr>
          <p:spPr bwMode="auto">
            <a:xfrm>
              <a:off x="240" y="2382"/>
              <a:ext cx="708" cy="2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우편번호</a:t>
              </a:r>
            </a:p>
          </p:txBody>
        </p:sp>
        <p:sp>
          <p:nvSpPr>
            <p:cNvPr id="34" name="Text Box 28" descr="파피루스"/>
            <p:cNvSpPr txBox="1">
              <a:spLocks noChangeArrowheads="1"/>
            </p:cNvSpPr>
            <p:nvPr/>
          </p:nvSpPr>
          <p:spPr bwMode="auto">
            <a:xfrm>
              <a:off x="1488" y="2382"/>
              <a:ext cx="479" cy="23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  <a:defRPr/>
              </a:pPr>
              <a:r>
                <a:rPr lang="ko-KR" altLang="en-US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시군구</a:t>
              </a:r>
            </a:p>
          </p:txBody>
        </p:sp>
        <p:sp>
          <p:nvSpPr>
            <p:cNvPr id="35" name="Text Box 29" descr="파피루스"/>
            <p:cNvSpPr txBox="1">
              <a:spLocks noChangeArrowheads="1"/>
            </p:cNvSpPr>
            <p:nvPr/>
          </p:nvSpPr>
          <p:spPr bwMode="auto">
            <a:xfrm>
              <a:off x="1488" y="2718"/>
              <a:ext cx="479" cy="23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  <a:defRPr/>
              </a:pPr>
              <a:r>
                <a:rPr lang="ko-KR" altLang="en-US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읍면동</a:t>
              </a: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960" y="2478"/>
              <a:ext cx="48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1152" y="2478"/>
              <a:ext cx="288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  <a:cxn ang="0">
                  <a:pos x="288" y="336"/>
                </a:cxn>
              </a:cxnLst>
              <a:rect l="0" t="0" r="r" b="b"/>
              <a:pathLst>
                <a:path w="288" h="336">
                  <a:moveTo>
                    <a:pt x="0" y="0"/>
                  </a:moveTo>
                  <a:lnTo>
                    <a:pt x="0" y="336"/>
                  </a:lnTo>
                  <a:lnTo>
                    <a:pt x="288" y="336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152" y="2478"/>
              <a:ext cx="203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marL="285750" indent="-285750">
                <a:buFont typeface="Wingdings" pitchFamily="2" charset="2"/>
                <a:buNone/>
              </a:pPr>
              <a:r>
                <a:rPr lang="en-US" altLang="ko-KR" sz="3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속성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추출 속성 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(Derived Attribute)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개수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합계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최대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최소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평균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계산값 등</a:t>
            </a:r>
            <a:endParaRPr lang="en-US" altLang="ko-KR" sz="24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추출 속성의 기본이 되는 속성값에 따라 변경된다</a:t>
            </a:r>
            <a:endParaRPr lang="en-US" altLang="ko-KR" sz="24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ko-KR" altLang="en-US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2928938"/>
            <a:ext cx="850106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속성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(Attribute)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과 </a:t>
            </a:r>
            <a:r>
              <a:rPr lang="ko-KR" altLang="en-US" sz="28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엔티티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(Entity)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비교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속성이 자신의 속성을 가지면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엔티티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실체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실체는 속성을 갖지만 속성은 자신의 속성을 가질 수 없다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0" name="AutoShape 23"/>
          <p:cNvSpPr>
            <a:spLocks noChangeAspect="1" noChangeArrowheads="1"/>
          </p:cNvSpPr>
          <p:nvPr/>
        </p:nvSpPr>
        <p:spPr bwMode="auto">
          <a:xfrm>
            <a:off x="1285875" y="5065713"/>
            <a:ext cx="1295400" cy="1220788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사원명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부양자수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11" name="Rectangle 24"/>
          <p:cNvSpPr>
            <a:spLocks noChangeAspect="1" noChangeArrowheads="1"/>
          </p:cNvSpPr>
          <p:nvPr/>
        </p:nvSpPr>
        <p:spPr bwMode="auto">
          <a:xfrm>
            <a:off x="1285875" y="4714875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2000" b="1">
                <a:latin typeface="맑은 고딕" pitchFamily="50" charset="-127"/>
                <a:ea typeface="맑은 고딕" pitchFamily="50" charset="-127"/>
              </a:rPr>
              <a:t>사원</a:t>
            </a:r>
            <a:endParaRPr kumimoji="0" lang="ko-KR" altLang="en-US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>
            <a:off x="1285875" y="5473700"/>
            <a:ext cx="129063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26" name="AutoShape 33"/>
          <p:cNvSpPr>
            <a:spLocks noChangeAspect="1" noChangeArrowheads="1"/>
          </p:cNvSpPr>
          <p:nvPr/>
        </p:nvSpPr>
        <p:spPr bwMode="auto">
          <a:xfrm>
            <a:off x="4294188" y="5089532"/>
            <a:ext cx="1466850" cy="1230314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사원명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부양자수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(?)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27" name="Rectangle 34"/>
          <p:cNvSpPr>
            <a:spLocks noChangeAspect="1" noChangeArrowheads="1"/>
          </p:cNvSpPr>
          <p:nvPr/>
        </p:nvSpPr>
        <p:spPr bwMode="auto">
          <a:xfrm>
            <a:off x="4294188" y="4714881"/>
            <a:ext cx="1466850" cy="3079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2000" b="1">
                <a:latin typeface="맑은 고딕" pitchFamily="50" charset="-127"/>
                <a:ea typeface="맑은 고딕" pitchFamily="50" charset="-127"/>
              </a:rPr>
              <a:t>사원</a:t>
            </a:r>
            <a:endParaRPr kumimoji="0"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4302126" y="5497520"/>
            <a:ext cx="146208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sp>
        <p:nvSpPr>
          <p:cNvPr id="23" name="AutoShape 37"/>
          <p:cNvSpPr>
            <a:spLocks noChangeAspect="1" noChangeArrowheads="1"/>
          </p:cNvSpPr>
          <p:nvPr/>
        </p:nvSpPr>
        <p:spPr bwMode="auto">
          <a:xfrm>
            <a:off x="6945313" y="5008563"/>
            <a:ext cx="1552575" cy="1392237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사원번호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(PK,FK)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일련번호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</a:pPr>
            <a:endParaRPr lang="en-US" altLang="ko-KR" sz="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부양자명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관계</a:t>
            </a:r>
          </a:p>
          <a:p>
            <a:pPr marL="355600" indent="-355600" defTabSz="355600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24" name="Rectangle 38"/>
          <p:cNvSpPr>
            <a:spLocks noChangeAspect="1" noChangeArrowheads="1"/>
          </p:cNvSpPr>
          <p:nvPr/>
        </p:nvSpPr>
        <p:spPr bwMode="auto">
          <a:xfrm>
            <a:off x="6945313" y="4643438"/>
            <a:ext cx="1552575" cy="3079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tIns="0" bIns="0">
            <a:spAutoFit/>
          </a:bodyPr>
          <a:lstStyle/>
          <a:p>
            <a:pPr algn="just" latinLnBrk="0"/>
            <a:r>
              <a:rPr kumimoji="0" lang="ko-KR" altLang="en-US" sz="2000" b="1">
                <a:latin typeface="맑은 고딕" pitchFamily="50" charset="-127"/>
                <a:ea typeface="맑은 고딕" pitchFamily="50" charset="-127"/>
              </a:rPr>
              <a:t>부양자</a:t>
            </a:r>
            <a:endParaRPr kumimoji="0" lang="ko-KR" altLang="en-US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>
            <a:off x="6954838" y="5654675"/>
            <a:ext cx="15462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grpSp>
        <p:nvGrpSpPr>
          <p:cNvPr id="16" name="Group 85"/>
          <p:cNvGrpSpPr>
            <a:grpSpLocks/>
          </p:cNvGrpSpPr>
          <p:nvPr/>
        </p:nvGrpSpPr>
        <p:grpSpPr bwMode="auto">
          <a:xfrm>
            <a:off x="5713413" y="5429253"/>
            <a:ext cx="1219200" cy="182563"/>
            <a:chOff x="1962" y="3392"/>
            <a:chExt cx="768" cy="115"/>
          </a:xfrm>
        </p:grpSpPr>
        <p:grpSp>
          <p:nvGrpSpPr>
            <p:cNvPr id="17" name="Group 75"/>
            <p:cNvGrpSpPr>
              <a:grpSpLocks/>
            </p:cNvGrpSpPr>
            <p:nvPr/>
          </p:nvGrpSpPr>
          <p:grpSpPr bwMode="auto">
            <a:xfrm>
              <a:off x="1962" y="3402"/>
              <a:ext cx="768" cy="96"/>
              <a:chOff x="672" y="1992"/>
              <a:chExt cx="768" cy="96"/>
            </a:xfrm>
          </p:grpSpPr>
          <p:sp>
            <p:nvSpPr>
              <p:cNvPr id="19" name="Line 76"/>
              <p:cNvSpPr>
                <a:spLocks noChangeShapeType="1"/>
              </p:cNvSpPr>
              <p:nvPr/>
            </p:nvSpPr>
            <p:spPr bwMode="auto">
              <a:xfrm>
                <a:off x="1055" y="2040"/>
                <a:ext cx="3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" name="Line 77"/>
              <p:cNvSpPr>
                <a:spLocks noChangeShapeType="1"/>
              </p:cNvSpPr>
              <p:nvPr/>
            </p:nvSpPr>
            <p:spPr bwMode="auto">
              <a:xfrm flipH="1">
                <a:off x="672" y="2040"/>
                <a:ext cx="3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" name="Line 78"/>
              <p:cNvSpPr>
                <a:spLocks noChangeShapeType="1"/>
              </p:cNvSpPr>
              <p:nvPr/>
            </p:nvSpPr>
            <p:spPr bwMode="auto">
              <a:xfrm flipV="1">
                <a:off x="1344" y="199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" name="Line 79"/>
              <p:cNvSpPr>
                <a:spLocks noChangeShapeType="1"/>
              </p:cNvSpPr>
              <p:nvPr/>
            </p:nvSpPr>
            <p:spPr bwMode="auto">
              <a:xfrm>
                <a:off x="1344" y="204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8" name="Line 81"/>
            <p:cNvSpPr>
              <a:spLocks noChangeShapeType="1"/>
            </p:cNvSpPr>
            <p:nvPr/>
          </p:nvSpPr>
          <p:spPr bwMode="auto">
            <a:xfrm rot="-5400000">
              <a:off x="2550" y="3450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2786063" y="5429250"/>
            <a:ext cx="1285875" cy="360363"/>
          </a:xfrm>
          <a:custGeom>
            <a:avLst/>
            <a:gdLst>
              <a:gd name="T0" fmla="*/ 19423725 w 21600"/>
              <a:gd name="T1" fmla="*/ 0 h 21600"/>
              <a:gd name="T2" fmla="*/ 0 w 21600"/>
              <a:gd name="T3" fmla="*/ 3006036 h 21600"/>
              <a:gd name="T4" fmla="*/ 19423725 w 21600"/>
              <a:gd name="T5" fmla="*/ 6012073 h 21600"/>
              <a:gd name="T6" fmla="*/ 25898285 w 21600"/>
              <a:gd name="T7" fmla="*/ 300603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1214438" y="5762625"/>
            <a:ext cx="1000125" cy="2857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 animBg="1"/>
      <p:bldP spid="3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속성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속성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(Attribute)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의 표현</a:t>
            </a:r>
          </a:p>
        </p:txBody>
      </p:sp>
      <p:sp>
        <p:nvSpPr>
          <p:cNvPr id="9" name="Rectangle 88"/>
          <p:cNvSpPr txBox="1">
            <a:spLocks noChangeArrowheads="1"/>
          </p:cNvSpPr>
          <p:nvPr/>
        </p:nvSpPr>
        <p:spPr bwMode="auto">
          <a:xfrm>
            <a:off x="357188" y="1785938"/>
            <a:ext cx="8501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IE Notation (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정보 공학 방법론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0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928688" y="2214563"/>
            <a:ext cx="7072312" cy="1614487"/>
            <a:chOff x="928688" y="2214563"/>
            <a:chExt cx="7072312" cy="1614487"/>
          </a:xfrm>
        </p:grpSpPr>
        <p:sp>
          <p:nvSpPr>
            <p:cNvPr id="39" name="AutoShape 66"/>
            <p:cNvSpPr>
              <a:spLocks noChangeAspect="1" noChangeArrowheads="1"/>
            </p:cNvSpPr>
            <p:nvPr/>
          </p:nvSpPr>
          <p:spPr bwMode="auto">
            <a:xfrm>
              <a:off x="928688" y="2517775"/>
              <a:ext cx="1552576" cy="1230312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주문번호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</a:pPr>
              <a:endPara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주문일자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고객번호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(FK)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……</a:t>
              </a:r>
            </a:p>
          </p:txBody>
        </p:sp>
        <p:sp>
          <p:nvSpPr>
            <p:cNvPr id="40" name="Rectangle 67"/>
            <p:cNvSpPr>
              <a:spLocks noChangeAspect="1" noChangeArrowheads="1"/>
            </p:cNvSpPr>
            <p:nvPr/>
          </p:nvSpPr>
          <p:spPr bwMode="auto">
            <a:xfrm>
              <a:off x="928688" y="2295525"/>
              <a:ext cx="1552576" cy="21590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/>
            <a:p>
              <a:pPr algn="just" latinLnBrk="0"/>
              <a:r>
                <a:rPr kumimoji="0" lang="ko-KR" altLang="en-US" sz="1400" b="1">
                  <a:latin typeface="맑은 고딕" pitchFamily="50" charset="-127"/>
                  <a:ea typeface="맑은 고딕" pitchFamily="50" charset="-127"/>
                </a:rPr>
                <a:t>주문</a:t>
              </a:r>
            </a:p>
          </p:txBody>
        </p:sp>
        <p:sp>
          <p:nvSpPr>
            <p:cNvPr id="41" name="Line 68"/>
            <p:cNvSpPr>
              <a:spLocks noChangeShapeType="1"/>
            </p:cNvSpPr>
            <p:nvPr/>
          </p:nvSpPr>
          <p:spPr bwMode="auto">
            <a:xfrm>
              <a:off x="937089" y="2925762"/>
              <a:ext cx="1547536" cy="158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lIns="450000" tIns="360000" rIns="450000" bIns="360000"/>
            <a:lstStyle/>
            <a:p>
              <a:endParaRPr lang="ko-KR" altLang="en-US"/>
            </a:p>
          </p:txBody>
        </p:sp>
        <p:sp>
          <p:nvSpPr>
            <p:cNvPr id="36" name="AutoShape 70"/>
            <p:cNvSpPr>
              <a:spLocks noChangeAspect="1" noChangeArrowheads="1"/>
            </p:cNvSpPr>
            <p:nvPr/>
          </p:nvSpPr>
          <p:spPr bwMode="auto">
            <a:xfrm>
              <a:off x="3650762" y="2436813"/>
              <a:ext cx="1814706" cy="1392237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주문번호</a:t>
              </a: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(PK,FK)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주문내역번호</a:t>
              </a: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</a:pPr>
              <a:endParaRPr lang="en-US" altLang="ko-KR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상품코드</a:t>
              </a: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(FK)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주문금액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……</a:t>
              </a:r>
            </a:p>
          </p:txBody>
        </p:sp>
        <p:sp>
          <p:nvSpPr>
            <p:cNvPr id="37" name="Rectangle 71"/>
            <p:cNvSpPr>
              <a:spLocks noChangeAspect="1" noChangeArrowheads="1"/>
            </p:cNvSpPr>
            <p:nvPr/>
          </p:nvSpPr>
          <p:spPr bwMode="auto">
            <a:xfrm>
              <a:off x="3650762" y="2214563"/>
              <a:ext cx="1739983" cy="21590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/>
            <a:p>
              <a:pPr algn="just" latinLnBrk="0"/>
              <a:r>
                <a:rPr kumimoji="0" lang="ko-KR" altLang="en-US" sz="1400" b="1">
                  <a:latin typeface="맑은 고딕" pitchFamily="50" charset="-127"/>
                  <a:ea typeface="맑은 고딕" pitchFamily="50" charset="-127"/>
                </a:rPr>
                <a:t>주문내역</a:t>
              </a:r>
            </a:p>
          </p:txBody>
        </p:sp>
        <p:sp>
          <p:nvSpPr>
            <p:cNvPr id="38" name="Line 72"/>
            <p:cNvSpPr>
              <a:spLocks noChangeShapeType="1"/>
            </p:cNvSpPr>
            <p:nvPr/>
          </p:nvSpPr>
          <p:spPr bwMode="auto">
            <a:xfrm>
              <a:off x="3661437" y="3082925"/>
              <a:ext cx="1732866" cy="158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lIns="450000" tIns="360000" rIns="450000" bIns="360000"/>
            <a:lstStyle/>
            <a:p>
              <a:endParaRPr lang="ko-KR" altLang="en-US"/>
            </a:p>
          </p:txBody>
        </p:sp>
        <p:grpSp>
          <p:nvGrpSpPr>
            <p:cNvPr id="13" name="Group 128"/>
            <p:cNvGrpSpPr>
              <a:grpSpLocks/>
            </p:cNvGrpSpPr>
            <p:nvPr/>
          </p:nvGrpSpPr>
          <p:grpSpPr bwMode="auto">
            <a:xfrm>
              <a:off x="2486305" y="3105026"/>
              <a:ext cx="1157711" cy="107950"/>
              <a:chOff x="4243" y="1354"/>
              <a:chExt cx="689" cy="68"/>
            </a:xfrm>
          </p:grpSpPr>
          <p:sp>
            <p:nvSpPr>
              <p:cNvPr id="28" name="Line 110"/>
              <p:cNvSpPr>
                <a:spLocks noChangeShapeType="1"/>
              </p:cNvSpPr>
              <p:nvPr/>
            </p:nvSpPr>
            <p:spPr bwMode="auto">
              <a:xfrm>
                <a:off x="4243" y="1388"/>
                <a:ext cx="5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" name="Line 111"/>
              <p:cNvSpPr>
                <a:spLocks noChangeShapeType="1"/>
              </p:cNvSpPr>
              <p:nvPr/>
            </p:nvSpPr>
            <p:spPr bwMode="auto">
              <a:xfrm>
                <a:off x="4278" y="1354"/>
                <a:ext cx="0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  <p:grpSp>
            <p:nvGrpSpPr>
              <p:cNvPr id="30" name="Group 112"/>
              <p:cNvGrpSpPr>
                <a:grpSpLocks/>
              </p:cNvGrpSpPr>
              <p:nvPr/>
            </p:nvGrpSpPr>
            <p:grpSpPr bwMode="auto">
              <a:xfrm>
                <a:off x="4844" y="1354"/>
                <a:ext cx="88" cy="68"/>
                <a:chOff x="1634" y="2645"/>
                <a:chExt cx="88" cy="68"/>
              </a:xfrm>
            </p:grpSpPr>
            <p:grpSp>
              <p:nvGrpSpPr>
                <p:cNvPr id="31" name="Group 113"/>
                <p:cNvGrpSpPr>
                  <a:grpSpLocks/>
                </p:cNvGrpSpPr>
                <p:nvPr/>
              </p:nvGrpSpPr>
              <p:grpSpPr bwMode="auto">
                <a:xfrm>
                  <a:off x="1634" y="2662"/>
                  <a:ext cx="88" cy="33"/>
                  <a:chOff x="1631" y="2701"/>
                  <a:chExt cx="88" cy="33"/>
                </a:xfrm>
              </p:grpSpPr>
              <p:sp>
                <p:nvSpPr>
                  <p:cNvPr id="33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631" y="2718"/>
                    <a:ext cx="8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450000" tIns="360000" rIns="450000" bIns="360000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Line 115"/>
                  <p:cNvSpPr>
                    <a:spLocks noChangeShapeType="1"/>
                  </p:cNvSpPr>
                  <p:nvPr/>
                </p:nvSpPr>
                <p:spPr bwMode="auto">
                  <a:xfrm rot="-1325083">
                    <a:off x="1640" y="2701"/>
                    <a:ext cx="7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450000" tIns="360000" rIns="450000" bIns="360000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Line 116"/>
                  <p:cNvSpPr>
                    <a:spLocks noChangeShapeType="1"/>
                  </p:cNvSpPr>
                  <p:nvPr/>
                </p:nvSpPr>
                <p:spPr bwMode="auto">
                  <a:xfrm rot="1325083" flipH="1">
                    <a:off x="1640" y="2734"/>
                    <a:ext cx="7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450000" tIns="360000" rIns="450000" bIns="360000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2" name="Line 117"/>
                <p:cNvSpPr>
                  <a:spLocks noChangeShapeType="1"/>
                </p:cNvSpPr>
                <p:nvPr/>
              </p:nvSpPr>
              <p:spPr bwMode="auto">
                <a:xfrm>
                  <a:off x="1642" y="2645"/>
                  <a:ext cx="0" cy="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450000" tIns="360000" rIns="450000" bIns="360000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4" name="Group 118"/>
            <p:cNvGrpSpPr>
              <a:grpSpLocks/>
            </p:cNvGrpSpPr>
            <p:nvPr/>
          </p:nvGrpSpPr>
          <p:grpSpPr bwMode="auto">
            <a:xfrm flipH="1">
              <a:off x="5462102" y="3105026"/>
              <a:ext cx="1157711" cy="107950"/>
              <a:chOff x="793" y="2272"/>
              <a:chExt cx="689" cy="68"/>
            </a:xfrm>
          </p:grpSpPr>
          <p:sp>
            <p:nvSpPr>
              <p:cNvPr id="19" name="Line 119"/>
              <p:cNvSpPr>
                <a:spLocks noChangeShapeType="1"/>
              </p:cNvSpPr>
              <p:nvPr/>
            </p:nvSpPr>
            <p:spPr bwMode="auto">
              <a:xfrm>
                <a:off x="793" y="2306"/>
                <a:ext cx="5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" name="Oval 120"/>
              <p:cNvSpPr>
                <a:spLocks noChangeArrowheads="1"/>
              </p:cNvSpPr>
              <p:nvPr/>
            </p:nvSpPr>
            <p:spPr bwMode="auto">
              <a:xfrm>
                <a:off x="1338" y="2279"/>
                <a:ext cx="56" cy="56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450000" tIns="360000" rIns="450000" bIns="360000" anchor="ctr"/>
              <a:lstStyle/>
              <a:p>
                <a:endParaRPr lang="ko-KR" altLang="en-US" b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Line 121"/>
              <p:cNvSpPr>
                <a:spLocks noChangeShapeType="1"/>
              </p:cNvSpPr>
              <p:nvPr/>
            </p:nvSpPr>
            <p:spPr bwMode="auto">
              <a:xfrm>
                <a:off x="828" y="2272"/>
                <a:ext cx="0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  <p:grpSp>
            <p:nvGrpSpPr>
              <p:cNvPr id="22" name="Group 122"/>
              <p:cNvGrpSpPr>
                <a:grpSpLocks/>
              </p:cNvGrpSpPr>
              <p:nvPr/>
            </p:nvGrpSpPr>
            <p:grpSpPr bwMode="auto">
              <a:xfrm>
                <a:off x="1394" y="2272"/>
                <a:ext cx="88" cy="68"/>
                <a:chOff x="1634" y="2645"/>
                <a:chExt cx="88" cy="68"/>
              </a:xfrm>
            </p:grpSpPr>
            <p:grpSp>
              <p:nvGrpSpPr>
                <p:cNvPr id="23" name="Group 123"/>
                <p:cNvGrpSpPr>
                  <a:grpSpLocks/>
                </p:cNvGrpSpPr>
                <p:nvPr/>
              </p:nvGrpSpPr>
              <p:grpSpPr bwMode="auto">
                <a:xfrm>
                  <a:off x="1634" y="2662"/>
                  <a:ext cx="88" cy="33"/>
                  <a:chOff x="1631" y="2701"/>
                  <a:chExt cx="88" cy="33"/>
                </a:xfrm>
              </p:grpSpPr>
              <p:sp>
                <p:nvSpPr>
                  <p:cNvPr id="25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631" y="2718"/>
                    <a:ext cx="8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450000" tIns="360000" rIns="450000" bIns="360000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6" name="Line 125"/>
                  <p:cNvSpPr>
                    <a:spLocks noChangeShapeType="1"/>
                  </p:cNvSpPr>
                  <p:nvPr/>
                </p:nvSpPr>
                <p:spPr bwMode="auto">
                  <a:xfrm rot="-1325083">
                    <a:off x="1640" y="2701"/>
                    <a:ext cx="7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450000" tIns="360000" rIns="450000" bIns="360000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" name="Line 126"/>
                  <p:cNvSpPr>
                    <a:spLocks noChangeShapeType="1"/>
                  </p:cNvSpPr>
                  <p:nvPr/>
                </p:nvSpPr>
                <p:spPr bwMode="auto">
                  <a:xfrm rot="1325083" flipH="1">
                    <a:off x="1640" y="2734"/>
                    <a:ext cx="7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450000" tIns="360000" rIns="450000" bIns="360000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4" name="Line 127"/>
                <p:cNvSpPr>
                  <a:spLocks noChangeShapeType="1"/>
                </p:cNvSpPr>
                <p:nvPr/>
              </p:nvSpPr>
              <p:spPr bwMode="auto">
                <a:xfrm>
                  <a:off x="1642" y="2645"/>
                  <a:ext cx="0" cy="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450000" tIns="360000" rIns="450000" bIns="360000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6" name="AutoShape 130"/>
            <p:cNvSpPr>
              <a:spLocks noChangeAspect="1" noChangeArrowheads="1"/>
            </p:cNvSpPr>
            <p:nvPr/>
          </p:nvSpPr>
          <p:spPr bwMode="auto">
            <a:xfrm>
              <a:off x="6629894" y="2522538"/>
              <a:ext cx="1371106" cy="1220787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상품코드</a:t>
              </a: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</a:pPr>
              <a:endParaRPr lang="en-US" altLang="ko-KR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상품명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단가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……</a:t>
              </a:r>
            </a:p>
          </p:txBody>
        </p:sp>
        <p:sp>
          <p:nvSpPr>
            <p:cNvPr id="17" name="Rectangle 131"/>
            <p:cNvSpPr>
              <a:spLocks noChangeAspect="1" noChangeArrowheads="1"/>
            </p:cNvSpPr>
            <p:nvPr/>
          </p:nvSpPr>
          <p:spPr bwMode="auto">
            <a:xfrm>
              <a:off x="6629894" y="2300288"/>
              <a:ext cx="1371106" cy="21590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/>
            <a:p>
              <a:pPr algn="just" latinLnBrk="0"/>
              <a:r>
                <a:rPr kumimoji="0" lang="ko-KR" altLang="en-US" sz="1400" b="1">
                  <a:latin typeface="맑은 고딕" pitchFamily="50" charset="-127"/>
                  <a:ea typeface="맑은 고딕" pitchFamily="50" charset="-127"/>
                </a:rPr>
                <a:t>상품</a:t>
              </a:r>
            </a:p>
          </p:txBody>
        </p:sp>
        <p:sp>
          <p:nvSpPr>
            <p:cNvPr id="18" name="Line 132"/>
            <p:cNvSpPr>
              <a:spLocks noChangeShapeType="1"/>
            </p:cNvSpPr>
            <p:nvPr/>
          </p:nvSpPr>
          <p:spPr bwMode="auto">
            <a:xfrm>
              <a:off x="6629894" y="2930525"/>
              <a:ext cx="136606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lIns="450000" tIns="360000" rIns="450000" bIns="360000"/>
            <a:lstStyle/>
            <a:p>
              <a:endParaRPr lang="ko-KR" altLang="en-US"/>
            </a:p>
          </p:txBody>
        </p:sp>
      </p:grpSp>
      <p:sp>
        <p:nvSpPr>
          <p:cNvPr id="43" name="Rectangle 88"/>
          <p:cNvSpPr txBox="1">
            <a:spLocks noChangeArrowheads="1"/>
          </p:cNvSpPr>
          <p:nvPr/>
        </p:nvSpPr>
        <p:spPr bwMode="auto">
          <a:xfrm>
            <a:off x="214313" y="4214813"/>
            <a:ext cx="8501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Barker Notation (CASE*Method)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920750" y="4700588"/>
            <a:ext cx="7134225" cy="1468437"/>
            <a:chOff x="920750" y="4700588"/>
            <a:chExt cx="7134225" cy="1468437"/>
          </a:xfrm>
        </p:grpSpPr>
        <p:sp>
          <p:nvSpPr>
            <p:cNvPr id="45" name="AutoShape 82"/>
            <p:cNvSpPr>
              <a:spLocks noChangeArrowheads="1"/>
            </p:cNvSpPr>
            <p:nvPr/>
          </p:nvSpPr>
          <p:spPr bwMode="auto">
            <a:xfrm>
              <a:off x="920750" y="4829117"/>
              <a:ext cx="1655763" cy="12063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>
              <a:spAutoFit/>
            </a:bodyPr>
            <a:lstStyle/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주문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주문번호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주문일자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주문총액</a:t>
              </a:r>
            </a:p>
          </p:txBody>
        </p:sp>
        <p:sp>
          <p:nvSpPr>
            <p:cNvPr id="46" name="AutoShape 83"/>
            <p:cNvSpPr>
              <a:spLocks noChangeArrowheads="1"/>
            </p:cNvSpPr>
            <p:nvPr/>
          </p:nvSpPr>
          <p:spPr bwMode="auto">
            <a:xfrm>
              <a:off x="3810000" y="4700588"/>
              <a:ext cx="1517650" cy="146843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>
              <a:spAutoFit/>
            </a:bodyPr>
            <a:lstStyle/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주문항목</a:t>
              </a:r>
              <a:endPara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</a:pP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주문항목번호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주문수량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주문단가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주문금액</a:t>
              </a:r>
            </a:p>
          </p:txBody>
        </p:sp>
        <p:sp>
          <p:nvSpPr>
            <p:cNvPr id="47" name="AutoShape 89"/>
            <p:cNvSpPr>
              <a:spLocks noChangeArrowheads="1"/>
            </p:cNvSpPr>
            <p:nvPr/>
          </p:nvSpPr>
          <p:spPr bwMode="auto">
            <a:xfrm>
              <a:off x="6562725" y="4829117"/>
              <a:ext cx="1492250" cy="12063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>
              <a:spAutoFit/>
            </a:bodyPr>
            <a:lstStyle/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상품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상품코드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상품명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단가</a:t>
              </a:r>
            </a:p>
          </p:txBody>
        </p:sp>
        <p:grpSp>
          <p:nvGrpSpPr>
            <p:cNvPr id="48" name="Group 101"/>
            <p:cNvGrpSpPr>
              <a:grpSpLocks/>
            </p:cNvGrpSpPr>
            <p:nvPr/>
          </p:nvGrpSpPr>
          <p:grpSpPr bwMode="auto">
            <a:xfrm flipH="1">
              <a:off x="5334000" y="5373216"/>
              <a:ext cx="1219200" cy="152330"/>
              <a:chOff x="672" y="1992"/>
              <a:chExt cx="768" cy="96"/>
            </a:xfrm>
          </p:grpSpPr>
          <p:sp>
            <p:nvSpPr>
              <p:cNvPr id="55" name="Line 102"/>
              <p:cNvSpPr>
                <a:spLocks noChangeShapeType="1"/>
              </p:cNvSpPr>
              <p:nvPr/>
            </p:nvSpPr>
            <p:spPr bwMode="auto">
              <a:xfrm>
                <a:off x="1055" y="2040"/>
                <a:ext cx="3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" name="Line 103"/>
              <p:cNvSpPr>
                <a:spLocks noChangeShapeType="1"/>
              </p:cNvSpPr>
              <p:nvPr/>
            </p:nvSpPr>
            <p:spPr bwMode="auto">
              <a:xfrm>
                <a:off x="672" y="2040"/>
                <a:ext cx="3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" name="Line 104"/>
              <p:cNvSpPr>
                <a:spLocks noChangeShapeType="1"/>
              </p:cNvSpPr>
              <p:nvPr/>
            </p:nvSpPr>
            <p:spPr bwMode="auto">
              <a:xfrm flipV="1">
                <a:off x="1344" y="199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" name="Line 105"/>
              <p:cNvSpPr>
                <a:spLocks noChangeShapeType="1"/>
              </p:cNvSpPr>
              <p:nvPr/>
            </p:nvSpPr>
            <p:spPr bwMode="auto">
              <a:xfrm>
                <a:off x="1344" y="204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9" name="Group 107"/>
            <p:cNvGrpSpPr>
              <a:grpSpLocks/>
            </p:cNvGrpSpPr>
            <p:nvPr/>
          </p:nvGrpSpPr>
          <p:grpSpPr bwMode="auto">
            <a:xfrm>
              <a:off x="2581275" y="5373216"/>
              <a:ext cx="1219200" cy="176132"/>
              <a:chOff x="672" y="1464"/>
              <a:chExt cx="768" cy="111"/>
            </a:xfrm>
          </p:grpSpPr>
          <p:grpSp>
            <p:nvGrpSpPr>
              <p:cNvPr id="50" name="Group 97"/>
              <p:cNvGrpSpPr>
                <a:grpSpLocks/>
              </p:cNvGrpSpPr>
              <p:nvPr/>
            </p:nvGrpSpPr>
            <p:grpSpPr bwMode="auto">
              <a:xfrm>
                <a:off x="672" y="1471"/>
                <a:ext cx="768" cy="96"/>
                <a:chOff x="672" y="1464"/>
                <a:chExt cx="768" cy="96"/>
              </a:xfrm>
            </p:grpSpPr>
            <p:sp>
              <p:nvSpPr>
                <p:cNvPr id="52" name="Line 98"/>
                <p:cNvSpPr>
                  <a:spLocks noChangeShapeType="1"/>
                </p:cNvSpPr>
                <p:nvPr/>
              </p:nvSpPr>
              <p:spPr bwMode="auto">
                <a:xfrm>
                  <a:off x="672" y="1512"/>
                  <a:ext cx="7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344" y="1464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100"/>
                <p:cNvSpPr>
                  <a:spLocks noChangeShapeType="1"/>
                </p:cNvSpPr>
                <p:nvPr/>
              </p:nvSpPr>
              <p:spPr bwMode="auto">
                <a:xfrm>
                  <a:off x="1344" y="1512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51" name="Line 106"/>
              <p:cNvSpPr>
                <a:spLocks noChangeShapeType="1"/>
              </p:cNvSpPr>
              <p:nvPr/>
            </p:nvSpPr>
            <p:spPr bwMode="auto">
              <a:xfrm>
                <a:off x="1335" y="1464"/>
                <a:ext cx="0" cy="1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450000" tIns="360000" rIns="450000" bIns="360000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속성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Notation 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표기법 비교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28625" y="2000250"/>
          <a:ext cx="8429684" cy="407196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93941"/>
                <a:gridCol w="1563712"/>
                <a:gridCol w="1571636"/>
                <a:gridCol w="1500198"/>
                <a:gridCol w="1500197"/>
              </a:tblGrid>
              <a:tr h="67866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맑은 고딕" pitchFamily="50" charset="-127"/>
                          <a:ea typeface="맑은 고딕" pitchFamily="50" charset="-127"/>
                        </a:rPr>
                        <a:t>IE</a:t>
                      </a:r>
                      <a:r>
                        <a:rPr lang="en-US" altLang="ko-KR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Notation </a:t>
                      </a:r>
                      <a:br>
                        <a:rPr lang="en-US" altLang="ko-KR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정보공학방법론</a:t>
                      </a:r>
                      <a:r>
                        <a:rPr lang="en-US" altLang="ko-KR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맑은 고딕" pitchFamily="50" charset="-127"/>
                          <a:ea typeface="맑은 고딕" pitchFamily="50" charset="-127"/>
                        </a:rPr>
                        <a:t>Many to One (M:1)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7866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맑은 고딕" pitchFamily="50" charset="-127"/>
                          <a:ea typeface="맑은 고딕" pitchFamily="50" charset="-127"/>
                        </a:rPr>
                        <a:t>Many to Many (M:N)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  <a:alpha val="20000"/>
                      </a:schemeClr>
                    </a:solidFill>
                  </a:tcPr>
                </a:tc>
              </a:tr>
              <a:tr h="67866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One to One (1:1)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6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맑은 고딕" pitchFamily="50" charset="-127"/>
                          <a:ea typeface="맑은 고딕" pitchFamily="50" charset="-127"/>
                        </a:rPr>
                        <a:t>Barker Notation (CASE*</a:t>
                      </a:r>
                      <a:r>
                        <a:rPr lang="en-US" altLang="ko-KR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Method)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맑은 고딕" pitchFamily="50" charset="-127"/>
                          <a:ea typeface="맑은 고딕" pitchFamily="50" charset="-127"/>
                        </a:rPr>
                        <a:t>Many to One (M:1)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7866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맑은 고딕" pitchFamily="50" charset="-127"/>
                          <a:ea typeface="맑은 고딕" pitchFamily="50" charset="-127"/>
                        </a:rPr>
                        <a:t>Many to Many (M:N)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7866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One to One (1:1)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187"/>
          <p:cNvGrpSpPr>
            <a:grpSpLocks/>
          </p:cNvGrpSpPr>
          <p:nvPr/>
        </p:nvGrpSpPr>
        <p:grpSpPr bwMode="auto">
          <a:xfrm>
            <a:off x="4365625" y="2919413"/>
            <a:ext cx="1282700" cy="152400"/>
            <a:chOff x="4365637" y="2919480"/>
            <a:chExt cx="1282688" cy="152330"/>
          </a:xfrm>
        </p:grpSpPr>
        <p:sp>
          <p:nvSpPr>
            <p:cNvPr id="10" name="Line 103"/>
            <p:cNvSpPr>
              <a:spLocks noChangeShapeType="1"/>
            </p:cNvSpPr>
            <p:nvPr/>
          </p:nvSpPr>
          <p:spPr bwMode="auto">
            <a:xfrm flipH="1">
              <a:off x="5037137" y="2995645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Line 104"/>
            <p:cNvSpPr>
              <a:spLocks noChangeShapeType="1"/>
            </p:cNvSpPr>
            <p:nvPr/>
          </p:nvSpPr>
          <p:spPr bwMode="auto">
            <a:xfrm flipH="1" flipV="1">
              <a:off x="4429124" y="2919480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105"/>
            <p:cNvSpPr>
              <a:spLocks noChangeShapeType="1"/>
            </p:cNvSpPr>
            <p:nvPr/>
          </p:nvSpPr>
          <p:spPr bwMode="auto">
            <a:xfrm flipH="1">
              <a:off x="4429124" y="2995645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103"/>
            <p:cNvSpPr>
              <a:spLocks noChangeShapeType="1"/>
            </p:cNvSpPr>
            <p:nvPr/>
          </p:nvSpPr>
          <p:spPr bwMode="auto">
            <a:xfrm flipH="1">
              <a:off x="4365637" y="3000372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Line 99"/>
            <p:cNvSpPr>
              <a:spLocks noChangeShapeType="1"/>
            </p:cNvSpPr>
            <p:nvPr/>
          </p:nvSpPr>
          <p:spPr bwMode="auto">
            <a:xfrm flipV="1">
              <a:off x="5491170" y="2919480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100"/>
            <p:cNvSpPr>
              <a:spLocks noChangeShapeType="1"/>
            </p:cNvSpPr>
            <p:nvPr/>
          </p:nvSpPr>
          <p:spPr bwMode="auto">
            <a:xfrm>
              <a:off x="5491170" y="2995645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" name="Group 101"/>
          <p:cNvGrpSpPr>
            <a:grpSpLocks/>
          </p:cNvGrpSpPr>
          <p:nvPr/>
        </p:nvGrpSpPr>
        <p:grpSpPr bwMode="auto">
          <a:xfrm flipH="1">
            <a:off x="4437063" y="4310063"/>
            <a:ext cx="1219200" cy="152400"/>
            <a:chOff x="672" y="1992"/>
            <a:chExt cx="768" cy="96"/>
          </a:xfrm>
        </p:grpSpPr>
        <p:sp>
          <p:nvSpPr>
            <p:cNvPr id="17" name="Line 102"/>
            <p:cNvSpPr>
              <a:spLocks noChangeShapeType="1"/>
            </p:cNvSpPr>
            <p:nvPr/>
          </p:nvSpPr>
          <p:spPr bwMode="auto">
            <a:xfrm>
              <a:off x="1055" y="2040"/>
              <a:ext cx="38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03"/>
            <p:cNvSpPr>
              <a:spLocks noChangeShapeType="1"/>
            </p:cNvSpPr>
            <p:nvPr/>
          </p:nvSpPr>
          <p:spPr bwMode="auto">
            <a:xfrm>
              <a:off x="672" y="2040"/>
              <a:ext cx="38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04"/>
            <p:cNvSpPr>
              <a:spLocks noChangeShapeType="1"/>
            </p:cNvSpPr>
            <p:nvPr/>
          </p:nvSpPr>
          <p:spPr bwMode="auto">
            <a:xfrm flipV="1">
              <a:off x="1344" y="1992"/>
              <a:ext cx="96" cy="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105"/>
            <p:cNvSpPr>
              <a:spLocks noChangeShapeType="1"/>
            </p:cNvSpPr>
            <p:nvPr/>
          </p:nvSpPr>
          <p:spPr bwMode="auto">
            <a:xfrm>
              <a:off x="1344" y="2040"/>
              <a:ext cx="96" cy="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" name="그룹 152"/>
          <p:cNvGrpSpPr>
            <a:grpSpLocks/>
          </p:cNvGrpSpPr>
          <p:nvPr/>
        </p:nvGrpSpPr>
        <p:grpSpPr bwMode="auto">
          <a:xfrm>
            <a:off x="7461250" y="4310063"/>
            <a:ext cx="1301750" cy="152400"/>
            <a:chOff x="7461324" y="4310109"/>
            <a:chExt cx="1301715" cy="152330"/>
          </a:xfrm>
        </p:grpSpPr>
        <p:sp>
          <p:nvSpPr>
            <p:cNvPr id="22" name="Line 102"/>
            <p:cNvSpPr>
              <a:spLocks noChangeShapeType="1"/>
            </p:cNvSpPr>
            <p:nvPr/>
          </p:nvSpPr>
          <p:spPr bwMode="auto">
            <a:xfrm flipH="1">
              <a:off x="8151851" y="4389498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103"/>
            <p:cNvSpPr>
              <a:spLocks noChangeShapeType="1"/>
            </p:cNvSpPr>
            <p:nvPr/>
          </p:nvSpPr>
          <p:spPr bwMode="auto">
            <a:xfrm flipH="1">
              <a:off x="7461324" y="4386274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104"/>
            <p:cNvSpPr>
              <a:spLocks noChangeShapeType="1"/>
            </p:cNvSpPr>
            <p:nvPr/>
          </p:nvSpPr>
          <p:spPr bwMode="auto">
            <a:xfrm flipH="1" flipV="1">
              <a:off x="7504155" y="4310109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105"/>
            <p:cNvSpPr>
              <a:spLocks noChangeShapeType="1"/>
            </p:cNvSpPr>
            <p:nvPr/>
          </p:nvSpPr>
          <p:spPr bwMode="auto">
            <a:xfrm flipH="1">
              <a:off x="7504155" y="4386274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6" name="그룹 155"/>
          <p:cNvGrpSpPr>
            <a:grpSpLocks/>
          </p:cNvGrpSpPr>
          <p:nvPr/>
        </p:nvGrpSpPr>
        <p:grpSpPr bwMode="auto">
          <a:xfrm>
            <a:off x="4373563" y="4943475"/>
            <a:ext cx="1282700" cy="152400"/>
            <a:chOff x="4373588" y="4943597"/>
            <a:chExt cx="1282688" cy="152330"/>
          </a:xfrm>
        </p:grpSpPr>
        <p:sp>
          <p:nvSpPr>
            <p:cNvPr id="27" name="Line 103"/>
            <p:cNvSpPr>
              <a:spLocks noChangeShapeType="1"/>
            </p:cNvSpPr>
            <p:nvPr/>
          </p:nvSpPr>
          <p:spPr bwMode="auto">
            <a:xfrm flipH="1">
              <a:off x="5045088" y="5019762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Line 104"/>
            <p:cNvSpPr>
              <a:spLocks noChangeShapeType="1"/>
            </p:cNvSpPr>
            <p:nvPr/>
          </p:nvSpPr>
          <p:spPr bwMode="auto">
            <a:xfrm flipH="1" flipV="1">
              <a:off x="4437075" y="4943597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Line 105"/>
            <p:cNvSpPr>
              <a:spLocks noChangeShapeType="1"/>
            </p:cNvSpPr>
            <p:nvPr/>
          </p:nvSpPr>
          <p:spPr bwMode="auto">
            <a:xfrm flipH="1">
              <a:off x="4437075" y="5019762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 flipH="1">
              <a:off x="4373588" y="5024489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Line 99"/>
            <p:cNvSpPr>
              <a:spLocks noChangeShapeType="1"/>
            </p:cNvSpPr>
            <p:nvPr/>
          </p:nvSpPr>
          <p:spPr bwMode="auto">
            <a:xfrm flipV="1">
              <a:off x="5499121" y="4943597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Line 100"/>
            <p:cNvSpPr>
              <a:spLocks noChangeShapeType="1"/>
            </p:cNvSpPr>
            <p:nvPr/>
          </p:nvSpPr>
          <p:spPr bwMode="auto">
            <a:xfrm>
              <a:off x="5499121" y="5019762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" name="그룹 154"/>
          <p:cNvGrpSpPr>
            <a:grpSpLocks/>
          </p:cNvGrpSpPr>
          <p:nvPr/>
        </p:nvGrpSpPr>
        <p:grpSpPr bwMode="auto">
          <a:xfrm>
            <a:off x="6016625" y="4943475"/>
            <a:ext cx="1219200" cy="152400"/>
            <a:chOff x="6016662" y="4943597"/>
            <a:chExt cx="1219201" cy="152330"/>
          </a:xfrm>
        </p:grpSpPr>
        <p:sp>
          <p:nvSpPr>
            <p:cNvPr id="34" name="Line 99"/>
            <p:cNvSpPr>
              <a:spLocks noChangeShapeType="1"/>
            </p:cNvSpPr>
            <p:nvPr/>
          </p:nvSpPr>
          <p:spPr bwMode="auto">
            <a:xfrm flipV="1">
              <a:off x="7070757" y="4943597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Line 100"/>
            <p:cNvSpPr>
              <a:spLocks noChangeShapeType="1"/>
            </p:cNvSpPr>
            <p:nvPr/>
          </p:nvSpPr>
          <p:spPr bwMode="auto">
            <a:xfrm>
              <a:off x="7070757" y="5019762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Line 102"/>
            <p:cNvSpPr>
              <a:spLocks noChangeShapeType="1"/>
            </p:cNvSpPr>
            <p:nvPr/>
          </p:nvSpPr>
          <p:spPr bwMode="auto">
            <a:xfrm flipH="1">
              <a:off x="6016662" y="5019762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Line 103"/>
            <p:cNvSpPr>
              <a:spLocks noChangeShapeType="1"/>
            </p:cNvSpPr>
            <p:nvPr/>
          </p:nvSpPr>
          <p:spPr bwMode="auto">
            <a:xfrm flipH="1">
              <a:off x="6624675" y="5019762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Line 104"/>
            <p:cNvSpPr>
              <a:spLocks noChangeShapeType="1"/>
            </p:cNvSpPr>
            <p:nvPr/>
          </p:nvSpPr>
          <p:spPr bwMode="auto">
            <a:xfrm flipH="1" flipV="1">
              <a:off x="6016662" y="4943597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105"/>
            <p:cNvSpPr>
              <a:spLocks noChangeShapeType="1"/>
            </p:cNvSpPr>
            <p:nvPr/>
          </p:nvSpPr>
          <p:spPr bwMode="auto">
            <a:xfrm flipH="1">
              <a:off x="6016662" y="5019762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" name="그룹 153"/>
          <p:cNvGrpSpPr>
            <a:grpSpLocks/>
          </p:cNvGrpSpPr>
          <p:nvPr/>
        </p:nvGrpSpPr>
        <p:grpSpPr bwMode="auto">
          <a:xfrm>
            <a:off x="7508875" y="4943475"/>
            <a:ext cx="1223963" cy="152400"/>
            <a:chOff x="7508909" y="4943597"/>
            <a:chExt cx="1223970" cy="152330"/>
          </a:xfrm>
        </p:grpSpPr>
        <p:sp>
          <p:nvSpPr>
            <p:cNvPr id="41" name="Line 99"/>
            <p:cNvSpPr>
              <a:spLocks noChangeShapeType="1"/>
            </p:cNvSpPr>
            <p:nvPr/>
          </p:nvSpPr>
          <p:spPr bwMode="auto">
            <a:xfrm flipV="1">
              <a:off x="8580479" y="4943597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Line 100"/>
            <p:cNvSpPr>
              <a:spLocks noChangeShapeType="1"/>
            </p:cNvSpPr>
            <p:nvPr/>
          </p:nvSpPr>
          <p:spPr bwMode="auto">
            <a:xfrm>
              <a:off x="8580479" y="5019762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102"/>
            <p:cNvSpPr>
              <a:spLocks noChangeShapeType="1"/>
            </p:cNvSpPr>
            <p:nvPr/>
          </p:nvSpPr>
          <p:spPr bwMode="auto">
            <a:xfrm flipH="1">
              <a:off x="7508909" y="5019762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Line 104"/>
            <p:cNvSpPr>
              <a:spLocks noChangeShapeType="1"/>
            </p:cNvSpPr>
            <p:nvPr/>
          </p:nvSpPr>
          <p:spPr bwMode="auto">
            <a:xfrm flipH="1" flipV="1">
              <a:off x="7508909" y="4943597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Line 105"/>
            <p:cNvSpPr>
              <a:spLocks noChangeShapeType="1"/>
            </p:cNvSpPr>
            <p:nvPr/>
          </p:nvSpPr>
          <p:spPr bwMode="auto">
            <a:xfrm flipH="1">
              <a:off x="7508909" y="5019762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Line 102"/>
            <p:cNvSpPr>
              <a:spLocks noChangeShapeType="1"/>
            </p:cNvSpPr>
            <p:nvPr/>
          </p:nvSpPr>
          <p:spPr bwMode="auto">
            <a:xfrm flipH="1">
              <a:off x="8120168" y="5016538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" name="그룹 158"/>
          <p:cNvGrpSpPr>
            <a:grpSpLocks/>
          </p:cNvGrpSpPr>
          <p:nvPr/>
        </p:nvGrpSpPr>
        <p:grpSpPr bwMode="auto">
          <a:xfrm>
            <a:off x="7516813" y="5715000"/>
            <a:ext cx="1222375" cy="3175"/>
            <a:chOff x="7516860" y="5715016"/>
            <a:chExt cx="1222447" cy="3224"/>
          </a:xfrm>
        </p:grpSpPr>
        <p:sp>
          <p:nvSpPr>
            <p:cNvPr id="48" name="Line 102"/>
            <p:cNvSpPr>
              <a:spLocks noChangeShapeType="1"/>
            </p:cNvSpPr>
            <p:nvPr/>
          </p:nvSpPr>
          <p:spPr bwMode="auto">
            <a:xfrm flipH="1">
              <a:off x="7516860" y="5718240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Line 102"/>
            <p:cNvSpPr>
              <a:spLocks noChangeShapeType="1"/>
            </p:cNvSpPr>
            <p:nvPr/>
          </p:nvSpPr>
          <p:spPr bwMode="auto">
            <a:xfrm flipH="1">
              <a:off x="8128119" y="5715016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" name="그룹 151"/>
          <p:cNvGrpSpPr>
            <a:grpSpLocks/>
          </p:cNvGrpSpPr>
          <p:nvPr/>
        </p:nvGrpSpPr>
        <p:grpSpPr bwMode="auto">
          <a:xfrm>
            <a:off x="5953125" y="4310063"/>
            <a:ext cx="1274763" cy="152400"/>
            <a:chOff x="5953175" y="4310109"/>
            <a:chExt cx="1274737" cy="152330"/>
          </a:xfrm>
        </p:grpSpPr>
        <p:sp>
          <p:nvSpPr>
            <p:cNvPr id="51" name="Line 103"/>
            <p:cNvSpPr>
              <a:spLocks noChangeShapeType="1"/>
            </p:cNvSpPr>
            <p:nvPr/>
          </p:nvSpPr>
          <p:spPr bwMode="auto">
            <a:xfrm flipH="1">
              <a:off x="6616724" y="4386274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" name="Line 104"/>
            <p:cNvSpPr>
              <a:spLocks noChangeShapeType="1"/>
            </p:cNvSpPr>
            <p:nvPr/>
          </p:nvSpPr>
          <p:spPr bwMode="auto">
            <a:xfrm flipH="1" flipV="1">
              <a:off x="6008711" y="4310109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" name="Line 105"/>
            <p:cNvSpPr>
              <a:spLocks noChangeShapeType="1"/>
            </p:cNvSpPr>
            <p:nvPr/>
          </p:nvSpPr>
          <p:spPr bwMode="auto">
            <a:xfrm flipH="1">
              <a:off x="6008711" y="4386274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Line 103"/>
            <p:cNvSpPr>
              <a:spLocks noChangeShapeType="1"/>
            </p:cNvSpPr>
            <p:nvPr/>
          </p:nvSpPr>
          <p:spPr bwMode="auto">
            <a:xfrm flipH="1">
              <a:off x="5953175" y="4389498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" name="그룹 156"/>
          <p:cNvGrpSpPr>
            <a:grpSpLocks/>
          </p:cNvGrpSpPr>
          <p:nvPr/>
        </p:nvGrpSpPr>
        <p:grpSpPr bwMode="auto">
          <a:xfrm>
            <a:off x="4437063" y="5718175"/>
            <a:ext cx="1250950" cy="4763"/>
            <a:chOff x="4437075" y="5718240"/>
            <a:chExt cx="1251005" cy="4727"/>
          </a:xfrm>
        </p:grpSpPr>
        <p:sp>
          <p:nvSpPr>
            <p:cNvPr id="56" name="Line 103"/>
            <p:cNvSpPr>
              <a:spLocks noChangeShapeType="1"/>
            </p:cNvSpPr>
            <p:nvPr/>
          </p:nvSpPr>
          <p:spPr bwMode="auto">
            <a:xfrm flipH="1">
              <a:off x="5076892" y="5718240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Line 102"/>
            <p:cNvSpPr>
              <a:spLocks noChangeShapeType="1"/>
            </p:cNvSpPr>
            <p:nvPr/>
          </p:nvSpPr>
          <p:spPr bwMode="auto">
            <a:xfrm flipH="1">
              <a:off x="4437075" y="5722967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" name="그룹 157"/>
          <p:cNvGrpSpPr>
            <a:grpSpLocks/>
          </p:cNvGrpSpPr>
          <p:nvPr/>
        </p:nvGrpSpPr>
        <p:grpSpPr bwMode="auto">
          <a:xfrm>
            <a:off x="5992813" y="5718175"/>
            <a:ext cx="1250950" cy="4763"/>
            <a:chOff x="5992809" y="5718240"/>
            <a:chExt cx="1251005" cy="4727"/>
          </a:xfrm>
        </p:grpSpPr>
        <p:sp>
          <p:nvSpPr>
            <p:cNvPr id="59" name="Line 103"/>
            <p:cNvSpPr>
              <a:spLocks noChangeShapeType="1"/>
            </p:cNvSpPr>
            <p:nvPr/>
          </p:nvSpPr>
          <p:spPr bwMode="auto">
            <a:xfrm flipH="1">
              <a:off x="6632626" y="5718240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Line 103"/>
            <p:cNvSpPr>
              <a:spLocks noChangeShapeType="1"/>
            </p:cNvSpPr>
            <p:nvPr/>
          </p:nvSpPr>
          <p:spPr bwMode="auto">
            <a:xfrm flipH="1">
              <a:off x="5992809" y="5722967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" name="그룹 186"/>
          <p:cNvGrpSpPr>
            <a:grpSpLocks/>
          </p:cNvGrpSpPr>
          <p:nvPr/>
        </p:nvGrpSpPr>
        <p:grpSpPr bwMode="auto">
          <a:xfrm>
            <a:off x="4381500" y="2238375"/>
            <a:ext cx="1266825" cy="246063"/>
            <a:chOff x="4381418" y="2238407"/>
            <a:chExt cx="1266907" cy="245996"/>
          </a:xfrm>
        </p:grpSpPr>
        <p:sp>
          <p:nvSpPr>
            <p:cNvPr id="62" name="Line 103"/>
            <p:cNvSpPr>
              <a:spLocks noChangeShapeType="1"/>
            </p:cNvSpPr>
            <p:nvPr/>
          </p:nvSpPr>
          <p:spPr bwMode="auto">
            <a:xfrm flipH="1">
              <a:off x="5037137" y="2362157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" name="Line 104"/>
            <p:cNvSpPr>
              <a:spLocks noChangeShapeType="1"/>
            </p:cNvSpPr>
            <p:nvPr/>
          </p:nvSpPr>
          <p:spPr bwMode="auto">
            <a:xfrm flipH="1" flipV="1">
              <a:off x="4429124" y="2285992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Line 105"/>
            <p:cNvSpPr>
              <a:spLocks noChangeShapeType="1"/>
            </p:cNvSpPr>
            <p:nvPr/>
          </p:nvSpPr>
          <p:spPr bwMode="auto">
            <a:xfrm flipH="1">
              <a:off x="4429124" y="2362157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Line 103"/>
            <p:cNvSpPr>
              <a:spLocks noChangeShapeType="1"/>
            </p:cNvSpPr>
            <p:nvPr/>
          </p:nvSpPr>
          <p:spPr bwMode="auto">
            <a:xfrm flipH="1">
              <a:off x="4381418" y="2373332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Oval 120"/>
            <p:cNvSpPr>
              <a:spLocks noChangeArrowheads="1"/>
            </p:cNvSpPr>
            <p:nvPr/>
          </p:nvSpPr>
          <p:spPr bwMode="auto">
            <a:xfrm flipH="1">
              <a:off x="4585441" y="2284351"/>
              <a:ext cx="152964" cy="144517"/>
            </a:xfrm>
            <a:prstGeom prst="ellips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0000" tIns="360000" rIns="450000" bIns="360000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Line 127"/>
            <p:cNvSpPr>
              <a:spLocks noChangeShapeType="1"/>
            </p:cNvSpPr>
            <p:nvPr/>
          </p:nvSpPr>
          <p:spPr bwMode="auto">
            <a:xfrm flipH="1">
              <a:off x="4572000" y="2240678"/>
              <a:ext cx="0" cy="2437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450000" tIns="360000" rIns="450000" bIns="360000"/>
            <a:lstStyle/>
            <a:p>
              <a:endParaRPr lang="ko-KR" altLang="en-US"/>
            </a:p>
          </p:txBody>
        </p:sp>
        <p:sp>
          <p:nvSpPr>
            <p:cNvPr id="68" name="Line 127"/>
            <p:cNvSpPr>
              <a:spLocks noChangeShapeType="1"/>
            </p:cNvSpPr>
            <p:nvPr/>
          </p:nvSpPr>
          <p:spPr bwMode="auto">
            <a:xfrm flipH="1">
              <a:off x="5564302" y="2238407"/>
              <a:ext cx="0" cy="2437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450000" tIns="360000" rIns="450000" bIns="360000"/>
            <a:lstStyle/>
            <a:p>
              <a:endParaRPr lang="ko-KR" altLang="en-US"/>
            </a:p>
          </p:txBody>
        </p:sp>
      </p:grpSp>
      <p:sp>
        <p:nvSpPr>
          <p:cNvPr id="69" name="Line 127"/>
          <p:cNvSpPr>
            <a:spLocks noChangeShapeType="1"/>
          </p:cNvSpPr>
          <p:nvPr/>
        </p:nvSpPr>
        <p:spPr bwMode="auto">
          <a:xfrm flipH="1">
            <a:off x="6143625" y="2246313"/>
            <a:ext cx="0" cy="2428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450000" tIns="360000" rIns="450000" bIns="360000"/>
          <a:lstStyle/>
          <a:p>
            <a:endParaRPr lang="ko-KR" altLang="en-US"/>
          </a:p>
        </p:txBody>
      </p:sp>
      <p:grpSp>
        <p:nvGrpSpPr>
          <p:cNvPr id="70" name="그룹 190"/>
          <p:cNvGrpSpPr>
            <a:grpSpLocks/>
          </p:cNvGrpSpPr>
          <p:nvPr/>
        </p:nvGrpSpPr>
        <p:grpSpPr bwMode="auto">
          <a:xfrm>
            <a:off x="5945188" y="2246313"/>
            <a:ext cx="1274762" cy="242887"/>
            <a:chOff x="5945224" y="2246237"/>
            <a:chExt cx="1274737" cy="243725"/>
          </a:xfrm>
        </p:grpSpPr>
        <p:sp>
          <p:nvSpPr>
            <p:cNvPr id="71" name="Line 103"/>
            <p:cNvSpPr>
              <a:spLocks noChangeShapeType="1"/>
            </p:cNvSpPr>
            <p:nvPr/>
          </p:nvSpPr>
          <p:spPr bwMode="auto">
            <a:xfrm flipH="1">
              <a:off x="6608773" y="2362157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" name="Line 104"/>
            <p:cNvSpPr>
              <a:spLocks noChangeShapeType="1"/>
            </p:cNvSpPr>
            <p:nvPr/>
          </p:nvSpPr>
          <p:spPr bwMode="auto">
            <a:xfrm flipH="1" flipV="1">
              <a:off x="6000760" y="2285992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Line 105"/>
            <p:cNvSpPr>
              <a:spLocks noChangeShapeType="1"/>
            </p:cNvSpPr>
            <p:nvPr/>
          </p:nvSpPr>
          <p:spPr bwMode="auto">
            <a:xfrm flipH="1">
              <a:off x="6000760" y="2362157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Line 103"/>
            <p:cNvSpPr>
              <a:spLocks noChangeShapeType="1"/>
            </p:cNvSpPr>
            <p:nvPr/>
          </p:nvSpPr>
          <p:spPr bwMode="auto">
            <a:xfrm flipH="1">
              <a:off x="5945224" y="2365381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" name="Oval 120"/>
            <p:cNvSpPr>
              <a:spLocks noChangeArrowheads="1"/>
            </p:cNvSpPr>
            <p:nvPr/>
          </p:nvSpPr>
          <p:spPr bwMode="auto">
            <a:xfrm flipH="1">
              <a:off x="6157077" y="2289910"/>
              <a:ext cx="152964" cy="144517"/>
            </a:xfrm>
            <a:prstGeom prst="ellips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0000" tIns="360000" rIns="450000" bIns="360000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Oval 120"/>
            <p:cNvSpPr>
              <a:spLocks noChangeArrowheads="1"/>
            </p:cNvSpPr>
            <p:nvPr/>
          </p:nvSpPr>
          <p:spPr bwMode="auto">
            <a:xfrm flipH="1">
              <a:off x="6919366" y="2289910"/>
              <a:ext cx="152964" cy="144517"/>
            </a:xfrm>
            <a:prstGeom prst="ellips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0000" tIns="360000" rIns="450000" bIns="360000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Line 127"/>
            <p:cNvSpPr>
              <a:spLocks noChangeShapeType="1"/>
            </p:cNvSpPr>
            <p:nvPr/>
          </p:nvSpPr>
          <p:spPr bwMode="auto">
            <a:xfrm flipH="1">
              <a:off x="7080281" y="2246237"/>
              <a:ext cx="0" cy="2437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450000" tIns="360000" rIns="450000" bIns="360000"/>
            <a:lstStyle/>
            <a:p>
              <a:endParaRPr lang="ko-KR" altLang="en-US"/>
            </a:p>
          </p:txBody>
        </p:sp>
      </p:grpSp>
      <p:grpSp>
        <p:nvGrpSpPr>
          <p:cNvPr id="78" name="그룹 191"/>
          <p:cNvGrpSpPr>
            <a:grpSpLocks/>
          </p:cNvGrpSpPr>
          <p:nvPr/>
        </p:nvGrpSpPr>
        <p:grpSpPr bwMode="auto">
          <a:xfrm>
            <a:off x="7453313" y="2246313"/>
            <a:ext cx="1293812" cy="244475"/>
            <a:chOff x="7453373" y="2246237"/>
            <a:chExt cx="1293835" cy="243846"/>
          </a:xfrm>
        </p:grpSpPr>
        <p:sp>
          <p:nvSpPr>
            <p:cNvPr id="79" name="Line 103"/>
            <p:cNvSpPr>
              <a:spLocks noChangeShapeType="1"/>
            </p:cNvSpPr>
            <p:nvPr/>
          </p:nvSpPr>
          <p:spPr bwMode="auto">
            <a:xfrm flipH="1">
              <a:off x="7453373" y="2362157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" name="Line 104"/>
            <p:cNvSpPr>
              <a:spLocks noChangeShapeType="1"/>
            </p:cNvSpPr>
            <p:nvPr/>
          </p:nvSpPr>
          <p:spPr bwMode="auto">
            <a:xfrm flipH="1" flipV="1">
              <a:off x="7496204" y="2285992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" name="Line 105"/>
            <p:cNvSpPr>
              <a:spLocks noChangeShapeType="1"/>
            </p:cNvSpPr>
            <p:nvPr/>
          </p:nvSpPr>
          <p:spPr bwMode="auto">
            <a:xfrm flipH="1">
              <a:off x="7496204" y="2362157"/>
              <a:ext cx="152400" cy="761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" name="Line 127"/>
            <p:cNvSpPr>
              <a:spLocks noChangeShapeType="1"/>
            </p:cNvSpPr>
            <p:nvPr/>
          </p:nvSpPr>
          <p:spPr bwMode="auto">
            <a:xfrm flipH="1">
              <a:off x="7651785" y="2246237"/>
              <a:ext cx="0" cy="2437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450000" tIns="360000" rIns="450000" bIns="360000"/>
            <a:lstStyle/>
            <a:p>
              <a:endParaRPr lang="ko-KR" altLang="en-US"/>
            </a:p>
          </p:txBody>
        </p:sp>
        <p:sp>
          <p:nvSpPr>
            <p:cNvPr id="83" name="Line 103"/>
            <p:cNvSpPr>
              <a:spLocks noChangeShapeType="1"/>
            </p:cNvSpPr>
            <p:nvPr/>
          </p:nvSpPr>
          <p:spPr bwMode="auto">
            <a:xfrm flipH="1">
              <a:off x="8136020" y="2362278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Oval 120"/>
            <p:cNvSpPr>
              <a:spLocks noChangeArrowheads="1"/>
            </p:cNvSpPr>
            <p:nvPr/>
          </p:nvSpPr>
          <p:spPr bwMode="auto">
            <a:xfrm flipH="1">
              <a:off x="8446613" y="2290031"/>
              <a:ext cx="152964" cy="144517"/>
            </a:xfrm>
            <a:prstGeom prst="ellips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0000" tIns="360000" rIns="450000" bIns="360000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Line 127"/>
            <p:cNvSpPr>
              <a:spLocks noChangeShapeType="1"/>
            </p:cNvSpPr>
            <p:nvPr/>
          </p:nvSpPr>
          <p:spPr bwMode="auto">
            <a:xfrm flipH="1">
              <a:off x="8607528" y="2246358"/>
              <a:ext cx="0" cy="2437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450000" tIns="360000" rIns="450000" bIns="360000"/>
            <a:lstStyle/>
            <a:p>
              <a:endParaRPr lang="ko-KR" altLang="en-US"/>
            </a:p>
          </p:txBody>
        </p:sp>
      </p:grpSp>
      <p:grpSp>
        <p:nvGrpSpPr>
          <p:cNvPr id="86" name="그룹 188"/>
          <p:cNvGrpSpPr>
            <a:grpSpLocks/>
          </p:cNvGrpSpPr>
          <p:nvPr/>
        </p:nvGrpSpPr>
        <p:grpSpPr bwMode="auto">
          <a:xfrm>
            <a:off x="4429125" y="3571875"/>
            <a:ext cx="1250950" cy="246063"/>
            <a:chOff x="4429124" y="3571998"/>
            <a:chExt cx="1251005" cy="245996"/>
          </a:xfrm>
        </p:grpSpPr>
        <p:sp>
          <p:nvSpPr>
            <p:cNvPr id="87" name="Line 103"/>
            <p:cNvSpPr>
              <a:spLocks noChangeShapeType="1"/>
            </p:cNvSpPr>
            <p:nvPr/>
          </p:nvSpPr>
          <p:spPr bwMode="auto">
            <a:xfrm flipH="1">
              <a:off x="5068941" y="3694123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Oval 120"/>
            <p:cNvSpPr>
              <a:spLocks noChangeArrowheads="1"/>
            </p:cNvSpPr>
            <p:nvPr/>
          </p:nvSpPr>
          <p:spPr bwMode="auto">
            <a:xfrm flipH="1">
              <a:off x="4609294" y="3617942"/>
              <a:ext cx="152964" cy="144517"/>
            </a:xfrm>
            <a:prstGeom prst="ellips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0000" tIns="360000" rIns="450000" bIns="360000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Line 127"/>
            <p:cNvSpPr>
              <a:spLocks noChangeShapeType="1"/>
            </p:cNvSpPr>
            <p:nvPr/>
          </p:nvSpPr>
          <p:spPr bwMode="auto">
            <a:xfrm flipH="1">
              <a:off x="4595853" y="3574269"/>
              <a:ext cx="0" cy="2437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450000" tIns="360000" rIns="450000" bIns="360000"/>
            <a:lstStyle/>
            <a:p>
              <a:endParaRPr lang="ko-KR" altLang="en-US"/>
            </a:p>
          </p:txBody>
        </p:sp>
        <p:sp>
          <p:nvSpPr>
            <p:cNvPr id="90" name="Line 127"/>
            <p:cNvSpPr>
              <a:spLocks noChangeShapeType="1"/>
            </p:cNvSpPr>
            <p:nvPr/>
          </p:nvSpPr>
          <p:spPr bwMode="auto">
            <a:xfrm flipH="1">
              <a:off x="5588155" y="3571998"/>
              <a:ext cx="0" cy="2437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450000" tIns="360000" rIns="450000" bIns="360000"/>
            <a:lstStyle/>
            <a:p>
              <a:endParaRPr lang="ko-KR" altLang="en-US"/>
            </a:p>
          </p:txBody>
        </p:sp>
        <p:sp>
          <p:nvSpPr>
            <p:cNvPr id="91" name="Line 103"/>
            <p:cNvSpPr>
              <a:spLocks noChangeShapeType="1"/>
            </p:cNvSpPr>
            <p:nvPr/>
          </p:nvSpPr>
          <p:spPr bwMode="auto">
            <a:xfrm flipH="1">
              <a:off x="4429124" y="3698850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2" name="그룹 189"/>
          <p:cNvGrpSpPr>
            <a:grpSpLocks/>
          </p:cNvGrpSpPr>
          <p:nvPr/>
        </p:nvGrpSpPr>
        <p:grpSpPr bwMode="auto">
          <a:xfrm>
            <a:off x="5984875" y="3581400"/>
            <a:ext cx="1250950" cy="244475"/>
            <a:chOff x="5984858" y="3582099"/>
            <a:chExt cx="1251005" cy="243846"/>
          </a:xfrm>
        </p:grpSpPr>
        <p:sp>
          <p:nvSpPr>
            <p:cNvPr id="93" name="Line 103"/>
            <p:cNvSpPr>
              <a:spLocks noChangeShapeType="1"/>
            </p:cNvSpPr>
            <p:nvPr/>
          </p:nvSpPr>
          <p:spPr bwMode="auto">
            <a:xfrm flipH="1">
              <a:off x="6624675" y="3694123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" name="Line 103"/>
            <p:cNvSpPr>
              <a:spLocks noChangeShapeType="1"/>
            </p:cNvSpPr>
            <p:nvPr/>
          </p:nvSpPr>
          <p:spPr bwMode="auto">
            <a:xfrm flipH="1">
              <a:off x="5984858" y="3698850"/>
              <a:ext cx="6111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Oval 120"/>
            <p:cNvSpPr>
              <a:spLocks noChangeArrowheads="1"/>
            </p:cNvSpPr>
            <p:nvPr/>
          </p:nvSpPr>
          <p:spPr bwMode="auto">
            <a:xfrm flipH="1">
              <a:off x="6929454" y="3625772"/>
              <a:ext cx="152964" cy="144517"/>
            </a:xfrm>
            <a:prstGeom prst="ellips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0000" tIns="360000" rIns="450000" bIns="360000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Line 127"/>
            <p:cNvSpPr>
              <a:spLocks noChangeShapeType="1"/>
            </p:cNvSpPr>
            <p:nvPr/>
          </p:nvSpPr>
          <p:spPr bwMode="auto">
            <a:xfrm flipH="1">
              <a:off x="7090369" y="3582099"/>
              <a:ext cx="0" cy="2437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450000" tIns="360000" rIns="450000" bIns="360000"/>
            <a:lstStyle/>
            <a:p>
              <a:endParaRPr lang="ko-KR" altLang="en-US"/>
            </a:p>
          </p:txBody>
        </p:sp>
        <p:sp>
          <p:nvSpPr>
            <p:cNvPr id="97" name="Oval 120"/>
            <p:cNvSpPr>
              <a:spLocks noChangeArrowheads="1"/>
            </p:cNvSpPr>
            <p:nvPr/>
          </p:nvSpPr>
          <p:spPr bwMode="auto">
            <a:xfrm flipH="1">
              <a:off x="6157077" y="3625893"/>
              <a:ext cx="152964" cy="144517"/>
            </a:xfrm>
            <a:prstGeom prst="ellips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0000" tIns="360000" rIns="450000" bIns="360000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Line 127"/>
            <p:cNvSpPr>
              <a:spLocks noChangeShapeType="1"/>
            </p:cNvSpPr>
            <p:nvPr/>
          </p:nvSpPr>
          <p:spPr bwMode="auto">
            <a:xfrm flipH="1">
              <a:off x="6143636" y="3582220"/>
              <a:ext cx="0" cy="2437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450000" tIns="360000" rIns="450000" bIns="360000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71600" y="908720"/>
            <a:ext cx="236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WHY ?</a:t>
            </a:r>
            <a:endParaRPr lang="ko-KR" altLang="en-US" sz="5400" dirty="0"/>
          </a:p>
        </p:txBody>
      </p:sp>
      <p:sp>
        <p:nvSpPr>
          <p:cNvPr id="4" name="Rectangle 88"/>
          <p:cNvSpPr txBox="1">
            <a:spLocks noChangeArrowheads="1"/>
          </p:cNvSpPr>
          <p:nvPr/>
        </p:nvSpPr>
        <p:spPr bwMode="auto">
          <a:xfrm>
            <a:off x="357188" y="2286000"/>
            <a:ext cx="8501062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시스템의 구조</a:t>
            </a:r>
            <a:r>
              <a:rPr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(Data)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와 업무 프로세스</a:t>
            </a:r>
            <a:r>
              <a:rPr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(Process)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를 명세화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할 수 있다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현재 또는 원하는 시스템을 가시화하여 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시스템을 구축하는 기본 틀을 제공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한다</a:t>
            </a:r>
          </a:p>
          <a:p>
            <a:pPr lvl="1">
              <a:buFont typeface="Wingdings" pitchFamily="2" charset="2"/>
              <a:buChar char="§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기업이 비즈니스의 목적을 바꾸지 않는 한 비즈니스에서 관리하는 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데이터는 거의</a:t>
            </a:r>
            <a:r>
              <a:rPr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영속적으로 변화하지 않는다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속성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285750" y="1428750"/>
            <a:ext cx="8715375" cy="53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나는 조그마한 비디오 가게를 운영하고 있으며 이 곳에서 관리할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3000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이상 보유하고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비디오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테입은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테입번호를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가지고 있으며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마다 제목과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예를 들어 코미디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공포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드라마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액션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전쟁 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알 필요가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우리는 각 영화당 많은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테입을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보유하고 있으며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영화마다  특정번호를 부여하고 각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테입이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어떤 영화를 포함하고 있는지 관리한다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테입은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Beta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VHS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방식일 수 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우리는 각 영화를 위해 적어도 한 개 이상의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테입을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보유하고 있으며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테입은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항상 한가지의 영화를 담고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보유한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테입의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길이는 매우 길어 복수개의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테입으로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된 영화는 하나도 없다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우리는 특정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출연한 영화를 자주 찾는다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안성기나 강수연은 항상 인기가 좋다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그래서 우리는 각 영화마다 주연배우를 알 필요가 있으며 본명 및 생년월일까지도 알고자 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우리는 보유하고 있는 영화의 주연들에 대한 정보만 관리하고 싶다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우리는 많은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보유하고 있으며 신용고객클럽에 가입한 회원들에게만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테입을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대여한다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클럽에 가입하기 위하여 고객은 좋은 신용을 가져야하며 각 회원들의 성명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회원번호를 관리하고자 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우리는 고객이 현재 어떤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테입을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빌려갔는지를 관리하고자 하며 고객은 한번에 여러 개의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테입을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빌려갈 지도 모른다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우리는 현재의 대여정보만 관리하지 과거의 이력정보는 관리하지 않는다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928688"/>
            <a:ext cx="8501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실습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ER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모델 작성하기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26278" y="148834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테입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5831996" y="180867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678262" y="345945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배우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726964" y="478789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객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/>
      <p:bldP spid="9" grpId="2"/>
      <p:bldP spid="10" grpId="1"/>
      <p:bldP spid="10" grpId="2"/>
      <p:bldP spid="11" grpId="1"/>
      <p:bldP spid="11" grpId="2"/>
      <p:bldP spid="12" grpId="1"/>
      <p:bldP spid="12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속성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928688"/>
            <a:ext cx="8501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실습 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ER 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모델 작성하기 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답안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4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8" name="그룹 81"/>
          <p:cNvGrpSpPr>
            <a:grpSpLocks/>
          </p:cNvGrpSpPr>
          <p:nvPr/>
        </p:nvGrpSpPr>
        <p:grpSpPr bwMode="auto">
          <a:xfrm>
            <a:off x="950913" y="1643063"/>
            <a:ext cx="7121525" cy="1565275"/>
            <a:chOff x="950913" y="1643063"/>
            <a:chExt cx="7121525" cy="1565275"/>
          </a:xfrm>
        </p:grpSpPr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2446338" y="3208338"/>
              <a:ext cx="93821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16" descr="편지지"/>
            <p:cNvSpPr>
              <a:spLocks noChangeArrowheads="1"/>
            </p:cNvSpPr>
            <p:nvPr/>
          </p:nvSpPr>
          <p:spPr bwMode="auto">
            <a:xfrm>
              <a:off x="958850" y="1654175"/>
              <a:ext cx="7067550" cy="135096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1979613" y="1643063"/>
              <a:ext cx="6024562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배우               고객             영화                테입 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965200" y="1893888"/>
              <a:ext cx="7046913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969963" y="2157413"/>
              <a:ext cx="7045325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950913" y="2427288"/>
              <a:ext cx="7046912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1006475" y="2701925"/>
              <a:ext cx="7045325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2194313" y="1652575"/>
              <a:ext cx="4253443" cy="1371600"/>
              <a:chOff x="946" y="1692"/>
              <a:chExt cx="2097" cy="936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>
                <a:off x="946" y="1692"/>
                <a:ext cx="0" cy="92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Line 24"/>
              <p:cNvSpPr>
                <a:spLocks noChangeShapeType="1"/>
              </p:cNvSpPr>
              <p:nvPr/>
            </p:nvSpPr>
            <p:spPr bwMode="auto">
              <a:xfrm>
                <a:off x="1684" y="1704"/>
                <a:ext cx="0" cy="92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" name="Line 25"/>
              <p:cNvSpPr>
                <a:spLocks noChangeShapeType="1"/>
              </p:cNvSpPr>
              <p:nvPr/>
            </p:nvSpPr>
            <p:spPr bwMode="auto">
              <a:xfrm>
                <a:off x="2368" y="1698"/>
                <a:ext cx="0" cy="92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Line 26"/>
              <p:cNvSpPr>
                <a:spLocks noChangeShapeType="1"/>
              </p:cNvSpPr>
              <p:nvPr/>
            </p:nvSpPr>
            <p:spPr bwMode="auto">
              <a:xfrm>
                <a:off x="3043" y="1704"/>
                <a:ext cx="0" cy="92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2193925" y="1901825"/>
              <a:ext cx="5803900" cy="1081088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1055688" y="1884363"/>
              <a:ext cx="1058862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배우</a:t>
              </a:r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1055688" y="2147888"/>
              <a:ext cx="1058862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고객</a:t>
              </a: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1055688" y="2419350"/>
              <a:ext cx="1058862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영화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1074738" y="2728913"/>
              <a:ext cx="1058862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테입</a:t>
              </a:r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2301875" y="2419350"/>
              <a:ext cx="1277938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출연시켜</a:t>
              </a:r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3779838" y="2711450"/>
              <a:ext cx="1570037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대여되어</a:t>
              </a:r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2463800" y="2854325"/>
              <a:ext cx="936625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3979863" y="2566988"/>
              <a:ext cx="938212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2482850" y="2016125"/>
              <a:ext cx="936625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3979863" y="2287588"/>
              <a:ext cx="936625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5240338" y="2568575"/>
              <a:ext cx="938212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>
              <a:off x="6772275" y="2851150"/>
              <a:ext cx="936625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3960813" y="2035175"/>
              <a:ext cx="936625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5078413" y="1892300"/>
              <a:ext cx="1570037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출연하여</a:t>
              </a:r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>
              <a:off x="6718300" y="2016125"/>
              <a:ext cx="938213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6502400" y="2147888"/>
              <a:ext cx="1570038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대여하여</a:t>
              </a:r>
            </a:p>
          </p:txBody>
        </p: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>
              <a:off x="2482850" y="2287588"/>
              <a:ext cx="936625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>
              <a:off x="5238750" y="2303463"/>
              <a:ext cx="939800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Rectangle 46"/>
            <p:cNvSpPr>
              <a:spLocks noChangeArrowheads="1"/>
            </p:cNvSpPr>
            <p:nvPr/>
          </p:nvSpPr>
          <p:spPr bwMode="auto">
            <a:xfrm>
              <a:off x="5076825" y="2711450"/>
              <a:ext cx="1570038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복사되어</a:t>
              </a:r>
            </a:p>
          </p:txBody>
        </p:sp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6484938" y="2424113"/>
              <a:ext cx="1570037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배포하여</a:t>
              </a:r>
            </a:p>
          </p:txBody>
        </p:sp>
      </p:grpSp>
      <p:sp>
        <p:nvSpPr>
          <p:cNvPr id="42" name="Line 48"/>
          <p:cNvSpPr>
            <a:spLocks noChangeShapeType="1"/>
          </p:cNvSpPr>
          <p:nvPr/>
        </p:nvSpPr>
        <p:spPr bwMode="auto">
          <a:xfrm flipV="1">
            <a:off x="3662363" y="5200650"/>
            <a:ext cx="2078037" cy="46038"/>
          </a:xfrm>
          <a:prstGeom prst="line">
            <a:avLst/>
          </a:prstGeom>
          <a:noFill/>
          <a:ln w="254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3" name="Group 49"/>
          <p:cNvGrpSpPr>
            <a:grpSpLocks/>
          </p:cNvGrpSpPr>
          <p:nvPr/>
        </p:nvGrpSpPr>
        <p:grpSpPr bwMode="auto">
          <a:xfrm flipH="1">
            <a:off x="2190750" y="5918200"/>
            <a:ext cx="46038" cy="306388"/>
            <a:chOff x="2190749" y="5917410"/>
            <a:chExt cx="45719" cy="307177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1080" y="4054"/>
              <a:ext cx="0" cy="47"/>
            </a:xfrm>
            <a:prstGeom prst="line">
              <a:avLst/>
            </a:prstGeom>
            <a:noFill/>
            <a:ln w="254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>
              <a:off x="1080" y="4134"/>
              <a:ext cx="0" cy="46"/>
            </a:xfrm>
            <a:prstGeom prst="line">
              <a:avLst/>
            </a:prstGeom>
            <a:noFill/>
            <a:ln w="254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1080" y="4201"/>
              <a:ext cx="0" cy="47"/>
            </a:xfrm>
            <a:prstGeom prst="line">
              <a:avLst/>
            </a:prstGeom>
            <a:noFill/>
            <a:ln w="254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1080" y="3983"/>
              <a:ext cx="0" cy="46"/>
            </a:xfrm>
            <a:prstGeom prst="line">
              <a:avLst/>
            </a:prstGeom>
            <a:noFill/>
            <a:ln w="254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" name="Line 54"/>
          <p:cNvSpPr>
            <a:spLocks noChangeShapeType="1"/>
          </p:cNvSpPr>
          <p:nvPr/>
        </p:nvSpPr>
        <p:spPr bwMode="auto">
          <a:xfrm flipH="1">
            <a:off x="2189163" y="5672674"/>
            <a:ext cx="46037" cy="109537"/>
          </a:xfrm>
          <a:prstGeom prst="line">
            <a:avLst/>
          </a:prstGeom>
          <a:noFill/>
          <a:ln w="254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5" name="Group 78"/>
          <p:cNvGrpSpPr>
            <a:grpSpLocks/>
          </p:cNvGrpSpPr>
          <p:nvPr/>
        </p:nvGrpSpPr>
        <p:grpSpPr bwMode="auto">
          <a:xfrm flipH="1">
            <a:off x="2190750" y="6365875"/>
            <a:ext cx="46038" cy="307975"/>
            <a:chOff x="2190749" y="6365415"/>
            <a:chExt cx="45719" cy="308435"/>
          </a:xfrm>
        </p:grpSpPr>
        <p:sp>
          <p:nvSpPr>
            <p:cNvPr id="56" name="Line 79"/>
            <p:cNvSpPr>
              <a:spLocks noChangeShapeType="1"/>
            </p:cNvSpPr>
            <p:nvPr/>
          </p:nvSpPr>
          <p:spPr bwMode="auto">
            <a:xfrm>
              <a:off x="1080" y="4360"/>
              <a:ext cx="0" cy="47"/>
            </a:xfrm>
            <a:prstGeom prst="line">
              <a:avLst/>
            </a:prstGeom>
            <a:noFill/>
            <a:ln w="254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Line 80"/>
            <p:cNvSpPr>
              <a:spLocks noChangeShapeType="1"/>
            </p:cNvSpPr>
            <p:nvPr/>
          </p:nvSpPr>
          <p:spPr bwMode="auto">
            <a:xfrm>
              <a:off x="1080" y="4440"/>
              <a:ext cx="0" cy="46"/>
            </a:xfrm>
            <a:prstGeom prst="line">
              <a:avLst/>
            </a:prstGeom>
            <a:noFill/>
            <a:ln w="254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Line 81"/>
            <p:cNvSpPr>
              <a:spLocks noChangeShapeType="1"/>
            </p:cNvSpPr>
            <p:nvPr/>
          </p:nvSpPr>
          <p:spPr bwMode="auto">
            <a:xfrm>
              <a:off x="1080" y="4507"/>
              <a:ext cx="0" cy="47"/>
            </a:xfrm>
            <a:prstGeom prst="line">
              <a:avLst/>
            </a:prstGeom>
            <a:noFill/>
            <a:ln w="254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Line 82"/>
            <p:cNvSpPr>
              <a:spLocks noChangeShapeType="1"/>
            </p:cNvSpPr>
            <p:nvPr/>
          </p:nvSpPr>
          <p:spPr bwMode="auto">
            <a:xfrm>
              <a:off x="1080" y="4289"/>
              <a:ext cx="0" cy="46"/>
            </a:xfrm>
            <a:prstGeom prst="line">
              <a:avLst/>
            </a:prstGeom>
            <a:noFill/>
            <a:ln w="254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" name="Line 87"/>
          <p:cNvSpPr>
            <a:spLocks noChangeShapeType="1"/>
          </p:cNvSpPr>
          <p:nvPr/>
        </p:nvSpPr>
        <p:spPr bwMode="auto">
          <a:xfrm flipV="1">
            <a:off x="6623478" y="4871476"/>
            <a:ext cx="0" cy="483467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63" name="Line 88"/>
          <p:cNvSpPr>
            <a:spLocks noChangeShapeType="1"/>
          </p:cNvSpPr>
          <p:nvPr/>
        </p:nvSpPr>
        <p:spPr bwMode="auto">
          <a:xfrm flipV="1">
            <a:off x="6623478" y="4448442"/>
            <a:ext cx="0" cy="48346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64" name="Freeform 89"/>
          <p:cNvSpPr>
            <a:spLocks/>
          </p:cNvSpPr>
          <p:nvPr/>
        </p:nvSpPr>
        <p:spPr bwMode="auto">
          <a:xfrm>
            <a:off x="6454777" y="4508876"/>
            <a:ext cx="334544" cy="120866"/>
          </a:xfrm>
          <a:custGeom>
            <a:avLst/>
            <a:gdLst>
              <a:gd name="T0" fmla="*/ 0 w 192"/>
              <a:gd name="T1" fmla="*/ 0 h 96"/>
              <a:gd name="T2" fmla="*/ 2147483647 w 192"/>
              <a:gd name="T3" fmla="*/ 2147483647 h 96"/>
              <a:gd name="T4" fmla="*/ 2147483647 w 192"/>
              <a:gd name="T5" fmla="*/ 0 h 96"/>
              <a:gd name="T6" fmla="*/ 0 60000 65536"/>
              <a:gd name="T7" fmla="*/ 0 60000 65536"/>
              <a:gd name="T8" fmla="*/ 0 60000 65536"/>
              <a:gd name="T9" fmla="*/ 0 w 192"/>
              <a:gd name="T10" fmla="*/ 0 h 96"/>
              <a:gd name="T11" fmla="*/ 192 w 19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96">
                <a:moveTo>
                  <a:pt x="0" y="0"/>
                </a:moveTo>
                <a:lnTo>
                  <a:pt x="96" y="96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pSp>
        <p:nvGrpSpPr>
          <p:cNvPr id="65" name="Group 90"/>
          <p:cNvGrpSpPr>
            <a:grpSpLocks/>
          </p:cNvGrpSpPr>
          <p:nvPr/>
        </p:nvGrpSpPr>
        <p:grpSpPr bwMode="auto">
          <a:xfrm>
            <a:off x="3541578" y="3849571"/>
            <a:ext cx="2153089" cy="175005"/>
            <a:chOff x="1598" y="3476"/>
            <a:chExt cx="1232" cy="139"/>
          </a:xfrm>
        </p:grpSpPr>
        <p:sp>
          <p:nvSpPr>
            <p:cNvPr id="84" name="Line 91"/>
            <p:cNvSpPr>
              <a:spLocks noChangeShapeType="1"/>
            </p:cNvSpPr>
            <p:nvPr/>
          </p:nvSpPr>
          <p:spPr bwMode="auto">
            <a:xfrm>
              <a:off x="1598" y="3549"/>
              <a:ext cx="123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" name="Line 92"/>
            <p:cNvSpPr>
              <a:spLocks noChangeShapeType="1"/>
            </p:cNvSpPr>
            <p:nvPr/>
          </p:nvSpPr>
          <p:spPr bwMode="auto">
            <a:xfrm>
              <a:off x="1601" y="3476"/>
              <a:ext cx="111" cy="6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" name="Line 93"/>
            <p:cNvSpPr>
              <a:spLocks noChangeShapeType="1"/>
            </p:cNvSpPr>
            <p:nvPr/>
          </p:nvSpPr>
          <p:spPr bwMode="auto">
            <a:xfrm flipV="1">
              <a:off x="1607" y="3552"/>
              <a:ext cx="110" cy="6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6" name="Freeform 94"/>
          <p:cNvSpPr>
            <a:spLocks/>
          </p:cNvSpPr>
          <p:nvPr/>
        </p:nvSpPr>
        <p:spPr bwMode="auto">
          <a:xfrm>
            <a:off x="2542235" y="4365104"/>
            <a:ext cx="337403" cy="120866"/>
          </a:xfrm>
          <a:custGeom>
            <a:avLst/>
            <a:gdLst>
              <a:gd name="T0" fmla="*/ 0 w 192"/>
              <a:gd name="T1" fmla="*/ 0 h 96"/>
              <a:gd name="T2" fmla="*/ 2147483647 w 192"/>
              <a:gd name="T3" fmla="*/ 2147483647 h 96"/>
              <a:gd name="T4" fmla="*/ 2147483647 w 192"/>
              <a:gd name="T5" fmla="*/ 0 h 96"/>
              <a:gd name="T6" fmla="*/ 0 60000 65536"/>
              <a:gd name="T7" fmla="*/ 0 60000 65536"/>
              <a:gd name="T8" fmla="*/ 0 60000 65536"/>
              <a:gd name="T9" fmla="*/ 0 w 192"/>
              <a:gd name="T10" fmla="*/ 0 h 96"/>
              <a:gd name="T11" fmla="*/ 192 w 19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96">
                <a:moveTo>
                  <a:pt x="0" y="0"/>
                </a:moveTo>
                <a:lnTo>
                  <a:pt x="96" y="96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>
            <a:off x="2710937" y="4365104"/>
            <a:ext cx="0" cy="1037439"/>
          </a:xfrm>
          <a:prstGeom prst="line">
            <a:avLst/>
          </a:prstGeom>
          <a:noFill/>
          <a:ln w="28575">
            <a:solidFill>
              <a:schemeClr val="hlink"/>
            </a:solidFill>
            <a:prstDash val="lg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2" name="Rectangle 104"/>
          <p:cNvSpPr>
            <a:spLocks noChangeArrowheads="1"/>
          </p:cNvSpPr>
          <p:nvPr/>
        </p:nvSpPr>
        <p:spPr bwMode="auto">
          <a:xfrm>
            <a:off x="4834505" y="3948296"/>
            <a:ext cx="1010779" cy="28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배포하여</a:t>
            </a:r>
          </a:p>
        </p:txBody>
      </p:sp>
      <p:sp>
        <p:nvSpPr>
          <p:cNvPr id="73" name="Rectangle 105"/>
          <p:cNvSpPr>
            <a:spLocks noChangeArrowheads="1"/>
          </p:cNvSpPr>
          <p:nvPr/>
        </p:nvSpPr>
        <p:spPr bwMode="auto">
          <a:xfrm>
            <a:off x="3664338" y="3645024"/>
            <a:ext cx="1210934" cy="28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복사되어</a:t>
            </a:r>
          </a:p>
        </p:txBody>
      </p:sp>
      <p:sp>
        <p:nvSpPr>
          <p:cNvPr id="74" name="Rectangle 106"/>
          <p:cNvSpPr>
            <a:spLocks noChangeArrowheads="1"/>
          </p:cNvSpPr>
          <p:nvPr/>
        </p:nvSpPr>
        <p:spPr bwMode="auto">
          <a:xfrm>
            <a:off x="1850936" y="4737778"/>
            <a:ext cx="1210934" cy="28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대여되어</a:t>
            </a:r>
          </a:p>
        </p:txBody>
      </p:sp>
      <p:sp>
        <p:nvSpPr>
          <p:cNvPr id="75" name="Rectangle 107"/>
          <p:cNvSpPr>
            <a:spLocks noChangeArrowheads="1"/>
          </p:cNvSpPr>
          <p:nvPr/>
        </p:nvSpPr>
        <p:spPr bwMode="auto">
          <a:xfrm>
            <a:off x="6617272" y="5047609"/>
            <a:ext cx="1301004" cy="28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주연배우로써</a:t>
            </a:r>
          </a:p>
        </p:txBody>
      </p:sp>
      <p:sp>
        <p:nvSpPr>
          <p:cNvPr id="77" name="Freeform 111"/>
          <p:cNvSpPr>
            <a:spLocks/>
          </p:cNvSpPr>
          <p:nvPr/>
        </p:nvSpPr>
        <p:spPr bwMode="auto">
          <a:xfrm flipV="1">
            <a:off x="2535087" y="5324358"/>
            <a:ext cx="334544" cy="120866"/>
          </a:xfrm>
          <a:custGeom>
            <a:avLst/>
            <a:gdLst>
              <a:gd name="T0" fmla="*/ 0 w 192"/>
              <a:gd name="T1" fmla="*/ 0 h 96"/>
              <a:gd name="T2" fmla="*/ 2147483647 w 192"/>
              <a:gd name="T3" fmla="*/ 2147483647 h 96"/>
              <a:gd name="T4" fmla="*/ 2147483647 w 192"/>
              <a:gd name="T5" fmla="*/ 0 h 96"/>
              <a:gd name="T6" fmla="*/ 0 60000 65536"/>
              <a:gd name="T7" fmla="*/ 0 60000 65536"/>
              <a:gd name="T8" fmla="*/ 0 60000 65536"/>
              <a:gd name="T9" fmla="*/ 0 w 192"/>
              <a:gd name="T10" fmla="*/ 0 h 96"/>
              <a:gd name="T11" fmla="*/ 192 w 19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96">
                <a:moveTo>
                  <a:pt x="0" y="0"/>
                </a:moveTo>
                <a:lnTo>
                  <a:pt x="96" y="96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771308" y="3505200"/>
            <a:ext cx="1800200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테이프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err="1" smtClean="0">
                <a:solidFill>
                  <a:schemeClr val="bg1"/>
                </a:solidFill>
              </a:rPr>
              <a:t>테입번호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타입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812836" y="5426556"/>
            <a:ext cx="1800200" cy="10801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회원번호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성명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전화번호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724128" y="5350356"/>
            <a:ext cx="1800200" cy="10801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배우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성명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본명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생년월일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716508" y="3406140"/>
            <a:ext cx="1800200" cy="10801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ID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제목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종류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속성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식별자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(Identifier)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란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  <a:endParaRPr lang="ko-KR" altLang="en-US" sz="36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1928813"/>
            <a:ext cx="8501062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현실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에서의 식별 문제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2">
              <a:buFontTx/>
              <a:buChar char="-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매우 유사한 특성을 가진 두 개의 사물을 어떻게 구분할 것인가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err="1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데이타베이스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내에서의 식별 문제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2"/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-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테이블내의 여러 개의 행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(row)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들을 어떻게 구별할 것인가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표현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문제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2"/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-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테이블에서 실 세계의 사물이 표현된 것을 어떻게 알 수 있는가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 descr="http://movieimage.hanmail.net/images/database/movie_36400/moviedb_36462_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8" y="4149080"/>
            <a:ext cx="1785937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http://imgsrc2.search.daum.net/special/a/N/N/aN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149080"/>
            <a:ext cx="1928813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속성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식별자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(Identifier)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검증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lvl="2">
              <a:buFont typeface="Wingdings" pitchFamily="2" charset="2"/>
              <a:buChar char="§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식별자를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구성하는 속성과 관계가 </a:t>
            </a:r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NOT NULL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인가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lvl="2">
              <a:buFont typeface="Wingdings" pitchFamily="2" charset="2"/>
              <a:buChar char="§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식별자를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구성하는 속성과 관계가 </a:t>
            </a:r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UNIQUE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한가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lvl="2">
              <a:buFont typeface="Wingdings" pitchFamily="2" charset="2"/>
              <a:buChar char="§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식별자를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구성하는 속성과 관계가 </a:t>
            </a:r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MINIMAL SET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인가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ko-KR" altLang="en-US" sz="36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506663" y="2957513"/>
            <a:ext cx="4152901" cy="1452562"/>
            <a:chOff x="2506663" y="2957513"/>
            <a:chExt cx="4152901" cy="1452562"/>
          </a:xfrm>
        </p:grpSpPr>
        <p:sp>
          <p:nvSpPr>
            <p:cNvPr id="19" name="AutoShape 25"/>
            <p:cNvSpPr>
              <a:spLocks noChangeAspect="1" noChangeArrowheads="1"/>
            </p:cNvSpPr>
            <p:nvPr/>
          </p:nvSpPr>
          <p:spPr bwMode="auto">
            <a:xfrm>
              <a:off x="2506663" y="3179763"/>
              <a:ext cx="1466850" cy="1230312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  <a:effectLst>
              <a:glow rad="70000">
                <a:schemeClr val="accent1"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은행코드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은행명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대표전화번호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……</a:t>
              </a:r>
            </a:p>
          </p:txBody>
        </p:sp>
        <p:sp>
          <p:nvSpPr>
            <p:cNvPr id="20" name="Rectangle 26"/>
            <p:cNvSpPr>
              <a:spLocks noChangeAspect="1" noChangeArrowheads="1"/>
            </p:cNvSpPr>
            <p:nvPr/>
          </p:nvSpPr>
          <p:spPr bwMode="auto">
            <a:xfrm>
              <a:off x="2506663" y="2957513"/>
              <a:ext cx="1466850" cy="21590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tIns="0" bIns="0">
              <a:spAutoFit/>
            </a:bodyPr>
            <a:lstStyle/>
            <a:p>
              <a:pPr algn="just" latinLnBrk="0">
                <a:defRPr/>
              </a:pPr>
              <a:r>
                <a:rPr kumimoji="0" lang="ko-KR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은행</a:t>
              </a: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2514601" y="3587750"/>
              <a:ext cx="1462088" cy="158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AutoShape 44"/>
            <p:cNvSpPr>
              <a:spLocks noChangeAspect="1" noChangeArrowheads="1"/>
            </p:cNvSpPr>
            <p:nvPr/>
          </p:nvSpPr>
          <p:spPr bwMode="auto">
            <a:xfrm>
              <a:off x="5189538" y="3179763"/>
              <a:ext cx="1466850" cy="1230312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  <a:effectLst>
              <a:glow rad="70000">
                <a:schemeClr val="accent1"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계좌번호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계좌명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은행코드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(FK)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……</a:t>
              </a:r>
            </a:p>
          </p:txBody>
        </p:sp>
        <p:sp>
          <p:nvSpPr>
            <p:cNvPr id="17" name="Rectangle 45"/>
            <p:cNvSpPr>
              <a:spLocks noChangeAspect="1" noChangeArrowheads="1"/>
            </p:cNvSpPr>
            <p:nvPr/>
          </p:nvSpPr>
          <p:spPr bwMode="auto">
            <a:xfrm>
              <a:off x="5189538" y="2957513"/>
              <a:ext cx="1466850" cy="21590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tIns="0" bIns="0">
              <a:spAutoFit/>
            </a:bodyPr>
            <a:lstStyle/>
            <a:p>
              <a:pPr algn="just" latinLnBrk="0">
                <a:defRPr/>
              </a:pPr>
              <a:r>
                <a:rPr kumimoji="0" lang="ko-KR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계좌</a:t>
              </a:r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>
              <a:off x="5197476" y="3587750"/>
              <a:ext cx="1462088" cy="158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>
              <a:off x="3962400" y="3560763"/>
              <a:ext cx="1219200" cy="152400"/>
              <a:chOff x="672" y="1992"/>
              <a:chExt cx="768" cy="96"/>
            </a:xfrm>
          </p:grpSpPr>
          <p:sp>
            <p:nvSpPr>
              <p:cNvPr id="12" name="Line 64"/>
              <p:cNvSpPr>
                <a:spLocks noChangeShapeType="1"/>
              </p:cNvSpPr>
              <p:nvPr/>
            </p:nvSpPr>
            <p:spPr bwMode="auto">
              <a:xfrm>
                <a:off x="1055" y="2040"/>
                <a:ext cx="3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Line 65"/>
              <p:cNvSpPr>
                <a:spLocks noChangeShapeType="1"/>
              </p:cNvSpPr>
              <p:nvPr/>
            </p:nvSpPr>
            <p:spPr bwMode="auto">
              <a:xfrm flipH="1">
                <a:off x="672" y="2040"/>
                <a:ext cx="3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Line 66"/>
              <p:cNvSpPr>
                <a:spLocks noChangeShapeType="1"/>
              </p:cNvSpPr>
              <p:nvPr/>
            </p:nvSpPr>
            <p:spPr bwMode="auto">
              <a:xfrm flipV="1">
                <a:off x="1344" y="199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" name="Line 67"/>
              <p:cNvSpPr>
                <a:spLocks noChangeShapeType="1"/>
              </p:cNvSpPr>
              <p:nvPr/>
            </p:nvSpPr>
            <p:spPr bwMode="auto">
              <a:xfrm>
                <a:off x="1344" y="204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3857625" y="3500438"/>
              <a:ext cx="1428750" cy="2857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506663" y="4786313"/>
            <a:ext cx="4238625" cy="1614487"/>
            <a:chOff x="2506663" y="4786313"/>
            <a:chExt cx="4238625" cy="1614487"/>
          </a:xfrm>
        </p:grpSpPr>
        <p:sp>
          <p:nvSpPr>
            <p:cNvPr id="35" name="AutoShape 29"/>
            <p:cNvSpPr>
              <a:spLocks noChangeAspect="1" noChangeArrowheads="1"/>
            </p:cNvSpPr>
            <p:nvPr/>
          </p:nvSpPr>
          <p:spPr bwMode="auto">
            <a:xfrm>
              <a:off x="5189538" y="5008563"/>
              <a:ext cx="1552575" cy="1392237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  <a:effectLst>
              <a:glow rad="70000">
                <a:schemeClr val="accent1"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은행코드</a:t>
              </a: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(PK,FK)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계좌번호</a:t>
              </a: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계좌명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……</a:t>
              </a:r>
            </a:p>
          </p:txBody>
        </p:sp>
        <p:sp>
          <p:nvSpPr>
            <p:cNvPr id="36" name="Rectangle 30"/>
            <p:cNvSpPr>
              <a:spLocks noChangeAspect="1" noChangeArrowheads="1"/>
            </p:cNvSpPr>
            <p:nvPr/>
          </p:nvSpPr>
          <p:spPr bwMode="auto">
            <a:xfrm>
              <a:off x="5189538" y="4786313"/>
              <a:ext cx="1552575" cy="21590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tIns="0" bIns="0">
              <a:spAutoFit/>
            </a:bodyPr>
            <a:lstStyle/>
            <a:p>
              <a:pPr algn="just" latinLnBrk="0">
                <a:defRPr/>
              </a:pPr>
              <a:r>
                <a:rPr kumimoji="0" lang="ko-KR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계좌</a:t>
              </a: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5199063" y="5654675"/>
              <a:ext cx="1546225" cy="158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49"/>
            <p:cNvSpPr>
              <a:spLocks noChangeAspect="1" noChangeArrowheads="1"/>
            </p:cNvSpPr>
            <p:nvPr/>
          </p:nvSpPr>
          <p:spPr bwMode="auto">
            <a:xfrm>
              <a:off x="2506663" y="5010151"/>
              <a:ext cx="1466850" cy="1230311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  <a:effectLst>
              <a:glow rad="70000">
                <a:schemeClr val="accent1"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은행코드</a:t>
              </a: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은행명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대표전화번호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……</a:t>
              </a:r>
            </a:p>
          </p:txBody>
        </p:sp>
        <p:sp>
          <p:nvSpPr>
            <p:cNvPr id="33" name="Rectangle 50"/>
            <p:cNvSpPr>
              <a:spLocks noChangeAspect="1" noChangeArrowheads="1"/>
            </p:cNvSpPr>
            <p:nvPr/>
          </p:nvSpPr>
          <p:spPr bwMode="auto">
            <a:xfrm>
              <a:off x="2506663" y="4787901"/>
              <a:ext cx="1466850" cy="21590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tIns="0" bIns="0">
              <a:spAutoFit/>
            </a:bodyPr>
            <a:lstStyle/>
            <a:p>
              <a:pPr algn="just" latinLnBrk="0">
                <a:defRPr/>
              </a:pPr>
              <a:r>
                <a:rPr kumimoji="0" lang="ko-KR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은행</a:t>
              </a:r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>
              <a:off x="2514601" y="5418138"/>
              <a:ext cx="1462088" cy="158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5" name="Group 75"/>
            <p:cNvGrpSpPr>
              <a:grpSpLocks/>
            </p:cNvGrpSpPr>
            <p:nvPr/>
          </p:nvGrpSpPr>
          <p:grpSpPr bwMode="auto">
            <a:xfrm>
              <a:off x="3962400" y="5267326"/>
              <a:ext cx="1219200" cy="152400"/>
              <a:chOff x="2496" y="2596"/>
              <a:chExt cx="768" cy="96"/>
            </a:xfrm>
          </p:grpSpPr>
          <p:grpSp>
            <p:nvGrpSpPr>
              <p:cNvPr id="26" name="Group 69"/>
              <p:cNvGrpSpPr>
                <a:grpSpLocks/>
              </p:cNvGrpSpPr>
              <p:nvPr/>
            </p:nvGrpSpPr>
            <p:grpSpPr bwMode="auto">
              <a:xfrm>
                <a:off x="2496" y="2596"/>
                <a:ext cx="768" cy="96"/>
                <a:chOff x="672" y="1992"/>
                <a:chExt cx="768" cy="96"/>
              </a:xfrm>
            </p:grpSpPr>
            <p:sp>
              <p:nvSpPr>
                <p:cNvPr id="28" name="Line 70"/>
                <p:cNvSpPr>
                  <a:spLocks noChangeShapeType="1"/>
                </p:cNvSpPr>
                <p:nvPr/>
              </p:nvSpPr>
              <p:spPr bwMode="auto">
                <a:xfrm>
                  <a:off x="1055" y="2040"/>
                  <a:ext cx="38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672" y="2040"/>
                  <a:ext cx="38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0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1344" y="1992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1" name="Line 73"/>
                <p:cNvSpPr>
                  <a:spLocks noChangeShapeType="1"/>
                </p:cNvSpPr>
                <p:nvPr/>
              </p:nvSpPr>
              <p:spPr bwMode="auto">
                <a:xfrm>
                  <a:off x="1344" y="204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27" name="Line 74"/>
              <p:cNvSpPr>
                <a:spLocks noChangeShapeType="1"/>
              </p:cNvSpPr>
              <p:nvPr/>
            </p:nvSpPr>
            <p:spPr bwMode="auto">
              <a:xfrm rot="-5400000">
                <a:off x="3098" y="2642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3857625" y="5218113"/>
              <a:ext cx="1428750" cy="2857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속성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인위적인 식별자</a:t>
            </a:r>
            <a:endParaRPr lang="en-US" altLang="ko-KR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lvl="2">
              <a:buFont typeface="Wingdings" pitchFamily="2" charset="2"/>
              <a:buChar char="§"/>
            </a:pPr>
            <a:r>
              <a:rPr lang="ko-KR" altLang="en-US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식별자로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사용할 속성이 없거나 부적절한 경우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종종 인위적인 식별자가 사용됨</a:t>
            </a:r>
            <a:endParaRPr lang="en-US" altLang="ko-KR" sz="24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lvl="2">
              <a:buFont typeface="Wingdings" pitchFamily="2" charset="2"/>
              <a:buChar char="§"/>
            </a:pPr>
            <a:r>
              <a:rPr lang="en-US" altLang="ko-KR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식별자의 길이가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너무 긴데 자주 사용해야 하는 경우 </a:t>
            </a:r>
            <a:endParaRPr lang="en-US" altLang="ko-KR" sz="24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lvl="2">
              <a:buFont typeface="Wingdings" pitchFamily="2" charset="2"/>
              <a:buChar char="§"/>
            </a:pPr>
            <a:r>
              <a:rPr lang="en-US" altLang="ko-KR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이미 실무에서 사용 중이거나 범용적인 속성을 사용할 것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01663" y="3857625"/>
            <a:ext cx="3408362" cy="1514475"/>
            <a:chOff x="601663" y="3857625"/>
            <a:chExt cx="3408362" cy="1514475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943225" y="4308473"/>
              <a:ext cx="1066800" cy="3365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anchor="ctr" anchorCtr="1"/>
            <a:lstStyle/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성명</a:t>
              </a:r>
            </a:p>
          </p:txBody>
        </p:sp>
        <p:sp>
          <p:nvSpPr>
            <p:cNvPr id="10" name="AutoShape 24"/>
            <p:cNvSpPr>
              <a:spLocks noChangeAspect="1" noChangeArrowheads="1"/>
            </p:cNvSpPr>
            <p:nvPr/>
          </p:nvSpPr>
          <p:spPr bwMode="auto">
            <a:xfrm>
              <a:off x="601663" y="4246561"/>
              <a:ext cx="1314450" cy="1125539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성명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주민등록번호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주소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……</a:t>
              </a:r>
            </a:p>
          </p:txBody>
        </p:sp>
        <p:sp>
          <p:nvSpPr>
            <p:cNvPr id="11" name="Rectangle 25"/>
            <p:cNvSpPr>
              <a:spLocks noChangeAspect="1" noChangeArrowheads="1"/>
            </p:cNvSpPr>
            <p:nvPr/>
          </p:nvSpPr>
          <p:spPr bwMode="auto">
            <a:xfrm>
              <a:off x="601663" y="3857625"/>
              <a:ext cx="1314450" cy="36933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/>
            <a:p>
              <a:pPr algn="just" latinLnBrk="0"/>
              <a:r>
                <a:rPr kumimoji="0" lang="ko-KR" altLang="en-US" sz="2400" b="1">
                  <a:latin typeface="맑은 고딕" pitchFamily="50" charset="-127"/>
                  <a:ea typeface="맑은 고딕" pitchFamily="50" charset="-127"/>
                </a:rPr>
                <a:t>고객</a:t>
              </a: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1944688" y="4357686"/>
              <a:ext cx="928687" cy="285751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" name="Group 29"/>
            <p:cNvGrpSpPr>
              <a:grpSpLocks/>
            </p:cNvGrpSpPr>
            <p:nvPr/>
          </p:nvGrpSpPr>
          <p:grpSpPr bwMode="auto">
            <a:xfrm>
              <a:off x="2071688" y="4214813"/>
              <a:ext cx="609600" cy="609600"/>
              <a:chOff x="2697" y="828"/>
              <a:chExt cx="384" cy="384"/>
            </a:xfrm>
          </p:grpSpPr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 rot="2687314" flipV="1">
                <a:off x="2880" y="828"/>
                <a:ext cx="1" cy="384"/>
              </a:xfrm>
              <a:prstGeom prst="line">
                <a:avLst/>
              </a:prstGeom>
              <a:noFill/>
              <a:ln w="889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rot="18887314" flipV="1">
                <a:off x="2888" y="836"/>
                <a:ext cx="1" cy="384"/>
              </a:xfrm>
              <a:prstGeom prst="line">
                <a:avLst/>
              </a:prstGeom>
              <a:noFill/>
              <a:ln w="889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4646613" y="3857625"/>
            <a:ext cx="3865562" cy="1857376"/>
            <a:chOff x="4646613" y="3857625"/>
            <a:chExt cx="3865562" cy="1857376"/>
          </a:xfrm>
        </p:grpSpPr>
        <p:sp>
          <p:nvSpPr>
            <p:cNvPr id="22" name="AutoShape 17"/>
            <p:cNvSpPr>
              <a:spLocks noChangeAspect="1" noChangeArrowheads="1"/>
            </p:cNvSpPr>
            <p:nvPr/>
          </p:nvSpPr>
          <p:spPr bwMode="auto">
            <a:xfrm>
              <a:off x="4646613" y="4246563"/>
              <a:ext cx="1636345" cy="1468438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</a:pP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고객번호</a:t>
              </a: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</a:pPr>
              <a:endParaRPr lang="en-US" altLang="ko-KR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</a:pP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성명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 </a:t>
              </a: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주민등록번호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주소</a:t>
              </a:r>
            </a:p>
            <a:p>
              <a:pPr marL="355600" indent="-355600" defTabSz="355600">
                <a:lnSpc>
                  <a:spcPct val="110000"/>
                </a:lnSpc>
              </a:pPr>
              <a:r>
                <a:rPr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……</a:t>
              </a:r>
            </a:p>
          </p:txBody>
        </p:sp>
        <p:sp>
          <p:nvSpPr>
            <p:cNvPr id="23" name="Rectangle 18"/>
            <p:cNvSpPr>
              <a:spLocks noChangeAspect="1" noChangeArrowheads="1"/>
            </p:cNvSpPr>
            <p:nvPr/>
          </p:nvSpPr>
          <p:spPr bwMode="auto">
            <a:xfrm>
              <a:off x="4646613" y="3857625"/>
              <a:ext cx="1636345" cy="3698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/>
            <a:p>
              <a:pPr algn="just" latinLnBrk="0"/>
              <a:r>
                <a:rPr kumimoji="0" lang="ko-KR" altLang="en-US" sz="2400" b="1" dirty="0">
                  <a:latin typeface="맑은 고딕" pitchFamily="50" charset="-127"/>
                  <a:ea typeface="맑은 고딕" pitchFamily="50" charset="-127"/>
                </a:rPr>
                <a:t>고객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655468" y="4654550"/>
              <a:ext cx="1631032" cy="15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lIns="450000" tIns="360000" rIns="450000" bIns="360000"/>
            <a:lstStyle/>
            <a:p>
              <a:endParaRPr lang="ko-KR" altLang="en-US"/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7445375" y="4308476"/>
              <a:ext cx="1066800" cy="3365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anchor="ctr" anchorCtr="1"/>
            <a:lstStyle/>
            <a:p>
              <a:pPr marL="355600" indent="-355600" defTabSz="355600">
                <a:lnSpc>
                  <a:spcPct val="110000"/>
                </a:lnSpc>
              </a:pPr>
              <a:r>
                <a:rPr lang="ko-KR" altLang="en-US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고객번호</a:t>
              </a: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6357938" y="4357690"/>
              <a:ext cx="928687" cy="28575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6572250" y="4227513"/>
              <a:ext cx="530225" cy="533400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데이터 모델링의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요소 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: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속성</a:t>
            </a:r>
          </a:p>
        </p:txBody>
      </p:sp>
      <p:sp>
        <p:nvSpPr>
          <p:cNvPr id="8" name="AutoShape 11"/>
          <p:cNvSpPr>
            <a:spLocks noChangeAspect="1" noChangeArrowheads="1"/>
          </p:cNvSpPr>
          <p:nvPr/>
        </p:nvSpPr>
        <p:spPr bwMode="auto">
          <a:xfrm>
            <a:off x="6302375" y="1306689"/>
            <a:ext cx="1895475" cy="1765124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주문일자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고객번호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주문총액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주문접수사원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……</a:t>
            </a:r>
          </a:p>
        </p:txBody>
      </p:sp>
      <p:sp>
        <p:nvSpPr>
          <p:cNvPr id="9" name="Rectangle 12"/>
          <p:cNvSpPr>
            <a:spLocks noChangeAspect="1" noChangeArrowheads="1"/>
          </p:cNvSpPr>
          <p:nvPr/>
        </p:nvSpPr>
        <p:spPr bwMode="auto">
          <a:xfrm>
            <a:off x="6302375" y="1071563"/>
            <a:ext cx="1895475" cy="22840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tIns="0" bIns="0">
            <a:spAutoFit/>
          </a:bodyPr>
          <a:lstStyle/>
          <a:p>
            <a:pPr algn="just" latinLnBrk="0">
              <a:defRPr/>
            </a:pPr>
            <a:r>
              <a:rPr kumimoji="0" lang="ko-KR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주문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6310313" y="1738313"/>
            <a:ext cx="1889125" cy="167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lIns="450000" tIns="360000" rIns="450000" bIns="360000"/>
          <a:lstStyle/>
          <a:p>
            <a:pPr>
              <a:defRPr/>
            </a:pP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AutoShape 15"/>
          <p:cNvSpPr>
            <a:spLocks noChangeAspect="1" noChangeArrowheads="1"/>
          </p:cNvSpPr>
          <p:nvPr/>
        </p:nvSpPr>
        <p:spPr bwMode="auto">
          <a:xfrm>
            <a:off x="6259513" y="3805779"/>
            <a:ext cx="1962150" cy="2052096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(PK,FK)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주문내역번호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상품코드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주문수량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주문단가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주문금액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……</a:t>
            </a:r>
          </a:p>
        </p:txBody>
      </p:sp>
      <p:sp>
        <p:nvSpPr>
          <p:cNvPr id="13" name="Rectangle 16"/>
          <p:cNvSpPr>
            <a:spLocks noChangeAspect="1" noChangeArrowheads="1"/>
          </p:cNvSpPr>
          <p:nvPr/>
        </p:nvSpPr>
        <p:spPr bwMode="auto">
          <a:xfrm>
            <a:off x="6259513" y="3559175"/>
            <a:ext cx="1962150" cy="23955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tIns="0" bIns="0">
            <a:spAutoFit/>
          </a:bodyPr>
          <a:lstStyle/>
          <a:p>
            <a:pPr algn="just" latinLnBrk="0">
              <a:defRPr/>
            </a:pPr>
            <a:r>
              <a:rPr kumimoji="0" lang="ko-KR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주문내역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6269038" y="4522691"/>
            <a:ext cx="1954212" cy="1761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lIns="450000" tIns="360000" rIns="450000" bIns="360000"/>
          <a:lstStyle/>
          <a:p>
            <a:pPr>
              <a:defRPr/>
            </a:pP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19"/>
          <p:cNvSpPr>
            <a:spLocks noChangeAspect="1" noChangeArrowheads="1"/>
          </p:cNvSpPr>
          <p:nvPr/>
        </p:nvSpPr>
        <p:spPr bwMode="auto">
          <a:xfrm>
            <a:off x="1101725" y="1313285"/>
            <a:ext cx="1714500" cy="1472778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성명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주소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부서코드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……</a:t>
            </a:r>
          </a:p>
        </p:txBody>
      </p:sp>
      <p:sp>
        <p:nvSpPr>
          <p:cNvPr id="17" name="Rectangle 20"/>
          <p:cNvSpPr>
            <a:spLocks noChangeAspect="1" noChangeArrowheads="1"/>
          </p:cNvSpPr>
          <p:nvPr/>
        </p:nvSpPr>
        <p:spPr bwMode="auto">
          <a:xfrm>
            <a:off x="1101725" y="1071563"/>
            <a:ext cx="1714500" cy="23481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tIns="0" bIns="0">
            <a:spAutoFit/>
          </a:bodyPr>
          <a:lstStyle/>
          <a:p>
            <a:pPr algn="just" latinLnBrk="0">
              <a:defRPr/>
            </a:pPr>
            <a:r>
              <a:rPr kumimoji="0" lang="ko-KR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사원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109663" y="1757018"/>
            <a:ext cx="1708150" cy="172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lIns="450000" tIns="360000" rIns="450000" bIns="360000"/>
          <a:lstStyle/>
          <a:p>
            <a:pPr>
              <a:defRPr/>
            </a:pP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AutoShape 23"/>
          <p:cNvSpPr>
            <a:spLocks noChangeAspect="1" noChangeArrowheads="1"/>
          </p:cNvSpPr>
          <p:nvPr/>
        </p:nvSpPr>
        <p:spPr bwMode="auto">
          <a:xfrm>
            <a:off x="3729038" y="5370513"/>
            <a:ext cx="1666875" cy="1220787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상품코드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단가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……</a:t>
            </a:r>
          </a:p>
        </p:txBody>
      </p:sp>
      <p:sp>
        <p:nvSpPr>
          <p:cNvPr id="21" name="Rectangle 24"/>
          <p:cNvSpPr>
            <a:spLocks noChangeAspect="1" noChangeArrowheads="1"/>
          </p:cNvSpPr>
          <p:nvPr/>
        </p:nvSpPr>
        <p:spPr bwMode="auto">
          <a:xfrm>
            <a:off x="3729038" y="5148263"/>
            <a:ext cx="1666875" cy="215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tIns="0" bIns="0">
            <a:spAutoFit/>
          </a:bodyPr>
          <a:lstStyle/>
          <a:p>
            <a:pPr algn="just" latinLnBrk="0">
              <a:defRPr/>
            </a:pPr>
            <a:r>
              <a:rPr kumimoji="0" lang="ko-KR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상품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3729038" y="5778500"/>
            <a:ext cx="16605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lIns="450000" tIns="360000" rIns="450000" bIns="360000"/>
          <a:lstStyle/>
          <a:p>
            <a:pPr>
              <a:defRPr/>
            </a:pP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AutoShape 27"/>
          <p:cNvSpPr>
            <a:spLocks noChangeAspect="1" noChangeArrowheads="1"/>
          </p:cNvSpPr>
          <p:nvPr/>
        </p:nvSpPr>
        <p:spPr bwMode="auto">
          <a:xfrm>
            <a:off x="1042988" y="3133725"/>
            <a:ext cx="1828800" cy="3382963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고객번호</a:t>
            </a: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endParaRPr lang="en-US" altLang="ko-KR" sz="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고객명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주소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</a:p>
        </p:txBody>
      </p:sp>
      <p:sp>
        <p:nvSpPr>
          <p:cNvPr id="25" name="Rectangle 28"/>
          <p:cNvSpPr>
            <a:spLocks noChangeAspect="1" noChangeArrowheads="1"/>
          </p:cNvSpPr>
          <p:nvPr/>
        </p:nvSpPr>
        <p:spPr bwMode="auto">
          <a:xfrm>
            <a:off x="1042988" y="2911475"/>
            <a:ext cx="1828800" cy="215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tIns="0" bIns="0">
            <a:spAutoFit/>
          </a:bodyPr>
          <a:lstStyle/>
          <a:p>
            <a:pPr algn="just" latinLnBrk="0">
              <a:defRPr/>
            </a:pPr>
            <a:r>
              <a:rPr kumimoji="0" lang="ko-KR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고객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1054101" y="3579813"/>
            <a:ext cx="1820863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lIns="450000" tIns="360000" rIns="450000" bIns="360000"/>
          <a:lstStyle/>
          <a:p>
            <a:pPr>
              <a:defRPr/>
            </a:pP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1181101" y="4448175"/>
            <a:ext cx="1555750" cy="19224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gamma/>
                  <a:shade val="56078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56078"/>
                  <a:invGamma/>
                </a:srgbClr>
              </a:gs>
            </a:gsLst>
            <a:lin ang="0" scaled="1"/>
          </a:gradFill>
          <a:ln w="9525" algn="ctr">
            <a:solidFill>
              <a:srgbClr val="CCFFFF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381000" indent="-381000">
              <a:buClr>
                <a:srgbClr val="990033"/>
              </a:buClr>
              <a:buFont typeface="Symbol" pitchFamily="18" charset="2"/>
              <a:buNone/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고객구분</a:t>
            </a:r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1246188" y="4856163"/>
            <a:ext cx="1441450" cy="1409700"/>
            <a:chOff x="1368" y="2680"/>
            <a:chExt cx="908" cy="888"/>
          </a:xfrm>
        </p:grpSpPr>
        <p:sp>
          <p:nvSpPr>
            <p:cNvPr id="29" name="AutoShape 33"/>
            <p:cNvSpPr>
              <a:spLocks noChangeArrowheads="1"/>
            </p:cNvSpPr>
            <p:nvPr/>
          </p:nvSpPr>
          <p:spPr bwMode="auto">
            <a:xfrm>
              <a:off x="1368" y="2680"/>
              <a:ext cx="908" cy="43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175" algn="ctr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 lIns="54000" tIns="54000" rIns="54000" bIns="54000">
              <a:spAutoFit/>
            </a:bodyPr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개인고객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주민등록번호</a:t>
              </a:r>
            </a:p>
          </p:txBody>
        </p:sp>
        <p:sp>
          <p:nvSpPr>
            <p:cNvPr id="30" name="AutoShape 34"/>
            <p:cNvSpPr>
              <a:spLocks noChangeArrowheads="1"/>
            </p:cNvSpPr>
            <p:nvPr/>
          </p:nvSpPr>
          <p:spPr bwMode="auto">
            <a:xfrm>
              <a:off x="1368" y="3138"/>
              <a:ext cx="908" cy="43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175" algn="ctr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 lIns="54000" tIns="54000" rIns="54000" bIns="54000">
              <a:spAutoFit/>
            </a:bodyPr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법인고객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사업자번호</a:t>
              </a:r>
            </a:p>
          </p:txBody>
        </p:sp>
      </p:grpSp>
      <p:sp>
        <p:nvSpPr>
          <p:cNvPr id="32" name="AutoShape 36"/>
          <p:cNvSpPr>
            <a:spLocks noChangeAspect="1" noChangeArrowheads="1"/>
          </p:cNvSpPr>
          <p:nvPr/>
        </p:nvSpPr>
        <p:spPr bwMode="auto">
          <a:xfrm>
            <a:off x="3670300" y="1293813"/>
            <a:ext cx="1781175" cy="1211262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당초계약번호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계약일자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자금원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……</a:t>
            </a:r>
          </a:p>
        </p:txBody>
      </p:sp>
      <p:sp>
        <p:nvSpPr>
          <p:cNvPr id="33" name="Rectangle 37"/>
          <p:cNvSpPr>
            <a:spLocks noChangeAspect="1" noChangeArrowheads="1"/>
          </p:cNvSpPr>
          <p:nvPr/>
        </p:nvSpPr>
        <p:spPr bwMode="auto">
          <a:xfrm>
            <a:off x="3670300" y="1071563"/>
            <a:ext cx="1781175" cy="215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tIns="0" bIns="0">
            <a:spAutoFit/>
          </a:bodyPr>
          <a:lstStyle/>
          <a:p>
            <a:pPr algn="just" latinLnBrk="0">
              <a:defRPr/>
            </a:pPr>
            <a:r>
              <a:rPr kumimoji="0" lang="ko-KR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당초계약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3679825" y="1730375"/>
            <a:ext cx="1773238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lIns="450000" tIns="360000" rIns="450000" bIns="360000"/>
          <a:lstStyle/>
          <a:p>
            <a:pPr>
              <a:defRPr/>
            </a:pP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AutoShape 40"/>
          <p:cNvSpPr>
            <a:spLocks noChangeAspect="1" noChangeArrowheads="1"/>
          </p:cNvSpPr>
          <p:nvPr/>
        </p:nvSpPr>
        <p:spPr bwMode="auto">
          <a:xfrm>
            <a:off x="3670300" y="3070225"/>
            <a:ext cx="1971506" cy="1925638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실행계약번호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(PK)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순번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실행일자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개시일자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만기일자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당초계약번호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(FK)</a:t>
            </a: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……</a:t>
            </a:r>
          </a:p>
        </p:txBody>
      </p:sp>
      <p:sp>
        <p:nvSpPr>
          <p:cNvPr id="37" name="Rectangle 41"/>
          <p:cNvSpPr>
            <a:spLocks noChangeAspect="1" noChangeArrowheads="1"/>
          </p:cNvSpPr>
          <p:nvPr/>
        </p:nvSpPr>
        <p:spPr bwMode="auto">
          <a:xfrm>
            <a:off x="3670300" y="2847975"/>
            <a:ext cx="1971506" cy="215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tIns="0" bIns="0">
            <a:spAutoFit/>
          </a:bodyPr>
          <a:lstStyle/>
          <a:p>
            <a:pPr algn="just" latinLnBrk="0">
              <a:defRPr/>
            </a:pPr>
            <a:r>
              <a:rPr kumimoji="0" lang="ko-KR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실행계약</a:t>
            </a: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3680843" y="3506788"/>
            <a:ext cx="196272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lIns="450000" tIns="360000" rIns="450000" bIns="360000"/>
          <a:lstStyle/>
          <a:p>
            <a:pPr>
              <a:defRPr/>
            </a:pP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2643182"/>
            <a:ext cx="6686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실전 데이터 모델링 </a:t>
            </a:r>
            <a:r>
              <a:rPr lang="en-US" altLang="ko-KR" sz="5400" dirty="0" smtClean="0"/>
              <a:t>1</a:t>
            </a:r>
          </a:p>
          <a:p>
            <a:r>
              <a:rPr lang="en-US" altLang="ko-KR" sz="5400" dirty="0" smtClean="0"/>
              <a:t>      - </a:t>
            </a:r>
            <a:r>
              <a:rPr lang="ko-KR" altLang="en-US" sz="5400" dirty="0" smtClean="0"/>
              <a:t>정규화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정규화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4024461"/>
            <a:ext cx="850106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>
              <a:buFont typeface="Wingdings" pitchFamily="2" charset="2"/>
              <a:buChar char="§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 구조의 안정성을 최대화한다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불필요한 데이터 중복을 최소화한다</a:t>
            </a:r>
            <a:endParaRPr lang="en-US" altLang="ko-KR" sz="2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업무 규칙을 보다 세밀하게 체크할 수 있다</a:t>
            </a:r>
            <a:endParaRPr lang="en-US" altLang="ko-KR" sz="2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 저장공간을 최소화한다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모형 관리 및 통합에 도움이 된다</a:t>
            </a: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1357313"/>
            <a:ext cx="850106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정규화</a:t>
            </a:r>
            <a:r>
              <a:rPr lang="en-US" altLang="ko-KR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(Normalization) </a:t>
            </a:r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란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  <a:endParaRPr lang="en-US" altLang="ko-KR" sz="36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32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/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논리적인 </a:t>
            </a:r>
            <a:r>
              <a:rPr lang="ko-KR" altLang="en-US" sz="3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 설계의 목적인 </a:t>
            </a:r>
            <a:r>
              <a:rPr lang="ko-KR" altLang="en-US" sz="3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정확성</a:t>
            </a:r>
            <a:r>
              <a:rPr lang="en-US" altLang="ko-KR" sz="3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3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일관성</a:t>
            </a:r>
            <a:r>
              <a:rPr lang="en-US" altLang="ko-KR" sz="3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3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단순성</a:t>
            </a:r>
            <a:r>
              <a:rPr lang="en-US" altLang="ko-KR" sz="3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3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비중복성</a:t>
            </a:r>
            <a:r>
              <a:rPr lang="en-US" altLang="ko-KR" sz="3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30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안정성</a:t>
            </a:r>
            <a:r>
              <a:rPr lang="ko-KR" altLang="en-US" sz="3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을 만족시키는 최적의 개념적 데이터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정규화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정규형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모든 속성은 반드시 하나의 값을 가져야 한다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반복 또는 복수 값을 갖는 속성을 제거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2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정규형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모든 속성은 반드시 </a:t>
            </a:r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UID 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전부에 종속되어야 한다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UID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일부에만 종속되는 속성을 제거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정규형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UID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가 아닌 속성간에는 서로 종속될 수 없다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UID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가 아닌 일반 속성에 종속적인 속성을 제거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 중복을 제거하기 위한 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데이터베이스 설계의 일반적인 목표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정규화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정규형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/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-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어떤 속성이 여러 개의 값을 갖고 있다면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 : N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관계의 새로운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엔티티를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추가한다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00063" y="3286125"/>
            <a:ext cx="1716087" cy="1714500"/>
            <a:chOff x="500063" y="3286125"/>
            <a:chExt cx="1716087" cy="1714500"/>
          </a:xfrm>
        </p:grpSpPr>
        <p:sp>
          <p:nvSpPr>
            <p:cNvPr id="9" name="AutoShape 19"/>
            <p:cNvSpPr>
              <a:spLocks noChangeAspect="1" noChangeArrowheads="1"/>
            </p:cNvSpPr>
            <p:nvPr/>
          </p:nvSpPr>
          <p:spPr bwMode="auto">
            <a:xfrm>
              <a:off x="500063" y="3527847"/>
              <a:ext cx="1714500" cy="1472778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고객번호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성명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계약일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Rectangle 20"/>
            <p:cNvSpPr>
              <a:spLocks noChangeAspect="1" noChangeArrowheads="1"/>
            </p:cNvSpPr>
            <p:nvPr/>
          </p:nvSpPr>
          <p:spPr bwMode="auto">
            <a:xfrm>
              <a:off x="500063" y="3286125"/>
              <a:ext cx="1714500" cy="21582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tIns="0" bIns="0">
              <a:spAutoFit/>
            </a:bodyPr>
            <a:lstStyle/>
            <a:p>
              <a:pPr algn="just" latinLnBrk="0">
                <a:defRPr/>
              </a:pPr>
              <a:r>
                <a:rPr kumimoji="0" lang="ko-KR" alt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고객</a:t>
              </a: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508000" y="3971580"/>
              <a:ext cx="1708150" cy="172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000500" y="3286125"/>
            <a:ext cx="4500563" cy="1714500"/>
            <a:chOff x="4000500" y="3286125"/>
            <a:chExt cx="4500563" cy="1714500"/>
          </a:xfrm>
        </p:grpSpPr>
        <p:grpSp>
          <p:nvGrpSpPr>
            <p:cNvPr id="31" name="그룹 30"/>
            <p:cNvGrpSpPr/>
            <p:nvPr/>
          </p:nvGrpSpPr>
          <p:grpSpPr>
            <a:xfrm>
              <a:off x="4000500" y="3429000"/>
              <a:ext cx="1716088" cy="1285875"/>
              <a:chOff x="4000500" y="3429000"/>
              <a:chExt cx="1716088" cy="1285875"/>
            </a:xfrm>
          </p:grpSpPr>
          <p:sp>
            <p:nvSpPr>
              <p:cNvPr id="25" name="AutoShape 19"/>
              <p:cNvSpPr>
                <a:spLocks noChangeAspect="1" noChangeArrowheads="1"/>
              </p:cNvSpPr>
              <p:nvPr/>
            </p:nvSpPr>
            <p:spPr bwMode="auto">
              <a:xfrm>
                <a:off x="4000500" y="3670641"/>
                <a:ext cx="1714500" cy="1044234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54000" tIns="54000" rIns="54000" bIns="54000"/>
              <a:lstStyle/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# 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고객번호</a:t>
                </a:r>
                <a:r>
                  <a:rPr lang="en-US" altLang="ko-KR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(PK)</a:t>
                </a: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endParaRPr lang="en-US" altLang="ko-KR" sz="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* 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성명</a:t>
                </a:r>
                <a:endPara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4000500" y="3429000"/>
                <a:ext cx="1714500" cy="215751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tIns="0" bIns="0">
                <a:spAutoFit/>
              </a:bodyPr>
              <a:lstStyle/>
              <a:p>
                <a:pPr algn="just" latinLnBrk="0">
                  <a:defRPr/>
                </a:pPr>
                <a:r>
                  <a:rPr kumimoji="0" lang="ko-KR" altLang="en-US" sz="1400" b="1" dirty="0">
                    <a:latin typeface="맑은 고딕" pitchFamily="50" charset="-127"/>
                    <a:ea typeface="맑은 고딕" pitchFamily="50" charset="-127"/>
                  </a:rPr>
                  <a:t>고객</a:t>
                </a: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4008438" y="4114225"/>
                <a:ext cx="1708150" cy="172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450000" tIns="360000" rIns="450000" bIns="360000"/>
              <a:lstStyle/>
              <a:p>
                <a:pPr>
                  <a:defRPr/>
                </a:pPr>
                <a:endParaRPr lang="ko-KR" altLang="en-US" b="1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5" name="Line 58"/>
            <p:cNvSpPr>
              <a:spLocks noChangeShapeType="1"/>
            </p:cNvSpPr>
            <p:nvPr/>
          </p:nvSpPr>
          <p:spPr bwMode="auto">
            <a:xfrm flipH="1">
              <a:off x="5673725" y="4027488"/>
              <a:ext cx="5953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" name="Line 63"/>
            <p:cNvSpPr>
              <a:spLocks noChangeShapeType="1"/>
            </p:cNvSpPr>
            <p:nvPr/>
          </p:nvSpPr>
          <p:spPr bwMode="auto">
            <a:xfrm>
              <a:off x="6280150" y="4027488"/>
              <a:ext cx="3667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646863" y="3286125"/>
              <a:ext cx="1854200" cy="1714500"/>
              <a:chOff x="6646863" y="3286125"/>
              <a:chExt cx="1854200" cy="1714500"/>
            </a:xfrm>
          </p:grpSpPr>
          <p:sp>
            <p:nvSpPr>
              <p:cNvPr id="22" name="AutoShape 19"/>
              <p:cNvSpPr>
                <a:spLocks noChangeAspect="1" noChangeArrowheads="1"/>
              </p:cNvSpPr>
              <p:nvPr/>
            </p:nvSpPr>
            <p:spPr bwMode="auto">
              <a:xfrm>
                <a:off x="6784975" y="3527847"/>
                <a:ext cx="1714500" cy="1472778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54000" tIns="54000" rIns="54000" bIns="54000"/>
              <a:lstStyle/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# 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계약일</a:t>
                </a:r>
                <a:r>
                  <a:rPr lang="en-US" altLang="ko-KR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(PK)</a:t>
                </a: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endParaRPr lang="en-US" altLang="ko-KR" sz="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* 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장소</a:t>
                </a: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ko-KR" altLang="en-US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* 결과</a:t>
                </a:r>
                <a:endPara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6784975" y="3286125"/>
                <a:ext cx="1714500" cy="215823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tIns="0" bIns="0">
                <a:spAutoFit/>
              </a:bodyPr>
              <a:lstStyle/>
              <a:p>
                <a:pPr algn="just" latinLnBrk="0">
                  <a:defRPr/>
                </a:pPr>
                <a:r>
                  <a:rPr kumimoji="0" lang="ko-KR" altLang="en-US" sz="1400" b="1" dirty="0">
                    <a:latin typeface="맑은 고딕" pitchFamily="50" charset="-127"/>
                    <a:ea typeface="맑은 고딕" pitchFamily="50" charset="-127"/>
                  </a:rPr>
                  <a:t>계약</a:t>
                </a: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6792913" y="3971580"/>
                <a:ext cx="1708150" cy="172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450000" tIns="360000" rIns="450000" bIns="360000"/>
              <a:lstStyle/>
              <a:p>
                <a:pPr>
                  <a:defRPr/>
                </a:pPr>
                <a:endParaRPr lang="ko-KR" altLang="en-US" b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9"/>
              <p:cNvGrpSpPr>
                <a:grpSpLocks/>
              </p:cNvGrpSpPr>
              <p:nvPr/>
            </p:nvGrpSpPr>
            <p:grpSpPr bwMode="auto">
              <a:xfrm>
                <a:off x="6646863" y="4000500"/>
                <a:ext cx="139700" cy="52388"/>
                <a:chOff x="2308" y="1609"/>
                <a:chExt cx="88" cy="33"/>
              </a:xfrm>
            </p:grpSpPr>
            <p:sp>
              <p:nvSpPr>
                <p:cNvPr id="19" name="Line 60"/>
                <p:cNvSpPr>
                  <a:spLocks noChangeShapeType="1"/>
                </p:cNvSpPr>
                <p:nvPr/>
              </p:nvSpPr>
              <p:spPr bwMode="auto">
                <a:xfrm>
                  <a:off x="2308" y="1626"/>
                  <a:ext cx="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" name="Line 61"/>
                <p:cNvSpPr>
                  <a:spLocks noChangeShapeType="1"/>
                </p:cNvSpPr>
                <p:nvPr/>
              </p:nvSpPr>
              <p:spPr bwMode="auto">
                <a:xfrm rot="20274917">
                  <a:off x="2317" y="1609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" name="Line 62"/>
                <p:cNvSpPr>
                  <a:spLocks noChangeShapeType="1"/>
                </p:cNvSpPr>
                <p:nvPr/>
              </p:nvSpPr>
              <p:spPr bwMode="auto">
                <a:xfrm rot="1325083" flipH="1">
                  <a:off x="2317" y="1642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cxnSp>
            <p:nvCxnSpPr>
              <p:cNvPr id="18" name="직선 연결선 50"/>
              <p:cNvCxnSpPr>
                <a:cxnSpLocks noChangeShapeType="1"/>
              </p:cNvCxnSpPr>
              <p:nvPr/>
            </p:nvCxnSpPr>
            <p:spPr bwMode="auto">
              <a:xfrm rot="5400000">
                <a:off x="6517482" y="4025106"/>
                <a:ext cx="285750" cy="1587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28" name="AutoShape 14"/>
          <p:cNvSpPr>
            <a:spLocks noChangeArrowheads="1"/>
          </p:cNvSpPr>
          <p:nvPr/>
        </p:nvSpPr>
        <p:spPr bwMode="auto">
          <a:xfrm>
            <a:off x="2714625" y="3643313"/>
            <a:ext cx="776288" cy="78581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Text Box 51"/>
          <p:cNvSpPr txBox="1">
            <a:spLocks noChangeArrowheads="1"/>
          </p:cNvSpPr>
          <p:nvPr/>
        </p:nvSpPr>
        <p:spPr bwMode="auto">
          <a:xfrm>
            <a:off x="1928813" y="2928938"/>
            <a:ext cx="2143125" cy="584200"/>
          </a:xfrm>
          <a:prstGeom prst="rect">
            <a:avLst/>
          </a:prstGeom>
          <a:solidFill>
            <a:schemeClr val="tx1"/>
          </a:solidFill>
          <a:ln>
            <a:solidFill>
              <a:srgbClr val="009999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고객이 계약을 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여러 번 하게 된다면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??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71600" y="908720"/>
            <a:ext cx="236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WHY ?</a:t>
            </a:r>
            <a:endParaRPr lang="ko-KR" altLang="en-US" sz="5400" dirty="0"/>
          </a:p>
        </p:txBody>
      </p:sp>
      <p:sp>
        <p:nvSpPr>
          <p:cNvPr id="3" name="Rectangle 88"/>
          <p:cNvSpPr txBox="1">
            <a:spLocks noChangeArrowheads="1"/>
          </p:cNvSpPr>
          <p:nvPr/>
        </p:nvSpPr>
        <p:spPr bwMode="auto">
          <a:xfrm>
            <a:off x="357188" y="1928813"/>
            <a:ext cx="8501062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가능성 실험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-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문제의 다양한 해결 방안을 실험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생산성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-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경제적인 효율과 효용성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이식성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-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비슷한 모델에 대해 바로 적용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정규화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제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2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정규형</a:t>
            </a:r>
            <a:endParaRPr lang="en-US" altLang="ko-KR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/>
            <a:r>
              <a:rPr lang="en-US" altLang="ko-KR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-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어떤 속성이 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UID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전체에 종속되어 있지 않다면 새로운 엔티티를 만들어서 추가한다</a:t>
            </a:r>
          </a:p>
          <a:p>
            <a:pPr>
              <a:buFont typeface="Wingdings" pitchFamily="2" charset="2"/>
              <a:buChar char="§"/>
            </a:pPr>
            <a:endParaRPr lang="ko-KR" altLang="en-US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00063" y="3735288"/>
            <a:ext cx="1716087" cy="2286000"/>
            <a:chOff x="500063" y="3735288"/>
            <a:chExt cx="1716087" cy="2286000"/>
          </a:xfrm>
        </p:grpSpPr>
        <p:sp>
          <p:nvSpPr>
            <p:cNvPr id="9" name="AutoShape 19"/>
            <p:cNvSpPr>
              <a:spLocks noChangeAspect="1" noChangeArrowheads="1"/>
            </p:cNvSpPr>
            <p:nvPr/>
          </p:nvSpPr>
          <p:spPr bwMode="auto">
            <a:xfrm>
              <a:off x="500063" y="4057584"/>
              <a:ext cx="1714500" cy="1963704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과목코드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평가코드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평가내역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과목명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기간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buFont typeface="Arial" pitchFamily="34" charset="0"/>
                <a:buChar char="•"/>
                <a:defRPr/>
              </a:pP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Rectangle 20"/>
            <p:cNvSpPr>
              <a:spLocks noChangeAspect="1" noChangeArrowheads="1"/>
            </p:cNvSpPr>
            <p:nvPr/>
          </p:nvSpPr>
          <p:spPr bwMode="auto">
            <a:xfrm>
              <a:off x="500063" y="3735288"/>
              <a:ext cx="1714500" cy="21639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tIns="0" bIns="0">
              <a:spAutoFit/>
            </a:bodyPr>
            <a:lstStyle/>
            <a:p>
              <a:pPr algn="just" latinLnBrk="0">
                <a:defRPr/>
              </a:pPr>
              <a:r>
                <a:rPr kumimoji="0" lang="ko-KR" altLang="en-US" sz="1400" b="1" dirty="0">
                  <a:latin typeface="맑은 고딕" pitchFamily="50" charset="-127"/>
                  <a:ea typeface="맑은 고딕" pitchFamily="50" charset="-127"/>
                </a:rPr>
                <a:t>과목평가</a:t>
              </a: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508000" y="4734406"/>
              <a:ext cx="1708150" cy="230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2714625" y="4735413"/>
            <a:ext cx="776288" cy="7858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1928813" y="2928938"/>
            <a:ext cx="6858000" cy="338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평가코드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평가내역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과목명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기간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cs typeface="Tahoma" pitchFamily="34" charset="0"/>
                <a:sym typeface="Wingdings" pitchFamily="2" charset="2"/>
              </a:rPr>
              <a:t>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학번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+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과목코드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에 종속</a:t>
            </a:r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1928813" y="3378895"/>
            <a:ext cx="4143375" cy="338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과목명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기간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cs typeface="Tahoma" pitchFamily="34" charset="0"/>
                <a:sym typeface="Wingdings" pitchFamily="2" charset="2"/>
              </a:rPr>
              <a:t>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과목코드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에도 종속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923928" y="4286786"/>
            <a:ext cx="1791072" cy="1285875"/>
            <a:chOff x="3923928" y="3929063"/>
            <a:chExt cx="1791072" cy="1285875"/>
          </a:xfrm>
        </p:grpSpPr>
        <p:sp>
          <p:nvSpPr>
            <p:cNvPr id="28" name="AutoShape 19"/>
            <p:cNvSpPr>
              <a:spLocks noChangeAspect="1" noChangeArrowheads="1"/>
            </p:cNvSpPr>
            <p:nvPr/>
          </p:nvSpPr>
          <p:spPr bwMode="auto">
            <a:xfrm>
              <a:off x="3923928" y="4170704"/>
              <a:ext cx="1714500" cy="1044234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과목코드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과목명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기간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Rectangle 20"/>
            <p:cNvSpPr>
              <a:spLocks noChangeAspect="1" noChangeArrowheads="1"/>
            </p:cNvSpPr>
            <p:nvPr/>
          </p:nvSpPr>
          <p:spPr bwMode="auto">
            <a:xfrm>
              <a:off x="4000500" y="3929063"/>
              <a:ext cx="1714500" cy="21575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tIns="0" bIns="0">
              <a:spAutoFit/>
            </a:bodyPr>
            <a:lstStyle/>
            <a:p>
              <a:pPr algn="just" latinLnBrk="0">
                <a:defRPr/>
              </a:pPr>
              <a:r>
                <a:rPr kumimoji="0" lang="ko-KR" altLang="en-US" sz="1400" b="1" dirty="0">
                  <a:latin typeface="맑은 고딕" pitchFamily="50" charset="-127"/>
                  <a:ea typeface="맑은 고딕" pitchFamily="50" charset="-127"/>
                </a:rPr>
                <a:t>과목</a:t>
              </a:r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3923928" y="4614288"/>
              <a:ext cx="1708150" cy="172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" name="Line 58"/>
          <p:cNvSpPr>
            <a:spLocks noChangeShapeType="1"/>
          </p:cNvSpPr>
          <p:nvPr/>
        </p:nvSpPr>
        <p:spPr bwMode="auto">
          <a:xfrm flipH="1">
            <a:off x="5673725" y="4976713"/>
            <a:ext cx="5953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 pitchFamily="50" charset="-127"/>
            </a:endParaRPr>
          </a:p>
        </p:txBody>
      </p: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6646863" y="4949726"/>
            <a:ext cx="139700" cy="52387"/>
            <a:chOff x="2308" y="1609"/>
            <a:chExt cx="88" cy="33"/>
          </a:xfrm>
        </p:grpSpPr>
        <p:sp>
          <p:nvSpPr>
            <p:cNvPr id="25" name="Line 60"/>
            <p:cNvSpPr>
              <a:spLocks noChangeShapeType="1"/>
            </p:cNvSpPr>
            <p:nvPr/>
          </p:nvSpPr>
          <p:spPr bwMode="auto">
            <a:xfrm>
              <a:off x="2308" y="1626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6" name="Line 61"/>
            <p:cNvSpPr>
              <a:spLocks noChangeShapeType="1"/>
            </p:cNvSpPr>
            <p:nvPr/>
          </p:nvSpPr>
          <p:spPr bwMode="auto">
            <a:xfrm rot="20274917">
              <a:off x="2317" y="1609"/>
              <a:ext cx="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7" name="Line 62"/>
            <p:cNvSpPr>
              <a:spLocks noChangeShapeType="1"/>
            </p:cNvSpPr>
            <p:nvPr/>
          </p:nvSpPr>
          <p:spPr bwMode="auto">
            <a:xfrm rot="1325083" flipH="1">
              <a:off x="2317" y="1642"/>
              <a:ext cx="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9" name="Line 63"/>
          <p:cNvSpPr>
            <a:spLocks noChangeShapeType="1"/>
          </p:cNvSpPr>
          <p:nvPr/>
        </p:nvSpPr>
        <p:spPr bwMode="auto">
          <a:xfrm>
            <a:off x="6280150" y="4976713"/>
            <a:ext cx="366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 pitchFamily="50" charset="-127"/>
            </a:endParaRPr>
          </a:p>
        </p:txBody>
      </p:sp>
      <p:cxnSp>
        <p:nvCxnSpPr>
          <p:cNvPr id="20" name="직선 연결선 50"/>
          <p:cNvCxnSpPr>
            <a:cxnSpLocks noChangeShapeType="1"/>
          </p:cNvCxnSpPr>
          <p:nvPr/>
        </p:nvCxnSpPr>
        <p:spPr bwMode="auto">
          <a:xfrm rot="5400000">
            <a:off x="6517482" y="4974332"/>
            <a:ext cx="285750" cy="1587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2" name="그룹 31"/>
          <p:cNvGrpSpPr/>
          <p:nvPr/>
        </p:nvGrpSpPr>
        <p:grpSpPr>
          <a:xfrm>
            <a:off x="6786563" y="4294406"/>
            <a:ext cx="1716087" cy="1285875"/>
            <a:chOff x="6786563" y="3929063"/>
            <a:chExt cx="1716087" cy="1285875"/>
          </a:xfrm>
        </p:grpSpPr>
        <p:sp>
          <p:nvSpPr>
            <p:cNvPr id="22" name="AutoShape 19"/>
            <p:cNvSpPr>
              <a:spLocks noChangeAspect="1" noChangeArrowheads="1"/>
            </p:cNvSpPr>
            <p:nvPr/>
          </p:nvSpPr>
          <p:spPr bwMode="auto">
            <a:xfrm>
              <a:off x="6786563" y="4170704"/>
              <a:ext cx="1714500" cy="1044234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평가코드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평가내역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Rectangle 20"/>
            <p:cNvSpPr>
              <a:spLocks noChangeAspect="1" noChangeArrowheads="1"/>
            </p:cNvSpPr>
            <p:nvPr/>
          </p:nvSpPr>
          <p:spPr bwMode="auto">
            <a:xfrm>
              <a:off x="6786563" y="3929063"/>
              <a:ext cx="1714500" cy="21575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tIns="0" bIns="0">
              <a:spAutoFit/>
            </a:bodyPr>
            <a:lstStyle/>
            <a:p>
              <a:pPr algn="just" latinLnBrk="0">
                <a:defRPr/>
              </a:pPr>
              <a:r>
                <a:rPr kumimoji="0" lang="ko-KR" altLang="en-US" sz="1400" b="1" dirty="0">
                  <a:latin typeface="맑은 고딕" pitchFamily="50" charset="-127"/>
                  <a:ea typeface="맑은 고딕" pitchFamily="50" charset="-127"/>
                </a:rPr>
                <a:t>평가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6794500" y="4614288"/>
              <a:ext cx="1708150" cy="172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53400" y="6423205"/>
            <a:ext cx="762000" cy="365125"/>
          </a:xfrm>
        </p:spPr>
        <p:txBody>
          <a:bodyPr/>
          <a:lstStyle/>
          <a:p>
            <a:fld id="{8291EE02-A9DA-47C6-B790-85579330AC47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정규화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제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정규형</a:t>
            </a:r>
            <a:endParaRPr lang="en-US" altLang="ko-KR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/>
            <a:r>
              <a:rPr lang="en-US" altLang="ko-KR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-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속성간에 종속관계가 존재하면 새로운 엔티티로 분리하여 속성간 종속을 제거한다</a:t>
            </a:r>
          </a:p>
          <a:p>
            <a:pPr>
              <a:buFont typeface="Wingdings" pitchFamily="2" charset="2"/>
              <a:buChar char="§"/>
            </a:pPr>
            <a:endParaRPr lang="ko-KR" altLang="en-US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Text Box 51"/>
          <p:cNvSpPr txBox="1">
            <a:spLocks noChangeArrowheads="1"/>
          </p:cNvSpPr>
          <p:nvPr/>
        </p:nvSpPr>
        <p:spPr bwMode="auto">
          <a:xfrm>
            <a:off x="1500188" y="2852936"/>
            <a:ext cx="4143375" cy="338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평가코드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평가내역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cs typeface="Tahoma" pitchFamily="34" charset="0"/>
                <a:sym typeface="Wingdings" pitchFamily="2" charset="2"/>
              </a:rPr>
              <a:t>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학번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에 종속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357188" y="3717032"/>
            <a:ext cx="3643312" cy="1285875"/>
            <a:chOff x="357188" y="3717032"/>
            <a:chExt cx="3643312" cy="1285875"/>
          </a:xfrm>
        </p:grpSpPr>
        <p:sp>
          <p:nvSpPr>
            <p:cNvPr id="22" name="AutoShape 19"/>
            <p:cNvSpPr>
              <a:spLocks noChangeAspect="1" noChangeArrowheads="1"/>
            </p:cNvSpPr>
            <p:nvPr/>
          </p:nvSpPr>
          <p:spPr bwMode="auto">
            <a:xfrm>
              <a:off x="357188" y="3958673"/>
              <a:ext cx="1427428" cy="1044234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과목코드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과목명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기간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Rectangle 20"/>
            <p:cNvSpPr>
              <a:spLocks noChangeAspect="1" noChangeArrowheads="1"/>
            </p:cNvSpPr>
            <p:nvPr/>
          </p:nvSpPr>
          <p:spPr bwMode="auto">
            <a:xfrm>
              <a:off x="357188" y="3717032"/>
              <a:ext cx="1427428" cy="21575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tIns="0" bIns="0">
              <a:spAutoFit/>
            </a:bodyPr>
            <a:lstStyle/>
            <a:p>
              <a:pPr algn="just" latinLnBrk="0">
                <a:defRPr/>
              </a:pPr>
              <a:r>
                <a:rPr kumimoji="0" lang="ko-KR" alt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과목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63796" y="4402257"/>
              <a:ext cx="1422142" cy="172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1791916" y="4367482"/>
              <a:ext cx="821102" cy="285654"/>
              <a:chOff x="1791916" y="4170583"/>
              <a:chExt cx="821102" cy="285654"/>
            </a:xfrm>
          </p:grpSpPr>
          <p:sp>
            <p:nvSpPr>
              <p:cNvPr id="11" name="Line 58"/>
              <p:cNvSpPr>
                <a:spLocks noChangeShapeType="1"/>
              </p:cNvSpPr>
              <p:nvPr/>
            </p:nvSpPr>
            <p:spPr bwMode="auto">
              <a:xfrm flipH="1" flipV="1">
                <a:off x="1791916" y="4297089"/>
                <a:ext cx="331812" cy="18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grpSp>
            <p:nvGrpSpPr>
              <p:cNvPr id="12" name="Group 59"/>
              <p:cNvGrpSpPr>
                <a:grpSpLocks/>
              </p:cNvGrpSpPr>
              <p:nvPr/>
            </p:nvGrpSpPr>
            <p:grpSpPr bwMode="auto">
              <a:xfrm>
                <a:off x="2473319" y="4288772"/>
                <a:ext cx="139699" cy="52370"/>
                <a:chOff x="2308" y="1609"/>
                <a:chExt cx="88" cy="33"/>
              </a:xfrm>
            </p:grpSpPr>
            <p:sp>
              <p:nvSpPr>
                <p:cNvPr id="19" name="Line 60"/>
                <p:cNvSpPr>
                  <a:spLocks noChangeShapeType="1"/>
                </p:cNvSpPr>
                <p:nvPr/>
              </p:nvSpPr>
              <p:spPr bwMode="auto">
                <a:xfrm>
                  <a:off x="2308" y="1626"/>
                  <a:ext cx="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" name="Line 61"/>
                <p:cNvSpPr>
                  <a:spLocks noChangeShapeType="1"/>
                </p:cNvSpPr>
                <p:nvPr/>
              </p:nvSpPr>
              <p:spPr bwMode="auto">
                <a:xfrm rot="20274917">
                  <a:off x="2317" y="1609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" name="Line 62"/>
                <p:cNvSpPr>
                  <a:spLocks noChangeShapeType="1"/>
                </p:cNvSpPr>
                <p:nvPr/>
              </p:nvSpPr>
              <p:spPr bwMode="auto">
                <a:xfrm rot="1325083" flipH="1">
                  <a:off x="2317" y="1642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sp>
            <p:nvSpPr>
              <p:cNvPr id="13" name="Line 63"/>
              <p:cNvSpPr>
                <a:spLocks noChangeShapeType="1"/>
              </p:cNvSpPr>
              <p:nvPr/>
            </p:nvSpPr>
            <p:spPr bwMode="auto">
              <a:xfrm>
                <a:off x="2195737" y="4315519"/>
                <a:ext cx="2775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cxnSp>
            <p:nvCxnSpPr>
              <p:cNvPr id="14" name="직선 연결선 55"/>
              <p:cNvCxnSpPr>
                <a:cxnSpLocks noChangeShapeType="1"/>
              </p:cNvCxnSpPr>
              <p:nvPr/>
            </p:nvCxnSpPr>
            <p:spPr bwMode="auto">
              <a:xfrm rot="5400000">
                <a:off x="2343218" y="4312616"/>
                <a:ext cx="285654" cy="1588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6" name="AutoShape 19"/>
            <p:cNvSpPr>
              <a:spLocks noChangeAspect="1" noChangeArrowheads="1"/>
            </p:cNvSpPr>
            <p:nvPr/>
          </p:nvSpPr>
          <p:spPr bwMode="auto">
            <a:xfrm>
              <a:off x="2603554" y="3958673"/>
              <a:ext cx="1395654" cy="1044234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평가코드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평가내역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20"/>
            <p:cNvSpPr>
              <a:spLocks noChangeAspect="1" noChangeArrowheads="1"/>
            </p:cNvSpPr>
            <p:nvPr/>
          </p:nvSpPr>
          <p:spPr bwMode="auto">
            <a:xfrm>
              <a:off x="2603554" y="3717032"/>
              <a:ext cx="1395654" cy="21575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tIns="0" bIns="0">
              <a:spAutoFit/>
            </a:bodyPr>
            <a:lstStyle/>
            <a:p>
              <a:pPr algn="just" latinLnBrk="0">
                <a:defRPr/>
              </a:pPr>
              <a:r>
                <a:rPr kumimoji="0" lang="ko-KR" alt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평가</a:t>
              </a: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610015" y="4402257"/>
              <a:ext cx="1390485" cy="172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Text Box 51"/>
          <p:cNvSpPr txBox="1">
            <a:spLocks noChangeArrowheads="1"/>
          </p:cNvSpPr>
          <p:nvPr/>
        </p:nvSpPr>
        <p:spPr bwMode="auto">
          <a:xfrm>
            <a:off x="1500188" y="3284984"/>
            <a:ext cx="3500437" cy="338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평가내역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cs typeface="Tahoma" pitchFamily="34" charset="0"/>
                <a:sym typeface="Wingdings" pitchFamily="2" charset="2"/>
              </a:rPr>
              <a:t>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평가코드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에도 종속</a:t>
            </a:r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auto">
          <a:xfrm>
            <a:off x="4214813" y="4214813"/>
            <a:ext cx="776287" cy="78581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5143500" y="3694172"/>
            <a:ext cx="3786188" cy="2903180"/>
            <a:chOff x="5143500" y="3694172"/>
            <a:chExt cx="3786188" cy="2903180"/>
          </a:xfrm>
        </p:grpSpPr>
        <p:grpSp>
          <p:nvGrpSpPr>
            <p:cNvPr id="28" name="그룹 105"/>
            <p:cNvGrpSpPr>
              <a:grpSpLocks/>
            </p:cNvGrpSpPr>
            <p:nvPr/>
          </p:nvGrpSpPr>
          <p:grpSpPr bwMode="auto">
            <a:xfrm rot="16200000">
              <a:off x="7893641" y="5191781"/>
              <a:ext cx="628171" cy="70653"/>
              <a:chOff x="6286512" y="4975989"/>
              <a:chExt cx="1112838" cy="52388"/>
            </a:xfrm>
          </p:grpSpPr>
          <p:sp>
            <p:nvSpPr>
              <p:cNvPr id="48" name="Line 58"/>
              <p:cNvSpPr>
                <a:spLocks noChangeShapeType="1"/>
              </p:cNvSpPr>
              <p:nvPr/>
            </p:nvSpPr>
            <p:spPr bwMode="auto">
              <a:xfrm flipH="1">
                <a:off x="6286512" y="5002224"/>
                <a:ext cx="5953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grpSp>
            <p:nvGrpSpPr>
              <p:cNvPr id="49" name="Group 59"/>
              <p:cNvGrpSpPr>
                <a:grpSpLocks/>
              </p:cNvGrpSpPr>
              <p:nvPr/>
            </p:nvGrpSpPr>
            <p:grpSpPr bwMode="auto">
              <a:xfrm>
                <a:off x="7259650" y="4975989"/>
                <a:ext cx="139700" cy="52388"/>
                <a:chOff x="2308" y="1609"/>
                <a:chExt cx="88" cy="33"/>
              </a:xfrm>
            </p:grpSpPr>
            <p:sp>
              <p:nvSpPr>
                <p:cNvPr id="51" name="Line 60"/>
                <p:cNvSpPr>
                  <a:spLocks noChangeShapeType="1"/>
                </p:cNvSpPr>
                <p:nvPr/>
              </p:nvSpPr>
              <p:spPr bwMode="auto">
                <a:xfrm>
                  <a:off x="2302" y="1626"/>
                  <a:ext cx="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2" name="Line 61"/>
                <p:cNvSpPr>
                  <a:spLocks noChangeShapeType="1"/>
                </p:cNvSpPr>
                <p:nvPr/>
              </p:nvSpPr>
              <p:spPr bwMode="auto">
                <a:xfrm rot="20274917">
                  <a:off x="2317" y="1609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3" name="Line 62"/>
                <p:cNvSpPr>
                  <a:spLocks noChangeShapeType="1"/>
                </p:cNvSpPr>
                <p:nvPr/>
              </p:nvSpPr>
              <p:spPr bwMode="auto">
                <a:xfrm rot="1325083" flipH="1">
                  <a:off x="2317" y="1642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sp>
            <p:nvSpPr>
              <p:cNvPr id="50" name="Line 63"/>
              <p:cNvSpPr>
                <a:spLocks noChangeShapeType="1"/>
              </p:cNvSpPr>
              <p:nvPr/>
            </p:nvSpPr>
            <p:spPr bwMode="auto">
              <a:xfrm>
                <a:off x="6892941" y="5002224"/>
                <a:ext cx="36671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45" name="AutoShape 19"/>
            <p:cNvSpPr>
              <a:spLocks noChangeAspect="1" noChangeArrowheads="1"/>
            </p:cNvSpPr>
            <p:nvPr/>
          </p:nvSpPr>
          <p:spPr bwMode="auto">
            <a:xfrm>
              <a:off x="5143500" y="3943474"/>
              <a:ext cx="1427428" cy="1044585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과목코드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과목명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기간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Rectangle 20"/>
            <p:cNvSpPr>
              <a:spLocks noChangeAspect="1" noChangeArrowheads="1"/>
            </p:cNvSpPr>
            <p:nvPr/>
          </p:nvSpPr>
          <p:spPr bwMode="auto">
            <a:xfrm>
              <a:off x="5143500" y="3694172"/>
              <a:ext cx="1427428" cy="21582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tIns="0" bIns="0">
              <a:spAutoFit/>
            </a:bodyPr>
            <a:lstStyle/>
            <a:p>
              <a:pPr algn="just" latinLnBrk="0">
                <a:defRPr/>
              </a:pPr>
              <a:r>
                <a:rPr kumimoji="0" lang="ko-KR" alt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과목</a:t>
              </a:r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5150108" y="4387207"/>
              <a:ext cx="1422142" cy="172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19"/>
            <p:cNvSpPr>
              <a:spLocks noChangeAspect="1" noChangeArrowheads="1"/>
            </p:cNvSpPr>
            <p:nvPr/>
          </p:nvSpPr>
          <p:spPr bwMode="auto">
            <a:xfrm>
              <a:off x="7461304" y="3940952"/>
              <a:ext cx="1395654" cy="928208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Rectangle 20"/>
            <p:cNvSpPr>
              <a:spLocks noChangeAspect="1" noChangeArrowheads="1"/>
            </p:cNvSpPr>
            <p:nvPr/>
          </p:nvSpPr>
          <p:spPr bwMode="auto">
            <a:xfrm>
              <a:off x="7461304" y="3726160"/>
              <a:ext cx="1395654" cy="21479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tIns="0" bIns="0">
              <a:spAutoFit/>
            </a:bodyPr>
            <a:lstStyle/>
            <a:p>
              <a:pPr algn="just" latinLnBrk="0">
                <a:defRPr/>
              </a:pPr>
              <a:r>
                <a:rPr kumimoji="0" lang="ko-KR" alt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과목평가</a:t>
              </a:r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7467765" y="4379110"/>
              <a:ext cx="1390485" cy="153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6588224" y="4285476"/>
              <a:ext cx="882544" cy="285750"/>
              <a:chOff x="6588224" y="4270515"/>
              <a:chExt cx="882544" cy="285750"/>
            </a:xfrm>
          </p:grpSpPr>
          <p:sp>
            <p:nvSpPr>
              <p:cNvPr id="31" name="Line 58"/>
              <p:cNvSpPr>
                <a:spLocks noChangeShapeType="1"/>
              </p:cNvSpPr>
              <p:nvPr/>
            </p:nvSpPr>
            <p:spPr bwMode="auto">
              <a:xfrm flipH="1">
                <a:off x="6588224" y="4416127"/>
                <a:ext cx="3650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grpSp>
            <p:nvGrpSpPr>
              <p:cNvPr id="32" name="Group 59"/>
              <p:cNvGrpSpPr>
                <a:grpSpLocks/>
              </p:cNvGrpSpPr>
              <p:nvPr/>
            </p:nvGrpSpPr>
            <p:grpSpPr bwMode="auto">
              <a:xfrm>
                <a:off x="7331069" y="4388743"/>
                <a:ext cx="139699" cy="52388"/>
                <a:chOff x="2308" y="1609"/>
                <a:chExt cx="88" cy="33"/>
              </a:xfrm>
            </p:grpSpPr>
            <p:sp>
              <p:nvSpPr>
                <p:cNvPr id="39" name="Line 60"/>
                <p:cNvSpPr>
                  <a:spLocks noChangeShapeType="1"/>
                </p:cNvSpPr>
                <p:nvPr/>
              </p:nvSpPr>
              <p:spPr bwMode="auto">
                <a:xfrm>
                  <a:off x="2308" y="1626"/>
                  <a:ext cx="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0" name="Line 61"/>
                <p:cNvSpPr>
                  <a:spLocks noChangeShapeType="1"/>
                </p:cNvSpPr>
                <p:nvPr/>
              </p:nvSpPr>
              <p:spPr bwMode="auto">
                <a:xfrm rot="20274917">
                  <a:off x="2317" y="1609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1" name="Line 62"/>
                <p:cNvSpPr>
                  <a:spLocks noChangeShapeType="1"/>
                </p:cNvSpPr>
                <p:nvPr/>
              </p:nvSpPr>
              <p:spPr bwMode="auto">
                <a:xfrm rot="1325083" flipH="1">
                  <a:off x="2317" y="1642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sp>
            <p:nvSpPr>
              <p:cNvPr id="33" name="Line 63"/>
              <p:cNvSpPr>
                <a:spLocks noChangeShapeType="1"/>
              </p:cNvSpPr>
              <p:nvPr/>
            </p:nvSpPr>
            <p:spPr bwMode="auto">
              <a:xfrm>
                <a:off x="6964363" y="4416127"/>
                <a:ext cx="366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cxnSp>
            <p:nvCxnSpPr>
              <p:cNvPr id="34" name="직선 연결선 93"/>
              <p:cNvCxnSpPr>
                <a:cxnSpLocks noChangeShapeType="1"/>
              </p:cNvCxnSpPr>
              <p:nvPr/>
            </p:nvCxnSpPr>
            <p:spPr bwMode="auto">
              <a:xfrm rot="5400000">
                <a:off x="7200920" y="4412596"/>
                <a:ext cx="285750" cy="1588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36" name="AutoShape 19"/>
            <p:cNvSpPr>
              <a:spLocks noChangeAspect="1" noChangeArrowheads="1"/>
            </p:cNvSpPr>
            <p:nvPr/>
          </p:nvSpPr>
          <p:spPr bwMode="auto">
            <a:xfrm>
              <a:off x="7500937" y="5552767"/>
              <a:ext cx="1427429" cy="1044585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평가코드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(PK)</a:t>
              </a:r>
            </a:p>
            <a:p>
              <a:pPr marL="355600" indent="-355600" defTabSz="355600">
                <a:lnSpc>
                  <a:spcPct val="110000"/>
                </a:lnSpc>
                <a:defRPr/>
              </a:pPr>
              <a:endPara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평가내역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Rectangle 20"/>
            <p:cNvSpPr>
              <a:spLocks noChangeAspect="1" noChangeArrowheads="1"/>
            </p:cNvSpPr>
            <p:nvPr/>
          </p:nvSpPr>
          <p:spPr bwMode="auto">
            <a:xfrm>
              <a:off x="7286823" y="5311045"/>
              <a:ext cx="1427429" cy="21582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tIns="0" bIns="0">
              <a:spAutoFit/>
            </a:bodyPr>
            <a:lstStyle/>
            <a:p>
              <a:pPr algn="just" latinLnBrk="0">
                <a:defRPr/>
              </a:pPr>
              <a:r>
                <a:rPr kumimoji="0" lang="ko-KR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평가항목</a:t>
              </a:r>
              <a:endParaRPr kumimoji="0" lang="ko-KR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7507546" y="5996500"/>
              <a:ext cx="1422142" cy="172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450000" tIns="360000" rIns="450000" bIns="360000"/>
            <a:lstStyle/>
            <a:p>
              <a:pPr>
                <a:defRPr/>
              </a:pPr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5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정규화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실습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제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 </a:t>
            </a:r>
            <a:r>
              <a:rPr lang="ko-KR" altLang="en-US" sz="2800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정규형으로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정규화하기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/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-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아래 모델을 제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정규형에 맞게 다시 작성하시오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08396" y="3330512"/>
            <a:ext cx="1387744" cy="28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신청되어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325462" y="3102078"/>
            <a:ext cx="1497303" cy="34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b="1">
                <a:solidFill>
                  <a:schemeClr val="hlin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69683" y="2864661"/>
            <a:ext cx="1406004" cy="28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가져야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786245" y="3285767"/>
            <a:ext cx="17894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089357" y="3285767"/>
            <a:ext cx="180772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48646" y="3285767"/>
            <a:ext cx="2337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512348" y="3285767"/>
            <a:ext cx="17894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089911" y="3291015"/>
            <a:ext cx="1294619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097215" y="3173804"/>
            <a:ext cx="224595" cy="103216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3108170" y="3296264"/>
            <a:ext cx="224595" cy="101466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065362" y="4667423"/>
            <a:ext cx="1406004" cy="28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등록하여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5617065" y="2432050"/>
            <a:ext cx="1977535" cy="1970254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  <a:flatTx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강좌</a:t>
            </a:r>
          </a:p>
          <a:p>
            <a:pPr marL="285750" indent="-285750">
              <a:lnSpc>
                <a:spcPct val="70000"/>
              </a:lnSpc>
              <a:spcBef>
                <a:spcPct val="45000"/>
              </a:spcBef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강좌번호  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70000"/>
              </a:lnSpc>
              <a:spcBef>
                <a:spcPct val="45000"/>
              </a:spcBef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강좌명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70000"/>
              </a:lnSpc>
              <a:spcBef>
                <a:spcPct val="45000"/>
              </a:spcBef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교수번호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70000"/>
              </a:lnSpc>
              <a:spcBef>
                <a:spcPct val="45000"/>
              </a:spcBef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과코드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70000"/>
              </a:lnSpc>
              <a:spcBef>
                <a:spcPct val="45000"/>
              </a:spcBef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과명          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70000"/>
              </a:lnSpc>
              <a:spcBef>
                <a:spcPct val="45000"/>
              </a:spcBef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교수명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1040180" y="4973667"/>
            <a:ext cx="2010402" cy="786527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  <a:flatTx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학생</a:t>
            </a:r>
          </a:p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학번</a:t>
            </a:r>
          </a:p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성명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073468" y="4124480"/>
            <a:ext cx="838125" cy="28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가져야</a:t>
            </a: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3358329" y="3140565"/>
            <a:ext cx="0" cy="290404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" name="Group 33"/>
          <p:cNvGrpSpPr>
            <a:grpSpLocks/>
          </p:cNvGrpSpPr>
          <p:nvPr/>
        </p:nvGrpSpPr>
        <p:grpSpPr bwMode="auto">
          <a:xfrm>
            <a:off x="1802288" y="4077072"/>
            <a:ext cx="334154" cy="869462"/>
            <a:chOff x="914" y="2226"/>
            <a:chExt cx="183" cy="497"/>
          </a:xfrm>
        </p:grpSpPr>
        <p:grpSp>
          <p:nvGrpSpPr>
            <p:cNvPr id="28" name="Group 20"/>
            <p:cNvGrpSpPr>
              <a:grpSpLocks/>
            </p:cNvGrpSpPr>
            <p:nvPr/>
          </p:nvGrpSpPr>
          <p:grpSpPr bwMode="auto">
            <a:xfrm>
              <a:off x="1005" y="2481"/>
              <a:ext cx="0" cy="242"/>
              <a:chOff x="1032" y="2837"/>
              <a:chExt cx="0" cy="265"/>
            </a:xfrm>
          </p:grpSpPr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1032" y="2908"/>
                <a:ext cx="0" cy="47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1032" y="2988"/>
                <a:ext cx="0" cy="4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1032" y="3055"/>
                <a:ext cx="0" cy="47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1032" y="2837"/>
                <a:ext cx="0" cy="4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005" y="2234"/>
              <a:ext cx="0" cy="22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1005" y="2238"/>
              <a:ext cx="80" cy="7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914" y="2226"/>
              <a:ext cx="84" cy="8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917" y="2316"/>
              <a:ext cx="1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1136113" y="2582500"/>
            <a:ext cx="1926407" cy="1522686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  <a:flatTx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</a:p>
          <a:p>
            <a:pPr marL="285750" indent="-285750">
              <a:lnSpc>
                <a:spcPct val="60000"/>
              </a:lnSpc>
              <a:buClr>
                <a:srgbClr val="FC0128"/>
              </a:buClr>
              <a:buFont typeface="Wingdings" pitchFamily="2" charset="2"/>
              <a:buNone/>
            </a:pP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6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학점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60000"/>
              </a:lnSpc>
              <a:buClr>
                <a:srgbClr val="FC0128"/>
              </a:buClr>
              <a:buFont typeface="Wingdings" pitchFamily="2" charset="2"/>
              <a:buNone/>
            </a:pP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6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교수번호  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60000"/>
              </a:lnSpc>
              <a:buClr>
                <a:srgbClr val="FC0128"/>
              </a:buClr>
              <a:buFont typeface="Wingdings" pitchFamily="2" charset="2"/>
              <a:buNone/>
            </a:pP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6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학점설명 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60000"/>
              </a:lnSpc>
              <a:buClr>
                <a:srgbClr val="FC0128"/>
              </a:buClr>
              <a:buFont typeface="Wingdings" pitchFamily="2" charset="2"/>
              <a:buNone/>
            </a:pP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6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강좌명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정규화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실습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제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정규형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답안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683568" y="2132856"/>
            <a:ext cx="7746057" cy="4032448"/>
            <a:chOff x="683568" y="2132856"/>
            <a:chExt cx="7746057" cy="4032448"/>
          </a:xfrm>
        </p:grpSpPr>
        <p:grpSp>
          <p:nvGrpSpPr>
            <p:cNvPr id="9" name="Group 1146"/>
            <p:cNvGrpSpPr>
              <a:grpSpLocks/>
            </p:cNvGrpSpPr>
            <p:nvPr/>
          </p:nvGrpSpPr>
          <p:grpSpPr bwMode="auto">
            <a:xfrm>
              <a:off x="7092280" y="2828925"/>
              <a:ext cx="350516" cy="2097088"/>
              <a:chOff x="3936" y="1920"/>
              <a:chExt cx="192" cy="1321"/>
            </a:xfrm>
          </p:grpSpPr>
          <p:sp>
            <p:nvSpPr>
              <p:cNvPr id="57" name="Line 1143"/>
              <p:cNvSpPr>
                <a:spLocks noChangeShapeType="1"/>
              </p:cNvSpPr>
              <p:nvPr/>
            </p:nvSpPr>
            <p:spPr bwMode="auto">
              <a:xfrm rot="16200000" flipH="1">
                <a:off x="3803" y="3013"/>
                <a:ext cx="457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58" name="AutoShape 1144"/>
              <p:cNvSpPr>
                <a:spLocks noChangeArrowheads="1"/>
              </p:cNvSpPr>
              <p:nvPr/>
            </p:nvSpPr>
            <p:spPr bwMode="auto">
              <a:xfrm rot="5400000">
                <a:off x="3840" y="2016"/>
                <a:ext cx="384" cy="192"/>
              </a:xfrm>
              <a:prstGeom prst="homePlate">
                <a:avLst>
                  <a:gd name="adj" fmla="val 50000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ko-KR" altLang="en-US" b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Line 1145"/>
              <p:cNvSpPr>
                <a:spLocks noChangeShapeType="1"/>
              </p:cNvSpPr>
              <p:nvPr/>
            </p:nvSpPr>
            <p:spPr bwMode="auto">
              <a:xfrm rot="16200000" flipH="1">
                <a:off x="3755" y="2437"/>
                <a:ext cx="553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  <p:grpSp>
          <p:nvGrpSpPr>
            <p:cNvPr id="10" name="Group 1140"/>
            <p:cNvGrpSpPr>
              <a:grpSpLocks/>
            </p:cNvGrpSpPr>
            <p:nvPr/>
          </p:nvGrpSpPr>
          <p:grpSpPr bwMode="auto">
            <a:xfrm>
              <a:off x="1457637" y="2708919"/>
              <a:ext cx="366947" cy="2520281"/>
              <a:chOff x="798" y="1776"/>
              <a:chExt cx="201" cy="1584"/>
            </a:xfrm>
          </p:grpSpPr>
          <p:sp>
            <p:nvSpPr>
              <p:cNvPr id="53" name="Line 1056"/>
              <p:cNvSpPr>
                <a:spLocks noChangeShapeType="1"/>
              </p:cNvSpPr>
              <p:nvPr/>
            </p:nvSpPr>
            <p:spPr bwMode="auto">
              <a:xfrm>
                <a:off x="798" y="2208"/>
                <a:ext cx="200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" name="Line 1125"/>
              <p:cNvSpPr>
                <a:spLocks noChangeShapeType="1"/>
              </p:cNvSpPr>
              <p:nvPr/>
            </p:nvSpPr>
            <p:spPr bwMode="auto">
              <a:xfrm rot="5400000">
                <a:off x="546" y="2424"/>
                <a:ext cx="721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55" name="AutoShape 1126"/>
              <p:cNvSpPr>
                <a:spLocks noChangeArrowheads="1"/>
              </p:cNvSpPr>
              <p:nvPr/>
            </p:nvSpPr>
            <p:spPr bwMode="auto">
              <a:xfrm rot="5400000">
                <a:off x="711" y="1872"/>
                <a:ext cx="384" cy="192"/>
              </a:xfrm>
              <a:prstGeom prst="homePlate">
                <a:avLst>
                  <a:gd name="adj" fmla="val 50000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ko-KR" altLang="en-US" b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Line 1127"/>
              <p:cNvSpPr>
                <a:spLocks noChangeShapeType="1"/>
              </p:cNvSpPr>
              <p:nvPr/>
            </p:nvSpPr>
            <p:spPr bwMode="auto">
              <a:xfrm rot="5400000">
                <a:off x="639" y="3096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  <p:grpSp>
          <p:nvGrpSpPr>
            <p:cNvPr id="11" name="Group 1139"/>
            <p:cNvGrpSpPr>
              <a:grpSpLocks/>
            </p:cNvGrpSpPr>
            <p:nvPr/>
          </p:nvGrpSpPr>
          <p:grpSpPr bwMode="auto">
            <a:xfrm>
              <a:off x="5445620" y="2827338"/>
              <a:ext cx="350516" cy="2097088"/>
              <a:chOff x="2928" y="1919"/>
              <a:chExt cx="192" cy="1321"/>
            </a:xfrm>
          </p:grpSpPr>
          <p:sp>
            <p:nvSpPr>
              <p:cNvPr id="51" name="Line 1134"/>
              <p:cNvSpPr>
                <a:spLocks noChangeShapeType="1"/>
              </p:cNvSpPr>
              <p:nvPr/>
            </p:nvSpPr>
            <p:spPr bwMode="auto">
              <a:xfrm rot="16200000" flipH="1">
                <a:off x="2447" y="2662"/>
                <a:ext cx="1154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52" name="AutoShape 1135"/>
              <p:cNvSpPr>
                <a:spLocks noChangeArrowheads="1"/>
              </p:cNvSpPr>
              <p:nvPr/>
            </p:nvSpPr>
            <p:spPr bwMode="auto">
              <a:xfrm rot="5400000">
                <a:off x="2832" y="2015"/>
                <a:ext cx="384" cy="192"/>
              </a:xfrm>
              <a:prstGeom prst="homePlate">
                <a:avLst>
                  <a:gd name="adj" fmla="val 50000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ko-KR" altLang="en-US" b="1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" name="Group 1141"/>
            <p:cNvGrpSpPr>
              <a:grpSpLocks/>
            </p:cNvGrpSpPr>
            <p:nvPr/>
          </p:nvGrpSpPr>
          <p:grpSpPr bwMode="auto">
            <a:xfrm>
              <a:off x="2366788" y="2708919"/>
              <a:ext cx="350516" cy="1593205"/>
              <a:chOff x="2304" y="2544"/>
              <a:chExt cx="192" cy="1072"/>
            </a:xfrm>
          </p:grpSpPr>
          <p:sp>
            <p:nvSpPr>
              <p:cNvPr id="48" name="Line 1129"/>
              <p:cNvSpPr>
                <a:spLocks noChangeShapeType="1"/>
              </p:cNvSpPr>
              <p:nvPr/>
            </p:nvSpPr>
            <p:spPr bwMode="auto">
              <a:xfrm rot="5400000">
                <a:off x="2258" y="2974"/>
                <a:ext cx="288" cy="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49" name="AutoShape 1130"/>
              <p:cNvSpPr>
                <a:spLocks noChangeArrowheads="1"/>
              </p:cNvSpPr>
              <p:nvPr/>
            </p:nvSpPr>
            <p:spPr bwMode="auto">
              <a:xfrm rot="5400000">
                <a:off x="2208" y="2640"/>
                <a:ext cx="384" cy="192"/>
              </a:xfrm>
              <a:prstGeom prst="homePlate">
                <a:avLst>
                  <a:gd name="adj" fmla="val 50000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ko-KR" altLang="en-US" b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Line 1131"/>
              <p:cNvSpPr>
                <a:spLocks noChangeShapeType="1"/>
              </p:cNvSpPr>
              <p:nvPr/>
            </p:nvSpPr>
            <p:spPr bwMode="auto">
              <a:xfrm rot="5400000">
                <a:off x="2136" y="3352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17" name="Rectangle 1032"/>
            <p:cNvSpPr>
              <a:spLocks noChangeArrowheads="1"/>
            </p:cNvSpPr>
            <p:nvPr/>
          </p:nvSpPr>
          <p:spPr bwMode="auto">
            <a:xfrm>
              <a:off x="4214619" y="2667000"/>
              <a:ext cx="138746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신청되어</a:t>
              </a:r>
            </a:p>
          </p:txBody>
        </p:sp>
        <p:sp>
          <p:nvSpPr>
            <p:cNvPr id="18" name="Rectangle 1033"/>
            <p:cNvSpPr>
              <a:spLocks noChangeArrowheads="1"/>
            </p:cNvSpPr>
            <p:nvPr/>
          </p:nvSpPr>
          <p:spPr bwMode="auto">
            <a:xfrm>
              <a:off x="3069647" y="2484438"/>
              <a:ext cx="1496997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b="1">
                  <a:solidFill>
                    <a:schemeClr val="hlink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</a:p>
          </p:txBody>
        </p:sp>
        <p:sp>
          <p:nvSpPr>
            <p:cNvPr id="19" name="Rectangle 1034"/>
            <p:cNvSpPr>
              <a:spLocks noChangeArrowheads="1"/>
            </p:cNvSpPr>
            <p:nvPr/>
          </p:nvSpPr>
          <p:spPr bwMode="auto">
            <a:xfrm>
              <a:off x="3064170" y="2374900"/>
              <a:ext cx="1405716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가져야</a:t>
              </a:r>
            </a:p>
          </p:txBody>
        </p:sp>
        <p:sp>
          <p:nvSpPr>
            <p:cNvPr id="20" name="Line 1035"/>
            <p:cNvSpPr>
              <a:spLocks noChangeShapeType="1"/>
            </p:cNvSpPr>
            <p:nvPr/>
          </p:nvSpPr>
          <p:spPr bwMode="auto">
            <a:xfrm>
              <a:off x="4530131" y="2651125"/>
              <a:ext cx="17890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1036"/>
            <p:cNvSpPr>
              <a:spLocks noChangeShapeType="1"/>
            </p:cNvSpPr>
            <p:nvPr/>
          </p:nvSpPr>
          <p:spPr bwMode="auto">
            <a:xfrm>
              <a:off x="4833182" y="2651125"/>
              <a:ext cx="180735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Line 1037"/>
            <p:cNvSpPr>
              <a:spLocks noChangeShapeType="1"/>
            </p:cNvSpPr>
            <p:nvPr/>
          </p:nvSpPr>
          <p:spPr bwMode="auto">
            <a:xfrm>
              <a:off x="4256290" y="2651125"/>
              <a:ext cx="17890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1038"/>
            <p:cNvSpPr>
              <a:spLocks noChangeShapeType="1"/>
            </p:cNvSpPr>
            <p:nvPr/>
          </p:nvSpPr>
          <p:spPr bwMode="auto">
            <a:xfrm>
              <a:off x="2834143" y="2655888"/>
              <a:ext cx="129435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1039"/>
            <p:cNvSpPr>
              <a:spLocks noChangeShapeType="1"/>
            </p:cNvSpPr>
            <p:nvPr/>
          </p:nvSpPr>
          <p:spPr bwMode="auto">
            <a:xfrm>
              <a:off x="2841446" y="2549525"/>
              <a:ext cx="224550" cy="9366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1040"/>
            <p:cNvSpPr>
              <a:spLocks noChangeShapeType="1"/>
            </p:cNvSpPr>
            <p:nvPr/>
          </p:nvSpPr>
          <p:spPr bwMode="auto">
            <a:xfrm flipV="1">
              <a:off x="2852399" y="2660650"/>
              <a:ext cx="222724" cy="9207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Rectangle 1046"/>
            <p:cNvSpPr>
              <a:spLocks noChangeArrowheads="1"/>
            </p:cNvSpPr>
            <p:nvPr/>
          </p:nvSpPr>
          <p:spPr bwMode="auto">
            <a:xfrm>
              <a:off x="683568" y="4948788"/>
              <a:ext cx="1405716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등록하여</a:t>
              </a:r>
            </a:p>
          </p:txBody>
        </p:sp>
        <p:sp>
          <p:nvSpPr>
            <p:cNvPr id="29" name="Rectangle 1052"/>
            <p:cNvSpPr>
              <a:spLocks noChangeArrowheads="1"/>
            </p:cNvSpPr>
            <p:nvPr/>
          </p:nvSpPr>
          <p:spPr bwMode="auto">
            <a:xfrm>
              <a:off x="721678" y="3194685"/>
              <a:ext cx="1405716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가져야</a:t>
              </a:r>
            </a:p>
          </p:txBody>
        </p:sp>
        <p:sp>
          <p:nvSpPr>
            <p:cNvPr id="32" name="Line 1055"/>
            <p:cNvSpPr>
              <a:spLocks noChangeShapeType="1"/>
            </p:cNvSpPr>
            <p:nvPr/>
          </p:nvSpPr>
          <p:spPr bwMode="auto">
            <a:xfrm>
              <a:off x="3097031" y="2519363"/>
              <a:ext cx="0" cy="26352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Rectangle 1066"/>
            <p:cNvSpPr>
              <a:spLocks noChangeArrowheads="1"/>
            </p:cNvSpPr>
            <p:nvPr/>
          </p:nvSpPr>
          <p:spPr bwMode="auto">
            <a:xfrm>
              <a:off x="4621411" y="3408363"/>
              <a:ext cx="12049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배정받아</a:t>
              </a:r>
            </a:p>
          </p:txBody>
        </p:sp>
        <p:sp>
          <p:nvSpPr>
            <p:cNvPr id="36" name="Rectangle 1075"/>
            <p:cNvSpPr>
              <a:spLocks noChangeArrowheads="1"/>
            </p:cNvSpPr>
            <p:nvPr/>
          </p:nvSpPr>
          <p:spPr bwMode="auto">
            <a:xfrm>
              <a:off x="6516216" y="3356992"/>
              <a:ext cx="1095363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가져야</a:t>
              </a:r>
            </a:p>
          </p:txBody>
        </p:sp>
        <p:sp>
          <p:nvSpPr>
            <p:cNvPr id="37" name="Rectangle 1102"/>
            <p:cNvSpPr>
              <a:spLocks noChangeArrowheads="1"/>
            </p:cNvSpPr>
            <p:nvPr/>
          </p:nvSpPr>
          <p:spPr bwMode="auto">
            <a:xfrm>
              <a:off x="2498232" y="3690739"/>
              <a:ext cx="1131876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배점되어</a:t>
              </a:r>
            </a:p>
          </p:txBody>
        </p:sp>
        <p:sp>
          <p:nvSpPr>
            <p:cNvPr id="38" name="Rectangle 1111"/>
            <p:cNvSpPr>
              <a:spLocks noChangeArrowheads="1"/>
            </p:cNvSpPr>
            <p:nvPr/>
          </p:nvSpPr>
          <p:spPr bwMode="auto">
            <a:xfrm>
              <a:off x="2584035" y="3117533"/>
              <a:ext cx="1131876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 dirty="0" err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부여받아</a:t>
              </a:r>
              <a:endParaRPr lang="ko-KR" altLang="en-US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Rectangle 1112"/>
            <p:cNvSpPr>
              <a:spLocks noChangeArrowheads="1"/>
            </p:cNvSpPr>
            <p:nvPr/>
          </p:nvSpPr>
          <p:spPr bwMode="auto">
            <a:xfrm>
              <a:off x="5584108" y="4619625"/>
              <a:ext cx="12049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출강하여</a:t>
              </a:r>
            </a:p>
          </p:txBody>
        </p:sp>
        <p:sp>
          <p:nvSpPr>
            <p:cNvPr id="40" name="Rectangle 1113"/>
            <p:cNvSpPr>
              <a:spLocks noChangeArrowheads="1"/>
            </p:cNvSpPr>
            <p:nvPr/>
          </p:nvSpPr>
          <p:spPr bwMode="auto">
            <a:xfrm>
              <a:off x="7297749" y="4606925"/>
              <a:ext cx="1131876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개설하여</a:t>
              </a:r>
            </a:p>
          </p:txBody>
        </p:sp>
        <p:sp>
          <p:nvSpPr>
            <p:cNvPr id="61" name="AutoShape 19"/>
            <p:cNvSpPr>
              <a:spLocks noChangeAspect="1" noChangeArrowheads="1"/>
            </p:cNvSpPr>
            <p:nvPr/>
          </p:nvSpPr>
          <p:spPr bwMode="auto">
            <a:xfrm>
              <a:off x="1043608" y="2204864"/>
              <a:ext cx="1800200" cy="909265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등록</a:t>
              </a:r>
              <a:endPara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AutoShape 19"/>
            <p:cNvSpPr>
              <a:spLocks noChangeAspect="1" noChangeArrowheads="1"/>
            </p:cNvSpPr>
            <p:nvPr/>
          </p:nvSpPr>
          <p:spPr bwMode="auto">
            <a:xfrm>
              <a:off x="747956" y="5256039"/>
              <a:ext cx="1800200" cy="909265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학생</a:t>
              </a:r>
              <a:endPara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학번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성명</a:t>
              </a:r>
              <a:endPara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AutoShape 19"/>
            <p:cNvSpPr>
              <a:spLocks noChangeAspect="1" noChangeArrowheads="1"/>
            </p:cNvSpPr>
            <p:nvPr/>
          </p:nvSpPr>
          <p:spPr bwMode="auto">
            <a:xfrm>
              <a:off x="1835696" y="4005064"/>
              <a:ext cx="1512168" cy="909265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학점</a:t>
              </a:r>
              <a:endPara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학점코드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학점설명</a:t>
              </a:r>
              <a:endPara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AutoShape 19"/>
            <p:cNvSpPr>
              <a:spLocks noChangeAspect="1" noChangeArrowheads="1"/>
            </p:cNvSpPr>
            <p:nvPr/>
          </p:nvSpPr>
          <p:spPr bwMode="auto">
            <a:xfrm>
              <a:off x="4723636" y="4918308"/>
              <a:ext cx="1592560" cy="909265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교수</a:t>
              </a:r>
              <a:endPara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교수번호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교수명</a:t>
              </a:r>
              <a:endPara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AutoShape 19"/>
            <p:cNvSpPr>
              <a:spLocks noChangeAspect="1" noChangeArrowheads="1"/>
            </p:cNvSpPr>
            <p:nvPr/>
          </p:nvSpPr>
          <p:spPr bwMode="auto">
            <a:xfrm>
              <a:off x="6542504" y="4933548"/>
              <a:ext cx="1656184" cy="909265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학과</a:t>
              </a:r>
              <a:endPara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학과코드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학과명</a:t>
              </a:r>
              <a:endPara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AutoShape 19"/>
            <p:cNvSpPr>
              <a:spLocks noChangeAspect="1" noChangeArrowheads="1"/>
            </p:cNvSpPr>
            <p:nvPr/>
          </p:nvSpPr>
          <p:spPr bwMode="auto">
            <a:xfrm>
              <a:off x="5220072" y="2132856"/>
              <a:ext cx="2448272" cy="1152128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/>
            <a:lstStyle/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강좌</a:t>
              </a:r>
              <a:endPara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강좌번호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5600" indent="-355600" defTabSz="355600">
                <a:lnSpc>
                  <a:spcPct val="110000"/>
                </a:lnSpc>
                <a:defRPr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강좌명</a:t>
              </a:r>
              <a:endPara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2643182"/>
            <a:ext cx="6686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실전 데이터 모델링 </a:t>
            </a:r>
            <a:r>
              <a:rPr lang="en-US" altLang="ko-KR" sz="5400" dirty="0" smtClean="0"/>
              <a:t>2</a:t>
            </a:r>
          </a:p>
          <a:p>
            <a:r>
              <a:rPr lang="en-US" altLang="ko-KR" sz="5400" dirty="0" smtClean="0"/>
              <a:t>      - M:N </a:t>
            </a:r>
            <a:r>
              <a:rPr lang="ko-KR" altLang="en-US" sz="5400" dirty="0" smtClean="0"/>
              <a:t>관계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M:N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관계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M:N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관계의 해결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실제 대부분의 업무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/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비즈니스는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M:N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만약 어떤 속성이 관계를 나타내고 있다면 이 관계는 분해되어야 한다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M:N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관계는 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새로운 </a:t>
            </a:r>
            <a:r>
              <a:rPr lang="ko-KR" altLang="en-US" sz="2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엔티티를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추가하여 </a:t>
            </a:r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1:N 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관계로 변경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한다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 </a:t>
            </a:r>
          </a:p>
          <a:p>
            <a:pPr>
              <a:buFont typeface="Wingdings" pitchFamily="2" charset="2"/>
              <a:buChar char="§"/>
            </a:pP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597249" y="3429000"/>
            <a:ext cx="3990975" cy="3138488"/>
            <a:chOff x="2000250" y="3571875"/>
            <a:chExt cx="3990975" cy="3138488"/>
          </a:xfrm>
        </p:grpSpPr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2000250" y="3571875"/>
              <a:ext cx="3990975" cy="1255630"/>
              <a:chOff x="1344" y="880"/>
              <a:chExt cx="2544" cy="1621"/>
            </a:xfrm>
          </p:grpSpPr>
          <p:sp>
            <p:nvSpPr>
              <p:cNvPr id="36" name="AutoShape 4"/>
              <p:cNvSpPr>
                <a:spLocks noChangeArrowheads="1"/>
              </p:cNvSpPr>
              <p:nvPr/>
            </p:nvSpPr>
            <p:spPr bwMode="auto">
              <a:xfrm>
                <a:off x="1344" y="880"/>
                <a:ext cx="528" cy="1617"/>
              </a:xfrm>
              <a:prstGeom prst="roundRect">
                <a:avLst>
                  <a:gd name="adj" fmla="val 16667"/>
                </a:avLst>
              </a:prstGeom>
              <a:solidFill>
                <a:srgbClr val="FFFF7B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Entity1</a:t>
                </a:r>
                <a:endParaRPr lang="ko-KR" altLang="ko-K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" name="AutoShape 5"/>
              <p:cNvSpPr>
                <a:spLocks noChangeArrowheads="1"/>
              </p:cNvSpPr>
              <p:nvPr/>
            </p:nvSpPr>
            <p:spPr bwMode="auto">
              <a:xfrm>
                <a:off x="3360" y="880"/>
                <a:ext cx="528" cy="1621"/>
              </a:xfrm>
              <a:prstGeom prst="roundRect">
                <a:avLst>
                  <a:gd name="adj" fmla="val 16667"/>
                </a:avLst>
              </a:prstGeom>
              <a:solidFill>
                <a:srgbClr val="A7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Entity2</a:t>
                </a:r>
                <a:endParaRPr lang="ko-KR" altLang="ko-K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2267744" y="4841627"/>
              <a:ext cx="338218" cy="889650"/>
              <a:chOff x="1546" y="1689"/>
              <a:chExt cx="240" cy="567"/>
            </a:xfrm>
          </p:grpSpPr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rot="10800000" flipV="1">
                <a:off x="1668" y="1689"/>
                <a:ext cx="0" cy="3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 rot="10800000" flipV="1">
                <a:off x="1668" y="1934"/>
                <a:ext cx="0" cy="30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2" name="Group 9"/>
              <p:cNvGrpSpPr>
                <a:grpSpLocks/>
              </p:cNvGrpSpPr>
              <p:nvPr/>
            </p:nvGrpSpPr>
            <p:grpSpPr bwMode="auto">
              <a:xfrm rot="16200000" flipV="1">
                <a:off x="1606" y="2086"/>
                <a:ext cx="116" cy="224"/>
                <a:chOff x="1920" y="2400"/>
                <a:chExt cx="96" cy="192"/>
              </a:xfrm>
            </p:grpSpPr>
            <p:sp>
              <p:nvSpPr>
                <p:cNvPr id="34" name="Line 10"/>
                <p:cNvSpPr>
                  <a:spLocks noChangeShapeType="1"/>
                </p:cNvSpPr>
                <p:nvPr/>
              </p:nvSpPr>
              <p:spPr bwMode="auto">
                <a:xfrm>
                  <a:off x="1920" y="240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920" y="2496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>
                <a:off x="1546" y="21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5313902" y="4827505"/>
              <a:ext cx="338218" cy="888474"/>
              <a:chOff x="3514" y="1680"/>
              <a:chExt cx="240" cy="566"/>
            </a:xfrm>
          </p:grpSpPr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 rot="10800000" flipV="1">
                <a:off x="3636" y="1680"/>
                <a:ext cx="0" cy="3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 rot="10800000" flipV="1">
                <a:off x="3636" y="1925"/>
                <a:ext cx="0" cy="30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rot="16200000" flipV="1">
                <a:off x="3629" y="2132"/>
                <a:ext cx="116" cy="11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 rot="-5400000" flipH="1" flipV="1">
                <a:off x="3517" y="2132"/>
                <a:ext cx="116" cy="11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3514" y="21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2826679" y="3908436"/>
              <a:ext cx="2338117" cy="316555"/>
              <a:chOff x="1900" y="806"/>
              <a:chExt cx="1660" cy="202"/>
            </a:xfrm>
          </p:grpSpPr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 rot="16200000" flipV="1">
                <a:off x="2729" y="84"/>
                <a:ext cx="0" cy="1646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9" name="Group 22"/>
              <p:cNvGrpSpPr>
                <a:grpSpLocks noChangeAspect="1"/>
              </p:cNvGrpSpPr>
              <p:nvPr/>
            </p:nvGrpSpPr>
            <p:grpSpPr bwMode="auto">
              <a:xfrm flipV="1">
                <a:off x="1900" y="808"/>
                <a:ext cx="104" cy="200"/>
                <a:chOff x="1920" y="2400"/>
                <a:chExt cx="96" cy="192"/>
              </a:xfrm>
            </p:grpSpPr>
            <p:sp>
              <p:nvSpPr>
                <p:cNvPr id="23" name="Line 23"/>
                <p:cNvSpPr>
                  <a:spLocks noChangeAspect="1" noChangeShapeType="1"/>
                </p:cNvSpPr>
                <p:nvPr/>
              </p:nvSpPr>
              <p:spPr bwMode="auto">
                <a:xfrm>
                  <a:off x="1920" y="2400"/>
                  <a:ext cx="96" cy="96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4" name="Line 2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20" y="2496"/>
                  <a:ext cx="96" cy="96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0" name="Group 25"/>
              <p:cNvGrpSpPr>
                <a:grpSpLocks noChangeAspect="1"/>
              </p:cNvGrpSpPr>
              <p:nvPr/>
            </p:nvGrpSpPr>
            <p:grpSpPr bwMode="auto">
              <a:xfrm flipH="1" flipV="1">
                <a:off x="3456" y="806"/>
                <a:ext cx="104" cy="200"/>
                <a:chOff x="1920" y="2400"/>
                <a:chExt cx="96" cy="192"/>
              </a:xfrm>
            </p:grpSpPr>
            <p:sp>
              <p:nvSpPr>
                <p:cNvPr id="21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1920" y="2400"/>
                  <a:ext cx="96" cy="96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" name="Line 2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20" y="2496"/>
                  <a:ext cx="96" cy="96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3" name="AutoShape 28"/>
            <p:cNvSpPr>
              <a:spLocks noChangeArrowheads="1"/>
            </p:cNvSpPr>
            <p:nvPr/>
          </p:nvSpPr>
          <p:spPr bwMode="auto">
            <a:xfrm>
              <a:off x="2075036" y="5688013"/>
              <a:ext cx="3721100" cy="1022350"/>
            </a:xfrm>
            <a:prstGeom prst="roundRect">
              <a:avLst>
                <a:gd name="adj" fmla="val 16667"/>
              </a:avLst>
            </a:prstGeom>
            <a:solidFill>
              <a:srgbClr val="A8E77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3286125" y="3622675"/>
              <a:ext cx="1428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M : N </a:t>
              </a:r>
              <a:r>
                <a:rPr lang="ko-KR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관계</a:t>
              </a:r>
            </a:p>
          </p:txBody>
        </p:sp>
        <p:sp>
          <p:nvSpPr>
            <p:cNvPr id="15" name="Arc 30"/>
            <p:cNvSpPr>
              <a:spLocks/>
            </p:cNvSpPr>
            <p:nvPr/>
          </p:nvSpPr>
          <p:spPr bwMode="auto">
            <a:xfrm rot="3085172">
              <a:off x="2638796" y="4131778"/>
              <a:ext cx="621343" cy="1221998"/>
            </a:xfrm>
            <a:custGeom>
              <a:avLst/>
              <a:gdLst>
                <a:gd name="T0" fmla="*/ 0 w 22274"/>
                <a:gd name="T1" fmla="*/ 2147483647 h 35056"/>
                <a:gd name="T2" fmla="*/ 2147483647 w 22274"/>
                <a:gd name="T3" fmla="*/ 2147483647 h 35056"/>
                <a:gd name="T4" fmla="*/ 2147483647 w 22274"/>
                <a:gd name="T5" fmla="*/ 2147483647 h 35056"/>
                <a:gd name="T6" fmla="*/ 0 60000 65536"/>
                <a:gd name="T7" fmla="*/ 0 60000 65536"/>
                <a:gd name="T8" fmla="*/ 0 60000 65536"/>
                <a:gd name="T9" fmla="*/ 0 w 22274"/>
                <a:gd name="T10" fmla="*/ 0 h 35056"/>
                <a:gd name="T11" fmla="*/ 22274 w 22274"/>
                <a:gd name="T12" fmla="*/ 35056 h 35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4" h="35056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4" y="0"/>
                  </a:cubicBezTo>
                  <a:cubicBezTo>
                    <a:pt x="12603" y="0"/>
                    <a:pt x="22274" y="9670"/>
                    <a:pt x="22274" y="21600"/>
                  </a:cubicBezTo>
                  <a:cubicBezTo>
                    <a:pt x="22274" y="26488"/>
                    <a:pt x="20615" y="31232"/>
                    <a:pt x="17570" y="35056"/>
                  </a:cubicBezTo>
                </a:path>
                <a:path w="22274" h="35056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4" y="0"/>
                  </a:cubicBezTo>
                  <a:cubicBezTo>
                    <a:pt x="12603" y="0"/>
                    <a:pt x="22274" y="9670"/>
                    <a:pt x="22274" y="21600"/>
                  </a:cubicBezTo>
                  <a:cubicBezTo>
                    <a:pt x="22274" y="26488"/>
                    <a:pt x="20615" y="31232"/>
                    <a:pt x="17570" y="35056"/>
                  </a:cubicBezTo>
                  <a:lnTo>
                    <a:pt x="674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Arc 31"/>
            <p:cNvSpPr>
              <a:spLocks/>
            </p:cNvSpPr>
            <p:nvPr/>
          </p:nvSpPr>
          <p:spPr bwMode="auto">
            <a:xfrm rot="18514828" flipH="1">
              <a:off x="4568110" y="4135308"/>
              <a:ext cx="621343" cy="1221998"/>
            </a:xfrm>
            <a:custGeom>
              <a:avLst/>
              <a:gdLst>
                <a:gd name="T0" fmla="*/ 0 w 22274"/>
                <a:gd name="T1" fmla="*/ 2147483647 h 35056"/>
                <a:gd name="T2" fmla="*/ 2147483647 w 22274"/>
                <a:gd name="T3" fmla="*/ 2147483647 h 35056"/>
                <a:gd name="T4" fmla="*/ 2147483647 w 22274"/>
                <a:gd name="T5" fmla="*/ 2147483647 h 35056"/>
                <a:gd name="T6" fmla="*/ 0 60000 65536"/>
                <a:gd name="T7" fmla="*/ 0 60000 65536"/>
                <a:gd name="T8" fmla="*/ 0 60000 65536"/>
                <a:gd name="T9" fmla="*/ 0 w 22274"/>
                <a:gd name="T10" fmla="*/ 0 h 35056"/>
                <a:gd name="T11" fmla="*/ 22274 w 22274"/>
                <a:gd name="T12" fmla="*/ 35056 h 35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4" h="35056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4" y="0"/>
                  </a:cubicBezTo>
                  <a:cubicBezTo>
                    <a:pt x="12603" y="0"/>
                    <a:pt x="22274" y="9670"/>
                    <a:pt x="22274" y="21600"/>
                  </a:cubicBezTo>
                  <a:cubicBezTo>
                    <a:pt x="22274" y="26488"/>
                    <a:pt x="20615" y="31232"/>
                    <a:pt x="17570" y="35056"/>
                  </a:cubicBezTo>
                </a:path>
                <a:path w="22274" h="35056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4" y="0"/>
                  </a:cubicBezTo>
                  <a:cubicBezTo>
                    <a:pt x="12603" y="0"/>
                    <a:pt x="22274" y="9670"/>
                    <a:pt x="22274" y="21600"/>
                  </a:cubicBezTo>
                  <a:cubicBezTo>
                    <a:pt x="22274" y="26488"/>
                    <a:pt x="20615" y="31232"/>
                    <a:pt x="17570" y="35056"/>
                  </a:cubicBezTo>
                  <a:lnTo>
                    <a:pt x="674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928943" y="5672089"/>
              <a:ext cx="2000266" cy="400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Relation Entity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44996"/>
            <a:ext cx="2895600" cy="365125"/>
          </a:xfrm>
        </p:spPr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53400" y="6344996"/>
            <a:ext cx="762000" cy="365125"/>
          </a:xfrm>
        </p:spPr>
        <p:txBody>
          <a:bodyPr/>
          <a:lstStyle/>
          <a:p>
            <a:fld id="{8291EE02-A9DA-47C6-B790-85579330AC47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M:N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관계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928670"/>
            <a:ext cx="850106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예제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M:N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관계의 해소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 rot="5400000">
            <a:off x="4179094" y="2661252"/>
            <a:ext cx="571500" cy="78581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66"/>
          <p:cNvSpPr>
            <a:spLocks noChangeArrowheads="1"/>
          </p:cNvSpPr>
          <p:nvPr/>
        </p:nvSpPr>
        <p:spPr bwMode="auto">
          <a:xfrm>
            <a:off x="628650" y="3429000"/>
            <a:ext cx="7597775" cy="3066182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Group 71"/>
          <p:cNvGrpSpPr>
            <a:grpSpLocks/>
          </p:cNvGrpSpPr>
          <p:nvPr/>
        </p:nvGrpSpPr>
        <p:grpSpPr bwMode="auto">
          <a:xfrm>
            <a:off x="4578681" y="4382234"/>
            <a:ext cx="1014389" cy="0"/>
            <a:chOff x="2257" y="2544"/>
            <a:chExt cx="500" cy="0"/>
          </a:xfrm>
        </p:grpSpPr>
        <p:sp>
          <p:nvSpPr>
            <p:cNvPr id="42" name="Line 67"/>
            <p:cNvSpPr>
              <a:spLocks noChangeShapeType="1"/>
            </p:cNvSpPr>
            <p:nvPr/>
          </p:nvSpPr>
          <p:spPr bwMode="auto">
            <a:xfrm>
              <a:off x="2392" y="2544"/>
              <a:ext cx="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68"/>
            <p:cNvSpPr>
              <a:spLocks noChangeShapeType="1"/>
            </p:cNvSpPr>
            <p:nvPr/>
          </p:nvSpPr>
          <p:spPr bwMode="auto">
            <a:xfrm>
              <a:off x="2541" y="2544"/>
              <a:ext cx="8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Line 69"/>
            <p:cNvSpPr>
              <a:spLocks noChangeShapeType="1"/>
            </p:cNvSpPr>
            <p:nvPr/>
          </p:nvSpPr>
          <p:spPr bwMode="auto">
            <a:xfrm>
              <a:off x="2669" y="2544"/>
              <a:ext cx="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Line 70"/>
            <p:cNvSpPr>
              <a:spLocks noChangeShapeType="1"/>
            </p:cNvSpPr>
            <p:nvPr/>
          </p:nvSpPr>
          <p:spPr bwMode="auto">
            <a:xfrm>
              <a:off x="2257" y="2544"/>
              <a:ext cx="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2046766" y="5137879"/>
            <a:ext cx="1405943" cy="26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배치받아</a:t>
            </a:r>
          </a:p>
        </p:txBody>
      </p:sp>
      <p:sp>
        <p:nvSpPr>
          <p:cNvPr id="18" name="Rectangle 75"/>
          <p:cNvSpPr>
            <a:spLocks noChangeArrowheads="1"/>
          </p:cNvSpPr>
          <p:nvPr/>
        </p:nvSpPr>
        <p:spPr bwMode="auto">
          <a:xfrm>
            <a:off x="951226" y="4718782"/>
            <a:ext cx="1405943" cy="26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가져야</a:t>
            </a:r>
          </a:p>
        </p:txBody>
      </p:sp>
      <p:sp>
        <p:nvSpPr>
          <p:cNvPr id="19" name="AutoShape 80"/>
          <p:cNvSpPr>
            <a:spLocks noChangeArrowheads="1"/>
          </p:cNvSpPr>
          <p:nvPr/>
        </p:nvSpPr>
        <p:spPr bwMode="auto">
          <a:xfrm>
            <a:off x="5690452" y="3955199"/>
            <a:ext cx="2215426" cy="895982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</a:p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업무명      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83"/>
          <p:cNvSpPr>
            <a:spLocks noChangeArrowheads="1"/>
          </p:cNvSpPr>
          <p:nvPr/>
        </p:nvSpPr>
        <p:spPr bwMode="auto">
          <a:xfrm>
            <a:off x="4643602" y="4417159"/>
            <a:ext cx="1387684" cy="26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할당받아</a:t>
            </a:r>
          </a:p>
        </p:txBody>
      </p:sp>
      <p:sp>
        <p:nvSpPr>
          <p:cNvPr id="23" name="Rectangle 85"/>
          <p:cNvSpPr>
            <a:spLocks noChangeArrowheads="1"/>
          </p:cNvSpPr>
          <p:nvPr/>
        </p:nvSpPr>
        <p:spPr bwMode="auto">
          <a:xfrm>
            <a:off x="3391846" y="4215548"/>
            <a:ext cx="1497238" cy="24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200" b="1">
                <a:solidFill>
                  <a:schemeClr val="hlin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24" name="Rectangle 86"/>
          <p:cNvSpPr>
            <a:spLocks noChangeArrowheads="1"/>
          </p:cNvSpPr>
          <p:nvPr/>
        </p:nvSpPr>
        <p:spPr bwMode="auto">
          <a:xfrm>
            <a:off x="3117961" y="3966312"/>
            <a:ext cx="1405943" cy="26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가져야</a:t>
            </a:r>
          </a:p>
        </p:txBody>
      </p:sp>
      <p:sp>
        <p:nvSpPr>
          <p:cNvPr id="25" name="Line 88"/>
          <p:cNvSpPr>
            <a:spLocks noChangeShapeType="1"/>
          </p:cNvSpPr>
          <p:nvPr/>
        </p:nvSpPr>
        <p:spPr bwMode="auto">
          <a:xfrm>
            <a:off x="3144335" y="4293335"/>
            <a:ext cx="225194" cy="9366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Line 89"/>
          <p:cNvSpPr>
            <a:spLocks noChangeShapeType="1"/>
          </p:cNvSpPr>
          <p:nvPr/>
        </p:nvSpPr>
        <p:spPr bwMode="auto">
          <a:xfrm flipV="1">
            <a:off x="3156508" y="4391759"/>
            <a:ext cx="223166" cy="92074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Line 90"/>
          <p:cNvSpPr>
            <a:spLocks noChangeShapeType="1"/>
          </p:cNvSpPr>
          <p:nvPr/>
        </p:nvSpPr>
        <p:spPr bwMode="auto">
          <a:xfrm>
            <a:off x="3156508" y="4386996"/>
            <a:ext cx="1294361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Line 95"/>
          <p:cNvSpPr>
            <a:spLocks noChangeShapeType="1"/>
          </p:cNvSpPr>
          <p:nvPr/>
        </p:nvSpPr>
        <p:spPr bwMode="auto">
          <a:xfrm>
            <a:off x="3424307" y="4274285"/>
            <a:ext cx="0" cy="22859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pSp>
        <p:nvGrpSpPr>
          <p:cNvPr id="29" name="Group 96"/>
          <p:cNvGrpSpPr>
            <a:grpSpLocks/>
          </p:cNvGrpSpPr>
          <p:nvPr/>
        </p:nvGrpSpPr>
        <p:grpSpPr bwMode="auto">
          <a:xfrm>
            <a:off x="1849975" y="4673062"/>
            <a:ext cx="371266" cy="788982"/>
            <a:chOff x="914" y="2226"/>
            <a:chExt cx="183" cy="497"/>
          </a:xfrm>
        </p:grpSpPr>
        <p:grpSp>
          <p:nvGrpSpPr>
            <p:cNvPr id="33" name="Group 97"/>
            <p:cNvGrpSpPr>
              <a:grpSpLocks/>
            </p:cNvGrpSpPr>
            <p:nvPr/>
          </p:nvGrpSpPr>
          <p:grpSpPr bwMode="auto">
            <a:xfrm>
              <a:off x="1005" y="2481"/>
              <a:ext cx="0" cy="242"/>
              <a:chOff x="1032" y="2837"/>
              <a:chExt cx="0" cy="265"/>
            </a:xfrm>
          </p:grpSpPr>
          <p:sp>
            <p:nvSpPr>
              <p:cNvPr id="38" name="Line 98"/>
              <p:cNvSpPr>
                <a:spLocks noChangeShapeType="1"/>
              </p:cNvSpPr>
              <p:nvPr/>
            </p:nvSpPr>
            <p:spPr bwMode="auto">
              <a:xfrm>
                <a:off x="1032" y="2908"/>
                <a:ext cx="0" cy="47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" name="Line 99"/>
              <p:cNvSpPr>
                <a:spLocks noChangeShapeType="1"/>
              </p:cNvSpPr>
              <p:nvPr/>
            </p:nvSpPr>
            <p:spPr bwMode="auto">
              <a:xfrm>
                <a:off x="1032" y="2988"/>
                <a:ext cx="0" cy="4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" name="Line 100"/>
              <p:cNvSpPr>
                <a:spLocks noChangeShapeType="1"/>
              </p:cNvSpPr>
              <p:nvPr/>
            </p:nvSpPr>
            <p:spPr bwMode="auto">
              <a:xfrm>
                <a:off x="1032" y="3055"/>
                <a:ext cx="0" cy="47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" name="Line 101"/>
              <p:cNvSpPr>
                <a:spLocks noChangeShapeType="1"/>
              </p:cNvSpPr>
              <p:nvPr/>
            </p:nvSpPr>
            <p:spPr bwMode="auto">
              <a:xfrm>
                <a:off x="1032" y="2837"/>
                <a:ext cx="0" cy="4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1005" y="2234"/>
              <a:ext cx="0" cy="22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 flipH="1">
              <a:off x="1005" y="2238"/>
              <a:ext cx="80" cy="7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>
              <a:off x="914" y="2226"/>
              <a:ext cx="84" cy="8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Line 105"/>
            <p:cNvSpPr>
              <a:spLocks noChangeShapeType="1"/>
            </p:cNvSpPr>
            <p:nvPr/>
          </p:nvSpPr>
          <p:spPr bwMode="auto">
            <a:xfrm>
              <a:off x="917" y="2356"/>
              <a:ext cx="1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" name="AutoShape 77"/>
          <p:cNvSpPr>
            <a:spLocks noChangeArrowheads="1"/>
          </p:cNvSpPr>
          <p:nvPr/>
        </p:nvSpPr>
        <p:spPr bwMode="auto">
          <a:xfrm>
            <a:off x="1129758" y="5469664"/>
            <a:ext cx="1905023" cy="895982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</a:t>
            </a:r>
          </a:p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사원번호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성명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auto">
          <a:xfrm>
            <a:off x="1214438" y="3517667"/>
            <a:ext cx="1884362" cy="1153269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marL="285750" indent="-285750">
              <a:lnSpc>
                <a:spcPct val="140000"/>
              </a:lnSpc>
              <a:spcBef>
                <a:spcPct val="300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업무배치</a:t>
            </a:r>
          </a:p>
          <a:p>
            <a:pPr marL="285750" indent="-285750">
              <a:lnSpc>
                <a:spcPct val="70000"/>
              </a:lnSpc>
              <a:spcBef>
                <a:spcPct val="300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일련번호 </a:t>
            </a: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85750" indent="-285750">
              <a:lnSpc>
                <a:spcPct val="70000"/>
              </a:lnSpc>
              <a:spcBef>
                <a:spcPct val="300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배치일 </a:t>
            </a:r>
          </a:p>
          <a:p>
            <a:pPr marL="285750" indent="-285750">
              <a:lnSpc>
                <a:spcPct val="70000"/>
              </a:lnSpc>
              <a:spcBef>
                <a:spcPct val="300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35000" y="1500174"/>
            <a:ext cx="7632700" cy="1214446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3343275" y="2025637"/>
            <a:ext cx="1497013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>
                <a:solidFill>
                  <a:schemeClr val="hlin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3028950" y="1792274"/>
            <a:ext cx="1404938" cy="26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배치되어</a:t>
            </a: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4572000" y="2263762"/>
            <a:ext cx="1387475" cy="26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할당받아</a:t>
            </a:r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829175" y="2185974"/>
            <a:ext cx="18097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5138738" y="2185974"/>
            <a:ext cx="17938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>
            <a:off x="4549775" y="2185974"/>
            <a:ext cx="182563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AutoShape 10"/>
          <p:cNvSpPr>
            <a:spLocks noChangeArrowheads="1"/>
          </p:cNvSpPr>
          <p:nvPr/>
        </p:nvSpPr>
        <p:spPr bwMode="auto">
          <a:xfrm>
            <a:off x="995363" y="1652574"/>
            <a:ext cx="2003425" cy="922509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사원번호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85750" indent="-285750" fontAlgn="b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Group 17"/>
          <p:cNvGrpSpPr>
            <a:grpSpLocks/>
          </p:cNvGrpSpPr>
          <p:nvPr/>
        </p:nvGrpSpPr>
        <p:grpSpPr bwMode="auto">
          <a:xfrm>
            <a:off x="3454400" y="2185974"/>
            <a:ext cx="1030288" cy="0"/>
            <a:chOff x="3454400" y="2185974"/>
            <a:chExt cx="1030288" cy="0"/>
          </a:xfrm>
        </p:grpSpPr>
        <p:sp>
          <p:nvSpPr>
            <p:cNvPr id="70" name="Line 13"/>
            <p:cNvSpPr>
              <a:spLocks noChangeShapeType="1"/>
            </p:cNvSpPr>
            <p:nvPr/>
          </p:nvSpPr>
          <p:spPr bwMode="auto">
            <a:xfrm>
              <a:off x="1838" y="1738"/>
              <a:ext cx="91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Line 14"/>
            <p:cNvSpPr>
              <a:spLocks noChangeShapeType="1"/>
            </p:cNvSpPr>
            <p:nvPr/>
          </p:nvSpPr>
          <p:spPr bwMode="auto">
            <a:xfrm>
              <a:off x="1990" y="1738"/>
              <a:ext cx="91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" name="Line 15"/>
            <p:cNvSpPr>
              <a:spLocks noChangeShapeType="1"/>
            </p:cNvSpPr>
            <p:nvPr/>
          </p:nvSpPr>
          <p:spPr bwMode="auto">
            <a:xfrm>
              <a:off x="2123" y="1738"/>
              <a:ext cx="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>
              <a:off x="1703" y="1738"/>
              <a:ext cx="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0" name="AutoShape 18"/>
          <p:cNvSpPr>
            <a:spLocks noChangeArrowheads="1"/>
          </p:cNvSpPr>
          <p:nvPr/>
        </p:nvSpPr>
        <p:spPr bwMode="auto">
          <a:xfrm>
            <a:off x="5695950" y="1693849"/>
            <a:ext cx="2230438" cy="922509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8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업무명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Line 21"/>
          <p:cNvSpPr>
            <a:spLocks noChangeShapeType="1"/>
          </p:cNvSpPr>
          <p:nvPr/>
        </p:nvSpPr>
        <p:spPr bwMode="auto">
          <a:xfrm flipH="1">
            <a:off x="5370513" y="2184387"/>
            <a:ext cx="28257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Line 22"/>
          <p:cNvSpPr>
            <a:spLocks noChangeShapeType="1"/>
          </p:cNvSpPr>
          <p:nvPr/>
        </p:nvSpPr>
        <p:spPr bwMode="auto">
          <a:xfrm flipH="1">
            <a:off x="5462588" y="2084374"/>
            <a:ext cx="227012" cy="857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Line 23"/>
          <p:cNvSpPr>
            <a:spLocks noChangeShapeType="1"/>
          </p:cNvSpPr>
          <p:nvPr/>
        </p:nvSpPr>
        <p:spPr bwMode="auto">
          <a:xfrm flipH="1" flipV="1">
            <a:off x="5461000" y="2184387"/>
            <a:ext cx="228600" cy="889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6" name="Group 27"/>
          <p:cNvGrpSpPr>
            <a:grpSpLocks/>
          </p:cNvGrpSpPr>
          <p:nvPr/>
        </p:nvGrpSpPr>
        <p:grpSpPr bwMode="auto">
          <a:xfrm>
            <a:off x="3101975" y="2078024"/>
            <a:ext cx="279400" cy="204788"/>
            <a:chOff x="1529" y="1675"/>
            <a:chExt cx="138" cy="129"/>
          </a:xfrm>
        </p:grpSpPr>
        <p:sp>
          <p:nvSpPr>
            <p:cNvPr id="67" name="Line 24"/>
            <p:cNvSpPr>
              <a:spLocks noChangeShapeType="1"/>
            </p:cNvSpPr>
            <p:nvPr/>
          </p:nvSpPr>
          <p:spPr bwMode="auto">
            <a:xfrm>
              <a:off x="1529" y="1741"/>
              <a:ext cx="13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>
              <a:off x="1529" y="1675"/>
              <a:ext cx="112" cy="6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 flipV="1">
              <a:off x="1529" y="1745"/>
              <a:ext cx="111" cy="5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" name="Line 90"/>
          <p:cNvSpPr>
            <a:spLocks noChangeShapeType="1"/>
          </p:cNvSpPr>
          <p:nvPr/>
        </p:nvSpPr>
        <p:spPr bwMode="auto">
          <a:xfrm>
            <a:off x="3111558" y="2181138"/>
            <a:ext cx="1294361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M:N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관계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실습 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M:N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관계의 해소</a:t>
            </a:r>
            <a:endParaRPr lang="en-US" altLang="ko-KR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1. 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고객과 상품 엔티티 사이의 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M:N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관계를 분해하고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속성으로 주문일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주문수량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주문가격을 추가하시오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 </a:t>
            </a:r>
          </a:p>
          <a:p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이를 주문내역 이란 엔티티로 다시 분해하시오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</a:t>
            </a:r>
            <a:endParaRPr lang="ko-KR" altLang="en-US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Rectangle 4" descr="재생지"/>
          <p:cNvSpPr>
            <a:spLocks noChangeArrowheads="1"/>
          </p:cNvSpPr>
          <p:nvPr/>
        </p:nvSpPr>
        <p:spPr bwMode="auto">
          <a:xfrm>
            <a:off x="584200" y="3859213"/>
            <a:ext cx="7672388" cy="17843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381147" y="4773613"/>
            <a:ext cx="107154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구매되어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273095" y="4524376"/>
            <a:ext cx="149687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600" b="1">
                <a:solidFill>
                  <a:schemeClr val="hlin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108804" y="4324351"/>
            <a:ext cx="140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주문하여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733460" y="4691063"/>
            <a:ext cx="17889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5036485" y="4691063"/>
            <a:ext cx="18072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295700" y="4691063"/>
            <a:ext cx="233658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4401227" y="4691063"/>
            <a:ext cx="17889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3037612" y="4695826"/>
            <a:ext cx="284771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3044914" y="4576763"/>
            <a:ext cx="224531" cy="936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055866" y="4700588"/>
            <a:ext cx="224531" cy="920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725808" y="4691063"/>
            <a:ext cx="17889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4028834" y="4691063"/>
            <a:ext cx="18072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439212" y="4691063"/>
            <a:ext cx="17889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5277445" y="4560888"/>
            <a:ext cx="295724" cy="1222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5310303" y="4694238"/>
            <a:ext cx="224531" cy="936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5544833" y="4122738"/>
            <a:ext cx="2270866" cy="1303338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</a:p>
          <a:p>
            <a:pPr marL="285750" indent="-285750">
              <a:lnSpc>
                <a:spcPct val="11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상품번호     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1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상품명      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1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계측단위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135571" y="4129088"/>
            <a:ext cx="1916728" cy="1224256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</a:t>
            </a:r>
          </a:p>
          <a:p>
            <a:pPr marL="285750" indent="-285750">
              <a:lnSpc>
                <a:spcPct val="15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고객번호  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고객명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61117" y="6350640"/>
            <a:ext cx="2895600" cy="365125"/>
          </a:xfrm>
        </p:spPr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M:N 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관계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실습 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 M:N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관계의 해소 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답안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855663" y="1785938"/>
            <a:ext cx="7324725" cy="2357437"/>
            <a:chOff x="855663" y="1785938"/>
            <a:chExt cx="7324725" cy="2357437"/>
          </a:xfrm>
        </p:grpSpPr>
        <p:sp>
          <p:nvSpPr>
            <p:cNvPr id="9" name="Rectangle 3" descr="편지지"/>
            <p:cNvSpPr>
              <a:spLocks noChangeArrowheads="1"/>
            </p:cNvSpPr>
            <p:nvPr/>
          </p:nvSpPr>
          <p:spPr bwMode="auto">
            <a:xfrm>
              <a:off x="855663" y="1785938"/>
              <a:ext cx="7324725" cy="2357437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336430" y="2745467"/>
              <a:ext cx="1012195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2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가져야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113325" y="3062960"/>
              <a:ext cx="235300" cy="7444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064643" y="2980243"/>
              <a:ext cx="801501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20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주문하여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936925" y="2911377"/>
              <a:ext cx="801501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2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요청되어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5890270" y="2654468"/>
              <a:ext cx="0" cy="269501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5" name="Group 16"/>
            <p:cNvGrpSpPr>
              <a:grpSpLocks/>
            </p:cNvGrpSpPr>
            <p:nvPr/>
          </p:nvGrpSpPr>
          <p:grpSpPr bwMode="auto">
            <a:xfrm>
              <a:off x="5744222" y="2643450"/>
              <a:ext cx="292096" cy="122773"/>
              <a:chOff x="2856" y="2323"/>
              <a:chExt cx="130" cy="89"/>
            </a:xfrm>
            <a:solidFill>
              <a:schemeClr val="tx2">
                <a:lumMod val="90000"/>
              </a:schemeClr>
            </a:solidFill>
          </p:grpSpPr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 flipH="1">
                <a:off x="2921" y="2323"/>
                <a:ext cx="65" cy="89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>
                <a:off x="2921" y="2323"/>
                <a:ext cx="0" cy="89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2856" y="2323"/>
                <a:ext cx="65" cy="89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V="1">
              <a:off x="5890270" y="2904834"/>
              <a:ext cx="0" cy="38928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" name="Group 21"/>
            <p:cNvGrpSpPr>
              <a:grpSpLocks/>
            </p:cNvGrpSpPr>
            <p:nvPr/>
          </p:nvGrpSpPr>
          <p:grpSpPr bwMode="auto">
            <a:xfrm>
              <a:off x="5744222" y="3056054"/>
              <a:ext cx="292096" cy="122773"/>
              <a:chOff x="2856" y="2800"/>
              <a:chExt cx="130" cy="89"/>
            </a:xfrm>
            <a:solidFill>
              <a:schemeClr val="tx2">
                <a:lumMod val="90000"/>
              </a:schemeClr>
            </a:solidFill>
          </p:grpSpPr>
          <p:sp>
            <p:nvSpPr>
              <p:cNvPr id="33" name="Line 22"/>
              <p:cNvSpPr>
                <a:spLocks noChangeShapeType="1"/>
              </p:cNvSpPr>
              <p:nvPr/>
            </p:nvSpPr>
            <p:spPr bwMode="auto">
              <a:xfrm flipV="1">
                <a:off x="2856" y="2800"/>
                <a:ext cx="65" cy="89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 flipV="1">
                <a:off x="2921" y="2800"/>
                <a:ext cx="0" cy="89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" name="Line 24"/>
              <p:cNvSpPr>
                <a:spLocks noChangeShapeType="1"/>
              </p:cNvSpPr>
              <p:nvPr/>
            </p:nvSpPr>
            <p:spPr bwMode="auto">
              <a:xfrm flipH="1" flipV="1">
                <a:off x="2921" y="2800"/>
                <a:ext cx="65" cy="89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5890270" y="2982690"/>
              <a:ext cx="0" cy="38928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5890270" y="2825481"/>
              <a:ext cx="0" cy="40425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076813" y="2654468"/>
              <a:ext cx="0" cy="293644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1" name="Group 28"/>
            <p:cNvGrpSpPr>
              <a:grpSpLocks/>
            </p:cNvGrpSpPr>
            <p:nvPr/>
          </p:nvGrpSpPr>
          <p:grpSpPr bwMode="auto">
            <a:xfrm>
              <a:off x="2936850" y="2666886"/>
              <a:ext cx="281954" cy="133725"/>
              <a:chOff x="1448" y="2310"/>
              <a:chExt cx="139" cy="105"/>
            </a:xfrm>
            <a:solidFill>
              <a:schemeClr val="tx2">
                <a:lumMod val="90000"/>
              </a:schemeClr>
            </a:solidFill>
          </p:grpSpPr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 flipH="1">
                <a:off x="1517" y="2310"/>
                <a:ext cx="70" cy="105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1517" y="2310"/>
                <a:ext cx="0" cy="105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1448" y="2310"/>
                <a:ext cx="69" cy="105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V="1">
              <a:off x="3076813" y="3050553"/>
              <a:ext cx="0" cy="35844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3076813" y="2977486"/>
              <a:ext cx="0" cy="37223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4965298" y="2745467"/>
              <a:ext cx="1316463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2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포함하여</a:t>
              </a:r>
            </a:p>
          </p:txBody>
        </p:sp>
        <p:sp>
          <p:nvSpPr>
            <p:cNvPr id="25" name="AutoShape 75"/>
            <p:cNvSpPr>
              <a:spLocks noChangeArrowheads="1"/>
            </p:cNvSpPr>
            <p:nvPr/>
          </p:nvSpPr>
          <p:spPr bwMode="auto">
            <a:xfrm>
              <a:off x="2040277" y="1874186"/>
              <a:ext cx="4858132" cy="780292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2075" tIns="46038" rIns="92075" bIns="46038" anchor="ctr">
              <a:flatTx/>
            </a:bodyPr>
            <a:lstStyle/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주문</a:t>
              </a:r>
            </a:p>
            <a:p>
              <a:pPr>
                <a:lnSpc>
                  <a:spcPct val="13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번호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주문일   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수량    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단가</a:t>
              </a:r>
            </a:p>
          </p:txBody>
        </p:sp>
        <p:sp>
          <p:nvSpPr>
            <p:cNvPr id="26" name="AutoShape 76"/>
            <p:cNvSpPr>
              <a:spLocks noChangeArrowheads="1"/>
            </p:cNvSpPr>
            <p:nvPr/>
          </p:nvSpPr>
          <p:spPr bwMode="auto">
            <a:xfrm>
              <a:off x="2066960" y="3238043"/>
              <a:ext cx="2028448" cy="845087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2075" tIns="46038" rIns="92075" bIns="46038" anchor="ctr">
              <a:flatTx/>
            </a:bodyPr>
            <a:lstStyle/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고객</a:t>
              </a:r>
            </a:p>
            <a:p>
              <a:pPr>
                <a:lnSpc>
                  <a:spcPct val="13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고객번호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고객명</a:t>
              </a:r>
            </a:p>
          </p:txBody>
        </p:sp>
        <p:sp>
          <p:nvSpPr>
            <p:cNvPr id="27" name="AutoShape 77"/>
            <p:cNvSpPr>
              <a:spLocks noChangeArrowheads="1"/>
            </p:cNvSpPr>
            <p:nvPr/>
          </p:nvSpPr>
          <p:spPr bwMode="auto">
            <a:xfrm>
              <a:off x="4942985" y="3173312"/>
              <a:ext cx="2028448" cy="898630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2075" tIns="46038" rIns="92075" bIns="46038" anchor="ctr">
              <a:flatTx/>
            </a:bodyPr>
            <a:lstStyle/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상품</a:t>
              </a:r>
            </a:p>
            <a:p>
              <a:pPr>
                <a:lnSpc>
                  <a:spcPct val="13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상품번호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상품명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계측단위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Line 78"/>
            <p:cNvSpPr>
              <a:spLocks noChangeShapeType="1"/>
            </p:cNvSpPr>
            <p:nvPr/>
          </p:nvSpPr>
          <p:spPr bwMode="auto">
            <a:xfrm>
              <a:off x="3076813" y="3122240"/>
              <a:ext cx="0" cy="35844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Line 79"/>
            <p:cNvSpPr>
              <a:spLocks noChangeShapeType="1"/>
            </p:cNvSpPr>
            <p:nvPr/>
          </p:nvSpPr>
          <p:spPr bwMode="auto">
            <a:xfrm>
              <a:off x="3076813" y="3182899"/>
              <a:ext cx="0" cy="37223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" name="Rectangle 2" descr="편지지"/>
          <p:cNvSpPr>
            <a:spLocks noChangeArrowheads="1"/>
          </p:cNvSpPr>
          <p:nvPr/>
        </p:nvSpPr>
        <p:spPr bwMode="auto">
          <a:xfrm>
            <a:off x="858838" y="4214813"/>
            <a:ext cx="7359650" cy="2500312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5605423" y="5716600"/>
            <a:ext cx="1681221" cy="927101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2075" tIns="46038" rIns="92075" bIns="46038" anchor="ctr">
            <a:flatTx/>
          </a:bodyPr>
          <a:lstStyle/>
          <a:p>
            <a:pPr>
              <a:lnSpc>
                <a:spcPct val="13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고객번호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AutoShape 11"/>
          <p:cNvSpPr>
            <a:spLocks noChangeArrowheads="1"/>
          </p:cNvSpPr>
          <p:nvPr/>
        </p:nvSpPr>
        <p:spPr bwMode="auto">
          <a:xfrm>
            <a:off x="1991508" y="5756286"/>
            <a:ext cx="1723809" cy="887415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2075" tIns="46038" rIns="92075" bIns="46038" anchor="ctr">
            <a:flatTx/>
          </a:bodyPr>
          <a:lstStyle/>
          <a:p>
            <a:pPr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4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3970846" y="5492736"/>
            <a:ext cx="235249" cy="85724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1863743" y="5183480"/>
            <a:ext cx="900437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가져야</a:t>
            </a: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2713480" y="5465776"/>
            <a:ext cx="90409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포함하여</a:t>
            </a:r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2760124" y="5214938"/>
            <a:ext cx="0" cy="338136"/>
          </a:xfrm>
          <a:prstGeom prst="line">
            <a:avLst/>
          </a:prstGeom>
          <a:solidFill>
            <a:schemeClr val="tx2">
              <a:lumMod val="90000"/>
            </a:schemeClr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9" name="그룹 88"/>
          <p:cNvGrpSpPr/>
          <p:nvPr/>
        </p:nvGrpSpPr>
        <p:grpSpPr>
          <a:xfrm>
            <a:off x="2620191" y="5197743"/>
            <a:ext cx="281893" cy="152399"/>
            <a:chOff x="2620191" y="5197743"/>
            <a:chExt cx="281893" cy="152399"/>
          </a:xfrm>
        </p:grpSpPr>
        <p:sp>
          <p:nvSpPr>
            <p:cNvPr id="81" name="Line 39"/>
            <p:cNvSpPr>
              <a:spLocks noChangeShapeType="1"/>
            </p:cNvSpPr>
            <p:nvPr/>
          </p:nvSpPr>
          <p:spPr bwMode="auto">
            <a:xfrm flipH="1">
              <a:off x="2760123" y="5197743"/>
              <a:ext cx="141961" cy="152399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" name="Line 40"/>
            <p:cNvSpPr>
              <a:spLocks noChangeShapeType="1"/>
            </p:cNvSpPr>
            <p:nvPr/>
          </p:nvSpPr>
          <p:spPr bwMode="auto">
            <a:xfrm>
              <a:off x="2760123" y="5197743"/>
              <a:ext cx="0" cy="152399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2620191" y="5197743"/>
              <a:ext cx="139932" cy="152399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0" name="Line 42"/>
          <p:cNvSpPr>
            <a:spLocks noChangeShapeType="1"/>
          </p:cNvSpPr>
          <p:nvPr/>
        </p:nvSpPr>
        <p:spPr bwMode="auto">
          <a:xfrm flipV="1">
            <a:off x="2760124" y="5513401"/>
            <a:ext cx="0" cy="41275"/>
          </a:xfrm>
          <a:prstGeom prst="line">
            <a:avLst/>
          </a:prstGeom>
          <a:solidFill>
            <a:schemeClr val="tx2">
              <a:lumMod val="90000"/>
            </a:schemeClr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2760124" y="5595951"/>
            <a:ext cx="0" cy="42863"/>
          </a:xfrm>
          <a:prstGeom prst="line">
            <a:avLst/>
          </a:prstGeom>
          <a:solidFill>
            <a:schemeClr val="tx2">
              <a:lumMod val="90000"/>
            </a:schemeClr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Line 44"/>
          <p:cNvSpPr>
            <a:spLocks noChangeShapeType="1"/>
          </p:cNvSpPr>
          <p:nvPr/>
        </p:nvSpPr>
        <p:spPr bwMode="auto">
          <a:xfrm>
            <a:off x="2760124" y="5429264"/>
            <a:ext cx="0" cy="42863"/>
          </a:xfrm>
          <a:prstGeom prst="line">
            <a:avLst/>
          </a:prstGeom>
          <a:solidFill>
            <a:schemeClr val="tx2">
              <a:lumMod val="90000"/>
            </a:schemeClr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>
            <a:off x="2760124" y="5665800"/>
            <a:ext cx="0" cy="42863"/>
          </a:xfrm>
          <a:prstGeom prst="line">
            <a:avLst/>
          </a:prstGeom>
          <a:solidFill>
            <a:schemeClr val="tx2">
              <a:lumMod val="90000"/>
            </a:schemeClr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3747765" y="6053147"/>
            <a:ext cx="1811013" cy="195262"/>
            <a:chOff x="3747765" y="6053147"/>
            <a:chExt cx="1811013" cy="195262"/>
          </a:xfrm>
        </p:grpSpPr>
        <p:sp>
          <p:nvSpPr>
            <p:cNvPr id="61" name="Line 58"/>
            <p:cNvSpPr>
              <a:spLocks noChangeShapeType="1"/>
            </p:cNvSpPr>
            <p:nvPr/>
          </p:nvSpPr>
          <p:spPr bwMode="auto">
            <a:xfrm>
              <a:off x="4086443" y="6150778"/>
              <a:ext cx="742252" cy="0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3747765" y="6053147"/>
              <a:ext cx="338678" cy="195262"/>
              <a:chOff x="3747765" y="6053147"/>
              <a:chExt cx="338678" cy="195262"/>
            </a:xfrm>
          </p:grpSpPr>
          <p:sp>
            <p:nvSpPr>
              <p:cNvPr id="68" name="Line 60"/>
              <p:cNvSpPr>
                <a:spLocks noChangeShapeType="1"/>
              </p:cNvSpPr>
              <p:nvPr/>
            </p:nvSpPr>
            <p:spPr bwMode="auto">
              <a:xfrm>
                <a:off x="3747765" y="6053147"/>
                <a:ext cx="338678" cy="97631"/>
              </a:xfrm>
              <a:prstGeom prst="line">
                <a:avLst/>
              </a:prstGeom>
              <a:solidFill>
                <a:schemeClr val="tx2">
                  <a:lumMod val="90000"/>
                </a:schemeClr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9" name="Line 61"/>
              <p:cNvSpPr>
                <a:spLocks noChangeShapeType="1"/>
              </p:cNvSpPr>
              <p:nvPr/>
            </p:nvSpPr>
            <p:spPr bwMode="auto">
              <a:xfrm>
                <a:off x="3747765" y="6150778"/>
                <a:ext cx="338678" cy="0"/>
              </a:xfrm>
              <a:prstGeom prst="line">
                <a:avLst/>
              </a:prstGeom>
              <a:solidFill>
                <a:schemeClr val="tx2">
                  <a:lumMod val="90000"/>
                </a:schemeClr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" name="Line 62"/>
              <p:cNvSpPr>
                <a:spLocks noChangeShapeType="1"/>
              </p:cNvSpPr>
              <p:nvPr/>
            </p:nvSpPr>
            <p:spPr bwMode="auto">
              <a:xfrm flipV="1">
                <a:off x="3747765" y="6150778"/>
                <a:ext cx="338678" cy="97631"/>
              </a:xfrm>
              <a:prstGeom prst="line">
                <a:avLst/>
              </a:prstGeom>
              <a:solidFill>
                <a:schemeClr val="tx2">
                  <a:lumMod val="90000"/>
                </a:schemeClr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5187652" y="6152235"/>
              <a:ext cx="75036" cy="0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 flipH="1">
              <a:off x="5031495" y="6152235"/>
              <a:ext cx="79092" cy="0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 flipH="1">
              <a:off x="5339753" y="6152235"/>
              <a:ext cx="79092" cy="0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 flipH="1">
              <a:off x="4899675" y="6152235"/>
              <a:ext cx="79092" cy="0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 flipH="1">
              <a:off x="5479686" y="6147864"/>
              <a:ext cx="79092" cy="0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672538" y="6202371"/>
            <a:ext cx="90409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주문하여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1955004" y="4271957"/>
            <a:ext cx="5276884" cy="1014418"/>
            <a:chOff x="1955004" y="4271957"/>
            <a:chExt cx="5276884" cy="1014418"/>
          </a:xfrm>
        </p:grpSpPr>
        <p:sp>
          <p:nvSpPr>
            <p:cNvPr id="42" name="AutoShape 10"/>
            <p:cNvSpPr>
              <a:spLocks noChangeArrowheads="1"/>
            </p:cNvSpPr>
            <p:nvPr/>
          </p:nvSpPr>
          <p:spPr bwMode="auto">
            <a:xfrm>
              <a:off x="5556751" y="4275131"/>
              <a:ext cx="1675137" cy="1011244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2075" tIns="46038" rIns="92075" bIns="46038" anchor="ctr">
              <a:flatTx/>
            </a:bodyPr>
            <a:lstStyle/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상품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3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상품번호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상품명</a:t>
              </a:r>
            </a:p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*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계측단위</a:t>
              </a:r>
            </a:p>
          </p:txBody>
        </p:sp>
        <p:sp>
          <p:nvSpPr>
            <p:cNvPr id="45" name="AutoShape 13"/>
            <p:cNvSpPr>
              <a:spLocks noChangeArrowheads="1"/>
            </p:cNvSpPr>
            <p:nvPr/>
          </p:nvSpPr>
          <p:spPr bwMode="auto">
            <a:xfrm>
              <a:off x="1955004" y="4271957"/>
              <a:ext cx="1735977" cy="914393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2075" tIns="46038" rIns="92075" bIns="46038" anchor="ctr">
              <a:flatTx/>
            </a:bodyPr>
            <a:lstStyle/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주문내역</a:t>
              </a:r>
            </a:p>
            <a:p>
              <a:pPr>
                <a:lnSpc>
                  <a:spcPct val="130000"/>
                </a:lnSpc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일련번호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수량</a:t>
              </a:r>
            </a:p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 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단가</a:t>
              </a:r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4049939" y="4726773"/>
              <a:ext cx="742252" cy="0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" name="Line 49"/>
            <p:cNvSpPr>
              <a:spLocks noChangeShapeType="1"/>
            </p:cNvSpPr>
            <p:nvPr/>
          </p:nvSpPr>
          <p:spPr bwMode="auto">
            <a:xfrm>
              <a:off x="3711261" y="4629142"/>
              <a:ext cx="338678" cy="97631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>
              <a:off x="3711261" y="4726773"/>
              <a:ext cx="338678" cy="0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" name="Line 51"/>
            <p:cNvSpPr>
              <a:spLocks noChangeShapeType="1"/>
            </p:cNvSpPr>
            <p:nvPr/>
          </p:nvSpPr>
          <p:spPr bwMode="auto">
            <a:xfrm flipV="1">
              <a:off x="3711261" y="4726773"/>
              <a:ext cx="338678" cy="97631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Line 52"/>
            <p:cNvSpPr>
              <a:spLocks noChangeShapeType="1"/>
            </p:cNvSpPr>
            <p:nvPr/>
          </p:nvSpPr>
          <p:spPr bwMode="auto">
            <a:xfrm>
              <a:off x="5151148" y="4728230"/>
              <a:ext cx="75036" cy="0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 flipH="1">
              <a:off x="4994991" y="4728230"/>
              <a:ext cx="79092" cy="0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 flipH="1">
              <a:off x="5303249" y="4728230"/>
              <a:ext cx="79092" cy="0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" name="Line 55"/>
            <p:cNvSpPr>
              <a:spLocks noChangeShapeType="1"/>
            </p:cNvSpPr>
            <p:nvPr/>
          </p:nvSpPr>
          <p:spPr bwMode="auto">
            <a:xfrm flipH="1">
              <a:off x="4863171" y="4728230"/>
              <a:ext cx="79092" cy="0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" name="Line 56"/>
            <p:cNvSpPr>
              <a:spLocks noChangeShapeType="1"/>
            </p:cNvSpPr>
            <p:nvPr/>
          </p:nvSpPr>
          <p:spPr bwMode="auto">
            <a:xfrm flipH="1">
              <a:off x="5443182" y="4723859"/>
              <a:ext cx="79092" cy="0"/>
            </a:xfrm>
            <a:prstGeom prst="line">
              <a:avLst/>
            </a:prstGeom>
            <a:solidFill>
              <a:schemeClr val="tx2">
                <a:lumMod val="90000"/>
              </a:schemeClr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Rectangle 69"/>
            <p:cNvSpPr>
              <a:spLocks noChangeArrowheads="1"/>
            </p:cNvSpPr>
            <p:nvPr/>
          </p:nvSpPr>
          <p:spPr bwMode="auto">
            <a:xfrm>
              <a:off x="4642118" y="4773603"/>
              <a:ext cx="904094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요청되어</a:t>
              </a:r>
            </a:p>
          </p:txBody>
        </p:sp>
        <p:sp>
          <p:nvSpPr>
            <p:cNvPr id="58" name="Rectangle 70"/>
            <p:cNvSpPr>
              <a:spLocks noChangeArrowheads="1"/>
            </p:cNvSpPr>
            <p:nvPr/>
          </p:nvSpPr>
          <p:spPr bwMode="auto">
            <a:xfrm>
              <a:off x="3843082" y="4438643"/>
              <a:ext cx="106470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포함하여</a:t>
              </a:r>
            </a:p>
          </p:txBody>
        </p:sp>
      </p:grpSp>
      <p:sp>
        <p:nvSpPr>
          <p:cNvPr id="59" name="Rectangle 71"/>
          <p:cNvSpPr>
            <a:spLocks noChangeArrowheads="1"/>
          </p:cNvSpPr>
          <p:nvPr/>
        </p:nvSpPr>
        <p:spPr bwMode="auto">
          <a:xfrm>
            <a:off x="3776157" y="5888048"/>
            <a:ext cx="900437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가져야</a:t>
            </a:r>
          </a:p>
        </p:txBody>
      </p:sp>
      <p:sp>
        <p:nvSpPr>
          <p:cNvPr id="60" name="Line 73"/>
          <p:cNvSpPr>
            <a:spLocks noChangeShapeType="1"/>
          </p:cNvSpPr>
          <p:nvPr/>
        </p:nvSpPr>
        <p:spPr bwMode="auto">
          <a:xfrm>
            <a:off x="2603967" y="5391137"/>
            <a:ext cx="292034" cy="0"/>
          </a:xfrm>
          <a:prstGeom prst="line">
            <a:avLst/>
          </a:prstGeom>
          <a:solidFill>
            <a:schemeClr val="tx2">
              <a:lumMod val="90000"/>
            </a:schemeClr>
          </a:solidFill>
          <a:ln w="254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0" grpId="0" animBg="1"/>
      <p:bldP spid="41" grpId="0" animBg="1"/>
      <p:bldP spid="43" grpId="0" animBg="1"/>
      <p:bldP spid="44" grpId="0" animBg="1"/>
      <p:bldP spid="46" grpId="0"/>
      <p:bldP spid="47" grpId="0"/>
      <p:bldP spid="48" grpId="0" animBg="1"/>
      <p:bldP spid="50" grpId="0" animBg="1"/>
      <p:bldP spid="51" grpId="0" animBg="1"/>
      <p:bldP spid="52" grpId="0" animBg="1"/>
      <p:bldP spid="53" grpId="0" animBg="1"/>
      <p:bldP spid="56" grpId="0"/>
      <p:bldP spid="59" grpId="0"/>
      <p:bldP spid="6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2643182"/>
            <a:ext cx="7378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실전 데이터 모델링 </a:t>
            </a:r>
            <a:r>
              <a:rPr lang="en-US" altLang="ko-KR" sz="5400" dirty="0" smtClean="0"/>
              <a:t>3</a:t>
            </a:r>
          </a:p>
          <a:p>
            <a:r>
              <a:rPr lang="en-US" altLang="ko-KR" sz="5400" dirty="0" smtClean="0"/>
              <a:t>    - </a:t>
            </a:r>
            <a:r>
              <a:rPr lang="ko-KR" altLang="en-US" sz="5400" dirty="0" smtClean="0"/>
              <a:t>반정규화</a:t>
            </a:r>
            <a:r>
              <a:rPr lang="en-US" altLang="ko-KR" sz="5400" dirty="0" smtClean="0"/>
              <a:t>(</a:t>
            </a:r>
            <a:r>
              <a:rPr lang="ko-KR" altLang="en-US" sz="5400" dirty="0" smtClean="0"/>
              <a:t>역정규화</a:t>
            </a:r>
            <a:r>
              <a:rPr lang="en-US" altLang="ko-KR" sz="5400" dirty="0" smtClean="0"/>
              <a:t>)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1640" y="2643182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/>
              <a:t>데이터 베이스 시스템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반정규화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(</a:t>
            </a: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역정규화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)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4024461"/>
            <a:ext cx="850106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>
              <a:buFont typeface="Wingdings" pitchFamily="2" charset="2"/>
              <a:buChar char="§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데이터의 </a:t>
            </a:r>
            <a:r>
              <a:rPr lang="ko-KR" altLang="en-US" sz="2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정합성과 </a:t>
            </a:r>
            <a:r>
              <a:rPr lang="ko-KR" altLang="en-US" sz="28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무결성</a:t>
            </a: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을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우선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데이터베이스 구성의 </a:t>
            </a:r>
            <a:r>
              <a:rPr lang="ko-KR" altLang="en-US" sz="2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단순화와 성능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을 우선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  <a:endParaRPr lang="en-US" altLang="ko-KR" sz="2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1357313"/>
            <a:ext cx="850106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반정규화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en-US" altLang="ko-KR" sz="3600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DeNormalization</a:t>
            </a:r>
            <a:r>
              <a:rPr lang="en-US" altLang="ko-KR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 </a:t>
            </a:r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란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  <a:endParaRPr lang="en-US" altLang="ko-KR" sz="36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32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/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정규화된 </a:t>
            </a:r>
            <a:r>
              <a:rPr lang="ko-KR" altLang="en-US" sz="3000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엔티티</a:t>
            </a: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속성</a:t>
            </a: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관계를 </a:t>
            </a:r>
            <a:endParaRPr lang="en-US" altLang="ko-KR" sz="30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/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시스템의 </a:t>
            </a:r>
            <a:r>
              <a:rPr lang="ko-KR" altLang="en-US" sz="3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성능향상</a:t>
            </a:r>
            <a:r>
              <a:rPr lang="en-US" altLang="ko-KR" sz="3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3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개발과 운영의 단순화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를 위해 데이터 모델을 통합하는 프로세스</a:t>
            </a:r>
            <a:endParaRPr lang="ko-KR" altLang="en-US" sz="30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반정규화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(</a:t>
            </a: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역정규화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)</a:t>
            </a: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 절차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714356"/>
            <a:ext cx="850106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반정규화</a:t>
            </a:r>
            <a:r>
              <a:rPr lang="en-US" altLang="ko-KR" sz="28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8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역정규화</a:t>
            </a:r>
            <a:r>
              <a:rPr lang="en-US" altLang="ko-KR" sz="28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r>
              <a:rPr lang="ko-KR" altLang="en-US" sz="28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대상 조사</a:t>
            </a:r>
            <a:endParaRPr lang="en-US" altLang="ko-KR" sz="28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범위 처리 빈도수 조사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대량의 범위 처리 조사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통계성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프로세스 조사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조인개수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8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다른 방법 유도 검토</a:t>
            </a:r>
            <a:endParaRPr lang="en-US" altLang="ko-KR" sz="28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뷰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테이블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클러스터링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또는 인덱스 적용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애플리케이션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8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반정규화</a:t>
            </a:r>
            <a:r>
              <a:rPr lang="en-US" altLang="ko-KR" sz="28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8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역정규화</a:t>
            </a:r>
            <a:r>
              <a:rPr lang="en-US" altLang="ko-KR" sz="28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 </a:t>
            </a:r>
            <a:r>
              <a:rPr lang="ko-KR" altLang="en-US" sz="28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적용</a:t>
            </a:r>
            <a:endParaRPr lang="en-US" altLang="ko-KR" sz="28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반정규화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속성의 반정규화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관계의 반정규화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테이블 반정규화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(</a:t>
            </a: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역정규화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)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714356"/>
            <a:ext cx="850106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병합</a:t>
            </a:r>
            <a:endParaRPr lang="en-US" altLang="ko-KR" sz="28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1:1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관계의 테이블 병합</a:t>
            </a: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1:M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관계의 테이블 병합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슈퍼타입 서브타입 테이블 병합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8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분할</a:t>
            </a:r>
            <a:endParaRPr lang="en-US" altLang="ko-KR" sz="28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수직 분할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수평 분할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8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추가</a:t>
            </a:r>
            <a:endParaRPr lang="en-US" altLang="ko-KR" sz="2800" b="1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중복 테이블 추가</a:t>
            </a: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통계 테이블 추가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이력 테이블 추가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부분 테이블 추가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3"/>
          <p:cNvSpPr>
            <a:spLocks noChangeArrowheads="1"/>
          </p:cNvSpPr>
          <p:nvPr/>
        </p:nvSpPr>
        <p:spPr bwMode="auto">
          <a:xfrm>
            <a:off x="642910" y="1285860"/>
            <a:ext cx="5365760" cy="235745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속성의 반정규화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(</a:t>
            </a: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역정규화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)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714357"/>
            <a:ext cx="850106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컬럼중복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10" name="Group 1140"/>
          <p:cNvGrpSpPr>
            <a:grpSpLocks/>
          </p:cNvGrpSpPr>
          <p:nvPr/>
        </p:nvGrpSpPr>
        <p:grpSpPr bwMode="auto">
          <a:xfrm>
            <a:off x="1457637" y="-115075"/>
            <a:ext cx="366947" cy="1584"/>
            <a:chOff x="798" y="1776"/>
            <a:chExt cx="201" cy="1584"/>
          </a:xfrm>
        </p:grpSpPr>
        <p:sp>
          <p:nvSpPr>
            <p:cNvPr id="42" name="Line 1056"/>
            <p:cNvSpPr>
              <a:spLocks noChangeShapeType="1"/>
            </p:cNvSpPr>
            <p:nvPr/>
          </p:nvSpPr>
          <p:spPr bwMode="auto">
            <a:xfrm>
              <a:off x="798" y="2208"/>
              <a:ext cx="2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1125"/>
            <p:cNvSpPr>
              <a:spLocks noChangeShapeType="1"/>
            </p:cNvSpPr>
            <p:nvPr/>
          </p:nvSpPr>
          <p:spPr bwMode="auto">
            <a:xfrm rot="5400000">
              <a:off x="546" y="2424"/>
              <a:ext cx="72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4" name="AutoShape 1126"/>
            <p:cNvSpPr>
              <a:spLocks noChangeArrowheads="1"/>
            </p:cNvSpPr>
            <p:nvPr/>
          </p:nvSpPr>
          <p:spPr bwMode="auto">
            <a:xfrm rot="5400000">
              <a:off x="711" y="1872"/>
              <a:ext cx="384" cy="192"/>
            </a:xfrm>
            <a:prstGeom prst="homePlate">
              <a:avLst>
                <a:gd name="adj" fmla="val 50000"/>
              </a:avLst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Line 1127"/>
            <p:cNvSpPr>
              <a:spLocks noChangeShapeType="1"/>
            </p:cNvSpPr>
            <p:nvPr/>
          </p:nvSpPr>
          <p:spPr bwMode="auto">
            <a:xfrm rot="5400000">
              <a:off x="639" y="3096"/>
              <a:ext cx="52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4" name="Rectangle 1033"/>
          <p:cNvSpPr>
            <a:spLocks noChangeArrowheads="1"/>
          </p:cNvSpPr>
          <p:nvPr/>
        </p:nvSpPr>
        <p:spPr bwMode="auto">
          <a:xfrm>
            <a:off x="2872931" y="3371852"/>
            <a:ext cx="149699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b="1">
                <a:solidFill>
                  <a:schemeClr val="hlin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grpSp>
        <p:nvGrpSpPr>
          <p:cNvPr id="51" name="그룹 50"/>
          <p:cNvGrpSpPr/>
          <p:nvPr/>
        </p:nvGrpSpPr>
        <p:grpSpPr>
          <a:xfrm rot="10800000">
            <a:off x="2295950" y="1762116"/>
            <a:ext cx="1822584" cy="263525"/>
            <a:chOff x="2834143" y="2519363"/>
            <a:chExt cx="2179774" cy="263525"/>
          </a:xfrm>
        </p:grpSpPr>
        <p:sp>
          <p:nvSpPr>
            <p:cNvPr id="16" name="Line 1035"/>
            <p:cNvSpPr>
              <a:spLocks noChangeShapeType="1"/>
            </p:cNvSpPr>
            <p:nvPr/>
          </p:nvSpPr>
          <p:spPr bwMode="auto">
            <a:xfrm>
              <a:off x="4530131" y="2651125"/>
              <a:ext cx="17890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036"/>
            <p:cNvSpPr>
              <a:spLocks noChangeShapeType="1"/>
            </p:cNvSpPr>
            <p:nvPr/>
          </p:nvSpPr>
          <p:spPr bwMode="auto">
            <a:xfrm>
              <a:off x="4833182" y="2651125"/>
              <a:ext cx="180735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037"/>
            <p:cNvSpPr>
              <a:spLocks noChangeShapeType="1"/>
            </p:cNvSpPr>
            <p:nvPr/>
          </p:nvSpPr>
          <p:spPr bwMode="auto">
            <a:xfrm>
              <a:off x="4256290" y="2651125"/>
              <a:ext cx="17890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038"/>
            <p:cNvSpPr>
              <a:spLocks noChangeShapeType="1"/>
            </p:cNvSpPr>
            <p:nvPr/>
          </p:nvSpPr>
          <p:spPr bwMode="auto">
            <a:xfrm>
              <a:off x="2834143" y="2655888"/>
              <a:ext cx="129435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1039"/>
            <p:cNvSpPr>
              <a:spLocks noChangeShapeType="1"/>
            </p:cNvSpPr>
            <p:nvPr/>
          </p:nvSpPr>
          <p:spPr bwMode="auto">
            <a:xfrm>
              <a:off x="2841446" y="2549525"/>
              <a:ext cx="224550" cy="9366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1040"/>
            <p:cNvSpPr>
              <a:spLocks noChangeShapeType="1"/>
            </p:cNvSpPr>
            <p:nvPr/>
          </p:nvSpPr>
          <p:spPr bwMode="auto">
            <a:xfrm flipV="1">
              <a:off x="2852399" y="2660650"/>
              <a:ext cx="222724" cy="9207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1055"/>
            <p:cNvSpPr>
              <a:spLocks noChangeShapeType="1"/>
            </p:cNvSpPr>
            <p:nvPr/>
          </p:nvSpPr>
          <p:spPr bwMode="auto">
            <a:xfrm>
              <a:off x="3097031" y="2519363"/>
              <a:ext cx="0" cy="26352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" name="AutoShape 19"/>
          <p:cNvSpPr>
            <a:spLocks noChangeAspect="1" noChangeArrowheads="1"/>
          </p:cNvSpPr>
          <p:nvPr/>
        </p:nvSpPr>
        <p:spPr bwMode="auto">
          <a:xfrm>
            <a:off x="857224" y="1435662"/>
            <a:ext cx="1428760" cy="909265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공급자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공급자 번호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공급자명</a:t>
            </a:r>
            <a:endParaRPr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AutoShape 19"/>
          <p:cNvSpPr>
            <a:spLocks noChangeAspect="1" noChangeArrowheads="1"/>
          </p:cNvSpPr>
          <p:nvPr/>
        </p:nvSpPr>
        <p:spPr bwMode="auto">
          <a:xfrm>
            <a:off x="4153338" y="1439723"/>
            <a:ext cx="1592560" cy="909265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공급자번호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순번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AutoShape 19"/>
          <p:cNvSpPr>
            <a:spLocks noChangeAspect="1" noChangeArrowheads="1"/>
          </p:cNvSpPr>
          <p:nvPr/>
        </p:nvSpPr>
        <p:spPr bwMode="auto">
          <a:xfrm>
            <a:off x="4153338" y="2569526"/>
            <a:ext cx="1571636" cy="909265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메일주소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공급자번호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*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순번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*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메일주소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367388" y="2914145"/>
            <a:ext cx="1751146" cy="263525"/>
            <a:chOff x="2786050" y="2808284"/>
            <a:chExt cx="1822584" cy="263525"/>
          </a:xfrm>
        </p:grpSpPr>
        <p:sp>
          <p:nvSpPr>
            <p:cNvPr id="53" name="Line 1035"/>
            <p:cNvSpPr>
              <a:spLocks noChangeShapeType="1"/>
            </p:cNvSpPr>
            <p:nvPr/>
          </p:nvSpPr>
          <p:spPr bwMode="auto">
            <a:xfrm rot="10800000">
              <a:off x="3040968" y="2940047"/>
              <a:ext cx="14959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Line 1036"/>
            <p:cNvSpPr>
              <a:spLocks noChangeShapeType="1"/>
            </p:cNvSpPr>
            <p:nvPr/>
          </p:nvSpPr>
          <p:spPr bwMode="auto">
            <a:xfrm rot="10800000">
              <a:off x="2786050" y="2940047"/>
              <a:ext cx="15111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Line 1037"/>
            <p:cNvSpPr>
              <a:spLocks noChangeShapeType="1"/>
            </p:cNvSpPr>
            <p:nvPr/>
          </p:nvSpPr>
          <p:spPr bwMode="auto">
            <a:xfrm rot="10800000">
              <a:off x="3269936" y="2940047"/>
              <a:ext cx="14959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Line 1038"/>
            <p:cNvSpPr>
              <a:spLocks noChangeShapeType="1"/>
            </p:cNvSpPr>
            <p:nvPr/>
          </p:nvSpPr>
          <p:spPr bwMode="auto">
            <a:xfrm rot="10800000">
              <a:off x="3526380" y="2935284"/>
              <a:ext cx="108225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Line 1039"/>
            <p:cNvSpPr>
              <a:spLocks noChangeShapeType="1"/>
            </p:cNvSpPr>
            <p:nvPr/>
          </p:nvSpPr>
          <p:spPr bwMode="auto">
            <a:xfrm rot="10800000">
              <a:off x="4414774" y="2947984"/>
              <a:ext cx="187754" cy="9366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Line 1040"/>
            <p:cNvSpPr>
              <a:spLocks noChangeShapeType="1"/>
            </p:cNvSpPr>
            <p:nvPr/>
          </p:nvSpPr>
          <p:spPr bwMode="auto">
            <a:xfrm rot="10800000" flipV="1">
              <a:off x="4407142" y="2838447"/>
              <a:ext cx="186227" cy="9207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Line 1055"/>
            <p:cNvSpPr>
              <a:spLocks noChangeShapeType="1"/>
            </p:cNvSpPr>
            <p:nvPr/>
          </p:nvSpPr>
          <p:spPr bwMode="auto">
            <a:xfrm rot="10800000">
              <a:off x="4388824" y="2808284"/>
              <a:ext cx="0" cy="26352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74" name="Shape 73"/>
          <p:cNvCxnSpPr>
            <a:stCxn id="31" idx="2"/>
          </p:cNvCxnSpPr>
          <p:nvPr/>
        </p:nvCxnSpPr>
        <p:spPr>
          <a:xfrm rot="16200000" flipH="1">
            <a:off x="1582241" y="2334290"/>
            <a:ext cx="703073" cy="724346"/>
          </a:xfrm>
          <a:prstGeom prst="bentConnector2">
            <a:avLst/>
          </a:prstGeom>
          <a:ln w="28575">
            <a:solidFill>
              <a:srgbClr val="00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031650" y="1283317"/>
            <a:ext cx="303801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SELECT a.</a:t>
            </a:r>
            <a:r>
              <a:rPr lang="ko-KR" altLang="en-US" sz="800" dirty="0" smtClean="0"/>
              <a:t>공급자명</a:t>
            </a:r>
            <a:r>
              <a:rPr lang="en-US" altLang="ko-KR" sz="800" dirty="0" smtClean="0"/>
              <a:t>, b.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c.</a:t>
            </a:r>
            <a:r>
              <a:rPr lang="ko-KR" altLang="en-US" sz="800" dirty="0" smtClean="0"/>
              <a:t>메일주소 </a:t>
            </a:r>
            <a:br>
              <a:rPr lang="ko-KR" altLang="en-US" sz="800" dirty="0" smtClean="0"/>
            </a:br>
            <a:r>
              <a:rPr lang="en-US" altLang="ko-KR" sz="800" dirty="0" smtClean="0"/>
              <a:t>FROM </a:t>
            </a:r>
            <a:r>
              <a:rPr lang="ko-KR" altLang="en-US" sz="800" dirty="0" smtClean="0"/>
              <a:t>공급자명 </a:t>
            </a:r>
            <a:r>
              <a:rPr lang="en-US" altLang="ko-KR" sz="800" dirty="0" smtClean="0"/>
              <a:t>a, </a:t>
            </a:r>
            <a:br>
              <a:rPr lang="en-US" altLang="ko-KR" sz="800" dirty="0" smtClean="0"/>
            </a:br>
            <a:r>
              <a:rPr lang="en-US" altLang="ko-KR" sz="800" dirty="0" smtClean="0"/>
              <a:t>(SELECT x.</a:t>
            </a:r>
            <a:r>
              <a:rPr lang="ko-KR" altLang="en-US" sz="800" dirty="0" smtClean="0"/>
              <a:t>공급자번호</a:t>
            </a:r>
            <a:r>
              <a:rPr lang="en-US" altLang="ko-KR" sz="800" dirty="0" smtClean="0"/>
              <a:t>, x.</a:t>
            </a:r>
            <a:r>
              <a:rPr lang="ko-KR" altLang="en-US" sz="800" dirty="0" smtClean="0"/>
              <a:t>전화번호 </a:t>
            </a:r>
            <a:br>
              <a:rPr lang="ko-KR" altLang="en-US" sz="800" dirty="0" smtClean="0"/>
            </a:br>
            <a:r>
              <a:rPr lang="en-US" altLang="ko-KR" sz="800" dirty="0" smtClean="0"/>
              <a:t>FROM </a:t>
            </a:r>
            <a:r>
              <a:rPr lang="ko-KR" altLang="en-US" sz="800" dirty="0" smtClean="0"/>
              <a:t>전화번호 </a:t>
            </a:r>
            <a:r>
              <a:rPr lang="en-US" altLang="ko-KR" sz="800" dirty="0" smtClean="0"/>
              <a:t>x, </a:t>
            </a:r>
            <a:br>
              <a:rPr lang="en-US" altLang="ko-KR" sz="800" dirty="0" smtClean="0"/>
            </a:br>
            <a:r>
              <a:rPr lang="en-US" altLang="ko-KR" sz="800" dirty="0" smtClean="0"/>
              <a:t>(SELECT </a:t>
            </a:r>
            <a:r>
              <a:rPr lang="ko-KR" altLang="en-US" sz="800" dirty="0" smtClean="0"/>
              <a:t>공급자번호</a:t>
            </a:r>
            <a:r>
              <a:rPr lang="en-US" altLang="ko-KR" sz="800" dirty="0" smtClean="0"/>
              <a:t>, MAX (</a:t>
            </a:r>
            <a:r>
              <a:rPr lang="ko-KR" altLang="en-US" sz="800" dirty="0" smtClean="0"/>
              <a:t>순번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순번 </a:t>
            </a:r>
            <a:br>
              <a:rPr lang="ko-KR" altLang="en-US" sz="800" dirty="0" smtClean="0"/>
            </a:br>
            <a:r>
              <a:rPr lang="en-US" altLang="ko-KR" sz="800" dirty="0" smtClean="0"/>
              <a:t>FROM </a:t>
            </a:r>
            <a:r>
              <a:rPr lang="ko-KR" altLang="en-US" sz="800" dirty="0" smtClean="0"/>
              <a:t>전화번호 </a:t>
            </a:r>
            <a:br>
              <a:rPr lang="ko-KR" altLang="en-US" sz="800" dirty="0" smtClean="0"/>
            </a:br>
            <a:r>
              <a:rPr lang="en-US" altLang="ko-KR" sz="800" dirty="0" smtClean="0"/>
              <a:t>WHERE </a:t>
            </a:r>
            <a:r>
              <a:rPr lang="ko-KR" altLang="en-US" sz="800" dirty="0" smtClean="0"/>
              <a:t>공급자번호 </a:t>
            </a:r>
            <a:r>
              <a:rPr lang="en-US" altLang="ko-KR" sz="800" dirty="0" smtClean="0"/>
              <a:t>BETWEEN '1001' AND '1005' </a:t>
            </a:r>
            <a:br>
              <a:rPr lang="en-US" altLang="ko-KR" sz="800" dirty="0" smtClean="0"/>
            </a:br>
            <a:r>
              <a:rPr lang="en-US" altLang="ko-KR" sz="800" dirty="0" smtClean="0"/>
              <a:t>GROUP BY </a:t>
            </a:r>
            <a:r>
              <a:rPr lang="ko-KR" altLang="en-US" sz="800" dirty="0" smtClean="0"/>
              <a:t>공급자번호</a:t>
            </a:r>
            <a:r>
              <a:rPr lang="en-US" altLang="ko-KR" sz="800" dirty="0" smtClean="0"/>
              <a:t>) y </a:t>
            </a:r>
            <a:br>
              <a:rPr lang="en-US" altLang="ko-KR" sz="800" dirty="0" smtClean="0"/>
            </a:br>
            <a:r>
              <a:rPr lang="en-US" altLang="ko-KR" sz="800" dirty="0" smtClean="0"/>
              <a:t>WHERE x.</a:t>
            </a:r>
            <a:r>
              <a:rPr lang="ko-KR" altLang="en-US" sz="800" dirty="0" smtClean="0"/>
              <a:t>공급자번호 </a:t>
            </a:r>
            <a:r>
              <a:rPr lang="en-US" altLang="ko-KR" sz="800" dirty="0" smtClean="0"/>
              <a:t>= y.</a:t>
            </a:r>
            <a:r>
              <a:rPr lang="ko-KR" altLang="en-US" sz="800" dirty="0" smtClean="0"/>
              <a:t>공급자번호 </a:t>
            </a:r>
            <a:r>
              <a:rPr lang="en-US" altLang="ko-KR" sz="800" dirty="0" smtClean="0"/>
              <a:t>AND x.</a:t>
            </a:r>
            <a:r>
              <a:rPr lang="ko-KR" altLang="en-US" sz="800" dirty="0" smtClean="0"/>
              <a:t>순번 </a:t>
            </a:r>
            <a:r>
              <a:rPr lang="en-US" altLang="ko-KR" sz="800" dirty="0" smtClean="0"/>
              <a:t>= y.</a:t>
            </a:r>
            <a:r>
              <a:rPr lang="ko-KR" altLang="en-US" sz="800" dirty="0" smtClean="0"/>
              <a:t>순번</a:t>
            </a:r>
            <a:r>
              <a:rPr lang="en-US" altLang="ko-KR" sz="800" dirty="0" smtClean="0"/>
              <a:t>) b, </a:t>
            </a:r>
            <a:br>
              <a:rPr lang="en-US" altLang="ko-KR" sz="800" dirty="0" smtClean="0"/>
            </a:br>
            <a:r>
              <a:rPr lang="en-US" altLang="ko-KR" sz="800" dirty="0" smtClean="0"/>
              <a:t>(SELECT x.</a:t>
            </a:r>
            <a:r>
              <a:rPr lang="ko-KR" altLang="en-US" sz="800" dirty="0" smtClean="0"/>
              <a:t>공급자번호</a:t>
            </a:r>
            <a:r>
              <a:rPr lang="en-US" altLang="ko-KR" sz="800" dirty="0" smtClean="0"/>
              <a:t>, x.</a:t>
            </a:r>
            <a:r>
              <a:rPr lang="ko-KR" altLang="en-US" sz="800" dirty="0" smtClean="0"/>
              <a:t>메일주소 </a:t>
            </a:r>
            <a:br>
              <a:rPr lang="ko-KR" altLang="en-US" sz="800" dirty="0" smtClean="0"/>
            </a:br>
            <a:r>
              <a:rPr lang="en-US" altLang="ko-KR" sz="800" dirty="0" smtClean="0"/>
              <a:t>FROM </a:t>
            </a:r>
            <a:r>
              <a:rPr lang="ko-KR" altLang="en-US" sz="800" dirty="0" smtClean="0"/>
              <a:t>메일주소 </a:t>
            </a:r>
            <a:r>
              <a:rPr lang="en-US" altLang="ko-KR" sz="800" dirty="0" smtClean="0"/>
              <a:t>x, </a:t>
            </a:r>
            <a:br>
              <a:rPr lang="en-US" altLang="ko-KR" sz="800" dirty="0" smtClean="0"/>
            </a:br>
            <a:r>
              <a:rPr lang="en-US" altLang="ko-KR" sz="800" dirty="0" smtClean="0"/>
              <a:t>(SELECT </a:t>
            </a:r>
            <a:r>
              <a:rPr lang="ko-KR" altLang="en-US" sz="800" dirty="0" smtClean="0"/>
              <a:t>공급자 번호</a:t>
            </a:r>
            <a:r>
              <a:rPr lang="en-US" altLang="ko-KR" sz="800" dirty="0" smtClean="0"/>
              <a:t>, MAX (</a:t>
            </a:r>
            <a:r>
              <a:rPr lang="ko-KR" altLang="en-US" sz="800" dirty="0" smtClean="0"/>
              <a:t>순번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순번 </a:t>
            </a:r>
            <a:br>
              <a:rPr lang="ko-KR" altLang="en-US" sz="800" dirty="0" smtClean="0"/>
            </a:br>
            <a:r>
              <a:rPr lang="en-US" altLang="ko-KR" sz="800" dirty="0" smtClean="0"/>
              <a:t>FROM </a:t>
            </a:r>
            <a:r>
              <a:rPr lang="ko-KR" altLang="en-US" sz="800" dirty="0" smtClean="0"/>
              <a:t>메일주소 </a:t>
            </a:r>
            <a:br>
              <a:rPr lang="ko-KR" altLang="en-US" sz="800" dirty="0" smtClean="0"/>
            </a:br>
            <a:r>
              <a:rPr lang="en-US" altLang="ko-KR" sz="800" dirty="0" smtClean="0"/>
              <a:t>WHERE </a:t>
            </a:r>
            <a:r>
              <a:rPr lang="ko-KR" altLang="en-US" sz="800" dirty="0" smtClean="0"/>
              <a:t>공급자번호 </a:t>
            </a:r>
            <a:r>
              <a:rPr lang="en-US" altLang="ko-KR" sz="800" dirty="0" smtClean="0"/>
              <a:t>BETWEEN '1001' AND '1005' </a:t>
            </a:r>
            <a:br>
              <a:rPr lang="en-US" altLang="ko-KR" sz="800" dirty="0" smtClean="0"/>
            </a:br>
            <a:r>
              <a:rPr lang="en-US" altLang="ko-KR" sz="800" dirty="0" smtClean="0"/>
              <a:t>GROUP BY </a:t>
            </a:r>
            <a:r>
              <a:rPr lang="ko-KR" altLang="en-US" sz="800" dirty="0" smtClean="0"/>
              <a:t>공급자번호</a:t>
            </a:r>
            <a:r>
              <a:rPr lang="en-US" altLang="ko-KR" sz="800" dirty="0" smtClean="0"/>
              <a:t>) y </a:t>
            </a:r>
            <a:br>
              <a:rPr lang="en-US" altLang="ko-KR" sz="800" dirty="0" smtClean="0"/>
            </a:br>
            <a:r>
              <a:rPr lang="en-US" altLang="ko-KR" sz="800" dirty="0" smtClean="0"/>
              <a:t>WHERE x.</a:t>
            </a:r>
            <a:r>
              <a:rPr lang="ko-KR" altLang="en-US" sz="800" dirty="0" smtClean="0"/>
              <a:t>공급자번호 </a:t>
            </a:r>
            <a:r>
              <a:rPr lang="en-US" altLang="ko-KR" sz="800" dirty="0" smtClean="0"/>
              <a:t>= y.</a:t>
            </a:r>
            <a:r>
              <a:rPr lang="ko-KR" altLang="en-US" sz="800" dirty="0" smtClean="0"/>
              <a:t>공급자번호 </a:t>
            </a:r>
            <a:r>
              <a:rPr lang="en-US" altLang="ko-KR" sz="800" dirty="0" smtClean="0"/>
              <a:t>AND x.</a:t>
            </a:r>
            <a:r>
              <a:rPr lang="ko-KR" altLang="en-US" sz="800" dirty="0" smtClean="0"/>
              <a:t>순번 </a:t>
            </a:r>
            <a:r>
              <a:rPr lang="en-US" altLang="ko-KR" sz="800" dirty="0" smtClean="0"/>
              <a:t>= y.</a:t>
            </a:r>
            <a:r>
              <a:rPr lang="ko-KR" altLang="en-US" sz="800" dirty="0" smtClean="0"/>
              <a:t>순번</a:t>
            </a:r>
            <a:r>
              <a:rPr lang="en-US" altLang="ko-KR" sz="800" dirty="0" smtClean="0"/>
              <a:t>) c </a:t>
            </a:r>
            <a:br>
              <a:rPr lang="en-US" altLang="ko-KR" sz="800" dirty="0" smtClean="0"/>
            </a:br>
            <a:r>
              <a:rPr lang="en-US" altLang="ko-KR" sz="800" dirty="0" smtClean="0"/>
              <a:t>WHERE a.</a:t>
            </a:r>
            <a:r>
              <a:rPr lang="ko-KR" altLang="en-US" sz="800" dirty="0" smtClean="0"/>
              <a:t>공급자번호 </a:t>
            </a:r>
            <a:r>
              <a:rPr lang="en-US" altLang="ko-KR" sz="800" dirty="0" smtClean="0"/>
              <a:t>= b.</a:t>
            </a:r>
            <a:r>
              <a:rPr lang="ko-KR" altLang="en-US" sz="800" dirty="0" smtClean="0"/>
              <a:t>공급자번호 </a:t>
            </a:r>
            <a:br>
              <a:rPr lang="ko-KR" altLang="en-US" sz="800" dirty="0" smtClean="0"/>
            </a:br>
            <a:r>
              <a:rPr lang="en-US" altLang="ko-KR" sz="800" dirty="0" smtClean="0"/>
              <a:t>AND a.</a:t>
            </a:r>
            <a:r>
              <a:rPr lang="ko-KR" altLang="en-US" sz="800" dirty="0" smtClean="0"/>
              <a:t>공급자번호 </a:t>
            </a:r>
            <a:r>
              <a:rPr lang="en-US" altLang="ko-KR" sz="800" dirty="0" smtClean="0"/>
              <a:t>= c.</a:t>
            </a:r>
            <a:r>
              <a:rPr lang="ko-KR" altLang="en-US" sz="800" dirty="0" smtClean="0"/>
              <a:t>공급자번호 </a:t>
            </a:r>
            <a:br>
              <a:rPr lang="ko-KR" altLang="en-US" sz="800" dirty="0" smtClean="0"/>
            </a:br>
            <a:r>
              <a:rPr lang="en-US" altLang="ko-KR" sz="800" dirty="0" smtClean="0"/>
              <a:t>AND a.</a:t>
            </a:r>
            <a:r>
              <a:rPr lang="ko-KR" altLang="en-US" sz="800" dirty="0" smtClean="0"/>
              <a:t>공급자번호 </a:t>
            </a:r>
            <a:r>
              <a:rPr lang="en-US" altLang="ko-KR" sz="800" dirty="0" smtClean="0"/>
              <a:t>BETWEEN '1001' AND '1005'</a:t>
            </a:r>
            <a:endParaRPr lang="ko-KR" altLang="en-US" sz="8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642910" y="4214818"/>
            <a:ext cx="7878251" cy="2357454"/>
            <a:chOff x="642910" y="4214818"/>
            <a:chExt cx="7878251" cy="2357454"/>
          </a:xfrm>
        </p:grpSpPr>
        <p:grpSp>
          <p:nvGrpSpPr>
            <p:cNvPr id="61" name="그룹 60"/>
            <p:cNvGrpSpPr/>
            <p:nvPr/>
          </p:nvGrpSpPr>
          <p:grpSpPr>
            <a:xfrm>
              <a:off x="642910" y="4214818"/>
              <a:ext cx="5365760" cy="2357454"/>
              <a:chOff x="642910" y="4214818"/>
              <a:chExt cx="5365760" cy="2357454"/>
            </a:xfrm>
          </p:grpSpPr>
          <p:sp>
            <p:nvSpPr>
              <p:cNvPr id="103" name="Rectangle 3"/>
              <p:cNvSpPr>
                <a:spLocks noChangeArrowheads="1"/>
              </p:cNvSpPr>
              <p:nvPr/>
            </p:nvSpPr>
            <p:spPr bwMode="auto">
              <a:xfrm>
                <a:off x="642910" y="4214818"/>
                <a:ext cx="5365760" cy="2357454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b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6" name="Rectangle 1033"/>
              <p:cNvSpPr>
                <a:spLocks noChangeArrowheads="1"/>
              </p:cNvSpPr>
              <p:nvPr/>
            </p:nvSpPr>
            <p:spPr bwMode="auto">
              <a:xfrm>
                <a:off x="3015807" y="6229372"/>
                <a:ext cx="1496997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b="1">
                    <a:solidFill>
                      <a:schemeClr val="hlink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 rot="10800000">
                <a:off x="2438826" y="4762512"/>
                <a:ext cx="1822584" cy="263525"/>
                <a:chOff x="2834143" y="2519363"/>
                <a:chExt cx="2179774" cy="263525"/>
              </a:xfrm>
            </p:grpSpPr>
            <p:sp>
              <p:nvSpPr>
                <p:cNvPr id="78" name="Line 1035"/>
                <p:cNvSpPr>
                  <a:spLocks noChangeShapeType="1"/>
                </p:cNvSpPr>
                <p:nvPr/>
              </p:nvSpPr>
              <p:spPr bwMode="auto">
                <a:xfrm>
                  <a:off x="4530131" y="2651125"/>
                  <a:ext cx="178909" cy="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9" name="Line 1036"/>
                <p:cNvSpPr>
                  <a:spLocks noChangeShapeType="1"/>
                </p:cNvSpPr>
                <p:nvPr/>
              </p:nvSpPr>
              <p:spPr bwMode="auto">
                <a:xfrm>
                  <a:off x="4833182" y="2651125"/>
                  <a:ext cx="180735" cy="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Line 1037"/>
                <p:cNvSpPr>
                  <a:spLocks noChangeShapeType="1"/>
                </p:cNvSpPr>
                <p:nvPr/>
              </p:nvSpPr>
              <p:spPr bwMode="auto">
                <a:xfrm>
                  <a:off x="4256290" y="2651125"/>
                  <a:ext cx="178909" cy="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Line 1038"/>
                <p:cNvSpPr>
                  <a:spLocks noChangeShapeType="1"/>
                </p:cNvSpPr>
                <p:nvPr/>
              </p:nvSpPr>
              <p:spPr bwMode="auto">
                <a:xfrm>
                  <a:off x="2834143" y="2655888"/>
                  <a:ext cx="1294354" cy="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Line 1039"/>
                <p:cNvSpPr>
                  <a:spLocks noChangeShapeType="1"/>
                </p:cNvSpPr>
                <p:nvPr/>
              </p:nvSpPr>
              <p:spPr bwMode="auto">
                <a:xfrm>
                  <a:off x="2841446" y="2549525"/>
                  <a:ext cx="224550" cy="93663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Line 1040"/>
                <p:cNvSpPr>
                  <a:spLocks noChangeShapeType="1"/>
                </p:cNvSpPr>
                <p:nvPr/>
              </p:nvSpPr>
              <p:spPr bwMode="auto">
                <a:xfrm flipV="1">
                  <a:off x="2852399" y="2660650"/>
                  <a:ext cx="222724" cy="92075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Line 1055"/>
                <p:cNvSpPr>
                  <a:spLocks noChangeShapeType="1"/>
                </p:cNvSpPr>
                <p:nvPr/>
              </p:nvSpPr>
              <p:spPr bwMode="auto">
                <a:xfrm>
                  <a:off x="3097031" y="2519363"/>
                  <a:ext cx="0" cy="263525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85" name="AutoShape 19"/>
              <p:cNvSpPr>
                <a:spLocks noChangeAspect="1" noChangeArrowheads="1"/>
              </p:cNvSpPr>
              <p:nvPr/>
            </p:nvSpPr>
            <p:spPr bwMode="auto">
              <a:xfrm>
                <a:off x="1000100" y="4286256"/>
                <a:ext cx="1428760" cy="120752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54000" tIns="54000" rIns="54000" bIns="54000"/>
              <a:lstStyle/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ko-KR" altLang="en-US" sz="14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공급자</a:t>
                </a:r>
                <a:endPara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en-US" altLang="ko-KR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# 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공급자 번호</a:t>
                </a:r>
                <a:endPara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* 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공급자명</a:t>
                </a:r>
                <a:endPara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* 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전화번호</a:t>
                </a:r>
                <a:endParaRPr lang="en-US" altLang="ko-KR" sz="12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* 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메일주소</a:t>
                </a:r>
                <a:endParaRPr lang="en-US" altLang="ko-KR" sz="12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AutoShape 19"/>
              <p:cNvSpPr>
                <a:spLocks noChangeAspect="1" noChangeArrowheads="1"/>
              </p:cNvSpPr>
              <p:nvPr/>
            </p:nvSpPr>
            <p:spPr bwMode="auto">
              <a:xfrm>
                <a:off x="4296214" y="4440119"/>
                <a:ext cx="1592560" cy="909265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54000" tIns="54000" rIns="54000" bIns="54000"/>
              <a:lstStyle/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ko-KR" altLang="en-US" sz="14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전화번호</a:t>
                </a:r>
                <a:endPara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en-US" altLang="ko-KR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# 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공급자번호</a:t>
                </a:r>
                <a:endPara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* 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순번</a:t>
                </a:r>
                <a:endPara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* 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전화번호</a:t>
                </a:r>
                <a:endPara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AutoShape 19"/>
              <p:cNvSpPr>
                <a:spLocks noChangeAspect="1" noChangeArrowheads="1"/>
              </p:cNvSpPr>
              <p:nvPr/>
            </p:nvSpPr>
            <p:spPr bwMode="auto">
              <a:xfrm>
                <a:off x="4296214" y="5569922"/>
                <a:ext cx="1571636" cy="909265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54000" tIns="54000" rIns="54000" bIns="54000"/>
              <a:lstStyle/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ko-KR" altLang="en-US" sz="14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메일주소</a:t>
                </a:r>
                <a:endPara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en-US" altLang="ko-KR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# 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공급자번호</a:t>
                </a:r>
                <a:endPara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en-US" altLang="ko-KR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* 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순번</a:t>
                </a:r>
                <a:endPara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55600" indent="-355600" defTabSz="355600">
                  <a:lnSpc>
                    <a:spcPct val="110000"/>
                  </a:lnSpc>
                  <a:defRPr/>
                </a:pPr>
                <a:r>
                  <a:rPr lang="en-US" altLang="ko-KR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* 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메일주소</a:t>
                </a:r>
                <a:endPara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88" name="그룹 87"/>
              <p:cNvGrpSpPr/>
              <p:nvPr/>
            </p:nvGrpSpPr>
            <p:grpSpPr>
              <a:xfrm>
                <a:off x="2510264" y="5951557"/>
                <a:ext cx="1751146" cy="263525"/>
                <a:chOff x="2786050" y="2808284"/>
                <a:chExt cx="1822584" cy="263525"/>
              </a:xfrm>
            </p:grpSpPr>
            <p:sp>
              <p:nvSpPr>
                <p:cNvPr id="89" name="Line 1035"/>
                <p:cNvSpPr>
                  <a:spLocks noChangeShapeType="1"/>
                </p:cNvSpPr>
                <p:nvPr/>
              </p:nvSpPr>
              <p:spPr bwMode="auto">
                <a:xfrm rot="10800000">
                  <a:off x="3040968" y="2940047"/>
                  <a:ext cx="149592" cy="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0" name="Line 1036"/>
                <p:cNvSpPr>
                  <a:spLocks noChangeShapeType="1"/>
                </p:cNvSpPr>
                <p:nvPr/>
              </p:nvSpPr>
              <p:spPr bwMode="auto">
                <a:xfrm rot="10800000">
                  <a:off x="2786050" y="2940047"/>
                  <a:ext cx="151119" cy="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1" name="Line 1037"/>
                <p:cNvSpPr>
                  <a:spLocks noChangeShapeType="1"/>
                </p:cNvSpPr>
                <p:nvPr/>
              </p:nvSpPr>
              <p:spPr bwMode="auto">
                <a:xfrm rot="10800000">
                  <a:off x="3269936" y="2940047"/>
                  <a:ext cx="149592" cy="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" name="Line 1038"/>
                <p:cNvSpPr>
                  <a:spLocks noChangeShapeType="1"/>
                </p:cNvSpPr>
                <p:nvPr/>
              </p:nvSpPr>
              <p:spPr bwMode="auto">
                <a:xfrm rot="10800000">
                  <a:off x="3526380" y="2935284"/>
                  <a:ext cx="1082254" cy="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3" name="Line 1039"/>
                <p:cNvSpPr>
                  <a:spLocks noChangeShapeType="1"/>
                </p:cNvSpPr>
                <p:nvPr/>
              </p:nvSpPr>
              <p:spPr bwMode="auto">
                <a:xfrm rot="10800000">
                  <a:off x="4414774" y="2947984"/>
                  <a:ext cx="187754" cy="93663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4" name="Line 1040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4407142" y="2838447"/>
                  <a:ext cx="186227" cy="92075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5" name="Line 1055"/>
                <p:cNvSpPr>
                  <a:spLocks noChangeShapeType="1"/>
                </p:cNvSpPr>
                <p:nvPr/>
              </p:nvSpPr>
              <p:spPr bwMode="auto">
                <a:xfrm rot="10800000">
                  <a:off x="4388824" y="2808284"/>
                  <a:ext cx="0" cy="263525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96" name="Shape 95"/>
              <p:cNvCxnSpPr>
                <a:stCxn id="85" idx="2"/>
              </p:cNvCxnSpPr>
              <p:nvPr/>
            </p:nvCxnSpPr>
            <p:spPr>
              <a:xfrm rot="16200000" flipH="1">
                <a:off x="1797900" y="5410356"/>
                <a:ext cx="578432" cy="745272"/>
              </a:xfrm>
              <a:prstGeom prst="bentConnector2">
                <a:avLst/>
              </a:prstGeom>
              <a:ln w="28575">
                <a:solidFill>
                  <a:srgbClr val="0099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6034583" y="4610409"/>
              <a:ext cx="2486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SELECT </a:t>
              </a:r>
              <a:r>
                <a:rPr lang="ko-KR" altLang="en-US" sz="800" dirty="0" smtClean="0"/>
                <a:t>공급자명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전화번호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메일주소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위치 </a:t>
              </a:r>
              <a:br>
                <a:rPr lang="ko-KR" altLang="en-US" sz="800" dirty="0" smtClean="0"/>
              </a:br>
              <a:r>
                <a:rPr lang="en-US" altLang="ko-KR" sz="800" dirty="0" smtClean="0"/>
                <a:t>FROM </a:t>
              </a:r>
              <a:r>
                <a:rPr lang="ko-KR" altLang="en-US" sz="800" dirty="0" smtClean="0"/>
                <a:t>공급자 </a:t>
              </a:r>
              <a:br>
                <a:rPr lang="ko-KR" altLang="en-US" sz="800" dirty="0" smtClean="0"/>
              </a:br>
              <a:r>
                <a:rPr lang="en-US" altLang="ko-KR" sz="800" dirty="0" smtClean="0"/>
                <a:t>WHERE </a:t>
              </a:r>
              <a:r>
                <a:rPr lang="ko-KR" altLang="en-US" sz="800" dirty="0" smtClean="0"/>
                <a:t>공급자번호 </a:t>
              </a:r>
              <a:r>
                <a:rPr lang="en-US" altLang="ko-KR" sz="800" dirty="0" smtClean="0"/>
                <a:t>BETWEEN '1001' AND '1005'</a:t>
              </a:r>
              <a:endParaRPr lang="ko-KR" altLang="en-US" sz="800" dirty="0"/>
            </a:p>
          </p:txBody>
        </p:sp>
      </p:grpSp>
      <p:sp>
        <p:nvSpPr>
          <p:cNvPr id="104" name="AutoShape 14"/>
          <p:cNvSpPr>
            <a:spLocks noChangeArrowheads="1"/>
          </p:cNvSpPr>
          <p:nvPr/>
        </p:nvSpPr>
        <p:spPr bwMode="auto">
          <a:xfrm rot="5400000">
            <a:off x="3000364" y="3571877"/>
            <a:ext cx="428628" cy="71438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3"/>
          <p:cNvSpPr>
            <a:spLocks noChangeArrowheads="1"/>
          </p:cNvSpPr>
          <p:nvPr/>
        </p:nvSpPr>
        <p:spPr bwMode="auto">
          <a:xfrm>
            <a:off x="642910" y="1285860"/>
            <a:ext cx="5365760" cy="164307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속성의 반정규화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(</a:t>
            </a: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역정규화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)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714357"/>
            <a:ext cx="850106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파생컬럼의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생성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3" name="그룹 50"/>
          <p:cNvGrpSpPr/>
          <p:nvPr/>
        </p:nvGrpSpPr>
        <p:grpSpPr>
          <a:xfrm rot="10800000">
            <a:off x="2295950" y="1841996"/>
            <a:ext cx="1822584" cy="263525"/>
            <a:chOff x="2834143" y="2519363"/>
            <a:chExt cx="2179774" cy="263525"/>
          </a:xfrm>
        </p:grpSpPr>
        <p:sp>
          <p:nvSpPr>
            <p:cNvPr id="16" name="Line 1035"/>
            <p:cNvSpPr>
              <a:spLocks noChangeShapeType="1"/>
            </p:cNvSpPr>
            <p:nvPr/>
          </p:nvSpPr>
          <p:spPr bwMode="auto">
            <a:xfrm>
              <a:off x="4530131" y="2651125"/>
              <a:ext cx="17890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036"/>
            <p:cNvSpPr>
              <a:spLocks noChangeShapeType="1"/>
            </p:cNvSpPr>
            <p:nvPr/>
          </p:nvSpPr>
          <p:spPr bwMode="auto">
            <a:xfrm>
              <a:off x="4833182" y="2651125"/>
              <a:ext cx="180735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037"/>
            <p:cNvSpPr>
              <a:spLocks noChangeShapeType="1"/>
            </p:cNvSpPr>
            <p:nvPr/>
          </p:nvSpPr>
          <p:spPr bwMode="auto">
            <a:xfrm>
              <a:off x="4256290" y="2651125"/>
              <a:ext cx="17890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038"/>
            <p:cNvSpPr>
              <a:spLocks noChangeShapeType="1"/>
            </p:cNvSpPr>
            <p:nvPr/>
          </p:nvSpPr>
          <p:spPr bwMode="auto">
            <a:xfrm>
              <a:off x="2834143" y="2655888"/>
              <a:ext cx="129435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1039"/>
            <p:cNvSpPr>
              <a:spLocks noChangeShapeType="1"/>
            </p:cNvSpPr>
            <p:nvPr/>
          </p:nvSpPr>
          <p:spPr bwMode="auto">
            <a:xfrm>
              <a:off x="2841446" y="2549525"/>
              <a:ext cx="224550" cy="9366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1040"/>
            <p:cNvSpPr>
              <a:spLocks noChangeShapeType="1"/>
            </p:cNvSpPr>
            <p:nvPr/>
          </p:nvSpPr>
          <p:spPr bwMode="auto">
            <a:xfrm flipV="1">
              <a:off x="2852399" y="2660650"/>
              <a:ext cx="222724" cy="9207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1055"/>
            <p:cNvSpPr>
              <a:spLocks noChangeShapeType="1"/>
            </p:cNvSpPr>
            <p:nvPr/>
          </p:nvSpPr>
          <p:spPr bwMode="auto">
            <a:xfrm>
              <a:off x="3097031" y="2519363"/>
              <a:ext cx="0" cy="26352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" name="AutoShape 19"/>
          <p:cNvSpPr>
            <a:spLocks noChangeAspect="1" noChangeArrowheads="1"/>
          </p:cNvSpPr>
          <p:nvPr/>
        </p:nvSpPr>
        <p:spPr bwMode="auto">
          <a:xfrm>
            <a:off x="857224" y="1515542"/>
            <a:ext cx="1428760" cy="909265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학생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학번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학생이름</a:t>
            </a:r>
            <a:endParaRPr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AutoShape 19"/>
          <p:cNvSpPr>
            <a:spLocks noChangeAspect="1" noChangeArrowheads="1"/>
          </p:cNvSpPr>
          <p:nvPr/>
        </p:nvSpPr>
        <p:spPr bwMode="auto">
          <a:xfrm>
            <a:off x="4153338" y="1519603"/>
            <a:ext cx="1592560" cy="909265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수강과목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수강번호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수강과목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점수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AutoShape 14"/>
          <p:cNvSpPr>
            <a:spLocks noChangeArrowheads="1"/>
          </p:cNvSpPr>
          <p:nvPr/>
        </p:nvSpPr>
        <p:spPr bwMode="auto">
          <a:xfrm rot="5400000">
            <a:off x="3000364" y="2928934"/>
            <a:ext cx="428628" cy="71438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642910" y="4000504"/>
            <a:ext cx="5365760" cy="1928826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50"/>
          <p:cNvGrpSpPr/>
          <p:nvPr/>
        </p:nvGrpSpPr>
        <p:grpSpPr>
          <a:xfrm rot="10800000">
            <a:off x="2295950" y="4857760"/>
            <a:ext cx="1822584" cy="263525"/>
            <a:chOff x="2834143" y="2519363"/>
            <a:chExt cx="2179774" cy="263525"/>
          </a:xfrm>
        </p:grpSpPr>
        <p:sp>
          <p:nvSpPr>
            <p:cNvPr id="62" name="Line 1035"/>
            <p:cNvSpPr>
              <a:spLocks noChangeShapeType="1"/>
            </p:cNvSpPr>
            <p:nvPr/>
          </p:nvSpPr>
          <p:spPr bwMode="auto">
            <a:xfrm>
              <a:off x="4530131" y="2651125"/>
              <a:ext cx="17890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" name="Line 1036"/>
            <p:cNvSpPr>
              <a:spLocks noChangeShapeType="1"/>
            </p:cNvSpPr>
            <p:nvPr/>
          </p:nvSpPr>
          <p:spPr bwMode="auto">
            <a:xfrm>
              <a:off x="4833182" y="2651125"/>
              <a:ext cx="180735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Line 1037"/>
            <p:cNvSpPr>
              <a:spLocks noChangeShapeType="1"/>
            </p:cNvSpPr>
            <p:nvPr/>
          </p:nvSpPr>
          <p:spPr bwMode="auto">
            <a:xfrm>
              <a:off x="4256290" y="2651125"/>
              <a:ext cx="17890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Line 1038"/>
            <p:cNvSpPr>
              <a:spLocks noChangeShapeType="1"/>
            </p:cNvSpPr>
            <p:nvPr/>
          </p:nvSpPr>
          <p:spPr bwMode="auto">
            <a:xfrm>
              <a:off x="2834143" y="2655888"/>
              <a:ext cx="129435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Line 1039"/>
            <p:cNvSpPr>
              <a:spLocks noChangeShapeType="1"/>
            </p:cNvSpPr>
            <p:nvPr/>
          </p:nvSpPr>
          <p:spPr bwMode="auto">
            <a:xfrm>
              <a:off x="2841446" y="2549525"/>
              <a:ext cx="224550" cy="9366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Line 1040"/>
            <p:cNvSpPr>
              <a:spLocks noChangeShapeType="1"/>
            </p:cNvSpPr>
            <p:nvPr/>
          </p:nvSpPr>
          <p:spPr bwMode="auto">
            <a:xfrm flipV="1">
              <a:off x="2852399" y="2660650"/>
              <a:ext cx="222724" cy="9207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Line 1055"/>
            <p:cNvSpPr>
              <a:spLocks noChangeShapeType="1"/>
            </p:cNvSpPr>
            <p:nvPr/>
          </p:nvSpPr>
          <p:spPr bwMode="auto">
            <a:xfrm>
              <a:off x="3097031" y="2519363"/>
              <a:ext cx="0" cy="26352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9" name="AutoShape 19"/>
          <p:cNvSpPr>
            <a:spLocks noChangeAspect="1" noChangeArrowheads="1"/>
          </p:cNvSpPr>
          <p:nvPr/>
        </p:nvSpPr>
        <p:spPr bwMode="auto">
          <a:xfrm>
            <a:off x="857224" y="4230186"/>
            <a:ext cx="1428760" cy="1413392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학생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학번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학생이름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총점</a:t>
            </a:r>
            <a:endParaRPr lang="en-US" altLang="ko-KR" sz="1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평균</a:t>
            </a:r>
            <a:endParaRPr lang="en-US" altLang="ko-KR" sz="1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등수</a:t>
            </a:r>
            <a:endParaRPr lang="en-US" altLang="ko-KR" sz="1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AutoShape 19"/>
          <p:cNvSpPr>
            <a:spLocks noChangeAspect="1" noChangeArrowheads="1"/>
          </p:cNvSpPr>
          <p:nvPr/>
        </p:nvSpPr>
        <p:spPr bwMode="auto">
          <a:xfrm>
            <a:off x="4153338" y="4448561"/>
            <a:ext cx="1592560" cy="909265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54000" rIns="54000" bIns="54000"/>
          <a:lstStyle/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수강과목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수강번호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수강과목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indent="-355600" defTabSz="355600">
              <a:lnSpc>
                <a:spcPct val="110000"/>
              </a:lnSpc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점수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6286512" y="4500570"/>
          <a:ext cx="2643204" cy="103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571504"/>
                <a:gridCol w="625081"/>
                <a:gridCol w="660801"/>
              </a:tblGrid>
              <a:tr h="343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평균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순위</a:t>
                      </a:r>
                      <a:endParaRPr lang="ko-KR" altLang="en-US" sz="1000" dirty="0"/>
                    </a:p>
                  </a:txBody>
                  <a:tcPr/>
                </a:tc>
              </a:tr>
              <a:tr h="343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20130111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890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4.0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</a:tr>
              <a:tr h="343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20130112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4.3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115616" y="5517232"/>
            <a:ext cx="360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2643182"/>
            <a:ext cx="6686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실전 데이터 모델링 </a:t>
            </a:r>
            <a:r>
              <a:rPr lang="en-US" altLang="ko-KR" sz="5400" dirty="0" smtClean="0"/>
              <a:t>4</a:t>
            </a:r>
          </a:p>
          <a:p>
            <a:r>
              <a:rPr lang="en-US" altLang="ko-KR" sz="5400" dirty="0" smtClean="0"/>
              <a:t>       - </a:t>
            </a:r>
            <a:r>
              <a:rPr lang="ko-KR" altLang="en-US" sz="5400" dirty="0" smtClean="0"/>
              <a:t>계층구조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계층구조 모델링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1124744"/>
            <a:ext cx="850106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계층구조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(Parent – Child ) </a:t>
            </a:r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란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  <a:endParaRPr lang="en-US" altLang="ko-KR" sz="36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32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/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레벨을 가진 </a:t>
            </a:r>
            <a:r>
              <a:rPr lang="ko-KR" altLang="en-US" sz="3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종속관계형</a:t>
            </a:r>
            <a:r>
              <a:rPr lang="ko-KR" altLang="en-US" sz="3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데이터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들의 집합</a:t>
            </a:r>
            <a:endParaRPr lang="en-US" altLang="ko-KR" sz="30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/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카테고리</a:t>
            </a: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분류</a:t>
            </a: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메뉴 </a:t>
            </a: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..</a:t>
            </a:r>
            <a:endParaRPr lang="ko-KR" altLang="en-US" sz="30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84984"/>
            <a:ext cx="60198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714356"/>
            <a:ext cx="850106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순환 관계를 가진 구조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구조에 알려진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레벨 제한이 없을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경우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구조에 레벨 한계가 있지만 그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한계가 높을 경우</a:t>
            </a: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구조의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인스턴스가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쉽게 위치를 변경할 수 있고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그로 이해 레벨이 변경되는 경우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사용자가 제약 조건 유지를 선호할 경우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계층구조 모델링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160240" y="3501008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category1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category12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category13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category123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category124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714356"/>
            <a:ext cx="850106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비순환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관계를 가진 구조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구조의 레벨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한계가 낮을 경우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상위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레벨 변경 빈도가 낮을 경우 </a:t>
            </a: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데이터가 많고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성능개선이 우선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될 경우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계층구조 모델링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860032" y="3645024"/>
          <a:ext cx="33123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  <a:gridCol w="828092"/>
                <a:gridCol w="8280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Level1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Level2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Level3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id123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id2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2605593" y="3901641"/>
            <a:ext cx="158380" cy="513190"/>
            <a:chOff x="2916" y="1524"/>
            <a:chExt cx="197" cy="396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3029" y="1524"/>
              <a:ext cx="84" cy="8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916" y="1524"/>
              <a:ext cx="113" cy="8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3024" y="1528"/>
              <a:ext cx="4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" name="Group 55"/>
          <p:cNvGrpSpPr>
            <a:grpSpLocks/>
          </p:cNvGrpSpPr>
          <p:nvPr/>
        </p:nvGrpSpPr>
        <p:grpSpPr bwMode="auto">
          <a:xfrm>
            <a:off x="2605593" y="4974674"/>
            <a:ext cx="158380" cy="513190"/>
            <a:chOff x="2916" y="1524"/>
            <a:chExt cx="197" cy="396"/>
          </a:xfrm>
        </p:grpSpPr>
        <p:sp>
          <p:nvSpPr>
            <p:cNvPr id="20" name="Line 56"/>
            <p:cNvSpPr>
              <a:spLocks noChangeShapeType="1"/>
            </p:cNvSpPr>
            <p:nvPr/>
          </p:nvSpPr>
          <p:spPr bwMode="auto">
            <a:xfrm flipH="1">
              <a:off x="3029" y="1524"/>
              <a:ext cx="84" cy="8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57"/>
            <p:cNvSpPr>
              <a:spLocks noChangeShapeType="1"/>
            </p:cNvSpPr>
            <p:nvPr/>
          </p:nvSpPr>
          <p:spPr bwMode="auto">
            <a:xfrm>
              <a:off x="2916" y="1524"/>
              <a:ext cx="113" cy="8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Line 58"/>
            <p:cNvSpPr>
              <a:spLocks noChangeShapeType="1"/>
            </p:cNvSpPr>
            <p:nvPr/>
          </p:nvSpPr>
          <p:spPr bwMode="auto">
            <a:xfrm flipH="1">
              <a:off x="3024" y="1528"/>
              <a:ext cx="4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1965103" y="3356992"/>
            <a:ext cx="1475505" cy="553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Level3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965103" y="4419208"/>
            <a:ext cx="1475505" cy="553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Level 2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963112" y="5502756"/>
            <a:ext cx="1475505" cy="553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Level 1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2643182"/>
            <a:ext cx="6686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실전 데이터 모델링 </a:t>
            </a:r>
            <a:r>
              <a:rPr lang="en-US" altLang="ko-KR" sz="5400" dirty="0" smtClean="0"/>
              <a:t>5</a:t>
            </a:r>
          </a:p>
          <a:p>
            <a:r>
              <a:rPr lang="en-US" altLang="ko-KR" sz="5400" dirty="0" smtClean="0"/>
              <a:t>      - </a:t>
            </a:r>
            <a:r>
              <a:rPr lang="ko-KR" altLang="en-US" sz="5400" dirty="0" smtClean="0"/>
              <a:t>네트워크 구조 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357188" y="2286000"/>
            <a:ext cx="3000375" cy="4214813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643313" y="2286000"/>
            <a:ext cx="2857500" cy="4214813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6786563" y="2286000"/>
            <a:ext cx="2143125" cy="4214813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" name="그룹 111"/>
          <p:cNvGrpSpPr>
            <a:grpSpLocks/>
          </p:cNvGrpSpPr>
          <p:nvPr/>
        </p:nvGrpSpPr>
        <p:grpSpPr bwMode="auto">
          <a:xfrm>
            <a:off x="528638" y="1773238"/>
            <a:ext cx="8258175" cy="4505325"/>
            <a:chOff x="528638" y="1773238"/>
            <a:chExt cx="8258175" cy="4505325"/>
          </a:xfrm>
        </p:grpSpPr>
        <p:sp>
          <p:nvSpPr>
            <p:cNvPr id="8" name="AutoShape 2"/>
            <p:cNvSpPr>
              <a:spLocks noChangeArrowheads="1"/>
            </p:cNvSpPr>
            <p:nvPr/>
          </p:nvSpPr>
          <p:spPr bwMode="auto">
            <a:xfrm>
              <a:off x="1747838" y="2439988"/>
              <a:ext cx="1522412" cy="838200"/>
            </a:xfrm>
            <a:prstGeom prst="cloudCallout">
              <a:avLst>
                <a:gd name="adj1" fmla="val -55514"/>
                <a:gd name="adj2" fmla="val 3977"/>
              </a:avLst>
            </a:prstGeom>
            <a:gradFill rotWithShape="1">
              <a:gsLst>
                <a:gs pos="0">
                  <a:srgbClr val="99CCFF">
                    <a:gamma/>
                    <a:tint val="3922"/>
                    <a:invGamma/>
                  </a:srgbClr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가는각진제목체" pitchFamily="18" charset="-127"/>
                  <a:ea typeface="굴림" pitchFamily="50" charset="-127"/>
                </a:rPr>
                <a:t>기획자의 </a:t>
              </a:r>
              <a:r>
                <a:rPr lang="ko-KR" altLang="en-US" dirty="0" err="1">
                  <a:solidFill>
                    <a:schemeClr val="bg1"/>
                  </a:solidFill>
                  <a:latin typeface="가는각진제목체" pitchFamily="18" charset="-127"/>
                  <a:ea typeface="굴림" pitchFamily="50" charset="-127"/>
                </a:rPr>
                <a:t>뷰</a:t>
              </a:r>
              <a:endParaRPr lang="ko-KR" altLang="en-US" dirty="0">
                <a:solidFill>
                  <a:schemeClr val="bg1"/>
                </a:solidFill>
                <a:latin typeface="가는각진제목체" pitchFamily="18" charset="-127"/>
                <a:ea typeface="굴림" pitchFamily="50" charset="-127"/>
              </a:endParaRPr>
            </a:p>
          </p:txBody>
        </p:sp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1747838" y="3906838"/>
              <a:ext cx="1522412" cy="838200"/>
            </a:xfrm>
            <a:prstGeom prst="cloudCallout">
              <a:avLst>
                <a:gd name="adj1" fmla="val -54463"/>
                <a:gd name="adj2" fmla="val 3977"/>
              </a:avLst>
            </a:prstGeom>
            <a:gradFill rotWithShape="1">
              <a:gsLst>
                <a:gs pos="0">
                  <a:srgbClr val="99CCFF">
                    <a:gamma/>
                    <a:tint val="3922"/>
                    <a:invGamma/>
                  </a:srgbClr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가는각진제목체" pitchFamily="18" charset="-127"/>
                  <a:ea typeface="굴림" pitchFamily="50" charset="-127"/>
                </a:rPr>
                <a:t>마케팅 </a:t>
              </a:r>
              <a:endParaRPr lang="en-US" altLang="ko-KR" dirty="0">
                <a:solidFill>
                  <a:schemeClr val="bg1"/>
                </a:solidFill>
                <a:latin typeface="가는각진제목체" pitchFamily="18" charset="-127"/>
                <a:ea typeface="굴림" pitchFamily="50" charset="-127"/>
              </a:endParaRPr>
            </a:p>
            <a:p>
              <a:pPr algn="ctr"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가는각진제목체" pitchFamily="18" charset="-127"/>
                  <a:ea typeface="굴림" pitchFamily="50" charset="-127"/>
                </a:rPr>
                <a:t>사원의 </a:t>
              </a:r>
              <a:r>
                <a:rPr lang="ko-KR" altLang="en-US" dirty="0" err="1">
                  <a:solidFill>
                    <a:schemeClr val="bg1"/>
                  </a:solidFill>
                  <a:latin typeface="가는각진제목체" pitchFamily="18" charset="-127"/>
                  <a:ea typeface="굴림" pitchFamily="50" charset="-127"/>
                </a:rPr>
                <a:t>뷰</a:t>
              </a:r>
              <a:endParaRPr lang="ko-KR" altLang="en-US" dirty="0">
                <a:solidFill>
                  <a:schemeClr val="bg1"/>
                </a:solidFill>
                <a:latin typeface="가는각진제목체" pitchFamily="18" charset="-127"/>
                <a:ea typeface="굴림" pitchFamily="50" charset="-127"/>
              </a:endParaRPr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1747838" y="5430838"/>
              <a:ext cx="1524000" cy="838200"/>
            </a:xfrm>
            <a:prstGeom prst="cloudCallout">
              <a:avLst>
                <a:gd name="adj1" fmla="val -54690"/>
                <a:gd name="adj2" fmla="val 3977"/>
              </a:avLst>
            </a:prstGeom>
            <a:gradFill rotWithShape="1">
              <a:gsLst>
                <a:gs pos="0">
                  <a:srgbClr val="99CCFF">
                    <a:gamma/>
                    <a:tint val="3922"/>
                    <a:invGamma/>
                  </a:srgbClr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가는각진제목체" pitchFamily="18" charset="-127"/>
                  <a:ea typeface="굴림" pitchFamily="50" charset="-127"/>
                </a:rPr>
                <a:t>구매</a:t>
              </a:r>
            </a:p>
            <a:p>
              <a:pPr algn="ctr"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가는각진제목체" pitchFamily="18" charset="-127"/>
                  <a:ea typeface="굴림" pitchFamily="50" charset="-127"/>
                </a:rPr>
                <a:t>사원의 </a:t>
              </a:r>
              <a:r>
                <a:rPr lang="ko-KR" altLang="en-US" dirty="0" err="1">
                  <a:solidFill>
                    <a:schemeClr val="bg1"/>
                  </a:solidFill>
                  <a:latin typeface="가는각진제목체" pitchFamily="18" charset="-127"/>
                  <a:ea typeface="굴림" pitchFamily="50" charset="-127"/>
                </a:rPr>
                <a:t>뷰</a:t>
              </a:r>
              <a:endParaRPr lang="ko-KR" altLang="en-US" dirty="0">
                <a:solidFill>
                  <a:schemeClr val="bg1"/>
                </a:solidFill>
                <a:latin typeface="가는각진제목체" pitchFamily="18" charset="-127"/>
                <a:ea typeface="굴림" pitchFamily="50" charset="-127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3348038" y="4325938"/>
              <a:ext cx="685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348038" y="2878138"/>
              <a:ext cx="685800" cy="838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3348038" y="4935538"/>
              <a:ext cx="685800" cy="914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6329363" y="4325938"/>
              <a:ext cx="685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6329363" y="2878138"/>
              <a:ext cx="685800" cy="914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6329363" y="4935538"/>
              <a:ext cx="685800" cy="838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auto">
            <a:xfrm>
              <a:off x="7208838" y="2357438"/>
              <a:ext cx="1306512" cy="100012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FFCC">
                    <a:gamma/>
                    <a:shade val="46275"/>
                    <a:invGamma/>
                  </a:srgbClr>
                </a:gs>
                <a:gs pos="5000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175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lIns="54000" tIns="54000" rIns="54000" bIns="54000" anchor="ctr"/>
            <a:lstStyle/>
            <a:p>
              <a:pPr marL="355600" indent="-355600" algn="ctr" defTabSz="355600">
                <a:defRPr/>
              </a:pPr>
              <a:r>
                <a:rPr lang="en-US" altLang="ko-KR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굴림" pitchFamily="50" charset="-127"/>
                </a:rPr>
                <a:t>Relational</a:t>
              </a:r>
            </a:p>
          </p:txBody>
        </p:sp>
        <p:sp>
          <p:nvSpPr>
            <p:cNvPr id="18" name="AutoShape 49"/>
            <p:cNvSpPr>
              <a:spLocks noChangeArrowheads="1"/>
            </p:cNvSpPr>
            <p:nvPr/>
          </p:nvSpPr>
          <p:spPr bwMode="auto">
            <a:xfrm>
              <a:off x="7208838" y="3817938"/>
              <a:ext cx="1306512" cy="100012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FFCC">
                    <a:gamma/>
                    <a:shade val="46275"/>
                    <a:invGamma/>
                  </a:srgbClr>
                </a:gs>
                <a:gs pos="5000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175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lIns="54000" tIns="54000" rIns="54000" bIns="54000" anchor="ctr"/>
            <a:lstStyle/>
            <a:p>
              <a:pPr marL="355600" indent="-355600" algn="ctr" defTabSz="355600">
                <a:defRPr/>
              </a:pPr>
              <a:r>
                <a:rPr lang="en-US" altLang="ko-KR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굴림" pitchFamily="50" charset="-127"/>
                </a:rPr>
                <a:t>Sequential</a:t>
              </a:r>
            </a:p>
          </p:txBody>
        </p:sp>
        <p:sp>
          <p:nvSpPr>
            <p:cNvPr id="19" name="AutoShape 50"/>
            <p:cNvSpPr>
              <a:spLocks noChangeArrowheads="1"/>
            </p:cNvSpPr>
            <p:nvPr/>
          </p:nvSpPr>
          <p:spPr bwMode="auto">
            <a:xfrm>
              <a:off x="7208838" y="5278438"/>
              <a:ext cx="1306512" cy="100012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FFCC">
                    <a:gamma/>
                    <a:shade val="46275"/>
                    <a:invGamma/>
                  </a:srgbClr>
                </a:gs>
                <a:gs pos="5000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175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lIns="54000" tIns="54000" rIns="54000" bIns="54000" anchor="ctr"/>
            <a:lstStyle/>
            <a:p>
              <a:pPr marL="355600" indent="-355600" algn="ctr" defTabSz="355600">
                <a:defRPr/>
              </a:pPr>
              <a:r>
                <a:rPr lang="en-US" altLang="ko-KR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굴림" pitchFamily="50" charset="-127"/>
                </a:rPr>
                <a:t>Others</a:t>
              </a:r>
            </a:p>
          </p:txBody>
        </p:sp>
        <p:grpSp>
          <p:nvGrpSpPr>
            <p:cNvPr id="20" name="Group 143"/>
            <p:cNvGrpSpPr>
              <a:grpSpLocks/>
            </p:cNvGrpSpPr>
            <p:nvPr/>
          </p:nvGrpSpPr>
          <p:grpSpPr bwMode="auto">
            <a:xfrm>
              <a:off x="5497513" y="2587625"/>
              <a:ext cx="747712" cy="754063"/>
              <a:chOff x="3502" y="1571"/>
              <a:chExt cx="471" cy="475"/>
            </a:xfrm>
          </p:grpSpPr>
          <p:sp>
            <p:nvSpPr>
              <p:cNvPr id="10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3502" y="1571"/>
                <a:ext cx="468" cy="475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008080"/>
                  </a:gs>
                  <a:gs pos="50000">
                    <a:srgbClr val="008080">
                      <a:gamma/>
                      <a:tint val="13725"/>
                      <a:invGamma/>
                    </a:srgbClr>
                  </a:gs>
                  <a:gs pos="100000">
                    <a:srgbClr val="008080"/>
                  </a:gs>
                </a:gsLst>
                <a:lin ang="0" scaled="1"/>
              </a:gradFill>
              <a:ln w="3175" algn="ctr">
                <a:solidFill>
                  <a:srgbClr val="00808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54000" tIns="54000" rIns="54000" bIns="54000"/>
              <a:lstStyle/>
              <a:p>
                <a:pPr marL="355600" indent="-355600" algn="ctr" defTabSz="355600">
                  <a:lnSpc>
                    <a:spcPct val="110000"/>
                  </a:lnSpc>
                  <a:defRPr/>
                </a:pPr>
                <a:endParaRPr lang="ko-KR" altLang="ko-KR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가는각진제목체" pitchFamily="18" charset="-127"/>
                  <a:ea typeface="굴림" pitchFamily="50" charset="-127"/>
                </a:endParaRPr>
              </a:p>
            </p:txBody>
          </p:sp>
          <p:sp>
            <p:nvSpPr>
              <p:cNvPr id="107" name="Line 54"/>
              <p:cNvSpPr>
                <a:spLocks noChangeShapeType="1"/>
              </p:cNvSpPr>
              <p:nvPr/>
            </p:nvSpPr>
            <p:spPr bwMode="auto">
              <a:xfrm>
                <a:off x="3507" y="1750"/>
                <a:ext cx="466" cy="1"/>
              </a:xfrm>
              <a:prstGeom prst="line">
                <a:avLst/>
              </a:prstGeom>
              <a:noFill/>
              <a:ln w="12700">
                <a:solidFill>
                  <a:srgbClr val="008080"/>
                </a:solidFill>
                <a:round/>
                <a:headEnd/>
                <a:tailEnd/>
              </a:ln>
              <a:effectLst/>
            </p:spPr>
            <p:txBody>
              <a:bodyPr lIns="450000" tIns="360000" rIns="450000" bIns="360000"/>
              <a:lstStyle/>
              <a:p>
                <a:pPr algn="ctr"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</p:grpSp>
        <p:grpSp>
          <p:nvGrpSpPr>
            <p:cNvPr id="21" name="Group 141"/>
            <p:cNvGrpSpPr>
              <a:grpSpLocks/>
            </p:cNvGrpSpPr>
            <p:nvPr/>
          </p:nvGrpSpPr>
          <p:grpSpPr bwMode="auto">
            <a:xfrm>
              <a:off x="5497513" y="3946525"/>
              <a:ext cx="747712" cy="754063"/>
              <a:chOff x="3502" y="2505"/>
              <a:chExt cx="471" cy="475"/>
            </a:xfrm>
          </p:grpSpPr>
          <p:sp>
            <p:nvSpPr>
              <p:cNvPr id="104" name="AutoShape 102"/>
              <p:cNvSpPr>
                <a:spLocks noChangeAspect="1" noChangeArrowheads="1"/>
              </p:cNvSpPr>
              <p:nvPr/>
            </p:nvSpPr>
            <p:spPr bwMode="auto">
              <a:xfrm>
                <a:off x="3502" y="2505"/>
                <a:ext cx="468" cy="475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008080"/>
                  </a:gs>
                  <a:gs pos="50000">
                    <a:srgbClr val="008080">
                      <a:gamma/>
                      <a:tint val="13725"/>
                      <a:invGamma/>
                    </a:srgbClr>
                  </a:gs>
                  <a:gs pos="100000">
                    <a:srgbClr val="008080"/>
                  </a:gs>
                </a:gsLst>
                <a:lin ang="0" scaled="1"/>
              </a:gradFill>
              <a:ln w="3175" algn="ctr">
                <a:solidFill>
                  <a:srgbClr val="00808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54000" tIns="54000" rIns="54000" bIns="54000"/>
              <a:lstStyle/>
              <a:p>
                <a:pPr marL="355600" indent="-355600" algn="ctr" defTabSz="355600">
                  <a:lnSpc>
                    <a:spcPct val="110000"/>
                  </a:lnSpc>
                  <a:defRPr/>
                </a:pPr>
                <a:endParaRPr lang="ko-KR" altLang="ko-KR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가는각진제목체" pitchFamily="18" charset="-127"/>
                  <a:ea typeface="굴림" pitchFamily="50" charset="-127"/>
                </a:endParaRPr>
              </a:p>
            </p:txBody>
          </p:sp>
          <p:sp>
            <p:nvSpPr>
              <p:cNvPr id="105" name="Line 103"/>
              <p:cNvSpPr>
                <a:spLocks noChangeShapeType="1"/>
              </p:cNvSpPr>
              <p:nvPr/>
            </p:nvSpPr>
            <p:spPr bwMode="auto">
              <a:xfrm>
                <a:off x="3507" y="2684"/>
                <a:ext cx="466" cy="1"/>
              </a:xfrm>
              <a:prstGeom prst="line">
                <a:avLst/>
              </a:prstGeom>
              <a:noFill/>
              <a:ln w="12700">
                <a:solidFill>
                  <a:srgbClr val="008080"/>
                </a:solidFill>
                <a:round/>
                <a:headEnd/>
                <a:tailEnd/>
              </a:ln>
              <a:effectLst/>
            </p:spPr>
            <p:txBody>
              <a:bodyPr lIns="54000" tIns="54000" rIns="54000" bIns="54000"/>
              <a:lstStyle/>
              <a:p>
                <a:pPr algn="ctr"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</p:grpSp>
        <p:grpSp>
          <p:nvGrpSpPr>
            <p:cNvPr id="22" name="Group 142"/>
            <p:cNvGrpSpPr>
              <a:grpSpLocks/>
            </p:cNvGrpSpPr>
            <p:nvPr/>
          </p:nvGrpSpPr>
          <p:grpSpPr bwMode="auto">
            <a:xfrm>
              <a:off x="5497513" y="5305425"/>
              <a:ext cx="747712" cy="754063"/>
              <a:chOff x="3502" y="3433"/>
              <a:chExt cx="471" cy="475"/>
            </a:xfrm>
          </p:grpSpPr>
          <p:sp>
            <p:nvSpPr>
              <p:cNvPr id="102" name="AutoShape 105"/>
              <p:cNvSpPr>
                <a:spLocks noChangeAspect="1" noChangeArrowheads="1"/>
              </p:cNvSpPr>
              <p:nvPr/>
            </p:nvSpPr>
            <p:spPr bwMode="auto">
              <a:xfrm>
                <a:off x="3502" y="3433"/>
                <a:ext cx="468" cy="475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008080"/>
                  </a:gs>
                  <a:gs pos="50000">
                    <a:srgbClr val="008080">
                      <a:gamma/>
                      <a:tint val="13725"/>
                      <a:invGamma/>
                    </a:srgbClr>
                  </a:gs>
                  <a:gs pos="100000">
                    <a:srgbClr val="008080"/>
                  </a:gs>
                </a:gsLst>
                <a:lin ang="0" scaled="1"/>
              </a:gradFill>
              <a:ln w="3175" algn="ctr">
                <a:solidFill>
                  <a:srgbClr val="00808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54000" tIns="54000" rIns="54000" bIns="54000"/>
              <a:lstStyle/>
              <a:p>
                <a:pPr marL="355600" indent="-355600" algn="ctr" defTabSz="355600">
                  <a:lnSpc>
                    <a:spcPct val="110000"/>
                  </a:lnSpc>
                  <a:defRPr/>
                </a:pPr>
                <a:endParaRPr lang="ko-KR" altLang="ko-KR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가는각진제목체" pitchFamily="18" charset="-127"/>
                  <a:ea typeface="굴림" pitchFamily="50" charset="-127"/>
                </a:endParaRPr>
              </a:p>
            </p:txBody>
          </p:sp>
          <p:sp>
            <p:nvSpPr>
              <p:cNvPr id="103" name="Line 106"/>
              <p:cNvSpPr>
                <a:spLocks noChangeShapeType="1"/>
              </p:cNvSpPr>
              <p:nvPr/>
            </p:nvSpPr>
            <p:spPr bwMode="auto">
              <a:xfrm>
                <a:off x="3507" y="3612"/>
                <a:ext cx="466" cy="1"/>
              </a:xfrm>
              <a:prstGeom prst="line">
                <a:avLst/>
              </a:prstGeom>
              <a:noFill/>
              <a:ln w="12700">
                <a:solidFill>
                  <a:srgbClr val="008080"/>
                </a:solidFill>
                <a:round/>
                <a:headEnd/>
                <a:tailEnd/>
              </a:ln>
              <a:effectLst/>
            </p:spPr>
            <p:txBody>
              <a:bodyPr lIns="54000" tIns="54000" rIns="54000" bIns="54000"/>
              <a:lstStyle/>
              <a:p>
                <a:pPr algn="ctr"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</p:grpSp>
        <p:grpSp>
          <p:nvGrpSpPr>
            <p:cNvPr id="23" name="Group 140"/>
            <p:cNvGrpSpPr>
              <a:grpSpLocks/>
            </p:cNvGrpSpPr>
            <p:nvPr/>
          </p:nvGrpSpPr>
          <p:grpSpPr bwMode="auto">
            <a:xfrm>
              <a:off x="4144963" y="3946525"/>
              <a:ext cx="747712" cy="754063"/>
              <a:chOff x="2586" y="2505"/>
              <a:chExt cx="471" cy="475"/>
            </a:xfrm>
          </p:grpSpPr>
          <p:sp>
            <p:nvSpPr>
              <p:cNvPr id="100" name="AutoShape 108"/>
              <p:cNvSpPr>
                <a:spLocks noChangeAspect="1" noChangeArrowheads="1"/>
              </p:cNvSpPr>
              <p:nvPr/>
            </p:nvSpPr>
            <p:spPr bwMode="auto">
              <a:xfrm>
                <a:off x="2586" y="2505"/>
                <a:ext cx="468" cy="475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008080"/>
                  </a:gs>
                  <a:gs pos="50000">
                    <a:srgbClr val="008080">
                      <a:gamma/>
                      <a:tint val="13725"/>
                      <a:invGamma/>
                    </a:srgbClr>
                  </a:gs>
                  <a:gs pos="100000">
                    <a:srgbClr val="008080"/>
                  </a:gs>
                </a:gsLst>
                <a:lin ang="0" scaled="1"/>
              </a:gradFill>
              <a:ln w="3175" algn="ctr">
                <a:solidFill>
                  <a:srgbClr val="00808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54000" tIns="54000" rIns="54000" bIns="54000"/>
              <a:lstStyle/>
              <a:p>
                <a:pPr marL="355600" indent="-355600" algn="ctr" defTabSz="355600">
                  <a:lnSpc>
                    <a:spcPct val="110000"/>
                  </a:lnSpc>
                  <a:defRPr/>
                </a:pPr>
                <a:endParaRPr lang="ko-KR" altLang="ko-KR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가는각진제목체" pitchFamily="18" charset="-127"/>
                  <a:ea typeface="굴림" pitchFamily="50" charset="-127"/>
                </a:endParaRPr>
              </a:p>
            </p:txBody>
          </p:sp>
          <p:sp>
            <p:nvSpPr>
              <p:cNvPr id="101" name="Line 109"/>
              <p:cNvSpPr>
                <a:spLocks noChangeShapeType="1"/>
              </p:cNvSpPr>
              <p:nvPr/>
            </p:nvSpPr>
            <p:spPr bwMode="auto">
              <a:xfrm>
                <a:off x="2591" y="2684"/>
                <a:ext cx="466" cy="1"/>
              </a:xfrm>
              <a:prstGeom prst="line">
                <a:avLst/>
              </a:prstGeom>
              <a:noFill/>
              <a:ln w="12700">
                <a:solidFill>
                  <a:srgbClr val="008080"/>
                </a:solidFill>
                <a:round/>
                <a:headEnd/>
                <a:tailEnd/>
              </a:ln>
              <a:effectLst/>
            </p:spPr>
            <p:txBody>
              <a:bodyPr lIns="54000" tIns="54000" rIns="54000" bIns="54000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</p:grpSp>
        <p:grpSp>
          <p:nvGrpSpPr>
            <p:cNvPr id="24" name="Group 201"/>
            <p:cNvGrpSpPr>
              <a:grpSpLocks/>
            </p:cNvGrpSpPr>
            <p:nvPr/>
          </p:nvGrpSpPr>
          <p:grpSpPr bwMode="auto">
            <a:xfrm>
              <a:off x="5818188" y="4702175"/>
              <a:ext cx="107950" cy="603250"/>
              <a:chOff x="3710" y="3125"/>
              <a:chExt cx="68" cy="380"/>
            </a:xfrm>
          </p:grpSpPr>
          <p:sp>
            <p:nvSpPr>
              <p:cNvPr id="93" name="Line 92"/>
              <p:cNvSpPr>
                <a:spLocks noChangeShapeType="1"/>
              </p:cNvSpPr>
              <p:nvPr/>
            </p:nvSpPr>
            <p:spPr bwMode="auto">
              <a:xfrm rot="5400000">
                <a:off x="3597" y="3272"/>
                <a:ext cx="2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grpSp>
            <p:nvGrpSpPr>
              <p:cNvPr id="94" name="Group 94"/>
              <p:cNvGrpSpPr>
                <a:grpSpLocks/>
              </p:cNvGrpSpPr>
              <p:nvPr/>
            </p:nvGrpSpPr>
            <p:grpSpPr bwMode="auto">
              <a:xfrm rot="5400000">
                <a:off x="3702" y="3429"/>
                <a:ext cx="88" cy="68"/>
                <a:chOff x="1634" y="2645"/>
                <a:chExt cx="88" cy="68"/>
              </a:xfrm>
            </p:grpSpPr>
            <p:grpSp>
              <p:nvGrpSpPr>
                <p:cNvPr id="95" name="Group 95"/>
                <p:cNvGrpSpPr>
                  <a:grpSpLocks/>
                </p:cNvGrpSpPr>
                <p:nvPr/>
              </p:nvGrpSpPr>
              <p:grpSpPr bwMode="auto">
                <a:xfrm>
                  <a:off x="1634" y="2662"/>
                  <a:ext cx="88" cy="33"/>
                  <a:chOff x="1631" y="2701"/>
                  <a:chExt cx="88" cy="33"/>
                </a:xfrm>
              </p:grpSpPr>
              <p:sp>
                <p:nvSpPr>
                  <p:cNvPr id="97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631" y="2718"/>
                    <a:ext cx="8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450000" tIns="360000" rIns="450000" bIns="360000"/>
                  <a:lstStyle/>
                  <a:p>
                    <a:pPr algn="ctr"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  <p:sp>
                <p:nvSpPr>
                  <p:cNvPr id="98" name="Line 97"/>
                  <p:cNvSpPr>
                    <a:spLocks noChangeShapeType="1"/>
                  </p:cNvSpPr>
                  <p:nvPr/>
                </p:nvSpPr>
                <p:spPr bwMode="auto">
                  <a:xfrm rot="20274917">
                    <a:off x="1640" y="2701"/>
                    <a:ext cx="7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450000" tIns="360000" rIns="450000" bIns="360000"/>
                  <a:lstStyle/>
                  <a:p>
                    <a:pPr algn="ctr"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  <p:sp>
                <p:nvSpPr>
                  <p:cNvPr id="99" name="Line 98"/>
                  <p:cNvSpPr>
                    <a:spLocks noChangeShapeType="1"/>
                  </p:cNvSpPr>
                  <p:nvPr/>
                </p:nvSpPr>
                <p:spPr bwMode="auto">
                  <a:xfrm rot="1325083" flipH="1">
                    <a:off x="1640" y="2734"/>
                    <a:ext cx="7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450000" tIns="360000" rIns="450000" bIns="360000"/>
                  <a:lstStyle/>
                  <a:p>
                    <a:pPr algn="ctr">
                      <a:defRPr/>
                    </a:pPr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96" name="Line 99"/>
                <p:cNvSpPr>
                  <a:spLocks noChangeShapeType="1"/>
                </p:cNvSpPr>
                <p:nvPr/>
              </p:nvSpPr>
              <p:spPr bwMode="auto">
                <a:xfrm>
                  <a:off x="1642" y="2645"/>
                  <a:ext cx="0" cy="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</p:grpSp>
        <p:grpSp>
          <p:nvGrpSpPr>
            <p:cNvPr id="25" name="Group 149"/>
            <p:cNvGrpSpPr>
              <a:grpSpLocks/>
            </p:cNvGrpSpPr>
            <p:nvPr/>
          </p:nvGrpSpPr>
          <p:grpSpPr bwMode="auto">
            <a:xfrm>
              <a:off x="528638" y="2501900"/>
              <a:ext cx="928687" cy="714375"/>
              <a:chOff x="1113" y="288"/>
              <a:chExt cx="894" cy="672"/>
            </a:xfrm>
          </p:grpSpPr>
          <p:grpSp>
            <p:nvGrpSpPr>
              <p:cNvPr id="77" name="Group 150"/>
              <p:cNvGrpSpPr>
                <a:grpSpLocks/>
              </p:cNvGrpSpPr>
              <p:nvPr/>
            </p:nvGrpSpPr>
            <p:grpSpPr bwMode="auto">
              <a:xfrm flipH="1">
                <a:off x="1345" y="287"/>
                <a:ext cx="192" cy="671"/>
                <a:chOff x="887" y="1518"/>
                <a:chExt cx="505" cy="1506"/>
              </a:xfrm>
            </p:grpSpPr>
            <p:sp>
              <p:nvSpPr>
                <p:cNvPr id="90" name="AutoShape 151"/>
                <p:cNvSpPr>
                  <a:spLocks noChangeArrowheads="1"/>
                </p:cNvSpPr>
                <p:nvPr/>
              </p:nvSpPr>
              <p:spPr bwMode="auto">
                <a:xfrm rot="-5400000">
                  <a:off x="874" y="1931"/>
                  <a:ext cx="553" cy="482"/>
                </a:xfrm>
                <a:prstGeom prst="flowChartDelay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1" name="AutoShape 152"/>
                <p:cNvSpPr>
                  <a:spLocks noChangeArrowheads="1"/>
                </p:cNvSpPr>
                <p:nvPr/>
              </p:nvSpPr>
              <p:spPr bwMode="auto">
                <a:xfrm>
                  <a:off x="973" y="2449"/>
                  <a:ext cx="334" cy="576"/>
                </a:xfrm>
                <a:prstGeom prst="flowChartMerg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2" name="Oval 153"/>
                <p:cNvSpPr>
                  <a:spLocks noChangeArrowheads="1"/>
                </p:cNvSpPr>
                <p:nvPr/>
              </p:nvSpPr>
              <p:spPr bwMode="auto">
                <a:xfrm>
                  <a:off x="997" y="1517"/>
                  <a:ext cx="285" cy="38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78" name="Group 154"/>
              <p:cNvGrpSpPr>
                <a:grpSpLocks/>
              </p:cNvGrpSpPr>
              <p:nvPr/>
            </p:nvGrpSpPr>
            <p:grpSpPr bwMode="auto">
              <a:xfrm flipH="1">
                <a:off x="1114" y="287"/>
                <a:ext cx="192" cy="671"/>
                <a:chOff x="886" y="1518"/>
                <a:chExt cx="505" cy="1506"/>
              </a:xfrm>
            </p:grpSpPr>
            <p:sp>
              <p:nvSpPr>
                <p:cNvPr id="87" name="AutoShape 155"/>
                <p:cNvSpPr>
                  <a:spLocks noChangeArrowheads="1"/>
                </p:cNvSpPr>
                <p:nvPr/>
              </p:nvSpPr>
              <p:spPr bwMode="auto">
                <a:xfrm rot="-5400000">
                  <a:off x="862" y="1921"/>
                  <a:ext cx="553" cy="502"/>
                </a:xfrm>
                <a:prstGeom prst="flowChartDelay">
                  <a:avLst/>
                </a:prstGeom>
                <a:gradFill rotWithShape="0">
                  <a:gsLst>
                    <a:gs pos="0">
                      <a:srgbClr val="CC99FF"/>
                    </a:gs>
                    <a:gs pos="100000">
                      <a:srgbClr val="CC99FF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8" name="AutoShape 156"/>
                <p:cNvSpPr>
                  <a:spLocks noChangeArrowheads="1"/>
                </p:cNvSpPr>
                <p:nvPr/>
              </p:nvSpPr>
              <p:spPr bwMode="auto">
                <a:xfrm>
                  <a:off x="972" y="2449"/>
                  <a:ext cx="334" cy="576"/>
                </a:xfrm>
                <a:prstGeom prst="flowChartMerge">
                  <a:avLst/>
                </a:prstGeom>
                <a:gradFill rotWithShape="0">
                  <a:gsLst>
                    <a:gs pos="0">
                      <a:srgbClr val="CC99FF"/>
                    </a:gs>
                    <a:gs pos="100000">
                      <a:srgbClr val="CC99FF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9" name="Oval 157"/>
                <p:cNvSpPr>
                  <a:spLocks noChangeArrowheads="1"/>
                </p:cNvSpPr>
                <p:nvPr/>
              </p:nvSpPr>
              <p:spPr bwMode="auto">
                <a:xfrm>
                  <a:off x="996" y="1517"/>
                  <a:ext cx="289" cy="38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FF"/>
                    </a:gs>
                    <a:gs pos="100000">
                      <a:srgbClr val="CC99FF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79" name="Group 158"/>
              <p:cNvGrpSpPr>
                <a:grpSpLocks/>
              </p:cNvGrpSpPr>
              <p:nvPr/>
            </p:nvGrpSpPr>
            <p:grpSpPr bwMode="auto">
              <a:xfrm flipH="1">
                <a:off x="1816" y="287"/>
                <a:ext cx="192" cy="671"/>
                <a:chOff x="888" y="1518"/>
                <a:chExt cx="505" cy="1506"/>
              </a:xfrm>
            </p:grpSpPr>
            <p:sp>
              <p:nvSpPr>
                <p:cNvPr id="84" name="AutoShape 159"/>
                <p:cNvSpPr>
                  <a:spLocks noChangeArrowheads="1"/>
                </p:cNvSpPr>
                <p:nvPr/>
              </p:nvSpPr>
              <p:spPr bwMode="auto">
                <a:xfrm rot="-5400000">
                  <a:off x="863" y="1919"/>
                  <a:ext cx="553" cy="506"/>
                </a:xfrm>
                <a:prstGeom prst="flowChartDelay">
                  <a:avLst/>
                </a:prstGeom>
                <a:gradFill rotWithShape="0">
                  <a:gsLst>
                    <a:gs pos="0">
                      <a:srgbClr val="993366"/>
                    </a:gs>
                    <a:gs pos="100000">
                      <a:srgbClr val="993366">
                        <a:gamma/>
                        <a:shade val="87843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5" name="AutoShape 160"/>
                <p:cNvSpPr>
                  <a:spLocks noChangeArrowheads="1"/>
                </p:cNvSpPr>
                <p:nvPr/>
              </p:nvSpPr>
              <p:spPr bwMode="auto">
                <a:xfrm>
                  <a:off x="971" y="2449"/>
                  <a:ext cx="338" cy="576"/>
                </a:xfrm>
                <a:prstGeom prst="flowChartMerge">
                  <a:avLst/>
                </a:prstGeom>
                <a:gradFill rotWithShape="0">
                  <a:gsLst>
                    <a:gs pos="0">
                      <a:srgbClr val="993366"/>
                    </a:gs>
                    <a:gs pos="100000">
                      <a:srgbClr val="993366">
                        <a:gamma/>
                        <a:shade val="87843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6" name="Oval 161"/>
                <p:cNvSpPr>
                  <a:spLocks noChangeArrowheads="1"/>
                </p:cNvSpPr>
                <p:nvPr/>
              </p:nvSpPr>
              <p:spPr bwMode="auto">
                <a:xfrm>
                  <a:off x="995" y="1517"/>
                  <a:ext cx="289" cy="38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3366"/>
                    </a:gs>
                    <a:gs pos="100000">
                      <a:srgbClr val="993366">
                        <a:gamma/>
                        <a:shade val="87843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80" name="Group 162"/>
              <p:cNvGrpSpPr>
                <a:grpSpLocks/>
              </p:cNvGrpSpPr>
              <p:nvPr/>
            </p:nvGrpSpPr>
            <p:grpSpPr bwMode="auto">
              <a:xfrm flipH="1">
                <a:off x="1585" y="287"/>
                <a:ext cx="192" cy="671"/>
                <a:chOff x="887" y="1518"/>
                <a:chExt cx="505" cy="1506"/>
              </a:xfrm>
            </p:grpSpPr>
            <p:sp>
              <p:nvSpPr>
                <p:cNvPr id="81" name="AutoShape 163"/>
                <p:cNvSpPr>
                  <a:spLocks noChangeArrowheads="1"/>
                </p:cNvSpPr>
                <p:nvPr/>
              </p:nvSpPr>
              <p:spPr bwMode="auto">
                <a:xfrm rot="-5400000">
                  <a:off x="874" y="1931"/>
                  <a:ext cx="553" cy="482"/>
                </a:xfrm>
                <a:prstGeom prst="flowChartDelay">
                  <a:avLst/>
                </a:prstGeom>
                <a:gradFill rotWithShape="0">
                  <a:gsLst>
                    <a:gs pos="0">
                      <a:srgbClr val="009999"/>
                    </a:gs>
                    <a:gs pos="100000">
                      <a:srgbClr val="009999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2" name="AutoShape 164"/>
                <p:cNvSpPr>
                  <a:spLocks noChangeArrowheads="1"/>
                </p:cNvSpPr>
                <p:nvPr/>
              </p:nvSpPr>
              <p:spPr bwMode="auto">
                <a:xfrm>
                  <a:off x="973" y="2449"/>
                  <a:ext cx="334" cy="576"/>
                </a:xfrm>
                <a:prstGeom prst="flowChartMerge">
                  <a:avLst/>
                </a:prstGeom>
                <a:gradFill rotWithShape="0">
                  <a:gsLst>
                    <a:gs pos="0">
                      <a:srgbClr val="009999"/>
                    </a:gs>
                    <a:gs pos="100000">
                      <a:srgbClr val="009999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3" name="Oval 165"/>
                <p:cNvSpPr>
                  <a:spLocks noChangeArrowheads="1"/>
                </p:cNvSpPr>
                <p:nvPr/>
              </p:nvSpPr>
              <p:spPr bwMode="auto">
                <a:xfrm>
                  <a:off x="998" y="1517"/>
                  <a:ext cx="289" cy="38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9999"/>
                    </a:gs>
                    <a:gs pos="100000">
                      <a:srgbClr val="009999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</p:grpSp>
        <p:grpSp>
          <p:nvGrpSpPr>
            <p:cNvPr id="26" name="Group 166"/>
            <p:cNvGrpSpPr>
              <a:grpSpLocks/>
            </p:cNvGrpSpPr>
            <p:nvPr/>
          </p:nvGrpSpPr>
          <p:grpSpPr bwMode="auto">
            <a:xfrm>
              <a:off x="528638" y="3968750"/>
              <a:ext cx="928687" cy="714375"/>
              <a:chOff x="1113" y="1056"/>
              <a:chExt cx="894" cy="672"/>
            </a:xfrm>
          </p:grpSpPr>
          <p:grpSp>
            <p:nvGrpSpPr>
              <p:cNvPr id="61" name="Group 167"/>
              <p:cNvGrpSpPr>
                <a:grpSpLocks/>
              </p:cNvGrpSpPr>
              <p:nvPr/>
            </p:nvGrpSpPr>
            <p:grpSpPr bwMode="auto">
              <a:xfrm flipH="1">
                <a:off x="1585" y="1055"/>
                <a:ext cx="192" cy="671"/>
                <a:chOff x="887" y="1518"/>
                <a:chExt cx="505" cy="1506"/>
              </a:xfrm>
            </p:grpSpPr>
            <p:sp>
              <p:nvSpPr>
                <p:cNvPr id="74" name="AutoShape 168"/>
                <p:cNvSpPr>
                  <a:spLocks noChangeArrowheads="1"/>
                </p:cNvSpPr>
                <p:nvPr/>
              </p:nvSpPr>
              <p:spPr bwMode="auto">
                <a:xfrm rot="-5400000">
                  <a:off x="874" y="1931"/>
                  <a:ext cx="553" cy="482"/>
                </a:xfrm>
                <a:prstGeom prst="flowChartDelay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87843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5" name="AutoShape 169"/>
                <p:cNvSpPr>
                  <a:spLocks noChangeArrowheads="1"/>
                </p:cNvSpPr>
                <p:nvPr/>
              </p:nvSpPr>
              <p:spPr bwMode="auto">
                <a:xfrm>
                  <a:off x="973" y="2449"/>
                  <a:ext cx="334" cy="576"/>
                </a:xfrm>
                <a:prstGeom prst="flowChartMerg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87843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6" name="Oval 170"/>
                <p:cNvSpPr>
                  <a:spLocks noChangeArrowheads="1"/>
                </p:cNvSpPr>
                <p:nvPr/>
              </p:nvSpPr>
              <p:spPr bwMode="auto">
                <a:xfrm>
                  <a:off x="998" y="1517"/>
                  <a:ext cx="289" cy="38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87843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62" name="Group 171"/>
              <p:cNvGrpSpPr>
                <a:grpSpLocks/>
              </p:cNvGrpSpPr>
              <p:nvPr/>
            </p:nvGrpSpPr>
            <p:grpSpPr bwMode="auto">
              <a:xfrm flipH="1">
                <a:off x="1114" y="1055"/>
                <a:ext cx="192" cy="671"/>
                <a:chOff x="886" y="1518"/>
                <a:chExt cx="505" cy="1506"/>
              </a:xfrm>
            </p:grpSpPr>
            <p:sp>
              <p:nvSpPr>
                <p:cNvPr id="71" name="AutoShape 172"/>
                <p:cNvSpPr>
                  <a:spLocks noChangeArrowheads="1"/>
                </p:cNvSpPr>
                <p:nvPr/>
              </p:nvSpPr>
              <p:spPr bwMode="auto">
                <a:xfrm rot="-5400000">
                  <a:off x="862" y="1921"/>
                  <a:ext cx="553" cy="502"/>
                </a:xfrm>
                <a:prstGeom prst="flowChartDelay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2" name="AutoShape 173"/>
                <p:cNvSpPr>
                  <a:spLocks noChangeArrowheads="1"/>
                </p:cNvSpPr>
                <p:nvPr/>
              </p:nvSpPr>
              <p:spPr bwMode="auto">
                <a:xfrm>
                  <a:off x="972" y="2449"/>
                  <a:ext cx="334" cy="576"/>
                </a:xfrm>
                <a:prstGeom prst="flowChartMerg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3" name="Oval 174"/>
                <p:cNvSpPr>
                  <a:spLocks noChangeArrowheads="1"/>
                </p:cNvSpPr>
                <p:nvPr/>
              </p:nvSpPr>
              <p:spPr bwMode="auto">
                <a:xfrm>
                  <a:off x="996" y="1517"/>
                  <a:ext cx="289" cy="38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63" name="Group 175"/>
              <p:cNvGrpSpPr>
                <a:grpSpLocks/>
              </p:cNvGrpSpPr>
              <p:nvPr/>
            </p:nvGrpSpPr>
            <p:grpSpPr bwMode="auto">
              <a:xfrm flipH="1">
                <a:off x="1816" y="1055"/>
                <a:ext cx="192" cy="671"/>
                <a:chOff x="888" y="1518"/>
                <a:chExt cx="505" cy="1506"/>
              </a:xfrm>
            </p:grpSpPr>
            <p:sp>
              <p:nvSpPr>
                <p:cNvPr id="68" name="AutoShape 176"/>
                <p:cNvSpPr>
                  <a:spLocks noChangeArrowheads="1"/>
                </p:cNvSpPr>
                <p:nvPr/>
              </p:nvSpPr>
              <p:spPr bwMode="auto">
                <a:xfrm rot="-5400000">
                  <a:off x="863" y="1919"/>
                  <a:ext cx="553" cy="506"/>
                </a:xfrm>
                <a:prstGeom prst="flowChartDelay">
                  <a:avLst/>
                </a:prstGeom>
                <a:gradFill rotWithShape="0">
                  <a:gsLst>
                    <a:gs pos="0">
                      <a:srgbClr val="808000"/>
                    </a:gs>
                    <a:gs pos="100000">
                      <a:srgbClr val="808000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69" name="AutoShape 177"/>
                <p:cNvSpPr>
                  <a:spLocks noChangeArrowheads="1"/>
                </p:cNvSpPr>
                <p:nvPr/>
              </p:nvSpPr>
              <p:spPr bwMode="auto">
                <a:xfrm>
                  <a:off x="971" y="2449"/>
                  <a:ext cx="338" cy="576"/>
                </a:xfrm>
                <a:prstGeom prst="flowChartMerge">
                  <a:avLst/>
                </a:prstGeom>
                <a:gradFill rotWithShape="0">
                  <a:gsLst>
                    <a:gs pos="0">
                      <a:srgbClr val="808000"/>
                    </a:gs>
                    <a:gs pos="100000">
                      <a:srgbClr val="808000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0" name="Oval 178"/>
                <p:cNvSpPr>
                  <a:spLocks noChangeArrowheads="1"/>
                </p:cNvSpPr>
                <p:nvPr/>
              </p:nvSpPr>
              <p:spPr bwMode="auto">
                <a:xfrm>
                  <a:off x="995" y="1517"/>
                  <a:ext cx="289" cy="38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08000"/>
                    </a:gs>
                    <a:gs pos="100000">
                      <a:srgbClr val="808000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64" name="Group 179"/>
              <p:cNvGrpSpPr>
                <a:grpSpLocks/>
              </p:cNvGrpSpPr>
              <p:nvPr/>
            </p:nvGrpSpPr>
            <p:grpSpPr bwMode="auto">
              <a:xfrm flipH="1">
                <a:off x="1345" y="1055"/>
                <a:ext cx="192" cy="671"/>
                <a:chOff x="887" y="1518"/>
                <a:chExt cx="505" cy="1506"/>
              </a:xfrm>
            </p:grpSpPr>
            <p:sp>
              <p:nvSpPr>
                <p:cNvPr id="65" name="AutoShape 180"/>
                <p:cNvSpPr>
                  <a:spLocks noChangeArrowheads="1"/>
                </p:cNvSpPr>
                <p:nvPr/>
              </p:nvSpPr>
              <p:spPr bwMode="auto">
                <a:xfrm rot="-5400000">
                  <a:off x="874" y="1931"/>
                  <a:ext cx="553" cy="482"/>
                </a:xfrm>
                <a:prstGeom prst="flowChartDelay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shade val="87843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66" name="AutoShape 181"/>
                <p:cNvSpPr>
                  <a:spLocks noChangeArrowheads="1"/>
                </p:cNvSpPr>
                <p:nvPr/>
              </p:nvSpPr>
              <p:spPr bwMode="auto">
                <a:xfrm>
                  <a:off x="973" y="2449"/>
                  <a:ext cx="334" cy="576"/>
                </a:xfrm>
                <a:prstGeom prst="flowChartMerge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shade val="87843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67" name="Oval 182"/>
                <p:cNvSpPr>
                  <a:spLocks noChangeArrowheads="1"/>
                </p:cNvSpPr>
                <p:nvPr/>
              </p:nvSpPr>
              <p:spPr bwMode="auto">
                <a:xfrm>
                  <a:off x="997" y="1517"/>
                  <a:ext cx="285" cy="38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shade val="87843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</p:grpSp>
        <p:grpSp>
          <p:nvGrpSpPr>
            <p:cNvPr id="27" name="Group 183"/>
            <p:cNvGrpSpPr>
              <a:grpSpLocks/>
            </p:cNvGrpSpPr>
            <p:nvPr/>
          </p:nvGrpSpPr>
          <p:grpSpPr bwMode="auto">
            <a:xfrm>
              <a:off x="528638" y="5492750"/>
              <a:ext cx="928687" cy="714375"/>
              <a:chOff x="1113" y="1824"/>
              <a:chExt cx="894" cy="672"/>
            </a:xfrm>
          </p:grpSpPr>
          <p:grpSp>
            <p:nvGrpSpPr>
              <p:cNvPr id="45" name="Group 184"/>
              <p:cNvGrpSpPr>
                <a:grpSpLocks/>
              </p:cNvGrpSpPr>
              <p:nvPr/>
            </p:nvGrpSpPr>
            <p:grpSpPr bwMode="auto">
              <a:xfrm flipH="1">
                <a:off x="1345" y="1823"/>
                <a:ext cx="192" cy="671"/>
                <a:chOff x="887" y="1518"/>
                <a:chExt cx="505" cy="1506"/>
              </a:xfrm>
            </p:grpSpPr>
            <p:sp>
              <p:nvSpPr>
                <p:cNvPr id="58" name="AutoShape 185"/>
                <p:cNvSpPr>
                  <a:spLocks noChangeArrowheads="1"/>
                </p:cNvSpPr>
                <p:nvPr/>
              </p:nvSpPr>
              <p:spPr bwMode="auto">
                <a:xfrm rot="-5400000">
                  <a:off x="874" y="1931"/>
                  <a:ext cx="553" cy="482"/>
                </a:xfrm>
                <a:prstGeom prst="flowChartDelay">
                  <a:avLst/>
                </a:prstGeom>
                <a:gradFill rotWithShape="0">
                  <a:gsLst>
                    <a:gs pos="0">
                      <a:srgbClr val="666699"/>
                    </a:gs>
                    <a:gs pos="100000">
                      <a:srgbClr val="666699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9" name="AutoShape 186"/>
                <p:cNvSpPr>
                  <a:spLocks noChangeArrowheads="1"/>
                </p:cNvSpPr>
                <p:nvPr/>
              </p:nvSpPr>
              <p:spPr bwMode="auto">
                <a:xfrm>
                  <a:off x="973" y="2449"/>
                  <a:ext cx="334" cy="576"/>
                </a:xfrm>
                <a:prstGeom prst="flowChartMerge">
                  <a:avLst/>
                </a:prstGeom>
                <a:gradFill rotWithShape="0">
                  <a:gsLst>
                    <a:gs pos="0">
                      <a:srgbClr val="666699"/>
                    </a:gs>
                    <a:gs pos="100000">
                      <a:srgbClr val="666699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60" name="Oval 187"/>
                <p:cNvSpPr>
                  <a:spLocks noChangeArrowheads="1"/>
                </p:cNvSpPr>
                <p:nvPr/>
              </p:nvSpPr>
              <p:spPr bwMode="auto">
                <a:xfrm>
                  <a:off x="997" y="1517"/>
                  <a:ext cx="285" cy="38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6699"/>
                    </a:gs>
                    <a:gs pos="100000">
                      <a:srgbClr val="666699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6" name="Group 188"/>
              <p:cNvGrpSpPr>
                <a:grpSpLocks/>
              </p:cNvGrpSpPr>
              <p:nvPr/>
            </p:nvGrpSpPr>
            <p:grpSpPr bwMode="auto">
              <a:xfrm flipH="1">
                <a:off x="1114" y="1823"/>
                <a:ext cx="192" cy="671"/>
                <a:chOff x="886" y="1518"/>
                <a:chExt cx="505" cy="1506"/>
              </a:xfrm>
            </p:grpSpPr>
            <p:sp>
              <p:nvSpPr>
                <p:cNvPr id="55" name="AutoShape 189"/>
                <p:cNvSpPr>
                  <a:spLocks noChangeArrowheads="1"/>
                </p:cNvSpPr>
                <p:nvPr/>
              </p:nvSpPr>
              <p:spPr bwMode="auto">
                <a:xfrm rot="-5400000">
                  <a:off x="862" y="1921"/>
                  <a:ext cx="553" cy="502"/>
                </a:xfrm>
                <a:prstGeom prst="flowChartDelay">
                  <a:avLst/>
                </a:prstGeom>
                <a:gradFill rotWithShape="0">
                  <a:gsLst>
                    <a:gs pos="0">
                      <a:srgbClr val="660066"/>
                    </a:gs>
                    <a:gs pos="100000">
                      <a:srgbClr val="660066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6" name="AutoShape 190"/>
                <p:cNvSpPr>
                  <a:spLocks noChangeArrowheads="1"/>
                </p:cNvSpPr>
                <p:nvPr/>
              </p:nvSpPr>
              <p:spPr bwMode="auto">
                <a:xfrm>
                  <a:off x="972" y="2449"/>
                  <a:ext cx="334" cy="576"/>
                </a:xfrm>
                <a:prstGeom prst="flowChartMerge">
                  <a:avLst/>
                </a:prstGeom>
                <a:gradFill rotWithShape="0">
                  <a:gsLst>
                    <a:gs pos="0">
                      <a:srgbClr val="660066"/>
                    </a:gs>
                    <a:gs pos="100000">
                      <a:srgbClr val="660066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7" name="Oval 191"/>
                <p:cNvSpPr>
                  <a:spLocks noChangeArrowheads="1"/>
                </p:cNvSpPr>
                <p:nvPr/>
              </p:nvSpPr>
              <p:spPr bwMode="auto">
                <a:xfrm>
                  <a:off x="996" y="1517"/>
                  <a:ext cx="289" cy="38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0066"/>
                    </a:gs>
                    <a:gs pos="100000">
                      <a:srgbClr val="660066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7" name="Group 192"/>
              <p:cNvGrpSpPr>
                <a:grpSpLocks/>
              </p:cNvGrpSpPr>
              <p:nvPr/>
            </p:nvGrpSpPr>
            <p:grpSpPr bwMode="auto">
              <a:xfrm flipH="1">
                <a:off x="1816" y="1823"/>
                <a:ext cx="192" cy="671"/>
                <a:chOff x="888" y="1518"/>
                <a:chExt cx="505" cy="1506"/>
              </a:xfrm>
            </p:grpSpPr>
            <p:sp>
              <p:nvSpPr>
                <p:cNvPr id="52" name="AutoShape 193"/>
                <p:cNvSpPr>
                  <a:spLocks noChangeArrowheads="1"/>
                </p:cNvSpPr>
                <p:nvPr/>
              </p:nvSpPr>
              <p:spPr bwMode="auto">
                <a:xfrm rot="-5400000">
                  <a:off x="863" y="1919"/>
                  <a:ext cx="553" cy="506"/>
                </a:xfrm>
                <a:prstGeom prst="flowChartDelay">
                  <a:avLst/>
                </a:prstGeom>
                <a:gradFill rotWithShape="0">
                  <a:gsLst>
                    <a:gs pos="0">
                      <a:srgbClr val="CCCC00"/>
                    </a:gs>
                    <a:gs pos="100000">
                      <a:srgbClr val="CCCC00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3" name="AutoShape 194"/>
                <p:cNvSpPr>
                  <a:spLocks noChangeArrowheads="1"/>
                </p:cNvSpPr>
                <p:nvPr/>
              </p:nvSpPr>
              <p:spPr bwMode="auto">
                <a:xfrm>
                  <a:off x="971" y="2449"/>
                  <a:ext cx="338" cy="576"/>
                </a:xfrm>
                <a:prstGeom prst="flowChartMerge">
                  <a:avLst/>
                </a:prstGeom>
                <a:gradFill rotWithShape="0">
                  <a:gsLst>
                    <a:gs pos="0">
                      <a:srgbClr val="CCCC00"/>
                    </a:gs>
                    <a:gs pos="100000">
                      <a:srgbClr val="CCCC00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4" name="Oval 195"/>
                <p:cNvSpPr>
                  <a:spLocks noChangeArrowheads="1"/>
                </p:cNvSpPr>
                <p:nvPr/>
              </p:nvSpPr>
              <p:spPr bwMode="auto">
                <a:xfrm>
                  <a:off x="995" y="1517"/>
                  <a:ext cx="289" cy="38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00"/>
                    </a:gs>
                    <a:gs pos="100000">
                      <a:srgbClr val="CCCC00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8" name="Group 196"/>
              <p:cNvGrpSpPr>
                <a:grpSpLocks/>
              </p:cNvGrpSpPr>
              <p:nvPr/>
            </p:nvGrpSpPr>
            <p:grpSpPr bwMode="auto">
              <a:xfrm flipH="1">
                <a:off x="1585" y="1823"/>
                <a:ext cx="192" cy="671"/>
                <a:chOff x="887" y="1518"/>
                <a:chExt cx="505" cy="1506"/>
              </a:xfrm>
            </p:grpSpPr>
            <p:sp>
              <p:nvSpPr>
                <p:cNvPr id="49" name="AutoShape 197"/>
                <p:cNvSpPr>
                  <a:spLocks noChangeArrowheads="1"/>
                </p:cNvSpPr>
                <p:nvPr/>
              </p:nvSpPr>
              <p:spPr bwMode="auto">
                <a:xfrm rot="-5400000">
                  <a:off x="874" y="1931"/>
                  <a:ext cx="553" cy="482"/>
                </a:xfrm>
                <a:prstGeom prst="flowChartDelay">
                  <a:avLst/>
                </a:prstGeom>
                <a:gradFill rotWithShape="0">
                  <a:gsLst>
                    <a:gs pos="0">
                      <a:srgbClr val="996633"/>
                    </a:gs>
                    <a:gs pos="100000">
                      <a:srgbClr val="996633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0" name="AutoShape 198"/>
                <p:cNvSpPr>
                  <a:spLocks noChangeArrowheads="1"/>
                </p:cNvSpPr>
                <p:nvPr/>
              </p:nvSpPr>
              <p:spPr bwMode="auto">
                <a:xfrm>
                  <a:off x="973" y="2449"/>
                  <a:ext cx="334" cy="576"/>
                </a:xfrm>
                <a:prstGeom prst="flowChartMerge">
                  <a:avLst/>
                </a:prstGeom>
                <a:gradFill rotWithShape="0">
                  <a:gsLst>
                    <a:gs pos="0">
                      <a:srgbClr val="996633"/>
                    </a:gs>
                    <a:gs pos="100000">
                      <a:srgbClr val="996633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1" name="Oval 199"/>
                <p:cNvSpPr>
                  <a:spLocks noChangeArrowheads="1"/>
                </p:cNvSpPr>
                <p:nvPr/>
              </p:nvSpPr>
              <p:spPr bwMode="auto">
                <a:xfrm>
                  <a:off x="998" y="1517"/>
                  <a:ext cx="289" cy="38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6633"/>
                    </a:gs>
                    <a:gs pos="100000">
                      <a:srgbClr val="996633">
                        <a:gamma/>
                        <a:shade val="87843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8392" dir="1308085" algn="ctr" rotWithShape="0">
                    <a:schemeClr val="tx1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</p:grpSp>
        <p:grpSp>
          <p:nvGrpSpPr>
            <p:cNvPr id="28" name="Group 204"/>
            <p:cNvGrpSpPr>
              <a:grpSpLocks/>
            </p:cNvGrpSpPr>
            <p:nvPr/>
          </p:nvGrpSpPr>
          <p:grpSpPr bwMode="auto">
            <a:xfrm>
              <a:off x="5843588" y="3352800"/>
              <a:ext cx="52387" cy="593725"/>
              <a:chOff x="3726" y="2275"/>
              <a:chExt cx="33" cy="374"/>
            </a:xfrm>
          </p:grpSpPr>
          <p:sp>
            <p:nvSpPr>
              <p:cNvPr id="39" name="Line 130"/>
              <p:cNvSpPr>
                <a:spLocks noChangeShapeType="1"/>
              </p:cNvSpPr>
              <p:nvPr/>
            </p:nvSpPr>
            <p:spPr bwMode="auto">
              <a:xfrm rot="5400000">
                <a:off x="3676" y="2348"/>
                <a:ext cx="1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grpSp>
            <p:nvGrpSpPr>
              <p:cNvPr id="40" name="Group 133"/>
              <p:cNvGrpSpPr>
                <a:grpSpLocks/>
              </p:cNvGrpSpPr>
              <p:nvPr/>
            </p:nvGrpSpPr>
            <p:grpSpPr bwMode="auto">
              <a:xfrm rot="5400000">
                <a:off x="3701" y="2591"/>
                <a:ext cx="88" cy="33"/>
                <a:chOff x="1632" y="2701"/>
                <a:chExt cx="88" cy="33"/>
              </a:xfrm>
            </p:grpSpPr>
            <p:sp>
              <p:nvSpPr>
                <p:cNvPr id="42" name="Line 134"/>
                <p:cNvSpPr>
                  <a:spLocks noChangeShapeType="1"/>
                </p:cNvSpPr>
                <p:nvPr/>
              </p:nvSpPr>
              <p:spPr bwMode="auto">
                <a:xfrm>
                  <a:off x="1638" y="2711"/>
                  <a:ext cx="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3" name="Line 135"/>
                <p:cNvSpPr>
                  <a:spLocks noChangeShapeType="1"/>
                </p:cNvSpPr>
                <p:nvPr/>
              </p:nvSpPr>
              <p:spPr bwMode="auto">
                <a:xfrm rot="20274917">
                  <a:off x="1647" y="2695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4" name="Line 136"/>
                <p:cNvSpPr>
                  <a:spLocks noChangeShapeType="1"/>
                </p:cNvSpPr>
                <p:nvPr/>
              </p:nvSpPr>
              <p:spPr bwMode="auto">
                <a:xfrm rot="1325083" flipH="1">
                  <a:off x="1647" y="2734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sp>
            <p:nvSpPr>
              <p:cNvPr id="41" name="Line 202"/>
              <p:cNvSpPr>
                <a:spLocks noChangeShapeType="1"/>
              </p:cNvSpPr>
              <p:nvPr/>
            </p:nvSpPr>
            <p:spPr bwMode="auto">
              <a:xfrm rot="5400000">
                <a:off x="3676" y="2484"/>
                <a:ext cx="1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</p:grpSp>
        <p:grpSp>
          <p:nvGrpSpPr>
            <p:cNvPr id="29" name="Group 205"/>
            <p:cNvGrpSpPr>
              <a:grpSpLocks/>
            </p:cNvGrpSpPr>
            <p:nvPr/>
          </p:nvGrpSpPr>
          <p:grpSpPr bwMode="auto">
            <a:xfrm rot="-5400000">
              <a:off x="5164932" y="4006056"/>
              <a:ext cx="52388" cy="593725"/>
              <a:chOff x="3726" y="2275"/>
              <a:chExt cx="33" cy="374"/>
            </a:xfrm>
          </p:grpSpPr>
          <p:sp>
            <p:nvSpPr>
              <p:cNvPr id="33" name="Line 206"/>
              <p:cNvSpPr>
                <a:spLocks noChangeShapeType="1"/>
              </p:cNvSpPr>
              <p:nvPr/>
            </p:nvSpPr>
            <p:spPr bwMode="auto">
              <a:xfrm rot="5400000">
                <a:off x="3663" y="2343"/>
                <a:ext cx="1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grpSp>
            <p:nvGrpSpPr>
              <p:cNvPr id="34" name="Group 207"/>
              <p:cNvGrpSpPr>
                <a:grpSpLocks/>
              </p:cNvGrpSpPr>
              <p:nvPr/>
            </p:nvGrpSpPr>
            <p:grpSpPr bwMode="auto">
              <a:xfrm rot="5400000">
                <a:off x="3700" y="2591"/>
                <a:ext cx="88" cy="33"/>
                <a:chOff x="1632" y="2702"/>
                <a:chExt cx="88" cy="33"/>
              </a:xfrm>
            </p:grpSpPr>
            <p:sp>
              <p:nvSpPr>
                <p:cNvPr id="36" name="Line 208"/>
                <p:cNvSpPr>
                  <a:spLocks noChangeShapeType="1"/>
                </p:cNvSpPr>
                <p:nvPr/>
              </p:nvSpPr>
              <p:spPr bwMode="auto">
                <a:xfrm>
                  <a:off x="1632" y="2725"/>
                  <a:ext cx="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7" name="Line 209"/>
                <p:cNvSpPr>
                  <a:spLocks noChangeShapeType="1"/>
                </p:cNvSpPr>
                <p:nvPr/>
              </p:nvSpPr>
              <p:spPr bwMode="auto">
                <a:xfrm rot="20274917">
                  <a:off x="1641" y="2708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8" name="Line 210"/>
                <p:cNvSpPr>
                  <a:spLocks noChangeShapeType="1"/>
                </p:cNvSpPr>
                <p:nvPr/>
              </p:nvSpPr>
              <p:spPr bwMode="auto">
                <a:xfrm rot="1325083" flipH="1">
                  <a:off x="1641" y="2741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450000" tIns="360000" rIns="450000" bIns="360000"/>
                <a:lstStyle/>
                <a:p>
                  <a:pPr algn="ctr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  <p:sp>
            <p:nvSpPr>
              <p:cNvPr id="35" name="Line 211"/>
              <p:cNvSpPr>
                <a:spLocks noChangeShapeType="1"/>
              </p:cNvSpPr>
              <p:nvPr/>
            </p:nvSpPr>
            <p:spPr bwMode="auto">
              <a:xfrm rot="5400000">
                <a:off x="3663" y="2479"/>
                <a:ext cx="1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881063" y="1778000"/>
              <a:ext cx="1928812" cy="46196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24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외부 스키마</a:t>
              </a:r>
            </a:p>
          </p:txBody>
        </p:sp>
        <p:sp>
          <p:nvSpPr>
            <p:cNvPr id="31" name="Text Box 51"/>
            <p:cNvSpPr txBox="1">
              <a:spLocks noChangeArrowheads="1"/>
            </p:cNvSpPr>
            <p:nvPr/>
          </p:nvSpPr>
          <p:spPr bwMode="auto">
            <a:xfrm>
              <a:off x="4071938" y="1773238"/>
              <a:ext cx="1928812" cy="46196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24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개념 스키마</a:t>
              </a:r>
            </a:p>
          </p:txBody>
        </p:sp>
        <p:sp>
          <p:nvSpPr>
            <p:cNvPr id="32" name="Text Box 51"/>
            <p:cNvSpPr txBox="1">
              <a:spLocks noChangeArrowheads="1"/>
            </p:cNvSpPr>
            <p:nvPr/>
          </p:nvSpPr>
          <p:spPr bwMode="auto">
            <a:xfrm>
              <a:off x="6858000" y="1773238"/>
              <a:ext cx="1928813" cy="46196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ko-KR" altLang="en-US" sz="2400" b="1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내부 스키마</a:t>
              </a:r>
            </a:p>
          </p:txBody>
        </p:sp>
      </p:grpSp>
      <p:sp>
        <p:nvSpPr>
          <p:cNvPr id="108" name="Rectangle 88"/>
          <p:cNvSpPr txBox="1">
            <a:spLocks noChangeArrowheads="1"/>
          </p:cNvSpPr>
          <p:nvPr/>
        </p:nvSpPr>
        <p:spPr bwMode="auto">
          <a:xfrm>
            <a:off x="357188" y="928688"/>
            <a:ext cx="8501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스키마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(Schema)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-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 구조의 표현</a:t>
            </a:r>
            <a:endParaRPr lang="ko-KR" altLang="en-US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네트워크 구조 모델링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1124744"/>
            <a:ext cx="850106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네트워크 구조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 Network ,  BOM ) </a:t>
            </a:r>
            <a:r>
              <a:rPr lang="ko-KR" altLang="en-US" sz="36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란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  <a:endParaRPr lang="en-US" altLang="ko-KR" sz="36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/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동일한 유형으로 된 사물의 쌍</a:t>
            </a: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</a:t>
            </a:r>
          </a:p>
          <a:p>
            <a:pPr lvl="1"/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결혼</a:t>
            </a: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철로</a:t>
            </a: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동의어</a:t>
            </a: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등</a:t>
            </a: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..</a:t>
            </a:r>
            <a:endParaRPr lang="ko-KR" altLang="en-US" sz="30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56992"/>
            <a:ext cx="4824536" cy="330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436096" y="3212976"/>
          <a:ext cx="3297022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511"/>
                <a:gridCol w="1648511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914.53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AAAAA</a:t>
                      </a:r>
                      <a:endParaRPr lang="ko-KR" altLang="en-US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914.54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AAA</a:t>
                      </a:r>
                      <a:endParaRPr lang="ko-KR" altLang="en-US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914.55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BBBB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364087" y="4725144"/>
          <a:ext cx="3528393" cy="190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1"/>
                <a:gridCol w="1176131"/>
                <a:gridCol w="1176131"/>
              </a:tblGrid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Prod_code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Part_code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Quntity</a:t>
                      </a:r>
                      <a:endParaRPr lang="ko-KR" altLang="en-US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854.01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604.18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854.01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604.19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854.01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914.54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914.54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914.55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914.54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914.56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36094" y="2946430"/>
            <a:ext cx="1440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PRODUCT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7191" y="4458598"/>
            <a:ext cx="1944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COMPOSITION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714356"/>
            <a:ext cx="850106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특징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m:m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관계는 쌍에 대한 특정 정보를 보유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교차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엔티티의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두 관계는 고유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식별자를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구성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두 개의 관계는 상이한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Sub-type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엔티티를 참조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Tx/>
              <a:buChar char="-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1560" y="3068960"/>
            <a:ext cx="2016224" cy="9852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COMPOSITION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*Quantity</a:t>
            </a:r>
          </a:p>
          <a:p>
            <a:pPr>
              <a:buFont typeface="Arial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5576" y="4995272"/>
            <a:ext cx="1656184" cy="9540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PRODUCT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# Code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네트워크 구조 모델링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187624" y="4077072"/>
            <a:ext cx="158380" cy="864096"/>
            <a:chOff x="2339752" y="3933056"/>
            <a:chExt cx="158380" cy="864096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2339752" y="3933056"/>
              <a:ext cx="158380" cy="513190"/>
              <a:chOff x="2916" y="1524"/>
              <a:chExt cx="197" cy="396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H="1">
                <a:off x="3029" y="1524"/>
                <a:ext cx="84" cy="8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2916" y="1524"/>
                <a:ext cx="113" cy="8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H="1">
                <a:off x="3024" y="1528"/>
                <a:ext cx="4" cy="3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>
              <a:off x="2351182" y="4054212"/>
              <a:ext cx="14401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endCxn id="13" idx="1"/>
            </p:cNvCxnSpPr>
            <p:nvPr/>
          </p:nvCxnSpPr>
          <p:spPr>
            <a:xfrm flipV="1">
              <a:off x="2411760" y="4446246"/>
              <a:ext cx="14820" cy="350906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1763688" y="4077072"/>
            <a:ext cx="158380" cy="878954"/>
            <a:chOff x="2915816" y="3933056"/>
            <a:chExt cx="158380" cy="878954"/>
          </a:xfrm>
        </p:grpSpPr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2915816" y="3933056"/>
              <a:ext cx="158380" cy="513190"/>
              <a:chOff x="2916" y="1524"/>
              <a:chExt cx="197" cy="396"/>
            </a:xfrm>
          </p:grpSpPr>
          <p:sp>
            <p:nvSpPr>
              <p:cNvPr id="20" name="Line 56"/>
              <p:cNvSpPr>
                <a:spLocks noChangeShapeType="1"/>
              </p:cNvSpPr>
              <p:nvPr/>
            </p:nvSpPr>
            <p:spPr bwMode="auto">
              <a:xfrm flipH="1">
                <a:off x="3029" y="1524"/>
                <a:ext cx="84" cy="8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" name="Line 57"/>
              <p:cNvSpPr>
                <a:spLocks noChangeShapeType="1"/>
              </p:cNvSpPr>
              <p:nvPr/>
            </p:nvSpPr>
            <p:spPr bwMode="auto">
              <a:xfrm>
                <a:off x="2916" y="1524"/>
                <a:ext cx="113" cy="8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" name="Line 58"/>
              <p:cNvSpPr>
                <a:spLocks noChangeShapeType="1"/>
              </p:cNvSpPr>
              <p:nvPr/>
            </p:nvSpPr>
            <p:spPr bwMode="auto">
              <a:xfrm flipH="1">
                <a:off x="3024" y="1528"/>
                <a:ext cx="4" cy="3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2927246" y="4054212"/>
              <a:ext cx="14401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2999254" y="4461104"/>
              <a:ext cx="14820" cy="350906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284984"/>
            <a:ext cx="602622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과제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285750" y="785813"/>
            <a:ext cx="8715375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다음회원이면 누구나 카페를 개설 할 수 있고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카페에 가입 할 수 있다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카페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개설시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카페명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카페주소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소속카테고리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공개여부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소개글을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반드시 입력해야 하며   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개설일 및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폐쇄일을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별도로 관리하고 있어야 한다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한번 개설한 카페는 중복 개설할 수 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없으며 카페주소로 그 여부를 판단한다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카페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개설자는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카페를 꾸미기 위해 여러 배경화면 중 한가지를 선택할 수 있다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배경음악은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음악샵에서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무료로 선택하여 목록으로 관리하고 원하는 곡을 카페 방문자가 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들을 수 있도록 일부만 선택할 수 있다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카페 회원은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개설자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운영진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정회원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준회원으로 구분하여 관리하며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회원들은 카페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가입시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별도의 별명을 만들어 활동을 할 수 있다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카페 회원의 가입일 및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탈퇴일을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별도로 관리해야 하며 이미 탈퇴했던 회원이라도 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다시 가입이 가능하다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 과거 가입기록은 계속 남아 있어야 하며 탈퇴 후 최소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 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이후에 가입할 수 있다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카페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개설자는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게시판을 생성할 수 있으며 게시판 생성시 게시판명을 정하고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읽기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쓰기 권한을 준회원이상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정회원이상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운영진이상 공개 권한을 설정할 수 있다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게시판 종류는 일반게시판과 사진게시판으로 나뉘며 파일을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여러개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첨부할 수 있고 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첨부파일의 크기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종류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파일명을 저장한다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게시글별로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댓글을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달 수 있으며 배경음악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한개만 정할 수 있다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카페 개설자가 카페끼리 친구 신청을 할 수 있으며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카페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개설자는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다른 카페로부터의 </a:t>
            </a:r>
          </a:p>
          <a:p>
            <a:pPr indent="190500" algn="just">
              <a:lnSpc>
                <a:spcPct val="135000"/>
              </a:lnSpc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신청건에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대해 수락 및 거절을 할 수 있고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카페 회원들에게는 친구로 등록된 카페들을 보여준다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285875" y="2214563"/>
            <a:ext cx="6429375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견고딕" pitchFamily="18" charset="-127"/>
                <a:cs typeface="Tahoma" pitchFamily="34" charset="0"/>
              </a:rPr>
              <a:t>Q &amp; A</a:t>
            </a:r>
            <a:endParaRPr lang="ko-KR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견고딕" pitchFamily="18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스키마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(Schema)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의 표현</a:t>
            </a:r>
          </a:p>
        </p:txBody>
      </p:sp>
      <p:sp>
        <p:nvSpPr>
          <p:cNvPr id="4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36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내부</a:t>
            </a:r>
            <a:r>
              <a:rPr lang="en-US" altLang="ko-KR" sz="36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(Internal) </a:t>
            </a:r>
            <a:r>
              <a:rPr lang="ko-KR" altLang="en-US" sz="36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스키마</a:t>
            </a:r>
          </a:p>
        </p:txBody>
      </p:sp>
      <p:sp>
        <p:nvSpPr>
          <p:cNvPr id="6" name="Rectangle 88"/>
          <p:cNvSpPr txBox="1">
            <a:spLocks noChangeArrowheads="1"/>
          </p:cNvSpPr>
          <p:nvPr/>
        </p:nvSpPr>
        <p:spPr bwMode="auto">
          <a:xfrm>
            <a:off x="357188" y="1928813"/>
            <a:ext cx="8501062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데이터의 물리적인 구조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표현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코드가 데이터를 보는 관점 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2"/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–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파일 덤프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/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763688" y="4143375"/>
            <a:ext cx="5475312" cy="1831975"/>
            <a:chOff x="1763688" y="4143375"/>
            <a:chExt cx="5475312" cy="1831975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6273800" y="5224463"/>
              <a:ext cx="965200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67F7F"/>
                </a:gs>
                <a:gs pos="50000">
                  <a:srgbClr val="CCFFFF"/>
                </a:gs>
                <a:gs pos="100000">
                  <a:srgbClr val="667F7F"/>
                </a:gs>
              </a:gsLst>
              <a:lin ang="2700000" scaled="1"/>
            </a:gradFill>
            <a:ln w="9525" algn="ctr">
              <a:solidFill>
                <a:srgbClr val="CCFFFF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latinLnBrk="0"/>
              <a:r>
                <a:rPr kumimoji="0" lang="en-US" altLang="ko-KR" sz="2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Data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5292725" y="5584825"/>
              <a:ext cx="71913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763688" y="5224463"/>
              <a:ext cx="1100162" cy="719138"/>
            </a:xfrm>
            <a:prstGeom prst="rect">
              <a:avLst/>
            </a:prstGeom>
            <a:gradFill rotWithShape="1">
              <a:gsLst>
                <a:gs pos="0">
                  <a:srgbClr val="C29B74"/>
                </a:gs>
                <a:gs pos="50000">
                  <a:srgbClr val="FFCC99"/>
                </a:gs>
                <a:gs pos="100000">
                  <a:srgbClr val="C29B74"/>
                </a:gs>
              </a:gsLst>
              <a:lin ang="5400000" scaled="1"/>
            </a:gradFill>
            <a:ln w="1270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Program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4105275" y="5194300"/>
              <a:ext cx="925513" cy="78105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76765E"/>
                </a:gs>
                <a:gs pos="50000">
                  <a:srgbClr val="FFFFCC"/>
                </a:gs>
                <a:gs pos="100000">
                  <a:srgbClr val="76765E"/>
                </a:gs>
              </a:gsLst>
              <a:lin ang="0" scaled="1"/>
            </a:gradFill>
            <a:ln w="3175">
              <a:solidFill>
                <a:srgbClr val="FFFFCC"/>
              </a:solidFill>
              <a:round/>
              <a:headEnd/>
              <a:tailEnd/>
            </a:ln>
          </p:spPr>
          <p:txBody>
            <a:bodyPr lIns="54000" tIns="54000" rIns="54000" bIns="54000" anchor="ctr"/>
            <a:lstStyle/>
            <a:p>
              <a:pPr marL="355600" indent="-355600" algn="ctr" defTabSz="355600"/>
              <a:r>
                <a:rPr lang="ko-KR" altLang="en-US" sz="2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내부</a:t>
              </a:r>
            </a:p>
            <a:p>
              <a:pPr marL="355600" indent="-355600" algn="ctr" defTabSz="355600"/>
              <a:r>
                <a:rPr lang="ko-KR" altLang="en-US" sz="2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스키마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24200" y="5584825"/>
              <a:ext cx="71913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6273800" y="4173538"/>
              <a:ext cx="965200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67F7F"/>
                </a:gs>
                <a:gs pos="50000">
                  <a:srgbClr val="CCFFFF"/>
                </a:gs>
                <a:gs pos="100000">
                  <a:srgbClr val="667F7F"/>
                </a:gs>
              </a:gsLst>
              <a:lin ang="2700000" scaled="1"/>
            </a:gradFill>
            <a:ln w="9525" algn="ctr">
              <a:solidFill>
                <a:srgbClr val="CCFFFF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latinLnBrk="0"/>
              <a:r>
                <a:rPr kumimoji="0" lang="en-US" altLang="ko-KR" sz="2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Data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289550" y="4533900"/>
              <a:ext cx="71913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763688" y="4173538"/>
              <a:ext cx="1087462" cy="719138"/>
            </a:xfrm>
            <a:prstGeom prst="rect">
              <a:avLst/>
            </a:prstGeom>
            <a:gradFill rotWithShape="1">
              <a:gsLst>
                <a:gs pos="0">
                  <a:srgbClr val="C29B74"/>
                </a:gs>
                <a:gs pos="50000">
                  <a:srgbClr val="FFCC99"/>
                </a:gs>
                <a:gs pos="100000">
                  <a:srgbClr val="C29B74"/>
                </a:gs>
              </a:gsLst>
              <a:lin ang="5400000" scaled="1"/>
            </a:gradFill>
            <a:ln w="1270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Program</a:t>
              </a: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4098925" y="4143375"/>
              <a:ext cx="925513" cy="78105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76765E"/>
                </a:gs>
                <a:gs pos="50000">
                  <a:srgbClr val="FFFFCC"/>
                </a:gs>
                <a:gs pos="100000">
                  <a:srgbClr val="76765E"/>
                </a:gs>
              </a:gsLst>
              <a:lin ang="0" scaled="1"/>
            </a:gradFill>
            <a:ln w="3175">
              <a:solidFill>
                <a:srgbClr val="FFFFCC"/>
              </a:solidFill>
              <a:round/>
              <a:headEnd/>
              <a:tailEnd/>
            </a:ln>
          </p:spPr>
          <p:txBody>
            <a:bodyPr lIns="54000" tIns="54000" rIns="54000" bIns="54000" anchor="ctr"/>
            <a:lstStyle/>
            <a:p>
              <a:pPr marL="355600" indent="-355600" algn="ctr" defTabSz="355600"/>
              <a:r>
                <a:rPr lang="ko-KR" altLang="en-US" sz="2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내부</a:t>
              </a:r>
            </a:p>
            <a:p>
              <a:pPr marL="355600" indent="-355600" algn="ctr" defTabSz="355600"/>
              <a:r>
                <a:rPr lang="ko-KR" altLang="en-US" sz="2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스키마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114675" y="4533900"/>
              <a:ext cx="71913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rot="801282">
              <a:off x="3087688" y="4794250"/>
              <a:ext cx="719138" cy="5715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모델링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E02-A9DA-47C6-B790-85579330AC4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142852"/>
            <a:ext cx="8175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스키마</a:t>
            </a:r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(Schema)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의 표현</a:t>
            </a:r>
          </a:p>
        </p:txBody>
      </p:sp>
      <p:sp>
        <p:nvSpPr>
          <p:cNvPr id="7" name="Rectangle 88"/>
          <p:cNvSpPr txBox="1">
            <a:spLocks noChangeArrowheads="1"/>
          </p:cNvSpPr>
          <p:nvPr/>
        </p:nvSpPr>
        <p:spPr bwMode="auto">
          <a:xfrm>
            <a:off x="357188" y="1214438"/>
            <a:ext cx="850106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36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외부</a:t>
            </a:r>
            <a:r>
              <a:rPr lang="en-US" altLang="ko-KR" sz="36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(External) </a:t>
            </a:r>
            <a:r>
              <a:rPr lang="ko-KR" altLang="en-US" sz="36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스키마</a:t>
            </a:r>
          </a:p>
        </p:txBody>
      </p:sp>
      <p:sp>
        <p:nvSpPr>
          <p:cNvPr id="8" name="Rectangle 88"/>
          <p:cNvSpPr txBox="1">
            <a:spLocks noChangeArrowheads="1"/>
          </p:cNvSpPr>
          <p:nvPr/>
        </p:nvSpPr>
        <p:spPr bwMode="auto">
          <a:xfrm>
            <a:off x="357188" y="1928813"/>
            <a:ext cx="8501062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사용자에게 보여지는 데이터 구조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표현</a:t>
            </a:r>
            <a:endParaRPr lang="en-US" altLang="ko-KR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사용자가 자신들만의 뷰로 데이터를 보는 방식</a:t>
            </a:r>
            <a:endParaRPr lang="en-US" altLang="ko-KR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2"/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- form, report</a:t>
            </a:r>
            <a:endParaRPr lang="ko-KR" altLang="en-US" sz="2800" b="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23900" y="4127500"/>
            <a:ext cx="7686675" cy="1784350"/>
            <a:chOff x="723900" y="4127500"/>
            <a:chExt cx="7686675" cy="1784350"/>
          </a:xfrm>
        </p:grpSpPr>
        <p:sp>
          <p:nvSpPr>
            <p:cNvPr id="10" name="Line 147"/>
            <p:cNvSpPr>
              <a:spLocks noChangeShapeType="1"/>
            </p:cNvSpPr>
            <p:nvPr/>
          </p:nvSpPr>
          <p:spPr bwMode="auto">
            <a:xfrm>
              <a:off x="1716088" y="4759325"/>
              <a:ext cx="266700" cy="5715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Line 148"/>
            <p:cNvSpPr>
              <a:spLocks noChangeShapeType="1"/>
            </p:cNvSpPr>
            <p:nvPr/>
          </p:nvSpPr>
          <p:spPr bwMode="auto">
            <a:xfrm>
              <a:off x="3503613" y="4759325"/>
              <a:ext cx="266700" cy="5715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12" name="Group 200"/>
            <p:cNvGrpSpPr>
              <a:grpSpLocks/>
            </p:cNvGrpSpPr>
            <p:nvPr/>
          </p:nvGrpSpPr>
          <p:grpSpPr bwMode="auto">
            <a:xfrm>
              <a:off x="723900" y="4127500"/>
              <a:ext cx="7686675" cy="781050"/>
              <a:chOff x="456" y="2204"/>
              <a:chExt cx="4842" cy="492"/>
            </a:xfrm>
          </p:grpSpPr>
          <p:grpSp>
            <p:nvGrpSpPr>
              <p:cNvPr id="36" name="Group 196"/>
              <p:cNvGrpSpPr>
                <a:grpSpLocks/>
              </p:cNvGrpSpPr>
              <p:nvPr/>
            </p:nvGrpSpPr>
            <p:grpSpPr bwMode="auto">
              <a:xfrm>
                <a:off x="456" y="2225"/>
                <a:ext cx="434" cy="450"/>
                <a:chOff x="534" y="2393"/>
                <a:chExt cx="434" cy="450"/>
              </a:xfrm>
            </p:grpSpPr>
            <p:grpSp>
              <p:nvGrpSpPr>
                <p:cNvPr id="45" name="Group 68"/>
                <p:cNvGrpSpPr>
                  <a:grpSpLocks/>
                </p:cNvGrpSpPr>
                <p:nvPr/>
              </p:nvGrpSpPr>
              <p:grpSpPr bwMode="auto">
                <a:xfrm flipH="1">
                  <a:off x="685" y="2393"/>
                  <a:ext cx="126" cy="450"/>
                  <a:chOff x="888" y="1518"/>
                  <a:chExt cx="504" cy="1506"/>
                </a:xfrm>
              </p:grpSpPr>
              <p:sp>
                <p:nvSpPr>
                  <p:cNvPr id="54" name="AutoShape 6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864" y="1920"/>
                    <a:ext cx="552" cy="504"/>
                  </a:xfrm>
                  <a:prstGeom prst="flowChartDelay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87843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55" name="AutoShape 70"/>
                  <p:cNvSpPr>
                    <a:spLocks noChangeArrowheads="1"/>
                  </p:cNvSpPr>
                  <p:nvPr/>
                </p:nvSpPr>
                <p:spPr bwMode="auto">
                  <a:xfrm>
                    <a:off x="972" y="2448"/>
                    <a:ext cx="336" cy="576"/>
                  </a:xfrm>
                  <a:prstGeom prst="flowChartMerg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87843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56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996" y="1518"/>
                    <a:ext cx="288" cy="38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87843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46" name="Group 72"/>
                <p:cNvGrpSpPr>
                  <a:grpSpLocks/>
                </p:cNvGrpSpPr>
                <p:nvPr/>
              </p:nvGrpSpPr>
              <p:grpSpPr bwMode="auto">
                <a:xfrm flipH="1">
                  <a:off x="534" y="2393"/>
                  <a:ext cx="126" cy="450"/>
                  <a:chOff x="888" y="1518"/>
                  <a:chExt cx="504" cy="1506"/>
                </a:xfrm>
              </p:grpSpPr>
              <p:sp>
                <p:nvSpPr>
                  <p:cNvPr id="51" name="AutoShape 73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864" y="1920"/>
                    <a:ext cx="552" cy="504"/>
                  </a:xfrm>
                  <a:prstGeom prst="flowChartDelay">
                    <a:avLst/>
                  </a:prstGeom>
                  <a:gradFill rotWithShape="0">
                    <a:gsLst>
                      <a:gs pos="0">
                        <a:srgbClr val="CC99FF"/>
                      </a:gs>
                      <a:gs pos="100000">
                        <a:srgbClr val="CC99FF">
                          <a:gamma/>
                          <a:shade val="87843"/>
                          <a:invGamma/>
                        </a:srgb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52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972" y="2448"/>
                    <a:ext cx="336" cy="576"/>
                  </a:xfrm>
                  <a:prstGeom prst="flowChartMerge">
                    <a:avLst/>
                  </a:prstGeom>
                  <a:gradFill rotWithShape="0">
                    <a:gsLst>
                      <a:gs pos="0">
                        <a:srgbClr val="CC99FF"/>
                      </a:gs>
                      <a:gs pos="100000">
                        <a:srgbClr val="CC99FF">
                          <a:gamma/>
                          <a:shade val="87843"/>
                          <a:invGamma/>
                        </a:srgb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53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996" y="1518"/>
                    <a:ext cx="288" cy="38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FF"/>
                      </a:gs>
                      <a:gs pos="100000">
                        <a:srgbClr val="CC99FF">
                          <a:gamma/>
                          <a:shade val="87843"/>
                          <a:invGamma/>
                        </a:srgb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47" name="Group 76"/>
                <p:cNvGrpSpPr>
                  <a:grpSpLocks/>
                </p:cNvGrpSpPr>
                <p:nvPr/>
              </p:nvGrpSpPr>
              <p:grpSpPr bwMode="auto">
                <a:xfrm flipH="1">
                  <a:off x="842" y="2393"/>
                  <a:ext cx="126" cy="450"/>
                  <a:chOff x="888" y="1518"/>
                  <a:chExt cx="504" cy="1506"/>
                </a:xfrm>
              </p:grpSpPr>
              <p:sp>
                <p:nvSpPr>
                  <p:cNvPr id="48" name="AutoShape 7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864" y="1920"/>
                    <a:ext cx="552" cy="504"/>
                  </a:xfrm>
                  <a:prstGeom prst="flowChartDelay">
                    <a:avLst/>
                  </a:prstGeom>
                  <a:gradFill rotWithShape="0">
                    <a:gsLst>
                      <a:gs pos="0">
                        <a:srgbClr val="009999"/>
                      </a:gs>
                      <a:gs pos="100000">
                        <a:srgbClr val="009999">
                          <a:gamma/>
                          <a:shade val="87843"/>
                          <a:invGamma/>
                        </a:srgb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49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972" y="2448"/>
                    <a:ext cx="336" cy="576"/>
                  </a:xfrm>
                  <a:prstGeom prst="flowChartMerge">
                    <a:avLst/>
                  </a:prstGeom>
                  <a:gradFill rotWithShape="0">
                    <a:gsLst>
                      <a:gs pos="0">
                        <a:srgbClr val="009999"/>
                      </a:gs>
                      <a:gs pos="100000">
                        <a:srgbClr val="009999">
                          <a:gamma/>
                          <a:shade val="87843"/>
                          <a:invGamma/>
                        </a:srgb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50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996" y="1518"/>
                    <a:ext cx="288" cy="38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009999"/>
                      </a:gs>
                      <a:gs pos="100000">
                        <a:srgbClr val="009999">
                          <a:gamma/>
                          <a:shade val="87843"/>
                          <a:invGamma/>
                        </a:srgb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  <p:sp>
            <p:nvSpPr>
              <p:cNvPr id="37" name="AutoShape 54"/>
              <p:cNvSpPr>
                <a:spLocks noChangeArrowheads="1"/>
              </p:cNvSpPr>
              <p:nvPr/>
            </p:nvSpPr>
            <p:spPr bwMode="auto">
              <a:xfrm>
                <a:off x="4690" y="2223"/>
                <a:ext cx="608" cy="45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667F7F"/>
                  </a:gs>
                  <a:gs pos="50000">
                    <a:srgbClr val="CCFFFF"/>
                  </a:gs>
                  <a:gs pos="100000">
                    <a:srgbClr val="667F7F"/>
                  </a:gs>
                </a:gsLst>
                <a:lin ang="2700000" scaled="1"/>
              </a:gradFill>
              <a:ln w="9525" algn="ctr">
                <a:solidFill>
                  <a:srgbClr val="CCFFFF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pPr algn="ctr" latinLnBrk="0"/>
                <a:r>
                  <a:rPr kumimoji="0" lang="en-US" altLang="ko-KR" sz="20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Data</a:t>
                </a:r>
              </a:p>
            </p:txBody>
          </p:sp>
          <p:sp>
            <p:nvSpPr>
              <p:cNvPr id="38" name="Line 58"/>
              <p:cNvSpPr>
                <a:spLocks noChangeShapeType="1"/>
              </p:cNvSpPr>
              <p:nvPr/>
            </p:nvSpPr>
            <p:spPr bwMode="auto">
              <a:xfrm>
                <a:off x="4303" y="2450"/>
                <a:ext cx="295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64"/>
              <p:cNvSpPr>
                <a:spLocks noChangeArrowheads="1"/>
              </p:cNvSpPr>
              <p:nvPr/>
            </p:nvSpPr>
            <p:spPr bwMode="auto">
              <a:xfrm>
                <a:off x="2517" y="2223"/>
                <a:ext cx="680" cy="453"/>
              </a:xfrm>
              <a:prstGeom prst="rect">
                <a:avLst/>
              </a:prstGeom>
              <a:gradFill rotWithShape="1">
                <a:gsLst>
                  <a:gs pos="0">
                    <a:srgbClr val="C29B74"/>
                  </a:gs>
                  <a:gs pos="50000">
                    <a:srgbClr val="FFCC99"/>
                  </a:gs>
                  <a:gs pos="100000">
                    <a:srgbClr val="C29B74"/>
                  </a:gs>
                </a:gsLst>
                <a:lin ang="5400000" scaled="1"/>
              </a:gradFill>
              <a:ln w="12700">
                <a:solidFill>
                  <a:srgbClr val="FFCC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Program</a:t>
                </a:r>
              </a:p>
            </p:txBody>
          </p:sp>
          <p:sp>
            <p:nvSpPr>
              <p:cNvPr id="40" name="Line 65"/>
              <p:cNvSpPr>
                <a:spLocks noChangeShapeType="1"/>
              </p:cNvSpPr>
              <p:nvPr/>
            </p:nvSpPr>
            <p:spPr bwMode="auto">
              <a:xfrm>
                <a:off x="2155" y="2450"/>
                <a:ext cx="295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66"/>
              <p:cNvSpPr>
                <a:spLocks noChangeShapeType="1"/>
              </p:cNvSpPr>
              <p:nvPr/>
            </p:nvSpPr>
            <p:spPr bwMode="auto">
              <a:xfrm>
                <a:off x="1029" y="2450"/>
                <a:ext cx="295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AutoShape 132"/>
              <p:cNvSpPr>
                <a:spLocks noChangeArrowheads="1"/>
              </p:cNvSpPr>
              <p:nvPr/>
            </p:nvSpPr>
            <p:spPr bwMode="auto">
              <a:xfrm>
                <a:off x="3628" y="2204"/>
                <a:ext cx="583" cy="492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76765E"/>
                  </a:gs>
                  <a:gs pos="50000">
                    <a:srgbClr val="FFFFCC"/>
                  </a:gs>
                  <a:gs pos="100000">
                    <a:srgbClr val="76765E"/>
                  </a:gs>
                </a:gsLst>
                <a:lin ang="0" scaled="1"/>
              </a:gradFill>
              <a:ln w="3175">
                <a:solidFill>
                  <a:srgbClr val="FFFFCC"/>
                </a:solidFill>
                <a:round/>
                <a:headEnd/>
                <a:tailEnd/>
              </a:ln>
            </p:spPr>
            <p:txBody>
              <a:bodyPr lIns="54000" tIns="54000" rIns="54000" bIns="54000" anchor="ctr"/>
              <a:lstStyle/>
              <a:p>
                <a:pPr marL="355600" indent="-355600" algn="ctr" defTabSz="355600"/>
                <a:r>
                  <a:rPr lang="ko-KR" altLang="en-US" sz="20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내부</a:t>
                </a:r>
              </a:p>
              <a:p>
                <a:pPr marL="355600" indent="-355600" algn="ctr" defTabSz="355600"/>
                <a:r>
                  <a:rPr lang="ko-KR" altLang="en-US" sz="20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스키마</a:t>
                </a:r>
              </a:p>
            </p:txBody>
          </p:sp>
          <p:sp>
            <p:nvSpPr>
              <p:cNvPr id="43" name="Line 141"/>
              <p:cNvSpPr>
                <a:spLocks noChangeShapeType="1"/>
              </p:cNvSpPr>
              <p:nvPr/>
            </p:nvSpPr>
            <p:spPr bwMode="auto">
              <a:xfrm>
                <a:off x="3242" y="2450"/>
                <a:ext cx="295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AutoShape 171"/>
              <p:cNvSpPr>
                <a:spLocks noChangeArrowheads="1"/>
              </p:cNvSpPr>
              <p:nvPr/>
            </p:nvSpPr>
            <p:spPr bwMode="auto">
              <a:xfrm>
                <a:off x="1416" y="2223"/>
                <a:ext cx="648" cy="453"/>
              </a:xfrm>
              <a:prstGeom prst="flowChartDisplay">
                <a:avLst/>
              </a:prstGeom>
              <a:gradFill rotWithShape="1">
                <a:gsLst>
                  <a:gs pos="0">
                    <a:srgbClr val="475E76"/>
                  </a:gs>
                  <a:gs pos="50000">
                    <a:srgbClr val="99CCFF"/>
                  </a:gs>
                  <a:gs pos="100000">
                    <a:srgbClr val="475E76"/>
                  </a:gs>
                </a:gsLst>
                <a:lin ang="5400000" scaled="1"/>
              </a:gradFill>
              <a:ln w="9525" algn="ctr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lIns="450000" tIns="360000" rIns="450000" bIns="360000" anchor="ctr"/>
              <a:lstStyle/>
              <a:p>
                <a:pPr marL="355600" indent="-355600" algn="ctr">
                  <a:buFont typeface="Symbol" pitchFamily="18" charset="2"/>
                  <a:buNone/>
                </a:pPr>
                <a:r>
                  <a:rPr lang="ko-KR" altLang="en-US" sz="20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외부</a:t>
                </a:r>
              </a:p>
              <a:p>
                <a:pPr marL="355600" indent="-355600" algn="ctr">
                  <a:buFont typeface="Symbol" pitchFamily="18" charset="2"/>
                  <a:buNone/>
                </a:pPr>
                <a:r>
                  <a:rPr lang="ko-KR" altLang="en-US" sz="20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스키마</a:t>
                </a:r>
              </a:p>
            </p:txBody>
          </p:sp>
        </p:grpSp>
        <p:grpSp>
          <p:nvGrpSpPr>
            <p:cNvPr id="13" name="Group 198"/>
            <p:cNvGrpSpPr>
              <a:grpSpLocks/>
            </p:cNvGrpSpPr>
            <p:nvPr/>
          </p:nvGrpSpPr>
          <p:grpSpPr bwMode="auto">
            <a:xfrm>
              <a:off x="723900" y="5130800"/>
              <a:ext cx="7686675" cy="781050"/>
              <a:chOff x="486" y="3004"/>
              <a:chExt cx="4842" cy="492"/>
            </a:xfrm>
          </p:grpSpPr>
          <p:grpSp>
            <p:nvGrpSpPr>
              <p:cNvPr id="14" name="Group 101"/>
              <p:cNvGrpSpPr>
                <a:grpSpLocks/>
              </p:cNvGrpSpPr>
              <p:nvPr/>
            </p:nvGrpSpPr>
            <p:grpSpPr bwMode="auto">
              <a:xfrm>
                <a:off x="486" y="3025"/>
                <a:ext cx="434" cy="450"/>
                <a:chOff x="114" y="2663"/>
                <a:chExt cx="434" cy="450"/>
              </a:xfrm>
            </p:grpSpPr>
            <p:grpSp>
              <p:nvGrpSpPr>
                <p:cNvPr id="24" name="Group 102"/>
                <p:cNvGrpSpPr>
                  <a:grpSpLocks/>
                </p:cNvGrpSpPr>
                <p:nvPr/>
              </p:nvGrpSpPr>
              <p:grpSpPr bwMode="auto">
                <a:xfrm flipH="1">
                  <a:off x="422" y="2663"/>
                  <a:ext cx="126" cy="450"/>
                  <a:chOff x="888" y="1518"/>
                  <a:chExt cx="504" cy="1506"/>
                </a:xfrm>
              </p:grpSpPr>
              <p:sp>
                <p:nvSpPr>
                  <p:cNvPr id="33" name="AutoShape 103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864" y="1920"/>
                    <a:ext cx="552" cy="504"/>
                  </a:xfrm>
                  <a:prstGeom prst="flowChartDelay">
                    <a:avLst/>
                  </a:prstGeom>
                  <a:gradFill rotWithShape="0">
                    <a:gsLst>
                      <a:gs pos="0">
                        <a:srgbClr val="FFCC00"/>
                      </a:gs>
                      <a:gs pos="100000">
                        <a:srgbClr val="FFCC00">
                          <a:gamma/>
                          <a:shade val="87843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4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972" y="2448"/>
                    <a:ext cx="336" cy="576"/>
                  </a:xfrm>
                  <a:prstGeom prst="flowChartMerge">
                    <a:avLst/>
                  </a:prstGeom>
                  <a:gradFill rotWithShape="0">
                    <a:gsLst>
                      <a:gs pos="0">
                        <a:srgbClr val="FFCC00"/>
                      </a:gs>
                      <a:gs pos="100000">
                        <a:srgbClr val="FFCC00">
                          <a:gamma/>
                          <a:shade val="87843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5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996" y="1518"/>
                    <a:ext cx="288" cy="38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CC00"/>
                      </a:gs>
                      <a:gs pos="100000">
                        <a:srgbClr val="FFCC00">
                          <a:gamma/>
                          <a:shade val="87843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25" name="Group 106"/>
                <p:cNvGrpSpPr>
                  <a:grpSpLocks/>
                </p:cNvGrpSpPr>
                <p:nvPr/>
              </p:nvGrpSpPr>
              <p:grpSpPr bwMode="auto">
                <a:xfrm flipH="1">
                  <a:off x="114" y="2663"/>
                  <a:ext cx="126" cy="450"/>
                  <a:chOff x="888" y="1518"/>
                  <a:chExt cx="504" cy="1506"/>
                </a:xfrm>
              </p:grpSpPr>
              <p:sp>
                <p:nvSpPr>
                  <p:cNvPr id="30" name="AutoShape 10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864" y="1920"/>
                    <a:ext cx="552" cy="504"/>
                  </a:xfrm>
                  <a:prstGeom prst="flowChartDelay">
                    <a:avLst/>
                  </a:prstGeom>
                  <a:gradFill rotWithShape="0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87843"/>
                          <a:invGamma/>
                        </a:srgb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1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972" y="2448"/>
                    <a:ext cx="336" cy="576"/>
                  </a:xfrm>
                  <a:prstGeom prst="flowChartMerge">
                    <a:avLst/>
                  </a:prstGeom>
                  <a:gradFill rotWithShape="0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87843"/>
                          <a:invGamma/>
                        </a:srgb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2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996" y="1518"/>
                    <a:ext cx="288" cy="38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87843"/>
                          <a:invGamma/>
                        </a:srgb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26" name="Group 110"/>
                <p:cNvGrpSpPr>
                  <a:grpSpLocks/>
                </p:cNvGrpSpPr>
                <p:nvPr/>
              </p:nvGrpSpPr>
              <p:grpSpPr bwMode="auto">
                <a:xfrm flipH="1">
                  <a:off x="265" y="2663"/>
                  <a:ext cx="126" cy="450"/>
                  <a:chOff x="888" y="1518"/>
                  <a:chExt cx="504" cy="1506"/>
                </a:xfrm>
              </p:grpSpPr>
              <p:sp>
                <p:nvSpPr>
                  <p:cNvPr id="27" name="AutoShape 111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864" y="1920"/>
                    <a:ext cx="552" cy="504"/>
                  </a:xfrm>
                  <a:prstGeom prst="flowChartDelay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87843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8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972" y="2448"/>
                    <a:ext cx="336" cy="576"/>
                  </a:xfrm>
                  <a:prstGeom prst="flowChartMerge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87843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9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996" y="1518"/>
                    <a:ext cx="288" cy="38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87843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68392" dir="1308085" algn="ctr" rotWithShape="0">
                      <a:schemeClr val="tx1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en-US" sz="24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  <p:grpSp>
            <p:nvGrpSpPr>
              <p:cNvPr id="15" name="Group 176"/>
              <p:cNvGrpSpPr>
                <a:grpSpLocks/>
              </p:cNvGrpSpPr>
              <p:nvPr/>
            </p:nvGrpSpPr>
            <p:grpSpPr bwMode="auto">
              <a:xfrm>
                <a:off x="1059" y="3004"/>
                <a:ext cx="4269" cy="492"/>
                <a:chOff x="1059" y="2372"/>
                <a:chExt cx="4269" cy="492"/>
              </a:xfrm>
            </p:grpSpPr>
            <p:sp>
              <p:nvSpPr>
                <p:cNvPr id="16" name="AutoShape 177"/>
                <p:cNvSpPr>
                  <a:spLocks noChangeArrowheads="1"/>
                </p:cNvSpPr>
                <p:nvPr/>
              </p:nvSpPr>
              <p:spPr bwMode="auto">
                <a:xfrm>
                  <a:off x="4720" y="2391"/>
                  <a:ext cx="608" cy="453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667F7F"/>
                    </a:gs>
                    <a:gs pos="50000">
                      <a:srgbClr val="CCFFFF"/>
                    </a:gs>
                    <a:gs pos="100000">
                      <a:srgbClr val="667F7F"/>
                    </a:gs>
                  </a:gsLst>
                  <a:lin ang="2700000" scaled="1"/>
                </a:gradFill>
                <a:ln w="9525" algn="ctr">
                  <a:solidFill>
                    <a:srgbClr val="CCFF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pPr algn="ctr" latinLnBrk="0"/>
                  <a:r>
                    <a:rPr kumimoji="0" lang="en-US" altLang="ko-KR" sz="20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Data</a:t>
                  </a:r>
                </a:p>
              </p:txBody>
            </p:sp>
            <p:sp>
              <p:nvSpPr>
                <p:cNvPr id="17" name="Line 178"/>
                <p:cNvSpPr>
                  <a:spLocks noChangeShapeType="1"/>
                </p:cNvSpPr>
                <p:nvPr/>
              </p:nvSpPr>
              <p:spPr bwMode="auto">
                <a:xfrm>
                  <a:off x="4333" y="2618"/>
                  <a:ext cx="29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Rectangle 179"/>
                <p:cNvSpPr>
                  <a:spLocks noChangeArrowheads="1"/>
                </p:cNvSpPr>
                <p:nvPr/>
              </p:nvSpPr>
              <p:spPr bwMode="auto">
                <a:xfrm>
                  <a:off x="2547" y="2391"/>
                  <a:ext cx="680" cy="453"/>
                </a:xfrm>
                <a:prstGeom prst="rect">
                  <a:avLst/>
                </a:prstGeom>
                <a:gradFill rotWithShape="1">
                  <a:gsLst>
                    <a:gs pos="0">
                      <a:srgbClr val="C29B74"/>
                    </a:gs>
                    <a:gs pos="50000">
                      <a:srgbClr val="FFCC99"/>
                    </a:gs>
                    <a:gs pos="100000">
                      <a:srgbClr val="C29B74"/>
                    </a:gs>
                  </a:gsLst>
                  <a:lin ang="5400000" scaled="1"/>
                </a:gradFill>
                <a:ln w="12700">
                  <a:solidFill>
                    <a:srgbClr val="FFCC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latinLnBrk="0"/>
                  <a:r>
                    <a:rPr kumimoji="0" lang="en-US" altLang="ko-KR" sz="20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Program</a:t>
                  </a:r>
                </a:p>
              </p:txBody>
            </p:sp>
            <p:sp>
              <p:nvSpPr>
                <p:cNvPr id="19" name="Line 180"/>
                <p:cNvSpPr>
                  <a:spLocks noChangeShapeType="1"/>
                </p:cNvSpPr>
                <p:nvPr/>
              </p:nvSpPr>
              <p:spPr bwMode="auto">
                <a:xfrm>
                  <a:off x="2185" y="2618"/>
                  <a:ext cx="29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Line 181"/>
                <p:cNvSpPr>
                  <a:spLocks noChangeShapeType="1"/>
                </p:cNvSpPr>
                <p:nvPr/>
              </p:nvSpPr>
              <p:spPr bwMode="auto">
                <a:xfrm>
                  <a:off x="1059" y="2618"/>
                  <a:ext cx="29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AutoShape 182"/>
                <p:cNvSpPr>
                  <a:spLocks noChangeArrowheads="1"/>
                </p:cNvSpPr>
                <p:nvPr/>
              </p:nvSpPr>
              <p:spPr bwMode="auto">
                <a:xfrm>
                  <a:off x="3658" y="2372"/>
                  <a:ext cx="583" cy="492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5E"/>
                    </a:gs>
                    <a:gs pos="50000">
                      <a:srgbClr val="FFFFCC"/>
                    </a:gs>
                    <a:gs pos="100000">
                      <a:srgbClr val="76765E"/>
                    </a:gs>
                  </a:gsLst>
                  <a:lin ang="0" scaled="1"/>
                </a:gradFill>
                <a:ln w="3175">
                  <a:solidFill>
                    <a:srgbClr val="FFFFCC"/>
                  </a:solidFill>
                  <a:round/>
                  <a:headEnd/>
                  <a:tailEnd/>
                </a:ln>
              </p:spPr>
              <p:txBody>
                <a:bodyPr lIns="54000" tIns="54000" rIns="54000" bIns="54000" anchor="ctr"/>
                <a:lstStyle/>
                <a:p>
                  <a:pPr marL="355600" indent="-355600" algn="ctr" defTabSz="355600"/>
                  <a:r>
                    <a:rPr lang="ko-KR" altLang="en-US" sz="20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내부</a:t>
                  </a:r>
                </a:p>
                <a:p>
                  <a:pPr marL="355600" indent="-355600" algn="ctr" defTabSz="355600"/>
                  <a:r>
                    <a:rPr lang="ko-KR" altLang="en-US" sz="20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스키마</a:t>
                  </a:r>
                </a:p>
              </p:txBody>
            </p:sp>
            <p:sp>
              <p:nvSpPr>
                <p:cNvPr id="22" name="Line 183"/>
                <p:cNvSpPr>
                  <a:spLocks noChangeShapeType="1"/>
                </p:cNvSpPr>
                <p:nvPr/>
              </p:nvSpPr>
              <p:spPr bwMode="auto">
                <a:xfrm>
                  <a:off x="3272" y="2618"/>
                  <a:ext cx="29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AutoShape 184"/>
                <p:cNvSpPr>
                  <a:spLocks noChangeArrowheads="1"/>
                </p:cNvSpPr>
                <p:nvPr/>
              </p:nvSpPr>
              <p:spPr bwMode="auto">
                <a:xfrm>
                  <a:off x="1446" y="2391"/>
                  <a:ext cx="648" cy="453"/>
                </a:xfrm>
                <a:prstGeom prst="flowChartDisplay">
                  <a:avLst/>
                </a:prstGeom>
                <a:gradFill rotWithShape="1">
                  <a:gsLst>
                    <a:gs pos="0">
                      <a:srgbClr val="475E76"/>
                    </a:gs>
                    <a:gs pos="50000">
                      <a:srgbClr val="99CCFF"/>
                    </a:gs>
                    <a:gs pos="100000">
                      <a:srgbClr val="475E76"/>
                    </a:gs>
                  </a:gsLst>
                  <a:lin ang="5400000" scaled="1"/>
                </a:gradFill>
                <a:ln w="9525" algn="ctr">
                  <a:solidFill>
                    <a:srgbClr val="99CCFF"/>
                  </a:solidFill>
                  <a:miter lim="800000"/>
                  <a:headEnd/>
                  <a:tailEnd/>
                </a:ln>
              </p:spPr>
              <p:txBody>
                <a:bodyPr wrap="none" lIns="450000" tIns="360000" rIns="450000" bIns="360000" anchor="ctr"/>
                <a:lstStyle/>
                <a:p>
                  <a:pPr marL="355600" indent="-355600" algn="ctr">
                    <a:buFont typeface="Symbol" pitchFamily="18" charset="2"/>
                    <a:buNone/>
                  </a:pPr>
                  <a:r>
                    <a:rPr lang="ko-KR" altLang="en-US" sz="20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외부</a:t>
                  </a:r>
                </a:p>
                <a:p>
                  <a:pPr marL="355600" indent="-355600" algn="ctr">
                    <a:buFont typeface="Symbol" pitchFamily="18" charset="2"/>
                    <a:buNone/>
                  </a:pPr>
                  <a:r>
                    <a:rPr lang="ko-KR" altLang="en-US" sz="2000" b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스키마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3400</TotalTime>
  <Words>4719</Words>
  <Application>Microsoft Office PowerPoint</Application>
  <PresentationFormat>화면 슬라이드 쇼(4:3)</PresentationFormat>
  <Paragraphs>1414</Paragraphs>
  <Slides>73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4" baseType="lpstr">
      <vt:lpstr>테크닉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</vt:vector>
  </TitlesOfParts>
  <Company>Daum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tjdaum</dc:creator>
  <cp:lastModifiedBy>LeeJungHwa</cp:lastModifiedBy>
  <cp:revision>353</cp:revision>
  <dcterms:created xsi:type="dcterms:W3CDTF">2013-03-19T08:07:16Z</dcterms:created>
  <dcterms:modified xsi:type="dcterms:W3CDTF">2013-04-22T08:49:16Z</dcterms:modified>
</cp:coreProperties>
</file>