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367245"/>
            <a:ext cx="9144000" cy="1785257"/>
          </a:xfrm>
        </p:spPr>
        <p:txBody>
          <a:bodyPr>
            <a:normAutofit/>
          </a:bodyPr>
          <a:lstStyle/>
          <a:p>
            <a:pPr algn="ctr"/>
            <a:r>
              <a:rPr lang="en-US" b="1" dirty="0">
                <a:ln>
                  <a:solidFill>
                    <a:schemeClr val="tx1"/>
                  </a:solidFill>
                </a:ln>
                <a:solidFill>
                  <a:schemeClr val="accent1"/>
                </a:solidFill>
                <a:latin typeface="Arial" panose="020B0604020202020204" pitchFamily="34" charset="0"/>
                <a:cs typeface="Arial" panose="020B0604020202020204" pitchFamily="34" charset="0"/>
              </a:rPr>
              <a:t>Secure data hiding </a:t>
            </a:r>
            <a:br>
              <a:rPr lang="en-US" b="1" dirty="0">
                <a:ln>
                  <a:solidFill>
                    <a:schemeClr val="tx1"/>
                  </a:solidFill>
                </a:ln>
                <a:solidFill>
                  <a:schemeClr val="accent1"/>
                </a:solidFill>
                <a:latin typeface="Arial" panose="020B0604020202020204" pitchFamily="34" charset="0"/>
                <a:cs typeface="Arial" panose="020B0604020202020204" pitchFamily="34" charset="0"/>
              </a:rPr>
            </a:br>
            <a:r>
              <a:rPr lang="en-US" b="1" dirty="0">
                <a:ln>
                  <a:solidFill>
                    <a:schemeClr val="tx1"/>
                  </a:solidFill>
                </a:ln>
                <a:solidFill>
                  <a:schemeClr val="accent1"/>
                </a:solidFill>
                <a:latin typeface="Arial" panose="020B0604020202020204" pitchFamily="34" charset="0"/>
                <a:cs typeface="Arial" panose="020B0604020202020204" pitchFamily="34" charset="0"/>
              </a:rPr>
              <a:t>using </a:t>
            </a:r>
            <a:br>
              <a:rPr lang="en-US" b="1" dirty="0">
                <a:ln>
                  <a:solidFill>
                    <a:schemeClr val="tx1"/>
                  </a:solidFill>
                </a:ln>
                <a:solidFill>
                  <a:schemeClr val="accent1"/>
                </a:solidFill>
                <a:latin typeface="Arial" panose="020B0604020202020204" pitchFamily="34" charset="0"/>
                <a:cs typeface="Arial" panose="020B0604020202020204" pitchFamily="34" charset="0"/>
              </a:rPr>
            </a:br>
            <a:r>
              <a:rPr lang="en-US" b="1" dirty="0">
                <a:ln>
                  <a:solidFill>
                    <a:schemeClr val="tx1"/>
                  </a:solidFill>
                </a:ln>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267324" y="655808"/>
            <a:ext cx="12726648" cy="769441"/>
          </a:xfrm>
          <a:prstGeom prst="rect">
            <a:avLst/>
          </a:prstGeom>
          <a:noFill/>
        </p:spPr>
        <p:txBody>
          <a:bodyPr wrap="square" lIns="91440" tIns="45720" rIns="91440" bIns="45720" rtlCol="0" anchor="t">
            <a:spAutoFit/>
          </a:bodyPr>
          <a:lstStyle/>
          <a:p>
            <a:pPr algn="ctr"/>
            <a:r>
              <a:rPr lang="en-US" sz="4400" b="1" spc="600" dirty="0">
                <a:solidFill>
                  <a:schemeClr val="accent1">
                    <a:lumMod val="75000"/>
                  </a:schemeClr>
                </a:solidFill>
                <a:latin typeface="Arial"/>
                <a:cs typeface="Arial"/>
              </a:rPr>
              <a:t>CAPSTONE PROJECT</a:t>
            </a:r>
          </a:p>
        </p:txBody>
      </p:sp>
      <p:sp>
        <p:nvSpPr>
          <p:cNvPr id="4" name="TextBox 3"/>
          <p:cNvSpPr txBox="1"/>
          <p:nvPr/>
        </p:nvSpPr>
        <p:spPr>
          <a:xfrm>
            <a:off x="1953712" y="4478643"/>
            <a:ext cx="7980183" cy="707886"/>
          </a:xfrm>
          <a:prstGeom prst="rect">
            <a:avLst/>
          </a:prstGeom>
          <a:noFill/>
        </p:spPr>
        <p:txBody>
          <a:bodyPr wrap="square" lIns="91440" tIns="45720" rIns="91440" bIns="45720" rtlCol="0" anchor="t">
            <a:spAutoFit/>
          </a:bodyPr>
          <a:lstStyle/>
          <a:p>
            <a:pPr lvl="1"/>
            <a:r>
              <a:rPr lang="en-US" sz="2000" b="1" dirty="0">
                <a:solidFill>
                  <a:schemeClr val="accent1">
                    <a:lumMod val="40000"/>
                    <a:lumOff val="60000"/>
                  </a:schemeClr>
                </a:solidFill>
                <a:latin typeface="Arial" pitchFamily="34" charset="0"/>
                <a:cs typeface="Arial" pitchFamily="34" charset="0"/>
              </a:rPr>
              <a:t>Presented By </a:t>
            </a:r>
            <a:r>
              <a:rPr lang="en-US" sz="2000" b="1" dirty="0">
                <a:solidFill>
                  <a:schemeClr val="accent1">
                    <a:lumMod val="40000"/>
                    <a:lumOff val="60000"/>
                  </a:schemeClr>
                </a:solidFill>
                <a:latin typeface="Arial"/>
                <a:cs typeface="Arial"/>
              </a:rPr>
              <a:t>:  HARSHVARDHAN SINGH</a:t>
            </a:r>
          </a:p>
          <a:p>
            <a:pPr lvl="1"/>
            <a:r>
              <a:rPr lang="en-US" sz="2000" b="1" dirty="0">
                <a:solidFill>
                  <a:schemeClr val="accent1">
                    <a:lumMod val="40000"/>
                    <a:lumOff val="60000"/>
                  </a:schemeClr>
                </a:solidFill>
                <a:latin typeface="Arial"/>
                <a:cs typeface="Arial"/>
              </a:rPr>
              <a:t>College Name &amp; Department :</a:t>
            </a:r>
          </a:p>
        </p:txBody>
      </p:sp>
      <p:sp>
        <p:nvSpPr>
          <p:cNvPr id="5" name="TextBox 4">
            <a:extLst>
              <a:ext uri="{FF2B5EF4-FFF2-40B4-BE49-F238E27FC236}">
                <a16:creationId xmlns:a16="http://schemas.microsoft.com/office/drawing/2014/main" id="{1069E2C1-7D65-0D6A-3705-034B24AE50CF}"/>
              </a:ext>
            </a:extLst>
          </p:cNvPr>
          <p:cNvSpPr txBox="1"/>
          <p:nvPr/>
        </p:nvSpPr>
        <p:spPr>
          <a:xfrm>
            <a:off x="6096000" y="4805789"/>
            <a:ext cx="4406537" cy="984885"/>
          </a:xfrm>
          <a:prstGeom prst="rect">
            <a:avLst/>
          </a:prstGeom>
          <a:noFill/>
        </p:spPr>
        <p:txBody>
          <a:bodyPr wrap="square" rtlCol="0">
            <a:spAutoFit/>
          </a:bodyPr>
          <a:lstStyle/>
          <a:p>
            <a:r>
              <a:rPr lang="en-US" sz="2000" b="1" dirty="0">
                <a:solidFill>
                  <a:schemeClr val="accent1">
                    <a:lumMod val="40000"/>
                    <a:lumOff val="60000"/>
                  </a:schemeClr>
                </a:solidFill>
                <a:latin typeface="Arial"/>
                <a:cs typeface="Arial"/>
              </a:rPr>
              <a:t>University of Petroleum and Energy Studies</a:t>
            </a:r>
          </a:p>
          <a:p>
            <a:endParaRPr lang="en-IN"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72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1060470"/>
          </a:xfrm>
        </p:spPr>
        <p:txBody>
          <a:bodyPr/>
          <a:lstStyle/>
          <a:p>
            <a:r>
              <a:rPr lang="en-US" sz="4800" b="1" dirty="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958310"/>
            <a:ext cx="11019020" cy="4172526"/>
          </a:xfrm>
        </p:spPr>
        <p:txBody>
          <a:bodyPr vert="horz" lIns="91440" tIns="45720" rIns="91440" bIns="45720" rtlCol="0" anchor="t">
            <a:noAutofit/>
          </a:bodyPr>
          <a:lstStyle/>
          <a:p>
            <a:pPr>
              <a:buFont typeface="Arial" panose="020B0604020202020204" pitchFamily="34" charset="0"/>
              <a:buChar char="•"/>
            </a:pPr>
            <a:r>
              <a:rPr lang="en-US" sz="2400" b="1" dirty="0">
                <a:latin typeface="Arial"/>
                <a:ea typeface="+mn-lt"/>
                <a:cs typeface="Arial"/>
              </a:rPr>
              <a:t>Problem Statement </a:t>
            </a:r>
          </a:p>
          <a:p>
            <a:pPr>
              <a:buFont typeface="Arial" panose="020B0604020202020204" pitchFamily="34" charset="0"/>
              <a:buChar char="•"/>
            </a:pPr>
            <a:r>
              <a:rPr lang="en-US" sz="2400" b="1" dirty="0">
                <a:latin typeface="Arial"/>
                <a:ea typeface="+mn-lt"/>
                <a:cs typeface="Arial"/>
              </a:rPr>
              <a:t>Technology used</a:t>
            </a:r>
            <a:endParaRPr lang="en-US" sz="1800" dirty="0">
              <a:latin typeface="Arial"/>
              <a:cs typeface="Arial"/>
            </a:endParaRPr>
          </a:p>
          <a:p>
            <a:pPr>
              <a:buFont typeface="Arial" panose="020B0604020202020204" pitchFamily="34" charset="0"/>
              <a:buChar char="•"/>
            </a:pPr>
            <a:r>
              <a:rPr lang="en-US" sz="2400" b="1" dirty="0">
                <a:latin typeface="Arial"/>
                <a:ea typeface="+mn-lt"/>
                <a:cs typeface="+mn-lt"/>
              </a:rPr>
              <a:t>Wow factor </a:t>
            </a:r>
            <a:endParaRPr lang="en-US" sz="2400" dirty="0">
              <a:latin typeface="Arial"/>
              <a:ea typeface="+mn-lt"/>
              <a:cs typeface="+mn-lt"/>
            </a:endParaRPr>
          </a:p>
          <a:p>
            <a:pPr>
              <a:buFont typeface="Arial" panose="020B0604020202020204" pitchFamily="34" charset="0"/>
              <a:buChar char="•"/>
            </a:pPr>
            <a:r>
              <a:rPr lang="en-US" sz="2400" b="1" dirty="0">
                <a:latin typeface="Arial"/>
                <a:ea typeface="+mn-lt"/>
                <a:cs typeface="+mn-lt"/>
              </a:rPr>
              <a:t>End users</a:t>
            </a:r>
          </a:p>
          <a:p>
            <a:pPr>
              <a:buFont typeface="Arial" panose="020B0604020202020204" pitchFamily="34" charset="0"/>
              <a:buChar char="•"/>
            </a:pPr>
            <a:r>
              <a:rPr lang="en-US" sz="2400" b="1" dirty="0">
                <a:latin typeface="Arial"/>
                <a:ea typeface="+mn-lt"/>
                <a:cs typeface="+mn-lt"/>
              </a:rPr>
              <a:t>Result</a:t>
            </a:r>
          </a:p>
          <a:p>
            <a:pPr>
              <a:buFont typeface="Arial" panose="020B0604020202020204" pitchFamily="34" charset="0"/>
              <a:buChar char="•"/>
            </a:pPr>
            <a:r>
              <a:rPr lang="en-US" sz="2400" b="1" dirty="0">
                <a:latin typeface="Arial"/>
                <a:ea typeface="+mn-lt"/>
                <a:cs typeface="+mn-lt"/>
              </a:rPr>
              <a:t>Conclusion</a:t>
            </a:r>
          </a:p>
          <a:p>
            <a:pPr>
              <a:buFont typeface="Arial" panose="020B0604020202020204" pitchFamily="34" charset="0"/>
              <a:buChar char="•"/>
            </a:pPr>
            <a:r>
              <a:rPr lang="en-US" sz="2400" b="1" dirty="0">
                <a:latin typeface="Arial"/>
                <a:ea typeface="+mn-lt"/>
                <a:cs typeface="+mn-lt"/>
              </a:rPr>
              <a:t>Git-hub Link</a:t>
            </a: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09181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098766"/>
            <a:ext cx="11029615" cy="4057078"/>
          </a:xfrm>
        </p:spPr>
        <p:txBody>
          <a:bodyPr>
            <a:normAutofit/>
          </a:bodyPr>
          <a:lstStyle/>
          <a:p>
            <a:pPr marL="0" indent="0">
              <a:buNone/>
            </a:pPr>
            <a:r>
              <a:rPr lang="en-US" sz="2800" dirty="0"/>
              <a:t>With the rise in digital communication, ensuring the confidentiality of sensitive information has become a major concern. Traditional encryption methods can attract unwanted attention, making data transmission vulnerable to interception. This project focuses on </a:t>
            </a:r>
            <a:r>
              <a:rPr lang="en-US" sz="2800" b="1" dirty="0"/>
              <a:t>secure data hiding using steganography</a:t>
            </a:r>
            <a:r>
              <a:rPr lang="en-US" sz="2800" dirty="0"/>
              <a:t>, where secret messages are embedded within images without noticeable alterations. The goal is to enhance data security by making hidden information imperceptible while maintaining the original image quality.</a:t>
            </a: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1134583"/>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Rectangle 3">
            <a:extLst>
              <a:ext uri="{FF2B5EF4-FFF2-40B4-BE49-F238E27FC236}">
                <a16:creationId xmlns:a16="http://schemas.microsoft.com/office/drawing/2014/main" id="{27076F1D-C227-8BAA-7A9F-A344914FE3A0}"/>
              </a:ext>
            </a:extLst>
          </p:cNvPr>
          <p:cNvSpPr>
            <a:spLocks noGrp="1" noChangeArrowheads="1"/>
          </p:cNvSpPr>
          <p:nvPr>
            <p:ph idx="1"/>
          </p:nvPr>
        </p:nvSpPr>
        <p:spPr bwMode="auto">
          <a:xfrm>
            <a:off x="581192" y="2287532"/>
            <a:ext cx="800571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Python</a:t>
            </a:r>
            <a:r>
              <a:rPr kumimoji="0" lang="en-US" altLang="en-US" sz="2000" b="0" i="0" u="none" strike="noStrike" cap="none" normalizeH="0" baseline="0" dirty="0">
                <a:ln>
                  <a:noFill/>
                </a:ln>
                <a:solidFill>
                  <a:schemeClr val="tx1"/>
                </a:solidFill>
                <a:effectLst/>
                <a:latin typeface="Arial" panose="020B0604020202020204" pitchFamily="34" charset="0"/>
              </a:rPr>
              <a:t> for implementing steganography.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OpenCV (cv2)</a:t>
            </a:r>
            <a:r>
              <a:rPr kumimoji="0" lang="en-US" altLang="en-US" sz="2000" b="0" i="0" u="none" strike="noStrike" cap="none" normalizeH="0" baseline="0" dirty="0">
                <a:ln>
                  <a:noFill/>
                </a:ln>
                <a:solidFill>
                  <a:schemeClr val="tx1"/>
                </a:solidFill>
                <a:effectLst/>
                <a:latin typeface="Arial" panose="020B0604020202020204" pitchFamily="34" charset="0"/>
              </a:rPr>
              <a:t> for image processing and pixel modification.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NumPy</a:t>
            </a:r>
            <a:r>
              <a:rPr kumimoji="0" lang="en-US" altLang="en-US" sz="2000" b="0" i="0" u="none" strike="noStrike" cap="none" normalizeH="0" baseline="0" dirty="0">
                <a:ln>
                  <a:noFill/>
                </a:ln>
                <a:solidFill>
                  <a:schemeClr val="tx1"/>
                </a:solidFill>
                <a:effectLst/>
                <a:latin typeface="Arial" panose="020B0604020202020204" pitchFamily="34" charset="0"/>
              </a:rPr>
              <a:t> for efficient numerical and array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OS Module</a:t>
            </a:r>
            <a:r>
              <a:rPr kumimoji="0" lang="en-US" altLang="en-US" sz="2000" b="0" i="0" u="none" strike="noStrike" cap="none" normalizeH="0" baseline="0" dirty="0">
                <a:ln>
                  <a:noFill/>
                </a:ln>
                <a:solidFill>
                  <a:schemeClr val="tx1"/>
                </a:solidFill>
                <a:effectLst/>
                <a:latin typeface="Arial" panose="020B0604020202020204" pitchFamily="34" charset="0"/>
              </a:rPr>
              <a:t> for file handling.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Python IDLE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ASCII Encoding</a:t>
            </a:r>
            <a:r>
              <a:rPr kumimoji="0" lang="en-US" altLang="en-US" sz="2000" b="0" i="0" u="none" strike="noStrike" cap="none" normalizeH="0" baseline="0" dirty="0">
                <a:ln>
                  <a:noFill/>
                </a:ln>
                <a:solidFill>
                  <a:schemeClr val="tx1"/>
                </a:solidFill>
                <a:effectLst/>
                <a:latin typeface="Arial" panose="020B0604020202020204" pitchFamily="34" charset="0"/>
              </a:rPr>
              <a:t> to convert text into numeric values for embedding.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10769"/>
            <a:ext cx="11029616" cy="779811"/>
          </a:xfrm>
        </p:spPr>
        <p:txBody>
          <a:bodyPr>
            <a:noAutofit/>
          </a:bodyPr>
          <a:lstStyle/>
          <a:p>
            <a:r>
              <a:rPr lang="en-US" sz="4400" b="1" dirty="0">
                <a:solidFill>
                  <a:schemeClr val="accent1"/>
                </a:solidFill>
                <a:latin typeface="Arial"/>
                <a:ea typeface="+mj-lt"/>
                <a:cs typeface="Arial"/>
              </a:rPr>
              <a:t>Wow factors</a:t>
            </a:r>
            <a:endParaRPr lang="en-US" sz="4400" dirty="0">
              <a:solidFill>
                <a:schemeClr val="accent1"/>
              </a:solidFill>
              <a:latin typeface="Calibri Light"/>
              <a:cs typeface="Calibri Light"/>
            </a:endParaRPr>
          </a:p>
        </p:txBody>
      </p:sp>
      <p:sp>
        <p:nvSpPr>
          <p:cNvPr id="7" name="Rectangle 4">
            <a:extLst>
              <a:ext uri="{FF2B5EF4-FFF2-40B4-BE49-F238E27FC236}">
                <a16:creationId xmlns:a16="http://schemas.microsoft.com/office/drawing/2014/main" id="{8FBADD05-5714-054E-BDA5-6C2FB52DCC2D}"/>
              </a:ext>
            </a:extLst>
          </p:cNvPr>
          <p:cNvSpPr>
            <a:spLocks noGrp="1" noChangeArrowheads="1"/>
          </p:cNvSpPr>
          <p:nvPr>
            <p:ph idx="1"/>
          </p:nvPr>
        </p:nvSpPr>
        <p:spPr bwMode="auto">
          <a:xfrm>
            <a:off x="581192" y="1967039"/>
            <a:ext cx="1102961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 Unlike basic encryption, this method hides data inside images, making it invisible and reducing the chances of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Lossless Steganography</a:t>
            </a:r>
            <a:r>
              <a:rPr kumimoji="0" lang="en-US" altLang="en-US" sz="1800" b="0" i="0" u="none" strike="noStrike" cap="none" normalizeH="0" baseline="0" dirty="0">
                <a:ln>
                  <a:noFill/>
                </a:ln>
                <a:solidFill>
                  <a:schemeClr val="tx1"/>
                </a:solidFill>
                <a:effectLst/>
                <a:latin typeface="Arial" panose="020B0604020202020204" pitchFamily="34" charset="0"/>
              </a:rPr>
              <a:t> – Uses PNG format to prevent compression artifacts, ensuring hidden data remains intact.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Message Length Handling</a:t>
            </a:r>
            <a:r>
              <a:rPr kumimoji="0" lang="en-US" altLang="en-US" sz="1800" b="0" i="0" u="none" strike="noStrike" cap="none" normalizeH="0" baseline="0" dirty="0">
                <a:ln>
                  <a:noFill/>
                </a:ln>
                <a:solidFill>
                  <a:schemeClr val="tx1"/>
                </a:solidFill>
                <a:effectLst/>
                <a:latin typeface="Arial" panose="020B0604020202020204" pitchFamily="34" charset="0"/>
              </a:rPr>
              <a:t> – No need for manual input; the algorithm stores and retrieves message length automatically, preventing corruption.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Stealth Communication</a:t>
            </a:r>
            <a:r>
              <a:rPr kumimoji="0" lang="en-US" altLang="en-US" sz="1800" b="0" i="0" u="none" strike="noStrike" cap="none" normalizeH="0" baseline="0" dirty="0">
                <a:ln>
                  <a:noFill/>
                </a:ln>
                <a:solidFill>
                  <a:schemeClr val="tx1"/>
                </a:solidFill>
                <a:effectLst/>
                <a:latin typeface="Arial" panose="020B0604020202020204" pitchFamily="34" charset="0"/>
              </a:rPr>
              <a:t> – The modified image looks identical to the original, making it undetectable to unauthorized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&amp; Efficient</a:t>
            </a:r>
            <a:r>
              <a:rPr kumimoji="0" lang="en-US" altLang="en-US" sz="1800" b="0" i="0" u="none" strike="noStrike" cap="none" normalizeH="0" baseline="0" dirty="0">
                <a:ln>
                  <a:noFill/>
                </a:ln>
                <a:solidFill>
                  <a:schemeClr val="tx1"/>
                </a:solidFill>
                <a:effectLst/>
                <a:latin typeface="Arial" panose="020B0604020202020204" pitchFamily="34" charset="0"/>
              </a:rPr>
              <a:t> – Uses optimized pixel traversal for fast encryption and decryption without compromising image quality.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02155"/>
            <a:ext cx="11029616" cy="769593"/>
          </a:xfrm>
        </p:spPr>
        <p:txBody>
          <a:bodyPr>
            <a:noAutofit/>
          </a:bodyPr>
          <a:lstStyle/>
          <a:p>
            <a:r>
              <a:rPr lang="en-IN" sz="4400" dirty="0">
                <a:solidFill>
                  <a:schemeClr val="accent1"/>
                </a:solidFill>
              </a:rPr>
              <a:t>End users</a:t>
            </a:r>
          </a:p>
        </p:txBody>
      </p:sp>
      <p:sp>
        <p:nvSpPr>
          <p:cNvPr id="4" name="Rectangle 1">
            <a:extLst>
              <a:ext uri="{FF2B5EF4-FFF2-40B4-BE49-F238E27FC236}">
                <a16:creationId xmlns:a16="http://schemas.microsoft.com/office/drawing/2014/main" id="{B22C7A1A-D768-6B9E-9FC2-2F4D70A36B4D}"/>
              </a:ext>
            </a:extLst>
          </p:cNvPr>
          <p:cNvSpPr>
            <a:spLocks noGrp="1" noChangeArrowheads="1"/>
          </p:cNvSpPr>
          <p:nvPr>
            <p:ph idx="1"/>
          </p:nvPr>
        </p:nvSpPr>
        <p:spPr bwMode="auto">
          <a:xfrm>
            <a:off x="581192" y="1792030"/>
            <a:ext cx="88483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&amp; Defense</a:t>
            </a:r>
            <a:r>
              <a:rPr kumimoji="0" lang="en-US" altLang="en-US" sz="1800" b="0" i="0" u="none" strike="noStrike" cap="none" normalizeH="0" baseline="0" dirty="0">
                <a:ln>
                  <a:noFill/>
                </a:ln>
                <a:solidFill>
                  <a:schemeClr val="tx1"/>
                </a:solidFill>
                <a:effectLst/>
                <a:latin typeface="Arial" panose="020B0604020202020204" pitchFamily="34" charset="0"/>
              </a:rPr>
              <a:t> – Secure transmission of confidential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 Protect sensitive communication.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Businesses</a:t>
            </a:r>
            <a:r>
              <a:rPr kumimoji="0" lang="en-US" altLang="en-US" sz="1800" b="0" i="0" u="none" strike="noStrike" cap="none" normalizeH="0" baseline="0" dirty="0">
                <a:ln>
                  <a:noFill/>
                </a:ln>
                <a:solidFill>
                  <a:schemeClr val="tx1"/>
                </a:solidFill>
                <a:effectLst/>
                <a:latin typeface="Arial" panose="020B0604020202020204" pitchFamily="34" charset="0"/>
              </a:rPr>
              <a:t> – Safeguard trade secrets and financial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 Implement covert data security measures.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&amp; Activists</a:t>
            </a:r>
            <a:r>
              <a:rPr kumimoji="0" lang="en-US" altLang="en-US" sz="1800" b="0" i="0" u="none" strike="noStrike" cap="none" normalizeH="0" baseline="0" dirty="0">
                <a:ln>
                  <a:noFill/>
                </a:ln>
                <a:solidFill>
                  <a:schemeClr val="tx1"/>
                </a:solidFill>
                <a:effectLst/>
                <a:latin typeface="Arial" panose="020B0604020202020204" pitchFamily="34" charset="0"/>
              </a:rPr>
              <a:t> – Ensure private communication in restricted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 &amp; Forensic Experts</a:t>
            </a:r>
            <a:r>
              <a:rPr kumimoji="0" lang="en-US" altLang="en-US" sz="1800" b="0" i="0" u="none" strike="noStrike" cap="none" normalizeH="0" baseline="0" dirty="0">
                <a:ln>
                  <a:noFill/>
                </a:ln>
                <a:solidFill>
                  <a:schemeClr val="tx1"/>
                </a:solidFill>
                <a:effectLst/>
                <a:latin typeface="Arial" panose="020B0604020202020204" pitchFamily="34" charset="0"/>
              </a:rPr>
              <a:t> – Secure evidence storage and transfer.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02155"/>
            <a:ext cx="11029616" cy="717341"/>
          </a:xfrm>
        </p:spPr>
        <p:txBody>
          <a:bodyPr>
            <a:noAutofit/>
          </a:bodyPr>
          <a:lstStyle/>
          <a:p>
            <a:r>
              <a:rPr lang="en-IN" sz="4400" dirty="0">
                <a:solidFill>
                  <a:schemeClr val="accent1"/>
                </a:solidFill>
              </a:rPr>
              <a:t>Results</a:t>
            </a:r>
            <a:endParaRPr lang="en-IN" sz="4000" dirty="0">
              <a:solidFill>
                <a:schemeClr val="accent1"/>
              </a:solidFill>
            </a:endParaRPr>
          </a:p>
        </p:txBody>
      </p:sp>
      <p:pic>
        <p:nvPicPr>
          <p:cNvPr id="5" name="Content Placeholder 4">
            <a:extLst>
              <a:ext uri="{FF2B5EF4-FFF2-40B4-BE49-F238E27FC236}">
                <a16:creationId xmlns:a16="http://schemas.microsoft.com/office/drawing/2014/main" id="{61D401B9-75D2-5A9F-66B7-8619B074360A}"/>
              </a:ext>
            </a:extLst>
          </p:cNvPr>
          <p:cNvPicPr>
            <a:picLocks noGrp="1" noChangeAspect="1"/>
          </p:cNvPicPr>
          <p:nvPr>
            <p:ph idx="1"/>
          </p:nvPr>
        </p:nvPicPr>
        <p:blipFill>
          <a:blip r:embed="rId2"/>
          <a:stretch>
            <a:fillRect/>
          </a:stretch>
        </p:blipFill>
        <p:spPr>
          <a:xfrm>
            <a:off x="394056" y="1611086"/>
            <a:ext cx="3338628" cy="4665861"/>
          </a:xfrm>
        </p:spPr>
      </p:pic>
      <p:pic>
        <p:nvPicPr>
          <p:cNvPr id="7" name="Picture 6">
            <a:extLst>
              <a:ext uri="{FF2B5EF4-FFF2-40B4-BE49-F238E27FC236}">
                <a16:creationId xmlns:a16="http://schemas.microsoft.com/office/drawing/2014/main" id="{3A25B0FE-4CFD-EA42-19B2-6D5E06412B05}"/>
              </a:ext>
            </a:extLst>
          </p:cNvPr>
          <p:cNvPicPr>
            <a:picLocks noChangeAspect="1"/>
          </p:cNvPicPr>
          <p:nvPr/>
        </p:nvPicPr>
        <p:blipFill>
          <a:blip r:embed="rId3"/>
          <a:srcRect/>
          <a:stretch/>
        </p:blipFill>
        <p:spPr>
          <a:xfrm>
            <a:off x="3189568" y="1086303"/>
            <a:ext cx="4648884" cy="5190644"/>
          </a:xfrm>
          <a:prstGeom prst="rect">
            <a:avLst/>
          </a:prstGeom>
        </p:spPr>
      </p:pic>
      <p:pic>
        <p:nvPicPr>
          <p:cNvPr id="9" name="Picture 8">
            <a:extLst>
              <a:ext uri="{FF2B5EF4-FFF2-40B4-BE49-F238E27FC236}">
                <a16:creationId xmlns:a16="http://schemas.microsoft.com/office/drawing/2014/main" id="{184C8765-F034-77EF-2688-33BA9FCE0FBF}"/>
              </a:ext>
            </a:extLst>
          </p:cNvPr>
          <p:cNvPicPr>
            <a:picLocks noChangeAspect="1"/>
          </p:cNvPicPr>
          <p:nvPr/>
        </p:nvPicPr>
        <p:blipFill>
          <a:blip r:embed="rId4"/>
          <a:stretch>
            <a:fillRect/>
          </a:stretch>
        </p:blipFill>
        <p:spPr>
          <a:xfrm>
            <a:off x="7448490" y="1086303"/>
            <a:ext cx="4743510" cy="519064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02155"/>
            <a:ext cx="11029616" cy="891513"/>
          </a:xfrm>
        </p:spPr>
        <p:txBody>
          <a:bodyPr>
            <a:noAutofit/>
          </a:bodyPr>
          <a:lstStyle/>
          <a:p>
            <a:r>
              <a:rPr lang="en-IN" sz="4400" dirty="0">
                <a:solidFill>
                  <a:schemeClr val="accent1"/>
                </a:solidFill>
              </a:rPr>
              <a:t>Conclusion</a:t>
            </a:r>
            <a:endParaRPr lang="en-IN" sz="4000" dirty="0">
              <a:solidFill>
                <a:schemeClr val="accent1"/>
              </a:solidFill>
            </a:endParaRP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This project successfully demonstrates </a:t>
            </a:r>
            <a:r>
              <a:rPr lang="en-US" sz="2000" b="1" dirty="0"/>
              <a:t>secure data hiding using steganography</a:t>
            </a:r>
            <a:r>
              <a:rPr lang="en-US" sz="2000" dirty="0"/>
              <a:t>, providing an effective method for concealing sensitive information within images. By embedding messages in a way that is imperceptible to the human eye, it enhances security while ensuring confidentiality. Unlike traditional encryption, which may attract attention, this approach allows covert communication without raising suspicion. The use of </a:t>
            </a:r>
            <a:r>
              <a:rPr lang="en-US" sz="2000" b="1" dirty="0"/>
              <a:t>lossless image formats, automated message handling, and dual-layer security</a:t>
            </a:r>
            <a:r>
              <a:rPr lang="en-US" sz="2000" dirty="0"/>
              <a:t> makes this method both efficient and reliable. Overall, this project offers a practical and innovative solution for secure, undetectable data transmission.</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3" y="1207252"/>
            <a:ext cx="11029616" cy="1178895"/>
          </a:xfrm>
        </p:spPr>
        <p:txBody>
          <a:bodyPr>
            <a:noAutofit/>
          </a:bodyPr>
          <a:lstStyle/>
          <a:p>
            <a:r>
              <a:rPr lang="en-IN" sz="44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2913111"/>
            <a:ext cx="11029615" cy="1406340"/>
          </a:xfrm>
        </p:spPr>
        <p:txBody>
          <a:bodyPr>
            <a:normAutofit/>
          </a:bodyPr>
          <a:lstStyle/>
          <a:p>
            <a:pPr marL="0" indent="0">
              <a:buNone/>
            </a:pPr>
            <a:r>
              <a:rPr lang="en-IN" sz="2000" dirty="0"/>
              <a:t>https://github.com/101Hades101/Secure-data-hiding-using-steganography.git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439</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Harshvardhan Singh</cp:lastModifiedBy>
  <cp:revision>28</cp:revision>
  <dcterms:created xsi:type="dcterms:W3CDTF">2021-05-26T16:50:10Z</dcterms:created>
  <dcterms:modified xsi:type="dcterms:W3CDTF">2025-02-24T19:45:35Z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