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86" r:id="rId2"/>
    <p:sldId id="298" r:id="rId3"/>
    <p:sldId id="256" r:id="rId4"/>
    <p:sldId id="260" r:id="rId5"/>
    <p:sldId id="299" r:id="rId6"/>
    <p:sldId id="282" r:id="rId7"/>
    <p:sldId id="283" r:id="rId8"/>
    <p:sldId id="284" r:id="rId9"/>
    <p:sldId id="281" r:id="rId10"/>
    <p:sldId id="302" r:id="rId11"/>
    <p:sldId id="301" r:id="rId12"/>
    <p:sldId id="306" r:id="rId13"/>
    <p:sldId id="303" r:id="rId14"/>
    <p:sldId id="304" r:id="rId15"/>
    <p:sldId id="289" r:id="rId16"/>
    <p:sldId id="290" r:id="rId17"/>
    <p:sldId id="296" r:id="rId18"/>
    <p:sldId id="297" r:id="rId19"/>
    <p:sldId id="280" r:id="rId20"/>
  </p:sldIdLst>
  <p:sldSz cx="18288000" cy="10287000"/>
  <p:notesSz cx="6858000" cy="9144000"/>
  <p:embeddedFontLst>
    <p:embeddedFont>
      <p:font typeface="Montserrat" panose="00000500000000000000" pitchFamily="2" charset="0"/>
      <p:regular r:id="rId22"/>
      <p:bold r:id="rId23"/>
    </p:embeddedFont>
    <p:embeddedFont>
      <p:font typeface="Muli Heavy" panose="020B0604020202020204" charset="0"/>
      <p:regular r:id="rId24"/>
    </p:embeddedFont>
    <p:embeddedFont>
      <p:font typeface="Muli Ultra-Bold" panose="020B0604020202020204" charset="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B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97" autoAdjust="0"/>
    <p:restoredTop sz="94622" autoAdjust="0"/>
  </p:normalViewPr>
  <p:slideViewPr>
    <p:cSldViewPr>
      <p:cViewPr varScale="1">
        <p:scale>
          <a:sx n="43" d="100"/>
          <a:sy n="43" d="100"/>
        </p:scale>
        <p:origin x="9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FCD0B-7FEF-4039-B226-255C737B3359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8B576D-F433-4BC7-AC17-2D2D906454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8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8B576D-F433-4BC7-AC17-2D2D906454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338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BC876-6335-4720-A555-A97AC97A8C5A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8E42E-4619-468B-87DE-A99F787834ED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E7E5AA-281B-41B0-B31F-0FBB7DA309B9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2E42E-0C7E-4DAE-A476-42799A79831D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D2BCD-8E74-4625-85DD-8A1B32F047CD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D1F5C-238B-4F38-B569-7DEF6F47F6CF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5BB14-678B-4A28-AF79-A18D76DDEFD1}" type="datetime1">
              <a:rPr lang="en-US" smtClean="0"/>
              <a:t>5/29/2025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579C1A-E83D-45B3-B8FE-88759754CF63}" type="datetime1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A02AC-E35C-494F-9C24-DE085EBB6386}" type="datetime1">
              <a:rPr lang="en-US" smtClean="0"/>
              <a:t>5/29/2025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92A73-B558-4298-9089-A8FF454FB75F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5B049E-F541-4149-94AD-9B6B5D857D93}" type="datetime1">
              <a:rPr lang="en-US" smtClean="0"/>
              <a:t>5/29/2025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84EEF-BB65-47E7-9B6D-B31721A6C945}" type="datetime1">
              <a:rPr lang="en-US" smtClean="0"/>
              <a:t>5/29/2025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18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8"/>
          <p:cNvGrpSpPr>
            <a:grpSpLocks noChangeAspect="1"/>
          </p:cNvGrpSpPr>
          <p:nvPr/>
        </p:nvGrpSpPr>
        <p:grpSpPr>
          <a:xfrm>
            <a:off x="17107878" y="-1749226"/>
            <a:ext cx="3719631" cy="3719631"/>
            <a:chOff x="0" y="0"/>
            <a:chExt cx="1708150" cy="1708150"/>
          </a:xfrm>
          <a:solidFill>
            <a:schemeClr val="accent6">
              <a:lumMod val="75000"/>
            </a:schemeClr>
          </a:solidFill>
        </p:grpSpPr>
        <p:sp>
          <p:nvSpPr>
            <p:cNvPr id="26" name="Freeform 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653F0BF5-51E1-97B2-23E8-AA037B1268E9}"/>
              </a:ext>
            </a:extLst>
          </p:cNvPr>
          <p:cNvSpPr/>
          <p:nvPr/>
        </p:nvSpPr>
        <p:spPr>
          <a:xfrm>
            <a:off x="9173911" y="704182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230BB74-DFBE-8294-8BA1-CDE921FC0AE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55" y="182019"/>
            <a:ext cx="8516547" cy="16086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7ED00D5-FD12-CDC9-1994-B55738F99FE3}"/>
              </a:ext>
            </a:extLst>
          </p:cNvPr>
          <p:cNvSpPr txBox="1"/>
          <p:nvPr/>
        </p:nvSpPr>
        <p:spPr>
          <a:xfrm>
            <a:off x="13623911" y="7812490"/>
            <a:ext cx="3825240" cy="52623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dirty="0">
                <a:solidFill>
                  <a:srgbClr val="2E2E2E"/>
                </a:solidFill>
                <a:latin typeface="Montserrat"/>
                <a:ea typeface="Montserrat"/>
                <a:cs typeface="Montserrat"/>
                <a:sym typeface="Montserrat"/>
              </a:rPr>
              <a:t>29/05/2025</a:t>
            </a:r>
          </a:p>
        </p:txBody>
      </p:sp>
      <p:grpSp>
        <p:nvGrpSpPr>
          <p:cNvPr id="19" name="Group 2">
            <a:extLst>
              <a:ext uri="{FF2B5EF4-FFF2-40B4-BE49-F238E27FC236}">
                <a16:creationId xmlns:a16="http://schemas.microsoft.com/office/drawing/2014/main" id="{C5D85BF1-D29C-6BC1-60B7-9A7BCD383753}"/>
              </a:ext>
            </a:extLst>
          </p:cNvPr>
          <p:cNvGrpSpPr/>
          <p:nvPr/>
        </p:nvGrpSpPr>
        <p:grpSpPr>
          <a:xfrm>
            <a:off x="12846022" y="-1"/>
            <a:ext cx="5381018" cy="7449659"/>
            <a:chOff x="0" y="0"/>
            <a:chExt cx="9069138" cy="9966364"/>
          </a:xfrm>
        </p:grpSpPr>
        <p:pic>
          <p:nvPicPr>
            <p:cNvPr id="20" name="Picture 3">
              <a:extLst>
                <a:ext uri="{FF2B5EF4-FFF2-40B4-BE49-F238E27FC236}">
                  <a16:creationId xmlns:a16="http://schemas.microsoft.com/office/drawing/2014/main" id="{A1EF154C-6B82-89AB-F8D5-D0F9B1A32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8790" b="8790"/>
            <a:stretch>
              <a:fillRect/>
            </a:stretch>
          </p:blipFill>
          <p:spPr>
            <a:xfrm>
              <a:off x="0" y="0"/>
              <a:ext cx="9069138" cy="9966364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21" name="AutoShape 9">
            <a:extLst>
              <a:ext uri="{FF2B5EF4-FFF2-40B4-BE49-F238E27FC236}">
                <a16:creationId xmlns:a16="http://schemas.microsoft.com/office/drawing/2014/main" id="{82345D04-A2DC-2978-42CD-1A8C5A506B9B}"/>
              </a:ext>
            </a:extLst>
          </p:cNvPr>
          <p:cNvSpPr/>
          <p:nvPr/>
        </p:nvSpPr>
        <p:spPr>
          <a:xfrm>
            <a:off x="1989169" y="9168212"/>
            <a:ext cx="15392400" cy="76199"/>
          </a:xfrm>
          <a:prstGeom prst="line">
            <a:avLst/>
          </a:prstGeom>
          <a:ln w="38100" cap="flat">
            <a:solidFill>
              <a:schemeClr val="tx2">
                <a:lumMod val="75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66E333-D7DF-B0AE-DD30-9B698F97CD70}"/>
              </a:ext>
            </a:extLst>
          </p:cNvPr>
          <p:cNvSpPr txBox="1"/>
          <p:nvPr/>
        </p:nvSpPr>
        <p:spPr>
          <a:xfrm>
            <a:off x="1752601" y="4163538"/>
            <a:ext cx="9808624" cy="3170099"/>
          </a:xfrm>
          <a:prstGeom prst="rect">
            <a:avLst/>
          </a:prstGeom>
          <a:noFill/>
          <a:ln w="28575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Code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CSE 342</a:t>
            </a:r>
          </a:p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Title :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 Lab</a:t>
            </a:r>
          </a:p>
          <a:p>
            <a:r>
              <a:rPr lang="en-US" sz="4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to : </a:t>
            </a:r>
            <a:r>
              <a:rPr lang="en-GB" sz="4000" dirty="0"/>
              <a:t>Md. </a:t>
            </a:r>
            <a:r>
              <a:rPr lang="en-GB" sz="4000" dirty="0" err="1"/>
              <a:t>Sakhawat</a:t>
            </a:r>
            <a:r>
              <a:rPr lang="en-GB" sz="4000" dirty="0"/>
              <a:t> </a:t>
            </a:r>
            <a:r>
              <a:rPr lang="en-GB" sz="4000" dirty="0" err="1"/>
              <a:t>Hossain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Lecturer , Dept. of CSE BUBT </a:t>
            </a:r>
            <a:b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3" name="Group 8"/>
          <p:cNvGrpSpPr>
            <a:grpSpLocks noChangeAspect="1"/>
          </p:cNvGrpSpPr>
          <p:nvPr/>
        </p:nvGrpSpPr>
        <p:grpSpPr>
          <a:xfrm>
            <a:off x="-2307290" y="7430608"/>
            <a:ext cx="5920997" cy="5920997"/>
            <a:chOff x="0" y="0"/>
            <a:chExt cx="1708150" cy="1708150"/>
          </a:xfrm>
          <a:solidFill>
            <a:schemeClr val="accent6">
              <a:lumMod val="75000"/>
            </a:schemeClr>
          </a:solidFill>
        </p:grpSpPr>
        <p:sp>
          <p:nvSpPr>
            <p:cNvPr id="24" name="Freeform 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2" name="Group 4"/>
          <p:cNvGrpSpPr/>
          <p:nvPr/>
        </p:nvGrpSpPr>
        <p:grpSpPr>
          <a:xfrm>
            <a:off x="11561225" y="8669161"/>
            <a:ext cx="9262000" cy="2782205"/>
            <a:chOff x="0" y="0"/>
            <a:chExt cx="3133072" cy="941141"/>
          </a:xfrm>
        </p:grpSpPr>
        <p:sp>
          <p:nvSpPr>
            <p:cNvPr id="33" name="Freeform 5"/>
            <p:cNvSpPr/>
            <p:nvPr/>
          </p:nvSpPr>
          <p:spPr>
            <a:xfrm>
              <a:off x="0" y="0"/>
              <a:ext cx="3133072" cy="941141"/>
            </a:xfrm>
            <a:custGeom>
              <a:avLst/>
              <a:gdLst/>
              <a:ahLst/>
              <a:cxnLst/>
              <a:rect l="l" t="t" r="r" b="b"/>
              <a:pathLst>
                <a:path w="3133072" h="941141">
                  <a:moveTo>
                    <a:pt x="0" y="0"/>
                  </a:moveTo>
                  <a:lnTo>
                    <a:pt x="3133072" y="0"/>
                  </a:lnTo>
                  <a:lnTo>
                    <a:pt x="3133072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23344D"/>
            </a:solidFill>
          </p:spPr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568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 rot="-10800000">
            <a:off x="-2556542" y="8478764"/>
            <a:ext cx="7813304" cy="4041510"/>
            <a:chOff x="0" y="0"/>
            <a:chExt cx="2354580" cy="1217930"/>
          </a:xfrm>
        </p:grpSpPr>
        <p:sp>
          <p:nvSpPr>
            <p:cNvPr id="4" name="Freeform 3"/>
            <p:cNvSpPr/>
            <p:nvPr/>
          </p:nvSpPr>
          <p:spPr>
            <a:xfrm>
              <a:off x="0" y="0"/>
              <a:ext cx="2353310" cy="1217930"/>
            </a:xfrm>
            <a:custGeom>
              <a:avLst/>
              <a:gdLst/>
              <a:ahLst/>
              <a:cxnLst/>
              <a:rect l="l" t="t" r="r" b="b"/>
              <a:pathLst>
                <a:path w="2353310" h="1217930">
                  <a:moveTo>
                    <a:pt x="784860" y="1150620"/>
                  </a:moveTo>
                  <a:cubicBezTo>
                    <a:pt x="905510" y="1191260"/>
                    <a:pt x="1042670" y="1217930"/>
                    <a:pt x="1177290" y="1217930"/>
                  </a:cubicBezTo>
                  <a:cubicBezTo>
                    <a:pt x="1311910" y="1217930"/>
                    <a:pt x="1441450" y="1195070"/>
                    <a:pt x="1560830" y="1154430"/>
                  </a:cubicBezTo>
                  <a:cubicBezTo>
                    <a:pt x="1563370" y="1153160"/>
                    <a:pt x="1565910" y="1153160"/>
                    <a:pt x="1568450" y="1151890"/>
                  </a:cubicBezTo>
                  <a:cubicBezTo>
                    <a:pt x="2016760" y="989330"/>
                    <a:pt x="2346960" y="560070"/>
                    <a:pt x="2353310" y="6350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3500"/>
                  </a:lnTo>
                  <a:cubicBezTo>
                    <a:pt x="6350" y="562610"/>
                    <a:pt x="331470" y="991870"/>
                    <a:pt x="784860" y="115062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077738" y="571501"/>
            <a:ext cx="8818862" cy="2718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Project</a:t>
            </a:r>
          </a:p>
          <a:p>
            <a:pPr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Methodology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sp>
        <p:nvSpPr>
          <p:cNvPr id="13" name="Slide Number Placeholder 1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" name="Slide Number Placeholder 38"/>
          <p:cNvSpPr txBox="1">
            <a:spLocks/>
          </p:cNvSpPr>
          <p:nvPr/>
        </p:nvSpPr>
        <p:spPr>
          <a:xfrm>
            <a:off x="15368742" y="9235353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0" y="1665115"/>
            <a:ext cx="10363200" cy="6976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9"/>
          <p:cNvSpPr txBox="1"/>
          <p:nvPr/>
        </p:nvSpPr>
        <p:spPr>
          <a:xfrm>
            <a:off x="16826030" y="8664299"/>
            <a:ext cx="8818862" cy="1142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40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10 </a:t>
            </a:r>
          </a:p>
        </p:txBody>
      </p:sp>
      <p:grpSp>
        <p:nvGrpSpPr>
          <p:cNvPr id="11" name="Group 8">
            <a:extLst>
              <a:ext uri="{FF2B5EF4-FFF2-40B4-BE49-F238E27FC236}">
                <a16:creationId xmlns:a16="http://schemas.microsoft.com/office/drawing/2014/main" id="{A360033A-2BD9-DCB9-98E2-51203E0B5BD5}"/>
              </a:ext>
            </a:extLst>
          </p:cNvPr>
          <p:cNvGrpSpPr>
            <a:grpSpLocks noChangeAspect="1"/>
          </p:cNvGrpSpPr>
          <p:nvPr/>
        </p:nvGrpSpPr>
        <p:grpSpPr>
          <a:xfrm>
            <a:off x="15925800" y="-2070431"/>
            <a:ext cx="3719631" cy="3719631"/>
            <a:chOff x="0" y="0"/>
            <a:chExt cx="1708150" cy="1708150"/>
          </a:xfrm>
          <a:solidFill>
            <a:schemeClr val="accent6">
              <a:lumMod val="75000"/>
            </a:schemeClr>
          </a:solidFill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9A7A4BDD-52D0-6A8A-9D8E-855DF006044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7062B6FF-3379-77DF-C841-EF129AB90F85}"/>
              </a:ext>
            </a:extLst>
          </p:cNvPr>
          <p:cNvGrpSpPr>
            <a:grpSpLocks noChangeAspect="1"/>
          </p:cNvGrpSpPr>
          <p:nvPr/>
        </p:nvGrpSpPr>
        <p:grpSpPr>
          <a:xfrm>
            <a:off x="7176969" y="-2844252"/>
            <a:ext cx="3719631" cy="3719631"/>
            <a:chOff x="0" y="0"/>
            <a:chExt cx="1708150" cy="1708150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2045B5E8-5B9B-61A2-B98F-7CC7526D6BFB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9BD8D7"/>
            </a:solidFill>
          </p:spPr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70F20207-4520-9D8A-CA5D-D40B7FC94CA7}"/>
              </a:ext>
            </a:extLst>
          </p:cNvPr>
          <p:cNvSpPr/>
          <p:nvPr/>
        </p:nvSpPr>
        <p:spPr>
          <a:xfrm>
            <a:off x="-587569" y="8877300"/>
            <a:ext cx="4677658" cy="4437136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2073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2448283" y="0"/>
            <a:ext cx="7364391" cy="10287000"/>
            <a:chOff x="0" y="0"/>
            <a:chExt cx="2491164" cy="3479800"/>
          </a:xfrm>
        </p:grpSpPr>
        <p:sp>
          <p:nvSpPr>
            <p:cNvPr id="4" name="Freeform 3"/>
            <p:cNvSpPr/>
            <p:nvPr/>
          </p:nvSpPr>
          <p:spPr>
            <a:xfrm>
              <a:off x="0" y="0"/>
              <a:ext cx="2491164" cy="3479800"/>
            </a:xfrm>
            <a:custGeom>
              <a:avLst/>
              <a:gdLst/>
              <a:ahLst/>
              <a:cxnLst/>
              <a:rect l="l" t="t" r="r" b="b"/>
              <a:pathLst>
                <a:path w="2491164" h="3479800">
                  <a:moveTo>
                    <a:pt x="0" y="0"/>
                  </a:moveTo>
                  <a:lnTo>
                    <a:pt x="2491164" y="0"/>
                  </a:lnTo>
                  <a:lnTo>
                    <a:pt x="2491164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FFC33C"/>
            </a:solidFill>
          </p:spPr>
        </p:sp>
      </p:grpSp>
      <p:grpSp>
        <p:nvGrpSpPr>
          <p:cNvPr id="5" name="Group 4"/>
          <p:cNvGrpSpPr/>
          <p:nvPr/>
        </p:nvGrpSpPr>
        <p:grpSpPr>
          <a:xfrm>
            <a:off x="13325671" y="4890304"/>
            <a:ext cx="7364391" cy="7364391"/>
            <a:chOff x="0" y="0"/>
            <a:chExt cx="6350000" cy="6350000"/>
          </a:xfrm>
        </p:grpSpPr>
        <p:sp>
          <p:nvSpPr>
            <p:cNvPr id="6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3344D"/>
            </a:solidFill>
          </p:spPr>
        </p:sp>
      </p:grpSp>
      <p:grpSp>
        <p:nvGrpSpPr>
          <p:cNvPr id="7" name="Group 6"/>
          <p:cNvGrpSpPr/>
          <p:nvPr/>
        </p:nvGrpSpPr>
        <p:grpSpPr>
          <a:xfrm>
            <a:off x="14118777" y="6134100"/>
            <a:ext cx="5410667" cy="5110490"/>
            <a:chOff x="0" y="0"/>
            <a:chExt cx="6350000" cy="6350000"/>
          </a:xfrm>
        </p:grpSpPr>
        <p:sp>
          <p:nvSpPr>
            <p:cNvPr id="8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338"/>
            </a:solidFill>
          </p:spPr>
        </p:sp>
      </p:grpSp>
      <p:grpSp>
        <p:nvGrpSpPr>
          <p:cNvPr id="9" name="Group 2"/>
          <p:cNvGrpSpPr/>
          <p:nvPr/>
        </p:nvGrpSpPr>
        <p:grpSpPr>
          <a:xfrm rot="12614329">
            <a:off x="-3092470" y="7813181"/>
            <a:ext cx="6633996" cy="3431500"/>
            <a:chOff x="0" y="0"/>
            <a:chExt cx="2354580" cy="1217930"/>
          </a:xfrm>
        </p:grpSpPr>
        <p:sp>
          <p:nvSpPr>
            <p:cNvPr id="10" name="Freeform 3"/>
            <p:cNvSpPr/>
            <p:nvPr/>
          </p:nvSpPr>
          <p:spPr>
            <a:xfrm>
              <a:off x="0" y="0"/>
              <a:ext cx="2353310" cy="1217930"/>
            </a:xfrm>
            <a:custGeom>
              <a:avLst/>
              <a:gdLst/>
              <a:ahLst/>
              <a:cxnLst/>
              <a:rect l="l" t="t" r="r" b="b"/>
              <a:pathLst>
                <a:path w="2353310" h="1217930">
                  <a:moveTo>
                    <a:pt x="784860" y="1150620"/>
                  </a:moveTo>
                  <a:cubicBezTo>
                    <a:pt x="905510" y="1191260"/>
                    <a:pt x="1042670" y="1217930"/>
                    <a:pt x="1177290" y="1217930"/>
                  </a:cubicBezTo>
                  <a:cubicBezTo>
                    <a:pt x="1311910" y="1217930"/>
                    <a:pt x="1441450" y="1195070"/>
                    <a:pt x="1560830" y="1154430"/>
                  </a:cubicBezTo>
                  <a:cubicBezTo>
                    <a:pt x="1563370" y="1153160"/>
                    <a:pt x="1565910" y="1153160"/>
                    <a:pt x="1568450" y="1151890"/>
                  </a:cubicBezTo>
                  <a:cubicBezTo>
                    <a:pt x="2016760" y="989330"/>
                    <a:pt x="2346960" y="560070"/>
                    <a:pt x="2353310" y="6350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3500"/>
                  </a:lnTo>
                  <a:cubicBezTo>
                    <a:pt x="6350" y="562610"/>
                    <a:pt x="331470" y="991870"/>
                    <a:pt x="784860" y="115062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sp>
        <p:nvSpPr>
          <p:cNvPr id="11" name="Freeform 17"/>
          <p:cNvSpPr/>
          <p:nvPr/>
        </p:nvSpPr>
        <p:spPr>
          <a:xfrm>
            <a:off x="15240000" y="738970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9"/>
          <p:cNvSpPr txBox="1"/>
          <p:nvPr/>
        </p:nvSpPr>
        <p:spPr>
          <a:xfrm>
            <a:off x="2194424" y="1024738"/>
            <a:ext cx="8965539" cy="1221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System Testing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75618"/>
            <a:ext cx="2658869" cy="2285697"/>
          </a:xfrm>
          <a:prstGeom prst="rect">
            <a:avLst/>
          </a:prstGeom>
        </p:spPr>
      </p:pic>
      <p:sp>
        <p:nvSpPr>
          <p:cNvPr id="14" name="Freeform 17"/>
          <p:cNvSpPr/>
          <p:nvPr/>
        </p:nvSpPr>
        <p:spPr>
          <a:xfrm>
            <a:off x="-1920376" y="803588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5" name="TextBox 14"/>
          <p:cNvSpPr txBox="1"/>
          <p:nvPr/>
        </p:nvSpPr>
        <p:spPr>
          <a:xfrm>
            <a:off x="1219200" y="2488734"/>
            <a:ext cx="10278073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itchFamily="2" charset="2"/>
              <a:buChar char="ü"/>
            </a:pPr>
            <a:r>
              <a:rPr lang="en-GB" sz="3600" b="1" dirty="0"/>
              <a:t>Functionality Testing:</a:t>
            </a:r>
            <a:r>
              <a:rPr lang="en-GB" sz="3600" dirty="0"/>
              <a:t> Verified orbits, rotations, and satellite movement.</a:t>
            </a:r>
          </a:p>
          <a:p>
            <a:pPr marL="571500" indent="-571500" algn="just">
              <a:buFont typeface="Wingdings" pitchFamily="2" charset="2"/>
              <a:buChar char="ü"/>
            </a:pPr>
            <a:r>
              <a:rPr lang="en-GB" sz="3600" b="1" dirty="0"/>
              <a:t>UI Testing:</a:t>
            </a:r>
            <a:r>
              <a:rPr lang="en-GB" sz="3600" dirty="0"/>
              <a:t> Checked planets thoroughly.</a:t>
            </a:r>
          </a:p>
          <a:p>
            <a:pPr marL="571500" indent="-571500" algn="just">
              <a:buFont typeface="Wingdings" pitchFamily="2" charset="2"/>
              <a:buChar char="ü"/>
            </a:pPr>
            <a:r>
              <a:rPr lang="en-GB" sz="3600" b="1" dirty="0"/>
              <a:t>Performance Testing:</a:t>
            </a:r>
            <a:r>
              <a:rPr lang="en-GB" sz="3600" dirty="0"/>
              <a:t> Ensured smooth animations and camera controls.</a:t>
            </a:r>
          </a:p>
          <a:p>
            <a:pPr marL="571500" indent="-571500" algn="just">
              <a:buFont typeface="Wingdings" pitchFamily="2" charset="2"/>
              <a:buChar char="ü"/>
            </a:pPr>
            <a:r>
              <a:rPr lang="en-GB" sz="3600" b="1" dirty="0"/>
              <a:t>Usability Testing:</a:t>
            </a:r>
            <a:r>
              <a:rPr lang="en-GB" sz="3600" dirty="0"/>
              <a:t> Verified zoom, rotate, and focus features work easily.</a:t>
            </a:r>
          </a:p>
          <a:p>
            <a:pPr marL="571500" indent="-571500" algn="just">
              <a:buFont typeface="Wingdings" pitchFamily="2" charset="2"/>
              <a:buChar char="ü"/>
            </a:pPr>
            <a:r>
              <a:rPr lang="en-GB" sz="3600" b="1" dirty="0"/>
              <a:t>Bug Fixing:</a:t>
            </a:r>
            <a:r>
              <a:rPr lang="en-GB" sz="3600" dirty="0"/>
              <a:t> Identified and resolved animation and display issues.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3600" y="1481497"/>
            <a:ext cx="4875868" cy="49167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Freeform 16"/>
          <p:cNvSpPr/>
          <p:nvPr/>
        </p:nvSpPr>
        <p:spPr>
          <a:xfrm>
            <a:off x="9929623" y="9528932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8" name="Group 6"/>
          <p:cNvGrpSpPr/>
          <p:nvPr/>
        </p:nvGrpSpPr>
        <p:grpSpPr>
          <a:xfrm>
            <a:off x="13809017" y="176925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19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20" name="Group 6"/>
          <p:cNvGrpSpPr/>
          <p:nvPr/>
        </p:nvGrpSpPr>
        <p:grpSpPr>
          <a:xfrm>
            <a:off x="12907582" y="176925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21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22" name="Group 6"/>
          <p:cNvGrpSpPr/>
          <p:nvPr/>
        </p:nvGrpSpPr>
        <p:grpSpPr>
          <a:xfrm>
            <a:off x="12107094" y="176925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23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sp>
        <p:nvSpPr>
          <p:cNvPr id="24" name="Slide Number Placeholder 23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25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16283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 rot="-10800000">
            <a:off x="-2556542" y="8478764"/>
            <a:ext cx="7813304" cy="4041510"/>
            <a:chOff x="0" y="0"/>
            <a:chExt cx="2354580" cy="1217930"/>
          </a:xfrm>
        </p:grpSpPr>
        <p:sp>
          <p:nvSpPr>
            <p:cNvPr id="7" name="Freeform 6"/>
            <p:cNvSpPr/>
            <p:nvPr/>
          </p:nvSpPr>
          <p:spPr>
            <a:xfrm>
              <a:off x="0" y="0"/>
              <a:ext cx="2353310" cy="1217930"/>
            </a:xfrm>
            <a:custGeom>
              <a:avLst/>
              <a:gdLst/>
              <a:ahLst/>
              <a:cxnLst/>
              <a:rect l="l" t="t" r="r" b="b"/>
              <a:pathLst>
                <a:path w="2353310" h="1217930">
                  <a:moveTo>
                    <a:pt x="784860" y="1150620"/>
                  </a:moveTo>
                  <a:cubicBezTo>
                    <a:pt x="905510" y="1191260"/>
                    <a:pt x="1042670" y="1217930"/>
                    <a:pt x="1177290" y="1217930"/>
                  </a:cubicBezTo>
                  <a:cubicBezTo>
                    <a:pt x="1311910" y="1217930"/>
                    <a:pt x="1441450" y="1195070"/>
                    <a:pt x="1560830" y="1154430"/>
                  </a:cubicBezTo>
                  <a:cubicBezTo>
                    <a:pt x="1563370" y="1153160"/>
                    <a:pt x="1565910" y="1153160"/>
                    <a:pt x="1568450" y="1151890"/>
                  </a:cubicBezTo>
                  <a:cubicBezTo>
                    <a:pt x="2016760" y="989330"/>
                    <a:pt x="2346960" y="560070"/>
                    <a:pt x="2353310" y="6350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3500"/>
                  </a:lnTo>
                  <a:cubicBezTo>
                    <a:pt x="6350" y="562610"/>
                    <a:pt x="331470" y="991870"/>
                    <a:pt x="784860" y="115062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sp>
        <p:nvSpPr>
          <p:cNvPr id="12" name="TextBox 11"/>
          <p:cNvSpPr txBox="1"/>
          <p:nvPr/>
        </p:nvSpPr>
        <p:spPr>
          <a:xfrm>
            <a:off x="2236030" y="715735"/>
            <a:ext cx="3828988" cy="2718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Activity</a:t>
            </a:r>
          </a:p>
          <a:p>
            <a:pPr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Diagram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394" y="342900"/>
            <a:ext cx="11954006" cy="956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212D014-9F35-801C-D67F-0DA6B5299B91}"/>
              </a:ext>
            </a:extLst>
          </p:cNvPr>
          <p:cNvGrpSpPr>
            <a:grpSpLocks noChangeAspect="1"/>
          </p:cNvGrpSpPr>
          <p:nvPr/>
        </p:nvGrpSpPr>
        <p:grpSpPr>
          <a:xfrm>
            <a:off x="16515550" y="-2247900"/>
            <a:ext cx="3719631" cy="3719631"/>
            <a:chOff x="0" y="0"/>
            <a:chExt cx="1708150" cy="1708150"/>
          </a:xfrm>
          <a:solidFill>
            <a:schemeClr val="accent6">
              <a:lumMod val="75000"/>
            </a:schemeClr>
          </a:solidFill>
        </p:grpSpPr>
        <p:sp>
          <p:nvSpPr>
            <p:cNvPr id="15" name="Freeform 10">
              <a:extLst>
                <a:ext uri="{FF2B5EF4-FFF2-40B4-BE49-F238E27FC236}">
                  <a16:creationId xmlns:a16="http://schemas.microsoft.com/office/drawing/2014/main" id="{3920EDB1-28E4-FAC4-EF3F-F069329C3BB0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16" name="Group 8">
            <a:extLst>
              <a:ext uri="{FF2B5EF4-FFF2-40B4-BE49-F238E27FC236}">
                <a16:creationId xmlns:a16="http://schemas.microsoft.com/office/drawing/2014/main" id="{229DFB07-3298-176A-8E42-5CEEF2488C6C}"/>
              </a:ext>
            </a:extLst>
          </p:cNvPr>
          <p:cNvGrpSpPr>
            <a:grpSpLocks noChangeAspect="1"/>
          </p:cNvGrpSpPr>
          <p:nvPr/>
        </p:nvGrpSpPr>
        <p:grpSpPr>
          <a:xfrm>
            <a:off x="7620000" y="-3052022"/>
            <a:ext cx="3719631" cy="3719631"/>
            <a:chOff x="0" y="0"/>
            <a:chExt cx="1708150" cy="1708150"/>
          </a:xfrm>
        </p:grpSpPr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FCA7F1AB-4A4F-178B-FD72-C99FE6B203A8}"/>
                </a:ext>
              </a:extLst>
            </p:cNvPr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9BD8D7"/>
            </a:solidFill>
          </p:spPr>
        </p:sp>
      </p:grpSp>
      <p:sp>
        <p:nvSpPr>
          <p:cNvPr id="18" name="Freeform 17">
            <a:extLst>
              <a:ext uri="{FF2B5EF4-FFF2-40B4-BE49-F238E27FC236}">
                <a16:creationId xmlns:a16="http://schemas.microsoft.com/office/drawing/2014/main" id="{007FA00F-4F76-D8C6-3D41-22433CDF7839}"/>
              </a:ext>
            </a:extLst>
          </p:cNvPr>
          <p:cNvSpPr/>
          <p:nvPr/>
        </p:nvSpPr>
        <p:spPr>
          <a:xfrm>
            <a:off x="-464889" y="8801100"/>
            <a:ext cx="4615413" cy="4360936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61892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 rot="-10800000">
            <a:off x="-2556542" y="8478764"/>
            <a:ext cx="7813304" cy="4041510"/>
            <a:chOff x="0" y="0"/>
            <a:chExt cx="2354580" cy="1217930"/>
          </a:xfrm>
        </p:grpSpPr>
        <p:sp>
          <p:nvSpPr>
            <p:cNvPr id="5" name="Freeform 4"/>
            <p:cNvSpPr/>
            <p:nvPr/>
          </p:nvSpPr>
          <p:spPr>
            <a:xfrm>
              <a:off x="0" y="0"/>
              <a:ext cx="2353310" cy="1217930"/>
            </a:xfrm>
            <a:custGeom>
              <a:avLst/>
              <a:gdLst/>
              <a:ahLst/>
              <a:cxnLst/>
              <a:rect l="l" t="t" r="r" b="b"/>
              <a:pathLst>
                <a:path w="2353310" h="1217930">
                  <a:moveTo>
                    <a:pt x="784860" y="1150620"/>
                  </a:moveTo>
                  <a:cubicBezTo>
                    <a:pt x="905510" y="1191260"/>
                    <a:pt x="1042670" y="1217930"/>
                    <a:pt x="1177290" y="1217930"/>
                  </a:cubicBezTo>
                  <a:cubicBezTo>
                    <a:pt x="1311910" y="1217930"/>
                    <a:pt x="1441450" y="1195070"/>
                    <a:pt x="1560830" y="1154430"/>
                  </a:cubicBezTo>
                  <a:cubicBezTo>
                    <a:pt x="1563370" y="1153160"/>
                    <a:pt x="1565910" y="1153160"/>
                    <a:pt x="1568450" y="1151890"/>
                  </a:cubicBezTo>
                  <a:cubicBezTo>
                    <a:pt x="2016760" y="989330"/>
                    <a:pt x="2346960" y="560070"/>
                    <a:pt x="2353310" y="6350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3500"/>
                  </a:lnTo>
                  <a:cubicBezTo>
                    <a:pt x="6350" y="562610"/>
                    <a:pt x="331470" y="991870"/>
                    <a:pt x="784860" y="115062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grpSp>
        <p:nvGrpSpPr>
          <p:cNvPr id="6" name="Group 8"/>
          <p:cNvGrpSpPr>
            <a:grpSpLocks noChangeAspect="1"/>
          </p:cNvGrpSpPr>
          <p:nvPr/>
        </p:nvGrpSpPr>
        <p:grpSpPr>
          <a:xfrm>
            <a:off x="7543800" y="-2283579"/>
            <a:ext cx="3719631" cy="3719631"/>
            <a:chOff x="0" y="0"/>
            <a:chExt cx="1708150" cy="1708150"/>
          </a:xfrm>
        </p:grpSpPr>
        <p:sp>
          <p:nvSpPr>
            <p:cNvPr id="7" name="Freeform 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9BD8D7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5011400" y="-927583"/>
            <a:ext cx="3719631" cy="3719631"/>
            <a:chOff x="0" y="0"/>
            <a:chExt cx="1708150" cy="1708150"/>
          </a:xfrm>
          <a:solidFill>
            <a:schemeClr val="accent6">
              <a:lumMod val="75000"/>
            </a:schemeClr>
          </a:solidFill>
        </p:grpSpPr>
        <p:sp>
          <p:nvSpPr>
            <p:cNvPr id="9" name="Freeform 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0" name="TextBox 9"/>
          <p:cNvSpPr txBox="1"/>
          <p:nvPr/>
        </p:nvSpPr>
        <p:spPr>
          <a:xfrm>
            <a:off x="3162424" y="825147"/>
            <a:ext cx="9639176" cy="1221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Implementation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sp>
        <p:nvSpPr>
          <p:cNvPr id="14" name="Slide Number Placeholder 1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352216" y="2488734"/>
            <a:ext cx="116779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q"/>
            </a:pPr>
            <a:r>
              <a:rPr lang="en-GB" sz="3600" b="1" dirty="0"/>
              <a:t>Setup Environment: </a:t>
            </a:r>
            <a:r>
              <a:rPr lang="en-GB" sz="3600" dirty="0"/>
              <a:t>Configure C++ and OpenGL.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GB" sz="3600" b="1" dirty="0"/>
              <a:t>Project Structure:</a:t>
            </a:r>
            <a:r>
              <a:rPr lang="en-GB" sz="3600" dirty="0"/>
              <a:t> Organize source and assets.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GB" sz="3600" b="1" dirty="0"/>
              <a:t>3D Models &amp; Textures: </a:t>
            </a:r>
            <a:r>
              <a:rPr lang="en-GB" sz="3600" dirty="0"/>
              <a:t>Create planets and satellite.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GB" sz="3600" b="1" dirty="0"/>
              <a:t>Orbit &amp; Rotation: </a:t>
            </a:r>
            <a:r>
              <a:rPr lang="en-GB" sz="3600" dirty="0"/>
              <a:t>Implement realistic movements.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GB" sz="3600" b="1" dirty="0"/>
              <a:t>Satellite Signals: </a:t>
            </a:r>
            <a:r>
              <a:rPr lang="en-GB" sz="3600" dirty="0"/>
              <a:t>Animate Bezier curve transmissions.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GB" sz="3600" b="1" dirty="0"/>
              <a:t>Camera Controls: </a:t>
            </a:r>
            <a:r>
              <a:rPr lang="en-GB" sz="3600" dirty="0"/>
              <a:t>Add zoom, rotate, and focus.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GB" sz="3600" b="1" dirty="0"/>
              <a:t>Testing:</a:t>
            </a:r>
            <a:r>
              <a:rPr lang="en-GB" sz="3600" dirty="0"/>
              <a:t> Verify functionality and performance.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GB" sz="3600" b="1" dirty="0"/>
              <a:t>Deployment: </a:t>
            </a:r>
            <a:r>
              <a:rPr lang="en-GB" sz="3600" dirty="0"/>
              <a:t>Release.</a:t>
            </a:r>
          </a:p>
          <a:p>
            <a:pPr marL="457200" indent="-457200">
              <a:buFont typeface="Wingdings" pitchFamily="2" charset="2"/>
              <a:buChar char="q"/>
            </a:pPr>
            <a:r>
              <a:rPr lang="en-GB" sz="3600" b="1" dirty="0"/>
              <a:t>Documentation: </a:t>
            </a:r>
            <a:r>
              <a:rPr lang="en-GB" sz="3600" dirty="0"/>
              <a:t>Creating document.</a:t>
            </a:r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3ADB529C-1E61-75DC-7C46-50B647B7CFDB}"/>
              </a:ext>
            </a:extLst>
          </p:cNvPr>
          <p:cNvSpPr/>
          <p:nvPr/>
        </p:nvSpPr>
        <p:spPr>
          <a:xfrm>
            <a:off x="-564886" y="8801100"/>
            <a:ext cx="4572000" cy="4437136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4102372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3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Slide Number Placeholder 1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 rot="-10800000">
            <a:off x="-2556542" y="8478764"/>
            <a:ext cx="7813304" cy="4041510"/>
            <a:chOff x="0" y="0"/>
            <a:chExt cx="2354580" cy="1217930"/>
          </a:xfrm>
        </p:grpSpPr>
        <p:sp>
          <p:nvSpPr>
            <p:cNvPr id="8" name="Freeform 7"/>
            <p:cNvSpPr/>
            <p:nvPr/>
          </p:nvSpPr>
          <p:spPr>
            <a:xfrm>
              <a:off x="0" y="0"/>
              <a:ext cx="2353310" cy="1217930"/>
            </a:xfrm>
            <a:custGeom>
              <a:avLst/>
              <a:gdLst/>
              <a:ahLst/>
              <a:cxnLst/>
              <a:rect l="l" t="t" r="r" b="b"/>
              <a:pathLst>
                <a:path w="2353310" h="1217930">
                  <a:moveTo>
                    <a:pt x="784860" y="1150620"/>
                  </a:moveTo>
                  <a:cubicBezTo>
                    <a:pt x="905510" y="1191260"/>
                    <a:pt x="1042670" y="1217930"/>
                    <a:pt x="1177290" y="1217930"/>
                  </a:cubicBezTo>
                  <a:cubicBezTo>
                    <a:pt x="1311910" y="1217930"/>
                    <a:pt x="1441450" y="1195070"/>
                    <a:pt x="1560830" y="1154430"/>
                  </a:cubicBezTo>
                  <a:cubicBezTo>
                    <a:pt x="1563370" y="1153160"/>
                    <a:pt x="1565910" y="1153160"/>
                    <a:pt x="1568450" y="1151890"/>
                  </a:cubicBezTo>
                  <a:cubicBezTo>
                    <a:pt x="2016760" y="989330"/>
                    <a:pt x="2346960" y="560070"/>
                    <a:pt x="2353310" y="6350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3500"/>
                  </a:lnTo>
                  <a:cubicBezTo>
                    <a:pt x="6350" y="562610"/>
                    <a:pt x="331470" y="991870"/>
                    <a:pt x="784860" y="115062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7543800" y="-2283579"/>
            <a:ext cx="3719631" cy="3719631"/>
            <a:chOff x="0" y="0"/>
            <a:chExt cx="1708150" cy="1708150"/>
          </a:xfrm>
        </p:grpSpPr>
        <p:sp>
          <p:nvSpPr>
            <p:cNvPr id="10" name="Freeform 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9BD8D7"/>
            </a:solidFill>
          </p:spPr>
        </p:sp>
      </p:grpSp>
      <p:grpSp>
        <p:nvGrpSpPr>
          <p:cNvPr id="11" name="Group 10"/>
          <p:cNvGrpSpPr>
            <a:grpSpLocks noChangeAspect="1"/>
          </p:cNvGrpSpPr>
          <p:nvPr/>
        </p:nvGrpSpPr>
        <p:grpSpPr>
          <a:xfrm>
            <a:off x="15011400" y="-927583"/>
            <a:ext cx="3719631" cy="3719631"/>
            <a:chOff x="0" y="0"/>
            <a:chExt cx="1708150" cy="1708150"/>
          </a:xfrm>
          <a:solidFill>
            <a:schemeClr val="accent6">
              <a:lumMod val="75000"/>
            </a:schemeClr>
          </a:solidFill>
        </p:grpSpPr>
        <p:sp>
          <p:nvSpPr>
            <p:cNvPr id="12" name="Freeform 11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13" name="TextBox 12"/>
          <p:cNvSpPr txBox="1"/>
          <p:nvPr/>
        </p:nvSpPr>
        <p:spPr>
          <a:xfrm>
            <a:off x="3162424" y="825147"/>
            <a:ext cx="9639176" cy="1221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 Challenges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sp>
        <p:nvSpPr>
          <p:cNvPr id="15" name="Slide Number Placeholder 12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236030" y="2247900"/>
            <a:ext cx="152137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3600" dirty="0"/>
              <a:t>• </a:t>
            </a:r>
            <a:r>
              <a:rPr lang="en-GB" sz="3600" b="1" dirty="0"/>
              <a:t>Accurate Simulation</a:t>
            </a:r>
            <a:r>
              <a:rPr lang="en-GB" sz="3600" dirty="0"/>
              <a:t>: Realistic planetary orbits and rotations.</a:t>
            </a:r>
            <a:br>
              <a:rPr lang="en-GB" sz="3600" dirty="0"/>
            </a:br>
            <a:r>
              <a:rPr lang="en-GB" sz="3600" dirty="0"/>
              <a:t>• </a:t>
            </a:r>
            <a:r>
              <a:rPr lang="en-GB" sz="3600" b="1" dirty="0"/>
              <a:t>Animation Complexity</a:t>
            </a:r>
            <a:r>
              <a:rPr lang="en-GB" sz="3600" dirty="0"/>
              <a:t>: Smoothly animating satellite signals.</a:t>
            </a:r>
            <a:br>
              <a:rPr lang="en-GB" sz="3600" dirty="0"/>
            </a:br>
            <a:r>
              <a:rPr lang="en-GB" sz="3600" b="1" dirty="0"/>
              <a:t>• Camera Controls</a:t>
            </a:r>
            <a:r>
              <a:rPr lang="en-GB" sz="3600" dirty="0"/>
              <a:t>: Implementing intuitive zoom and planet focus.</a:t>
            </a:r>
            <a:br>
              <a:rPr lang="en-GB" sz="3600" dirty="0"/>
            </a:br>
            <a:r>
              <a:rPr lang="en-GB" sz="3600" dirty="0"/>
              <a:t>• </a:t>
            </a:r>
            <a:r>
              <a:rPr lang="en-GB" sz="3600" b="1" dirty="0"/>
              <a:t>Performance</a:t>
            </a:r>
            <a:r>
              <a:rPr lang="en-GB" sz="3600" dirty="0"/>
              <a:t>: Maintaining real-time rendering.</a:t>
            </a:r>
            <a:br>
              <a:rPr lang="en-GB" sz="3600" dirty="0"/>
            </a:br>
            <a:r>
              <a:rPr lang="en-GB" sz="3600" dirty="0"/>
              <a:t>• </a:t>
            </a:r>
            <a:r>
              <a:rPr lang="en-GB" sz="3600" b="1" dirty="0"/>
              <a:t>Visual Realism</a:t>
            </a:r>
            <a:r>
              <a:rPr lang="en-GB" sz="3600" dirty="0"/>
              <a:t>: Designing authentic textures, lighting, and star backgrounds.</a:t>
            </a:r>
            <a:br>
              <a:rPr lang="en-GB" sz="3600" dirty="0"/>
            </a:br>
            <a:r>
              <a:rPr lang="en-GB" sz="3600" dirty="0"/>
              <a:t>• </a:t>
            </a:r>
            <a:r>
              <a:rPr lang="en-GB" sz="3600" b="1" dirty="0"/>
              <a:t>Modularity</a:t>
            </a:r>
            <a:r>
              <a:rPr lang="en-GB" sz="3600" dirty="0"/>
              <a:t>: Keeping the system flexible for future expansions.</a:t>
            </a:r>
            <a:br>
              <a:rPr lang="en-GB" sz="3600" dirty="0"/>
            </a:br>
            <a:r>
              <a:rPr lang="en-GB" sz="3600" dirty="0"/>
              <a:t>• </a:t>
            </a:r>
            <a:r>
              <a:rPr lang="en-GB" sz="3600" b="1" dirty="0"/>
              <a:t>Synchronization:</a:t>
            </a:r>
            <a:r>
              <a:rPr lang="en-GB" sz="3600" dirty="0"/>
              <a:t> Coordinating orbit speeds and rotations accurately.</a:t>
            </a:r>
            <a:br>
              <a:rPr lang="en-GB" sz="3600" dirty="0"/>
            </a:br>
            <a:r>
              <a:rPr lang="en-GB" sz="3600" dirty="0"/>
              <a:t>• </a:t>
            </a:r>
            <a:r>
              <a:rPr lang="en-GB" sz="3600" b="1" dirty="0"/>
              <a:t>Resource Management</a:t>
            </a:r>
            <a:r>
              <a:rPr lang="en-GB" sz="3600" dirty="0"/>
              <a:t>: Efficient use of memory and GPU processing.</a:t>
            </a:r>
            <a:br>
              <a:rPr lang="en-GB" sz="3600" dirty="0"/>
            </a:br>
            <a:r>
              <a:rPr lang="en-GB" sz="3600" dirty="0"/>
              <a:t>• </a:t>
            </a:r>
            <a:r>
              <a:rPr lang="en-GB" sz="3600" b="1" dirty="0"/>
              <a:t>Cross-Platform Compatibility</a:t>
            </a:r>
            <a:r>
              <a:rPr lang="en-GB" sz="3600" dirty="0"/>
              <a:t>: Ensuring  program works on different systems.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395ECBB8-0AE2-CAA4-F963-E7CD3CF62B39}"/>
              </a:ext>
            </a:extLst>
          </p:cNvPr>
          <p:cNvSpPr/>
          <p:nvPr/>
        </p:nvSpPr>
        <p:spPr>
          <a:xfrm>
            <a:off x="-914400" y="8724900"/>
            <a:ext cx="5098132" cy="4665736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1660193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3000057" y="8968906"/>
            <a:ext cx="7813304" cy="4041510"/>
            <a:chOff x="0" y="0"/>
            <a:chExt cx="2354580" cy="12179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17930"/>
            </a:xfrm>
            <a:custGeom>
              <a:avLst/>
              <a:gdLst/>
              <a:ahLst/>
              <a:cxnLst/>
              <a:rect l="l" t="t" r="r" b="b"/>
              <a:pathLst>
                <a:path w="2353310" h="1217930">
                  <a:moveTo>
                    <a:pt x="784860" y="1150620"/>
                  </a:moveTo>
                  <a:cubicBezTo>
                    <a:pt x="905510" y="1191260"/>
                    <a:pt x="1042670" y="1217930"/>
                    <a:pt x="1177290" y="1217930"/>
                  </a:cubicBezTo>
                  <a:cubicBezTo>
                    <a:pt x="1311910" y="1217930"/>
                    <a:pt x="1441450" y="1195070"/>
                    <a:pt x="1560830" y="1154430"/>
                  </a:cubicBezTo>
                  <a:cubicBezTo>
                    <a:pt x="1563370" y="1153160"/>
                    <a:pt x="1565910" y="1153160"/>
                    <a:pt x="1568450" y="1151890"/>
                  </a:cubicBezTo>
                  <a:cubicBezTo>
                    <a:pt x="2016760" y="989330"/>
                    <a:pt x="2346960" y="560070"/>
                    <a:pt x="2353310" y="6350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3500"/>
                  </a:lnTo>
                  <a:cubicBezTo>
                    <a:pt x="6350" y="562610"/>
                    <a:pt x="331470" y="991870"/>
                    <a:pt x="784860" y="115062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grpSp>
        <p:nvGrpSpPr>
          <p:cNvPr id="4" name="Group 8"/>
          <p:cNvGrpSpPr>
            <a:grpSpLocks noChangeAspect="1"/>
          </p:cNvGrpSpPr>
          <p:nvPr/>
        </p:nvGrpSpPr>
        <p:grpSpPr>
          <a:xfrm>
            <a:off x="7543800" y="-2283579"/>
            <a:ext cx="3719631" cy="3719631"/>
            <a:chOff x="0" y="0"/>
            <a:chExt cx="1708150" cy="1708150"/>
          </a:xfrm>
        </p:grpSpPr>
        <p:sp>
          <p:nvSpPr>
            <p:cNvPr id="5" name="Freeform 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9BD8D7"/>
            </a:solidFill>
          </p:spPr>
        </p:sp>
      </p:grpSp>
      <p:grpSp>
        <p:nvGrpSpPr>
          <p:cNvPr id="6" name="Group 8"/>
          <p:cNvGrpSpPr>
            <a:grpSpLocks noChangeAspect="1"/>
          </p:cNvGrpSpPr>
          <p:nvPr/>
        </p:nvGrpSpPr>
        <p:grpSpPr>
          <a:xfrm>
            <a:off x="15011400" y="-927583"/>
            <a:ext cx="3719631" cy="3719631"/>
            <a:chOff x="0" y="0"/>
            <a:chExt cx="1708150" cy="1708150"/>
          </a:xfrm>
          <a:solidFill>
            <a:schemeClr val="accent6">
              <a:lumMod val="75000"/>
            </a:schemeClr>
          </a:solidFill>
        </p:grpSpPr>
        <p:sp>
          <p:nvSpPr>
            <p:cNvPr id="7" name="Freeform 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8" name="TextBox 9"/>
          <p:cNvSpPr txBox="1"/>
          <p:nvPr/>
        </p:nvSpPr>
        <p:spPr>
          <a:xfrm>
            <a:off x="3162424" y="825147"/>
            <a:ext cx="8101007" cy="1221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Final Output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256009" y="9275723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Fig 01: Front View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4632" y="2075082"/>
            <a:ext cx="9448799" cy="702788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11000" y="2075082"/>
            <a:ext cx="4704550" cy="702788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720631" y="9275723"/>
            <a:ext cx="43575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Fig 02: Side View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AA6188C3-BD18-7305-F982-0F3AEA9CE246}"/>
              </a:ext>
            </a:extLst>
          </p:cNvPr>
          <p:cNvSpPr/>
          <p:nvPr/>
        </p:nvSpPr>
        <p:spPr>
          <a:xfrm>
            <a:off x="-952376" y="9275723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7077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-2556542" y="8478764"/>
            <a:ext cx="7813304" cy="4041510"/>
            <a:chOff x="0" y="0"/>
            <a:chExt cx="2354580" cy="12179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1217930"/>
            </a:xfrm>
            <a:custGeom>
              <a:avLst/>
              <a:gdLst/>
              <a:ahLst/>
              <a:cxnLst/>
              <a:rect l="l" t="t" r="r" b="b"/>
              <a:pathLst>
                <a:path w="2353310" h="1217930">
                  <a:moveTo>
                    <a:pt x="784860" y="1150620"/>
                  </a:moveTo>
                  <a:cubicBezTo>
                    <a:pt x="905510" y="1191260"/>
                    <a:pt x="1042670" y="1217930"/>
                    <a:pt x="1177290" y="1217930"/>
                  </a:cubicBezTo>
                  <a:cubicBezTo>
                    <a:pt x="1311910" y="1217930"/>
                    <a:pt x="1441450" y="1195070"/>
                    <a:pt x="1560830" y="1154430"/>
                  </a:cubicBezTo>
                  <a:cubicBezTo>
                    <a:pt x="1563370" y="1153160"/>
                    <a:pt x="1565910" y="1153160"/>
                    <a:pt x="1568450" y="1151890"/>
                  </a:cubicBezTo>
                  <a:cubicBezTo>
                    <a:pt x="2016760" y="989330"/>
                    <a:pt x="2346960" y="560070"/>
                    <a:pt x="2353310" y="6350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3500"/>
                  </a:lnTo>
                  <a:cubicBezTo>
                    <a:pt x="6350" y="562610"/>
                    <a:pt x="331470" y="991870"/>
                    <a:pt x="784860" y="115062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grpSp>
        <p:nvGrpSpPr>
          <p:cNvPr id="4" name="Group 8"/>
          <p:cNvGrpSpPr>
            <a:grpSpLocks noChangeAspect="1"/>
          </p:cNvGrpSpPr>
          <p:nvPr/>
        </p:nvGrpSpPr>
        <p:grpSpPr>
          <a:xfrm>
            <a:off x="7543800" y="-2283579"/>
            <a:ext cx="3719631" cy="3719631"/>
            <a:chOff x="0" y="0"/>
            <a:chExt cx="1708150" cy="1708150"/>
          </a:xfrm>
        </p:grpSpPr>
        <p:sp>
          <p:nvSpPr>
            <p:cNvPr id="5" name="Freeform 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solidFill>
              <a:srgbClr val="9BD8D7"/>
            </a:solidFill>
          </p:spPr>
        </p:sp>
      </p:grpSp>
      <p:grpSp>
        <p:nvGrpSpPr>
          <p:cNvPr id="6" name="Group 8"/>
          <p:cNvGrpSpPr>
            <a:grpSpLocks noChangeAspect="1"/>
          </p:cNvGrpSpPr>
          <p:nvPr/>
        </p:nvGrpSpPr>
        <p:grpSpPr>
          <a:xfrm>
            <a:off x="15011400" y="-927583"/>
            <a:ext cx="3719631" cy="3719631"/>
            <a:chOff x="0" y="0"/>
            <a:chExt cx="1708150" cy="1708150"/>
          </a:xfrm>
          <a:solidFill>
            <a:schemeClr val="accent6">
              <a:lumMod val="75000"/>
            </a:schemeClr>
          </a:solidFill>
        </p:grpSpPr>
        <p:sp>
          <p:nvSpPr>
            <p:cNvPr id="7" name="Freeform 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8" name="TextBox 9"/>
          <p:cNvSpPr txBox="1"/>
          <p:nvPr/>
        </p:nvSpPr>
        <p:spPr>
          <a:xfrm>
            <a:off x="3162424" y="825147"/>
            <a:ext cx="8101007" cy="1221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Final Output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707726" y="8941907"/>
            <a:ext cx="1130367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 03: Cornered View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313160" y="8979963"/>
            <a:ext cx="7010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5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0462" y="2318629"/>
            <a:ext cx="11614453" cy="6671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12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30388" y="0"/>
            <a:ext cx="7364391" cy="10287000"/>
            <a:chOff x="0" y="0"/>
            <a:chExt cx="2491164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1164" cy="3479800"/>
            </a:xfrm>
            <a:custGeom>
              <a:avLst/>
              <a:gdLst/>
              <a:ahLst/>
              <a:cxnLst/>
              <a:rect l="l" t="t" r="r" b="b"/>
              <a:pathLst>
                <a:path w="2491164" h="3479800">
                  <a:moveTo>
                    <a:pt x="0" y="0"/>
                  </a:moveTo>
                  <a:lnTo>
                    <a:pt x="2491164" y="0"/>
                  </a:lnTo>
                  <a:lnTo>
                    <a:pt x="2491164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FFC33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325671" y="4890304"/>
            <a:ext cx="7364391" cy="736439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3344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118777" y="6134100"/>
            <a:ext cx="5410667" cy="511049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338"/>
            </a:solidFill>
          </p:spPr>
        </p:sp>
      </p:grpSp>
      <p:grpSp>
        <p:nvGrpSpPr>
          <p:cNvPr id="8" name="Group 2"/>
          <p:cNvGrpSpPr/>
          <p:nvPr/>
        </p:nvGrpSpPr>
        <p:grpSpPr>
          <a:xfrm rot="12614329">
            <a:off x="-2635270" y="7190103"/>
            <a:ext cx="6633996" cy="3431500"/>
            <a:chOff x="0" y="0"/>
            <a:chExt cx="2354580" cy="1217930"/>
          </a:xfrm>
        </p:grpSpPr>
        <p:sp>
          <p:nvSpPr>
            <p:cNvPr id="9" name="Freeform 3"/>
            <p:cNvSpPr/>
            <p:nvPr/>
          </p:nvSpPr>
          <p:spPr>
            <a:xfrm>
              <a:off x="0" y="0"/>
              <a:ext cx="2353310" cy="1217930"/>
            </a:xfrm>
            <a:custGeom>
              <a:avLst/>
              <a:gdLst/>
              <a:ahLst/>
              <a:cxnLst/>
              <a:rect l="l" t="t" r="r" b="b"/>
              <a:pathLst>
                <a:path w="2353310" h="1217930">
                  <a:moveTo>
                    <a:pt x="784860" y="1150620"/>
                  </a:moveTo>
                  <a:cubicBezTo>
                    <a:pt x="905510" y="1191260"/>
                    <a:pt x="1042670" y="1217930"/>
                    <a:pt x="1177290" y="1217930"/>
                  </a:cubicBezTo>
                  <a:cubicBezTo>
                    <a:pt x="1311910" y="1217930"/>
                    <a:pt x="1441450" y="1195070"/>
                    <a:pt x="1560830" y="1154430"/>
                  </a:cubicBezTo>
                  <a:cubicBezTo>
                    <a:pt x="1563370" y="1153160"/>
                    <a:pt x="1565910" y="1153160"/>
                    <a:pt x="1568450" y="1151890"/>
                  </a:cubicBezTo>
                  <a:cubicBezTo>
                    <a:pt x="2016760" y="989330"/>
                    <a:pt x="2346960" y="560070"/>
                    <a:pt x="2353310" y="6350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3500"/>
                  </a:lnTo>
                  <a:cubicBezTo>
                    <a:pt x="6350" y="562610"/>
                    <a:pt x="331470" y="991870"/>
                    <a:pt x="784860" y="115062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sp>
        <p:nvSpPr>
          <p:cNvPr id="10" name="Freeform 17"/>
          <p:cNvSpPr/>
          <p:nvPr/>
        </p:nvSpPr>
        <p:spPr>
          <a:xfrm>
            <a:off x="14725783" y="644479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9"/>
          <p:cNvSpPr txBox="1"/>
          <p:nvPr/>
        </p:nvSpPr>
        <p:spPr>
          <a:xfrm>
            <a:off x="1854861" y="1266925"/>
            <a:ext cx="9640862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Future Enhancements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600200" y="3009901"/>
            <a:ext cx="91440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GB" sz="3600" dirty="0"/>
              <a:t>Add asteroid belts, comets and moon for realism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GB" sz="3600" dirty="0"/>
              <a:t>Integrate real-time space data via APIs (e.g., NASA, ESA)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GB" sz="3600" dirty="0"/>
              <a:t>Implement VR/AR support for immersive exploration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GB" sz="3600" dirty="0"/>
              <a:t>Add audio effects and voice-guided tours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GB" sz="3600" dirty="0"/>
              <a:t>Optimize performance for mobile and web platforms</a:t>
            </a:r>
          </a:p>
        </p:txBody>
      </p:sp>
      <p:sp>
        <p:nvSpPr>
          <p:cNvPr id="16" name="Freeform 15"/>
          <p:cNvSpPr/>
          <p:nvPr/>
        </p:nvSpPr>
        <p:spPr>
          <a:xfrm>
            <a:off x="9929623" y="9528932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6"/>
          <p:cNvGrpSpPr/>
          <p:nvPr/>
        </p:nvGrpSpPr>
        <p:grpSpPr>
          <a:xfrm>
            <a:off x="13809017" y="176925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18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19" name="Group 6"/>
          <p:cNvGrpSpPr/>
          <p:nvPr/>
        </p:nvGrpSpPr>
        <p:grpSpPr>
          <a:xfrm>
            <a:off x="12907582" y="176925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20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21" name="Group 6"/>
          <p:cNvGrpSpPr/>
          <p:nvPr/>
        </p:nvGrpSpPr>
        <p:grpSpPr>
          <a:xfrm>
            <a:off x="12107094" y="176925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22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sp>
        <p:nvSpPr>
          <p:cNvPr id="24" name="Slide Number Placeholder 38"/>
          <p:cNvSpPr txBox="1">
            <a:spLocks/>
          </p:cNvSpPr>
          <p:nvPr/>
        </p:nvSpPr>
        <p:spPr>
          <a:xfrm>
            <a:off x="15448750" y="8267702"/>
            <a:ext cx="1696250" cy="4216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85394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799967" y="176925"/>
            <a:ext cx="7364391" cy="10287000"/>
            <a:chOff x="0" y="0"/>
            <a:chExt cx="2491164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1164" cy="3479800"/>
            </a:xfrm>
            <a:custGeom>
              <a:avLst/>
              <a:gdLst/>
              <a:ahLst/>
              <a:cxnLst/>
              <a:rect l="l" t="t" r="r" b="b"/>
              <a:pathLst>
                <a:path w="2491164" h="3479800">
                  <a:moveTo>
                    <a:pt x="0" y="0"/>
                  </a:moveTo>
                  <a:lnTo>
                    <a:pt x="2491164" y="0"/>
                  </a:lnTo>
                  <a:lnTo>
                    <a:pt x="2491164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FFC33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4000227" y="5007149"/>
            <a:ext cx="7364391" cy="736439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3344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118777" y="6134100"/>
            <a:ext cx="5410667" cy="511049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338"/>
            </a:solidFill>
          </p:spPr>
        </p:sp>
      </p:grpSp>
      <p:grpSp>
        <p:nvGrpSpPr>
          <p:cNvPr id="8" name="Group 2"/>
          <p:cNvGrpSpPr/>
          <p:nvPr/>
        </p:nvGrpSpPr>
        <p:grpSpPr>
          <a:xfrm rot="12614329">
            <a:off x="-2635270" y="7190103"/>
            <a:ext cx="6633996" cy="3431500"/>
            <a:chOff x="0" y="0"/>
            <a:chExt cx="2354580" cy="1217930"/>
          </a:xfrm>
        </p:grpSpPr>
        <p:sp>
          <p:nvSpPr>
            <p:cNvPr id="9" name="Freeform 3"/>
            <p:cNvSpPr/>
            <p:nvPr/>
          </p:nvSpPr>
          <p:spPr>
            <a:xfrm>
              <a:off x="0" y="0"/>
              <a:ext cx="2353310" cy="1217930"/>
            </a:xfrm>
            <a:custGeom>
              <a:avLst/>
              <a:gdLst/>
              <a:ahLst/>
              <a:cxnLst/>
              <a:rect l="l" t="t" r="r" b="b"/>
              <a:pathLst>
                <a:path w="2353310" h="1217930">
                  <a:moveTo>
                    <a:pt x="784860" y="1150620"/>
                  </a:moveTo>
                  <a:cubicBezTo>
                    <a:pt x="905510" y="1191260"/>
                    <a:pt x="1042670" y="1217930"/>
                    <a:pt x="1177290" y="1217930"/>
                  </a:cubicBezTo>
                  <a:cubicBezTo>
                    <a:pt x="1311910" y="1217930"/>
                    <a:pt x="1441450" y="1195070"/>
                    <a:pt x="1560830" y="1154430"/>
                  </a:cubicBezTo>
                  <a:cubicBezTo>
                    <a:pt x="1563370" y="1153160"/>
                    <a:pt x="1565910" y="1153160"/>
                    <a:pt x="1568450" y="1151890"/>
                  </a:cubicBezTo>
                  <a:cubicBezTo>
                    <a:pt x="2016760" y="989330"/>
                    <a:pt x="2346960" y="560070"/>
                    <a:pt x="2353310" y="6350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3500"/>
                  </a:lnTo>
                  <a:cubicBezTo>
                    <a:pt x="6350" y="562610"/>
                    <a:pt x="331470" y="991870"/>
                    <a:pt x="784860" y="115062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sp>
        <p:nvSpPr>
          <p:cNvPr id="10" name="Freeform 17"/>
          <p:cNvSpPr/>
          <p:nvPr/>
        </p:nvSpPr>
        <p:spPr>
          <a:xfrm>
            <a:off x="14773195" y="651509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9"/>
          <p:cNvSpPr txBox="1"/>
          <p:nvPr/>
        </p:nvSpPr>
        <p:spPr>
          <a:xfrm>
            <a:off x="1854861" y="1266925"/>
            <a:ext cx="9640862" cy="122180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Conclusion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219200" y="2781300"/>
            <a:ext cx="11688382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Ø"/>
            </a:pPr>
            <a:r>
              <a:rPr lang="en-GB" sz="4000" dirty="0"/>
              <a:t>Developed an interactive 3D solar system simulation using OpenGL and C++.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GB" sz="4000" dirty="0"/>
              <a:t>Realistically visualizes planetary orbits, rotations, and satellite communication.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GB" sz="4000" dirty="0"/>
              <a:t>Enhances learning with features like zoom, focus, signal animation, and animated star background.</a:t>
            </a:r>
          </a:p>
          <a:p>
            <a:pPr marL="571500" indent="-571500">
              <a:buFont typeface="Wingdings" pitchFamily="2" charset="2"/>
              <a:buChar char="Ø"/>
            </a:pPr>
            <a:r>
              <a:rPr lang="en-GB" sz="4000" dirty="0"/>
              <a:t>Provides an engaging, educational experience suitable for users of all levels.</a:t>
            </a:r>
          </a:p>
          <a:p>
            <a:pPr marL="571500" indent="-571500">
              <a:buFont typeface="Wingdings" pitchFamily="2" charset="2"/>
              <a:buChar char="Ø"/>
            </a:pP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9929623" y="9528932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7" name="Group 6"/>
          <p:cNvGrpSpPr/>
          <p:nvPr/>
        </p:nvGrpSpPr>
        <p:grpSpPr>
          <a:xfrm>
            <a:off x="13809017" y="176925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18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19" name="Group 6"/>
          <p:cNvGrpSpPr/>
          <p:nvPr/>
        </p:nvGrpSpPr>
        <p:grpSpPr>
          <a:xfrm>
            <a:off x="12907582" y="176925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20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21" name="Group 6"/>
          <p:cNvGrpSpPr/>
          <p:nvPr/>
        </p:nvGrpSpPr>
        <p:grpSpPr>
          <a:xfrm>
            <a:off x="12107094" y="176925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22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4" name="Slide Number Placeholder 38"/>
          <p:cNvSpPr txBox="1">
            <a:spLocks/>
          </p:cNvSpPr>
          <p:nvPr/>
        </p:nvSpPr>
        <p:spPr>
          <a:xfrm>
            <a:off x="15011400" y="850678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94463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11716034" y="-5237673"/>
            <a:ext cx="10361839" cy="20687506"/>
            <a:chOff x="0" y="0"/>
            <a:chExt cx="2354580" cy="47009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4700941"/>
            </a:xfrm>
            <a:custGeom>
              <a:avLst/>
              <a:gdLst/>
              <a:ahLst/>
              <a:cxnLst/>
              <a:rect l="l" t="t" r="r" b="b"/>
              <a:pathLst>
                <a:path w="2353310" h="4700941">
                  <a:moveTo>
                    <a:pt x="784860" y="4633631"/>
                  </a:moveTo>
                  <a:cubicBezTo>
                    <a:pt x="905510" y="4674271"/>
                    <a:pt x="1042670" y="4700941"/>
                    <a:pt x="1177290" y="4700941"/>
                  </a:cubicBezTo>
                  <a:cubicBezTo>
                    <a:pt x="1311910" y="4700941"/>
                    <a:pt x="1441450" y="4678081"/>
                    <a:pt x="1560830" y="4637441"/>
                  </a:cubicBezTo>
                  <a:cubicBezTo>
                    <a:pt x="1563370" y="4636171"/>
                    <a:pt x="1565910" y="4636171"/>
                    <a:pt x="1568450" y="4634901"/>
                  </a:cubicBezTo>
                  <a:cubicBezTo>
                    <a:pt x="2016760" y="4472341"/>
                    <a:pt x="2346960" y="4043081"/>
                    <a:pt x="2353310" y="3535794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3533114"/>
                  </a:lnTo>
                  <a:cubicBezTo>
                    <a:pt x="6350" y="4045621"/>
                    <a:pt x="331470" y="4474881"/>
                    <a:pt x="784860" y="463363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id="4" name="Group 4"/>
          <p:cNvGrpSpPr/>
          <p:nvPr/>
        </p:nvGrpSpPr>
        <p:grpSpPr>
          <a:xfrm rot="-10800000">
            <a:off x="6290127" y="390060"/>
            <a:ext cx="2766822" cy="2766822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sp>
        <p:nvSpPr>
          <p:cNvPr id="17" name="Rectangle 16"/>
          <p:cNvSpPr/>
          <p:nvPr/>
        </p:nvSpPr>
        <p:spPr>
          <a:xfrm>
            <a:off x="10134600" y="2730894"/>
            <a:ext cx="11146901" cy="3563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3200"/>
              </a:lnSpc>
            </a:pPr>
            <a:r>
              <a:rPr lang="en-US" sz="13800" b="1" dirty="0">
                <a:solidFill>
                  <a:srgbClr val="23344D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Thank </a:t>
            </a:r>
          </a:p>
          <a:p>
            <a:pPr>
              <a:lnSpc>
                <a:spcPts val="13200"/>
              </a:lnSpc>
            </a:pPr>
            <a:r>
              <a:rPr lang="en-US" sz="13800" b="1" dirty="0">
                <a:solidFill>
                  <a:srgbClr val="23344D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   You </a:t>
            </a:r>
          </a:p>
        </p:txBody>
      </p:sp>
      <p:grpSp>
        <p:nvGrpSpPr>
          <p:cNvPr id="22" name="Group 3"/>
          <p:cNvGrpSpPr/>
          <p:nvPr/>
        </p:nvGrpSpPr>
        <p:grpSpPr>
          <a:xfrm rot="5400000">
            <a:off x="6205507" y="2411702"/>
            <a:ext cx="1490359" cy="1490359"/>
            <a:chOff x="0" y="0"/>
            <a:chExt cx="6350000" cy="6350000"/>
          </a:xfrm>
        </p:grpSpPr>
        <p:sp>
          <p:nvSpPr>
            <p:cNvPr id="23" name="Freeform 4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BD8D7"/>
            </a:solidFill>
          </p:spPr>
        </p:sp>
      </p:grpSp>
      <p:pic>
        <p:nvPicPr>
          <p:cNvPr id="24" name="Picture 2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6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z="4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19</a:t>
            </a:fld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>
          <a:xfrm>
            <a:off x="12573000" y="7299654"/>
            <a:ext cx="14099416" cy="14099416"/>
            <a:chOff x="0" y="0"/>
            <a:chExt cx="812800" cy="812800"/>
          </a:xfrm>
        </p:grpSpPr>
        <p:sp>
          <p:nvSpPr>
            <p:cNvPr id="3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4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10"/>
          <p:cNvGrpSpPr/>
          <p:nvPr/>
        </p:nvGrpSpPr>
        <p:grpSpPr>
          <a:xfrm>
            <a:off x="747857" y="-643475"/>
            <a:ext cx="1286950" cy="1286950"/>
            <a:chOff x="0" y="0"/>
            <a:chExt cx="812800" cy="812800"/>
          </a:xfrm>
        </p:grpSpPr>
        <p:sp>
          <p:nvSpPr>
            <p:cNvPr id="9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45DA0"/>
            </a:solidFill>
          </p:spPr>
        </p:sp>
        <p:sp>
          <p:nvSpPr>
            <p:cNvPr id="10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653F0BF5-51E1-97B2-23E8-AA037B1268E9}"/>
              </a:ext>
            </a:extLst>
          </p:cNvPr>
          <p:cNvSpPr/>
          <p:nvPr/>
        </p:nvSpPr>
        <p:spPr>
          <a:xfrm>
            <a:off x="12339407" y="1420453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A01D75-F27D-D072-C600-4F6BC21917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3" y="99378"/>
            <a:ext cx="7256986" cy="13707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TextBox 4">
            <a:extLst>
              <a:ext uri="{FF2B5EF4-FFF2-40B4-BE49-F238E27FC236}">
                <a16:creationId xmlns:a16="http://schemas.microsoft.com/office/drawing/2014/main" id="{F494EB57-F3AA-93AF-96B7-6BE3FC56F212}"/>
              </a:ext>
            </a:extLst>
          </p:cNvPr>
          <p:cNvSpPr txBox="1"/>
          <p:nvPr/>
        </p:nvSpPr>
        <p:spPr>
          <a:xfrm>
            <a:off x="4361889" y="1485900"/>
            <a:ext cx="7677711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400"/>
              </a:lnSpc>
            </a:pPr>
            <a:r>
              <a:rPr lang="en-US" sz="8000" b="1" dirty="0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ea typeface="Open Sauce"/>
                <a:cs typeface="Times New Roman" panose="02020603050405020304" pitchFamily="18" charset="0"/>
                <a:sym typeface="Open Sauce"/>
              </a:rPr>
              <a:t>Meet Our Team</a:t>
            </a:r>
          </a:p>
        </p:txBody>
      </p:sp>
      <p:sp>
        <p:nvSpPr>
          <p:cNvPr id="17" name="AutoShape 18">
            <a:extLst>
              <a:ext uri="{FF2B5EF4-FFF2-40B4-BE49-F238E27FC236}">
                <a16:creationId xmlns:a16="http://schemas.microsoft.com/office/drawing/2014/main" id="{A9F4F9CD-0E17-A63A-D478-05E40D0BEB0A}"/>
              </a:ext>
            </a:extLst>
          </p:cNvPr>
          <p:cNvSpPr/>
          <p:nvPr/>
        </p:nvSpPr>
        <p:spPr>
          <a:xfrm flipV="1">
            <a:off x="11201400" y="2869628"/>
            <a:ext cx="7086600" cy="76200"/>
          </a:xfrm>
          <a:prstGeom prst="line">
            <a:avLst/>
          </a:prstGeom>
          <a:ln w="38100" cap="flat">
            <a:solidFill>
              <a:schemeClr val="tx2">
                <a:lumMod val="50000"/>
              </a:schemeClr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0A37B28-1EA3-EDB4-D28C-BAAC16BAD54F}"/>
              </a:ext>
            </a:extLst>
          </p:cNvPr>
          <p:cNvGrpSpPr/>
          <p:nvPr/>
        </p:nvGrpSpPr>
        <p:grpSpPr>
          <a:xfrm>
            <a:off x="2013730" y="3830808"/>
            <a:ext cx="4352618" cy="2930028"/>
            <a:chOff x="28068" y="-282159"/>
            <a:chExt cx="3261779" cy="2092182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6324FCD-3B6D-46EA-8E8B-82D09D28D7A8}"/>
                </a:ext>
              </a:extLst>
            </p:cNvPr>
            <p:cNvSpPr/>
            <p:nvPr/>
          </p:nvSpPr>
          <p:spPr>
            <a:xfrm>
              <a:off x="28068" y="-282159"/>
              <a:ext cx="3261779" cy="1771191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B8DB287-20BB-4AAA-E3BC-F762A1276354}"/>
                </a:ext>
              </a:extLst>
            </p:cNvPr>
            <p:cNvSpPr/>
            <p:nvPr/>
          </p:nvSpPr>
          <p:spPr>
            <a:xfrm>
              <a:off x="241669" y="38832"/>
              <a:ext cx="2731379" cy="1771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: Most. Sonia Islam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ID:21225103101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FA2C2A-6C04-FEB5-7CFF-C60AFE6A7F7F}"/>
              </a:ext>
            </a:extLst>
          </p:cNvPr>
          <p:cNvGrpSpPr/>
          <p:nvPr/>
        </p:nvGrpSpPr>
        <p:grpSpPr>
          <a:xfrm>
            <a:off x="11836731" y="3830808"/>
            <a:ext cx="3780852" cy="2578108"/>
            <a:chOff x="3447188" y="-127020"/>
            <a:chExt cx="2951986" cy="1899317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5821476-54C5-3349-DE27-3FDBAE416C90}"/>
                </a:ext>
              </a:extLst>
            </p:cNvPr>
            <p:cNvSpPr/>
            <p:nvPr/>
          </p:nvSpPr>
          <p:spPr>
            <a:xfrm>
              <a:off x="3447188" y="-127019"/>
              <a:ext cx="2951986" cy="1782151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CF69B34-A8FE-A495-66CE-81CB4C00E476}"/>
                </a:ext>
              </a:extLst>
            </p:cNvPr>
            <p:cNvSpPr/>
            <p:nvPr/>
          </p:nvSpPr>
          <p:spPr>
            <a:xfrm>
              <a:off x="3447188" y="-127020"/>
              <a:ext cx="2951986" cy="189931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: Md. </a:t>
              </a:r>
              <a:r>
                <a:rPr lang="en-US" sz="32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Mehedi</a:t>
              </a:r>
              <a:r>
                <a:rPr lang="en-US" sz="3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Hasan</a:t>
              </a:r>
              <a:endPara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ID:21225103334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A76C21-1B54-AF28-3B7D-33E7A95B0B37}"/>
              </a:ext>
            </a:extLst>
          </p:cNvPr>
          <p:cNvGrpSpPr/>
          <p:nvPr/>
        </p:nvGrpSpPr>
        <p:grpSpPr>
          <a:xfrm>
            <a:off x="4121185" y="6760836"/>
            <a:ext cx="4028798" cy="2839394"/>
            <a:chOff x="6694373" y="-20553"/>
            <a:chExt cx="2951986" cy="177119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2707E9A-9602-3E44-9EFC-15417EEB3A0A}"/>
                </a:ext>
              </a:extLst>
            </p:cNvPr>
            <p:cNvSpPr/>
            <p:nvPr/>
          </p:nvSpPr>
          <p:spPr>
            <a:xfrm>
              <a:off x="6694373" y="1106"/>
              <a:ext cx="2951986" cy="1536238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1E01173-7A20-3266-B743-8AF31FA20448}"/>
                </a:ext>
              </a:extLst>
            </p:cNvPr>
            <p:cNvSpPr/>
            <p:nvPr/>
          </p:nvSpPr>
          <p:spPr>
            <a:xfrm>
              <a:off x="6694373" y="-20553"/>
              <a:ext cx="2951986" cy="177119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ctr" anchorCtr="0">
              <a:noAutofit/>
            </a:bodyPr>
            <a:lstStyle/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: 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Abdullah Al Hill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Baki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Anim</a:t>
              </a:r>
              <a:endPara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ID:21225103341</a:t>
              </a:r>
            </a:p>
            <a:p>
              <a:pPr lvl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C484BC-A134-6A5A-D841-FC3B8B77C0C5}"/>
              </a:ext>
            </a:extLst>
          </p:cNvPr>
          <p:cNvGrpSpPr/>
          <p:nvPr/>
        </p:nvGrpSpPr>
        <p:grpSpPr>
          <a:xfrm>
            <a:off x="8854388" y="6667924"/>
            <a:ext cx="3991816" cy="2590375"/>
            <a:chOff x="1643274" y="2067496"/>
            <a:chExt cx="2951986" cy="1549105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005428-B5D0-7893-3675-97B7A77C541E}"/>
                </a:ext>
              </a:extLst>
            </p:cNvPr>
            <p:cNvSpPr/>
            <p:nvPr/>
          </p:nvSpPr>
          <p:spPr>
            <a:xfrm>
              <a:off x="1643274" y="2123060"/>
              <a:ext cx="2951986" cy="1493541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31E2634-3712-3B1A-88D2-259B4D50316B}"/>
                </a:ext>
              </a:extLst>
            </p:cNvPr>
            <p:cNvSpPr/>
            <p:nvPr/>
          </p:nvSpPr>
          <p:spPr>
            <a:xfrm>
              <a:off x="1643274" y="2067496"/>
              <a:ext cx="2951986" cy="154910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7630" tIns="87630" rIns="87630" bIns="8763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: </a:t>
              </a:r>
              <a:r>
                <a:rPr lang="en-US" sz="32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Humayra</a:t>
              </a:r>
              <a:r>
                <a:rPr lang="en-US" sz="3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3200" kern="1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Kabir</a:t>
              </a:r>
              <a:endPara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ID:21225103501</a:t>
              </a:r>
            </a:p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4BC2E2-0EC9-0303-4D0D-E553AE224A4E}"/>
              </a:ext>
            </a:extLst>
          </p:cNvPr>
          <p:cNvGrpSpPr/>
          <p:nvPr/>
        </p:nvGrpSpPr>
        <p:grpSpPr>
          <a:xfrm>
            <a:off x="7146681" y="3830808"/>
            <a:ext cx="3970319" cy="2480491"/>
            <a:chOff x="4890459" y="1994721"/>
            <a:chExt cx="3324986" cy="1890785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0474CEF-3305-CD7E-F1BB-0BC622DDBFF2}"/>
                </a:ext>
              </a:extLst>
            </p:cNvPr>
            <p:cNvSpPr/>
            <p:nvPr/>
          </p:nvSpPr>
          <p:spPr>
            <a:xfrm>
              <a:off x="4890459" y="1994721"/>
              <a:ext cx="3312630" cy="1843966"/>
            </a:xfrm>
            <a:prstGeom prst="rect">
              <a:avLst/>
            </a:prstGeom>
          </p:spPr>
          <p:style>
            <a:lnRef idx="2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3870B01-A634-7C43-6879-F11083FB4D26}"/>
                </a:ext>
              </a:extLst>
            </p:cNvPr>
            <p:cNvSpPr/>
            <p:nvPr/>
          </p:nvSpPr>
          <p:spPr>
            <a:xfrm>
              <a:off x="4902815" y="1994721"/>
              <a:ext cx="3312630" cy="189078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: Lamia </a:t>
              </a:r>
              <a:r>
                <a:rPr lang="en-US" sz="32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Muntaha</a:t>
              </a:r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en-US" sz="32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2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ID:21225103185</a:t>
              </a:r>
            </a:p>
            <a:p>
              <a:pPr lvl="0" algn="ctr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2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Group 8"/>
          <p:cNvGrpSpPr>
            <a:grpSpLocks noChangeAspect="1"/>
          </p:cNvGrpSpPr>
          <p:nvPr/>
        </p:nvGrpSpPr>
        <p:grpSpPr>
          <a:xfrm>
            <a:off x="16701415" y="-1859816"/>
            <a:ext cx="3719631" cy="3719631"/>
            <a:chOff x="0" y="0"/>
            <a:chExt cx="1708150" cy="1708150"/>
          </a:xfrm>
          <a:solidFill>
            <a:schemeClr val="accent6">
              <a:lumMod val="75000"/>
            </a:schemeClr>
          </a:solidFill>
        </p:grpSpPr>
        <p:sp>
          <p:nvSpPr>
            <p:cNvPr id="36" name="Freeform 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grpSp>
        <p:nvGrpSpPr>
          <p:cNvPr id="37" name="Group 8"/>
          <p:cNvGrpSpPr>
            <a:grpSpLocks noChangeAspect="1"/>
          </p:cNvGrpSpPr>
          <p:nvPr/>
        </p:nvGrpSpPr>
        <p:grpSpPr>
          <a:xfrm>
            <a:off x="-3125217" y="7299654"/>
            <a:ext cx="5920997" cy="5920997"/>
            <a:chOff x="0" y="0"/>
            <a:chExt cx="1708150" cy="1708150"/>
          </a:xfrm>
          <a:solidFill>
            <a:schemeClr val="accent6">
              <a:lumMod val="75000"/>
            </a:schemeClr>
          </a:solidFill>
        </p:grpSpPr>
        <p:sp>
          <p:nvSpPr>
            <p:cNvPr id="38" name="Freeform 9"/>
            <p:cNvSpPr/>
            <p:nvPr/>
          </p:nvSpPr>
          <p:spPr>
            <a:xfrm>
              <a:off x="0" y="0"/>
              <a:ext cx="1708150" cy="1708150"/>
            </a:xfrm>
            <a:custGeom>
              <a:avLst/>
              <a:gdLst/>
              <a:ahLst/>
              <a:cxnLst/>
              <a:rect l="l" t="t" r="r" b="b"/>
              <a:pathLst>
                <a:path w="1708150" h="1708150">
                  <a:moveTo>
                    <a:pt x="853440" y="1708150"/>
                  </a:moveTo>
                  <a:cubicBezTo>
                    <a:pt x="383540" y="1708150"/>
                    <a:pt x="0" y="1324610"/>
                    <a:pt x="0" y="853440"/>
                  </a:cubicBezTo>
                  <a:cubicBezTo>
                    <a:pt x="0" y="383540"/>
                    <a:pt x="383540" y="0"/>
                    <a:pt x="853440" y="0"/>
                  </a:cubicBezTo>
                  <a:cubicBezTo>
                    <a:pt x="1324610" y="0"/>
                    <a:pt x="1706880" y="383540"/>
                    <a:pt x="1706880" y="853440"/>
                  </a:cubicBezTo>
                  <a:cubicBezTo>
                    <a:pt x="1708150" y="1324610"/>
                    <a:pt x="1324610" y="1708150"/>
                    <a:pt x="853440" y="1708150"/>
                  </a:cubicBezTo>
                  <a:close/>
                  <a:moveTo>
                    <a:pt x="853440" y="469900"/>
                  </a:moveTo>
                  <a:cubicBezTo>
                    <a:pt x="642620" y="469900"/>
                    <a:pt x="469900" y="642620"/>
                    <a:pt x="469900" y="853440"/>
                  </a:cubicBezTo>
                  <a:cubicBezTo>
                    <a:pt x="469900" y="1064260"/>
                    <a:pt x="642620" y="1236980"/>
                    <a:pt x="853440" y="1236980"/>
                  </a:cubicBezTo>
                  <a:cubicBezTo>
                    <a:pt x="1064260" y="1236980"/>
                    <a:pt x="1236980" y="1064260"/>
                    <a:pt x="1236980" y="853440"/>
                  </a:cubicBezTo>
                  <a:cubicBezTo>
                    <a:pt x="1236980" y="642620"/>
                    <a:pt x="1065530" y="469900"/>
                    <a:pt x="853440" y="469900"/>
                  </a:cubicBezTo>
                  <a:close/>
                </a:path>
              </a:pathLst>
            </a:custGeom>
            <a:grpFill/>
          </p:spPr>
        </p:sp>
      </p:grpSp>
      <p:sp>
        <p:nvSpPr>
          <p:cNvPr id="39" name="Slide Number Placeholder 38"/>
          <p:cNvSpPr>
            <a:spLocks noGrp="1"/>
          </p:cNvSpPr>
          <p:nvPr>
            <p:ph type="sldNum" sz="quarter" idx="12"/>
          </p:nvPr>
        </p:nvSpPr>
        <p:spPr>
          <a:xfrm>
            <a:off x="15448750" y="9264541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4000" b="1" smtClean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 sz="40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490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73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5400000">
            <a:off x="1250671" y="-1811644"/>
            <a:ext cx="10371943" cy="13718966"/>
            <a:chOff x="0" y="0"/>
            <a:chExt cx="2354580" cy="31144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353310" cy="3114403"/>
            </a:xfrm>
            <a:custGeom>
              <a:avLst/>
              <a:gdLst/>
              <a:ahLst/>
              <a:cxnLst/>
              <a:rect l="l" t="t" r="r" b="b"/>
              <a:pathLst>
                <a:path w="2353310" h="3114403">
                  <a:moveTo>
                    <a:pt x="784860" y="3047092"/>
                  </a:moveTo>
                  <a:cubicBezTo>
                    <a:pt x="905510" y="3087732"/>
                    <a:pt x="1042670" y="3114403"/>
                    <a:pt x="1177290" y="3114403"/>
                  </a:cubicBezTo>
                  <a:cubicBezTo>
                    <a:pt x="1311910" y="3114403"/>
                    <a:pt x="1441450" y="3091542"/>
                    <a:pt x="1560830" y="3050903"/>
                  </a:cubicBezTo>
                  <a:cubicBezTo>
                    <a:pt x="1563370" y="3049632"/>
                    <a:pt x="1565910" y="3049632"/>
                    <a:pt x="1568450" y="3048363"/>
                  </a:cubicBezTo>
                  <a:cubicBezTo>
                    <a:pt x="2016760" y="2885803"/>
                    <a:pt x="2346960" y="2456542"/>
                    <a:pt x="2353310" y="1954137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1952678"/>
                  </a:lnTo>
                  <a:cubicBezTo>
                    <a:pt x="6350" y="2459082"/>
                    <a:pt x="331470" y="2888342"/>
                    <a:pt x="784860" y="304709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4" name="TextBox 4"/>
          <p:cNvSpPr txBox="1"/>
          <p:nvPr/>
        </p:nvSpPr>
        <p:spPr>
          <a:xfrm>
            <a:off x="1600200" y="2601673"/>
            <a:ext cx="9923368" cy="507831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3200"/>
              </a:lnSpc>
            </a:pPr>
            <a:r>
              <a:rPr lang="en-US" sz="11999" b="1" dirty="0">
                <a:solidFill>
                  <a:srgbClr val="23344D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Solar </a:t>
            </a:r>
          </a:p>
          <a:p>
            <a:pPr algn="ctr">
              <a:lnSpc>
                <a:spcPts val="13200"/>
              </a:lnSpc>
            </a:pPr>
            <a:r>
              <a:rPr lang="en-US" sz="11999" b="1" dirty="0">
                <a:solidFill>
                  <a:srgbClr val="23344D"/>
                </a:solidFill>
                <a:latin typeface="Muli Ultra-Bold"/>
                <a:ea typeface="Muli Ultra-Bold"/>
                <a:cs typeface="Muli Ultra-Bold"/>
                <a:sym typeface="Muli Ultra-Bold"/>
              </a:rPr>
              <a:t>System Simulation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16073111" y="2928611"/>
            <a:ext cx="4429778" cy="4429778"/>
            <a:chOff x="0" y="0"/>
            <a:chExt cx="6350000" cy="63500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grpSp>
        <p:nvGrpSpPr>
          <p:cNvPr id="7" name="Group 7"/>
          <p:cNvGrpSpPr/>
          <p:nvPr/>
        </p:nvGrpSpPr>
        <p:grpSpPr>
          <a:xfrm>
            <a:off x="15281228" y="5797290"/>
            <a:ext cx="2156785" cy="2156785"/>
            <a:chOff x="0" y="0"/>
            <a:chExt cx="6350000" cy="63500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9BD8D7"/>
            </a:solidFill>
          </p:spPr>
        </p:sp>
      </p:grp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7393923" y="8167784"/>
            <a:ext cx="10914278" cy="2782205"/>
            <a:chOff x="0" y="0"/>
            <a:chExt cx="3691990" cy="94114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91990" cy="941141"/>
            </a:xfrm>
            <a:custGeom>
              <a:avLst/>
              <a:gdLst/>
              <a:ahLst/>
              <a:cxnLst/>
              <a:rect l="l" t="t" r="r" b="b"/>
              <a:pathLst>
                <a:path w="3691990" h="941141">
                  <a:moveTo>
                    <a:pt x="0" y="0"/>
                  </a:moveTo>
                  <a:lnTo>
                    <a:pt x="3691990" y="0"/>
                  </a:lnTo>
                  <a:lnTo>
                    <a:pt x="3691990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FFC33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-137050" y="8115398"/>
            <a:ext cx="9262000" cy="2782205"/>
            <a:chOff x="0" y="0"/>
            <a:chExt cx="3133072" cy="94114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133072" cy="941141"/>
            </a:xfrm>
            <a:custGeom>
              <a:avLst/>
              <a:gdLst/>
              <a:ahLst/>
              <a:cxnLst/>
              <a:rect l="l" t="t" r="r" b="b"/>
              <a:pathLst>
                <a:path w="3133072" h="941141">
                  <a:moveTo>
                    <a:pt x="0" y="0"/>
                  </a:moveTo>
                  <a:lnTo>
                    <a:pt x="3133072" y="0"/>
                  </a:lnTo>
                  <a:lnTo>
                    <a:pt x="3133072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23344D"/>
            </a:solidFill>
          </p:spPr>
        </p:sp>
      </p:grpSp>
      <p:sp>
        <p:nvSpPr>
          <p:cNvPr id="6" name="Freeform 6"/>
          <p:cNvSpPr/>
          <p:nvPr/>
        </p:nvSpPr>
        <p:spPr>
          <a:xfrm rot="5400000">
            <a:off x="9126165" y="7069659"/>
            <a:ext cx="2782205" cy="2782205"/>
          </a:xfrm>
          <a:custGeom>
            <a:avLst/>
            <a:gdLst/>
            <a:ahLst/>
            <a:cxnLst/>
            <a:rect l="l" t="t" r="r" b="b"/>
            <a:pathLst>
              <a:path w="2782205" h="2782205">
                <a:moveTo>
                  <a:pt x="0" y="0"/>
                </a:moveTo>
                <a:lnTo>
                  <a:pt x="2782205" y="0"/>
                </a:lnTo>
                <a:lnTo>
                  <a:pt x="2782205" y="2782205"/>
                </a:lnTo>
                <a:lnTo>
                  <a:pt x="0" y="27822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15629372" y="7367237"/>
            <a:ext cx="2782205" cy="2782205"/>
            <a:chOff x="0" y="0"/>
            <a:chExt cx="6350000" cy="63500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338"/>
            </a:solidFill>
          </p:spPr>
        </p:sp>
      </p:grpSp>
      <p:sp>
        <p:nvSpPr>
          <p:cNvPr id="18" name="TextBox 9"/>
          <p:cNvSpPr txBox="1"/>
          <p:nvPr/>
        </p:nvSpPr>
        <p:spPr>
          <a:xfrm>
            <a:off x="2527988" y="1104900"/>
            <a:ext cx="8101007" cy="1221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Introduction 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grpSp>
        <p:nvGrpSpPr>
          <p:cNvPr id="20" name="Group 6"/>
          <p:cNvGrpSpPr/>
          <p:nvPr/>
        </p:nvGrpSpPr>
        <p:grpSpPr>
          <a:xfrm>
            <a:off x="13897997" y="675986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21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22" name="Group 6"/>
          <p:cNvGrpSpPr/>
          <p:nvPr/>
        </p:nvGrpSpPr>
        <p:grpSpPr>
          <a:xfrm>
            <a:off x="12851062" y="675986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23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24" name="Group 6"/>
          <p:cNvGrpSpPr/>
          <p:nvPr/>
        </p:nvGrpSpPr>
        <p:grpSpPr>
          <a:xfrm>
            <a:off x="11750712" y="679898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25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sp>
        <p:nvSpPr>
          <p:cNvPr id="27" name="Rectangle 26"/>
          <p:cNvSpPr/>
          <p:nvPr/>
        </p:nvSpPr>
        <p:spPr>
          <a:xfrm>
            <a:off x="1042994" y="3633073"/>
            <a:ext cx="886442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GB" sz="3600" b="1" dirty="0"/>
              <a:t>Solar System Simulation </a:t>
            </a:r>
            <a:r>
              <a:rPr lang="en-GB" sz="3600" dirty="0"/>
              <a:t>creates a 3D interactive simulation of the solar system using OpenGL and C++. It helps users visualize planetary movements and orbits, making learning about space more engaging and easy to understand.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6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17268" y="2062922"/>
            <a:ext cx="7065082" cy="5178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6019800" y="8515948"/>
            <a:ext cx="10914278" cy="2782205"/>
            <a:chOff x="0" y="0"/>
            <a:chExt cx="3691990" cy="941141"/>
          </a:xfrm>
        </p:grpSpPr>
        <p:sp>
          <p:nvSpPr>
            <p:cNvPr id="4" name="Freeform 3"/>
            <p:cNvSpPr/>
            <p:nvPr/>
          </p:nvSpPr>
          <p:spPr>
            <a:xfrm>
              <a:off x="0" y="0"/>
              <a:ext cx="3691990" cy="941141"/>
            </a:xfrm>
            <a:custGeom>
              <a:avLst/>
              <a:gdLst/>
              <a:ahLst/>
              <a:cxnLst/>
              <a:rect l="l" t="t" r="r" b="b"/>
              <a:pathLst>
                <a:path w="3691990" h="941141">
                  <a:moveTo>
                    <a:pt x="0" y="0"/>
                  </a:moveTo>
                  <a:lnTo>
                    <a:pt x="3691990" y="0"/>
                  </a:lnTo>
                  <a:lnTo>
                    <a:pt x="3691990" y="941141"/>
                  </a:lnTo>
                  <a:lnTo>
                    <a:pt x="0" y="941141"/>
                  </a:lnTo>
                  <a:close/>
                </a:path>
              </a:pathLst>
            </a:custGeom>
            <a:solidFill>
              <a:srgbClr val="FFC33C"/>
            </a:solidFill>
          </p:spPr>
        </p:sp>
      </p:grpSp>
      <p:sp>
        <p:nvSpPr>
          <p:cNvPr id="7" name="Freeform 6"/>
          <p:cNvSpPr/>
          <p:nvPr/>
        </p:nvSpPr>
        <p:spPr>
          <a:xfrm rot="5400000">
            <a:off x="9464417" y="8515948"/>
            <a:ext cx="2782205" cy="2782205"/>
          </a:xfrm>
          <a:custGeom>
            <a:avLst/>
            <a:gdLst/>
            <a:ahLst/>
            <a:cxnLst/>
            <a:rect l="l" t="t" r="r" b="b"/>
            <a:pathLst>
              <a:path w="2782205" h="2782205">
                <a:moveTo>
                  <a:pt x="0" y="0"/>
                </a:moveTo>
                <a:lnTo>
                  <a:pt x="2782205" y="0"/>
                </a:lnTo>
                <a:lnTo>
                  <a:pt x="2782205" y="2782205"/>
                </a:lnTo>
                <a:lnTo>
                  <a:pt x="0" y="27822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7"/>
          <p:cNvSpPr/>
          <p:nvPr/>
        </p:nvSpPr>
        <p:spPr>
          <a:xfrm rot="5400000">
            <a:off x="4837795" y="7934188"/>
            <a:ext cx="2782205" cy="2782205"/>
          </a:xfrm>
          <a:custGeom>
            <a:avLst/>
            <a:gdLst/>
            <a:ahLst/>
            <a:cxnLst/>
            <a:rect l="l" t="t" r="r" b="b"/>
            <a:pathLst>
              <a:path w="2782205" h="2782205">
                <a:moveTo>
                  <a:pt x="0" y="0"/>
                </a:moveTo>
                <a:lnTo>
                  <a:pt x="2782205" y="0"/>
                </a:lnTo>
                <a:lnTo>
                  <a:pt x="2782205" y="2782205"/>
                </a:lnTo>
                <a:lnTo>
                  <a:pt x="0" y="27822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8"/>
          <p:cNvGrpSpPr/>
          <p:nvPr/>
        </p:nvGrpSpPr>
        <p:grpSpPr>
          <a:xfrm>
            <a:off x="15774892" y="7873438"/>
            <a:ext cx="2782205" cy="2782205"/>
            <a:chOff x="0" y="0"/>
            <a:chExt cx="6350000" cy="6350000"/>
          </a:xfrm>
        </p:grpSpPr>
        <p:sp>
          <p:nvSpPr>
            <p:cNvPr id="10" name="Freeform 9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338"/>
            </a:solidFill>
          </p:spPr>
        </p:sp>
      </p:grpSp>
      <p:sp>
        <p:nvSpPr>
          <p:cNvPr id="11" name="TextBox 9"/>
          <p:cNvSpPr txBox="1"/>
          <p:nvPr/>
        </p:nvSpPr>
        <p:spPr>
          <a:xfrm>
            <a:off x="2527988" y="1104900"/>
            <a:ext cx="8101007" cy="1221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Motivation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grpSp>
        <p:nvGrpSpPr>
          <p:cNvPr id="13" name="Group 6"/>
          <p:cNvGrpSpPr/>
          <p:nvPr/>
        </p:nvGrpSpPr>
        <p:grpSpPr>
          <a:xfrm>
            <a:off x="13897997" y="675986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14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15" name="Group 6"/>
          <p:cNvGrpSpPr/>
          <p:nvPr/>
        </p:nvGrpSpPr>
        <p:grpSpPr>
          <a:xfrm>
            <a:off x="12851062" y="675986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16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17" name="Group 6"/>
          <p:cNvGrpSpPr/>
          <p:nvPr/>
        </p:nvGrpSpPr>
        <p:grpSpPr>
          <a:xfrm>
            <a:off x="11750712" y="679898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18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sp>
        <p:nvSpPr>
          <p:cNvPr id="19" name="Rectangle 18"/>
          <p:cNvSpPr/>
          <p:nvPr/>
        </p:nvSpPr>
        <p:spPr>
          <a:xfrm>
            <a:off x="906595" y="2781301"/>
            <a:ext cx="915180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just">
              <a:buFont typeface="Wingdings" pitchFamily="2" charset="2"/>
              <a:buChar char="q"/>
            </a:pPr>
            <a:r>
              <a:rPr lang="en-GB" sz="3600" dirty="0"/>
              <a:t>Complex planetary motions are hard to learn from textbooks.</a:t>
            </a:r>
          </a:p>
          <a:p>
            <a:pPr marL="571500" indent="-571500" algn="just">
              <a:buFont typeface="Wingdings" pitchFamily="2" charset="2"/>
              <a:buChar char="q"/>
            </a:pPr>
            <a:r>
              <a:rPr lang="en-GB" sz="3600" dirty="0"/>
              <a:t>Traditional methods lack interactive visualization.</a:t>
            </a:r>
          </a:p>
          <a:p>
            <a:pPr marL="571500" indent="-571500" algn="just">
              <a:buFont typeface="Wingdings" pitchFamily="2" charset="2"/>
              <a:buChar char="q"/>
            </a:pPr>
            <a:r>
              <a:rPr lang="en-GB" sz="3600" dirty="0"/>
              <a:t>Need for an engaging, visual astronomy tool.</a:t>
            </a:r>
          </a:p>
          <a:p>
            <a:pPr marL="571500" indent="-571500" algn="just">
              <a:buFont typeface="Wingdings" pitchFamily="2" charset="2"/>
              <a:buChar char="q"/>
            </a:pPr>
            <a:r>
              <a:rPr lang="en-GB" sz="3600" dirty="0"/>
              <a:t>Growing interest in space exploration.</a:t>
            </a:r>
          </a:p>
          <a:p>
            <a:pPr marL="571500" indent="-571500" algn="just">
              <a:buFont typeface="Wingdings" pitchFamily="2" charset="2"/>
              <a:buChar char="q"/>
            </a:pPr>
            <a:r>
              <a:rPr lang="en-GB" sz="3600" dirty="0"/>
              <a:t>Supports learning for students and enthusiasts.</a:t>
            </a:r>
          </a:p>
          <a:p>
            <a:pPr marL="571500" indent="-571500" algn="just">
              <a:buFont typeface="Wingdings" pitchFamily="2" charset="2"/>
              <a:buChar char="q"/>
            </a:pPr>
            <a:r>
              <a:rPr lang="en-GB" sz="3600" dirty="0"/>
              <a:t>Helps developers improve 3D OpenGL skills.</a:t>
            </a:r>
          </a:p>
        </p:txBody>
      </p:sp>
      <p:sp>
        <p:nvSpPr>
          <p:cNvPr id="20" name="Slide Number Placeholder 9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21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4200" y="1715805"/>
            <a:ext cx="7010400" cy="5942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0270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830388" y="0"/>
            <a:ext cx="7364391" cy="10287000"/>
            <a:chOff x="0" y="0"/>
            <a:chExt cx="2491164" cy="3479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91164" cy="3479800"/>
            </a:xfrm>
            <a:custGeom>
              <a:avLst/>
              <a:gdLst/>
              <a:ahLst/>
              <a:cxnLst/>
              <a:rect l="l" t="t" r="r" b="b"/>
              <a:pathLst>
                <a:path w="2491164" h="3479800">
                  <a:moveTo>
                    <a:pt x="0" y="0"/>
                  </a:moveTo>
                  <a:lnTo>
                    <a:pt x="2491164" y="0"/>
                  </a:lnTo>
                  <a:lnTo>
                    <a:pt x="2491164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FFC33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3900154" y="6794920"/>
            <a:ext cx="7364391" cy="7364391"/>
            <a:chOff x="0" y="0"/>
            <a:chExt cx="6350000" cy="6350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23344D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77015" y="7921870"/>
            <a:ext cx="5410667" cy="511049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338"/>
            </a:solidFill>
          </p:spPr>
        </p:sp>
      </p:grpSp>
      <p:grpSp>
        <p:nvGrpSpPr>
          <p:cNvPr id="8" name="Group 2"/>
          <p:cNvGrpSpPr/>
          <p:nvPr/>
        </p:nvGrpSpPr>
        <p:grpSpPr>
          <a:xfrm rot="12614329">
            <a:off x="-2635269" y="8377536"/>
            <a:ext cx="6633996" cy="3431500"/>
            <a:chOff x="0" y="0"/>
            <a:chExt cx="2354580" cy="1217930"/>
          </a:xfrm>
        </p:grpSpPr>
        <p:sp>
          <p:nvSpPr>
            <p:cNvPr id="9" name="Freeform 3"/>
            <p:cNvSpPr/>
            <p:nvPr/>
          </p:nvSpPr>
          <p:spPr>
            <a:xfrm>
              <a:off x="0" y="0"/>
              <a:ext cx="2353310" cy="1217930"/>
            </a:xfrm>
            <a:custGeom>
              <a:avLst/>
              <a:gdLst/>
              <a:ahLst/>
              <a:cxnLst/>
              <a:rect l="l" t="t" r="r" b="b"/>
              <a:pathLst>
                <a:path w="2353310" h="1217930">
                  <a:moveTo>
                    <a:pt x="784860" y="1150620"/>
                  </a:moveTo>
                  <a:cubicBezTo>
                    <a:pt x="905510" y="1191260"/>
                    <a:pt x="1042670" y="1217930"/>
                    <a:pt x="1177290" y="1217930"/>
                  </a:cubicBezTo>
                  <a:cubicBezTo>
                    <a:pt x="1311910" y="1217930"/>
                    <a:pt x="1441450" y="1195070"/>
                    <a:pt x="1560830" y="1154430"/>
                  </a:cubicBezTo>
                  <a:cubicBezTo>
                    <a:pt x="1563370" y="1153160"/>
                    <a:pt x="1565910" y="1153160"/>
                    <a:pt x="1568450" y="1151890"/>
                  </a:cubicBezTo>
                  <a:cubicBezTo>
                    <a:pt x="2016760" y="989330"/>
                    <a:pt x="2346960" y="560070"/>
                    <a:pt x="2353310" y="6350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3500"/>
                  </a:lnTo>
                  <a:cubicBezTo>
                    <a:pt x="6350" y="562610"/>
                    <a:pt x="331470" y="991870"/>
                    <a:pt x="784860" y="115062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sp>
        <p:nvSpPr>
          <p:cNvPr id="10" name="Freeform 17"/>
          <p:cNvSpPr/>
          <p:nvPr/>
        </p:nvSpPr>
        <p:spPr>
          <a:xfrm>
            <a:off x="15240000" y="7573077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1" name="TextBox 9"/>
          <p:cNvSpPr txBox="1"/>
          <p:nvPr/>
        </p:nvSpPr>
        <p:spPr>
          <a:xfrm>
            <a:off x="1854861" y="1266925"/>
            <a:ext cx="8101007" cy="1221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Problem Statement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sp>
        <p:nvSpPr>
          <p:cNvPr id="13" name="Freeform 17"/>
          <p:cNvSpPr/>
          <p:nvPr/>
        </p:nvSpPr>
        <p:spPr>
          <a:xfrm>
            <a:off x="-1677014" y="8287582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4" name="TextBox 13"/>
          <p:cNvSpPr txBox="1"/>
          <p:nvPr/>
        </p:nvSpPr>
        <p:spPr>
          <a:xfrm>
            <a:off x="1371600" y="3086100"/>
            <a:ext cx="98298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itchFamily="2" charset="2"/>
              <a:buChar char="v"/>
            </a:pPr>
            <a:r>
              <a:rPr lang="en-GB" sz="4000" dirty="0"/>
              <a:t>Difficulty understanding dynamic planetary motions from static materials.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GB" sz="4000" dirty="0"/>
              <a:t>Lack of interactive tools to visualize celestial relationships clearly.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GB" sz="4000" dirty="0"/>
              <a:t>Limited resources for real-time, 3D solar system simulations.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GB" sz="4000" dirty="0"/>
              <a:t>Need for an educational tool that is both engaging and informative.</a:t>
            </a:r>
          </a:p>
          <a:p>
            <a:pPr marL="571500" indent="-571500" algn="just">
              <a:buFont typeface="Wingdings" pitchFamily="2" charset="2"/>
              <a:buChar char="v"/>
            </a:pPr>
            <a:r>
              <a:rPr lang="en-GB" sz="4000" dirty="0"/>
              <a:t>Existing models often lack user control over time and perspective.</a:t>
            </a:r>
          </a:p>
        </p:txBody>
      </p:sp>
      <p:sp>
        <p:nvSpPr>
          <p:cNvPr id="18" name="Freeform 17"/>
          <p:cNvSpPr/>
          <p:nvPr/>
        </p:nvSpPr>
        <p:spPr>
          <a:xfrm>
            <a:off x="9929623" y="9528932"/>
            <a:ext cx="3135301" cy="564354"/>
          </a:xfrm>
          <a:custGeom>
            <a:avLst/>
            <a:gdLst/>
            <a:ahLst/>
            <a:cxnLst/>
            <a:rect l="l" t="t" r="r" b="b"/>
            <a:pathLst>
              <a:path w="3135301" h="564354">
                <a:moveTo>
                  <a:pt x="0" y="0"/>
                </a:moveTo>
                <a:lnTo>
                  <a:pt x="3135301" y="0"/>
                </a:lnTo>
                <a:lnTo>
                  <a:pt x="3135301" y="564354"/>
                </a:lnTo>
                <a:lnTo>
                  <a:pt x="0" y="5643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37" name="Group 6"/>
          <p:cNvGrpSpPr/>
          <p:nvPr/>
        </p:nvGrpSpPr>
        <p:grpSpPr>
          <a:xfrm>
            <a:off x="13809017" y="176925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38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39" name="Group 6"/>
          <p:cNvGrpSpPr/>
          <p:nvPr/>
        </p:nvGrpSpPr>
        <p:grpSpPr>
          <a:xfrm>
            <a:off x="12907582" y="176925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40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45" name="Group 6"/>
          <p:cNvGrpSpPr/>
          <p:nvPr/>
        </p:nvGrpSpPr>
        <p:grpSpPr>
          <a:xfrm>
            <a:off x="12107094" y="176925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46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4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5182" y="1355562"/>
            <a:ext cx="6143817" cy="5181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6703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2833354" y="7620"/>
            <a:ext cx="7364391" cy="10287000"/>
            <a:chOff x="503350" y="605743"/>
            <a:chExt cx="2491164" cy="3479800"/>
          </a:xfrm>
        </p:grpSpPr>
        <p:sp>
          <p:nvSpPr>
            <p:cNvPr id="3" name="Freeform 3"/>
            <p:cNvSpPr/>
            <p:nvPr/>
          </p:nvSpPr>
          <p:spPr>
            <a:xfrm>
              <a:off x="503350" y="605743"/>
              <a:ext cx="2491164" cy="3479800"/>
            </a:xfrm>
            <a:custGeom>
              <a:avLst/>
              <a:gdLst/>
              <a:ahLst/>
              <a:cxnLst/>
              <a:rect l="l" t="t" r="r" b="b"/>
              <a:pathLst>
                <a:path w="2491164" h="3479800">
                  <a:moveTo>
                    <a:pt x="0" y="0"/>
                  </a:moveTo>
                  <a:lnTo>
                    <a:pt x="2491164" y="0"/>
                  </a:lnTo>
                  <a:lnTo>
                    <a:pt x="2491164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FFC33C"/>
            </a:solidFill>
          </p:spPr>
        </p:sp>
      </p:grpSp>
      <p:grpSp>
        <p:nvGrpSpPr>
          <p:cNvPr id="4" name="Group 6"/>
          <p:cNvGrpSpPr/>
          <p:nvPr/>
        </p:nvGrpSpPr>
        <p:grpSpPr>
          <a:xfrm>
            <a:off x="14005815" y="7074421"/>
            <a:ext cx="5410667" cy="5110490"/>
            <a:chOff x="0" y="0"/>
            <a:chExt cx="6350000" cy="6350000"/>
          </a:xfrm>
        </p:grpSpPr>
        <p:sp>
          <p:nvSpPr>
            <p:cNvPr id="5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338"/>
            </a:solidFill>
          </p:spPr>
        </p:sp>
      </p:grpSp>
      <p:grpSp>
        <p:nvGrpSpPr>
          <p:cNvPr id="6" name="Group 2"/>
          <p:cNvGrpSpPr/>
          <p:nvPr/>
        </p:nvGrpSpPr>
        <p:grpSpPr>
          <a:xfrm rot="12614329">
            <a:off x="-2635270" y="7923550"/>
            <a:ext cx="6633996" cy="3431500"/>
            <a:chOff x="0" y="0"/>
            <a:chExt cx="2354580" cy="1217930"/>
          </a:xfrm>
        </p:grpSpPr>
        <p:sp>
          <p:nvSpPr>
            <p:cNvPr id="7" name="Freeform 3"/>
            <p:cNvSpPr/>
            <p:nvPr/>
          </p:nvSpPr>
          <p:spPr>
            <a:xfrm>
              <a:off x="0" y="0"/>
              <a:ext cx="2353310" cy="1217930"/>
            </a:xfrm>
            <a:custGeom>
              <a:avLst/>
              <a:gdLst/>
              <a:ahLst/>
              <a:cxnLst/>
              <a:rect l="l" t="t" r="r" b="b"/>
              <a:pathLst>
                <a:path w="2353310" h="1217930">
                  <a:moveTo>
                    <a:pt x="784860" y="1150620"/>
                  </a:moveTo>
                  <a:cubicBezTo>
                    <a:pt x="905510" y="1191260"/>
                    <a:pt x="1042670" y="1217930"/>
                    <a:pt x="1177290" y="1217930"/>
                  </a:cubicBezTo>
                  <a:cubicBezTo>
                    <a:pt x="1311910" y="1217930"/>
                    <a:pt x="1441450" y="1195070"/>
                    <a:pt x="1560830" y="1154430"/>
                  </a:cubicBezTo>
                  <a:cubicBezTo>
                    <a:pt x="1563370" y="1153160"/>
                    <a:pt x="1565910" y="1153160"/>
                    <a:pt x="1568450" y="1151890"/>
                  </a:cubicBezTo>
                  <a:cubicBezTo>
                    <a:pt x="2016760" y="989330"/>
                    <a:pt x="2346960" y="560070"/>
                    <a:pt x="2353310" y="6350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3500"/>
                  </a:lnTo>
                  <a:cubicBezTo>
                    <a:pt x="6350" y="562610"/>
                    <a:pt x="331470" y="991870"/>
                    <a:pt x="784860" y="115062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sp>
        <p:nvSpPr>
          <p:cNvPr id="8" name="Freeform 17"/>
          <p:cNvSpPr/>
          <p:nvPr/>
        </p:nvSpPr>
        <p:spPr>
          <a:xfrm>
            <a:off x="15011400" y="7533908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510692" y="932234"/>
            <a:ext cx="7813893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Objective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sp>
        <p:nvSpPr>
          <p:cNvPr id="11" name="Freeform 17"/>
          <p:cNvSpPr/>
          <p:nvPr/>
        </p:nvSpPr>
        <p:spPr>
          <a:xfrm>
            <a:off x="-1638462" y="8010814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2" name="TextBox 11"/>
          <p:cNvSpPr txBox="1"/>
          <p:nvPr/>
        </p:nvSpPr>
        <p:spPr>
          <a:xfrm>
            <a:off x="683274" y="2552700"/>
            <a:ext cx="1166112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 algn="just">
              <a:buFont typeface="Wingdings" pitchFamily="2" charset="2"/>
              <a:buChar char="Ø"/>
            </a:pPr>
            <a:r>
              <a:rPr lang="en-GB" sz="4000" dirty="0"/>
              <a:t>Develop a real-time 3D solar system simulation using OpenGL and C++.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GB" sz="4000" dirty="0"/>
              <a:t>Visualize planetary orbits, rotations, and celestial interactions accurately.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GB" sz="4000" dirty="0"/>
              <a:t>Provide interactive controls for zoom, rotation.</a:t>
            </a:r>
          </a:p>
          <a:p>
            <a:pPr marL="571500" indent="-571500" algn="just">
              <a:buFont typeface="Wingdings" pitchFamily="2" charset="2"/>
              <a:buChar char="Ø"/>
            </a:pPr>
            <a:r>
              <a:rPr lang="en-GB" sz="4000" dirty="0"/>
              <a:t>Create an educational tool to enhance understanding of astronomy concepts.</a:t>
            </a:r>
          </a:p>
        </p:txBody>
      </p:sp>
      <p:grpSp>
        <p:nvGrpSpPr>
          <p:cNvPr id="14" name="Group 6"/>
          <p:cNvGrpSpPr/>
          <p:nvPr/>
        </p:nvGrpSpPr>
        <p:grpSpPr>
          <a:xfrm>
            <a:off x="9376702" y="9639300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15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16" name="Group 6"/>
          <p:cNvGrpSpPr/>
          <p:nvPr/>
        </p:nvGrpSpPr>
        <p:grpSpPr>
          <a:xfrm>
            <a:off x="10115541" y="9639300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1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18" name="Group 6"/>
          <p:cNvGrpSpPr/>
          <p:nvPr/>
        </p:nvGrpSpPr>
        <p:grpSpPr>
          <a:xfrm>
            <a:off x="10882505" y="9639300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19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1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33354" y="30480"/>
            <a:ext cx="5663171" cy="51536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352427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-23408449" y="3019840"/>
            <a:ext cx="18684544" cy="14203460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6248400" y="2057400"/>
            <a:ext cx="0" cy="6268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248400" y="2555132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6248400" y="46101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7391400" y="2324101"/>
            <a:ext cx="9448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buFont typeface="Wingdings" pitchFamily="2" charset="2"/>
              <a:buChar char="q"/>
            </a:pPr>
            <a:r>
              <a:rPr lang="en-GB" sz="3200" dirty="0"/>
              <a:t>A 3D interactive solar system simulation using OpenGL &amp; C++.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GB" sz="3200" dirty="0"/>
              <a:t>Displays Sun, planets and a satellite around Earth with realistic orbits.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GB" sz="3200" dirty="0"/>
              <a:t>Bezier curve signals show animated data transmission from the satellite.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GB" sz="3200" dirty="0"/>
              <a:t>Includes zoom, rotation, and planet focusing features.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GB" sz="3200" dirty="0"/>
              <a:t>Animated star background for enhanced visual experience which sparkle by pressing n or N.</a:t>
            </a:r>
          </a:p>
          <a:p>
            <a:pPr marL="457200" indent="-457200" algn="just">
              <a:buFont typeface="Wingdings" pitchFamily="2" charset="2"/>
              <a:buChar char="q"/>
            </a:pPr>
            <a:r>
              <a:rPr lang="en-GB" sz="3200" dirty="0"/>
              <a:t>Play background music.</a:t>
            </a:r>
          </a:p>
          <a:p>
            <a:pPr marL="457200" indent="-457200" algn="just">
              <a:buFont typeface="Wingdings" pitchFamily="2" charset="2"/>
              <a:buChar char="q"/>
            </a:pPr>
            <a:endParaRPr lang="en-GB" sz="3200" dirty="0"/>
          </a:p>
        </p:txBody>
      </p:sp>
      <p:sp>
        <p:nvSpPr>
          <p:cNvPr id="26" name="TextBox 9"/>
          <p:cNvSpPr txBox="1"/>
          <p:nvPr/>
        </p:nvSpPr>
        <p:spPr>
          <a:xfrm>
            <a:off x="5995582" y="404737"/>
            <a:ext cx="8101007" cy="12218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Project Description 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6241473" y="7483263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6"/>
          <p:cNvGrpSpPr/>
          <p:nvPr/>
        </p:nvGrpSpPr>
        <p:grpSpPr>
          <a:xfrm>
            <a:off x="15639197" y="404737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49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52" name="Group 6"/>
          <p:cNvGrpSpPr/>
          <p:nvPr/>
        </p:nvGrpSpPr>
        <p:grpSpPr>
          <a:xfrm>
            <a:off x="17145000" y="404737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53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28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6241473" y="3619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>
            <a:off x="6241473" y="5524500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6241473" y="6586679"/>
            <a:ext cx="914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BEFB8CE6-A3FB-BAC7-E484-7A88200B0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11703" y="3897372"/>
            <a:ext cx="6353175" cy="3562350"/>
          </a:xfrm>
          <a:prstGeom prst="rect">
            <a:avLst/>
          </a:prstGeom>
        </p:spPr>
      </p:pic>
      <p:sp>
        <p:nvSpPr>
          <p:cNvPr id="22" name="Freeform 3">
            <a:extLst>
              <a:ext uri="{FF2B5EF4-FFF2-40B4-BE49-F238E27FC236}">
                <a16:creationId xmlns:a16="http://schemas.microsoft.com/office/drawing/2014/main" id="{CB51D8F4-E5B5-276E-ECC7-478B2C838993}"/>
              </a:ext>
            </a:extLst>
          </p:cNvPr>
          <p:cNvSpPr/>
          <p:nvPr/>
        </p:nvSpPr>
        <p:spPr>
          <a:xfrm>
            <a:off x="38100" y="-1907481"/>
            <a:ext cx="18745204" cy="16527662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chemeClr val="accent6">
              <a:lumMod val="75000"/>
              <a:alpha val="0"/>
            </a:schemeClr>
          </a:solidFill>
          <a:ln w="952500" cap="sq">
            <a:solidFill>
              <a:schemeClr val="accent6"/>
            </a:solidFill>
            <a:prstDash val="solid"/>
            <a:miter/>
          </a:ln>
        </p:spPr>
        <p:txBody>
          <a:bodyPr/>
          <a:lstStyle/>
          <a:p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B7691FF-61F4-B2A4-6A93-5A46D7F7116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2001" y="-249366"/>
            <a:ext cx="2658869" cy="2285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21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7851843" y="9264541"/>
            <a:ext cx="9566191" cy="10287000"/>
            <a:chOff x="-3244950" y="-146554"/>
            <a:chExt cx="2491164" cy="3479800"/>
          </a:xfrm>
        </p:grpSpPr>
        <p:sp>
          <p:nvSpPr>
            <p:cNvPr id="3" name="Freeform 3"/>
            <p:cNvSpPr/>
            <p:nvPr/>
          </p:nvSpPr>
          <p:spPr>
            <a:xfrm>
              <a:off x="-3244950" y="-146554"/>
              <a:ext cx="2491164" cy="3479800"/>
            </a:xfrm>
            <a:custGeom>
              <a:avLst/>
              <a:gdLst/>
              <a:ahLst/>
              <a:cxnLst/>
              <a:rect l="l" t="t" r="r" b="b"/>
              <a:pathLst>
                <a:path w="2491164" h="3479800">
                  <a:moveTo>
                    <a:pt x="0" y="0"/>
                  </a:moveTo>
                  <a:lnTo>
                    <a:pt x="2491164" y="0"/>
                  </a:lnTo>
                  <a:lnTo>
                    <a:pt x="2491164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FFC33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4853528" y="5761746"/>
            <a:ext cx="5410667" cy="5110490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7338"/>
            </a:solidFill>
          </p:spPr>
        </p:sp>
      </p:grpSp>
      <p:grpSp>
        <p:nvGrpSpPr>
          <p:cNvPr id="8" name="Group 2"/>
          <p:cNvGrpSpPr/>
          <p:nvPr/>
        </p:nvGrpSpPr>
        <p:grpSpPr>
          <a:xfrm rot="12614329">
            <a:off x="-809712" y="9018902"/>
            <a:ext cx="6633996" cy="3431500"/>
            <a:chOff x="0" y="0"/>
            <a:chExt cx="2354580" cy="1217930"/>
          </a:xfrm>
        </p:grpSpPr>
        <p:sp>
          <p:nvSpPr>
            <p:cNvPr id="9" name="Freeform 3"/>
            <p:cNvSpPr/>
            <p:nvPr/>
          </p:nvSpPr>
          <p:spPr>
            <a:xfrm>
              <a:off x="0" y="0"/>
              <a:ext cx="2353310" cy="1217930"/>
            </a:xfrm>
            <a:custGeom>
              <a:avLst/>
              <a:gdLst/>
              <a:ahLst/>
              <a:cxnLst/>
              <a:rect l="l" t="t" r="r" b="b"/>
              <a:pathLst>
                <a:path w="2353310" h="1217930">
                  <a:moveTo>
                    <a:pt x="784860" y="1150620"/>
                  </a:moveTo>
                  <a:cubicBezTo>
                    <a:pt x="905510" y="1191260"/>
                    <a:pt x="1042670" y="1217930"/>
                    <a:pt x="1177290" y="1217930"/>
                  </a:cubicBezTo>
                  <a:cubicBezTo>
                    <a:pt x="1311910" y="1217930"/>
                    <a:pt x="1441450" y="1195070"/>
                    <a:pt x="1560830" y="1154430"/>
                  </a:cubicBezTo>
                  <a:cubicBezTo>
                    <a:pt x="1563370" y="1153160"/>
                    <a:pt x="1565910" y="1153160"/>
                    <a:pt x="1568450" y="1151890"/>
                  </a:cubicBezTo>
                  <a:cubicBezTo>
                    <a:pt x="2016760" y="989330"/>
                    <a:pt x="2346960" y="560070"/>
                    <a:pt x="2353310" y="63500"/>
                  </a:cubicBezTo>
                  <a:lnTo>
                    <a:pt x="2353310" y="0"/>
                  </a:lnTo>
                  <a:lnTo>
                    <a:pt x="0" y="0"/>
                  </a:lnTo>
                  <a:lnTo>
                    <a:pt x="0" y="63500"/>
                  </a:lnTo>
                  <a:cubicBezTo>
                    <a:pt x="6350" y="562610"/>
                    <a:pt x="331470" y="991870"/>
                    <a:pt x="784860" y="1150620"/>
                  </a:cubicBezTo>
                  <a:close/>
                </a:path>
              </a:pathLst>
            </a:custGeom>
            <a:solidFill>
              <a:srgbClr val="FFC33C"/>
            </a:solidFill>
          </p:spPr>
        </p:sp>
      </p:grpSp>
      <p:sp>
        <p:nvSpPr>
          <p:cNvPr id="12" name="Freeform 17"/>
          <p:cNvSpPr/>
          <p:nvPr/>
        </p:nvSpPr>
        <p:spPr>
          <a:xfrm>
            <a:off x="15331957" y="7207141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3" name="TextBox 9"/>
          <p:cNvSpPr txBox="1"/>
          <p:nvPr/>
        </p:nvSpPr>
        <p:spPr>
          <a:xfrm>
            <a:off x="3839535" y="699394"/>
            <a:ext cx="11492422" cy="13593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559"/>
              </a:lnSpc>
            </a:pPr>
            <a:r>
              <a:rPr lang="en-US" sz="6600" b="1" dirty="0">
                <a:solidFill>
                  <a:srgbClr val="23344D"/>
                </a:solidFill>
                <a:latin typeface="Muli Heavy"/>
                <a:ea typeface="Muli Heavy"/>
                <a:cs typeface="Muli Heavy"/>
                <a:sym typeface="Muli Heavy"/>
              </a:rPr>
              <a:t>Proposed System &amp; Scope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839" y="-210615"/>
            <a:ext cx="2658869" cy="2285697"/>
          </a:xfrm>
          <a:prstGeom prst="rect">
            <a:avLst/>
          </a:prstGeom>
        </p:spPr>
      </p:pic>
      <p:sp>
        <p:nvSpPr>
          <p:cNvPr id="15" name="Freeform 17"/>
          <p:cNvSpPr/>
          <p:nvPr/>
        </p:nvSpPr>
        <p:spPr>
          <a:xfrm>
            <a:off x="-250946" y="9042926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6" name="TextBox 15"/>
          <p:cNvSpPr txBox="1"/>
          <p:nvPr/>
        </p:nvSpPr>
        <p:spPr>
          <a:xfrm>
            <a:off x="1714348" y="2628897"/>
            <a:ext cx="13449452" cy="6863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itchFamily="2" charset="2"/>
              <a:buChar char="q"/>
            </a:pPr>
            <a:r>
              <a:rPr lang="en-GB" sz="4000" dirty="0"/>
              <a:t>Interactive 3D solar system simulation with OpenGL and C++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GB" sz="4000" dirty="0"/>
              <a:t>Realistic planetary orbits, rotations, and satellite communication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GB" sz="4000" dirty="0"/>
              <a:t>Communication satellite orbiting Earth with animated solar panels and antenna.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GB" sz="4000" dirty="0"/>
              <a:t>Animated Bezier curves visualize satellite signals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GB" sz="4000" dirty="0"/>
              <a:t>Zoom, rotate, and focus on planets.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GB" sz="4000" dirty="0"/>
              <a:t>Play background music.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GB" sz="4000" dirty="0"/>
              <a:t>Background animated stars for space atmosphere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GB" sz="4000" dirty="0"/>
              <a:t>Educational tool for students and space enthusiasts</a:t>
            </a:r>
          </a:p>
          <a:p>
            <a:pPr marL="571500" indent="-571500">
              <a:buFont typeface="Wingdings" pitchFamily="2" charset="2"/>
              <a:buChar char="q"/>
            </a:pPr>
            <a:r>
              <a:rPr lang="en-GB" sz="4000" dirty="0"/>
              <a:t>Future expansion: asteroid belts, real-time data, VR support</a:t>
            </a:r>
          </a:p>
        </p:txBody>
      </p:sp>
      <p:grpSp>
        <p:nvGrpSpPr>
          <p:cNvPr id="18" name="Group 6"/>
          <p:cNvGrpSpPr/>
          <p:nvPr/>
        </p:nvGrpSpPr>
        <p:grpSpPr>
          <a:xfrm>
            <a:off x="9376702" y="9639300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19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20" name="Group 6"/>
          <p:cNvGrpSpPr/>
          <p:nvPr/>
        </p:nvGrpSpPr>
        <p:grpSpPr>
          <a:xfrm>
            <a:off x="10115541" y="9639300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21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grpSp>
        <p:nvGrpSpPr>
          <p:cNvPr id="22" name="Group 6"/>
          <p:cNvGrpSpPr/>
          <p:nvPr/>
        </p:nvGrpSpPr>
        <p:grpSpPr>
          <a:xfrm>
            <a:off x="10882505" y="9639300"/>
            <a:ext cx="418089" cy="428914"/>
            <a:chOff x="0" y="0"/>
            <a:chExt cx="6350000" cy="6350000"/>
          </a:xfrm>
          <a:solidFill>
            <a:schemeClr val="bg2"/>
          </a:solidFill>
        </p:grpSpPr>
        <p:sp>
          <p:nvSpPr>
            <p:cNvPr id="23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grpFill/>
            <a:ln w="76200">
              <a:solidFill>
                <a:schemeClr val="accent6">
                  <a:lumMod val="75000"/>
                </a:schemeClr>
              </a:solidFill>
            </a:ln>
          </p:spPr>
        </p: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4" name="Slide Number Placeholder 38"/>
          <p:cNvSpPr txBox="1">
            <a:spLocks/>
          </p:cNvSpPr>
          <p:nvPr/>
        </p:nvSpPr>
        <p:spPr>
          <a:xfrm>
            <a:off x="15448750" y="926454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7871553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813</Words>
  <Application>Microsoft Office PowerPoint</Application>
  <PresentationFormat>Custom</PresentationFormat>
  <Paragraphs>150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Montserrat</vt:lpstr>
      <vt:lpstr>Wingdings</vt:lpstr>
      <vt:lpstr>Times New Roman</vt:lpstr>
      <vt:lpstr>Arial</vt:lpstr>
      <vt:lpstr>Muli Heavy</vt:lpstr>
      <vt:lpstr>Muli Ultra-Bold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Orange and White Geometric Creative Writing Education Presentation</dc:title>
  <dc:creator>raqib</dc:creator>
  <cp:lastModifiedBy>lamiamuntaha1550@gmail.com</cp:lastModifiedBy>
  <cp:revision>35</cp:revision>
  <dcterms:created xsi:type="dcterms:W3CDTF">2006-08-16T00:00:00Z</dcterms:created>
  <dcterms:modified xsi:type="dcterms:W3CDTF">2025-05-28T19:00:46Z</dcterms:modified>
  <dc:identifier>DAGWqWisejY</dc:identifier>
</cp:coreProperties>
</file>