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6.gif" ContentType="image/gif"/>
  <Override PartName="/ppt/media/image4.gif" ContentType="image/gif"/>
  <Override PartName="/ppt/media/image3.gif" ContentType="image/gif"/>
  <Override PartName="/ppt/media/image1.gif" ContentType="image/gif"/>
  <Override PartName="/ppt/media/image2.gif" ContentType="image/gif"/>
  <Override PartName="/ppt/media/image10.jpeg" ContentType="image/jpeg"/>
  <Override PartName="/ppt/media/image5.jpeg" ContentType="image/jpeg"/>
  <Override PartName="/ppt/media/image8.jpeg" ContentType="image/jpeg"/>
  <Override PartName="/ppt/media/image9.jpeg" ContentType="image/jpeg"/>
  <Override PartName="/ppt/media/image11.png" ContentType="image/png"/>
  <Override PartName="/ppt/media/image28.gif" ContentType="image/gif"/>
  <Override PartName="/ppt/media/image27.gif" ContentType="image/gif"/>
  <Override PartName="/ppt/media/image26.gif" ContentType="image/gif"/>
  <Override PartName="/ppt/media/image25.gif" ContentType="image/gif"/>
  <Override PartName="/ppt/media/image24.gif" ContentType="image/gif"/>
  <Override PartName="/ppt/media/image23.gif" ContentType="image/gif"/>
  <Override PartName="/ppt/media/image22.gif" ContentType="image/gif"/>
  <Override PartName="/ppt/media/image21.gif" ContentType="image/gif"/>
  <Override PartName="/ppt/media/image20.gif" ContentType="image/gif"/>
  <Override PartName="/ppt/media/image19.gif" ContentType="image/gif"/>
  <Override PartName="/ppt/media/image18.gif" ContentType="image/gif"/>
  <Override PartName="/ppt/media/image17.gif" ContentType="image/gif"/>
  <Override PartName="/ppt/media/image14.gif" ContentType="image/gif"/>
  <Override PartName="/ppt/media/image15.gif" ContentType="image/gif"/>
  <Override PartName="/ppt/media/image16.gif" ContentType="image/gif"/>
  <Override PartName="/ppt/media/image12.gif" ContentType="image/gif"/>
  <Override PartName="/ppt/media/image13.gif" ContentType="image/gi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etiathome.berkeley.edu/" TargetMode="External"/><Relationship Id="rId2" Type="http://schemas.openxmlformats.org/officeDocument/2006/relationships/hyperlink" Target="http://folding.stanford.edu/" TargetMode="External"/><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3.gif"/><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gif"/><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5.gif"/><Relationship Id="rId2" Type="http://schemas.openxmlformats.org/officeDocument/2006/relationships/image" Target="../media/image16.gif"/><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7.gif"/><Relationship Id="rId2" Type="http://schemas.openxmlformats.org/officeDocument/2006/relationships/image" Target="../media/image18.gif"/><Relationship Id="rId3" Type="http://schemas.openxmlformats.org/officeDocument/2006/relationships/image" Target="../media/image19.gif"/><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0.gif"/><Relationship Id="rId2" Type="http://schemas.openxmlformats.org/officeDocument/2006/relationships/image" Target="../media/image21.gif"/><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2.gif"/><Relationship Id="rId2" Type="http://schemas.openxmlformats.org/officeDocument/2006/relationships/image" Target="../media/image23.gif"/><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image" Target="../media/image2.gif"/><Relationship Id="rId3"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4.gif"/><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5.gif"/><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6.gif"/><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27.gif"/><Relationship Id="rId2" Type="http://schemas.openxmlformats.org/officeDocument/2006/relationships/image" Target="../media/image28.gif"/><Relationship Id="rId3"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image" Target="../media/image4.gif"/><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Basics of Parallel Computing</a:t>
            </a:r>
            <a:endParaRPr b="0" lang="en-IN" sz="4400" spc="-1" strike="noStrike">
              <a:latin typeface="Arial"/>
            </a:endParaRPr>
          </a:p>
        </p:txBody>
      </p:sp>
      <p:sp>
        <p:nvSpPr>
          <p:cNvPr id="77" name="CustomShape 2"/>
          <p:cNvSpPr/>
          <p:nvPr/>
        </p:nvSpPr>
        <p:spPr>
          <a:xfrm>
            <a:off x="1371600" y="3886200"/>
            <a:ext cx="6399720" cy="17514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8520" cy="1141920"/>
          </a:xfrm>
          <a:prstGeom prst="rect">
            <a:avLst/>
          </a:prstGeom>
          <a:noFill/>
          <a:ln>
            <a:noFill/>
          </a:ln>
        </p:spPr>
        <p:style>
          <a:lnRef idx="0"/>
          <a:fillRef idx="0"/>
          <a:effectRef idx="0"/>
          <a:fontRef idx="minor"/>
        </p:style>
      </p:sp>
      <p:sp>
        <p:nvSpPr>
          <p:cNvPr id="9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Networks connect multiple stand-alone computers (nodes) to make larger parallel computer clusters</a:t>
            </a:r>
            <a:endParaRPr b="0" lang="en-IN" sz="3200" spc="-1" strike="noStrike">
              <a:latin typeface="Arial"/>
            </a:endParaRPr>
          </a:p>
        </p:txBody>
      </p:sp>
      <p:pic>
        <p:nvPicPr>
          <p:cNvPr id="98" name="Picture 3" descr=""/>
          <p:cNvPicPr/>
          <p:nvPr/>
        </p:nvPicPr>
        <p:blipFill>
          <a:blip r:embed="rId1"/>
          <a:stretch/>
        </p:blipFill>
        <p:spPr>
          <a:xfrm>
            <a:off x="285840" y="3500280"/>
            <a:ext cx="8468280" cy="29278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8520" cy="510120"/>
          </a:xfrm>
          <a:prstGeom prst="rect">
            <a:avLst/>
          </a:prstGeom>
          <a:noFill/>
          <a:ln>
            <a:noFill/>
          </a:ln>
        </p:spPr>
        <p:style>
          <a:lnRef idx="0"/>
          <a:fillRef idx="0"/>
          <a:effectRef idx="0"/>
          <a:fontRef idx="minor"/>
        </p:style>
      </p:sp>
      <p:sp>
        <p:nvSpPr>
          <p:cNvPr id="100" name="CustomShape 2"/>
          <p:cNvSpPr/>
          <p:nvPr/>
        </p:nvSpPr>
        <p:spPr>
          <a:xfrm>
            <a:off x="457200" y="785880"/>
            <a:ext cx="8228520" cy="57139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39"/>
              </a:spcBef>
              <a:buClr>
                <a:srgbClr val="000000"/>
              </a:buClr>
              <a:buFont typeface="Arial"/>
              <a:buChar char="•"/>
            </a:pPr>
            <a:r>
              <a:rPr b="0" lang="en-IN" sz="2200" spc="-1" strike="noStrike">
                <a:solidFill>
                  <a:srgbClr val="000000"/>
                </a:solidFill>
                <a:latin typeface="Calibri"/>
                <a:ea typeface="DejaVu Sans"/>
              </a:rPr>
              <a:t>The majority of the world's large parallel computers (supercomputers) are clusters of hardware produced by a handful of (mostly) well known vendors</a:t>
            </a:r>
            <a:endParaRPr b="0" lang="en-IN" sz="2200" spc="-1" strike="noStrike">
              <a:latin typeface="Arial"/>
            </a:endParaRPr>
          </a:p>
          <a:p>
            <a:pPr marL="343080" indent="-342000">
              <a:lnSpc>
                <a:spcPct val="100000"/>
              </a:lnSpc>
              <a:spcBef>
                <a:spcPts val="439"/>
              </a:spcBef>
            </a:pPr>
            <a:endParaRPr b="0" lang="en-IN" sz="2200" spc="-1" strike="noStrike">
              <a:latin typeface="Arial"/>
            </a:endParaRPr>
          </a:p>
        </p:txBody>
      </p:sp>
      <p:pic>
        <p:nvPicPr>
          <p:cNvPr id="101" name="Picture 3" descr=""/>
          <p:cNvPicPr/>
          <p:nvPr/>
        </p:nvPicPr>
        <p:blipFill>
          <a:blip r:embed="rId1"/>
          <a:stretch/>
        </p:blipFill>
        <p:spPr>
          <a:xfrm>
            <a:off x="1675080" y="1820880"/>
            <a:ext cx="5539320" cy="49647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ea typeface="DejaVu Sans"/>
              </a:rPr>
              <a:t>Why Use Parallel Computing?</a:t>
            </a:r>
            <a:endParaRPr b="0" lang="en-IN" sz="4400" spc="-1" strike="noStrike">
              <a:latin typeface="Arial"/>
            </a:endParaRPr>
          </a:p>
        </p:txBody>
      </p:sp>
      <p:sp>
        <p:nvSpPr>
          <p:cNvPr id="10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The Real World is Massively Parallel: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In the natural world, many complex, interrelated events are happening at the same time, yet within a temporal sequence.</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Compared to serial computing, parallel computing is much better suited for modeling, simulating and understanding complex, real world phenomena.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8228520" cy="1141920"/>
          </a:xfrm>
          <a:prstGeom prst="rect">
            <a:avLst/>
          </a:prstGeom>
          <a:noFill/>
          <a:ln>
            <a:noFill/>
          </a:ln>
        </p:spPr>
        <p:style>
          <a:lnRef idx="0"/>
          <a:fillRef idx="0"/>
          <a:effectRef idx="0"/>
          <a:fontRef idx="minor"/>
        </p:style>
      </p:sp>
      <p:pic>
        <p:nvPicPr>
          <p:cNvPr id="105" name="Content Placeholder 3" descr=""/>
          <p:cNvPicPr/>
          <p:nvPr/>
        </p:nvPicPr>
        <p:blipFill>
          <a:blip r:embed="rId1"/>
          <a:stretch/>
        </p:blipFill>
        <p:spPr>
          <a:xfrm>
            <a:off x="743040" y="214200"/>
            <a:ext cx="7542720" cy="2182680"/>
          </a:xfrm>
          <a:prstGeom prst="rect">
            <a:avLst/>
          </a:prstGeom>
          <a:ln>
            <a:noFill/>
          </a:ln>
        </p:spPr>
      </p:pic>
      <p:pic>
        <p:nvPicPr>
          <p:cNvPr id="106" name="Picture 4" descr=""/>
          <p:cNvPicPr/>
          <p:nvPr/>
        </p:nvPicPr>
        <p:blipFill>
          <a:blip r:embed="rId2"/>
          <a:stretch/>
        </p:blipFill>
        <p:spPr>
          <a:xfrm>
            <a:off x="928800" y="2459880"/>
            <a:ext cx="7214040" cy="2182320"/>
          </a:xfrm>
          <a:prstGeom prst="rect">
            <a:avLst/>
          </a:prstGeom>
          <a:ln>
            <a:noFill/>
          </a:ln>
        </p:spPr>
      </p:pic>
      <p:pic>
        <p:nvPicPr>
          <p:cNvPr id="107" name="Picture 5" descr=""/>
          <p:cNvPicPr/>
          <p:nvPr/>
        </p:nvPicPr>
        <p:blipFill>
          <a:blip r:embed="rId3"/>
          <a:stretch/>
        </p:blipFill>
        <p:spPr>
          <a:xfrm>
            <a:off x="695160" y="4669920"/>
            <a:ext cx="7733520" cy="21157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ea typeface="DejaVu Sans"/>
              </a:rPr>
              <a:t>Main Reasons</a:t>
            </a:r>
            <a:endParaRPr b="0" lang="en-IN" sz="4400" spc="-1" strike="noStrike">
              <a:latin typeface="Arial"/>
            </a:endParaRPr>
          </a:p>
        </p:txBody>
      </p:sp>
      <p:sp>
        <p:nvSpPr>
          <p:cNvPr id="109" name="CustomShape 2"/>
          <p:cNvSpPr/>
          <p:nvPr/>
        </p:nvSpPr>
        <p:spPr>
          <a:xfrm>
            <a:off x="457200" y="1600200"/>
            <a:ext cx="8228520" cy="50425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SAVE TIME AND/OR MONEY:</a:t>
            </a:r>
            <a:r>
              <a:rPr b="0" lang="en-IN" sz="3200" spc="-1" strike="noStrike">
                <a:solidFill>
                  <a:srgbClr val="000000"/>
                </a:solidFill>
                <a:latin typeface="Calibri"/>
                <a:ea typeface="DejaVu Sans"/>
              </a:rPr>
              <a:t>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In theory, throwing more resources at a task will shorten its time to completion, with potential cost savings.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Parallel computers can be built from cheap, commodity components. </a:t>
            </a:r>
            <a:endParaRPr b="0" lang="en-IN" sz="28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SOLVE LARGER / MORE COMPLEX PROBLEMS:</a:t>
            </a:r>
            <a:r>
              <a:rPr b="0" lang="en-IN" sz="3200" spc="-1" strike="noStrike">
                <a:solidFill>
                  <a:srgbClr val="000000"/>
                </a:solidFill>
                <a:latin typeface="Calibri"/>
                <a:ea typeface="DejaVu Sans"/>
              </a:rPr>
              <a:t>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Many problems are so large and/or complex that it is impractical or impossible to solve them on a single computer, especially given limited computer memory.</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Example: Web search engines/databases processing millions of transactions every second </a:t>
            </a:r>
            <a:endParaRPr b="0" lang="en-IN" sz="2800" spc="-1" strike="noStrike">
              <a:latin typeface="Arial"/>
            </a:endParaRPr>
          </a:p>
          <a:p>
            <a:pPr>
              <a:lnSpc>
                <a:spcPct val="100000"/>
              </a:lnSpc>
            </a:pP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57200" y="274680"/>
            <a:ext cx="8228520" cy="1141920"/>
          </a:xfrm>
          <a:prstGeom prst="rect">
            <a:avLst/>
          </a:prstGeom>
          <a:noFill/>
          <a:ln>
            <a:noFill/>
          </a:ln>
        </p:spPr>
        <p:style>
          <a:lnRef idx="0"/>
          <a:fillRef idx="0"/>
          <a:effectRef idx="0"/>
          <a:fontRef idx="minor"/>
        </p:style>
      </p:sp>
      <p:sp>
        <p:nvSpPr>
          <p:cNvPr id="111" name="CustomShape 2"/>
          <p:cNvSpPr/>
          <p:nvPr/>
        </p:nvSpPr>
        <p:spPr>
          <a:xfrm>
            <a:off x="457200" y="1600200"/>
            <a:ext cx="8228520" cy="50425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PROVIDE CONCURRENCY:</a:t>
            </a:r>
            <a:r>
              <a:rPr b="0" lang="en-IN" sz="3200" spc="-1" strike="noStrike">
                <a:solidFill>
                  <a:srgbClr val="000000"/>
                </a:solidFill>
                <a:latin typeface="Calibri"/>
                <a:ea typeface="DejaVu Sans"/>
              </a:rPr>
              <a:t>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 single compute resource can only do one thing at a time. Multiple compute resources can do many things simultaneously.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Example: Collaborative Networks provide a global venue where people from around the world can meet and conduct work "virtually". </a:t>
            </a:r>
            <a:endParaRPr b="0" lang="en-IN" sz="28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TAKE ADVANTAGE OF NON-LOCAL RESOURCES:</a:t>
            </a:r>
            <a:r>
              <a:rPr b="0" lang="en-IN" sz="3200" spc="-1" strike="noStrike">
                <a:solidFill>
                  <a:srgbClr val="000000"/>
                </a:solidFill>
                <a:latin typeface="Calibri"/>
                <a:ea typeface="DejaVu Sans"/>
              </a:rPr>
              <a:t>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Using compute resources on a wide area network, or even the Internet when local compute resources are scarce or insufficient.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Example: SETI@home (</a:t>
            </a:r>
            <a:r>
              <a:rPr b="0" lang="en-IN" sz="2800" spc="-1" strike="noStrike" u="sng">
                <a:solidFill>
                  <a:srgbClr val="0000ff"/>
                </a:solidFill>
                <a:uFillTx/>
                <a:latin typeface="Calibri"/>
                <a:ea typeface="DejaVu Sans"/>
                <a:hlinkClick r:id="rId1"/>
              </a:rPr>
              <a:t>setiathome.berkeley.edu</a:t>
            </a:r>
            <a:r>
              <a:rPr b="0" lang="en-IN" sz="2800" spc="-1" strike="noStrike">
                <a:solidFill>
                  <a:srgbClr val="000000"/>
                </a:solidFill>
                <a:latin typeface="Calibri"/>
                <a:ea typeface="DejaVu Sans"/>
              </a:rPr>
              <a:t>)</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Example: Folding@home (</a:t>
            </a:r>
            <a:r>
              <a:rPr b="0" lang="en-IN" sz="2800" spc="-1" strike="noStrike" u="sng">
                <a:solidFill>
                  <a:srgbClr val="0000ff"/>
                </a:solidFill>
                <a:uFillTx/>
                <a:latin typeface="Calibri"/>
                <a:ea typeface="DejaVu Sans"/>
                <a:hlinkClick r:id="rId2"/>
              </a:rPr>
              <a:t>folding.stanford.edu</a:t>
            </a:r>
            <a:r>
              <a:rPr b="0" lang="en-IN" sz="2800" spc="-1" strike="noStrike">
                <a:solidFill>
                  <a:srgbClr val="000000"/>
                </a:solidFill>
                <a:latin typeface="Calibri"/>
                <a:ea typeface="DejaVu Sans"/>
              </a:rPr>
              <a:t>) </a:t>
            </a:r>
            <a:endParaRPr b="0" lang="en-IN" sz="2800" spc="-1" strike="noStrike">
              <a:latin typeface="Arial"/>
            </a:endParaRPr>
          </a:p>
          <a:p>
            <a:pPr>
              <a:lnSpc>
                <a:spcPct val="100000"/>
              </a:lnSpc>
            </a:pP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74680"/>
            <a:ext cx="8228520" cy="1141920"/>
          </a:xfrm>
          <a:prstGeom prst="rect">
            <a:avLst/>
          </a:prstGeom>
          <a:noFill/>
          <a:ln>
            <a:noFill/>
          </a:ln>
        </p:spPr>
        <p:style>
          <a:lnRef idx="0"/>
          <a:fillRef idx="0"/>
          <a:effectRef idx="0"/>
          <a:fontRef idx="minor"/>
        </p:style>
      </p:sp>
      <p:sp>
        <p:nvSpPr>
          <p:cNvPr id="11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MAKE BETTER USE OF UNDERLYING PARALLEL HARDWARE:</a:t>
            </a:r>
            <a:r>
              <a:rPr b="0" lang="en-IN" sz="3200" spc="-1" strike="noStrike">
                <a:solidFill>
                  <a:srgbClr val="000000"/>
                </a:solidFill>
                <a:latin typeface="Calibri"/>
                <a:ea typeface="DejaVu Sans"/>
              </a:rPr>
              <a:t>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Modern computers, even laptops, are parallel in architecture with multiple processors/cores.</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Parallel software is specifically intended for parallel hardware with multiple cores, threads, etc.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In most cases, serial programs run on modern computers "waste" potential computing power.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The future</a:t>
            </a:r>
            <a:endParaRPr b="0" lang="en-IN" sz="4400" spc="-1" strike="noStrike">
              <a:latin typeface="Arial"/>
            </a:endParaRPr>
          </a:p>
        </p:txBody>
      </p:sp>
      <p:sp>
        <p:nvSpPr>
          <p:cNvPr id="11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During the past 20+ years, the trends indicated by ever faster networks, distributed systems, and multi-processor computer architectures (even at the desktop level) clearly show that </a:t>
            </a:r>
            <a:r>
              <a:rPr b="1" i="1" lang="en-IN" sz="3200" spc="-1" strike="noStrike">
                <a:solidFill>
                  <a:srgbClr val="000000"/>
                </a:solidFill>
                <a:latin typeface="Calibri"/>
                <a:ea typeface="DejaVu Sans"/>
              </a:rPr>
              <a:t>parallelism is the future of computing</a:t>
            </a:r>
            <a:r>
              <a:rPr b="0" lang="en-IN" sz="3200" spc="-1" strike="noStrike">
                <a:solidFill>
                  <a:srgbClr val="000000"/>
                </a:solidFill>
                <a:latin typeface="Calibri"/>
                <a:ea typeface="DejaVu Sans"/>
              </a:rPr>
              <a:t>.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In this same time period, there has been a greater than </a:t>
            </a:r>
            <a:r>
              <a:rPr b="1" lang="en-IN" sz="3200" spc="-1" strike="noStrike">
                <a:solidFill>
                  <a:srgbClr val="000000"/>
                </a:solidFill>
                <a:latin typeface="Calibri"/>
                <a:ea typeface="DejaVu Sans"/>
              </a:rPr>
              <a:t>500,000x</a:t>
            </a:r>
            <a:r>
              <a:rPr b="0" lang="en-IN" sz="3200" spc="-1" strike="noStrike">
                <a:solidFill>
                  <a:srgbClr val="000000"/>
                </a:solidFill>
                <a:latin typeface="Calibri"/>
                <a:ea typeface="DejaVu Sans"/>
              </a:rPr>
              <a:t> increase in supercomputer performance, with no end currently in sight. </a:t>
            </a:r>
            <a:endParaRPr b="0" lang="en-IN" sz="3200" spc="-1" strike="noStrike">
              <a:latin typeface="Arial"/>
            </a:endParaRPr>
          </a:p>
          <a:p>
            <a:pPr marL="343080" indent="-342000">
              <a:lnSpc>
                <a:spcPct val="100000"/>
              </a:lnSpc>
              <a:spcBef>
                <a:spcPts val="641"/>
              </a:spcBef>
              <a:buClr>
                <a:srgbClr val="000000"/>
              </a:buClr>
              <a:buFont typeface="Arial"/>
              <a:buChar char="•"/>
            </a:pPr>
            <a:r>
              <a:rPr b="1" i="1" lang="en-IN" sz="3200" spc="-1" strike="noStrike">
                <a:solidFill>
                  <a:srgbClr val="000000"/>
                </a:solidFill>
                <a:latin typeface="Calibri"/>
                <a:ea typeface="DejaVu Sans"/>
              </a:rPr>
              <a:t>The race is already on for Exascale Computing!</a:t>
            </a:r>
            <a:r>
              <a:rPr b="0" lang="en-IN" sz="3200" spc="-1" strike="noStrike">
                <a:solidFill>
                  <a:srgbClr val="000000"/>
                </a:solidFill>
                <a:latin typeface="Calibri"/>
                <a:ea typeface="DejaVu Sans"/>
              </a:rPr>
              <a:t>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Exaflop = 10</a:t>
            </a:r>
            <a:r>
              <a:rPr b="0" lang="en-IN" sz="2800" spc="-1" strike="noStrike" baseline="30000">
                <a:solidFill>
                  <a:srgbClr val="000000"/>
                </a:solidFill>
                <a:latin typeface="Calibri"/>
                <a:ea typeface="DejaVu Sans"/>
              </a:rPr>
              <a:t>18</a:t>
            </a:r>
            <a:r>
              <a:rPr b="0" lang="en-IN" sz="2800" spc="-1" strike="noStrike">
                <a:solidFill>
                  <a:srgbClr val="000000"/>
                </a:solidFill>
                <a:latin typeface="Calibri"/>
                <a:ea typeface="DejaVu Sans"/>
              </a:rPr>
              <a:t> calculations per second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8228520" cy="1141920"/>
          </a:xfrm>
          <a:prstGeom prst="rect">
            <a:avLst/>
          </a:prstGeom>
          <a:noFill/>
          <a:ln>
            <a:noFill/>
          </a:ln>
        </p:spPr>
        <p:style>
          <a:lnRef idx="0"/>
          <a:fillRef idx="0"/>
          <a:effectRef idx="0"/>
          <a:fontRef idx="minor"/>
        </p:style>
      </p:sp>
      <p:pic>
        <p:nvPicPr>
          <p:cNvPr id="117" name="Content Placeholder 3" descr=""/>
          <p:cNvPicPr/>
          <p:nvPr/>
        </p:nvPicPr>
        <p:blipFill>
          <a:blip r:embed="rId1"/>
          <a:stretch/>
        </p:blipFill>
        <p:spPr>
          <a:xfrm>
            <a:off x="1285920" y="405000"/>
            <a:ext cx="6428520" cy="622368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ea typeface="DejaVu Sans"/>
              </a:rPr>
              <a:t>Who is Using Parallel Computing?</a:t>
            </a:r>
            <a:endParaRPr b="0" lang="en-IN" sz="4400" spc="-1" strike="noStrike">
              <a:latin typeface="Arial"/>
            </a:endParaRPr>
          </a:p>
        </p:txBody>
      </p:sp>
      <p:sp>
        <p:nvSpPr>
          <p:cNvPr id="119" name="CustomShape 2"/>
          <p:cNvSpPr/>
          <p:nvPr/>
        </p:nvSpPr>
        <p:spPr>
          <a:xfrm>
            <a:off x="457200" y="1285920"/>
            <a:ext cx="8228520" cy="53568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Science and Engineering: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parallel computing has been used to model difficult problems in many areas of science and engineering: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Atmosphere, Earth, Environment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Physics - applied, nuclear, particle, condensed matter, high pressure, fusion, photonics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Bioscience, Biotechnology, Genetics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Chemistry, Molecular Sciences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Geology, Seismology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Mechanical Engineering - from prosthetics to spacecraft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Electrical Engineering, Circuit Design, Microelectronics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Computer Science, Mathematics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Defence, Weapons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Contents</a:t>
            </a:r>
            <a:endParaRPr b="0" lang="en-IN" sz="4400" spc="-1" strike="noStrike">
              <a:latin typeface="Arial"/>
            </a:endParaRPr>
          </a:p>
        </p:txBody>
      </p:sp>
      <p:sp>
        <p:nvSpPr>
          <p:cNvPr id="7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What is Parallel Computing?</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Why Use Parallel Computing?</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Concepts and Terminology</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Parallel Computer Memory Architectures</a:t>
            </a:r>
            <a:endParaRPr b="0" lang="en-IN" sz="3200" spc="-1" strike="noStrike">
              <a:latin typeface="Arial"/>
            </a:endParaRPr>
          </a:p>
          <a:p>
            <a:pPr>
              <a:lnSpc>
                <a:spcPct val="100000"/>
              </a:lnSpc>
              <a:spcBef>
                <a:spcPts val="641"/>
              </a:spcBef>
            </a:pPr>
            <a:endParaRPr b="0" lang="en-IN" sz="3200" spc="-1" strike="noStrike">
              <a:latin typeface="Arial"/>
            </a:endParaRPr>
          </a:p>
          <a:p>
            <a:pPr>
              <a:lnSpc>
                <a:spcPct val="100000"/>
              </a:lnSpc>
              <a:spcBef>
                <a:spcPts val="641"/>
              </a:spcBef>
            </a:pP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8228520" cy="653040"/>
          </a:xfrm>
          <a:prstGeom prst="rect">
            <a:avLst/>
          </a:prstGeom>
          <a:noFill/>
          <a:ln>
            <a:noFill/>
          </a:ln>
        </p:spPr>
        <p:style>
          <a:lnRef idx="0"/>
          <a:fillRef idx="0"/>
          <a:effectRef idx="0"/>
          <a:fontRef idx="minor"/>
        </p:style>
      </p:sp>
      <p:sp>
        <p:nvSpPr>
          <p:cNvPr id="121" name="CustomShape 2"/>
          <p:cNvSpPr/>
          <p:nvPr/>
        </p:nvSpPr>
        <p:spPr>
          <a:xfrm>
            <a:off x="457200" y="1143000"/>
            <a:ext cx="8228520" cy="54997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Industrial and Commercial: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These applications require the processing of large amounts of data in sophisticated ways.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"Big Data", databases, data mining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Artificial Intelligence (AI)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Web search engines, web based business services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Medical imaging and diagnosis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Pharmaceutical design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Financial and economic modeling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Management of national and multi-national corporations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Advanced graphics and virtual reality, particularly in the entertainment industry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Networked video and multi-media technologies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Oil exploration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4680"/>
            <a:ext cx="8228520" cy="653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ea typeface="DejaVu Sans"/>
              </a:rPr>
              <a:t>Global Applications</a:t>
            </a:r>
            <a:endParaRPr b="0" lang="en-IN" sz="4400" spc="-1" strike="noStrike">
              <a:latin typeface="Arial"/>
            </a:endParaRPr>
          </a:p>
        </p:txBody>
      </p:sp>
      <p:sp>
        <p:nvSpPr>
          <p:cNvPr id="123" name="CustomShape 2"/>
          <p:cNvSpPr/>
          <p:nvPr/>
        </p:nvSpPr>
        <p:spPr>
          <a:xfrm>
            <a:off x="457200" y="1143000"/>
            <a:ext cx="8228520" cy="54997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39"/>
              </a:spcBef>
              <a:buClr>
                <a:srgbClr val="000000"/>
              </a:buClr>
              <a:buFont typeface="Arial"/>
              <a:buChar char="•"/>
            </a:pPr>
            <a:r>
              <a:rPr b="0" lang="en-IN" sz="2200" spc="-1" strike="noStrike">
                <a:solidFill>
                  <a:srgbClr val="000000"/>
                </a:solidFill>
                <a:latin typeface="Calibri"/>
                <a:ea typeface="DejaVu Sans"/>
              </a:rPr>
              <a:t>Parallel computing is now being used extensively around the world, in a wide variety of applications. </a:t>
            </a:r>
            <a:endParaRPr b="0" lang="en-IN" sz="2200" spc="-1" strike="noStrike">
              <a:latin typeface="Arial"/>
            </a:endParaRPr>
          </a:p>
          <a:p>
            <a:pPr>
              <a:lnSpc>
                <a:spcPct val="100000"/>
              </a:lnSpc>
              <a:spcBef>
                <a:spcPts val="439"/>
              </a:spcBef>
            </a:pPr>
            <a:endParaRPr b="0" lang="en-IN" sz="2200" spc="-1" strike="noStrike">
              <a:latin typeface="Arial"/>
            </a:endParaRPr>
          </a:p>
        </p:txBody>
      </p:sp>
      <p:pic>
        <p:nvPicPr>
          <p:cNvPr id="124" name="Picture 3" descr=""/>
          <p:cNvPicPr/>
          <p:nvPr/>
        </p:nvPicPr>
        <p:blipFill>
          <a:blip r:embed="rId1"/>
          <a:stretch/>
        </p:blipFill>
        <p:spPr>
          <a:xfrm>
            <a:off x="714240" y="2068200"/>
            <a:ext cx="7796880" cy="46177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Concepts and Terminology</a:t>
            </a:r>
            <a:endParaRPr b="0" lang="en-IN" sz="4400" spc="-1" strike="noStrike">
              <a:latin typeface="Arial"/>
            </a:endParaRPr>
          </a:p>
        </p:txBody>
      </p:sp>
      <p:sp>
        <p:nvSpPr>
          <p:cNvPr id="12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von Neumann Architecture</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Hungarian mathematician/genius John von Neumann - requirements for an electronic computer (1945 papers)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Also known as "stored-program computer" - both program instructions and data are kept in electronic memory.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Differs from earlier computers which were programmed through "hard wiring".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8228520" cy="795960"/>
          </a:xfrm>
          <a:prstGeom prst="rect">
            <a:avLst/>
          </a:prstGeom>
          <a:noFill/>
          <a:ln>
            <a:noFill/>
          </a:ln>
        </p:spPr>
        <p:style>
          <a:lnRef idx="0"/>
          <a:fillRef idx="0"/>
          <a:effectRef idx="0"/>
          <a:fontRef idx="minor"/>
        </p:style>
      </p:sp>
      <p:sp>
        <p:nvSpPr>
          <p:cNvPr id="128" name="CustomShape 2"/>
          <p:cNvSpPr/>
          <p:nvPr/>
        </p:nvSpPr>
        <p:spPr>
          <a:xfrm>
            <a:off x="457200" y="1143000"/>
            <a:ext cx="8228520" cy="54997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von Neumann Architecture - </a:t>
            </a:r>
            <a:r>
              <a:rPr b="0" lang="en-IN" sz="3200" spc="-1" strike="noStrike">
                <a:solidFill>
                  <a:srgbClr val="000000"/>
                </a:solidFill>
                <a:latin typeface="Calibri"/>
                <a:ea typeface="DejaVu Sans"/>
              </a:rPr>
              <a:t>Comprised of four main components: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Memory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Control Unit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Arithmetic Logic Unit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Input/Output </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marL="743040" indent="-284760">
              <a:lnSpc>
                <a:spcPct val="100000"/>
              </a:lnSpc>
              <a:spcBef>
                <a:spcPts val="561"/>
              </a:spcBef>
            </a:pPr>
            <a:endParaRPr b="0" lang="en-IN" sz="2800" spc="-1" strike="noStrike">
              <a:latin typeface="Arial"/>
            </a:endParaRPr>
          </a:p>
          <a:p>
            <a:pPr marL="743040" indent="-284760">
              <a:lnSpc>
                <a:spcPct val="100000"/>
              </a:lnSpc>
              <a:spcBef>
                <a:spcPts val="561"/>
              </a:spcBef>
            </a:pPr>
            <a:r>
              <a:rPr b="1" lang="en-IN" sz="2800" spc="-1" strike="noStrike">
                <a:solidFill>
                  <a:srgbClr val="000000"/>
                </a:solidFill>
                <a:latin typeface="Calibri"/>
                <a:ea typeface="DejaVu Sans"/>
              </a:rPr>
              <a:t>NOTE: parallel computers still follow this basic design, just multiplied in units. The basic, fundamental architecture remains the same. </a:t>
            </a:r>
            <a:endParaRPr b="0" lang="en-IN" sz="2800" spc="-1" strike="noStrike">
              <a:latin typeface="Arial"/>
            </a:endParaRPr>
          </a:p>
        </p:txBody>
      </p:sp>
      <p:pic>
        <p:nvPicPr>
          <p:cNvPr id="129" name="Picture 3" descr=""/>
          <p:cNvPicPr/>
          <p:nvPr/>
        </p:nvPicPr>
        <p:blipFill>
          <a:blip r:embed="rId1"/>
          <a:stretch/>
        </p:blipFill>
        <p:spPr>
          <a:xfrm>
            <a:off x="4941360" y="1785960"/>
            <a:ext cx="3701520" cy="349956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74680"/>
            <a:ext cx="8228520" cy="8672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ea typeface="DejaVu Sans"/>
              </a:rPr>
              <a:t>Flynn's Classical Taxonomy</a:t>
            </a:r>
            <a:endParaRPr b="0" lang="en-IN" sz="4400" spc="-1" strike="noStrike">
              <a:latin typeface="Arial"/>
            </a:endParaRPr>
          </a:p>
        </p:txBody>
      </p:sp>
      <p:sp>
        <p:nvSpPr>
          <p:cNvPr id="131" name="CustomShape 2"/>
          <p:cNvSpPr/>
          <p:nvPr/>
        </p:nvSpPr>
        <p:spPr>
          <a:xfrm>
            <a:off x="457200" y="1143000"/>
            <a:ext cx="8228520" cy="54997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IN" sz="2400" spc="-1" strike="noStrike">
                <a:solidFill>
                  <a:srgbClr val="000000"/>
                </a:solidFill>
                <a:latin typeface="Calibri"/>
                <a:ea typeface="DejaVu Sans"/>
              </a:rPr>
              <a:t>Flynn's taxonomy distinguishes multi-processor computer architectures according to how they can be classified along the two independent dimensions of </a:t>
            </a:r>
            <a:r>
              <a:rPr b="1" i="1" lang="en-IN" sz="2400" spc="-1" strike="noStrike">
                <a:solidFill>
                  <a:srgbClr val="000000"/>
                </a:solidFill>
                <a:latin typeface="Calibri"/>
                <a:ea typeface="DejaVu Sans"/>
              </a:rPr>
              <a:t>Instruction Stream</a:t>
            </a:r>
            <a:r>
              <a:rPr b="0" lang="en-IN" sz="2400" spc="-1" strike="noStrike">
                <a:solidFill>
                  <a:srgbClr val="000000"/>
                </a:solidFill>
                <a:latin typeface="Calibri"/>
                <a:ea typeface="DejaVu Sans"/>
              </a:rPr>
              <a:t> and </a:t>
            </a:r>
            <a:r>
              <a:rPr b="1" i="1" lang="en-IN" sz="2400" spc="-1" strike="noStrike">
                <a:solidFill>
                  <a:srgbClr val="000000"/>
                </a:solidFill>
                <a:latin typeface="Calibri"/>
                <a:ea typeface="DejaVu Sans"/>
              </a:rPr>
              <a:t>Data Stream</a:t>
            </a:r>
            <a:r>
              <a:rPr b="0" lang="en-IN" sz="2400" spc="-1" strike="noStrike">
                <a:solidFill>
                  <a:srgbClr val="000000"/>
                </a:solidFill>
                <a:latin typeface="Calibri"/>
                <a:ea typeface="DejaVu Sans"/>
              </a:rPr>
              <a:t>. Each of these dimensions can have only one of two possible states: </a:t>
            </a:r>
            <a:r>
              <a:rPr b="1" i="1" lang="en-IN" sz="2400" spc="-1" strike="noStrike">
                <a:solidFill>
                  <a:srgbClr val="000000"/>
                </a:solidFill>
                <a:latin typeface="Calibri"/>
                <a:ea typeface="DejaVu Sans"/>
              </a:rPr>
              <a:t>Single</a:t>
            </a:r>
            <a:r>
              <a:rPr b="0" lang="en-IN" sz="2400" spc="-1" strike="noStrike">
                <a:solidFill>
                  <a:srgbClr val="000000"/>
                </a:solidFill>
                <a:latin typeface="Calibri"/>
                <a:ea typeface="DejaVu Sans"/>
              </a:rPr>
              <a:t> or </a:t>
            </a:r>
            <a:r>
              <a:rPr b="1" i="1" lang="en-IN" sz="2400" spc="-1" strike="noStrike">
                <a:solidFill>
                  <a:srgbClr val="000000"/>
                </a:solidFill>
                <a:latin typeface="Calibri"/>
                <a:ea typeface="DejaVu Sans"/>
              </a:rPr>
              <a:t>Multiple</a:t>
            </a:r>
            <a:r>
              <a:rPr b="0" lang="en-IN" sz="2400" spc="-1" strike="noStrike">
                <a:solidFill>
                  <a:srgbClr val="000000"/>
                </a:solidFill>
                <a:latin typeface="Calibri"/>
                <a:ea typeface="DejaVu Sans"/>
              </a:rPr>
              <a:t>. </a:t>
            </a:r>
            <a:endParaRPr b="0" lang="en-IN" sz="2400" spc="-1" strike="noStrike">
              <a:latin typeface="Arial"/>
            </a:endParaRPr>
          </a:p>
        </p:txBody>
      </p:sp>
      <p:pic>
        <p:nvPicPr>
          <p:cNvPr id="132" name="Picture 3" descr=""/>
          <p:cNvPicPr/>
          <p:nvPr/>
        </p:nvPicPr>
        <p:blipFill>
          <a:blip r:embed="rId1"/>
          <a:stretch/>
        </p:blipFill>
        <p:spPr>
          <a:xfrm>
            <a:off x="1776960" y="3456000"/>
            <a:ext cx="5782680" cy="357048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ea typeface="DejaVu Sans"/>
              </a:rPr>
              <a:t>Single Instruction, Single Data (SISD)</a:t>
            </a:r>
            <a:endParaRPr b="0" lang="en-IN" sz="4400" spc="-1" strike="noStrike">
              <a:latin typeface="Arial"/>
            </a:endParaRPr>
          </a:p>
        </p:txBody>
      </p:sp>
      <p:sp>
        <p:nvSpPr>
          <p:cNvPr id="134" name="CustomShape 2"/>
          <p:cNvSpPr/>
          <p:nvPr/>
        </p:nvSpPr>
        <p:spPr>
          <a:xfrm>
            <a:off x="457200" y="1600200"/>
            <a:ext cx="8228520" cy="50425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A serial (non-parallel) computer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Single Instruction:</a:t>
            </a:r>
            <a:r>
              <a:rPr b="0" lang="en-IN" sz="3200" spc="-1" strike="noStrike">
                <a:solidFill>
                  <a:srgbClr val="000000"/>
                </a:solidFill>
                <a:latin typeface="Calibri"/>
                <a:ea typeface="DejaVu Sans"/>
              </a:rPr>
              <a:t> Only one instruction stream is being acted on by the CPU during any one clock cycle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Single Data:</a:t>
            </a:r>
            <a:r>
              <a:rPr b="0" lang="en-IN" sz="3200" spc="-1" strike="noStrike">
                <a:solidFill>
                  <a:srgbClr val="000000"/>
                </a:solidFill>
                <a:latin typeface="Calibri"/>
                <a:ea typeface="DejaVu Sans"/>
              </a:rPr>
              <a:t> Only one data stream is being used as input during any one clock cycle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Deterministic execution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This is the oldest type of computer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Examples: older generation mainframes, minicomputers, workstations and single processor/core PCs. (</a:t>
            </a:r>
            <a:r>
              <a:rPr b="1" lang="en-IN" sz="3200" spc="-1" strike="noStrike">
                <a:solidFill>
                  <a:srgbClr val="000000"/>
                </a:solidFill>
                <a:latin typeface="Calibri"/>
                <a:ea typeface="DejaVu Sans"/>
              </a:rPr>
              <a:t>UNIVAC1, IBM 360, CRAY1, CDC7600, PDP1, Dell Laptop)</a:t>
            </a:r>
            <a:endParaRPr b="0" lang="en-IN"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8228520" cy="1141920"/>
          </a:xfrm>
          <a:prstGeom prst="rect">
            <a:avLst/>
          </a:prstGeom>
          <a:noFill/>
          <a:ln>
            <a:noFill/>
          </a:ln>
        </p:spPr>
        <p:style>
          <a:lnRef idx="0"/>
          <a:fillRef idx="0"/>
          <a:effectRef idx="0"/>
          <a:fontRef idx="minor"/>
        </p:style>
      </p:sp>
      <p:pic>
        <p:nvPicPr>
          <p:cNvPr id="136" name="Content Placeholder 3" descr=""/>
          <p:cNvPicPr/>
          <p:nvPr/>
        </p:nvPicPr>
        <p:blipFill>
          <a:blip r:embed="rId1"/>
          <a:stretch/>
        </p:blipFill>
        <p:spPr>
          <a:xfrm>
            <a:off x="642960" y="1785960"/>
            <a:ext cx="3642120" cy="3642120"/>
          </a:xfrm>
          <a:prstGeom prst="rect">
            <a:avLst/>
          </a:prstGeom>
          <a:ln>
            <a:noFill/>
          </a:ln>
        </p:spPr>
      </p:pic>
      <p:pic>
        <p:nvPicPr>
          <p:cNvPr id="137" name="Picture 4" descr=""/>
          <p:cNvPicPr/>
          <p:nvPr/>
        </p:nvPicPr>
        <p:blipFill>
          <a:blip r:embed="rId2"/>
          <a:stretch/>
        </p:blipFill>
        <p:spPr>
          <a:xfrm>
            <a:off x="5857920" y="1899000"/>
            <a:ext cx="2961720" cy="352908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71280"/>
            <a:ext cx="8228520" cy="8560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400" spc="-1" strike="noStrike">
                <a:solidFill>
                  <a:srgbClr val="000000"/>
                </a:solidFill>
                <a:latin typeface="Calibri"/>
                <a:ea typeface="DejaVu Sans"/>
              </a:rPr>
              <a:t>Single Instruction, Multiple Data (SIMD)</a:t>
            </a:r>
            <a:endParaRPr b="0" lang="en-IN" sz="3400" spc="-1" strike="noStrike">
              <a:latin typeface="Arial"/>
            </a:endParaRPr>
          </a:p>
        </p:txBody>
      </p:sp>
      <p:sp>
        <p:nvSpPr>
          <p:cNvPr id="139" name="CustomShape 2"/>
          <p:cNvSpPr/>
          <p:nvPr/>
        </p:nvSpPr>
        <p:spPr>
          <a:xfrm>
            <a:off x="457200" y="928800"/>
            <a:ext cx="8228520" cy="5856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A type of parallel computer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Single Instruction:</a:t>
            </a:r>
            <a:r>
              <a:rPr b="0" lang="en-IN" sz="3200" spc="-1" strike="noStrike">
                <a:solidFill>
                  <a:srgbClr val="000000"/>
                </a:solidFill>
                <a:latin typeface="Calibri"/>
                <a:ea typeface="DejaVu Sans"/>
              </a:rPr>
              <a:t> All processing units execute the same instruction at any given clock cycle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Multiple Data:</a:t>
            </a:r>
            <a:r>
              <a:rPr b="0" lang="en-IN" sz="3200" spc="-1" strike="noStrike">
                <a:solidFill>
                  <a:srgbClr val="000000"/>
                </a:solidFill>
                <a:latin typeface="Calibri"/>
                <a:ea typeface="DejaVu Sans"/>
              </a:rPr>
              <a:t> Each processing unit can operate on a different data element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Best suited for specialized problems characterized by a high degree of regularity, such as graphics/image processing.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Synchronous (lockstep) and deterministic execution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Two varieties: Processor Arrays and Vector Pipelines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Examples: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Processor Arrays: Thinking Machines CM-2, MasPar MP-1 &amp; MP-2, ILLIAC IV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Vector Pipelines: IBM 9000, Cray X-MP, Y-MP &amp; C90, Fujitsu VP, NEC SX-2, Hitachi S820, ETA10 </a:t>
            </a:r>
            <a:endParaRPr b="0" lang="en-IN" sz="28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Most modern computers, particularly those with graphics processor units (GPUs) employ SIMD instructions and execution units.</a:t>
            </a:r>
            <a:endParaRPr b="0" lang="en-IN" sz="3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4680"/>
            <a:ext cx="8228520" cy="1141920"/>
          </a:xfrm>
          <a:prstGeom prst="rect">
            <a:avLst/>
          </a:prstGeom>
          <a:noFill/>
          <a:ln>
            <a:noFill/>
          </a:ln>
        </p:spPr>
        <p:style>
          <a:lnRef idx="0"/>
          <a:fillRef idx="0"/>
          <a:effectRef idx="0"/>
          <a:fontRef idx="minor"/>
        </p:style>
      </p:sp>
      <p:pic>
        <p:nvPicPr>
          <p:cNvPr id="141" name="Content Placeholder 3" descr=""/>
          <p:cNvPicPr/>
          <p:nvPr/>
        </p:nvPicPr>
        <p:blipFill>
          <a:blip r:embed="rId1"/>
          <a:stretch/>
        </p:blipFill>
        <p:spPr>
          <a:xfrm>
            <a:off x="71280" y="1428840"/>
            <a:ext cx="3671640" cy="3671640"/>
          </a:xfrm>
          <a:prstGeom prst="rect">
            <a:avLst/>
          </a:prstGeom>
          <a:ln>
            <a:noFill/>
          </a:ln>
        </p:spPr>
      </p:pic>
      <p:pic>
        <p:nvPicPr>
          <p:cNvPr id="142" name="Picture 4" descr=""/>
          <p:cNvPicPr/>
          <p:nvPr/>
        </p:nvPicPr>
        <p:blipFill>
          <a:blip r:embed="rId2"/>
          <a:stretch/>
        </p:blipFill>
        <p:spPr>
          <a:xfrm>
            <a:off x="3819240" y="1500120"/>
            <a:ext cx="5235120" cy="2927880"/>
          </a:xfrm>
          <a:prstGeom prst="rect">
            <a:avLst/>
          </a:prstGeom>
          <a:ln>
            <a:noFill/>
          </a:ln>
        </p:spPr>
      </p:pic>
      <p:pic>
        <p:nvPicPr>
          <p:cNvPr id="143" name="Picture 5" descr=""/>
          <p:cNvPicPr/>
          <p:nvPr/>
        </p:nvPicPr>
        <p:blipFill>
          <a:blip r:embed="rId3"/>
          <a:stretch/>
        </p:blipFill>
        <p:spPr>
          <a:xfrm>
            <a:off x="3762360" y="4868640"/>
            <a:ext cx="5023440" cy="184536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74680"/>
            <a:ext cx="8228520" cy="5814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400" spc="-1" strike="noStrike">
                <a:solidFill>
                  <a:srgbClr val="000000"/>
                </a:solidFill>
                <a:latin typeface="Calibri"/>
                <a:ea typeface="DejaVu Sans"/>
              </a:rPr>
              <a:t>Multiple Instruction, Single Data (MISD)</a:t>
            </a:r>
            <a:endParaRPr b="0" lang="en-IN" sz="3400" spc="-1" strike="noStrike">
              <a:latin typeface="Arial"/>
            </a:endParaRPr>
          </a:p>
        </p:txBody>
      </p:sp>
      <p:sp>
        <p:nvSpPr>
          <p:cNvPr id="145" name="CustomShape 2"/>
          <p:cNvSpPr/>
          <p:nvPr/>
        </p:nvSpPr>
        <p:spPr>
          <a:xfrm>
            <a:off x="457200" y="857160"/>
            <a:ext cx="8228520" cy="578556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A type of parallel computer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Multiple Instruction:</a:t>
            </a:r>
            <a:r>
              <a:rPr b="0" lang="en-IN" sz="3200" spc="-1" strike="noStrike">
                <a:solidFill>
                  <a:srgbClr val="000000"/>
                </a:solidFill>
                <a:latin typeface="Calibri"/>
                <a:ea typeface="DejaVu Sans"/>
              </a:rPr>
              <a:t> Each processing unit operates on the data independently via separate instruction streams.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Single Data:</a:t>
            </a:r>
            <a:r>
              <a:rPr b="0" lang="en-IN" sz="3200" spc="-1" strike="noStrike">
                <a:solidFill>
                  <a:srgbClr val="000000"/>
                </a:solidFill>
                <a:latin typeface="Calibri"/>
                <a:ea typeface="DejaVu Sans"/>
              </a:rPr>
              <a:t> A single data stream is fed into multiple processing units.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Few (if any) actual examples of this class of parallel computer have ever existed.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Some conceivable uses might be: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multiple frequency filters operating on a single signal stream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multiple cryptography algorithms attempting to crack a single coded message.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ea typeface="DejaVu Sans"/>
              </a:rPr>
              <a:t>Serial Computing</a:t>
            </a:r>
            <a:endParaRPr b="0" lang="en-IN" sz="4400" spc="-1" strike="noStrike">
              <a:latin typeface="Arial"/>
            </a:endParaRPr>
          </a:p>
        </p:txBody>
      </p:sp>
      <p:sp>
        <p:nvSpPr>
          <p:cNvPr id="8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Traditionally, software has been written for </a:t>
            </a:r>
            <a:r>
              <a:rPr b="1" i="1" lang="en-IN" sz="3200" spc="-1" strike="noStrike">
                <a:solidFill>
                  <a:srgbClr val="000000"/>
                </a:solidFill>
                <a:latin typeface="Calibri"/>
                <a:ea typeface="DejaVu Sans"/>
              </a:rPr>
              <a:t>serial</a:t>
            </a:r>
            <a:r>
              <a:rPr b="0" lang="en-IN" sz="3200" spc="-1" strike="noStrike">
                <a:solidFill>
                  <a:srgbClr val="000000"/>
                </a:solidFill>
                <a:latin typeface="Calibri"/>
                <a:ea typeface="DejaVu Sans"/>
              </a:rPr>
              <a:t> computation: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 problem is broken into a discrete series of instructions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Instructions are executed sequentially one after another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Executed on a single processor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Only one instruction may execute at any moment in time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74680"/>
            <a:ext cx="8228520" cy="1141920"/>
          </a:xfrm>
          <a:prstGeom prst="rect">
            <a:avLst/>
          </a:prstGeom>
          <a:noFill/>
          <a:ln>
            <a:noFill/>
          </a:ln>
        </p:spPr>
        <p:style>
          <a:lnRef idx="0"/>
          <a:fillRef idx="0"/>
          <a:effectRef idx="0"/>
          <a:fontRef idx="minor"/>
        </p:style>
      </p:sp>
      <p:pic>
        <p:nvPicPr>
          <p:cNvPr id="147" name="Content Placeholder 3" descr=""/>
          <p:cNvPicPr/>
          <p:nvPr/>
        </p:nvPicPr>
        <p:blipFill>
          <a:blip r:embed="rId1"/>
          <a:stretch/>
        </p:blipFill>
        <p:spPr>
          <a:xfrm>
            <a:off x="71280" y="899280"/>
            <a:ext cx="3385800" cy="3385800"/>
          </a:xfrm>
          <a:prstGeom prst="rect">
            <a:avLst/>
          </a:prstGeom>
          <a:ln>
            <a:noFill/>
          </a:ln>
        </p:spPr>
      </p:pic>
      <p:pic>
        <p:nvPicPr>
          <p:cNvPr id="148" name="Picture 4" descr=""/>
          <p:cNvPicPr/>
          <p:nvPr/>
        </p:nvPicPr>
        <p:blipFill>
          <a:blip r:embed="rId2"/>
          <a:stretch/>
        </p:blipFill>
        <p:spPr>
          <a:xfrm>
            <a:off x="3091320" y="3929040"/>
            <a:ext cx="5894280" cy="278496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274680"/>
            <a:ext cx="8228520" cy="653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400" spc="-1" strike="noStrike">
                <a:solidFill>
                  <a:srgbClr val="000000"/>
                </a:solidFill>
                <a:latin typeface="Calibri"/>
                <a:ea typeface="DejaVu Sans"/>
              </a:rPr>
              <a:t>Multiple Instruction, Multiple Data (MIMD)</a:t>
            </a:r>
            <a:endParaRPr b="0" lang="en-IN" sz="3400" spc="-1" strike="noStrike">
              <a:latin typeface="Arial"/>
            </a:endParaRPr>
          </a:p>
        </p:txBody>
      </p:sp>
      <p:sp>
        <p:nvSpPr>
          <p:cNvPr id="150" name="CustomShape 2"/>
          <p:cNvSpPr/>
          <p:nvPr/>
        </p:nvSpPr>
        <p:spPr>
          <a:xfrm>
            <a:off x="457200" y="928800"/>
            <a:ext cx="8228520" cy="57139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A type of parallel computer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Multiple Instruction:</a:t>
            </a:r>
            <a:r>
              <a:rPr b="0" lang="en-IN" sz="3200" spc="-1" strike="noStrike">
                <a:solidFill>
                  <a:srgbClr val="000000"/>
                </a:solidFill>
                <a:latin typeface="Calibri"/>
                <a:ea typeface="DejaVu Sans"/>
              </a:rPr>
              <a:t> Every processor may be executing a different instruction stream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Multiple Data:</a:t>
            </a:r>
            <a:r>
              <a:rPr b="0" lang="en-IN" sz="3200" spc="-1" strike="noStrike">
                <a:solidFill>
                  <a:srgbClr val="000000"/>
                </a:solidFill>
                <a:latin typeface="Calibri"/>
                <a:ea typeface="DejaVu Sans"/>
              </a:rPr>
              <a:t> Every processor may be working with a different data stream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Execution can be synchronous or asynchronous, deterministic or non-deterministic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Currently, the most common type of parallel computer - most modern supercomputers fall into this category.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Examples: most current supercomputers, networked parallel computer clusters and "grids", multi-processor SMP computers, multi-core PCs.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Note: many MIMD architectures also include SIMD execution sub-components </a:t>
            </a:r>
            <a:endParaRPr b="0" lang="en-IN" sz="32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274680"/>
            <a:ext cx="8228520" cy="510120"/>
          </a:xfrm>
          <a:prstGeom prst="rect">
            <a:avLst/>
          </a:prstGeom>
          <a:noFill/>
          <a:ln>
            <a:noFill/>
          </a:ln>
        </p:spPr>
        <p:style>
          <a:lnRef idx="0"/>
          <a:fillRef idx="0"/>
          <a:effectRef idx="0"/>
          <a:fontRef idx="minor"/>
        </p:style>
      </p:sp>
      <p:pic>
        <p:nvPicPr>
          <p:cNvPr id="152" name="Content Placeholder 3" descr=""/>
          <p:cNvPicPr/>
          <p:nvPr/>
        </p:nvPicPr>
        <p:blipFill>
          <a:blip r:embed="rId1"/>
          <a:stretch/>
        </p:blipFill>
        <p:spPr>
          <a:xfrm>
            <a:off x="142920" y="642960"/>
            <a:ext cx="3356640" cy="3356640"/>
          </a:xfrm>
          <a:prstGeom prst="rect">
            <a:avLst/>
          </a:prstGeom>
          <a:ln>
            <a:noFill/>
          </a:ln>
        </p:spPr>
      </p:pic>
      <p:pic>
        <p:nvPicPr>
          <p:cNvPr id="153" name="Picture 4" descr=""/>
          <p:cNvPicPr/>
          <p:nvPr/>
        </p:nvPicPr>
        <p:blipFill>
          <a:blip r:embed="rId2"/>
          <a:stretch/>
        </p:blipFill>
        <p:spPr>
          <a:xfrm>
            <a:off x="3290400" y="3500280"/>
            <a:ext cx="5618160" cy="314208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457200" y="274680"/>
            <a:ext cx="8228520" cy="7243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400" spc="-1" strike="noStrike">
                <a:solidFill>
                  <a:srgbClr val="000000"/>
                </a:solidFill>
                <a:latin typeface="Calibri"/>
                <a:ea typeface="DejaVu Sans"/>
              </a:rPr>
              <a:t>Some General Parallel Terminology</a:t>
            </a:r>
            <a:endParaRPr b="0" lang="en-IN" sz="3400" spc="-1" strike="noStrike">
              <a:latin typeface="Arial"/>
            </a:endParaRPr>
          </a:p>
        </p:txBody>
      </p:sp>
      <p:sp>
        <p:nvSpPr>
          <p:cNvPr id="155" name="CustomShape 2"/>
          <p:cNvSpPr/>
          <p:nvPr/>
        </p:nvSpPr>
        <p:spPr>
          <a:xfrm>
            <a:off x="457200" y="1000080"/>
            <a:ext cx="8228520" cy="56426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Supercomputing / High Performance Computing (HPC)</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Node: </a:t>
            </a:r>
            <a:r>
              <a:rPr b="0" lang="en-IN" sz="3200" spc="-1" strike="noStrike">
                <a:solidFill>
                  <a:srgbClr val="000000"/>
                </a:solidFill>
                <a:latin typeface="Calibri"/>
                <a:ea typeface="DejaVu Sans"/>
              </a:rPr>
              <a:t>A standalone "computer in a box". Usually comprised of multiple CPUs/processors/cores, memory, network interfaces, etc. Nodes are networked together to comprise a supercomputer.</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CPU / Socket / Processor / Core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Task: </a:t>
            </a:r>
            <a:r>
              <a:rPr b="0" lang="en-IN" sz="3200" spc="-1" strike="noStrike">
                <a:solidFill>
                  <a:srgbClr val="000000"/>
                </a:solidFill>
                <a:latin typeface="Calibri"/>
                <a:ea typeface="DejaVu Sans"/>
              </a:rPr>
              <a:t>A logically discrete section of computational work</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Pipelining: </a:t>
            </a:r>
            <a:r>
              <a:rPr b="0" lang="en-IN" sz="3200" spc="-1" strike="noStrike">
                <a:solidFill>
                  <a:srgbClr val="000000"/>
                </a:solidFill>
                <a:latin typeface="Calibri"/>
                <a:ea typeface="DejaVu Sans"/>
              </a:rPr>
              <a:t>Breaking a task into steps performed by different processor units, with inputs streaming through, much like an assembly line; a type of parallel computing</a:t>
            </a:r>
            <a:r>
              <a:rPr b="1" lang="en-IN" sz="3200" spc="-1" strike="noStrike">
                <a:solidFill>
                  <a:srgbClr val="000000"/>
                </a:solidFill>
                <a:latin typeface="Calibri"/>
                <a:ea typeface="DejaVu Sans"/>
              </a:rPr>
              <a:t> </a:t>
            </a:r>
            <a:endParaRPr b="0" lang="en-IN" sz="32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7200" y="274680"/>
            <a:ext cx="8228520" cy="581400"/>
          </a:xfrm>
          <a:prstGeom prst="rect">
            <a:avLst/>
          </a:prstGeom>
          <a:noFill/>
          <a:ln>
            <a:noFill/>
          </a:ln>
        </p:spPr>
        <p:style>
          <a:lnRef idx="0"/>
          <a:fillRef idx="0"/>
          <a:effectRef idx="0"/>
          <a:fontRef idx="minor"/>
        </p:style>
      </p:sp>
      <p:sp>
        <p:nvSpPr>
          <p:cNvPr id="157" name="CustomShape 2"/>
          <p:cNvSpPr/>
          <p:nvPr/>
        </p:nvSpPr>
        <p:spPr>
          <a:xfrm>
            <a:off x="457200" y="928800"/>
            <a:ext cx="8228520" cy="57139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Shared Memory: </a:t>
            </a:r>
            <a:r>
              <a:rPr b="0" lang="en-IN" sz="3200" spc="-1" strike="noStrike">
                <a:solidFill>
                  <a:srgbClr val="000000"/>
                </a:solidFill>
                <a:latin typeface="Calibri"/>
                <a:ea typeface="DejaVu Sans"/>
              </a:rPr>
              <a:t>a computer architecture where all processors have direct (usually bus based) access to common physical memory</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Symmetric Multi-Processor (SMP): </a:t>
            </a:r>
            <a:r>
              <a:rPr b="0" lang="en-IN" sz="3200" spc="-1" strike="noStrike">
                <a:solidFill>
                  <a:srgbClr val="000000"/>
                </a:solidFill>
                <a:latin typeface="Calibri"/>
                <a:ea typeface="DejaVu Sans"/>
              </a:rPr>
              <a:t>Shared memory hardware architecture where multiple processors share a single address space and have equal access to all resources</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Distributed Memory: </a:t>
            </a:r>
            <a:r>
              <a:rPr b="0" lang="en-IN" sz="3200" spc="-1" strike="noStrike">
                <a:solidFill>
                  <a:srgbClr val="000000"/>
                </a:solidFill>
                <a:latin typeface="Calibri"/>
                <a:ea typeface="DejaVu Sans"/>
              </a:rPr>
              <a:t>refers to network based memory access for physical memory that is not common</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Communications: </a:t>
            </a:r>
            <a:r>
              <a:rPr b="0" lang="en-IN" sz="3200" spc="-1" strike="noStrike">
                <a:solidFill>
                  <a:srgbClr val="000000"/>
                </a:solidFill>
                <a:latin typeface="Calibri"/>
                <a:ea typeface="DejaVu Sans"/>
              </a:rPr>
              <a:t>through a shared memory bus or over a network</a:t>
            </a:r>
            <a:endParaRPr b="0" lang="en-IN" sz="32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274680"/>
            <a:ext cx="8228520" cy="653040"/>
          </a:xfrm>
          <a:prstGeom prst="rect">
            <a:avLst/>
          </a:prstGeom>
          <a:noFill/>
          <a:ln>
            <a:noFill/>
          </a:ln>
        </p:spPr>
        <p:style>
          <a:lnRef idx="0"/>
          <a:fillRef idx="0"/>
          <a:effectRef idx="0"/>
          <a:fontRef idx="minor"/>
        </p:style>
      </p:sp>
      <p:sp>
        <p:nvSpPr>
          <p:cNvPr id="159" name="CustomShape 2"/>
          <p:cNvSpPr/>
          <p:nvPr/>
        </p:nvSpPr>
        <p:spPr>
          <a:xfrm>
            <a:off x="457200" y="1071720"/>
            <a:ext cx="8228520" cy="55710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Synchronization: </a:t>
            </a:r>
            <a:r>
              <a:rPr b="0" lang="en-IN" sz="3200" spc="-1" strike="noStrike">
                <a:solidFill>
                  <a:srgbClr val="000000"/>
                </a:solidFill>
                <a:latin typeface="Calibri"/>
                <a:ea typeface="DejaVu Sans"/>
              </a:rPr>
              <a:t>The coordination of parallel tasks in real time, very often associated with communications.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Synchronization usually involves waiting by at least one task, and can therefore cause a parallel application's wall clock execution time to increase. </a:t>
            </a:r>
            <a:endParaRPr b="0" lang="en-IN" sz="28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Granularity: </a:t>
            </a:r>
            <a:r>
              <a:rPr b="0" lang="en-IN" sz="3200" spc="-1" strike="noStrike">
                <a:solidFill>
                  <a:srgbClr val="000000"/>
                </a:solidFill>
                <a:latin typeface="Calibri"/>
                <a:ea typeface="DejaVu Sans"/>
              </a:rPr>
              <a:t>In parallel computing, granularity is a qualitative measure of the ratio of computation to communication. </a:t>
            </a:r>
            <a:endParaRPr b="0" lang="en-IN" sz="3200" spc="-1" strike="noStrike">
              <a:latin typeface="Arial"/>
            </a:endParaRPr>
          </a:p>
          <a:p>
            <a:pPr lvl="1" marL="743040" indent="-284760">
              <a:lnSpc>
                <a:spcPct val="100000"/>
              </a:lnSpc>
              <a:spcBef>
                <a:spcPts val="561"/>
              </a:spcBef>
              <a:buClr>
                <a:srgbClr val="000000"/>
              </a:buClr>
              <a:buFont typeface="Arial"/>
              <a:buChar char="–"/>
            </a:pPr>
            <a:r>
              <a:rPr b="1" i="1" lang="en-IN" sz="2800" spc="-1" strike="noStrike">
                <a:solidFill>
                  <a:srgbClr val="000000"/>
                </a:solidFill>
                <a:latin typeface="Calibri"/>
                <a:ea typeface="DejaVu Sans"/>
              </a:rPr>
              <a:t>Coarse: </a:t>
            </a:r>
            <a:r>
              <a:rPr b="0" lang="en-IN" sz="2800" spc="-1" strike="noStrike">
                <a:solidFill>
                  <a:srgbClr val="000000"/>
                </a:solidFill>
                <a:latin typeface="Calibri"/>
                <a:ea typeface="DejaVu Sans"/>
              </a:rPr>
              <a:t>relatively large amounts of computational work are done between communication events </a:t>
            </a:r>
            <a:endParaRPr b="0" lang="en-IN" sz="2800" spc="-1" strike="noStrike">
              <a:latin typeface="Arial"/>
            </a:endParaRPr>
          </a:p>
          <a:p>
            <a:pPr lvl="1" marL="743040" indent="-284760">
              <a:lnSpc>
                <a:spcPct val="100000"/>
              </a:lnSpc>
              <a:spcBef>
                <a:spcPts val="561"/>
              </a:spcBef>
              <a:buClr>
                <a:srgbClr val="000000"/>
              </a:buClr>
              <a:buFont typeface="Arial"/>
              <a:buChar char="–"/>
            </a:pPr>
            <a:r>
              <a:rPr b="1" i="1" lang="en-IN" sz="2800" spc="-1" strike="noStrike">
                <a:solidFill>
                  <a:srgbClr val="000000"/>
                </a:solidFill>
                <a:latin typeface="Calibri"/>
                <a:ea typeface="DejaVu Sans"/>
              </a:rPr>
              <a:t>Fine:</a:t>
            </a:r>
            <a:r>
              <a:rPr b="0" lang="en-IN" sz="2800" spc="-1" strike="noStrike">
                <a:solidFill>
                  <a:srgbClr val="000000"/>
                </a:solidFill>
                <a:latin typeface="Calibri"/>
                <a:ea typeface="DejaVu Sans"/>
              </a:rPr>
              <a:t> relatively small amounts of computational work are done between communication events </a:t>
            </a:r>
            <a:endParaRPr b="0" lang="en-IN" sz="2800" spc="-1" strike="noStrike">
              <a:latin typeface="Arial"/>
            </a:endParaRPr>
          </a:p>
          <a:p>
            <a:pPr>
              <a:lnSpc>
                <a:spcPct val="100000"/>
              </a:lnSpc>
              <a:spcBef>
                <a:spcPts val="641"/>
              </a:spcBef>
            </a:pP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57200" y="274680"/>
            <a:ext cx="8228520" cy="510120"/>
          </a:xfrm>
          <a:prstGeom prst="rect">
            <a:avLst/>
          </a:prstGeom>
          <a:noFill/>
          <a:ln>
            <a:noFill/>
          </a:ln>
        </p:spPr>
        <p:style>
          <a:lnRef idx="0"/>
          <a:fillRef idx="0"/>
          <a:effectRef idx="0"/>
          <a:fontRef idx="minor"/>
        </p:style>
      </p:sp>
      <p:sp>
        <p:nvSpPr>
          <p:cNvPr id="161" name="CustomShape 2"/>
          <p:cNvSpPr/>
          <p:nvPr/>
        </p:nvSpPr>
        <p:spPr>
          <a:xfrm>
            <a:off x="457200" y="928800"/>
            <a:ext cx="8228520" cy="57139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Speedup: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speedup = time of serial execution / time of parallel execution</a:t>
            </a:r>
            <a:endParaRPr b="0" lang="en-IN" sz="28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Parallel Overhead: </a:t>
            </a:r>
            <a:r>
              <a:rPr b="0" lang="en-IN" sz="3200" spc="-1" strike="noStrike">
                <a:solidFill>
                  <a:srgbClr val="000000"/>
                </a:solidFill>
                <a:latin typeface="Calibri"/>
                <a:ea typeface="DejaVu Sans"/>
              </a:rPr>
              <a:t>The amount of time required to coordinate parallel tasks, as opposed to doing useful work. Parallel overhead can include factors such as: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Task start-up time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Synchronizations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Data communications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Software overhead imposed by parallel languages, libraries, operating system, etc.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Task termination time </a:t>
            </a:r>
            <a:endParaRPr b="0" lang="en-IN" sz="2800" spc="-1" strike="noStrike">
              <a:latin typeface="Arial"/>
            </a:endParaRPr>
          </a:p>
          <a:p>
            <a:pPr>
              <a:lnSpc>
                <a:spcPct val="100000"/>
              </a:lnSpc>
              <a:spcBef>
                <a:spcPts val="641"/>
              </a:spcBef>
            </a:pPr>
            <a:endParaRPr b="0" lang="en-IN" sz="2800" spc="-1" strike="noStrike">
              <a:latin typeface="Arial"/>
            </a:endParaRPr>
          </a:p>
          <a:p>
            <a:pPr>
              <a:lnSpc>
                <a:spcPct val="100000"/>
              </a:lnSpc>
              <a:spcBef>
                <a:spcPts val="641"/>
              </a:spcBef>
            </a:pP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57200" y="274680"/>
            <a:ext cx="8228520" cy="581400"/>
          </a:xfrm>
          <a:prstGeom prst="rect">
            <a:avLst/>
          </a:prstGeom>
          <a:noFill/>
          <a:ln>
            <a:noFill/>
          </a:ln>
        </p:spPr>
        <p:style>
          <a:lnRef idx="0"/>
          <a:fillRef idx="0"/>
          <a:effectRef idx="0"/>
          <a:fontRef idx="minor"/>
        </p:style>
      </p:sp>
      <p:sp>
        <p:nvSpPr>
          <p:cNvPr id="163" name="CustomShape 2"/>
          <p:cNvSpPr/>
          <p:nvPr/>
        </p:nvSpPr>
        <p:spPr>
          <a:xfrm>
            <a:off x="457200" y="1071720"/>
            <a:ext cx="8228520" cy="55710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Massively Parallel: </a:t>
            </a:r>
            <a:r>
              <a:rPr b="0" lang="en-IN" sz="3200" spc="-1" strike="noStrike">
                <a:solidFill>
                  <a:srgbClr val="000000"/>
                </a:solidFill>
                <a:latin typeface="Calibri"/>
                <a:ea typeface="DejaVu Sans"/>
              </a:rPr>
              <a:t>Hardware having many processing elements. The meaning of "many" keeps increasing, but currently, the largest parallel computers having </a:t>
            </a:r>
            <a:r>
              <a:rPr b="1" lang="en-IN" sz="3200" spc="-1" strike="noStrike">
                <a:solidFill>
                  <a:srgbClr val="000000"/>
                </a:solidFill>
                <a:latin typeface="Calibri"/>
                <a:ea typeface="DejaVu Sans"/>
              </a:rPr>
              <a:t>hundreds of thousands to millions</a:t>
            </a:r>
            <a:r>
              <a:rPr b="0" lang="en-IN" sz="3200" spc="-1" strike="noStrike">
                <a:solidFill>
                  <a:srgbClr val="000000"/>
                </a:solidFill>
                <a:latin typeface="Calibri"/>
                <a:ea typeface="DejaVu Sans"/>
              </a:rPr>
              <a:t> “processing elements”.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Embarrassingly Parallel: </a:t>
            </a:r>
            <a:r>
              <a:rPr b="0" lang="en-IN" sz="3200" spc="-1" strike="noStrike">
                <a:solidFill>
                  <a:srgbClr val="000000"/>
                </a:solidFill>
                <a:latin typeface="Calibri"/>
                <a:ea typeface="DejaVu Sans"/>
              </a:rPr>
              <a:t>Solving many similar, but independent tasks simultaneously -need for coordination between the tasks. </a:t>
            </a:r>
            <a:endParaRPr b="0" lang="en-IN" sz="32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Scalability: </a:t>
            </a:r>
            <a:r>
              <a:rPr b="0" lang="en-IN" sz="3200" spc="-1" strike="noStrike">
                <a:solidFill>
                  <a:srgbClr val="000000"/>
                </a:solidFill>
                <a:latin typeface="Calibri"/>
                <a:ea typeface="DejaVu Sans"/>
              </a:rPr>
              <a:t>ability to demonstrate a proportionate increase in parallel speedup. Factors that contribute to scalability include: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Hardware - particularly memory-cpu bandwidths and network communication properties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Application algorithm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Parallel overhead related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Characteristics of your specific application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71280"/>
            <a:ext cx="8228520" cy="653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400" spc="-1" strike="noStrike">
                <a:solidFill>
                  <a:srgbClr val="000000"/>
                </a:solidFill>
                <a:latin typeface="Calibri"/>
                <a:ea typeface="DejaVu Sans"/>
              </a:rPr>
              <a:t>Limits and Costs of Parallel Programming</a:t>
            </a:r>
            <a:endParaRPr b="0" lang="en-IN" sz="3400" spc="-1" strike="noStrike">
              <a:latin typeface="Arial"/>
            </a:endParaRPr>
          </a:p>
        </p:txBody>
      </p:sp>
      <p:sp>
        <p:nvSpPr>
          <p:cNvPr id="165" name="CustomShape 2"/>
          <p:cNvSpPr/>
          <p:nvPr/>
        </p:nvSpPr>
        <p:spPr>
          <a:xfrm>
            <a:off x="457200" y="785880"/>
            <a:ext cx="8228520" cy="5856840"/>
          </a:xfrm>
          <a:prstGeom prst="rect">
            <a:avLst/>
          </a:prstGeom>
          <a:noFill/>
          <a:ln>
            <a:noFill/>
          </a:ln>
        </p:spPr>
        <p:style>
          <a:lnRef idx="0"/>
          <a:fillRef idx="0"/>
          <a:effectRef idx="0"/>
          <a:fontRef idx="minor"/>
        </p:style>
        <p:txBody>
          <a:bodyPr lIns="90000" rIns="90000" tIns="45000" bIns="45000">
            <a:normAutofit/>
          </a:bodyPr>
          <a:p>
            <a:pPr marL="343080" indent="-342000" algn="just">
              <a:lnSpc>
                <a:spcPct val="100000"/>
              </a:lnSpc>
              <a:spcBef>
                <a:spcPts val="641"/>
              </a:spcBef>
              <a:buClr>
                <a:srgbClr val="000000"/>
              </a:buClr>
              <a:buFont typeface="Arial"/>
              <a:buChar char="•"/>
            </a:pPr>
            <a:r>
              <a:rPr b="0" lang="en-IN" sz="3200" spc="-1" strike="noStrike">
                <a:solidFill>
                  <a:srgbClr val="000000"/>
                </a:solidFill>
                <a:latin typeface="Calibri"/>
                <a:ea typeface="DejaVu Sans"/>
              </a:rPr>
              <a:t>Amdahl's Law: </a:t>
            </a:r>
            <a:r>
              <a:rPr b="1" lang="en-IN" sz="3200" spc="-1" strike="noStrike">
                <a:solidFill>
                  <a:srgbClr val="000000"/>
                </a:solidFill>
                <a:latin typeface="Calibri"/>
                <a:ea typeface="DejaVu Sans"/>
              </a:rPr>
              <a:t>Amdahl's Law</a:t>
            </a:r>
            <a:r>
              <a:rPr b="0" lang="en-IN" sz="3200" spc="-1" strike="noStrike">
                <a:solidFill>
                  <a:srgbClr val="000000"/>
                </a:solidFill>
                <a:latin typeface="Calibri"/>
                <a:ea typeface="DejaVu Sans"/>
              </a:rPr>
              <a:t> states that potential program speedup is defined by the fraction of code (P) that can be parallelized</a:t>
            </a:r>
            <a:endParaRPr b="0" lang="en-IN" sz="3200" spc="-1" strike="noStrike">
              <a:latin typeface="Arial"/>
            </a:endParaRPr>
          </a:p>
          <a:p>
            <a:pPr lvl="1" marL="743040" indent="-284760">
              <a:lnSpc>
                <a:spcPct val="100000"/>
              </a:lnSpc>
              <a:spcBef>
                <a:spcPts val="561"/>
              </a:spcBef>
              <a:buClr>
                <a:srgbClr val="000000"/>
              </a:buClr>
              <a:buFont typeface="Arial"/>
              <a:buChar char="–"/>
            </a:pPr>
            <a:r>
              <a:rPr b="1" lang="en-IN" sz="2800" spc="-1" strike="noStrike">
                <a:solidFill>
                  <a:srgbClr val="000000"/>
                </a:solidFill>
                <a:latin typeface="Calibri"/>
                <a:ea typeface="DejaVu Sans"/>
              </a:rPr>
              <a:t>Speedup = [ 1/ (1 - P) ] </a:t>
            </a:r>
            <a:endParaRPr b="0" lang="en-IN" sz="2800" spc="-1" strike="noStrike">
              <a:latin typeface="Arial"/>
            </a:endParaRPr>
          </a:p>
          <a:p>
            <a:pPr marL="343080" indent="-342000" algn="just">
              <a:lnSpc>
                <a:spcPct val="100000"/>
              </a:lnSpc>
              <a:spcBef>
                <a:spcPts val="641"/>
              </a:spcBef>
              <a:buClr>
                <a:srgbClr val="000000"/>
              </a:buClr>
              <a:buFont typeface="Arial"/>
              <a:buChar char="•"/>
            </a:pPr>
            <a:r>
              <a:rPr b="0" lang="en-IN" sz="3200" spc="-1" strike="noStrike">
                <a:solidFill>
                  <a:srgbClr val="000000"/>
                </a:solidFill>
                <a:latin typeface="Calibri"/>
                <a:ea typeface="DejaVu Sans"/>
              </a:rPr>
              <a:t>If none of the code can be parallelized, P = 0 and the speedup = 1 (no speedup). </a:t>
            </a:r>
            <a:endParaRPr b="0" lang="en-IN" sz="3200" spc="-1" strike="noStrike">
              <a:latin typeface="Arial"/>
            </a:endParaRPr>
          </a:p>
          <a:p>
            <a:pPr marL="343080" indent="-342000" algn="just">
              <a:lnSpc>
                <a:spcPct val="100000"/>
              </a:lnSpc>
              <a:spcBef>
                <a:spcPts val="641"/>
              </a:spcBef>
              <a:buClr>
                <a:srgbClr val="000000"/>
              </a:buClr>
              <a:buFont typeface="Arial"/>
              <a:buChar char="•"/>
            </a:pPr>
            <a:r>
              <a:rPr b="0" lang="en-IN" sz="3200" spc="-1" strike="noStrike">
                <a:solidFill>
                  <a:srgbClr val="000000"/>
                </a:solidFill>
                <a:latin typeface="Calibri"/>
                <a:ea typeface="DejaVu Sans"/>
              </a:rPr>
              <a:t>If all of the code is parallelized, P = 1 and the speedup is infinite (in theory). </a:t>
            </a:r>
            <a:endParaRPr b="0" lang="en-IN" sz="3200" spc="-1" strike="noStrike">
              <a:latin typeface="Arial"/>
            </a:endParaRPr>
          </a:p>
          <a:p>
            <a:pPr marL="343080" indent="-342000" algn="just">
              <a:lnSpc>
                <a:spcPct val="100000"/>
              </a:lnSpc>
              <a:spcBef>
                <a:spcPts val="641"/>
              </a:spcBef>
              <a:buClr>
                <a:srgbClr val="000000"/>
              </a:buClr>
              <a:buFont typeface="Arial"/>
              <a:buChar char="•"/>
            </a:pPr>
            <a:r>
              <a:rPr b="0" lang="en-IN" sz="3200" spc="-1" strike="noStrike">
                <a:solidFill>
                  <a:srgbClr val="000000"/>
                </a:solidFill>
                <a:latin typeface="Calibri"/>
                <a:ea typeface="DejaVu Sans"/>
              </a:rPr>
              <a:t>If 50% of the code can be parallelized, maximum speedup = 2, meaning the code will run twice as fast. </a:t>
            </a:r>
            <a:endParaRPr b="0" lang="en-IN" sz="3200" spc="-1" strike="noStrike">
              <a:latin typeface="Arial"/>
            </a:endParaRPr>
          </a:p>
          <a:p>
            <a:pPr marL="343080" indent="-342000" algn="just">
              <a:lnSpc>
                <a:spcPct val="100000"/>
              </a:lnSpc>
              <a:spcBef>
                <a:spcPts val="641"/>
              </a:spcBef>
              <a:buClr>
                <a:srgbClr val="000000"/>
              </a:buClr>
              <a:buFont typeface="Arial"/>
              <a:buChar char="•"/>
            </a:pPr>
            <a:r>
              <a:rPr b="0" lang="en-IN" sz="3200" spc="-1" strike="noStrike">
                <a:solidFill>
                  <a:srgbClr val="000000"/>
                </a:solidFill>
                <a:latin typeface="Calibri"/>
                <a:ea typeface="DejaVu Sans"/>
              </a:rPr>
              <a:t>Introducing the number of processors performing the parallel fraction of work, the relationship can be modelled by:</a:t>
            </a:r>
            <a:endParaRPr b="0" lang="en-IN" sz="3200" spc="-1" strike="noStrike">
              <a:latin typeface="Arial"/>
            </a:endParaRPr>
          </a:p>
          <a:p>
            <a:pPr lvl="2" marL="743040" indent="-342000">
              <a:lnSpc>
                <a:spcPct val="100000"/>
              </a:lnSpc>
              <a:spcBef>
                <a:spcPts val="479"/>
              </a:spcBef>
              <a:buClr>
                <a:srgbClr val="000000"/>
              </a:buClr>
              <a:buFont typeface="Arial"/>
              <a:buChar char="•"/>
            </a:pPr>
            <a:r>
              <a:rPr b="1" lang="en-IN" sz="2400" spc="-1" strike="noStrike">
                <a:solidFill>
                  <a:srgbClr val="000000"/>
                </a:solidFill>
                <a:latin typeface="Calibri"/>
                <a:ea typeface="DejaVu Sans"/>
              </a:rPr>
              <a:t>Speedup = [ 1/ (P/N + S) ] </a:t>
            </a:r>
            <a:endParaRPr b="0" lang="en-IN" sz="2400" spc="-1" strike="noStrike">
              <a:latin typeface="Arial"/>
            </a:endParaRPr>
          </a:p>
          <a:p>
            <a:pPr lvl="1" marL="343080" indent="-34200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where P = parallel fraction, N = number of processors and S = serial fraction. </a:t>
            </a:r>
            <a:endParaRPr b="0" lang="en-IN" sz="2800" spc="-1" strike="noStrike">
              <a:latin typeface="Arial"/>
            </a:endParaRPr>
          </a:p>
          <a:p>
            <a:pPr>
              <a:lnSpc>
                <a:spcPct val="100000"/>
              </a:lnSpc>
              <a:spcBef>
                <a:spcPts val="641"/>
              </a:spcBef>
            </a:pPr>
            <a:endParaRPr b="0" lang="en-IN" sz="2800" spc="-1" strike="noStrike">
              <a:latin typeface="Arial"/>
            </a:endParaRPr>
          </a:p>
          <a:p>
            <a:pPr>
              <a:lnSpc>
                <a:spcPct val="100000"/>
              </a:lnSpc>
              <a:spcBef>
                <a:spcPts val="641"/>
              </a:spcBef>
            </a:pP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57200" y="142920"/>
            <a:ext cx="8228520" cy="581400"/>
          </a:xfrm>
          <a:prstGeom prst="rect">
            <a:avLst/>
          </a:prstGeom>
          <a:noFill/>
          <a:ln>
            <a:noFill/>
          </a:ln>
        </p:spPr>
        <p:style>
          <a:lnRef idx="0"/>
          <a:fillRef idx="0"/>
          <a:effectRef idx="0"/>
          <a:fontRef idx="minor"/>
        </p:style>
      </p:sp>
      <p:sp>
        <p:nvSpPr>
          <p:cNvPr id="167" name="CustomShape 2"/>
          <p:cNvSpPr/>
          <p:nvPr/>
        </p:nvSpPr>
        <p:spPr>
          <a:xfrm>
            <a:off x="457200" y="928800"/>
            <a:ext cx="8228520" cy="5856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It soon becomes obvious that there are limits to the scalability of parallelism.  </a:t>
            </a:r>
            <a:endParaRPr b="0" lang="en-IN" sz="3200" spc="-1" strike="noStrike">
              <a:latin typeface="Arial"/>
            </a:endParaRPr>
          </a:p>
          <a:p>
            <a:pPr marL="343080" indent="-342000" algn="ctr">
              <a:lnSpc>
                <a:spcPct val="100000"/>
              </a:lnSpc>
              <a:spcBef>
                <a:spcPts val="641"/>
              </a:spcBef>
            </a:pPr>
            <a:r>
              <a:rPr b="1" lang="en-IN" sz="3200" spc="-1" strike="noStrike">
                <a:solidFill>
                  <a:srgbClr val="000000"/>
                </a:solidFill>
                <a:latin typeface="Calibri"/>
                <a:ea typeface="DejaVu Sans"/>
              </a:rPr>
              <a:t>Speedup </a:t>
            </a:r>
            <a:endParaRPr b="0" lang="en-IN" sz="3200" spc="-1" strike="noStrike">
              <a:latin typeface="Arial"/>
            </a:endParaRPr>
          </a:p>
          <a:p>
            <a:pPr marL="343080" indent="-342000" algn="ctr">
              <a:lnSpc>
                <a:spcPct val="100000"/>
              </a:lnSpc>
              <a:spcBef>
                <a:spcPts val="561"/>
              </a:spcBef>
            </a:pPr>
            <a:r>
              <a:rPr b="1" lang="en-IN" sz="2800" spc="-1" strike="noStrike">
                <a:solidFill>
                  <a:srgbClr val="000000"/>
                </a:solidFill>
                <a:latin typeface="Calibri"/>
                <a:ea typeface="DejaVu Sans"/>
              </a:rPr>
              <a:t>------------------------------------- </a:t>
            </a:r>
            <a:endParaRPr b="0" lang="en-IN" sz="2800" spc="-1" strike="noStrike">
              <a:latin typeface="Arial"/>
            </a:endParaRPr>
          </a:p>
          <a:p>
            <a:pPr marL="343080" indent="-342000">
              <a:lnSpc>
                <a:spcPct val="100000"/>
              </a:lnSpc>
              <a:spcBef>
                <a:spcPts val="561"/>
              </a:spcBef>
            </a:pPr>
            <a:r>
              <a:rPr b="1" lang="en-IN" sz="2800" spc="-1" strike="noStrike">
                <a:solidFill>
                  <a:srgbClr val="000000"/>
                </a:solidFill>
                <a:latin typeface="Calibri"/>
                <a:ea typeface="DejaVu Sans"/>
              </a:rPr>
              <a:t>N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P = .50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P = .90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P = .95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P = .99</a:t>
            </a:r>
            <a:endParaRPr b="0" lang="en-IN" sz="2800" spc="-1" strike="noStrike">
              <a:latin typeface="Arial"/>
            </a:endParaRPr>
          </a:p>
          <a:p>
            <a:pPr marL="343080" indent="-342000">
              <a:lnSpc>
                <a:spcPct val="100000"/>
              </a:lnSpc>
              <a:spcBef>
                <a:spcPts val="561"/>
              </a:spcBef>
            </a:pP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endParaRPr b="0" lang="en-IN" sz="2800" spc="-1" strike="noStrike">
              <a:latin typeface="Arial"/>
            </a:endParaRPr>
          </a:p>
          <a:p>
            <a:pPr marL="343080" indent="-342000">
              <a:lnSpc>
                <a:spcPct val="100000"/>
              </a:lnSpc>
              <a:spcBef>
                <a:spcPts val="561"/>
              </a:spcBef>
            </a:pPr>
            <a:r>
              <a:rPr b="1" lang="en-IN" sz="2800" spc="-1" strike="noStrike">
                <a:solidFill>
                  <a:srgbClr val="000000"/>
                </a:solidFill>
                <a:latin typeface="Calibri"/>
                <a:ea typeface="DejaVu Sans"/>
              </a:rPr>
              <a:t>10</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1.82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5.26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6.89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9.17 </a:t>
            </a:r>
            <a:endParaRPr b="0" lang="en-IN" sz="2800" spc="-1" strike="noStrike">
              <a:latin typeface="Arial"/>
            </a:endParaRPr>
          </a:p>
          <a:p>
            <a:pPr marL="343080" indent="-342000">
              <a:lnSpc>
                <a:spcPct val="100000"/>
              </a:lnSpc>
              <a:spcBef>
                <a:spcPts val="561"/>
              </a:spcBef>
            </a:pPr>
            <a:r>
              <a:rPr b="1" lang="en-IN" sz="2800" spc="-1" strike="noStrike">
                <a:solidFill>
                  <a:srgbClr val="000000"/>
                </a:solidFill>
                <a:latin typeface="Calibri"/>
                <a:ea typeface="DejaVu Sans"/>
              </a:rPr>
              <a:t>100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1.98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9.17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16.80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50.25</a:t>
            </a:r>
            <a:endParaRPr b="0" lang="en-IN" sz="2800" spc="-1" strike="noStrike">
              <a:latin typeface="Arial"/>
            </a:endParaRPr>
          </a:p>
          <a:p>
            <a:pPr marL="343080" indent="-342000">
              <a:lnSpc>
                <a:spcPct val="100000"/>
              </a:lnSpc>
              <a:spcBef>
                <a:spcPts val="561"/>
              </a:spcBef>
            </a:pPr>
            <a:r>
              <a:rPr b="1" lang="en-IN" sz="2800" spc="-1" strike="noStrike">
                <a:solidFill>
                  <a:srgbClr val="000000"/>
                </a:solidFill>
                <a:latin typeface="Calibri"/>
                <a:ea typeface="DejaVu Sans"/>
              </a:rPr>
              <a:t>1,000</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1.99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9.91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19.62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90.99 </a:t>
            </a:r>
            <a:endParaRPr b="0" lang="en-IN" sz="2800" spc="-1" strike="noStrike">
              <a:latin typeface="Arial"/>
            </a:endParaRPr>
          </a:p>
          <a:p>
            <a:pPr marL="343080" indent="-342000">
              <a:lnSpc>
                <a:spcPct val="100000"/>
              </a:lnSpc>
              <a:spcBef>
                <a:spcPts val="561"/>
              </a:spcBef>
            </a:pPr>
            <a:r>
              <a:rPr b="1" lang="en-IN" sz="2800" spc="-1" strike="noStrike">
                <a:solidFill>
                  <a:srgbClr val="000000"/>
                </a:solidFill>
                <a:latin typeface="Calibri"/>
                <a:ea typeface="DejaVu Sans"/>
              </a:rPr>
              <a:t>10,000   1.99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9.91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19.96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99.02 </a:t>
            </a:r>
            <a:endParaRPr b="0" lang="en-IN" sz="2800" spc="-1" strike="noStrike">
              <a:latin typeface="Arial"/>
            </a:endParaRPr>
          </a:p>
          <a:p>
            <a:pPr marL="343080" indent="-342000">
              <a:lnSpc>
                <a:spcPct val="100000"/>
              </a:lnSpc>
              <a:spcBef>
                <a:spcPts val="561"/>
              </a:spcBef>
            </a:pPr>
            <a:r>
              <a:rPr b="1" lang="en-IN" sz="2800" spc="-1" strike="noStrike">
                <a:solidFill>
                  <a:srgbClr val="000000"/>
                </a:solidFill>
                <a:latin typeface="Calibri"/>
                <a:ea typeface="DejaVu Sans"/>
              </a:rPr>
              <a:t>100,000 1.99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9.99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19.99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99.90 </a:t>
            </a:r>
            <a:endParaRPr b="0" lang="en-IN" sz="2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274680"/>
            <a:ext cx="8228520" cy="1141920"/>
          </a:xfrm>
          <a:prstGeom prst="rect">
            <a:avLst/>
          </a:prstGeom>
          <a:noFill/>
          <a:ln>
            <a:noFill/>
          </a:ln>
        </p:spPr>
        <p:style>
          <a:lnRef idx="0"/>
          <a:fillRef idx="0"/>
          <a:effectRef idx="0"/>
          <a:fontRef idx="minor"/>
        </p:style>
      </p:sp>
      <p:pic>
        <p:nvPicPr>
          <p:cNvPr id="83" name="Content Placeholder 3" descr=""/>
          <p:cNvPicPr/>
          <p:nvPr/>
        </p:nvPicPr>
        <p:blipFill>
          <a:blip r:embed="rId1"/>
          <a:stretch/>
        </p:blipFill>
        <p:spPr>
          <a:xfrm>
            <a:off x="722880" y="428760"/>
            <a:ext cx="7491240" cy="3099960"/>
          </a:xfrm>
          <a:prstGeom prst="rect">
            <a:avLst/>
          </a:prstGeom>
          <a:ln>
            <a:noFill/>
          </a:ln>
        </p:spPr>
      </p:pic>
      <p:pic>
        <p:nvPicPr>
          <p:cNvPr id="84" name="Picture 4" descr=""/>
          <p:cNvPicPr/>
          <p:nvPr/>
        </p:nvPicPr>
        <p:blipFill>
          <a:blip r:embed="rId2"/>
          <a:stretch/>
        </p:blipFill>
        <p:spPr>
          <a:xfrm>
            <a:off x="848160" y="3786120"/>
            <a:ext cx="7151760" cy="29595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57200" y="71280"/>
            <a:ext cx="8228520" cy="653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400" spc="-1" strike="noStrike">
                <a:solidFill>
                  <a:srgbClr val="000000"/>
                </a:solidFill>
                <a:latin typeface="Calibri"/>
                <a:ea typeface="DejaVu Sans"/>
              </a:rPr>
              <a:t>Parallel Computer Memory Architectures</a:t>
            </a:r>
            <a:endParaRPr b="0" lang="en-IN" sz="3400" spc="-1" strike="noStrike">
              <a:latin typeface="Arial"/>
            </a:endParaRPr>
          </a:p>
        </p:txBody>
      </p:sp>
      <p:sp>
        <p:nvSpPr>
          <p:cNvPr id="169" name="CustomShape 2"/>
          <p:cNvSpPr/>
          <p:nvPr/>
        </p:nvSpPr>
        <p:spPr>
          <a:xfrm>
            <a:off x="457200" y="857160"/>
            <a:ext cx="8228520" cy="578556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1" lang="en-IN" sz="2800" spc="-1" strike="noStrike">
                <a:solidFill>
                  <a:srgbClr val="000000"/>
                </a:solidFill>
                <a:latin typeface="Calibri"/>
                <a:ea typeface="DejaVu Sans"/>
              </a:rPr>
              <a:t>Shared Memory : UMA , NUMA</a:t>
            </a:r>
            <a:endParaRPr b="0" lang="en-IN" sz="2800" spc="-1" strike="noStrike">
              <a:latin typeface="Arial"/>
            </a:endParaRPr>
          </a:p>
          <a:p>
            <a:pPr marL="343080" indent="-34200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Uniform Memory Access (UMA)</a:t>
            </a:r>
            <a:endParaRPr b="0" lang="en-IN" sz="2800" spc="-1" strike="noStrike">
              <a:latin typeface="Arial"/>
            </a:endParaRPr>
          </a:p>
          <a:p>
            <a:pPr lvl="1" marL="743040" indent="-284760" algn="just">
              <a:lnSpc>
                <a:spcPct val="100000"/>
              </a:lnSpc>
              <a:spcBef>
                <a:spcPts val="439"/>
              </a:spcBef>
              <a:buClr>
                <a:srgbClr val="000000"/>
              </a:buClr>
              <a:buFont typeface="Arial"/>
              <a:buChar char="–"/>
            </a:pPr>
            <a:r>
              <a:rPr b="0" lang="en-IN" sz="2200" spc="-1" strike="noStrike">
                <a:solidFill>
                  <a:srgbClr val="000000"/>
                </a:solidFill>
                <a:latin typeface="Calibri"/>
                <a:ea typeface="DejaVu Sans"/>
              </a:rPr>
              <a:t>Most commonly represented today by </a:t>
            </a:r>
            <a:r>
              <a:rPr b="1" i="1" lang="en-IN" sz="2200" spc="-1" strike="noStrike">
                <a:solidFill>
                  <a:srgbClr val="000000"/>
                </a:solidFill>
                <a:latin typeface="Calibri"/>
                <a:ea typeface="DejaVu Sans"/>
              </a:rPr>
              <a:t>Symmetric Multiprocessor (SMP)</a:t>
            </a:r>
            <a:r>
              <a:rPr b="0" lang="en-IN" sz="2200" spc="-1" strike="noStrike">
                <a:solidFill>
                  <a:srgbClr val="000000"/>
                </a:solidFill>
                <a:latin typeface="Calibri"/>
                <a:ea typeface="DejaVu Sans"/>
              </a:rPr>
              <a:t> machines , identical processors </a:t>
            </a:r>
            <a:endParaRPr b="0" lang="en-IN" sz="2200" spc="-1" strike="noStrike">
              <a:latin typeface="Arial"/>
            </a:endParaRPr>
          </a:p>
          <a:p>
            <a:pPr lvl="1" marL="743040" indent="-284760" algn="just">
              <a:lnSpc>
                <a:spcPct val="100000"/>
              </a:lnSpc>
              <a:spcBef>
                <a:spcPts val="439"/>
              </a:spcBef>
              <a:buClr>
                <a:srgbClr val="000000"/>
              </a:buClr>
              <a:buFont typeface="Arial"/>
              <a:buChar char="–"/>
            </a:pPr>
            <a:r>
              <a:rPr b="0" lang="en-IN" sz="2200" spc="-1" strike="noStrike">
                <a:solidFill>
                  <a:srgbClr val="000000"/>
                </a:solidFill>
                <a:latin typeface="Calibri"/>
                <a:ea typeface="DejaVu Sans"/>
              </a:rPr>
              <a:t>Sometimes called CC-UMA - Cache Coherent UMA. Cache coherent means if one processor updates a location in shared memory, all the other processors know about the update. Cache coherency is accomplished at the hardware level. </a:t>
            </a:r>
            <a:endParaRPr b="0" lang="en-IN" sz="2200" spc="-1" strike="noStrike">
              <a:latin typeface="Arial"/>
            </a:endParaRPr>
          </a:p>
          <a:p>
            <a:pPr>
              <a:lnSpc>
                <a:spcPct val="100000"/>
              </a:lnSpc>
              <a:spcBef>
                <a:spcPts val="641"/>
              </a:spcBef>
            </a:pPr>
            <a:endParaRPr b="0" lang="en-IN" sz="2200" spc="-1" strike="noStrike">
              <a:latin typeface="Arial"/>
            </a:endParaRPr>
          </a:p>
        </p:txBody>
      </p:sp>
      <p:pic>
        <p:nvPicPr>
          <p:cNvPr id="170" name="Picture 3" descr=""/>
          <p:cNvPicPr/>
          <p:nvPr/>
        </p:nvPicPr>
        <p:blipFill>
          <a:blip r:embed="rId1"/>
          <a:stretch/>
        </p:blipFill>
        <p:spPr>
          <a:xfrm>
            <a:off x="2592000" y="4780440"/>
            <a:ext cx="3776400" cy="259920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57200" y="274680"/>
            <a:ext cx="8228520" cy="438480"/>
          </a:xfrm>
          <a:prstGeom prst="rect">
            <a:avLst/>
          </a:prstGeom>
          <a:noFill/>
          <a:ln>
            <a:noFill/>
          </a:ln>
        </p:spPr>
        <p:style>
          <a:lnRef idx="0"/>
          <a:fillRef idx="0"/>
          <a:effectRef idx="0"/>
          <a:fontRef idx="minor"/>
        </p:style>
      </p:sp>
      <p:sp>
        <p:nvSpPr>
          <p:cNvPr id="172" name="CustomShape 2"/>
          <p:cNvSpPr/>
          <p:nvPr/>
        </p:nvSpPr>
        <p:spPr>
          <a:xfrm>
            <a:off x="457200" y="857160"/>
            <a:ext cx="8228520" cy="578556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Non-Uniform Memory Access (NUMA)</a:t>
            </a:r>
            <a:endParaRPr b="0" lang="en-IN" sz="3200" spc="-1" strike="noStrike">
              <a:latin typeface="Arial"/>
            </a:endParaRPr>
          </a:p>
          <a:p>
            <a:pPr lvl="1" marL="743040" indent="-284760">
              <a:lnSpc>
                <a:spcPct val="100000"/>
              </a:lnSpc>
              <a:spcBef>
                <a:spcPts val="439"/>
              </a:spcBef>
              <a:buClr>
                <a:srgbClr val="000000"/>
              </a:buClr>
              <a:buFont typeface="Arial"/>
              <a:buChar char="–"/>
            </a:pPr>
            <a:r>
              <a:rPr b="0" lang="en-IN" sz="2200" spc="-1" strike="noStrike">
                <a:solidFill>
                  <a:srgbClr val="000000"/>
                </a:solidFill>
                <a:latin typeface="Calibri"/>
                <a:ea typeface="DejaVu Sans"/>
              </a:rPr>
              <a:t>Often made by physically linking two or more SMPs </a:t>
            </a:r>
            <a:endParaRPr b="0" lang="en-IN" sz="2200" spc="-1" strike="noStrike">
              <a:latin typeface="Arial"/>
            </a:endParaRPr>
          </a:p>
          <a:p>
            <a:pPr lvl="1" marL="743040" indent="-284760">
              <a:lnSpc>
                <a:spcPct val="100000"/>
              </a:lnSpc>
              <a:spcBef>
                <a:spcPts val="439"/>
              </a:spcBef>
              <a:buClr>
                <a:srgbClr val="000000"/>
              </a:buClr>
              <a:buFont typeface="Arial"/>
              <a:buChar char="–"/>
            </a:pPr>
            <a:r>
              <a:rPr b="0" lang="en-IN" sz="2200" spc="-1" strike="noStrike">
                <a:solidFill>
                  <a:srgbClr val="000000"/>
                </a:solidFill>
                <a:latin typeface="Calibri"/>
                <a:ea typeface="DejaVu Sans"/>
              </a:rPr>
              <a:t>One SMP can directly access memory of another SMP </a:t>
            </a:r>
            <a:endParaRPr b="0" lang="en-IN" sz="2200" spc="-1" strike="noStrike">
              <a:latin typeface="Arial"/>
            </a:endParaRPr>
          </a:p>
          <a:p>
            <a:pPr lvl="1" marL="743040" indent="-284760">
              <a:lnSpc>
                <a:spcPct val="100000"/>
              </a:lnSpc>
              <a:spcBef>
                <a:spcPts val="439"/>
              </a:spcBef>
              <a:buClr>
                <a:srgbClr val="000000"/>
              </a:buClr>
              <a:buFont typeface="Arial"/>
              <a:buChar char="–"/>
            </a:pPr>
            <a:r>
              <a:rPr b="0" lang="en-IN" sz="2200" spc="-1" strike="noStrike">
                <a:solidFill>
                  <a:srgbClr val="000000"/>
                </a:solidFill>
                <a:latin typeface="Calibri"/>
                <a:ea typeface="DejaVu Sans"/>
              </a:rPr>
              <a:t>Not all processors have equal access time to all memories </a:t>
            </a:r>
            <a:endParaRPr b="0" lang="en-IN" sz="2200" spc="-1" strike="noStrike">
              <a:latin typeface="Arial"/>
            </a:endParaRPr>
          </a:p>
          <a:p>
            <a:pPr lvl="1" marL="743040" indent="-284760">
              <a:lnSpc>
                <a:spcPct val="100000"/>
              </a:lnSpc>
              <a:spcBef>
                <a:spcPts val="439"/>
              </a:spcBef>
              <a:buClr>
                <a:srgbClr val="000000"/>
              </a:buClr>
              <a:buFont typeface="Arial"/>
              <a:buChar char="–"/>
            </a:pPr>
            <a:r>
              <a:rPr b="0" lang="en-IN" sz="2200" spc="-1" strike="noStrike">
                <a:solidFill>
                  <a:srgbClr val="000000"/>
                </a:solidFill>
                <a:latin typeface="Calibri"/>
                <a:ea typeface="DejaVu Sans"/>
              </a:rPr>
              <a:t>Memory access across link is slower </a:t>
            </a:r>
            <a:endParaRPr b="0" lang="en-IN" sz="2200" spc="-1" strike="noStrike">
              <a:latin typeface="Arial"/>
            </a:endParaRPr>
          </a:p>
          <a:p>
            <a:pPr lvl="1" marL="743040" indent="-284760" algn="just">
              <a:lnSpc>
                <a:spcPct val="100000"/>
              </a:lnSpc>
              <a:spcBef>
                <a:spcPts val="439"/>
              </a:spcBef>
              <a:buClr>
                <a:srgbClr val="000000"/>
              </a:buClr>
              <a:buFont typeface="Arial"/>
              <a:buChar char="–"/>
            </a:pPr>
            <a:r>
              <a:rPr b="0" lang="en-IN" sz="2200" spc="-1" strike="noStrike">
                <a:solidFill>
                  <a:srgbClr val="000000"/>
                </a:solidFill>
                <a:latin typeface="Calibri"/>
                <a:ea typeface="DejaVu Sans"/>
              </a:rPr>
              <a:t>If cache coherency is maintained, then may also be called CC-NUMA - Cache Coherent NUMA </a:t>
            </a:r>
            <a:endParaRPr b="0" lang="en-IN" sz="2200" spc="-1" strike="noStrike">
              <a:latin typeface="Arial"/>
            </a:endParaRPr>
          </a:p>
          <a:p>
            <a:pPr>
              <a:lnSpc>
                <a:spcPct val="100000"/>
              </a:lnSpc>
              <a:spcBef>
                <a:spcPts val="641"/>
              </a:spcBef>
            </a:pPr>
            <a:endParaRPr b="0" lang="en-IN" sz="2200" spc="-1" strike="noStrike">
              <a:latin typeface="Arial"/>
            </a:endParaRPr>
          </a:p>
        </p:txBody>
      </p:sp>
      <p:pic>
        <p:nvPicPr>
          <p:cNvPr id="173" name="Picture 3" descr=""/>
          <p:cNvPicPr/>
          <p:nvPr/>
        </p:nvPicPr>
        <p:blipFill>
          <a:blip r:embed="rId1"/>
          <a:stretch/>
        </p:blipFill>
        <p:spPr>
          <a:xfrm>
            <a:off x="1209960" y="4412880"/>
            <a:ext cx="6349680" cy="2570760"/>
          </a:xfrm>
          <a:prstGeom prst="rect">
            <a:avLst/>
          </a:prstGeom>
          <a:ln>
            <a:noFill/>
          </a:ln>
        </p:spPr>
      </p:pic>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274680"/>
            <a:ext cx="8228520" cy="653040"/>
          </a:xfrm>
          <a:prstGeom prst="rect">
            <a:avLst/>
          </a:prstGeom>
          <a:noFill/>
          <a:ln>
            <a:noFill/>
          </a:ln>
        </p:spPr>
        <p:style>
          <a:lnRef idx="0"/>
          <a:fillRef idx="0"/>
          <a:effectRef idx="0"/>
          <a:fontRef idx="minor"/>
        </p:style>
      </p:sp>
      <p:sp>
        <p:nvSpPr>
          <p:cNvPr id="175" name="CustomShape 2"/>
          <p:cNvSpPr/>
          <p:nvPr/>
        </p:nvSpPr>
        <p:spPr>
          <a:xfrm>
            <a:off x="457200" y="1071720"/>
            <a:ext cx="8228520" cy="55710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Advantages: </a:t>
            </a:r>
            <a:endParaRPr b="0" lang="en-IN" sz="32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Global address space provides a user-friendly programming perspective to memory </a:t>
            </a:r>
            <a:endParaRPr b="0" lang="en-IN" sz="28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Data sharing between tasks is both fast and uniform due to the proximity of memory to CPUs </a:t>
            </a:r>
            <a:endParaRPr b="0" lang="en-IN" sz="28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Disadvantages: </a:t>
            </a:r>
            <a:endParaRPr b="0" lang="en-IN" sz="32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Primary disadvantage is the lack of scalability between memory and CPUs. Adding more CPUs can geometrically increases traffic on the shared memory-CPU path, and for cache coherent systems, geometrically increase traffic associated with cache/memory management. </a:t>
            </a:r>
            <a:endParaRPr b="0" lang="en-IN" sz="28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Programmer responsibility for synchronization constructs that ensure "correct" access of global memory.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142920"/>
            <a:ext cx="8228520" cy="7243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400" spc="-1" strike="noStrike">
                <a:solidFill>
                  <a:srgbClr val="000000"/>
                </a:solidFill>
                <a:latin typeface="Calibri"/>
                <a:ea typeface="DejaVu Sans"/>
              </a:rPr>
              <a:t>Distributed Memory</a:t>
            </a:r>
            <a:endParaRPr b="0" lang="en-IN" sz="3400" spc="-1" strike="noStrike">
              <a:latin typeface="Arial"/>
            </a:endParaRPr>
          </a:p>
        </p:txBody>
      </p:sp>
      <p:sp>
        <p:nvSpPr>
          <p:cNvPr id="177" name="CustomShape 2"/>
          <p:cNvSpPr/>
          <p:nvPr/>
        </p:nvSpPr>
        <p:spPr>
          <a:xfrm>
            <a:off x="457200" y="928800"/>
            <a:ext cx="8228520" cy="5713920"/>
          </a:xfrm>
          <a:prstGeom prst="rect">
            <a:avLst/>
          </a:prstGeom>
          <a:noFill/>
          <a:ln>
            <a:noFill/>
          </a:ln>
        </p:spPr>
        <p:style>
          <a:lnRef idx="0"/>
          <a:fillRef idx="0"/>
          <a:effectRef idx="0"/>
          <a:fontRef idx="minor"/>
        </p:style>
        <p:txBody>
          <a:bodyPr lIns="90000" rIns="90000" tIns="45000" bIns="45000">
            <a:normAutofit/>
          </a:bodyPr>
          <a:p>
            <a:pPr marL="343080" indent="-342000" algn="just">
              <a:lnSpc>
                <a:spcPct val="100000"/>
              </a:lnSpc>
              <a:spcBef>
                <a:spcPts val="479"/>
              </a:spcBef>
              <a:buClr>
                <a:srgbClr val="000000"/>
              </a:buClr>
              <a:buFont typeface="Arial"/>
              <a:buChar char="•"/>
            </a:pPr>
            <a:r>
              <a:rPr b="0" lang="en-IN" sz="2400" spc="-1" strike="noStrike">
                <a:solidFill>
                  <a:srgbClr val="000000"/>
                </a:solidFill>
                <a:latin typeface="Calibri"/>
                <a:ea typeface="DejaVu Sans"/>
              </a:rPr>
              <a:t>Distributed memory systems require a communication network to connect inter-processor memory. </a:t>
            </a:r>
            <a:endParaRPr b="0" lang="en-IN" sz="2400" spc="-1" strike="noStrike">
              <a:latin typeface="Arial"/>
            </a:endParaRPr>
          </a:p>
          <a:p>
            <a:pPr marL="343080" indent="-342000" algn="just">
              <a:lnSpc>
                <a:spcPct val="100000"/>
              </a:lnSpc>
              <a:spcBef>
                <a:spcPts val="479"/>
              </a:spcBef>
              <a:buClr>
                <a:srgbClr val="000000"/>
              </a:buClr>
              <a:buFont typeface="Arial"/>
              <a:buChar char="•"/>
            </a:pPr>
            <a:r>
              <a:rPr b="0" lang="en-IN" sz="2400" spc="-1" strike="noStrike">
                <a:solidFill>
                  <a:srgbClr val="000000"/>
                </a:solidFill>
                <a:latin typeface="Calibri"/>
                <a:ea typeface="DejaVu Sans"/>
              </a:rPr>
              <a:t>Processors have their own local memory. No concept of global address space across all processors. </a:t>
            </a:r>
            <a:endParaRPr b="0" lang="en-IN" sz="2400" spc="-1" strike="noStrike">
              <a:latin typeface="Arial"/>
            </a:endParaRPr>
          </a:p>
          <a:p>
            <a:pPr marL="343080" indent="-342000" algn="just">
              <a:lnSpc>
                <a:spcPct val="100000"/>
              </a:lnSpc>
              <a:spcBef>
                <a:spcPts val="479"/>
              </a:spcBef>
              <a:buClr>
                <a:srgbClr val="000000"/>
              </a:buClr>
              <a:buFont typeface="Arial"/>
              <a:buChar char="•"/>
            </a:pPr>
            <a:r>
              <a:rPr b="0" lang="en-IN" sz="2400" spc="-1" strike="noStrike">
                <a:solidFill>
                  <a:srgbClr val="000000"/>
                </a:solidFill>
                <a:latin typeface="Calibri"/>
                <a:ea typeface="DejaVu Sans"/>
              </a:rPr>
              <a:t>Processor has its own local memory, it operates independently. Hence, the concept of cache coherency does not apply. </a:t>
            </a:r>
            <a:endParaRPr b="0" lang="en-IN" sz="2400" spc="-1" strike="noStrike">
              <a:latin typeface="Arial"/>
            </a:endParaRPr>
          </a:p>
          <a:p>
            <a:pPr marL="343080" indent="-342000" algn="just">
              <a:lnSpc>
                <a:spcPct val="100000"/>
              </a:lnSpc>
              <a:spcBef>
                <a:spcPts val="479"/>
              </a:spcBef>
              <a:buClr>
                <a:srgbClr val="000000"/>
              </a:buClr>
              <a:buFont typeface="Arial"/>
              <a:buChar char="•"/>
            </a:pPr>
            <a:r>
              <a:rPr b="0" lang="en-IN" sz="2400" spc="-1" strike="noStrike">
                <a:solidFill>
                  <a:srgbClr val="000000"/>
                </a:solidFill>
                <a:latin typeface="Calibri"/>
                <a:ea typeface="DejaVu Sans"/>
              </a:rPr>
              <a:t>When a processor needs access to data in another processor, it is usually the task of the programmer to explicitly define how and when data is communicated. Synchronization between tasks is likewise the programmer's responsibility. </a:t>
            </a:r>
            <a:endParaRPr b="0" lang="en-IN" sz="2400" spc="-1" strike="noStrike">
              <a:latin typeface="Arial"/>
            </a:endParaRPr>
          </a:p>
        </p:txBody>
      </p:sp>
      <p:pic>
        <p:nvPicPr>
          <p:cNvPr id="178" name="Picture 3" descr=""/>
          <p:cNvPicPr/>
          <p:nvPr/>
        </p:nvPicPr>
        <p:blipFill>
          <a:blip r:embed="rId1"/>
          <a:stretch/>
        </p:blipFill>
        <p:spPr>
          <a:xfrm>
            <a:off x="2864520" y="6283080"/>
            <a:ext cx="3687120" cy="1492560"/>
          </a:xfrm>
          <a:prstGeom prst="rect">
            <a:avLst/>
          </a:prstGeom>
          <a:ln>
            <a:noFill/>
          </a:ln>
        </p:spPr>
      </p:pic>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457200" y="274680"/>
            <a:ext cx="8228520" cy="510120"/>
          </a:xfrm>
          <a:prstGeom prst="rect">
            <a:avLst/>
          </a:prstGeom>
          <a:noFill/>
          <a:ln>
            <a:noFill/>
          </a:ln>
        </p:spPr>
        <p:style>
          <a:lnRef idx="0"/>
          <a:fillRef idx="0"/>
          <a:effectRef idx="0"/>
          <a:fontRef idx="minor"/>
        </p:style>
      </p:sp>
      <p:sp>
        <p:nvSpPr>
          <p:cNvPr id="180" name="CustomShape 2"/>
          <p:cNvSpPr/>
          <p:nvPr/>
        </p:nvSpPr>
        <p:spPr>
          <a:xfrm>
            <a:off x="457200" y="928800"/>
            <a:ext cx="8228520" cy="57139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Advantages: </a:t>
            </a:r>
            <a:endParaRPr b="0" lang="en-IN" sz="32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Memory is scalable with the number of processors. Increase the number of processors and the size of memory increases proportionately. </a:t>
            </a:r>
            <a:endParaRPr b="0" lang="en-IN" sz="28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Each processor can rapidly access its own memory without interference and without the overhead incurred with trying to maintain global cache coherency. </a:t>
            </a:r>
            <a:endParaRPr b="0" lang="en-IN" sz="28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Cost effectiveness: can use commodity, off-the-shelf processors and networking. </a:t>
            </a:r>
            <a:endParaRPr b="0" lang="en-IN" sz="2800" spc="-1" strike="noStrike">
              <a:latin typeface="Arial"/>
            </a:endParaRPr>
          </a:p>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Disadvantages: </a:t>
            </a:r>
            <a:endParaRPr b="0" lang="en-IN" sz="32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Programmer is responsible for data communication between processors. </a:t>
            </a:r>
            <a:endParaRPr b="0" lang="en-IN" sz="28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It may be difficult to map existing data structures, based on global memory, to this memory organization. </a:t>
            </a:r>
            <a:endParaRPr b="0" lang="en-IN" sz="28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Non-uniform memory access times - data residing on a remote node takes longer to access than node local data.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142920"/>
            <a:ext cx="8228520" cy="5814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400" spc="-1" strike="noStrike">
                <a:solidFill>
                  <a:srgbClr val="000000"/>
                </a:solidFill>
                <a:latin typeface="Calibri"/>
                <a:ea typeface="DejaVu Sans"/>
              </a:rPr>
              <a:t>Hybrid Distributed-Shared Memory</a:t>
            </a:r>
            <a:endParaRPr b="0" lang="en-IN" sz="3400" spc="-1" strike="noStrike">
              <a:latin typeface="Arial"/>
            </a:endParaRPr>
          </a:p>
        </p:txBody>
      </p:sp>
      <p:sp>
        <p:nvSpPr>
          <p:cNvPr id="182" name="CustomShape 2"/>
          <p:cNvSpPr/>
          <p:nvPr/>
        </p:nvSpPr>
        <p:spPr>
          <a:xfrm>
            <a:off x="457200" y="785880"/>
            <a:ext cx="8228520" cy="5856840"/>
          </a:xfrm>
          <a:prstGeom prst="rect">
            <a:avLst/>
          </a:prstGeom>
          <a:noFill/>
          <a:ln>
            <a:noFill/>
          </a:ln>
        </p:spPr>
        <p:style>
          <a:lnRef idx="0"/>
          <a:fillRef idx="0"/>
          <a:effectRef idx="0"/>
          <a:fontRef idx="minor"/>
        </p:style>
        <p:txBody>
          <a:bodyPr lIns="90000" rIns="90000" tIns="45000" bIns="45000">
            <a:normAutofit/>
          </a:bodyPr>
          <a:p>
            <a:pPr marL="343080" indent="-342000" algn="just">
              <a:lnSpc>
                <a:spcPct val="100000"/>
              </a:lnSpc>
              <a:spcBef>
                <a:spcPts val="479"/>
              </a:spcBef>
              <a:buClr>
                <a:srgbClr val="000000"/>
              </a:buClr>
              <a:buFont typeface="Arial"/>
              <a:buChar char="•"/>
            </a:pPr>
            <a:r>
              <a:rPr b="0" lang="en-IN" sz="2400" spc="-1" strike="noStrike">
                <a:solidFill>
                  <a:srgbClr val="000000"/>
                </a:solidFill>
                <a:latin typeface="Calibri"/>
                <a:ea typeface="DejaVu Sans"/>
              </a:rPr>
              <a:t>The largest and fastest computers in the world today employ both shared and distributed memory architectures.</a:t>
            </a:r>
            <a:endParaRPr b="0" lang="en-IN" sz="2400" spc="-1" strike="noStrike">
              <a:latin typeface="Arial"/>
            </a:endParaRPr>
          </a:p>
          <a:p>
            <a:pPr marL="343080" indent="-342000" algn="just">
              <a:lnSpc>
                <a:spcPct val="100000"/>
              </a:lnSpc>
              <a:spcBef>
                <a:spcPts val="479"/>
              </a:spcBef>
              <a:buClr>
                <a:srgbClr val="000000"/>
              </a:buClr>
              <a:buFont typeface="Arial"/>
              <a:buChar char="•"/>
            </a:pPr>
            <a:r>
              <a:rPr b="0" lang="en-IN" sz="2400" spc="-1" strike="noStrike">
                <a:solidFill>
                  <a:srgbClr val="000000"/>
                </a:solidFill>
                <a:latin typeface="Calibri"/>
                <a:ea typeface="DejaVu Sans"/>
              </a:rPr>
              <a:t>The shared memory component can be a shared memory machine and/or graphics processing units (GPU). </a:t>
            </a:r>
            <a:endParaRPr b="0" lang="en-IN" sz="2400" spc="-1" strike="noStrike">
              <a:latin typeface="Arial"/>
            </a:endParaRPr>
          </a:p>
          <a:p>
            <a:pPr marL="343080" indent="-342000" algn="just">
              <a:lnSpc>
                <a:spcPct val="100000"/>
              </a:lnSpc>
              <a:spcBef>
                <a:spcPts val="641"/>
              </a:spcBef>
              <a:buClr>
                <a:srgbClr val="000000"/>
              </a:buClr>
              <a:buFont typeface="Arial"/>
              <a:buChar char="•"/>
            </a:pPr>
            <a:r>
              <a:rPr b="0" lang="en-IN" sz="2400" spc="-1" strike="noStrike">
                <a:solidFill>
                  <a:srgbClr val="000000"/>
                </a:solidFill>
                <a:latin typeface="Calibri"/>
                <a:ea typeface="DejaVu Sans"/>
              </a:rPr>
              <a:t>The distributed memory component is the networking of multiple shared memory/GPU machines, which know only about their own memory - not the memory on another machine. Therefore, network communications are required to move data from one machine to another</a:t>
            </a:r>
            <a:r>
              <a:rPr b="0" lang="en-IN" sz="3200" spc="-1" strike="noStrike">
                <a:solidFill>
                  <a:srgbClr val="000000"/>
                </a:solidFill>
                <a:latin typeface="Calibri"/>
                <a:ea typeface="DejaVu Sans"/>
              </a:rPr>
              <a:t>. </a:t>
            </a:r>
            <a:endParaRPr b="0" lang="en-IN" sz="3200" spc="-1" strike="noStrike">
              <a:latin typeface="Arial"/>
            </a:endParaRPr>
          </a:p>
        </p:txBody>
      </p:sp>
      <p:pic>
        <p:nvPicPr>
          <p:cNvPr id="183" name="Picture 3" descr=""/>
          <p:cNvPicPr/>
          <p:nvPr/>
        </p:nvPicPr>
        <p:blipFill>
          <a:blip r:embed="rId1"/>
          <a:stretch/>
        </p:blipFill>
        <p:spPr>
          <a:xfrm>
            <a:off x="0" y="5703840"/>
            <a:ext cx="4585680" cy="1856160"/>
          </a:xfrm>
          <a:prstGeom prst="rect">
            <a:avLst/>
          </a:prstGeom>
          <a:ln>
            <a:noFill/>
          </a:ln>
        </p:spPr>
      </p:pic>
      <p:pic>
        <p:nvPicPr>
          <p:cNvPr id="184" name="Picture 4" descr=""/>
          <p:cNvPicPr/>
          <p:nvPr/>
        </p:nvPicPr>
        <p:blipFill>
          <a:blip r:embed="rId2"/>
          <a:stretch/>
        </p:blipFill>
        <p:spPr>
          <a:xfrm>
            <a:off x="4590720" y="5631120"/>
            <a:ext cx="4409280" cy="1784880"/>
          </a:xfrm>
          <a:prstGeom prst="rect">
            <a:avLst/>
          </a:prstGeom>
          <a:ln>
            <a:noFill/>
          </a:ln>
        </p:spPr>
      </p:pic>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274680"/>
            <a:ext cx="8228520" cy="1141920"/>
          </a:xfrm>
          <a:prstGeom prst="rect">
            <a:avLst/>
          </a:prstGeom>
          <a:noFill/>
          <a:ln>
            <a:noFill/>
          </a:ln>
        </p:spPr>
        <p:style>
          <a:lnRef idx="0"/>
          <a:fillRef idx="0"/>
          <a:effectRef idx="0"/>
          <a:fontRef idx="minor"/>
        </p:style>
      </p:sp>
      <p:sp>
        <p:nvSpPr>
          <p:cNvPr id="18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641"/>
              </a:spcBef>
              <a:buClr>
                <a:srgbClr val="000000"/>
              </a:buClr>
              <a:buFont typeface="Arial"/>
              <a:buChar char="•"/>
            </a:pPr>
            <a:r>
              <a:rPr b="1" lang="en-IN" sz="3200" spc="-1" strike="noStrike">
                <a:solidFill>
                  <a:srgbClr val="000000"/>
                </a:solidFill>
                <a:latin typeface="Calibri"/>
                <a:ea typeface="DejaVu Sans"/>
              </a:rPr>
              <a:t>Advantages and Disadvantages: </a:t>
            </a:r>
            <a:endParaRPr b="0" lang="en-IN" sz="32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Whatever is common to both shared and distributed memory architectures. </a:t>
            </a:r>
            <a:endParaRPr b="0" lang="en-IN" sz="28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Increased scalability is an important advantage </a:t>
            </a:r>
            <a:endParaRPr b="0" lang="en-IN" sz="2800" spc="-1" strike="noStrike">
              <a:latin typeface="Arial"/>
            </a:endParaRPr>
          </a:p>
          <a:p>
            <a:pPr lvl="1" marL="743040" indent="-284760" algn="just">
              <a:lnSpc>
                <a:spcPct val="100000"/>
              </a:lnSpc>
              <a:spcBef>
                <a:spcPts val="561"/>
              </a:spcBef>
              <a:buClr>
                <a:srgbClr val="000000"/>
              </a:buClr>
              <a:buFont typeface="Arial"/>
              <a:buChar char="–"/>
            </a:pPr>
            <a:r>
              <a:rPr b="0" lang="en-IN" sz="2800" spc="-1" strike="noStrike">
                <a:solidFill>
                  <a:srgbClr val="000000"/>
                </a:solidFill>
                <a:latin typeface="Calibri"/>
                <a:ea typeface="DejaVu Sans"/>
              </a:rPr>
              <a:t>Increased programmer complexity is an important disadvantage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ea typeface="DejaVu Sans"/>
              </a:rPr>
              <a:t>Parallel Computing</a:t>
            </a:r>
            <a:endParaRPr b="0" lang="en-IN" sz="4400" spc="-1" strike="noStrike">
              <a:latin typeface="Arial"/>
            </a:endParaRPr>
          </a:p>
        </p:txBody>
      </p:sp>
      <p:sp>
        <p:nvSpPr>
          <p:cNvPr id="8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i="1" lang="en-IN" sz="3200" spc="-1" strike="noStrike">
                <a:solidFill>
                  <a:srgbClr val="000000"/>
                </a:solidFill>
                <a:latin typeface="Calibri"/>
                <a:ea typeface="DejaVu Sans"/>
              </a:rPr>
              <a:t>parallel computing</a:t>
            </a:r>
            <a:r>
              <a:rPr b="0" lang="en-IN" sz="3200" spc="-1" strike="noStrike">
                <a:solidFill>
                  <a:srgbClr val="000000"/>
                </a:solidFill>
                <a:latin typeface="Calibri"/>
                <a:ea typeface="DejaVu Sans"/>
              </a:rPr>
              <a:t> is the simultaneous use of multiple compute resources to solve a computational problem: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 problem is broken into discrete parts that can be solved concurrently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Each part is further broken down to a series of instructions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Instructions from each part execute simultaneously on different processors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An overall control/coordination mechanism is employed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Content Placeholder 6" descr=""/>
          <p:cNvPicPr/>
          <p:nvPr/>
        </p:nvPicPr>
        <p:blipFill>
          <a:blip r:embed="rId1"/>
          <a:stretch/>
        </p:blipFill>
        <p:spPr>
          <a:xfrm>
            <a:off x="87480" y="288000"/>
            <a:ext cx="5815800" cy="3167280"/>
          </a:xfrm>
          <a:prstGeom prst="rect">
            <a:avLst/>
          </a:prstGeom>
          <a:ln>
            <a:noFill/>
          </a:ln>
        </p:spPr>
      </p:pic>
      <p:pic>
        <p:nvPicPr>
          <p:cNvPr id="88" name="Picture 7" descr=""/>
          <p:cNvPicPr/>
          <p:nvPr/>
        </p:nvPicPr>
        <p:blipFill>
          <a:blip r:embed="rId2"/>
          <a:stretch/>
        </p:blipFill>
        <p:spPr>
          <a:xfrm>
            <a:off x="3214800" y="3618360"/>
            <a:ext cx="5815800" cy="31672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8520" cy="1141920"/>
          </a:xfrm>
          <a:prstGeom prst="rect">
            <a:avLst/>
          </a:prstGeom>
          <a:noFill/>
          <a:ln>
            <a:noFill/>
          </a:ln>
        </p:spPr>
        <p:style>
          <a:lnRef idx="0"/>
          <a:fillRef idx="0"/>
          <a:effectRef idx="0"/>
          <a:fontRef idx="minor"/>
        </p:style>
      </p:sp>
      <p:sp>
        <p:nvSpPr>
          <p:cNvPr id="9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The computational problem should be able to: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Be broken apart into discrete pieces of work that can be solved simultaneously;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Execute multiple program instructions at any moment in time;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Be solved in less time with multiple compute resources than with a single compute resource. </a:t>
            </a:r>
            <a:endParaRPr b="0" lang="en-IN" sz="28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The compute resources are typically: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 single computer with multiple processors/cores</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An arbitrary number of such computers connected by a network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ea typeface="DejaVu Sans"/>
              </a:rPr>
              <a:t>Parallel Computers</a:t>
            </a:r>
            <a:endParaRPr b="0" lang="en-IN" sz="4400" spc="-1" strike="noStrike">
              <a:latin typeface="Arial"/>
            </a:endParaRPr>
          </a:p>
        </p:txBody>
      </p:sp>
      <p:sp>
        <p:nvSpPr>
          <p:cNvPr id="9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Virtually all stand-alone computers today are parallel from a hardware perspective: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Multiple functional units (L1 cache, L2 cache, branch, prefetch, decode, floating-point, graphics processing (GPU), integer, etc.)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Multiple execution units/cores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IN" sz="2800" spc="-1" strike="noStrike">
                <a:solidFill>
                  <a:srgbClr val="000000"/>
                </a:solidFill>
                <a:latin typeface="Calibri"/>
                <a:ea typeface="DejaVu Sans"/>
              </a:rPr>
              <a:t>Multiple hardware threads </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274680"/>
            <a:ext cx="8228520" cy="1141920"/>
          </a:xfrm>
          <a:prstGeom prst="rect">
            <a:avLst/>
          </a:prstGeom>
          <a:noFill/>
          <a:ln>
            <a:noFill/>
          </a:ln>
        </p:spPr>
        <p:style>
          <a:lnRef idx="0"/>
          <a:fillRef idx="0"/>
          <a:effectRef idx="0"/>
          <a:fontRef idx="minor"/>
        </p:style>
      </p:sp>
      <p:sp>
        <p:nvSpPr>
          <p:cNvPr id="94" name="CustomShape 2"/>
          <p:cNvSpPr/>
          <p:nvPr/>
        </p:nvSpPr>
        <p:spPr>
          <a:xfrm>
            <a:off x="457200" y="6072120"/>
            <a:ext cx="8228520" cy="570600"/>
          </a:xfrm>
          <a:prstGeom prst="rect">
            <a:avLst/>
          </a:prstGeom>
          <a:noFill/>
          <a:ln>
            <a:noFill/>
          </a:ln>
        </p:spPr>
        <p:style>
          <a:lnRef idx="0"/>
          <a:fillRef idx="0"/>
          <a:effectRef idx="0"/>
          <a:fontRef idx="minor"/>
        </p:style>
        <p:txBody>
          <a:bodyPr lIns="90000" rIns="90000" tIns="45000" bIns="45000"/>
          <a:p>
            <a:pPr marL="343080" indent="-342000" algn="ctr">
              <a:lnSpc>
                <a:spcPct val="100000"/>
              </a:lnSpc>
              <a:spcBef>
                <a:spcPts val="400"/>
              </a:spcBef>
            </a:pPr>
            <a:r>
              <a:rPr b="0" lang="en-IN" sz="2000" spc="-1" strike="noStrike">
                <a:solidFill>
                  <a:srgbClr val="000000"/>
                </a:solidFill>
                <a:latin typeface="Calibri"/>
                <a:ea typeface="DejaVu Sans"/>
              </a:rPr>
              <a:t>Fig: IBM BG/Q Compute Chip with 18 cores (PU) and 16 L2 Cache units (L2) </a:t>
            </a:r>
            <a:endParaRPr b="0" lang="en-IN" sz="2000" spc="-1" strike="noStrike">
              <a:latin typeface="Arial"/>
            </a:endParaRPr>
          </a:p>
        </p:txBody>
      </p:sp>
      <p:pic>
        <p:nvPicPr>
          <p:cNvPr id="95" name="Picture 3" descr=""/>
          <p:cNvPicPr/>
          <p:nvPr/>
        </p:nvPicPr>
        <p:blipFill>
          <a:blip r:embed="rId1"/>
          <a:stretch/>
        </p:blipFill>
        <p:spPr>
          <a:xfrm>
            <a:off x="1714680" y="214200"/>
            <a:ext cx="5713920" cy="57520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716</TotalTime>
  <Application>LibreOffice/6.0.7.3$Linux_X86_64 LibreOffice_project/00m0$Build-3</Application>
  <Words>2473</Words>
  <Paragraphs>227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2020-01-04T06:35:11Z</dcterms:created>
  <dc:creator>Jitendra</dc:creator>
  <dc:description/>
  <dc:language>en-IN</dc:language>
  <cp:lastModifiedBy/>
  <dcterms:modified xsi:type="dcterms:W3CDTF">2020-09-30T19:00:51Z</dcterms:modified>
  <cp:revision>20</cp:revision>
  <dc:subject/>
  <dc:title>Basics of Parallel Computing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46</vt:i4>
  </property>
</Properties>
</file>