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jpeg" ContentType="image/jpeg"/>
  <Override PartName="/ppt/media/image7.wmf" ContentType="image/x-wmf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200" y="1600200"/>
            <a:ext cx="5673240" cy="4525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200" y="1600200"/>
            <a:ext cx="567324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735200" y="1600200"/>
            <a:ext cx="5673240" cy="4525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735200" y="1600200"/>
            <a:ext cx="567324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48520"/>
            <a:ext cx="9144000" cy="609480"/>
          </a:xfrm>
          <a:prstGeom prst="rect">
            <a:avLst/>
          </a:prstGeom>
          <a:solidFill>
            <a:srgbClr val="b9252e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de-DE">
                <a:latin typeface="Arial"/>
              </a:rPr>
              <a:t>&lt;date/time&gt;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de-DE">
                <a:latin typeface="Arial"/>
              </a:rPr>
              <a:t>&lt;footer&gt;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3C064F92-D54C-4A84-AA23-908E73519B8D}" type="slidenum">
              <a:rPr lang="de-DE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48520"/>
            <a:ext cx="9144000" cy="609480"/>
          </a:xfrm>
          <a:prstGeom prst="rect">
            <a:avLst/>
          </a:prstGeom>
          <a:solidFill>
            <a:srgbClr val="b9252e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de-DE" sz="3200">
                <a:latin typeface="Arial"/>
              </a:rPr>
              <a:t>Click to add Text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 algn="ctr">
              <a:buSzPct val="45000"/>
              <a:buFont typeface="StarSymbol"/>
              <a:buChar char=""/>
            </a:pPr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buSzPct val="45000"/>
              <a:buFont typeface="StarSymbol"/>
              <a:buChar char=""/>
            </a:pPr>
            <a:fld id="{6ABF57B4-FECD-4621-94BA-3AD7F1EBA379}" type="slidenum">
              <a:rPr lang="de-DE" sz="1400">
                <a:latin typeface="Times New Roman"/>
              </a:rPr>
              <a:t>&lt;number&gt;</a:t>
            </a:fld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0" y="0"/>
            <a:ext cx="9144000" cy="609480"/>
          </a:xfrm>
          <a:prstGeom prst="rect">
            <a:avLst/>
          </a:prstGeom>
          <a:solidFill>
            <a:srgbClr val="2e386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 algn="ctr"/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 algn="ctr">
              <a:buFont typeface="Arial"/>
              <a:buChar char="•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 algn="ctr">
              <a:buFont typeface="Arial"/>
              <a:buChar char="–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 algn="ctr">
              <a:buFont typeface="Arial"/>
              <a:buChar char="»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 algn="ctr">
              <a:buFont typeface="Arial"/>
              <a:buChar char="»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 algn="ctr">
              <a:buFont typeface="Arial"/>
              <a:buChar char="»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lang="de-DE" sz="4000">
                <a:latin typeface="Arial"/>
              </a:rPr>
              <a:t>Government-University Identity Management Opportunities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/>
            <a:r>
              <a:rPr i="1" lang="de-DE" sz="2400">
                <a:latin typeface="Arial"/>
              </a:rPr>
              <a:t>Peter Alterman, Ph.D.</a:t>
            </a:r>
            <a:endParaRPr/>
          </a:p>
          <a:p>
            <a:pPr algn="ctr"/>
            <a:r>
              <a:rPr i="1" lang="de-DE" sz="2400">
                <a:latin typeface="Arial"/>
              </a:rPr>
              <a:t>Chair, U.S. Federal PKI Policy Authority and</a:t>
            </a:r>
            <a:endParaRPr/>
          </a:p>
          <a:p>
            <a:pPr algn="ctr"/>
            <a:r>
              <a:rPr i="1" lang="de-DE" sz="2400">
                <a:latin typeface="Arial"/>
              </a:rPr>
              <a:t>Assistant CIO/E-Authentication, NIH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3600">
                <a:latin typeface="Arial"/>
              </a:rPr>
              <a:t>LOA Mapping E-Auth to Fed PKI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09480" y="1295280"/>
            <a:ext cx="3048120" cy="990720"/>
          </a:xfrm>
          <a:prstGeom prst="rect">
            <a:avLst/>
          </a:prstGeom>
          <a:solidFill>
            <a:srgbClr val="0000ff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E-Auth Level 1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09480" y="2286000"/>
            <a:ext cx="3048120" cy="990360"/>
          </a:xfrm>
          <a:prstGeom prst="rect">
            <a:avLst/>
          </a:prstGeom>
          <a:solidFill>
            <a:srgbClr val="0000ff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E-Auth Level 2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609480" y="3276360"/>
            <a:ext cx="3048120" cy="990720"/>
          </a:xfrm>
          <a:prstGeom prst="rect">
            <a:avLst/>
          </a:prstGeom>
          <a:solidFill>
            <a:srgbClr val="0000ff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E-Auth Level 3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09480" y="4267080"/>
            <a:ext cx="3048120" cy="990720"/>
          </a:xfrm>
          <a:prstGeom prst="rect">
            <a:avLst/>
          </a:prstGeom>
          <a:solidFill>
            <a:srgbClr val="0000ff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E-Auth Level 4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5181480" y="1295280"/>
            <a:ext cx="3048120" cy="990360"/>
          </a:xfrm>
          <a:prstGeom prst="rect">
            <a:avLst/>
          </a:prstGeom>
          <a:solidFill>
            <a:srgbClr val="ff0000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FPKI Rudimentary;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C4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5181480" y="4267080"/>
            <a:ext cx="3048120" cy="990360"/>
          </a:xfrm>
          <a:prstGeom prst="rect">
            <a:avLst/>
          </a:prstGeom>
          <a:solidFill>
            <a:srgbClr val="ff0000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>
                <a:latin typeface="Tahoma"/>
              </a:rPr>
              <a:t>FPKI Medium/HW &amp;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latin typeface="Tahoma"/>
              </a:rPr>
              <a:t>Medium/HW-cbp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>
            <a:off x="5181480" y="2285640"/>
            <a:ext cx="3048120" cy="990720"/>
          </a:xfrm>
          <a:prstGeom prst="rect">
            <a:avLst/>
          </a:prstGeom>
          <a:solidFill>
            <a:srgbClr val="ff0000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FPKI Basic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>
            <a:off x="5181480" y="3276360"/>
            <a:ext cx="3048120" cy="990720"/>
          </a:xfrm>
          <a:prstGeom prst="rect">
            <a:avLst/>
          </a:prstGeom>
          <a:solidFill>
            <a:srgbClr val="ff0000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>
                <a:latin typeface="Tahoma"/>
              </a:rPr>
              <a:t>FPKI Medium &amp;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latin typeface="Tahoma"/>
              </a:rPr>
              <a:t>Medium-cbp</a:t>
            </a:r>
            <a:endParaRPr/>
          </a:p>
        </p:txBody>
      </p:sp>
      <p:sp>
        <p:nvSpPr>
          <p:cNvPr id="119" name="CustomShape 10"/>
          <p:cNvSpPr/>
          <p:nvPr/>
        </p:nvSpPr>
        <p:spPr>
          <a:xfrm>
            <a:off x="5181480" y="5257440"/>
            <a:ext cx="3048120" cy="990720"/>
          </a:xfrm>
          <a:prstGeom prst="rect">
            <a:avLst/>
          </a:prstGeom>
          <a:solidFill>
            <a:srgbClr val="ff0000">
              <a:alpha val="30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de-DE">
                <a:solidFill>
                  <a:srgbClr val="cc6600"/>
                </a:solidFill>
                <a:latin typeface="Tahoma"/>
              </a:rPr>
              <a:t>
</a:t>
            </a:r>
            <a:r>
              <a:rPr b="1" lang="de-DE">
                <a:latin typeface="Tahoma"/>
              </a:rPr>
              <a:t>FPKI High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de-DE">
                <a:latin typeface="Tahoma"/>
              </a:rPr>
              <a:t>(governments only)</a:t>
            </a:r>
            <a:endParaRPr/>
          </a:p>
        </p:txBody>
      </p:sp>
      <p:sp>
        <p:nvSpPr>
          <p:cNvPr id="120" name="Line 11"/>
          <p:cNvSpPr/>
          <p:nvPr/>
        </p:nvSpPr>
        <p:spPr>
          <a:xfrm flipH="1">
            <a:off x="3657240" y="1981080"/>
            <a:ext cx="1523880" cy="9144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21" name="Line 12"/>
          <p:cNvSpPr/>
          <p:nvPr/>
        </p:nvSpPr>
        <p:spPr>
          <a:xfrm flipH="1">
            <a:off x="3657240" y="2895480"/>
            <a:ext cx="1523880" cy="83844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22" name="Line 13"/>
          <p:cNvSpPr/>
          <p:nvPr/>
        </p:nvSpPr>
        <p:spPr>
          <a:xfrm flipH="1">
            <a:off x="3657240" y="3886200"/>
            <a:ext cx="1523880" cy="15228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23" name="Line 14"/>
          <p:cNvSpPr/>
          <p:nvPr/>
        </p:nvSpPr>
        <p:spPr>
          <a:xfrm flipH="1">
            <a:off x="3657240" y="4800600"/>
            <a:ext cx="152388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24" name="Line 15"/>
          <p:cNvSpPr/>
          <p:nvPr/>
        </p:nvSpPr>
        <p:spPr>
          <a:xfrm flipH="1" flipV="1">
            <a:off x="3657240" y="5029200"/>
            <a:ext cx="1523880" cy="9144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3200">
                <a:latin typeface="Arial"/>
              </a:rPr>
              <a:t>How Can A School Credential be Trusted and Used by a Government Application?</a:t>
            </a:r>
            <a:r>
              <a:rPr b="1" i="1" lang="de-DE" sz="2800">
                <a:latin typeface="Arial"/>
              </a:rPr>
              <a:t>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latin typeface="Arial"/>
              </a:rPr>
              <a:t>Preferred path</a:t>
            </a:r>
            <a:r>
              <a:rPr lang="en-US" sz="2400">
                <a:latin typeface="Arial"/>
              </a:rPr>
              <a:t> - </a:t>
            </a:r>
            <a:r>
              <a:rPr lang="en-US" sz="2400">
                <a:solidFill>
                  <a:srgbClr val="b9252e"/>
                </a:solidFill>
                <a:latin typeface="Arial"/>
              </a:rPr>
              <a:t>School joins an Identity Federation that has policy and technology interoperability agreements with E-Authentication Federation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latin typeface="Arial"/>
              </a:rPr>
              <a:t>Requirements</a:t>
            </a:r>
            <a:r>
              <a:rPr lang="en-US" sz="2400">
                <a:latin typeface="Arial"/>
              </a:rPr>
              <a:t> – </a:t>
            </a:r>
            <a:r>
              <a:rPr lang="en-US" sz="2400">
                <a:solidFill>
                  <a:srgbClr val="2e3861"/>
                </a:solidFill>
                <a:latin typeface="Arial"/>
              </a:rPr>
              <a:t>Each Federation agrees to ensure its members operate according to minimum requirements for members of the other’s Federation.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i="1" lang="en-US" sz="2000">
                <a:solidFill>
                  <a:srgbClr val="2e3861"/>
                </a:solidFill>
                <a:latin typeface="Arial"/>
              </a:rPr>
              <a:t>Presumes substantive policy, technology and management commonality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latin typeface="Arial"/>
              </a:rPr>
              <a:t>Alternate path 1</a:t>
            </a:r>
            <a:r>
              <a:rPr lang="en-US" sz="2400">
                <a:latin typeface="Arial"/>
              </a:rPr>
              <a:t> – </a:t>
            </a:r>
            <a:r>
              <a:rPr lang="en-US" sz="2400">
                <a:solidFill>
                  <a:srgbClr val="b9252e"/>
                </a:solidFill>
                <a:latin typeface="Arial"/>
              </a:rPr>
              <a:t>School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solidFill>
                  <a:srgbClr val="b9252e"/>
                </a:solidFill>
                <a:latin typeface="Arial"/>
              </a:rPr>
              <a:t>becomes a member Credential Service Provider (CSP) of the E-Authentication Federation directly, signing on to the Federation’s technology, business, operating and legal requirements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2400">
                <a:latin typeface="Arial"/>
              </a:rPr>
              <a:t>Alternate path 2</a:t>
            </a:r>
            <a:r>
              <a:rPr lang="en-US" sz="2400">
                <a:latin typeface="Arial"/>
              </a:rPr>
              <a:t> –</a:t>
            </a:r>
            <a:r>
              <a:rPr lang="en-US" sz="2400">
                <a:solidFill>
                  <a:srgbClr val="b9252e"/>
                </a:solidFill>
                <a:latin typeface="Arial"/>
              </a:rPr>
              <a:t> </a:t>
            </a:r>
            <a:r>
              <a:rPr lang="en-US" sz="2400">
                <a:solidFill>
                  <a:srgbClr val="2e3861"/>
                </a:solidFill>
                <a:latin typeface="Arial"/>
              </a:rPr>
              <a:t>One-to-one relationships (</a:t>
            </a:r>
            <a:r>
              <a:rPr i="1" lang="en-US" sz="2400">
                <a:solidFill>
                  <a:srgbClr val="2e3861"/>
                </a:solidFill>
                <a:latin typeface="Arial"/>
              </a:rPr>
              <a:t>sssh!)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3045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US Government E-Authentication Interfederation Model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19440" y="1709640"/>
            <a:ext cx="1905120" cy="3438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E-Authentication Federation Membership Requirements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3200">
                <a:solidFill>
                  <a:srgbClr val="b9252e"/>
                </a:solidFill>
                <a:latin typeface="Arial"/>
              </a:rPr>
              <a:t>Credential service providers [CSP] submit to credential assessment and evaluation of LOA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de-DE" sz="3200">
                <a:solidFill>
                  <a:srgbClr val="2e3861"/>
                </a:solidFill>
                <a:latin typeface="Arial"/>
              </a:rPr>
              <a:t>Both Application providers and CSPs sign on to Federation business and operating “standards,” legal agreements.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E-Authentication – InCommon Interfederation Status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Candor requires this disclaimer: </a:t>
            </a:r>
            <a:r>
              <a:rPr lang="en-US" sz="2400">
                <a:solidFill>
                  <a:srgbClr val="2e3861"/>
                </a:solidFill>
                <a:latin typeface="Arial"/>
              </a:rPr>
              <a:t>they’re still trying to figure it out after two years and two tries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Current status: </a:t>
            </a:r>
            <a:r>
              <a:rPr lang="en-US" sz="2400">
                <a:solidFill>
                  <a:srgbClr val="b9252e"/>
                </a:solidFill>
                <a:latin typeface="Arial"/>
              </a:rPr>
              <a:t>Said to be getting close with inCommon.  Policy-grounded MOA on the table and molding; technical interoperability targeted for SAML 2.0; USPerson profile analog of eduPerson profile in 2.0 version but still pretty much generic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2e3861"/>
                </a:solidFill>
                <a:latin typeface="Arial"/>
              </a:rPr>
              <a:t>inCommon needs to up its policy, procedures, documentation and audit requirements to play long-term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b9252e"/>
                </a:solidFill>
                <a:latin typeface="Arial"/>
              </a:rPr>
              <a:t>E-Authentication needs to up its privacy protections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304920"/>
            <a:ext cx="8229600" cy="11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Fed PKI “Interfederation” Model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447920" y="1752480"/>
            <a:ext cx="6172200" cy="4041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400">
                <a:latin typeface="Arial"/>
              </a:rPr>
              <a:t>Fed PKI Cross Certification Process</a:t>
            </a:r>
            <a:r>
              <a:rPr b="1" lang="de-DE" sz="4400">
                <a:latin typeface="Arial"/>
              </a:rPr>
              <a:t> 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b="1" i="1" lang="de-DE" sz="1600">
                <a:latin typeface="Arial"/>
              </a:rPr>
              <a:t>Application - LOA?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i="1" lang="de-DE" sz="1600">
                <a:latin typeface="Arial"/>
              </a:rPr>
              <a:t>Policy Mapping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Mapping Matrices online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Cert Policy WG mapping review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Collegial back and forth discussions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i="1" lang="de-DE" sz="1600">
                <a:latin typeface="Arial"/>
              </a:rPr>
              <a:t>Technical Interoperability Testing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Testing Protocol online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Directory and profiles tested (LDAP and/or X.500)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i="1" lang="de-DE" sz="1600">
                <a:latin typeface="Arial"/>
              </a:rPr>
              <a:t>Review of summary of independent audit results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Map CP –&gt; CPS and CPS -&gt; PKI Operations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de-DE" sz="1600">
                <a:latin typeface="Arial"/>
              </a:rPr>
              <a:t>Independent auditors, not FPKI auditors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i="1" lang="de-DE">
                <a:latin typeface="Arial"/>
              </a:rPr>
              <a:t>Whole process laid out in “Criteria &amp; Methodology” document online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943600" y="2209680"/>
            <a:ext cx="1878120" cy="14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2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60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84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3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81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2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61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en-US" sz="4400">
                <a:latin typeface="Arial"/>
              </a:rPr>
              <a:t>FPKI </a:t>
            </a:r>
            <a:r>
              <a:rPr b="1" i="1" lang="en-US" sz="4400" u="sng">
                <a:latin typeface="Arial"/>
              </a:rPr>
              <a:t>Does</a:t>
            </a:r>
            <a:r>
              <a:rPr b="1" i="1" lang="en-US" sz="4400">
                <a:latin typeface="Arial"/>
              </a:rPr>
              <a:t> Interfederate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>
                <a:solidFill>
                  <a:srgbClr val="2e3861"/>
                </a:solidFill>
                <a:latin typeface="Arial"/>
              </a:rPr>
              <a:t>Cross-certified (test) with Higher Education PKI Bridge, 01/2002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>
                <a:solidFill>
                  <a:srgbClr val="b9252e"/>
                </a:solidFill>
                <a:latin typeface="Arial"/>
              </a:rPr>
              <a:t>Cross-certified (production) with CertiPath – Aerospace Industry PKI Bridge at Medium Hardware (EAuth Level 4), 07/2006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>
                <a:solidFill>
                  <a:srgbClr val="2e3861"/>
                </a:solidFill>
                <a:latin typeface="Arial"/>
              </a:rPr>
              <a:t>Cross-certification under way with SAFE-Biopharma PKI Bridge, Medium and Medium Hardware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>
                <a:solidFill>
                  <a:srgbClr val="b9252e"/>
                </a:solidFill>
                <a:latin typeface="Arial"/>
              </a:rPr>
              <a:t>Processes and procedures spelled out in “Criteria and Methodology” Document online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157720" y="1600200"/>
            <a:ext cx="3019320" cy="45259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3200">
                <a:latin typeface="Arial"/>
              </a:rPr>
              <a:t>Current Model for Assertion-Based Interfederation (still a work in progress)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For E-Authentication Federation and InCommon to interfederate at LOA 1 (!), E-Auth is requiring InC to: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000">
                <a:solidFill>
                  <a:srgbClr val="b9252e"/>
                </a:solidFill>
                <a:latin typeface="Arial"/>
              </a:rPr>
              <a:t>upgrade its policy, audit and management infrastructure to comply with EAuth model, e.g., compliance with Credential Assessment Framework for LOA 1, signing Business and Operating Standards and sign Legal Agreement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000">
                <a:solidFill>
                  <a:srgbClr val="2e3861"/>
                </a:solidFill>
                <a:latin typeface="Arial"/>
              </a:rPr>
              <a:t>Satisfy technical interoperability testing using SAML 1.0 technology, though work is proceeding to migrate to SAML 2.0 technology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InCommon has designated this state of operation “InCommon Bronze”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Compatibility with E-Authentication requirements for LOA 2 is called “InCommon Silver”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What about Level 3 Government Apps Today?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2800">
                <a:latin typeface="Arial"/>
              </a:rPr>
              <a:t>Universities issuing PKI-based electronic credentials may cross-certify with the Federal PKI at Basic Assurance or above</a:t>
            </a:r>
            <a:endParaRPr/>
          </a:p>
          <a:p>
            <a:pPr lvl="1">
              <a:buFont typeface="Arial"/>
              <a:buChar char="–"/>
            </a:pPr>
            <a:r>
              <a:rPr i="1" lang="de-DE" sz="2400">
                <a:solidFill>
                  <a:srgbClr val="2e3861"/>
                </a:solidFill>
                <a:latin typeface="Arial"/>
              </a:rPr>
              <a:t>Ex. MIT Lincoln Lab, University of Texas System (in process)</a:t>
            </a:r>
            <a:endParaRPr/>
          </a:p>
          <a:p>
            <a:pPr lvl="1">
              <a:buFont typeface="Arial"/>
              <a:buChar char="–"/>
            </a:pPr>
            <a:r>
              <a:rPr i="1" lang="de-DE" sz="2400">
                <a:solidFill>
                  <a:srgbClr val="2e3861"/>
                </a:solidFill>
                <a:latin typeface="Arial"/>
              </a:rPr>
              <a:t>Usually 3 – 6 months</a:t>
            </a:r>
            <a:endParaRPr/>
          </a:p>
          <a:p>
            <a:pPr>
              <a:buFont typeface="Arial"/>
              <a:buChar char="•"/>
            </a:pPr>
            <a:r>
              <a:rPr lang="de-DE" sz="2800">
                <a:latin typeface="Arial"/>
              </a:rPr>
              <a:t>Or acquire digital certificates from a vendor currently cross-certified with the Federal Bridge at Basic assurance or above</a:t>
            </a:r>
            <a:endParaRPr/>
          </a:p>
          <a:p>
            <a:pPr lvl="1">
              <a:buFont typeface="Arial"/>
              <a:buChar char="–"/>
            </a:pPr>
            <a:r>
              <a:rPr i="1" lang="de-DE" sz="2400" u="sng">
                <a:solidFill>
                  <a:srgbClr val="b9252e"/>
                </a:solidFill>
                <a:latin typeface="Arial"/>
              </a:rPr>
              <a:t>Many</a:t>
            </a:r>
            <a:r>
              <a:rPr i="1" lang="de-DE" sz="2400">
                <a:solidFill>
                  <a:srgbClr val="b9252e"/>
                </a:solidFill>
                <a:latin typeface="Arial"/>
              </a:rPr>
              <a:t> options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Current State of Affairs (60 years old now)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e3861"/>
                </a:solidFill>
                <a:latin typeface="Arial"/>
              </a:rPr>
              <a:t>You apply to the application owner for a password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b9252e"/>
                </a:solidFill>
                <a:latin typeface="Arial"/>
              </a:rPr>
              <a:t>You use the password to access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You forget the password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b9252e"/>
                </a:solidFill>
                <a:latin typeface="Arial"/>
              </a:rPr>
              <a:t>The application owner gives you a new password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You use the new password to access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b9252e"/>
                </a:solidFill>
                <a:latin typeface="Arial"/>
              </a:rPr>
              <a:t>You forget the password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e38c5"/>
                </a:solidFill>
                <a:latin typeface="Arial"/>
              </a:rPr>
              <a:t>&lt;infinite do loop&gt;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No identity proofing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b9252e"/>
                </a:solidFill>
                <a:latin typeface="Arial"/>
              </a:rPr>
              <a:t>No way to know who is actually on the system (Your secretary? Your postdoc? Your dog? Osama?)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400">
                <a:latin typeface="Arial"/>
              </a:rPr>
              <a:t>Seeded Questions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400">
                <a:latin typeface="Arial"/>
              </a:rPr>
              <a:t>Q: What about the recent DOD notice that PKI individual certs are required for access to their web resources.  Will DOD sites ever trust university-issued certificates for access or will we have to shell out $$ to get to them?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latin typeface="Arial"/>
              </a:rPr>
              <a:t>A: If you think YOU are fussing about this, imagine how furious State Dep’t. and NASA are.  Imagine how furious their contractors are.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latin typeface="Arial"/>
              </a:rPr>
              <a:t>A: We (Fed PKI) have been talking to DOD about this issue and we hope to see progress in 2007.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latin typeface="Arial"/>
              </a:rPr>
              <a:t>Q:  What the heck is “password entropy?”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latin typeface="Arial"/>
              </a:rPr>
              <a:t>A: See next slide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2800">
                <a:latin typeface="Arial"/>
              </a:rPr>
              <a:t>Password Entropy (Copied From Bill Burr)*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de-DE" sz="2400">
                <a:latin typeface="Arial"/>
              </a:rPr>
              <a:t>Entropy is measure of randomness in a password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i="1" lang="de-DE" sz="2000">
                <a:solidFill>
                  <a:srgbClr val="b9252e"/>
                </a:solidFill>
                <a:latin typeface="Arial"/>
              </a:rPr>
              <a:t>Stated in bits, a password with 24 bits of entropy is as hard to guess as a 24 bit random number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i="1" lang="de-DE" sz="2000">
                <a:solidFill>
                  <a:srgbClr val="b9252e"/>
                </a:solidFill>
                <a:latin typeface="Arial"/>
              </a:rPr>
              <a:t>The more entropy required in the password, the more trials the system can allow</a:t>
            </a:r>
            <a:r>
              <a:rPr i="1" lang="de-DE" sz="2000">
                <a:solidFill>
                  <a:srgbClr val="b9252e"/>
                </a:solidFill>
                <a:latin typeface="Arial"/>
              </a:rPr>
              <a:t>
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de-DE" sz="2400">
                <a:latin typeface="Arial"/>
              </a:rPr>
              <a:t>It’s easy to calculate the entropy of a system-generated, random password</a:t>
            </a:r>
            <a:r>
              <a:rPr lang="de-DE" sz="2000">
                <a:latin typeface="Arial"/>
              </a:rPr>
              <a:t> </a:t>
            </a:r>
            <a:r>
              <a:rPr lang="de-DE" sz="2000">
                <a:latin typeface="Arial"/>
              </a:rPr>
              <a:t>
</a:t>
            </a:r>
            <a:r>
              <a:rPr i="1" lang="de-DE" sz="2000">
                <a:solidFill>
                  <a:srgbClr val="b9252e"/>
                </a:solidFill>
                <a:latin typeface="Arial"/>
              </a:rPr>
              <a:t>—But users can’t remember these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de-DE" sz="2400">
                <a:latin typeface="Arial"/>
              </a:rPr>
              <a:t>Much harder to estimate the entropy of user-chosen passwords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i="1" lang="de-DE">
                <a:solidFill>
                  <a:srgbClr val="b9252e"/>
                </a:solidFill>
                <a:latin typeface="Arial"/>
              </a:rPr>
              <a:t>Composition rules and dictionary rules may increase entropy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676520" y="5918040"/>
            <a:ext cx="32515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de-DE" sz="1400">
                <a:latin typeface="Arial"/>
              </a:rPr>
              <a:t>*NIST KBA Symposium, Feb. 9, 2004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de-DE" sz="4400">
                <a:latin typeface="Arial"/>
              </a:rPr>
              <a:t>Resources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3200">
                <a:solidFill>
                  <a:srgbClr val="ff252e"/>
                </a:solidFill>
                <a:latin typeface="Arial"/>
              </a:rPr>
              <a:t>www.cio.gov/eauthentication</a:t>
            </a:r>
            <a:endParaRPr/>
          </a:p>
          <a:p>
            <a:pPr>
              <a:buFont typeface="Arial"/>
              <a:buChar char="•"/>
            </a:pPr>
            <a:r>
              <a:rPr lang="de-DE" sz="3200">
                <a:solidFill>
                  <a:srgbClr val="ff252e"/>
                </a:solidFill>
                <a:latin typeface="Arial"/>
              </a:rPr>
              <a:t>www.cio.gov/fpkipa</a:t>
            </a:r>
            <a:endParaRPr/>
          </a:p>
          <a:p>
            <a:pPr>
              <a:buFont typeface="Arial"/>
              <a:buChar char="•"/>
            </a:pPr>
            <a:r>
              <a:rPr lang="de-DE" sz="3200">
                <a:solidFill>
                  <a:srgbClr val="ff252e"/>
                </a:solidFill>
                <a:latin typeface="Arial"/>
              </a:rPr>
              <a:t>http://csrc.nist.gov</a:t>
            </a:r>
            <a:endParaRPr/>
          </a:p>
          <a:p>
            <a:pPr>
              <a:buFont typeface="Arial"/>
              <a:buChar char="•"/>
            </a:pPr>
            <a:r>
              <a:rPr lang="de-DE" sz="3200">
                <a:solidFill>
                  <a:srgbClr val="ff252e"/>
                </a:solidFill>
                <a:latin typeface="Arial"/>
              </a:rPr>
              <a:t>www.cio.gov/ficc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de-DE" sz="4000">
                <a:latin typeface="Arial"/>
              </a:rPr>
              <a:t>
</a:t>
            </a:r>
            <a:r>
              <a:rPr lang="de-DE" sz="4000">
                <a:latin typeface="Arial"/>
              </a:rPr>
              <a:t>
</a:t>
            </a:r>
            <a:r>
              <a:rPr lang="de-DE" sz="4000">
                <a:latin typeface="Arial"/>
              </a:rPr>
              <a:t>Notes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1400">
                <a:latin typeface="Arial"/>
              </a:rPr>
              <a:t>1.) How does your institution issue IDs? Is there a signature station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requiring photo ID? What about non-resident scientists from Japan?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2.) What is password entropy? Complex vs. long passwords. How often must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they be changed? Can they be re-used? Pass dictionary test?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3.) How secure is the authentication infrastructure? Can one person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jeopardize the process? How are ID records stored?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4.) How is the process documented? Are there templates to use as a</a:t>
            </a:r>
            <a:r>
              <a:rPr lang="de-DE" sz="1400">
                <a:latin typeface="Arial"/>
              </a:rPr>
              <a:t>
</a:t>
            </a:r>
            <a:r>
              <a:rPr lang="de-DE" sz="1400">
                <a:latin typeface="Arial"/>
              </a:rPr>
              <a:t>framework that will pass Federal standards?</a:t>
            </a:r>
            <a:r>
              <a:rPr lang="de-DE" sz="1400">
                <a:latin typeface="Arial"/>
              </a:rPr>
              <a:t>
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b9252e"/>
                </a:solidFill>
                <a:latin typeface="Arial"/>
              </a:rPr>
              <a:t>Government online services shall trust externally-issued electronic identity credentials at known levels of assurance (LOA)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2e3861"/>
                </a:solidFill>
                <a:latin typeface="Arial"/>
              </a:rPr>
              <a:t>Online applications shall determine required credential LOA using a standard methodology based on: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i="1" lang="en-US" sz="2400">
                <a:solidFill>
                  <a:srgbClr val="2e3861"/>
                </a:solidFill>
                <a:latin typeface="Arial"/>
              </a:rPr>
              <a:t>Risk assessment using standard tool,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i="1" lang="en-US" sz="2400">
                <a:solidFill>
                  <a:srgbClr val="2e3861"/>
                </a:solidFill>
                <a:latin typeface="Arial"/>
              </a:rPr>
              <a:t>OMB M-04-04 determines required authN LOA</a:t>
            </a:r>
            <a:endParaRPr/>
          </a:p>
          <a:p>
            <a:pPr lvl="1">
              <a:lnSpc>
                <a:spcPct val="90000"/>
              </a:lnSpc>
              <a:buFont typeface="Arial"/>
              <a:buAutoNum type="arabicPeriod"/>
            </a:pPr>
            <a:r>
              <a:rPr i="1" lang="en-US" sz="2400">
                <a:solidFill>
                  <a:srgbClr val="2e3861"/>
                </a:solidFill>
                <a:latin typeface="Arial"/>
              </a:rPr>
              <a:t>NIST SP 800-63 translates required LOA to credential technology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3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400">
                <a:latin typeface="Arial"/>
              </a:rPr>
              <a:t>Foundational Assumption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E-Authentication LOA and What They Mean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64832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Little or no assurance of identity; assertion-based identity authentication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Some assurance of identity; assertion-based identity authentication or policy-thin PKI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Substantial assurance of identity; cryptographically-based identity authentication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High assurance of identity; cryptographically-based identity authentication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914400" y="1523880"/>
            <a:ext cx="2971800" cy="99072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1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914400" y="2743200"/>
            <a:ext cx="2971800" cy="99072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2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914400" y="3886200"/>
            <a:ext cx="2971800" cy="990720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3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990720" y="5105520"/>
            <a:ext cx="2971800" cy="9903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4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1127160" y="6232680"/>
            <a:ext cx="38458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i="1" lang="de-DE" sz="1600">
                <a:latin typeface="Arial"/>
              </a:rPr>
              <a:t>* Codified in OMB Memorandum 04-04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E-Authentication LOA and What They Service**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64832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Online applications with little or no risk of harm from fraud, hacking; low risk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Online applications with risk of some harm from fraud, hacking; some risks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Online applications where there is risk of significant harm from fraud, hacking; significant risks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</a:rPr>
              <a:t>Online applications where there is risk of substantial harm from fraud, hacking; substantial risks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914400" y="1523880"/>
            <a:ext cx="2971800" cy="99072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1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914400" y="2743200"/>
            <a:ext cx="2971800" cy="99072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2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914400" y="3886200"/>
            <a:ext cx="2971800" cy="990720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3</a:t>
            </a:r>
            <a:endParaRPr/>
          </a:p>
        </p:txBody>
      </p:sp>
      <p:sp>
        <p:nvSpPr>
          <p:cNvPr id="100" name="CustomShape 6"/>
          <p:cNvSpPr/>
          <p:nvPr/>
        </p:nvSpPr>
        <p:spPr>
          <a:xfrm>
            <a:off x="990720" y="5105520"/>
            <a:ext cx="2971800" cy="9903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de-DE">
                <a:latin typeface="Arial"/>
              </a:rPr>
              <a:t>Level 4</a:t>
            </a:r>
            <a:endParaRPr/>
          </a:p>
        </p:txBody>
      </p:sp>
      <p:sp>
        <p:nvSpPr>
          <p:cNvPr id="101" name="CustomShape 7"/>
          <p:cNvSpPr/>
          <p:nvPr/>
        </p:nvSpPr>
        <p:spPr>
          <a:xfrm>
            <a:off x="4191120" y="6324480"/>
            <a:ext cx="2974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i="1" lang="de-DE" sz="1600">
                <a:solidFill>
                  <a:srgbClr val="ffffff"/>
                </a:solidFill>
                <a:latin typeface="Arial"/>
              </a:rPr>
              <a:t>** Codified in NIST SP 800-63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2800">
                <a:latin typeface="Arial"/>
              </a:rPr>
              <a:t>General Considerations for Determining LOA of an Electronic Identity Credential (EIC)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de-DE" sz="2800">
                <a:latin typeface="Arial"/>
              </a:rPr>
              <a:t>Identity Proofing</a:t>
            </a:r>
            <a:r>
              <a:rPr lang="de-DE" sz="2800">
                <a:latin typeface="Arial"/>
              </a:rPr>
              <a:t> – </a:t>
            </a:r>
            <a:r>
              <a:rPr i="1" lang="de-DE" sz="2800">
                <a:solidFill>
                  <a:srgbClr val="b9252e"/>
                </a:solidFill>
                <a:latin typeface="Arial"/>
              </a:rPr>
              <a:t>how sure are you that the person is who he or she claims to be?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de-DE" sz="2800">
                <a:latin typeface="Arial"/>
              </a:rPr>
              <a:t>Identity Binding</a:t>
            </a:r>
            <a:r>
              <a:rPr lang="de-DE" sz="2800">
                <a:latin typeface="Arial"/>
              </a:rPr>
              <a:t> – </a:t>
            </a:r>
            <a:r>
              <a:rPr i="1" lang="de-DE" sz="2800">
                <a:solidFill>
                  <a:srgbClr val="2e3861"/>
                </a:solidFill>
                <a:latin typeface="Arial"/>
              </a:rPr>
              <a:t>how sure are you that the person proffering the EIC is the person to whom the credential was issued?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de-DE" sz="2800">
                <a:latin typeface="Arial"/>
              </a:rPr>
              <a:t>Credential integrity</a:t>
            </a:r>
            <a:r>
              <a:rPr lang="de-DE" sz="2800">
                <a:latin typeface="Arial"/>
              </a:rPr>
              <a:t> – </a:t>
            </a:r>
            <a:r>
              <a:rPr i="1" lang="de-DE" sz="2800">
                <a:solidFill>
                  <a:srgbClr val="b9252e"/>
                </a:solidFill>
                <a:latin typeface="Arial"/>
              </a:rPr>
              <a:t>how well does the technology and its implementation resist hacking, fraud, etc.?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Summary of Lower-Level Identity Credentials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b="1" lang="en-US" sz="3200">
                <a:latin typeface="Arial"/>
              </a:rPr>
              <a:t>Level 1</a:t>
            </a:r>
            <a:r>
              <a:rPr lang="en-US" sz="3200">
                <a:latin typeface="Arial"/>
              </a:rPr>
              <a:t>: </a:t>
            </a:r>
            <a:r>
              <a:rPr i="1" lang="en-US" sz="2800">
                <a:solidFill>
                  <a:srgbClr val="b9252e"/>
                </a:solidFill>
                <a:latin typeface="Arial"/>
              </a:rPr>
              <a:t>UserID/Password, SAML assertion (XML text)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b="1" lang="en-US" sz="3200">
                <a:latin typeface="Arial"/>
              </a:rPr>
              <a:t>Level 2:</a:t>
            </a:r>
            <a:r>
              <a:rPr lang="en-US" sz="3200">
                <a:latin typeface="Arial"/>
              </a:rPr>
              <a:t> </a:t>
            </a:r>
            <a:r>
              <a:rPr i="1" lang="en-US" sz="3200">
                <a:solidFill>
                  <a:srgbClr val="b9252e"/>
                </a:solidFill>
                <a:latin typeface="Arial"/>
              </a:rPr>
              <a:t>“High entropy” UserID/Password; “policy-lite” PKI, e.g., Fed PKI Citizen and Commerce Class &amp; Federal PKI Rudimentary, TAGPMA Classic Plus (in development)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000">
                <a:latin typeface="Arial"/>
              </a:rPr>
              <a:t>Summary of Cryptographic-Based Identity Credentials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b="1" lang="de-DE" sz="3200">
                <a:latin typeface="Arial"/>
              </a:rPr>
              <a:t>Level 3:</a:t>
            </a:r>
            <a:r>
              <a:rPr lang="de-DE" sz="3200">
                <a:latin typeface="Arial"/>
              </a:rPr>
              <a:t> </a:t>
            </a:r>
            <a:r>
              <a:rPr i="1" lang="de-DE" sz="2800">
                <a:solidFill>
                  <a:srgbClr val="b9252e"/>
                </a:solidFill>
                <a:latin typeface="Arial"/>
              </a:rPr>
              <a:t>One-time Password; Substantial assurance PKI at FPKI Basic, Medium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b="1" lang="de-DE" sz="3200">
                <a:latin typeface="Arial"/>
              </a:rPr>
              <a:t>Level 4:</a:t>
            </a:r>
            <a:r>
              <a:rPr lang="de-DE" sz="3200">
                <a:latin typeface="Arial"/>
              </a:rPr>
              <a:t> </a:t>
            </a:r>
            <a:r>
              <a:rPr i="1" lang="de-DE" sz="2800">
                <a:solidFill>
                  <a:srgbClr val="b9252e"/>
                </a:solidFill>
                <a:latin typeface="Arial"/>
              </a:rPr>
              <a:t>High assurance PKI at FPKI Medium Hardware, High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i="1" lang="de-DE" sz="4400">
                <a:latin typeface="Arial"/>
              </a:rPr>
              <a:t>A Little Complication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de-DE" sz="3200">
                <a:latin typeface="Arial"/>
              </a:rPr>
              <a:t>The government has TWO LOA classifications:</a:t>
            </a:r>
            <a:endParaRPr/>
          </a:p>
          <a:p>
            <a:pPr lvl="1">
              <a:buFont typeface="Arial"/>
              <a:buAutoNum type="arabicPeriod"/>
            </a:pPr>
            <a:r>
              <a:rPr lang="de-DE" sz="2800">
                <a:solidFill>
                  <a:srgbClr val="2e38c5"/>
                </a:solidFill>
                <a:latin typeface="Arial"/>
              </a:rPr>
              <a:t>Federal PKI LOA codified in the Certificate Policies of the Federal PKI Policy Authority</a:t>
            </a:r>
            <a:endParaRPr/>
          </a:p>
          <a:p>
            <a:pPr lvl="1">
              <a:buFont typeface="Arial"/>
              <a:buAutoNum type="arabicPeriod"/>
            </a:pPr>
            <a:r>
              <a:rPr lang="de-DE" sz="2800">
                <a:solidFill>
                  <a:srgbClr val="b9252e"/>
                </a:solidFill>
                <a:latin typeface="Arial"/>
              </a:rPr>
              <a:t>E-Authentication LOA codified in OMB M-04-04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14839</TotalTime>
  <Application>LibreOffice/4.4.1.2$Windows_x86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2007-01-05T23:23:14Z</dcterms:created>
  <dc:creator>Peter Alterman</dc:creator>
  <dc:language>de-DE</dc:language>
  <cp:lastModifiedBy>altermap</cp:lastModifiedBy>
  <dcterms:modified xsi:type="dcterms:W3CDTF">2007-01-08T16:50:37Z</dcterms:modified>
  <cp:revision>58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