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  <a:srgbClr val="FD7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154436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G2M Case Study</a:t>
            </a:r>
          </a:p>
          <a:p>
            <a:r>
              <a:rPr lang="en-US" sz="2800" b="1" dirty="0"/>
              <a:t>21-05-2024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86B07E-B9F6-EF76-8F1C-180E2353BE16}"/>
              </a:ext>
            </a:extLst>
          </p:cNvPr>
          <p:cNvSpPr/>
          <p:nvPr/>
        </p:nvSpPr>
        <p:spPr>
          <a:xfrm rot="10800000" flipV="1">
            <a:off x="198120" y="427320"/>
            <a:ext cx="11628120" cy="5417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An overall analysis of how cabs are preferred on different days of a moth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D53F94-125E-D739-9278-D8D4DCC5F21A}"/>
              </a:ext>
            </a:extLst>
          </p:cNvPr>
          <p:cNvSpPr/>
          <p:nvPr/>
        </p:nvSpPr>
        <p:spPr>
          <a:xfrm flipV="1">
            <a:off x="198120" y="6137233"/>
            <a:ext cx="11628120" cy="1416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EA7330B-23A7-03DC-E5B6-A1D2E98AF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8" y="1262062"/>
            <a:ext cx="56102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26264C-7795-DDEE-E532-84E8878CF7DA}"/>
              </a:ext>
            </a:extLst>
          </p:cNvPr>
          <p:cNvSpPr txBox="1"/>
          <p:nvPr/>
        </p:nvSpPr>
        <p:spPr>
          <a:xfrm>
            <a:off x="6858000" y="2690336"/>
            <a:ext cx="4104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Cabs are utilised the most during the middle of every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Pattern indicates there is less demand during the end and beginning of every month</a:t>
            </a:r>
          </a:p>
        </p:txBody>
      </p:sp>
    </p:spTree>
    <p:extLst>
      <p:ext uri="{BB962C8B-B14F-4D97-AF65-F5344CB8AC3E}">
        <p14:creationId xmlns:p14="http://schemas.microsoft.com/office/powerpoint/2010/main" val="39111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C48849-37AA-E50C-EE34-D1E63F620C6D}"/>
              </a:ext>
            </a:extLst>
          </p:cNvPr>
          <p:cNvSpPr/>
          <p:nvPr/>
        </p:nvSpPr>
        <p:spPr>
          <a:xfrm flipV="1">
            <a:off x="198120" y="6137233"/>
            <a:ext cx="11628120" cy="1416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8AD92C-3941-0263-7BB0-A91B34FF41F5}"/>
              </a:ext>
            </a:extLst>
          </p:cNvPr>
          <p:cNvSpPr/>
          <p:nvPr/>
        </p:nvSpPr>
        <p:spPr>
          <a:xfrm rot="10800000" flipV="1">
            <a:off x="198120" y="427320"/>
            <a:ext cx="11628120" cy="5417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How customers prefer the service during holidays ?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11A0EDE-9630-D57C-A3B6-D7FB5AEA7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3" y="1416738"/>
            <a:ext cx="6336347" cy="427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7CEE72-8184-CC0A-2C8A-7286EEFBA237}"/>
              </a:ext>
            </a:extLst>
          </p:cNvPr>
          <p:cNvSpPr txBox="1"/>
          <p:nvPr/>
        </p:nvSpPr>
        <p:spPr>
          <a:xfrm>
            <a:off x="7305040" y="2611120"/>
            <a:ext cx="372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Service used in holidays except Christmas and Thanksgiving days is much lower than other working days. It indicates people prefer to spend holidays at home.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14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049E7C-047B-8C7B-3D03-48FB379FC8C3}"/>
              </a:ext>
            </a:extLst>
          </p:cNvPr>
          <p:cNvSpPr/>
          <p:nvPr/>
        </p:nvSpPr>
        <p:spPr>
          <a:xfrm flipV="1">
            <a:off x="198120" y="6137233"/>
            <a:ext cx="11628120" cy="1416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6E9F55-C428-77AE-94B0-14FDBAA1B593}"/>
              </a:ext>
            </a:extLst>
          </p:cNvPr>
          <p:cNvSpPr/>
          <p:nvPr/>
        </p:nvSpPr>
        <p:spPr>
          <a:xfrm rot="10800000" flipV="1">
            <a:off x="198120" y="427320"/>
            <a:ext cx="11628120" cy="5417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Time series Analysis of Profit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B29631A-D7FF-3EFD-5584-E7678FEC5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8" y="1409383"/>
            <a:ext cx="5686425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E7678B-D852-FBD6-DD9D-F3A0410ADDF9}"/>
              </a:ext>
            </a:extLst>
          </p:cNvPr>
          <p:cNvSpPr txBox="1"/>
          <p:nvPr/>
        </p:nvSpPr>
        <p:spPr>
          <a:xfrm>
            <a:off x="6949440" y="2942905"/>
            <a:ext cx="402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Profit is high for Yellow Cab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has an increasing pattern towards the end of every year</a:t>
            </a:r>
          </a:p>
        </p:txBody>
      </p:sp>
    </p:spTree>
    <p:extLst>
      <p:ext uri="{BB962C8B-B14F-4D97-AF65-F5344CB8AC3E}">
        <p14:creationId xmlns:p14="http://schemas.microsoft.com/office/powerpoint/2010/main" val="2695893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162DD0-6543-2245-9642-0032AE72BABA}"/>
              </a:ext>
            </a:extLst>
          </p:cNvPr>
          <p:cNvSpPr/>
          <p:nvPr/>
        </p:nvSpPr>
        <p:spPr>
          <a:xfrm flipV="1">
            <a:off x="198120" y="6137233"/>
            <a:ext cx="11628120" cy="1416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D1557F-918B-7D0E-5515-56A95B3767E0}"/>
              </a:ext>
            </a:extLst>
          </p:cNvPr>
          <p:cNvSpPr/>
          <p:nvPr/>
        </p:nvSpPr>
        <p:spPr>
          <a:xfrm rot="10800000" flipV="1">
            <a:off x="198120" y="427320"/>
            <a:ext cx="11628120" cy="5417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Time series analysis of total profit from both the industries in every year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3317F47-1FA7-C3EE-BC2F-0CC235C43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" y="1116629"/>
            <a:ext cx="7339965" cy="487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EAD-620B-5AD9-3C08-70144BA389C2}"/>
              </a:ext>
            </a:extLst>
          </p:cNvPr>
          <p:cNvSpPr txBox="1"/>
          <p:nvPr/>
        </p:nvSpPr>
        <p:spPr>
          <a:xfrm>
            <a:off x="7538085" y="2194560"/>
            <a:ext cx="3718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Combining each analysis, the cab industry is a safe business area to invest in. No sudden drop in income was observed during the year 2016-2018.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total profit over each year has an increasing patten </a:t>
            </a:r>
          </a:p>
        </p:txBody>
      </p:sp>
    </p:spTree>
    <p:extLst>
      <p:ext uri="{BB962C8B-B14F-4D97-AF65-F5344CB8AC3E}">
        <p14:creationId xmlns:p14="http://schemas.microsoft.com/office/powerpoint/2010/main" val="2841912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F08F713F-2775-AD52-CEB8-538D998BE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3" y="1067753"/>
            <a:ext cx="814387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1E997B4-83B4-958C-7274-5E718C4AA591}"/>
              </a:ext>
            </a:extLst>
          </p:cNvPr>
          <p:cNvSpPr/>
          <p:nvPr/>
        </p:nvSpPr>
        <p:spPr>
          <a:xfrm rot="10800000" flipV="1">
            <a:off x="198120" y="427320"/>
            <a:ext cx="11628120" cy="5417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ARIMA model forecast on profit for year 2019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BA9DD-181A-5A7A-4059-DDA15C2DFDA7}"/>
              </a:ext>
            </a:extLst>
          </p:cNvPr>
          <p:cNvSpPr/>
          <p:nvPr/>
        </p:nvSpPr>
        <p:spPr>
          <a:xfrm flipV="1">
            <a:off x="198120" y="6137233"/>
            <a:ext cx="11628120" cy="1416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4DFC1-C413-7466-AF94-48BB893375EC}"/>
              </a:ext>
            </a:extLst>
          </p:cNvPr>
          <p:cNvSpPr txBox="1"/>
          <p:nvPr/>
        </p:nvSpPr>
        <p:spPr>
          <a:xfrm>
            <a:off x="8812689" y="2967335"/>
            <a:ext cx="2763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Forecasted Profit for the Next Year: 17247612.1552456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418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FE17BA-2C3C-2DCC-A72D-9EFD1C4C33C5}"/>
              </a:ext>
            </a:extLst>
          </p:cNvPr>
          <p:cNvSpPr/>
          <p:nvPr/>
        </p:nvSpPr>
        <p:spPr>
          <a:xfrm rot="10800000" flipV="1">
            <a:off x="198120" y="427320"/>
            <a:ext cx="11628120" cy="5417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Inference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697659-5D89-B711-F247-AF18CDAFDDF3}"/>
              </a:ext>
            </a:extLst>
          </p:cNvPr>
          <p:cNvSpPr/>
          <p:nvPr/>
        </p:nvSpPr>
        <p:spPr>
          <a:xfrm flipV="1">
            <a:off x="198120" y="6137233"/>
            <a:ext cx="11628120" cy="1416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11B76-C0D3-C822-56A6-8FC192F7EDBE}"/>
              </a:ext>
            </a:extLst>
          </p:cNvPr>
          <p:cNvSpPr txBox="1"/>
          <p:nvPr/>
        </p:nvSpPr>
        <p:spPr>
          <a:xfrm>
            <a:off x="669303" y="1582340"/>
            <a:ext cx="103034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Yellow Cab is running with higher profit in cities than Pink. It travelled a distance 3 times higher than the Pink.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Major market share is possessed by Yellow Cabs.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Yellow Cab concentrates more on major populated cities by offering more services.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N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o: of males taking the rides is more than that of females.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People aged between 21 – 40 prefer more services.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N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o: of customers using a pink cab is 1.5 times less than Yellow cab customers.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people choose more rides during the middle of every month and the count diminishes towards the end. This could indicate the spending habits of people.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Pink has a relatively lower profit than yellow and the profit has an increasing trend towards the end of every year.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A 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forecast on the profit for the year 2019, is expected to have a higher profit by the end of 2019 in the Cab industry, by an amount of 17247612.15 USD estimated.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979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613612-2627-8DFD-584C-72828A243585}"/>
              </a:ext>
            </a:extLst>
          </p:cNvPr>
          <p:cNvSpPr/>
          <p:nvPr/>
        </p:nvSpPr>
        <p:spPr>
          <a:xfrm rot="10800000" flipV="1">
            <a:off x="198120" y="427320"/>
            <a:ext cx="11628120" cy="5417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Recommendations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C0DBD4-89B1-4388-9D6F-938F9912DDB8}"/>
              </a:ext>
            </a:extLst>
          </p:cNvPr>
          <p:cNvSpPr/>
          <p:nvPr/>
        </p:nvSpPr>
        <p:spPr>
          <a:xfrm flipV="1">
            <a:off x="198120" y="6137233"/>
            <a:ext cx="11628120" cy="1416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F129D9-7E49-D187-23FD-023059FC0AED}"/>
              </a:ext>
            </a:extLst>
          </p:cNvPr>
          <p:cNvSpPr txBox="1"/>
          <p:nvPr/>
        </p:nvSpPr>
        <p:spPr>
          <a:xfrm>
            <a:off x="527901" y="1432874"/>
            <a:ext cx="79467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b="1" dirty="0"/>
              <a:t>Investment in the Yellow Cab industry would be more profitable</a:t>
            </a:r>
            <a:r>
              <a:rPr lang="en-US" dirty="0"/>
              <a:t>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Using the current Yellow cab policy it is estimated to achieve a high profit in year 2019. The appropriate change in the strategy could have room for enhancing more profit.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Improve the quality of the ride by ensuring more safety.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Provide discounts for frequent users and referral bonuses.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Provide easy ways for users to give feedback and act on it.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Offer carpooling options to reduce costs.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Ensure sufficient cabs are available during peak hours.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Ensure the vehicles are well-maintained and comfortable</a:t>
            </a:r>
            <a:endParaRPr lang="en-US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Clr>
                <a:schemeClr val="accent2"/>
              </a:buClr>
            </a:pPr>
            <a:endParaRPr lang="en-US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910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2" y="562428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pic>
        <p:nvPicPr>
          <p:cNvPr id="14340" name="Picture 4" descr="10,100+ Yellow Taxi Stock Photos, Pictures &amp; Royalty-Free ...">
            <a:extLst>
              <a:ext uri="{FF2B5EF4-FFF2-40B4-BE49-F238E27FC236}">
                <a16:creationId xmlns:a16="http://schemas.microsoft.com/office/drawing/2014/main" id="{2F632FAC-F436-0162-D39F-4C9F33C2F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5733140" cy="382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4A67DE-D816-BB75-5B83-53A2F99626DA}"/>
              </a:ext>
            </a:extLst>
          </p:cNvPr>
          <p:cNvSpPr txBox="1"/>
          <p:nvPr/>
        </p:nvSpPr>
        <p:spPr>
          <a:xfrm>
            <a:off x="844731" y="914400"/>
            <a:ext cx="1054608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6600"/>
                </a:solidFill>
              </a:rPr>
              <a:t>Introduction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Cab Services is a growing and promising industry due to its steady demand in offering urban transport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With the advancement in technology and careful implementation of a suitable strategy, an investment in the cab industry has a compelling opportunity to achieve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XYZ is a private firm in the US that wishes to flourish its business by investing in the Cab industry.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presentation is involved in a study about the US market and critically analysed various attributes contributing to the profitable running of the business based on previous statistics.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study is conducted on data obtained from the Pink and Yellow Cab industry from 2016 to 2018.</a:t>
            </a:r>
          </a:p>
          <a:p>
            <a:endParaRPr lang="en-IN" dirty="0"/>
          </a:p>
          <a:p>
            <a:r>
              <a:rPr lang="en-IN" sz="2000" b="1" dirty="0">
                <a:solidFill>
                  <a:srgbClr val="FF6600"/>
                </a:solidFill>
              </a:rPr>
              <a:t>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Exploration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Find how profit is dependent on attributes (City, gender, age, population  etc)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Understand about the habits of people to implement business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Prediction for future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Useful insights for XYZ firm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28A23E-6498-3A18-F237-D19D8ABE7682}"/>
              </a:ext>
            </a:extLst>
          </p:cNvPr>
          <p:cNvSpPr/>
          <p:nvPr/>
        </p:nvSpPr>
        <p:spPr>
          <a:xfrm flipV="1">
            <a:off x="198120" y="6137233"/>
            <a:ext cx="11628120" cy="1416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3EA53F-6CCC-58F9-D34B-824161728F6A}"/>
              </a:ext>
            </a:extLst>
          </p:cNvPr>
          <p:cNvSpPr/>
          <p:nvPr/>
        </p:nvSpPr>
        <p:spPr>
          <a:xfrm rot="10800000" flipV="1">
            <a:off x="198120" y="289726"/>
            <a:ext cx="11628120" cy="5417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59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843043-774F-1497-0E67-CF0336F562B8}"/>
              </a:ext>
            </a:extLst>
          </p:cNvPr>
          <p:cNvSpPr txBox="1"/>
          <p:nvPr/>
        </p:nvSpPr>
        <p:spPr>
          <a:xfrm>
            <a:off x="714102" y="474345"/>
            <a:ext cx="109728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>
              <a:solidFill>
                <a:srgbClr val="FF6600"/>
              </a:solidFill>
            </a:endParaRPr>
          </a:p>
          <a:p>
            <a:r>
              <a:rPr lang="en-IN" sz="2000" b="1" dirty="0">
                <a:solidFill>
                  <a:srgbClr val="FF6600"/>
                </a:solidFill>
              </a:rPr>
              <a:t>Dataset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Used four different datasets containing 18 feature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Datasets are merged to form a master dataset.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    Cab data	        City Data             Customer ID data            Transaction ID data		       Master data</a:t>
            </a:r>
          </a:p>
          <a:p>
            <a:pPr lvl="1"/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6600"/>
              </a:solidFill>
            </a:endParaRPr>
          </a:p>
          <a:p>
            <a:r>
              <a:rPr lang="en-IN" sz="2000" b="1" dirty="0">
                <a:solidFill>
                  <a:srgbClr val="FF6600"/>
                </a:solidFill>
              </a:rPr>
              <a:t>Initial Findings and Assumptions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 null data or missing values found.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 duplicated values were found within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Outliers are present within the price for the trip feature, neglected this value as it is independent of other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number of users is considered to calculate the market share of companies.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Profit is evaluated using the price charges and cost of trip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3" name="Picture 2" descr="CSV icon PNG and SVG Vector Free Download">
            <a:extLst>
              <a:ext uri="{FF2B5EF4-FFF2-40B4-BE49-F238E27FC236}">
                <a16:creationId xmlns:a16="http://schemas.microsoft.com/office/drawing/2014/main" id="{42BADB91-5EEE-2D21-84B9-4619AB73A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15" y="2072571"/>
            <a:ext cx="300989" cy="28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SV icon PNG and SVG Vector Free Download">
            <a:extLst>
              <a:ext uri="{FF2B5EF4-FFF2-40B4-BE49-F238E27FC236}">
                <a16:creationId xmlns:a16="http://schemas.microsoft.com/office/drawing/2014/main" id="{B6CB79CF-21E6-AADA-0BB8-82622F131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830" y="2072571"/>
            <a:ext cx="300989" cy="28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SV icon PNG and SVG Vector Free Download">
            <a:extLst>
              <a:ext uri="{FF2B5EF4-FFF2-40B4-BE49-F238E27FC236}">
                <a16:creationId xmlns:a16="http://schemas.microsoft.com/office/drawing/2014/main" id="{25FC9CCB-D68D-1AE3-A89C-BA5C313DC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533" y="2072571"/>
            <a:ext cx="300989" cy="28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SV icon PNG and SVG Vector Free Download">
            <a:extLst>
              <a:ext uri="{FF2B5EF4-FFF2-40B4-BE49-F238E27FC236}">
                <a16:creationId xmlns:a16="http://schemas.microsoft.com/office/drawing/2014/main" id="{C83A4C28-1257-2179-15E0-DDB3A5B79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56" y="2072571"/>
            <a:ext cx="300989" cy="28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95CB8B3-15AC-C5E9-8FAA-807D9E677BA6}"/>
              </a:ext>
            </a:extLst>
          </p:cNvPr>
          <p:cNvSpPr/>
          <p:nvPr/>
        </p:nvSpPr>
        <p:spPr>
          <a:xfrm>
            <a:off x="8786949" y="2214213"/>
            <a:ext cx="1010194" cy="14164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 descr="CSV icon PNG and SVG Vector Free Download">
            <a:extLst>
              <a:ext uri="{FF2B5EF4-FFF2-40B4-BE49-F238E27FC236}">
                <a16:creationId xmlns:a16="http://schemas.microsoft.com/office/drawing/2014/main" id="{B2DCA90B-4B60-0B61-92AF-070B6E7BB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905" y="2083329"/>
            <a:ext cx="300989" cy="28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A90B98E-BA67-1A89-1AD7-B2FFD962E33D}"/>
              </a:ext>
            </a:extLst>
          </p:cNvPr>
          <p:cNvSpPr/>
          <p:nvPr/>
        </p:nvSpPr>
        <p:spPr>
          <a:xfrm flipV="1">
            <a:off x="198120" y="6137233"/>
            <a:ext cx="11628120" cy="1416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83BF19-8AE7-453A-EBC1-62B97DCE9085}"/>
              </a:ext>
            </a:extLst>
          </p:cNvPr>
          <p:cNvSpPr/>
          <p:nvPr/>
        </p:nvSpPr>
        <p:spPr>
          <a:xfrm rot="10800000" flipV="1">
            <a:off x="198120" y="203490"/>
            <a:ext cx="11628120" cy="5417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en-IN" sz="2000" dirty="0" err="1">
                <a:solidFill>
                  <a:schemeClr val="bg1"/>
                </a:solidFill>
              </a:rPr>
              <a:t>ataset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77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D037C8D-C1D1-5868-6B57-BCFB838C7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1082336"/>
            <a:ext cx="6137638" cy="495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CEC986A-9D50-7116-DCE1-531C1C3637F2}"/>
              </a:ext>
            </a:extLst>
          </p:cNvPr>
          <p:cNvSpPr/>
          <p:nvPr/>
        </p:nvSpPr>
        <p:spPr>
          <a:xfrm flipV="1">
            <a:off x="213360" y="6137233"/>
            <a:ext cx="11628120" cy="1416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C54C7-F785-11CB-1FCC-9D417C1CA181}"/>
              </a:ext>
            </a:extLst>
          </p:cNvPr>
          <p:cNvSpPr/>
          <p:nvPr/>
        </p:nvSpPr>
        <p:spPr>
          <a:xfrm rot="10800000" flipV="1">
            <a:off x="198120" y="437480"/>
            <a:ext cx="11628120" cy="5417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Kilometres  Travelled by the Cab Companies</a:t>
            </a:r>
          </a:p>
        </p:txBody>
      </p:sp>
    </p:spTree>
    <p:extLst>
      <p:ext uri="{BB962C8B-B14F-4D97-AF65-F5344CB8AC3E}">
        <p14:creationId xmlns:p14="http://schemas.microsoft.com/office/powerpoint/2010/main" val="397595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148512-285C-B077-07AE-9A8E5A12E281}"/>
              </a:ext>
            </a:extLst>
          </p:cNvPr>
          <p:cNvSpPr/>
          <p:nvPr/>
        </p:nvSpPr>
        <p:spPr>
          <a:xfrm flipV="1">
            <a:off x="198120" y="6137233"/>
            <a:ext cx="11628120" cy="1416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030BF1-E487-4AB5-B4F8-1C8F4EEB0860}"/>
              </a:ext>
            </a:extLst>
          </p:cNvPr>
          <p:cNvSpPr/>
          <p:nvPr/>
        </p:nvSpPr>
        <p:spPr>
          <a:xfrm rot="10800000" flipV="1">
            <a:off x="198120" y="437480"/>
            <a:ext cx="11628120" cy="5417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Market Share and  Profit Analysis of the Cab Companies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0C67B98-A5E3-CB8A-365C-8E9E82517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1" y="1391274"/>
            <a:ext cx="5252782" cy="319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75EB3E-C54E-E523-F42F-7939F3CA620F}"/>
              </a:ext>
            </a:extLst>
          </p:cNvPr>
          <p:cNvSpPr txBox="1"/>
          <p:nvPr/>
        </p:nvSpPr>
        <p:spPr>
          <a:xfrm>
            <a:off x="548641" y="4583069"/>
            <a:ext cx="1004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Yellow Cab company attained a higher share in the Industry by  43% in terms of number of rides.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total profit earned by yellow cab service  is immensely high.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3C3354C-C71F-5D73-E508-04F3D90C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361" y="1391274"/>
            <a:ext cx="3931919" cy="309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69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FEBB81-E9EC-0D4D-FEF6-F1F717F7A748}"/>
              </a:ext>
            </a:extLst>
          </p:cNvPr>
          <p:cNvSpPr/>
          <p:nvPr/>
        </p:nvSpPr>
        <p:spPr>
          <a:xfrm rot="10800000" flipV="1">
            <a:off x="198120" y="437480"/>
            <a:ext cx="11628120" cy="5417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How major US cities dependent on Cab services?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6B080E-1154-D496-2797-AD37878741A0}"/>
              </a:ext>
            </a:extLst>
          </p:cNvPr>
          <p:cNvSpPr/>
          <p:nvPr/>
        </p:nvSpPr>
        <p:spPr>
          <a:xfrm flipV="1">
            <a:off x="198120" y="6472513"/>
            <a:ext cx="11628120" cy="1416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8202BEC-4833-3B0F-A54A-801632F0C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" y="1201539"/>
            <a:ext cx="7939405" cy="527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E61A80-98CD-926C-994C-62F535D33D00}"/>
              </a:ext>
            </a:extLst>
          </p:cNvPr>
          <p:cNvSpPr txBox="1"/>
          <p:nvPr/>
        </p:nvSpPr>
        <p:spPr>
          <a:xfrm>
            <a:off x="8265160" y="1201539"/>
            <a:ext cx="3561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Five major cities that are highly dependent on Cab services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New York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Chicago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Los Angeles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Washington DC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Boston</a:t>
            </a:r>
          </a:p>
          <a:p>
            <a:pPr lvl="1"/>
            <a:endParaRPr lang="en-IN" dirty="0"/>
          </a:p>
          <a:p>
            <a:r>
              <a:rPr lang="en-IN" dirty="0"/>
              <a:t>Within the 19 cities, pink cab services are dominated over Yellow only at Santiago and Sacramento</a:t>
            </a:r>
          </a:p>
          <a:p>
            <a:endParaRPr lang="en-IN" dirty="0"/>
          </a:p>
          <a:p>
            <a:r>
              <a:rPr lang="en-IN" dirty="0"/>
              <a:t>Yellow Cab is highly preferred and offers its services in highly populated cities like New York, Washington, and Chicago.</a:t>
            </a:r>
          </a:p>
        </p:txBody>
      </p:sp>
    </p:spTree>
    <p:extLst>
      <p:ext uri="{BB962C8B-B14F-4D97-AF65-F5344CB8AC3E}">
        <p14:creationId xmlns:p14="http://schemas.microsoft.com/office/powerpoint/2010/main" val="262994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B619A8-8A70-B710-2A75-4EBEA28F4AAF}"/>
              </a:ext>
            </a:extLst>
          </p:cNvPr>
          <p:cNvSpPr/>
          <p:nvPr/>
        </p:nvSpPr>
        <p:spPr>
          <a:xfrm rot="10800000" flipV="1">
            <a:off x="198120" y="427320"/>
            <a:ext cx="11628120" cy="5417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How are Age related to the Cab preferences?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86E431-54E2-4991-0A87-278695E9FED6}"/>
              </a:ext>
            </a:extLst>
          </p:cNvPr>
          <p:cNvSpPr/>
          <p:nvPr/>
        </p:nvSpPr>
        <p:spPr>
          <a:xfrm flipV="1">
            <a:off x="198120" y="6137233"/>
            <a:ext cx="11628120" cy="1416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D90B2EE-F70A-99CB-9607-3FBA446DA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3" y="1417499"/>
            <a:ext cx="4745037" cy="462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5EFE7E-96BB-CC0A-ABB0-7EAFFA9E4C32}"/>
              </a:ext>
            </a:extLst>
          </p:cNvPr>
          <p:cNvSpPr txBox="1"/>
          <p:nvPr/>
        </p:nvSpPr>
        <p:spPr>
          <a:xfrm>
            <a:off x="6096000" y="2494458"/>
            <a:ext cx="4592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People aged between 21- 40 mainly prefer the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Cab preference of people aged between 51 and 65 is poor. This indicates they are more dependent on public transport since it is free for senior citizens.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83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E6B72988-CBF0-1825-5128-7AA36DFEF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" y="1158240"/>
            <a:ext cx="6856354" cy="428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70FF85D-762C-AB78-C807-9B50308227CE}"/>
              </a:ext>
            </a:extLst>
          </p:cNvPr>
          <p:cNvSpPr/>
          <p:nvPr/>
        </p:nvSpPr>
        <p:spPr>
          <a:xfrm rot="10800000" flipV="1">
            <a:off x="198120" y="427320"/>
            <a:ext cx="11628120" cy="5417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How are  Gender related to the Cab preferences?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2F9C88-FE5A-4A50-F65E-3B1034526263}"/>
              </a:ext>
            </a:extLst>
          </p:cNvPr>
          <p:cNvSpPr/>
          <p:nvPr/>
        </p:nvSpPr>
        <p:spPr>
          <a:xfrm flipV="1">
            <a:off x="198120" y="6137233"/>
            <a:ext cx="11628120" cy="1416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32B0E-EE48-BAD3-5F57-4D2A03A370EF}"/>
              </a:ext>
            </a:extLst>
          </p:cNvPr>
          <p:cNvSpPr txBox="1"/>
          <p:nvPr/>
        </p:nvSpPr>
        <p:spPr>
          <a:xfrm>
            <a:off x="7054474" y="1267478"/>
            <a:ext cx="4185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dirty="0"/>
              <a:t>Males are more dependent on cab services rather than females. It may be because of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Work Travel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Men travel more for work.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Safety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Women avoid cabs due to safety concerns.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Income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Men have more disposable income.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Social Norms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Men travel alone more.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Convenience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Men prefer cabs over public transit.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       Most of them prefer yellow cab over                the pink service</a:t>
            </a:r>
          </a:p>
        </p:txBody>
      </p:sp>
    </p:spTree>
    <p:extLst>
      <p:ext uri="{BB962C8B-B14F-4D97-AF65-F5344CB8AC3E}">
        <p14:creationId xmlns:p14="http://schemas.microsoft.com/office/powerpoint/2010/main" val="55112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2A388D-8C27-CC6E-0F09-292266DA2B1A}"/>
              </a:ext>
            </a:extLst>
          </p:cNvPr>
          <p:cNvSpPr/>
          <p:nvPr/>
        </p:nvSpPr>
        <p:spPr>
          <a:xfrm rot="10800000" flipV="1">
            <a:off x="198120" y="427320"/>
            <a:ext cx="11628120" cy="5417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Which company has the maximum number of cab users at a particular period?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84209-FBC2-E6ED-21D4-FC64B76F2661}"/>
              </a:ext>
            </a:extLst>
          </p:cNvPr>
          <p:cNvSpPr/>
          <p:nvPr/>
        </p:nvSpPr>
        <p:spPr>
          <a:xfrm flipV="1">
            <a:off x="198120" y="6137233"/>
            <a:ext cx="11628120" cy="1416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AD0AA6D-21B1-E08A-76BD-7B37D93DE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129" y="1142056"/>
            <a:ext cx="8083232" cy="482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89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764</TotalTime>
  <Words>965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Roboto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Nazrin Rafeeque</dc:creator>
  <cp:lastModifiedBy>101nazrin@gmail.com</cp:lastModifiedBy>
  <cp:revision>5</cp:revision>
  <dcterms:created xsi:type="dcterms:W3CDTF">2024-05-20T12:41:50Z</dcterms:created>
  <dcterms:modified xsi:type="dcterms:W3CDTF">2024-05-21T10:49:18Z</dcterms:modified>
</cp:coreProperties>
</file>