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65" r:id="rId3"/>
    <p:sldId id="266" r:id="rId4"/>
    <p:sldId id="268" r:id="rId5"/>
    <p:sldId id="269" r:id="rId6"/>
    <p:sldId id="270" r:id="rId7"/>
    <p:sldId id="272" r:id="rId8"/>
    <p:sldId id="271" r:id="rId9"/>
    <p:sldId id="273" r:id="rId10"/>
    <p:sldId id="275" r:id="rId11"/>
    <p:sldId id="276" r:id="rId12"/>
    <p:sldId id="279" r:id="rId13"/>
    <p:sldId id="277" r:id="rId14"/>
    <p:sldId id="278" r:id="rId15"/>
    <p:sldId id="280" r:id="rId16"/>
    <p:sldId id="281"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C4E1"/>
    <a:srgbClr val="FFE500"/>
    <a:srgbClr val="F2F2F2"/>
    <a:srgbClr val="D8C9C9"/>
    <a:srgbClr val="E9BA45"/>
    <a:srgbClr val="FFC000"/>
    <a:srgbClr val="E6A729"/>
    <a:srgbClr val="6F1799"/>
    <a:srgbClr val="B656E3"/>
    <a:srgbClr val="66EC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2" d="100"/>
          <a:sy n="52"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48CF6-8ACE-96EB-D019-D1D4D27A8C1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9F0F82A-B167-A2EC-79D7-F787BEB99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D82862D-EA51-A188-3250-5336435CB64C}"/>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Marcador de pie de página 4">
            <a:extLst>
              <a:ext uri="{FF2B5EF4-FFF2-40B4-BE49-F238E27FC236}">
                <a16:creationId xmlns:a16="http://schemas.microsoft.com/office/drawing/2014/main" id="{5BF289A7-6DB0-F0D3-5D2E-88AC79EF7F97}"/>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A7226939-8FF5-E763-F84F-76A6CC4CB69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75773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26532-D339-BEE6-1791-5AEC320CA6B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6F94DA3-DB9A-00EB-D499-20662A0F26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72EC376-04AC-A7FC-FBA3-50674D21B474}"/>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Marcador de pie de página 4">
            <a:extLst>
              <a:ext uri="{FF2B5EF4-FFF2-40B4-BE49-F238E27FC236}">
                <a16:creationId xmlns:a16="http://schemas.microsoft.com/office/drawing/2014/main" id="{7BA3B601-5B7B-92BE-60F1-90374E00817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4CDA6C1-8739-33D1-35AA-5F45235C7F47}"/>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6565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EFB5D0-8683-9CE5-D756-DD4068A4C8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BD1FBC3-B206-A390-45D1-412B132AC0D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249C75E-7376-05EB-1EC6-0B318739DABD}"/>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Marcador de pie de página 4">
            <a:extLst>
              <a:ext uri="{FF2B5EF4-FFF2-40B4-BE49-F238E27FC236}">
                <a16:creationId xmlns:a16="http://schemas.microsoft.com/office/drawing/2014/main" id="{E61F49B9-AD79-C6AD-CAB6-BC75A8576A70}"/>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DD533FC1-789C-7A81-7850-8AEBD6D2DDC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112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0245C-54F8-5CE6-DCBF-8F1696E3EE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8E16464-0A01-8014-A0D2-A3CB3ADB90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AAE2B8-459E-83A2-C34F-363252A298CB}"/>
              </a:ext>
            </a:extLst>
          </p:cNvPr>
          <p:cNvSpPr>
            <a:spLocks noGrp="1"/>
          </p:cNvSpPr>
          <p:nvPr>
            <p:ph type="dt" sz="half" idx="10"/>
          </p:nvPr>
        </p:nvSpPr>
        <p:spPr/>
        <p:txBody>
          <a:bodyPr/>
          <a:lstStyle/>
          <a:p>
            <a:fld id="{05BFA754-D5C3-4E66-96A6-867B257F58DC}" type="datetimeFigureOut">
              <a:rPr lang="en-US" smtClean="0"/>
              <a:t>10/13/2022</a:t>
            </a:fld>
            <a:endParaRPr lang="en-US" dirty="0"/>
          </a:p>
        </p:txBody>
      </p:sp>
      <p:sp>
        <p:nvSpPr>
          <p:cNvPr id="5" name="Marcador de pie de página 4">
            <a:extLst>
              <a:ext uri="{FF2B5EF4-FFF2-40B4-BE49-F238E27FC236}">
                <a16:creationId xmlns:a16="http://schemas.microsoft.com/office/drawing/2014/main" id="{8A268257-369F-97AB-D9CB-DC41BA54B0F0}"/>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DEE30B69-9AA4-CDF3-8C88-E28EF18DF0B2}"/>
              </a:ext>
            </a:extLst>
          </p:cNvPr>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267706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2C41F-C746-85BB-8D0E-136E9E13560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FCE9016-0494-D00E-4953-6F0C0C363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2629CD7-D9A9-271C-66B6-C7634780A690}"/>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Marcador de pie de página 4">
            <a:extLst>
              <a:ext uri="{FF2B5EF4-FFF2-40B4-BE49-F238E27FC236}">
                <a16:creationId xmlns:a16="http://schemas.microsoft.com/office/drawing/2014/main" id="{B7DF6927-4FCF-CD88-938F-B5E80FB39C4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D6F979D8-F379-B877-C705-187C1C74726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65373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60FB8-B4A6-70F1-A4DF-4F9A94CD3E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71F2328-65FF-7D1E-1A86-CBEBF58BD1A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DB593EF-82DE-25CE-A2F7-5A7118AE439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78ED084-7EEB-1549-5EBD-04AC7EC20291}"/>
              </a:ext>
            </a:extLst>
          </p:cNvPr>
          <p:cNvSpPr>
            <a:spLocks noGrp="1"/>
          </p:cNvSpPr>
          <p:nvPr>
            <p:ph type="dt" sz="half" idx="10"/>
          </p:nvPr>
        </p:nvSpPr>
        <p:spPr/>
        <p:txBody>
          <a:bodyPr/>
          <a:lstStyle/>
          <a:p>
            <a:fld id="{05BFA754-D5C3-4E66-96A6-867B257F58DC}" type="datetimeFigureOut">
              <a:rPr lang="en-US" smtClean="0"/>
              <a:t>10/13/2022</a:t>
            </a:fld>
            <a:endParaRPr lang="en-US" dirty="0"/>
          </a:p>
        </p:txBody>
      </p:sp>
      <p:sp>
        <p:nvSpPr>
          <p:cNvPr id="6" name="Marcador de pie de página 5">
            <a:extLst>
              <a:ext uri="{FF2B5EF4-FFF2-40B4-BE49-F238E27FC236}">
                <a16:creationId xmlns:a16="http://schemas.microsoft.com/office/drawing/2014/main" id="{14DE0B50-2FD7-361C-3617-34A5E704238B}"/>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2633B79-EF31-6B5E-367C-667A91FCBB89}"/>
              </a:ext>
            </a:extLst>
          </p:cNvPr>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891192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D69AB-A44A-B1CE-730F-A424036D81F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A52F89-C695-EB24-AABC-636634A80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BB82FEE-94A7-CA63-9113-C82E63C01E5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A3B83B4-9097-6563-4ECE-AAE3FFAEE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C0EC9CD-6181-7557-C88F-AE1311993A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7F3945C-FBA5-BC24-E1AB-7F34472C1A75}"/>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8" name="Marcador de pie de página 7">
            <a:extLst>
              <a:ext uri="{FF2B5EF4-FFF2-40B4-BE49-F238E27FC236}">
                <a16:creationId xmlns:a16="http://schemas.microsoft.com/office/drawing/2014/main" id="{144090E4-C24F-5CBD-2B21-8495E8F0FC9F}"/>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CC420056-DC81-FF51-4260-1CC88623040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804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4F523-883E-81BE-434F-983F0811557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E3CEC09-647A-7045-1E8C-17EA0D3A3C37}"/>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4" name="Marcador de pie de página 3">
            <a:extLst>
              <a:ext uri="{FF2B5EF4-FFF2-40B4-BE49-F238E27FC236}">
                <a16:creationId xmlns:a16="http://schemas.microsoft.com/office/drawing/2014/main" id="{6037F75A-BA2B-38C8-0E21-11B59A214A68}"/>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EA1FB601-BDBF-BCA1-C0C6-D5F806A6057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6910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8FA15A7-C585-FA4F-7A1C-DC845A5CAD23}"/>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3" name="Marcador de pie de página 2">
            <a:extLst>
              <a:ext uri="{FF2B5EF4-FFF2-40B4-BE49-F238E27FC236}">
                <a16:creationId xmlns:a16="http://schemas.microsoft.com/office/drawing/2014/main" id="{ECB904F6-38D8-E44F-422D-4AF8C90E77B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E3B7D5D-221A-2838-09FA-2BA7B28730A0}"/>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2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C11BE-9B61-D850-EE74-C35E9D838E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8D5A59B-1296-2C40-7C79-B24FCA9D8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5D23806-78E7-C805-3CBE-F43C8F55B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427904-97E3-4223-6C0E-5B914B9D685A}"/>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Marcador de pie de página 5">
            <a:extLst>
              <a:ext uri="{FF2B5EF4-FFF2-40B4-BE49-F238E27FC236}">
                <a16:creationId xmlns:a16="http://schemas.microsoft.com/office/drawing/2014/main" id="{0CD1CC07-C006-432B-E2E6-CB778F51B92F}"/>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8EBF953-182B-3A7B-298B-DDEE922BEB3A}"/>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224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2B93A-3D42-F742-3FF1-C402BE8858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DB0F392-BAA8-D2EA-A7A6-038E35588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DDFA61D-7412-8D59-0700-35D8007AB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235F7C-9D99-0088-7B6A-3F5CE3E0848F}"/>
              </a:ext>
            </a:extLst>
          </p:cNvPr>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Marcador de pie de página 5">
            <a:extLst>
              <a:ext uri="{FF2B5EF4-FFF2-40B4-BE49-F238E27FC236}">
                <a16:creationId xmlns:a16="http://schemas.microsoft.com/office/drawing/2014/main" id="{452FB9B4-E51D-0415-C283-E6C4965B39C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D34AD1A8-B898-1E4E-A350-5E55E3F93120}"/>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25521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A2139D-A4F3-C24C-226A-58AD399E5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8DB39F3-4CFC-C242-1187-2D9E9ACDF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EAE069D-CCC0-00AF-4439-1DB0566DA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10/13/2022</a:t>
            </a:fld>
            <a:endParaRPr lang="en-US" dirty="0"/>
          </a:p>
        </p:txBody>
      </p:sp>
      <p:sp>
        <p:nvSpPr>
          <p:cNvPr id="5" name="Marcador de pie de página 4">
            <a:extLst>
              <a:ext uri="{FF2B5EF4-FFF2-40B4-BE49-F238E27FC236}">
                <a16:creationId xmlns:a16="http://schemas.microsoft.com/office/drawing/2014/main" id="{5BB24F2B-1A47-A1E7-65E6-61A5D99C6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A87A44FE-5BE5-FDC2-EDE8-98608AEDE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3225222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0.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95600"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715790" y="1034978"/>
            <a:ext cx="5653362" cy="307776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8800" b="1" dirty="0">
                <a:solidFill>
                  <a:schemeClr val="bg1">
                    <a:lumMod val="95000"/>
                  </a:schemeClr>
                </a:solidFill>
                <a:latin typeface="Rockwell Condensed" panose="02060603050405020104" pitchFamily="18" charset="0"/>
                <a:cs typeface="Aharoni" panose="020B0604020202020204" pitchFamily="2" charset="-79"/>
              </a:rPr>
              <a:t>VIOLETA</a:t>
            </a:r>
          </a:p>
          <a:p>
            <a:r>
              <a:rPr lang="en-US" sz="88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dirty="0"/>
          </a:p>
        </p:txBody>
      </p:sp>
      <p:sp>
        <p:nvSpPr>
          <p:cNvPr id="18" name="Signo más 17">
            <a:extLst>
              <a:ext uri="{FF2B5EF4-FFF2-40B4-BE49-F238E27FC236}">
                <a16:creationId xmlns:a16="http://schemas.microsoft.com/office/drawing/2014/main" id="{AA8F4CD6-40A8-F6BA-C924-B744E3920053}"/>
              </a:ext>
            </a:extLst>
          </p:cNvPr>
          <p:cNvSpPr/>
          <p:nvPr/>
        </p:nvSpPr>
        <p:spPr>
          <a:xfrm>
            <a:off x="8720413" y="4018815"/>
            <a:ext cx="3043511" cy="3043511"/>
          </a:xfrm>
          <a:prstGeom prst="mathPlus">
            <a:avLst>
              <a:gd name="adj1" fmla="val 21016"/>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22" name="Imagen 21" descr="Icono&#10;&#10;Descripción generada automáticamente">
            <a:extLst>
              <a:ext uri="{FF2B5EF4-FFF2-40B4-BE49-F238E27FC236}">
                <a16:creationId xmlns:a16="http://schemas.microsoft.com/office/drawing/2014/main" id="{E7E99BDE-DA2B-A63C-8206-EFC48E6DF29E}"/>
              </a:ext>
            </a:extLst>
          </p:cNvPr>
          <p:cNvPicPr>
            <a:picLocks noChangeAspect="1"/>
          </p:cNvPicPr>
          <p:nvPr/>
        </p:nvPicPr>
        <p:blipFill>
          <a:blip r:embed="rId2"/>
          <a:stretch>
            <a:fillRect/>
          </a:stretch>
        </p:blipFill>
        <p:spPr>
          <a:xfrm>
            <a:off x="-4194379" y="7075821"/>
            <a:ext cx="4009501" cy="4009501"/>
          </a:xfrm>
          <a:prstGeom prst="rect">
            <a:avLst/>
          </a:prstGeom>
          <a:effectLst>
            <a:outerShdw blurRad="38100" dist="381000" dir="8580000" sx="104000" sy="104000" algn="ctr" rotWithShape="0">
              <a:srgbClr val="000000">
                <a:alpha val="53000"/>
              </a:srgbClr>
            </a:outerShdw>
          </a:effectLst>
        </p:spPr>
      </p:pic>
      <p:pic>
        <p:nvPicPr>
          <p:cNvPr id="24" name="Imagen 23" descr="Imagen que contiene Forma&#10;&#10;Descripción generada automáticamente">
            <a:extLst>
              <a:ext uri="{FF2B5EF4-FFF2-40B4-BE49-F238E27FC236}">
                <a16:creationId xmlns:a16="http://schemas.microsoft.com/office/drawing/2014/main" id="{885905E9-C17D-1A0E-6368-3F875BEF71E9}"/>
              </a:ext>
            </a:extLst>
          </p:cNvPr>
          <p:cNvPicPr>
            <a:picLocks noChangeAspect="1"/>
          </p:cNvPicPr>
          <p:nvPr/>
        </p:nvPicPr>
        <p:blipFill rotWithShape="1">
          <a:blip r:embed="rId3"/>
          <a:srcRect b="11864"/>
          <a:stretch/>
        </p:blipFill>
        <p:spPr>
          <a:xfrm>
            <a:off x="-5962619" y="-3910023"/>
            <a:ext cx="5178876" cy="4391003"/>
          </a:xfrm>
          <a:prstGeom prst="rect">
            <a:avLst/>
          </a:prstGeom>
          <a:effectLst>
            <a:outerShdw blurRad="50800" dist="114300" dir="8640000" algn="ctr" rotWithShape="0">
              <a:srgbClr val="000000">
                <a:alpha val="19000"/>
              </a:srgbClr>
            </a:outerShdw>
          </a:effectLst>
        </p:spPr>
      </p:pic>
      <p:sp>
        <p:nvSpPr>
          <p:cNvPr id="26" name="CuadroTexto 25">
            <a:extLst>
              <a:ext uri="{FF2B5EF4-FFF2-40B4-BE49-F238E27FC236}">
                <a16:creationId xmlns:a16="http://schemas.microsoft.com/office/drawing/2014/main" id="{100A4BBB-BF6C-FBEC-38DE-1CC51DF446BF}"/>
              </a:ext>
            </a:extLst>
          </p:cNvPr>
          <p:cNvSpPr txBox="1"/>
          <p:nvPr/>
        </p:nvSpPr>
        <p:spPr>
          <a:xfrm>
            <a:off x="-2189629" y="7443788"/>
            <a:ext cx="4492260" cy="120032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rgbClr val="B656E3"/>
                </a:solidFill>
                <a:latin typeface="Aharoni" panose="02010803020104030203" pitchFamily="2" charset="-79"/>
                <a:cs typeface="Aharoni" panose="02010803020104030203" pitchFamily="2" charset="-79"/>
              </a:rPr>
              <a:t>Ingeniería</a:t>
            </a:r>
            <a:r>
              <a:rPr lang="en-US" sz="3600" b="1" dirty="0">
                <a:solidFill>
                  <a:srgbClr val="B656E3"/>
                </a:solidFill>
                <a:latin typeface="Aharoni" panose="02010803020104030203" pitchFamily="2" charset="-79"/>
                <a:cs typeface="Aharoni" panose="02010803020104030203" pitchFamily="2" charset="-79"/>
              </a:rPr>
              <a:t> De </a:t>
            </a:r>
            <a:r>
              <a:rPr lang="en-US" sz="3200" b="1" dirty="0">
                <a:solidFill>
                  <a:srgbClr val="B656E3"/>
                </a:solidFill>
                <a:latin typeface="Aharoni" panose="02010803020104030203" pitchFamily="2" charset="-79"/>
                <a:cs typeface="Aharoni" panose="02010803020104030203" pitchFamily="2" charset="-79"/>
              </a:rPr>
              <a:t>Software</a:t>
            </a:r>
            <a:r>
              <a:rPr lang="en-US" sz="3600" b="1" dirty="0">
                <a:solidFill>
                  <a:srgbClr val="B656E3"/>
                </a:solidFill>
                <a:latin typeface="Aharoni" panose="02010803020104030203" pitchFamily="2" charset="-79"/>
                <a:cs typeface="Aharoni" panose="02010803020104030203" pitchFamily="2" charset="-79"/>
              </a:rPr>
              <a:t> II</a:t>
            </a:r>
          </a:p>
        </p:txBody>
      </p:sp>
      <p:sp>
        <p:nvSpPr>
          <p:cNvPr id="28" name="CuadroTexto 27">
            <a:extLst>
              <a:ext uri="{FF2B5EF4-FFF2-40B4-BE49-F238E27FC236}">
                <a16:creationId xmlns:a16="http://schemas.microsoft.com/office/drawing/2014/main" id="{EDDBC198-5EDB-D97E-7250-C8BAB10413EF}"/>
              </a:ext>
            </a:extLst>
          </p:cNvPr>
          <p:cNvSpPr txBox="1"/>
          <p:nvPr/>
        </p:nvSpPr>
        <p:spPr>
          <a:xfrm>
            <a:off x="18246001" y="4263299"/>
            <a:ext cx="5653362" cy="255454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latin typeface="Aharoni" panose="02010803020104030203" pitchFamily="2" charset="-79"/>
                <a:cs typeface="Aharoni" panose="02010803020104030203" pitchFamily="2" charset="-79"/>
              </a:rPr>
              <a:t>   Aguilar Diego</a:t>
            </a:r>
          </a:p>
          <a:p>
            <a:r>
              <a:rPr lang="en-US" sz="4000" b="1" dirty="0">
                <a:solidFill>
                  <a:schemeClr val="bg1">
                    <a:lumMod val="95000"/>
                  </a:schemeClr>
                </a:solidFill>
                <a:latin typeface="Aharoni" panose="02010803020104030203" pitchFamily="2" charset="-79"/>
                <a:cs typeface="Aharoni" panose="02010803020104030203" pitchFamily="2" charset="-79"/>
              </a:rPr>
              <a:t>  Barrios Rocky</a:t>
            </a:r>
          </a:p>
          <a:p>
            <a:r>
              <a:rPr lang="en-US" sz="4000" b="1" dirty="0">
                <a:solidFill>
                  <a:schemeClr val="bg1">
                    <a:lumMod val="95000"/>
                  </a:schemeClr>
                </a:solidFill>
                <a:latin typeface="Aharoni" panose="02010803020104030203" pitchFamily="2" charset="-79"/>
                <a:cs typeface="Aharoni" panose="02010803020104030203" pitchFamily="2" charset="-79"/>
              </a:rPr>
              <a:t> Paredes</a:t>
            </a:r>
            <a:r>
              <a:rPr lang="es-CO" sz="4000" b="1" dirty="0">
                <a:solidFill>
                  <a:schemeClr val="bg1">
                    <a:lumMod val="95000"/>
                  </a:schemeClr>
                </a:solidFill>
                <a:latin typeface="Aharoni" panose="02010803020104030203" pitchFamily="2" charset="-79"/>
                <a:cs typeface="Aharoni" panose="02010803020104030203" pitchFamily="2" charset="-79"/>
              </a:rPr>
              <a:t> Álvaro</a:t>
            </a:r>
          </a:p>
          <a:p>
            <a:r>
              <a:rPr lang="es-CO" sz="4000" b="1" dirty="0">
                <a:solidFill>
                  <a:schemeClr val="bg1">
                    <a:lumMod val="95000"/>
                  </a:schemeClr>
                </a:solidFill>
                <a:latin typeface="Aharoni" panose="02010803020104030203" pitchFamily="2" charset="-79"/>
                <a:cs typeface="Aharoni" panose="02010803020104030203" pitchFamily="2" charset="-79"/>
              </a:rPr>
              <a:t>Tejada </a:t>
            </a:r>
            <a:r>
              <a:rPr lang="es-CO" sz="4000" b="1" dirty="0" err="1">
                <a:solidFill>
                  <a:schemeClr val="bg1">
                    <a:lumMod val="95000"/>
                  </a:schemeClr>
                </a:solidFill>
                <a:latin typeface="Aharoni" panose="02010803020104030203" pitchFamily="2" charset="-79"/>
                <a:cs typeface="Aharoni" panose="02010803020104030203" pitchFamily="2" charset="-79"/>
              </a:rPr>
              <a:t>Jhonatan</a:t>
            </a:r>
            <a:endParaRPr lang="en-US" sz="4000" b="1" dirty="0">
              <a:solidFill>
                <a:schemeClr val="bg1">
                  <a:lumMod val="95000"/>
                </a:schemeClr>
              </a:solidFill>
              <a:latin typeface="Aharoni" panose="02010803020104030203" pitchFamily="2" charset="-79"/>
              <a:cs typeface="Aharoni" panose="02010803020104030203" pitchFamily="2" charset="-79"/>
            </a:endParaRPr>
          </a:p>
        </p:txBody>
      </p:sp>
      <p:pic>
        <p:nvPicPr>
          <p:cNvPr id="3" name="Gráfico 2" descr="Internet con relleno sólido">
            <a:extLst>
              <a:ext uri="{FF2B5EF4-FFF2-40B4-BE49-F238E27FC236}">
                <a16:creationId xmlns:a16="http://schemas.microsoft.com/office/drawing/2014/main" id="{C0D4C182-00B4-A6BB-554D-FFC1D99E61E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9304866" y="571913"/>
            <a:ext cx="914400" cy="914400"/>
          </a:xfrm>
          <a:prstGeom prst="rect">
            <a:avLst/>
          </a:prstGeom>
        </p:spPr>
      </p:pic>
      <p:sp>
        <p:nvSpPr>
          <p:cNvPr id="6" name="CuadroTexto 5">
            <a:extLst>
              <a:ext uri="{FF2B5EF4-FFF2-40B4-BE49-F238E27FC236}">
                <a16:creationId xmlns:a16="http://schemas.microsoft.com/office/drawing/2014/main" id="{8FF7B62B-C593-1C7B-F426-C3BC8080E53A}"/>
              </a:ext>
            </a:extLst>
          </p:cNvPr>
          <p:cNvSpPr txBox="1"/>
          <p:nvPr/>
        </p:nvSpPr>
        <p:spPr>
          <a:xfrm>
            <a:off x="20400789" y="711812"/>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H1 – </a:t>
            </a:r>
            <a:r>
              <a:rPr lang="en-US" sz="3600" b="1" dirty="0" err="1">
                <a:solidFill>
                  <a:srgbClr val="FFE500"/>
                </a:solidFill>
                <a:latin typeface="Aharoni" panose="02010803020104030203" pitchFamily="2" charset="-79"/>
                <a:cs typeface="Aharoni" panose="02010803020104030203" pitchFamily="2" charset="-79"/>
              </a:rPr>
              <a:t>Página</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Inicio</a:t>
            </a:r>
            <a:endParaRPr lang="en-US" sz="3600" b="1" dirty="0">
              <a:solidFill>
                <a:srgbClr val="FFE500"/>
              </a:solidFill>
              <a:latin typeface="Aharoni" panose="02010803020104030203" pitchFamily="2" charset="-79"/>
              <a:cs typeface="Aharoni" panose="02010803020104030203" pitchFamily="2" charset="-79"/>
            </a:endParaRPr>
          </a:p>
        </p:txBody>
      </p:sp>
      <p:sp>
        <p:nvSpPr>
          <p:cNvPr id="9" name="CuadroTexto 8">
            <a:extLst>
              <a:ext uri="{FF2B5EF4-FFF2-40B4-BE49-F238E27FC236}">
                <a16:creationId xmlns:a16="http://schemas.microsoft.com/office/drawing/2014/main" id="{E2F91291-43E4-359C-92D0-3603B161F979}"/>
              </a:ext>
            </a:extLst>
          </p:cNvPr>
          <p:cNvSpPr txBox="1"/>
          <p:nvPr/>
        </p:nvSpPr>
        <p:spPr>
          <a:xfrm>
            <a:off x="19743030" y="2082416"/>
            <a:ext cx="10660714"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H2 – </a:t>
            </a:r>
            <a:r>
              <a:rPr lang="en-US" sz="3200" b="1" dirty="0" err="1">
                <a:solidFill>
                  <a:srgbClr val="FFE500"/>
                </a:solidFill>
                <a:latin typeface="Aharoni" panose="02010803020104030203" pitchFamily="2" charset="-79"/>
                <a:cs typeface="Aharoni" panose="02010803020104030203" pitchFamily="2" charset="-79"/>
              </a:rPr>
              <a:t>Visualización</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Accesorios</a:t>
            </a:r>
            <a:r>
              <a:rPr lang="en-US" sz="3600" b="1" dirty="0">
                <a:solidFill>
                  <a:srgbClr val="FFE500"/>
                </a:solidFill>
                <a:latin typeface="Aharoni" panose="02010803020104030203" pitchFamily="2" charset="-79"/>
                <a:cs typeface="Aharoni" panose="02010803020104030203" pitchFamily="2" charset="-79"/>
              </a:rPr>
              <a:t> </a:t>
            </a:r>
          </a:p>
        </p:txBody>
      </p:sp>
      <p:sp>
        <p:nvSpPr>
          <p:cNvPr id="14" name="CuadroTexto 13">
            <a:extLst>
              <a:ext uri="{FF2B5EF4-FFF2-40B4-BE49-F238E27FC236}">
                <a16:creationId xmlns:a16="http://schemas.microsoft.com/office/drawing/2014/main" id="{2627DF3A-897D-8594-6DA3-2AA1B0624AE2}"/>
              </a:ext>
            </a:extLst>
          </p:cNvPr>
          <p:cNvSpPr txBox="1"/>
          <p:nvPr/>
        </p:nvSpPr>
        <p:spPr>
          <a:xfrm>
            <a:off x="19438962" y="3475534"/>
            <a:ext cx="10546004"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H5 – </a:t>
            </a:r>
            <a:r>
              <a:rPr lang="en-US" sz="3600" b="1" dirty="0" err="1">
                <a:solidFill>
                  <a:srgbClr val="FFE500"/>
                </a:solidFill>
                <a:latin typeface="Aharoni" panose="02010803020104030203" pitchFamily="2" charset="-79"/>
                <a:cs typeface="Aharoni" panose="02010803020104030203" pitchFamily="2" charset="-79"/>
              </a:rPr>
              <a:t>Agregar</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Nuevos</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Accesorios</a:t>
            </a:r>
            <a:endParaRPr lang="en-US" sz="3200" b="1" dirty="0">
              <a:solidFill>
                <a:srgbClr val="FFE500"/>
              </a:solidFill>
              <a:latin typeface="Aharoni" panose="02010803020104030203" pitchFamily="2" charset="-79"/>
              <a:cs typeface="Aharoni" panose="02010803020104030203" pitchFamily="2" charset="-79"/>
            </a:endParaRPr>
          </a:p>
        </p:txBody>
      </p:sp>
      <p:pic>
        <p:nvPicPr>
          <p:cNvPr id="16" name="Gráfico 15" descr="Ojo con relleno sólido">
            <a:extLst>
              <a:ext uri="{FF2B5EF4-FFF2-40B4-BE49-F238E27FC236}">
                <a16:creationId xmlns:a16="http://schemas.microsoft.com/office/drawing/2014/main" id="{4694A94E-925A-2319-23CE-90CEFA4C7A1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8828630" y="1943082"/>
            <a:ext cx="914400" cy="914400"/>
          </a:xfrm>
          <a:prstGeom prst="rect">
            <a:avLst/>
          </a:prstGeom>
        </p:spPr>
      </p:pic>
      <p:pic>
        <p:nvPicPr>
          <p:cNvPr id="19" name="Gráfico 18" descr="Insignia de seguir con relleno sólido">
            <a:extLst>
              <a:ext uri="{FF2B5EF4-FFF2-40B4-BE49-F238E27FC236}">
                <a16:creationId xmlns:a16="http://schemas.microsoft.com/office/drawing/2014/main" id="{3405CA6F-AE81-442F-D728-0B5945D64803}"/>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8522249" y="3340072"/>
            <a:ext cx="914400" cy="914400"/>
          </a:xfrm>
          <a:prstGeom prst="rect">
            <a:avLst/>
          </a:prstGeom>
        </p:spPr>
      </p:pic>
      <p:sp>
        <p:nvSpPr>
          <p:cNvPr id="21" name="CuadroTexto 20">
            <a:extLst>
              <a:ext uri="{FF2B5EF4-FFF2-40B4-BE49-F238E27FC236}">
                <a16:creationId xmlns:a16="http://schemas.microsoft.com/office/drawing/2014/main" id="{4FA714AA-48EC-7A7B-C7D4-41C0A0E0AD07}"/>
              </a:ext>
            </a:extLst>
          </p:cNvPr>
          <p:cNvSpPr txBox="1"/>
          <p:nvPr/>
        </p:nvSpPr>
        <p:spPr>
          <a:xfrm>
            <a:off x="20510548" y="2625530"/>
            <a:ext cx="552798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Rocky</a:t>
            </a:r>
            <a:r>
              <a:rPr lang="en-US" sz="40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000" b="1" dirty="0">
                <a:solidFill>
                  <a:srgbClr val="FFE500"/>
                </a:solidFill>
                <a:latin typeface="Aharoni" panose="02010803020104030203" pitchFamily="2" charset="-79"/>
                <a:cs typeface="Aharoni" panose="02010803020104030203" pitchFamily="2" charset="-79"/>
              </a:rPr>
              <a:t>:</a:t>
            </a:r>
            <a:r>
              <a:rPr lang="en-US" sz="5400" b="1" dirty="0">
                <a:solidFill>
                  <a:srgbClr val="FFE500"/>
                </a:solidFill>
                <a:latin typeface="Aharoni" panose="02010803020104030203" pitchFamily="2" charset="-79"/>
                <a:cs typeface="Aharoni" panose="02010803020104030203" pitchFamily="2" charset="-79"/>
              </a:rPr>
              <a:t>3</a:t>
            </a:r>
            <a:endParaRPr lang="en-US" sz="4000" b="1" dirty="0">
              <a:solidFill>
                <a:srgbClr val="FFE500"/>
              </a:solidFill>
              <a:latin typeface="Aharoni" panose="02010803020104030203" pitchFamily="2" charset="-79"/>
              <a:cs typeface="Aharoni" panose="02010803020104030203" pitchFamily="2" charset="-79"/>
            </a:endParaRPr>
          </a:p>
        </p:txBody>
      </p:sp>
      <p:pic>
        <p:nvPicPr>
          <p:cNvPr id="25" name="Gráfico 24" descr="Insignia signo de interrogación con relleno sólido">
            <a:extLst>
              <a:ext uri="{FF2B5EF4-FFF2-40B4-BE49-F238E27FC236}">
                <a16:creationId xmlns:a16="http://schemas.microsoft.com/office/drawing/2014/main" id="{438A8E35-901E-75ED-1DFD-63FF80D873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249287" y="5019807"/>
            <a:ext cx="914400" cy="914400"/>
          </a:xfrm>
          <a:prstGeom prst="rect">
            <a:avLst/>
          </a:prstGeom>
        </p:spPr>
      </p:pic>
      <p:sp>
        <p:nvSpPr>
          <p:cNvPr id="29" name="CuadroTexto 28">
            <a:extLst>
              <a:ext uri="{FF2B5EF4-FFF2-40B4-BE49-F238E27FC236}">
                <a16:creationId xmlns:a16="http://schemas.microsoft.com/office/drawing/2014/main" id="{1ADE92FF-A46F-6CAD-3ECB-2E517D7941D0}"/>
              </a:ext>
            </a:extLst>
          </p:cNvPr>
          <p:cNvSpPr txBox="1"/>
          <p:nvPr/>
        </p:nvSpPr>
        <p:spPr>
          <a:xfrm>
            <a:off x="19181176" y="5137738"/>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H6 – </a:t>
            </a:r>
            <a:r>
              <a:rPr lang="en-US" sz="3200" b="1" dirty="0" err="1">
                <a:solidFill>
                  <a:srgbClr val="FFE500"/>
                </a:solidFill>
                <a:latin typeface="Aharoni" panose="02010803020104030203" pitchFamily="2" charset="-79"/>
                <a:cs typeface="Aharoni" panose="02010803020104030203" pitchFamily="2" charset="-79"/>
              </a:rPr>
              <a:t>Categorías</a:t>
            </a:r>
            <a:endParaRPr lang="en-US" sz="3200" b="1" dirty="0">
              <a:solidFill>
                <a:srgbClr val="FFE500"/>
              </a:solidFill>
              <a:latin typeface="Aharoni" panose="02010803020104030203" pitchFamily="2" charset="-79"/>
              <a:cs typeface="Aharoni" panose="02010803020104030203" pitchFamily="2" charset="-79"/>
            </a:endParaRPr>
          </a:p>
        </p:txBody>
      </p:sp>
      <p:sp>
        <p:nvSpPr>
          <p:cNvPr id="31" name="CuadroTexto 30">
            <a:extLst>
              <a:ext uri="{FF2B5EF4-FFF2-40B4-BE49-F238E27FC236}">
                <a16:creationId xmlns:a16="http://schemas.microsoft.com/office/drawing/2014/main" id="{3F5CF9ED-66E9-ACDC-97F9-E375D4463174}"/>
              </a:ext>
            </a:extLst>
          </p:cNvPr>
          <p:cNvSpPr txBox="1"/>
          <p:nvPr/>
        </p:nvSpPr>
        <p:spPr>
          <a:xfrm>
            <a:off x="20866276" y="1242677"/>
            <a:ext cx="5529611" cy="113877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chemeClr val="bg1">
                    <a:lumMod val="95000"/>
                  </a:schemeClr>
                </a:solidFill>
                <a:latin typeface="Rockwell Condensed" panose="02060603050405020104" pitchFamily="18" charset="0"/>
                <a:cs typeface="Aharoni" panose="020B0604020202020204" pitchFamily="2" charset="-79"/>
              </a:rPr>
              <a:t>Jhonatan</a:t>
            </a:r>
            <a:r>
              <a:rPr lang="en-US" sz="36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3600" b="1" dirty="0">
                <a:solidFill>
                  <a:srgbClr val="FFE500"/>
                </a:solidFill>
                <a:latin typeface="Aharoni" panose="02010803020104030203" pitchFamily="2" charset="-79"/>
                <a:cs typeface="Aharoni" panose="02010803020104030203" pitchFamily="2" charset="-79"/>
              </a:rPr>
              <a:t>:</a:t>
            </a:r>
            <a:r>
              <a:rPr lang="en-US" sz="4800" b="1" dirty="0">
                <a:solidFill>
                  <a:srgbClr val="FFE500"/>
                </a:solidFill>
                <a:latin typeface="Aharoni" panose="02010803020104030203" pitchFamily="2" charset="-79"/>
                <a:cs typeface="Aharoni" panose="02010803020104030203" pitchFamily="2" charset="-79"/>
              </a:rPr>
              <a:t>1</a:t>
            </a:r>
            <a:endParaRPr lang="en-US" sz="3600" b="1" dirty="0">
              <a:solidFill>
                <a:srgbClr val="FFE500"/>
              </a:solidFill>
              <a:latin typeface="Aharoni" panose="02010803020104030203" pitchFamily="2" charset="-79"/>
              <a:cs typeface="Aharoni" panose="02010803020104030203" pitchFamily="2" charset="-79"/>
            </a:endParaRPr>
          </a:p>
          <a:p>
            <a:pPr algn="ctr"/>
            <a:endParaRPr lang="es-CO" sz="2000" dirty="0"/>
          </a:p>
        </p:txBody>
      </p:sp>
      <p:sp>
        <p:nvSpPr>
          <p:cNvPr id="33" name="CuadroTexto 32">
            <a:extLst>
              <a:ext uri="{FF2B5EF4-FFF2-40B4-BE49-F238E27FC236}">
                <a16:creationId xmlns:a16="http://schemas.microsoft.com/office/drawing/2014/main" id="{3B5D7F7B-ECC5-71A7-BA61-A59D57F3A64D}"/>
              </a:ext>
            </a:extLst>
          </p:cNvPr>
          <p:cNvSpPr txBox="1"/>
          <p:nvPr/>
        </p:nvSpPr>
        <p:spPr>
          <a:xfrm>
            <a:off x="19745420" y="4080552"/>
            <a:ext cx="5728103" cy="123110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Diego</a:t>
            </a:r>
            <a:r>
              <a:rPr lang="en-US" sz="40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000" b="1" dirty="0">
                <a:solidFill>
                  <a:srgbClr val="FFE500"/>
                </a:solidFill>
                <a:latin typeface="Aharoni" panose="02010803020104030203" pitchFamily="2" charset="-79"/>
                <a:cs typeface="Aharoni" panose="02010803020104030203" pitchFamily="2" charset="-79"/>
              </a:rPr>
              <a:t>:</a:t>
            </a:r>
            <a:r>
              <a:rPr lang="en-US" sz="5400" b="1" dirty="0">
                <a:solidFill>
                  <a:srgbClr val="FFE500"/>
                </a:solidFill>
                <a:latin typeface="Aharoni" panose="02010803020104030203" pitchFamily="2" charset="-79"/>
                <a:cs typeface="Aharoni" panose="02010803020104030203" pitchFamily="2" charset="-79"/>
              </a:rPr>
              <a:t>4</a:t>
            </a:r>
            <a:endParaRPr lang="en-US" sz="3600" b="1" dirty="0">
              <a:solidFill>
                <a:schemeClr val="bg1">
                  <a:lumMod val="95000"/>
                </a:schemeClr>
              </a:solidFill>
              <a:latin typeface="Rockwell Condensed" panose="02060603050405020104" pitchFamily="18" charset="0"/>
              <a:cs typeface="Aharoni" panose="020B0604020202020204" pitchFamily="2" charset="-79"/>
            </a:endParaRPr>
          </a:p>
          <a:p>
            <a:pPr algn="ctr"/>
            <a:endParaRPr lang="es-CO" sz="2000" dirty="0"/>
          </a:p>
        </p:txBody>
      </p:sp>
      <p:sp>
        <p:nvSpPr>
          <p:cNvPr id="35" name="CuadroTexto 34">
            <a:extLst>
              <a:ext uri="{FF2B5EF4-FFF2-40B4-BE49-F238E27FC236}">
                <a16:creationId xmlns:a16="http://schemas.microsoft.com/office/drawing/2014/main" id="{34314B05-F45C-3B99-04C2-2E6D56D9731B}"/>
              </a:ext>
            </a:extLst>
          </p:cNvPr>
          <p:cNvSpPr txBox="1"/>
          <p:nvPr/>
        </p:nvSpPr>
        <p:spPr>
          <a:xfrm>
            <a:off x="19469714" y="5604296"/>
            <a:ext cx="4527245" cy="101566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Álvaro</a:t>
            </a:r>
            <a:r>
              <a:rPr lang="en-US" sz="44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400" b="1" dirty="0">
                <a:solidFill>
                  <a:srgbClr val="FFE500"/>
                </a:solidFill>
                <a:latin typeface="Aharoni" panose="02010803020104030203" pitchFamily="2" charset="-79"/>
                <a:cs typeface="Aharoni" panose="02010803020104030203" pitchFamily="2" charset="-79"/>
              </a:rPr>
              <a:t>:</a:t>
            </a:r>
            <a:r>
              <a:rPr lang="en-US" sz="6000" b="1" dirty="0">
                <a:solidFill>
                  <a:srgbClr val="FFE500"/>
                </a:solidFill>
                <a:latin typeface="Aharoni" panose="02010803020104030203" pitchFamily="2" charset="-79"/>
                <a:cs typeface="Aharoni" panose="02010803020104030203" pitchFamily="2" charset="-79"/>
              </a:rPr>
              <a:t>5</a:t>
            </a:r>
            <a:endParaRPr lang="es-CO" sz="2000" dirty="0"/>
          </a:p>
        </p:txBody>
      </p:sp>
      <p:sp>
        <p:nvSpPr>
          <p:cNvPr id="61" name="CuadroTexto 60">
            <a:extLst>
              <a:ext uri="{FF2B5EF4-FFF2-40B4-BE49-F238E27FC236}">
                <a16:creationId xmlns:a16="http://schemas.microsoft.com/office/drawing/2014/main" id="{A9DEEA68-6A8F-7412-90AB-AD648870A003}"/>
              </a:ext>
            </a:extLst>
          </p:cNvPr>
          <p:cNvSpPr txBox="1"/>
          <p:nvPr/>
        </p:nvSpPr>
        <p:spPr>
          <a:xfrm>
            <a:off x="534267" y="571913"/>
            <a:ext cx="5305973" cy="101566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6000" i="1" dirty="0">
                <a:solidFill>
                  <a:srgbClr val="B656E3"/>
                </a:solidFill>
                <a:latin typeface="Forte" panose="03060902040502070203" pitchFamily="66" charset="0"/>
              </a:rPr>
              <a:t>Proyecto</a:t>
            </a:r>
            <a:endParaRPr lang="es-CO" sz="6600" i="1" dirty="0">
              <a:solidFill>
                <a:srgbClr val="B656E3"/>
              </a:solidFill>
              <a:latin typeface="Forte" panose="03060902040502070203" pitchFamily="66" charset="0"/>
            </a:endParaRPr>
          </a:p>
        </p:txBody>
      </p:sp>
    </p:spTree>
    <p:extLst>
      <p:ext uri="{BB962C8B-B14F-4D97-AF65-F5344CB8AC3E}">
        <p14:creationId xmlns:p14="http://schemas.microsoft.com/office/powerpoint/2010/main" val="17648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856491" y="7193105"/>
            <a:ext cx="11335509" cy="1200329"/>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Debe ser fácil de encontrar y de utilizar, ubicado en alguna parte del 	menú y siendo solo un switch que se activa o desactiva haciendo </a:t>
            </a:r>
            <a:r>
              <a:rPr lang="es-MX" sz="2400" b="1" dirty="0" err="1">
                <a:solidFill>
                  <a:srgbClr val="B656E3"/>
                </a:solidFill>
                <a:latin typeface="Aharoni" panose="02010803020104030203" pitchFamily="2" charset="-79"/>
                <a:cs typeface="Aharoni" panose="02010803020104030203" pitchFamily="2" charset="-79"/>
              </a:rPr>
              <a:t>click</a:t>
            </a:r>
            <a:r>
              <a:rPr lang="es-MX" sz="2400" b="1" dirty="0">
                <a:solidFill>
                  <a:srgbClr val="B656E3"/>
                </a:solidFill>
                <a:latin typeface="Aharoni" panose="02010803020104030203" pitchFamily="2" charset="-79"/>
                <a:cs typeface="Aharoni" panose="02010803020104030203" pitchFamily="2" charset="-79"/>
              </a:rPr>
              <a:t>.</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43421" y="775769"/>
            <a:ext cx="113355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H10 – Modo </a:t>
            </a:r>
            <a:r>
              <a:rPr lang="en-US" sz="3600" b="1" dirty="0" err="1">
                <a:solidFill>
                  <a:srgbClr val="6F1799"/>
                </a:solidFill>
                <a:latin typeface="Aharoni" panose="02010803020104030203" pitchFamily="2" charset="-79"/>
                <a:cs typeface="Aharoni" panose="02010803020104030203" pitchFamily="2" charset="-79"/>
              </a:rPr>
              <a:t>Oscuro</a:t>
            </a:r>
            <a:endParaRPr lang="en-US" sz="36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11771379" y="3114851"/>
            <a:ext cx="11335509" cy="1200329"/>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potencial cliente,</a:t>
            </a:r>
          </a:p>
          <a:p>
            <a:r>
              <a:rPr lang="es-MX" sz="2400" b="1" dirty="0">
                <a:solidFill>
                  <a:srgbClr val="6F1799"/>
                </a:solidFill>
                <a:latin typeface="Aharoni" panose="02010803020104030203" pitchFamily="2" charset="-79"/>
                <a:cs typeface="Aharoni" panose="02010803020104030203" pitchFamily="2" charset="-79"/>
              </a:rPr>
              <a:t>Quiero tener la opción de activar o desactivar el modo oscuro cuando desee para tener una experiencia más cómoda según mis preferencias.</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906" y="7498700"/>
            <a:ext cx="589137" cy="589137"/>
          </a:xfrm>
          <a:prstGeom prst="rect">
            <a:avLst/>
          </a:prstGeom>
        </p:spPr>
      </p:pic>
      <p:sp>
        <p:nvSpPr>
          <p:cNvPr id="9" name="Rectángulo: esquinas redondeadas 8">
            <a:extLst>
              <a:ext uri="{FF2B5EF4-FFF2-40B4-BE49-F238E27FC236}">
                <a16:creationId xmlns:a16="http://schemas.microsoft.com/office/drawing/2014/main" id="{8B0EE69E-A3E0-C962-20D6-314EF0ECA10C}"/>
              </a:ext>
            </a:extLst>
          </p:cNvPr>
          <p:cNvSpPr/>
          <p:nvPr/>
        </p:nvSpPr>
        <p:spPr>
          <a:xfrm>
            <a:off x="8393249" y="579601"/>
            <a:ext cx="2710179" cy="1262743"/>
          </a:xfrm>
          <a:prstGeom prst="roundRect">
            <a:avLst>
              <a:gd name="adj" fmla="val 50000"/>
            </a:avLst>
          </a:prstGeom>
          <a:noFill/>
          <a:ln w="95250">
            <a:solidFill>
              <a:srgbClr val="6F1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Diagrama de flujo: conector 10">
            <a:extLst>
              <a:ext uri="{FF2B5EF4-FFF2-40B4-BE49-F238E27FC236}">
                <a16:creationId xmlns:a16="http://schemas.microsoft.com/office/drawing/2014/main" id="{77C92B2A-EB70-91D2-F90A-C4E809B31946}"/>
              </a:ext>
            </a:extLst>
          </p:cNvPr>
          <p:cNvSpPr/>
          <p:nvPr/>
        </p:nvSpPr>
        <p:spPr>
          <a:xfrm>
            <a:off x="8592455" y="742589"/>
            <a:ext cx="957943" cy="928778"/>
          </a:xfrm>
          <a:prstGeom prst="flowChartConnector">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74877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F1799"/>
        </a:solidFill>
        <a:effectLst/>
      </p:bgPr>
    </p:bg>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E0951CD9-83C3-9393-E9D0-EEFFDDC3D9F4}"/>
              </a:ext>
            </a:extLst>
          </p:cNvPr>
          <p:cNvSpPr/>
          <p:nvPr/>
        </p:nvSpPr>
        <p:spPr>
          <a:xfrm>
            <a:off x="8393249" y="579601"/>
            <a:ext cx="2710179" cy="1262743"/>
          </a:xfrm>
          <a:prstGeom prst="roundRect">
            <a:avLst>
              <a:gd name="adj" fmla="val 50000"/>
            </a:avLst>
          </a:prstGeom>
          <a:noFill/>
          <a:ln w="95250">
            <a:solidFill>
              <a:srgbClr val="FFE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FFE500"/>
              </a:solidFill>
            </a:endParaRPr>
          </a:p>
        </p:txBody>
      </p:sp>
      <p:sp>
        <p:nvSpPr>
          <p:cNvPr id="16" name="CuadroTexto 15">
            <a:extLst>
              <a:ext uri="{FF2B5EF4-FFF2-40B4-BE49-F238E27FC236}">
                <a16:creationId xmlns:a16="http://schemas.microsoft.com/office/drawing/2014/main" id="{3A6061C9-8E16-C7E4-6EB4-A72D99040805}"/>
              </a:ext>
            </a:extLst>
          </p:cNvPr>
          <p:cNvSpPr txBox="1"/>
          <p:nvPr/>
        </p:nvSpPr>
        <p:spPr>
          <a:xfrm>
            <a:off x="646763" y="3825342"/>
            <a:ext cx="11335509" cy="1200329"/>
          </a:xfrm>
          <a:prstGeom prst="rect">
            <a:avLst/>
          </a:prstGeom>
          <a:noFill/>
          <a:effectLst/>
        </p:spPr>
        <p:txBody>
          <a:bodyPr wrap="square" rtlCol="0">
            <a:spAutoFit/>
          </a:bodyPr>
          <a:lstStyle/>
          <a:p>
            <a:r>
              <a:rPr lang="es-MX" sz="2400" b="1" dirty="0">
                <a:solidFill>
                  <a:schemeClr val="bg1">
                    <a:lumMod val="85000"/>
                  </a:schemeClr>
                </a:solidFill>
                <a:latin typeface="Aharoni" panose="02010803020104030203" pitchFamily="2" charset="-79"/>
                <a:cs typeface="Aharoni" panose="02010803020104030203" pitchFamily="2" charset="-79"/>
              </a:rPr>
              <a:t>Criterios de aceptación:</a:t>
            </a:r>
          </a:p>
          <a:p>
            <a:r>
              <a:rPr lang="es-MX" sz="2400" b="1" dirty="0">
                <a:solidFill>
                  <a:schemeClr val="bg1">
                    <a:lumMod val="85000"/>
                  </a:schemeClr>
                </a:solidFill>
                <a:latin typeface="Aharoni" panose="02010803020104030203" pitchFamily="2" charset="-79"/>
                <a:cs typeface="Aharoni" panose="02010803020104030203" pitchFamily="2" charset="-79"/>
              </a:rPr>
              <a:t>	Debe ser fácil de encontrar y de utilizar, ubicado en alguna parte del 	menú y siendo solo un switch que se activa o desactiva haciendo </a:t>
            </a:r>
            <a:r>
              <a:rPr lang="es-MX" sz="2400" b="1" dirty="0" err="1">
                <a:solidFill>
                  <a:schemeClr val="bg1">
                    <a:lumMod val="85000"/>
                  </a:schemeClr>
                </a:solidFill>
                <a:latin typeface="Aharoni" panose="02010803020104030203" pitchFamily="2" charset="-79"/>
                <a:cs typeface="Aharoni" panose="02010803020104030203" pitchFamily="2" charset="-79"/>
              </a:rPr>
              <a:t>click</a:t>
            </a:r>
            <a:r>
              <a:rPr lang="es-MX" sz="2400" b="1" dirty="0">
                <a:solidFill>
                  <a:schemeClr val="bg1">
                    <a:lumMod val="85000"/>
                  </a:schemeClr>
                </a:solidFill>
                <a:latin typeface="Aharoni" panose="02010803020104030203" pitchFamily="2" charset="-79"/>
                <a:cs typeface="Aharoni" panose="02010803020104030203" pitchFamily="2" charset="-79"/>
              </a:rPr>
              <a:t>.</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15286" y="1887116"/>
            <a:ext cx="113355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H10 – Modo </a:t>
            </a:r>
            <a:r>
              <a:rPr lang="en-US" sz="3600" b="1" dirty="0" err="1">
                <a:solidFill>
                  <a:srgbClr val="FFE500"/>
                </a:solidFill>
                <a:latin typeface="Aharoni" panose="02010803020104030203" pitchFamily="2" charset="-79"/>
                <a:cs typeface="Aharoni" panose="02010803020104030203" pitchFamily="2" charset="-79"/>
              </a:rPr>
              <a:t>Oscuro</a:t>
            </a:r>
            <a:endParaRPr lang="en-US" sz="3600" b="1" dirty="0">
              <a:solidFill>
                <a:srgbClr val="FFE500"/>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46764" y="2535470"/>
            <a:ext cx="11335509" cy="1200329"/>
          </a:xfrm>
          <a:prstGeom prst="rect">
            <a:avLst/>
          </a:prstGeom>
          <a:noFill/>
        </p:spPr>
        <p:txBody>
          <a:bodyPr wrap="square">
            <a:spAutoFit/>
          </a:bodyPr>
          <a:lstStyle/>
          <a:p>
            <a:r>
              <a:rPr lang="es-MX" sz="2400" b="1" dirty="0">
                <a:solidFill>
                  <a:srgbClr val="40E394"/>
                </a:solidFill>
                <a:latin typeface="Aharoni" panose="02010803020104030203" pitchFamily="2" charset="-79"/>
                <a:cs typeface="Aharoni" panose="02010803020104030203" pitchFamily="2" charset="-79"/>
              </a:rPr>
              <a:t>Como potencial cliente,</a:t>
            </a:r>
          </a:p>
          <a:p>
            <a:r>
              <a:rPr lang="es-MX" sz="2400" b="1" dirty="0">
                <a:solidFill>
                  <a:srgbClr val="40E394"/>
                </a:solidFill>
                <a:latin typeface="Aharoni" panose="02010803020104030203" pitchFamily="2" charset="-79"/>
                <a:cs typeface="Aharoni" panose="02010803020104030203" pitchFamily="2" charset="-79"/>
              </a:rPr>
              <a:t>Quiero tener la opción de activar o desactivar el modo oscuro cuando desee para tener una experiencia más cómoda según mis preferencias.</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5179" y="4131820"/>
            <a:ext cx="589137" cy="589137"/>
          </a:xfrm>
          <a:prstGeom prst="rect">
            <a:avLst/>
          </a:prstGeom>
        </p:spPr>
      </p:pic>
      <p:sp>
        <p:nvSpPr>
          <p:cNvPr id="4" name="Diagrama de flujo: conector 3">
            <a:extLst>
              <a:ext uri="{FF2B5EF4-FFF2-40B4-BE49-F238E27FC236}">
                <a16:creationId xmlns:a16="http://schemas.microsoft.com/office/drawing/2014/main" id="{53BBA96F-73F9-B79F-8E4D-31186E19F61B}"/>
              </a:ext>
            </a:extLst>
          </p:cNvPr>
          <p:cNvSpPr/>
          <p:nvPr/>
        </p:nvSpPr>
        <p:spPr>
          <a:xfrm>
            <a:off x="9971313" y="746583"/>
            <a:ext cx="957943" cy="928778"/>
          </a:xfrm>
          <a:prstGeom prst="flowChartConnector">
            <a:avLst/>
          </a:prstGeom>
          <a:solidFill>
            <a:srgbClr val="FFE500"/>
          </a:solidFill>
          <a:ln>
            <a:solidFill>
              <a:srgbClr val="FFE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FFE500"/>
              </a:solidFill>
            </a:endParaRPr>
          </a:p>
        </p:txBody>
      </p:sp>
      <p:sp>
        <p:nvSpPr>
          <p:cNvPr id="9" name="CuadroTexto 8">
            <a:extLst>
              <a:ext uri="{FF2B5EF4-FFF2-40B4-BE49-F238E27FC236}">
                <a16:creationId xmlns:a16="http://schemas.microsoft.com/office/drawing/2014/main" id="{A73AA83F-C615-D2FB-F143-EAD8B85D34B1}"/>
              </a:ext>
            </a:extLst>
          </p:cNvPr>
          <p:cNvSpPr txBox="1"/>
          <p:nvPr/>
        </p:nvSpPr>
        <p:spPr>
          <a:xfrm>
            <a:off x="-8635328" y="233095"/>
            <a:ext cx="8361582" cy="172354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8800" b="1" dirty="0">
                <a:solidFill>
                  <a:schemeClr val="bg1">
                    <a:lumMod val="95000"/>
                  </a:schemeClr>
                </a:solidFill>
                <a:latin typeface="Rockwell Condensed" panose="02060603050405020104" pitchFamily="18" charset="0"/>
                <a:cs typeface="Aharoni" panose="020B0604020202020204" pitchFamily="2" charset="-79"/>
              </a:rPr>
              <a:t>ESTIMACIÓN</a:t>
            </a:r>
          </a:p>
          <a:p>
            <a:pPr algn="ctr"/>
            <a:endParaRPr lang="es-CO" dirty="0"/>
          </a:p>
        </p:txBody>
      </p:sp>
      <p:pic>
        <p:nvPicPr>
          <p:cNvPr id="11" name="Imagen 10" descr="Imagen que contiene Forma&#10;&#10;Descripción generada automáticamente">
            <a:extLst>
              <a:ext uri="{FF2B5EF4-FFF2-40B4-BE49-F238E27FC236}">
                <a16:creationId xmlns:a16="http://schemas.microsoft.com/office/drawing/2014/main" id="{11C9A2F3-37AD-3A6A-B661-43F741DE48A2}"/>
              </a:ext>
            </a:extLst>
          </p:cNvPr>
          <p:cNvPicPr>
            <a:picLocks noChangeAspect="1"/>
          </p:cNvPicPr>
          <p:nvPr/>
        </p:nvPicPr>
        <p:blipFill rotWithShape="1">
          <a:blip r:embed="rId4"/>
          <a:srcRect b="11864"/>
          <a:stretch/>
        </p:blipFill>
        <p:spPr>
          <a:xfrm>
            <a:off x="22854701" y="28553"/>
            <a:ext cx="1851781" cy="1570066"/>
          </a:xfrm>
          <a:prstGeom prst="rect">
            <a:avLst/>
          </a:prstGeom>
          <a:effectLst>
            <a:outerShdw blurRad="50800" dist="114300" dir="8640000" algn="ctr" rotWithShape="0">
              <a:srgbClr val="000000">
                <a:alpha val="19000"/>
              </a:srgbClr>
            </a:outerShdw>
          </a:effectLst>
        </p:spPr>
      </p:pic>
      <p:sp>
        <p:nvSpPr>
          <p:cNvPr id="15" name="Paralelogramo 14">
            <a:extLst>
              <a:ext uri="{FF2B5EF4-FFF2-40B4-BE49-F238E27FC236}">
                <a16:creationId xmlns:a16="http://schemas.microsoft.com/office/drawing/2014/main" id="{B02E7ACB-B22F-C37F-4E21-1DF4A41B6BF4}"/>
              </a:ext>
            </a:extLst>
          </p:cNvPr>
          <p:cNvSpPr/>
          <p:nvPr/>
        </p:nvSpPr>
        <p:spPr>
          <a:xfrm>
            <a:off x="-7287471"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descr="Imagen que contiene Forma&#10;&#10;Descripción generada automáticamente">
            <a:extLst>
              <a:ext uri="{FF2B5EF4-FFF2-40B4-BE49-F238E27FC236}">
                <a16:creationId xmlns:a16="http://schemas.microsoft.com/office/drawing/2014/main" id="{A50173D1-0CFE-A377-AC8C-88F1AFFC7BF4}"/>
              </a:ext>
            </a:extLst>
          </p:cNvPr>
          <p:cNvPicPr>
            <a:picLocks noChangeAspect="1"/>
          </p:cNvPicPr>
          <p:nvPr/>
        </p:nvPicPr>
        <p:blipFill rotWithShape="1">
          <a:blip r:embed="rId4"/>
          <a:srcRect b="11864"/>
          <a:stretch/>
        </p:blipFill>
        <p:spPr>
          <a:xfrm>
            <a:off x="12192000" y="-2456506"/>
            <a:ext cx="2897273" cy="2456506"/>
          </a:xfrm>
          <a:prstGeom prst="rect">
            <a:avLst/>
          </a:prstGeom>
          <a:effectLst/>
        </p:spPr>
      </p:pic>
      <p:graphicFrame>
        <p:nvGraphicFramePr>
          <p:cNvPr id="6" name="Tabla 5">
            <a:extLst>
              <a:ext uri="{FF2B5EF4-FFF2-40B4-BE49-F238E27FC236}">
                <a16:creationId xmlns:a16="http://schemas.microsoft.com/office/drawing/2014/main" id="{0301B4A0-C40E-5CB8-1FB3-33575DD34135}"/>
              </a:ext>
            </a:extLst>
          </p:cNvPr>
          <p:cNvGraphicFramePr>
            <a:graphicFrameLocks noGrp="1"/>
          </p:cNvGraphicFramePr>
          <p:nvPr>
            <p:extLst>
              <p:ext uri="{D42A27DB-BD31-4B8C-83A1-F6EECF244321}">
                <p14:modId xmlns:p14="http://schemas.microsoft.com/office/powerpoint/2010/main" val="3749824262"/>
              </p:ext>
            </p:extLst>
          </p:nvPr>
        </p:nvGraphicFramePr>
        <p:xfrm>
          <a:off x="12478076" y="1842344"/>
          <a:ext cx="12192001" cy="4846138"/>
        </p:xfrm>
        <a:graphic>
          <a:graphicData uri="http://schemas.openxmlformats.org/drawingml/2006/table">
            <a:tbl>
              <a:tblPr>
                <a:tableStyleId>{5C22544A-7EE6-4342-B048-85BDC9FD1C3A}</a:tableStyleId>
              </a:tblPr>
              <a:tblGrid>
                <a:gridCol w="472616">
                  <a:extLst>
                    <a:ext uri="{9D8B030D-6E8A-4147-A177-3AD203B41FA5}">
                      <a16:colId xmlns:a16="http://schemas.microsoft.com/office/drawing/2014/main" val="4126007977"/>
                    </a:ext>
                  </a:extLst>
                </a:gridCol>
                <a:gridCol w="2185846">
                  <a:extLst>
                    <a:ext uri="{9D8B030D-6E8A-4147-A177-3AD203B41FA5}">
                      <a16:colId xmlns:a16="http://schemas.microsoft.com/office/drawing/2014/main" val="3029762604"/>
                    </a:ext>
                  </a:extLst>
                </a:gridCol>
                <a:gridCol w="1100738">
                  <a:extLst>
                    <a:ext uri="{9D8B030D-6E8A-4147-A177-3AD203B41FA5}">
                      <a16:colId xmlns:a16="http://schemas.microsoft.com/office/drawing/2014/main" val="1919352476"/>
                    </a:ext>
                  </a:extLst>
                </a:gridCol>
                <a:gridCol w="1320800">
                  <a:extLst>
                    <a:ext uri="{9D8B030D-6E8A-4147-A177-3AD203B41FA5}">
                      <a16:colId xmlns:a16="http://schemas.microsoft.com/office/drawing/2014/main" val="269663034"/>
                    </a:ext>
                  </a:extLst>
                </a:gridCol>
                <a:gridCol w="1349829">
                  <a:extLst>
                    <a:ext uri="{9D8B030D-6E8A-4147-A177-3AD203B41FA5}">
                      <a16:colId xmlns:a16="http://schemas.microsoft.com/office/drawing/2014/main" val="3789194382"/>
                    </a:ext>
                  </a:extLst>
                </a:gridCol>
                <a:gridCol w="1828800">
                  <a:extLst>
                    <a:ext uri="{9D8B030D-6E8A-4147-A177-3AD203B41FA5}">
                      <a16:colId xmlns:a16="http://schemas.microsoft.com/office/drawing/2014/main" val="689090548"/>
                    </a:ext>
                  </a:extLst>
                </a:gridCol>
                <a:gridCol w="1030514">
                  <a:extLst>
                    <a:ext uri="{9D8B030D-6E8A-4147-A177-3AD203B41FA5}">
                      <a16:colId xmlns:a16="http://schemas.microsoft.com/office/drawing/2014/main" val="2054263626"/>
                    </a:ext>
                  </a:extLst>
                </a:gridCol>
                <a:gridCol w="478242">
                  <a:extLst>
                    <a:ext uri="{9D8B030D-6E8A-4147-A177-3AD203B41FA5}">
                      <a16:colId xmlns:a16="http://schemas.microsoft.com/office/drawing/2014/main" val="2717230288"/>
                    </a:ext>
                  </a:extLst>
                </a:gridCol>
                <a:gridCol w="102329">
                  <a:extLst>
                    <a:ext uri="{9D8B030D-6E8A-4147-A177-3AD203B41FA5}">
                      <a16:colId xmlns:a16="http://schemas.microsoft.com/office/drawing/2014/main" val="2548268288"/>
                    </a:ext>
                  </a:extLst>
                </a:gridCol>
                <a:gridCol w="449943">
                  <a:extLst>
                    <a:ext uri="{9D8B030D-6E8A-4147-A177-3AD203B41FA5}">
                      <a16:colId xmlns:a16="http://schemas.microsoft.com/office/drawing/2014/main" val="344000013"/>
                    </a:ext>
                  </a:extLst>
                </a:gridCol>
                <a:gridCol w="392960">
                  <a:extLst>
                    <a:ext uri="{9D8B030D-6E8A-4147-A177-3AD203B41FA5}">
                      <a16:colId xmlns:a16="http://schemas.microsoft.com/office/drawing/2014/main" val="2043291277"/>
                    </a:ext>
                  </a:extLst>
                </a:gridCol>
                <a:gridCol w="434354">
                  <a:extLst>
                    <a:ext uri="{9D8B030D-6E8A-4147-A177-3AD203B41FA5}">
                      <a16:colId xmlns:a16="http://schemas.microsoft.com/office/drawing/2014/main" val="2483221682"/>
                    </a:ext>
                  </a:extLst>
                </a:gridCol>
                <a:gridCol w="1045030">
                  <a:extLst>
                    <a:ext uri="{9D8B030D-6E8A-4147-A177-3AD203B41FA5}">
                      <a16:colId xmlns:a16="http://schemas.microsoft.com/office/drawing/2014/main" val="1239088048"/>
                    </a:ext>
                  </a:extLst>
                </a:gridCol>
              </a:tblGrid>
              <a:tr h="321561">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ctr"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UM</a:t>
                      </a:r>
                      <a:endParaRPr lang="es-CO" sz="1100" b="0" i="0" u="none" strike="noStrike" dirty="0">
                        <a:solidFill>
                          <a:srgbClr val="FA7D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1</a:t>
                      </a:r>
                      <a:endParaRPr lang="es-CO" sz="1100" b="0" i="0" u="none" strike="noStrike" dirty="0">
                        <a:solidFill>
                          <a:srgbClr val="FA7D00"/>
                        </a:solidFill>
                        <a:effectLst/>
                        <a:latin typeface="Calibri" panose="020F0502020204030204" pitchFamily="34" charset="0"/>
                      </a:endParaRPr>
                    </a:p>
                  </a:txBody>
                  <a:tcPr marL="6376" marR="6376" marT="6376" marB="0" anchor="b"/>
                </a:tc>
                <a:tc gridSpan="2">
                  <a:txBody>
                    <a:bodyPr/>
                    <a:lstStyle/>
                    <a:p>
                      <a:pPr algn="l" fontAlgn="b"/>
                      <a:r>
                        <a:rPr lang="es-CO" sz="1100" u="none" strike="noStrike">
                          <a:effectLst/>
                        </a:rPr>
                        <a:t>HORA(S)</a:t>
                      </a:r>
                      <a:endParaRPr lang="es-CO" sz="1100" b="0" i="0" u="none" strike="noStrike">
                        <a:solidFill>
                          <a:srgbClr val="FA7D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VPH</a:t>
                      </a:r>
                      <a:endParaRPr lang="es-CO" sz="1100" b="0" i="0" u="none" strike="noStrike">
                        <a:solidFill>
                          <a:srgbClr val="FA7D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         20.000 </a:t>
                      </a:r>
                      <a:endParaRPr lang="es-CO" sz="1100" b="0" i="0" u="none" strike="noStrike" dirty="0">
                        <a:solidFill>
                          <a:srgbClr val="FA7D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LUKAS</a:t>
                      </a:r>
                      <a:endParaRPr lang="es-CO" sz="1100" b="0" i="0" u="none" strike="noStrike">
                        <a:solidFill>
                          <a:srgbClr val="FA7D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999365317"/>
                  </a:ext>
                </a:extLst>
              </a:tr>
              <a:tr h="185962">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gridSpan="2">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hMerge="1">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l" fontAlgn="ctr"/>
                      <a:r>
                        <a:rPr lang="es-CO" sz="1100" u="none" strike="noStrike">
                          <a:effectLst/>
                        </a:rPr>
                        <a:t>HPS</a:t>
                      </a:r>
                      <a:endParaRPr lang="es-CO" sz="1100" b="0" i="0" u="none" strike="noStrike">
                        <a:solidFill>
                          <a:srgbClr val="FA7D00"/>
                        </a:solidFill>
                        <a:effectLst/>
                        <a:latin typeface="Calibri" panose="020F0502020204030204" pitchFamily="34" charset="0"/>
                      </a:endParaRPr>
                    </a:p>
                  </a:txBody>
                  <a:tcPr marL="6376" marR="6376" marT="6376" marB="0" anchor="ctr"/>
                </a:tc>
                <a:tc>
                  <a:txBody>
                    <a:bodyPr/>
                    <a:lstStyle/>
                    <a:p>
                      <a:pPr algn="ctr" fontAlgn="ctr"/>
                      <a:r>
                        <a:rPr lang="es-CO" sz="1100" u="none" strike="noStrike" dirty="0">
                          <a:effectLst/>
                        </a:rPr>
                        <a:t>4</a:t>
                      </a:r>
                      <a:endParaRPr lang="es-CO" sz="1100" b="0" i="0" u="none" strike="noStrike" dirty="0">
                        <a:solidFill>
                          <a:srgbClr val="FA7D00"/>
                        </a:solidFill>
                        <a:effectLst/>
                        <a:latin typeface="Calibri" panose="020F0502020204030204" pitchFamily="34" charset="0"/>
                      </a:endParaRPr>
                    </a:p>
                  </a:txBody>
                  <a:tcPr marL="6376" marR="6376" marT="6376" marB="0" anchor="ctr"/>
                </a:tc>
                <a:tc>
                  <a:txBody>
                    <a:bodyPr/>
                    <a:lstStyle/>
                    <a:p>
                      <a:pPr algn="l" fontAlgn="ctr"/>
                      <a:r>
                        <a:rPr lang="es-CO" sz="1100" u="none" strike="noStrike">
                          <a:effectLst/>
                        </a:rPr>
                        <a:t>HORAS/SEMANA</a:t>
                      </a:r>
                      <a:endParaRPr lang="es-CO" sz="1100" b="0" i="0" u="none" strike="noStrike">
                        <a:solidFill>
                          <a:srgbClr val="FA7D00"/>
                        </a:solidFill>
                        <a:effectLst/>
                        <a:latin typeface="Calibri" panose="020F0502020204030204" pitchFamily="34" charset="0"/>
                      </a:endParaRPr>
                    </a:p>
                  </a:txBody>
                  <a:tcPr marL="6376" marR="6376" marT="6376" marB="0" anchor="ctr"/>
                </a:tc>
                <a:extLst>
                  <a:ext uri="{0D108BD9-81ED-4DB2-BD59-A6C34878D82A}">
                    <a16:rowId xmlns:a16="http://schemas.microsoft.com/office/drawing/2014/main" val="3832524409"/>
                  </a:ext>
                </a:extLst>
              </a:tr>
              <a:tr h="16378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ctr" fontAlgn="ctr"/>
                      <a:r>
                        <a:rPr lang="es-CO" sz="1100" u="none" strike="noStrike">
                          <a:effectLst/>
                        </a:rPr>
                        <a:t>DESCRIPCION</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ÁLVARO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DIEGO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JHONATAN</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PUNTOS DE ESFUERZO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HORAS</a:t>
                      </a:r>
                      <a:endParaRPr lang="es-CO" sz="1100" b="0" i="0" u="none" strike="noStrike">
                        <a:solidFill>
                          <a:srgbClr val="9C6500"/>
                        </a:solidFill>
                        <a:effectLst/>
                        <a:latin typeface="Calibri" panose="020F0502020204030204" pitchFamily="34" charset="0"/>
                      </a:endParaRPr>
                    </a:p>
                  </a:txBody>
                  <a:tcPr marL="6376" marR="6376" marT="6376" marB="0" anchor="ctr"/>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extLst>
                  <a:ext uri="{0D108BD9-81ED-4DB2-BD59-A6C34878D82A}">
                    <a16:rowId xmlns:a16="http://schemas.microsoft.com/office/drawing/2014/main" val="1287206876"/>
                  </a:ext>
                </a:extLst>
              </a:tr>
              <a:tr h="169055">
                <a:tc>
                  <a:txBody>
                    <a:bodyPr/>
                    <a:lstStyle/>
                    <a:p>
                      <a:pPr algn="l" fontAlgn="b"/>
                      <a:r>
                        <a:rPr lang="es-CO" sz="1100" u="none" strike="noStrike">
                          <a:effectLst/>
                        </a:rPr>
                        <a:t>HU1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PAGINA DE INICIO</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FFFFFF"/>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30309968"/>
                  </a:ext>
                </a:extLst>
              </a:tr>
              <a:tr h="169055">
                <a:tc>
                  <a:txBody>
                    <a:bodyPr/>
                    <a:lstStyle/>
                    <a:p>
                      <a:pPr algn="l" fontAlgn="b"/>
                      <a:r>
                        <a:rPr lang="es-CO" sz="1100" u="none" strike="noStrike">
                          <a:effectLst/>
                        </a:rPr>
                        <a:t>HU10</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MODO OSCURO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801589655"/>
                  </a:ext>
                </a:extLst>
              </a:tr>
              <a:tr h="169055">
                <a:tc>
                  <a:txBody>
                    <a:bodyPr/>
                    <a:lstStyle/>
                    <a:p>
                      <a:pPr algn="l" fontAlgn="b"/>
                      <a:r>
                        <a:rPr lang="es-CO" sz="1100" u="none" strike="noStrike">
                          <a:effectLst/>
                        </a:rPr>
                        <a:t>HU2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VISUALIZACION DE ACCESORIOS</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2,3</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2,3</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123055165"/>
                  </a:ext>
                </a:extLst>
              </a:tr>
              <a:tr h="169055">
                <a:tc>
                  <a:txBody>
                    <a:bodyPr/>
                    <a:lstStyle/>
                    <a:p>
                      <a:pPr algn="l" fontAlgn="b"/>
                      <a:r>
                        <a:rPr lang="es-CO" sz="1100" u="none" strike="noStrike">
                          <a:effectLst/>
                        </a:rPr>
                        <a:t>HU3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CREAR CUENTA</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14010497"/>
                  </a:ext>
                </a:extLst>
              </a:tr>
              <a:tr h="169055">
                <a:tc>
                  <a:txBody>
                    <a:bodyPr/>
                    <a:lstStyle/>
                    <a:p>
                      <a:pPr algn="l" fontAlgn="b"/>
                      <a:r>
                        <a:rPr lang="es-CO" sz="1100" u="none" strike="noStrike">
                          <a:effectLst/>
                        </a:rPr>
                        <a:t>HU4</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NOTIFICACION POR CORREO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719638233"/>
                  </a:ext>
                </a:extLst>
              </a:tr>
              <a:tr h="169055">
                <a:tc>
                  <a:txBody>
                    <a:bodyPr/>
                    <a:lstStyle/>
                    <a:p>
                      <a:pPr algn="l" fontAlgn="b"/>
                      <a:r>
                        <a:rPr lang="es-CO" sz="1100" u="none" strike="noStrike">
                          <a:effectLst/>
                        </a:rPr>
                        <a:t>HU5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AGREGAR NUEVO ACCESORIO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3,7</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784396097"/>
                  </a:ext>
                </a:extLst>
              </a:tr>
              <a:tr h="169055">
                <a:tc>
                  <a:txBody>
                    <a:bodyPr/>
                    <a:lstStyle/>
                    <a:p>
                      <a:pPr algn="l" fontAlgn="b"/>
                      <a:r>
                        <a:rPr lang="es-CO" sz="1100" u="none" strike="noStrike">
                          <a:effectLst/>
                        </a:rPr>
                        <a:t>HU6</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CATEGORÍAS DE ACCESORIOS</a:t>
                      </a:r>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782375906"/>
                  </a:ext>
                </a:extLst>
              </a:tr>
              <a:tr h="169055">
                <a:tc>
                  <a:txBody>
                    <a:bodyPr/>
                    <a:lstStyle/>
                    <a:p>
                      <a:pPr algn="l" fontAlgn="b"/>
                      <a:r>
                        <a:rPr lang="es-CO" sz="1100" u="none" strike="noStrike">
                          <a:effectLst/>
                        </a:rPr>
                        <a:t>HU7</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CARPETA DE ACC. FAVORITOS</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8</a:t>
                      </a:r>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620865913"/>
                  </a:ext>
                </a:extLst>
              </a:tr>
              <a:tr h="169055">
                <a:tc>
                  <a:txBody>
                    <a:bodyPr/>
                    <a:lstStyle/>
                    <a:p>
                      <a:pPr algn="l" fontAlgn="b"/>
                      <a:r>
                        <a:rPr lang="es-CO" sz="1100" u="none" strike="noStrike">
                          <a:effectLst/>
                        </a:rPr>
                        <a:t>HU9</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CARRITO DE COMPRA</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9,7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9,7</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629795896"/>
                  </a:ext>
                </a:extLst>
              </a:tr>
              <a:tr h="169055">
                <a:tc>
                  <a:txBody>
                    <a:bodyPr/>
                    <a:lstStyle/>
                    <a:p>
                      <a:pPr algn="l" fontAlgn="b"/>
                      <a:r>
                        <a:rPr lang="es-CO" sz="1100" u="none" strike="noStrike">
                          <a:effectLst/>
                        </a:rPr>
                        <a:t>HU8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MX" sz="1100" u="none" strike="noStrike" dirty="0">
                          <a:effectLst/>
                        </a:rPr>
                        <a:t>ANÁLISIS DE VENTAS Y ESTADÍSTICAS</a:t>
                      </a:r>
                      <a:endParaRPr lang="es-MX"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717463817"/>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TOTAL</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47,00</a:t>
                      </a:r>
                      <a:endParaRPr lang="es-CO" sz="1100" b="0" i="0" u="none" strike="noStrike">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TOTALES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039795377"/>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SCRUM MASTER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ROCKY BARRIOS</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PRUEBAS</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20%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9,40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779060524"/>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PRODUCT OWNER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ROCKY BARRIOS</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DOCUMENTACIÓN</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15%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7,05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475299868"/>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GESTIÓN DEL PROYECTO</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15%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7,05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4208039304"/>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EQUIPO DE DESARROLLO</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ROCKY BARRIOS</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70,5</a:t>
                      </a:r>
                      <a:endParaRPr lang="es-CO" sz="1100" b="0" i="0" u="none" strike="noStrike">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DIRECTOS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686635434"/>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ÁLVARO PAREDES</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dirty="0">
                          <a:effectLst/>
                        </a:rPr>
                        <a:t>COSTOS POR PERSONA</a:t>
                      </a:r>
                      <a:endParaRPr lang="es-CO" sz="1100" b="0" i="0" u="none" strike="noStrike" dirty="0">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CD/NM</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17,625</a:t>
                      </a:r>
                      <a:endParaRPr lang="es-CO" sz="1100" b="0" i="0" u="none" strike="noStrike">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INDIRECTOS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669157283"/>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DIEGO AGUILAR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4,41</a:t>
                      </a:r>
                      <a:endParaRPr lang="es-CO" sz="1100" b="0" i="0" u="none" strike="noStrike">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SEMANAS REQUERIDAS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982457540"/>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JHONATAN TEJADA</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 $          1.410.000 </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LUKAS</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080079110"/>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61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61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410160415"/>
                  </a:ext>
                </a:extLst>
              </a:tr>
            </a:tbl>
          </a:graphicData>
        </a:graphic>
      </p:graphicFrame>
    </p:spTree>
    <p:extLst>
      <p:ext uri="{BB962C8B-B14F-4D97-AF65-F5344CB8AC3E}">
        <p14:creationId xmlns:p14="http://schemas.microsoft.com/office/powerpoint/2010/main" val="1834017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185C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95600" y="0"/>
            <a:ext cx="11029950" cy="6858000"/>
          </a:xfrm>
          <a:prstGeom prst="parallelogram">
            <a:avLst/>
          </a:prstGeom>
          <a:solidFill>
            <a:srgbClr val="33C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916329" y="214658"/>
            <a:ext cx="8361582" cy="172354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8800" b="1" dirty="0">
                <a:solidFill>
                  <a:schemeClr val="bg1">
                    <a:lumMod val="95000"/>
                  </a:schemeClr>
                </a:solidFill>
                <a:latin typeface="Rockwell Condensed" panose="02060603050405020104" pitchFamily="18" charset="0"/>
                <a:cs typeface="Aharoni" panose="020B0604020202020204" pitchFamily="2" charset="-79"/>
              </a:rPr>
              <a:t>ESTIMACIÓN</a:t>
            </a:r>
          </a:p>
          <a:p>
            <a:pPr algn="ctr"/>
            <a:endParaRPr lang="es-CO" dirty="0"/>
          </a:p>
        </p:txBody>
      </p:sp>
      <p:graphicFrame>
        <p:nvGraphicFramePr>
          <p:cNvPr id="4" name="Tabla 3">
            <a:extLst>
              <a:ext uri="{FF2B5EF4-FFF2-40B4-BE49-F238E27FC236}">
                <a16:creationId xmlns:a16="http://schemas.microsoft.com/office/drawing/2014/main" id="{912DD7BF-7FA7-47F8-1178-9FD1124CE7B3}"/>
              </a:ext>
            </a:extLst>
          </p:cNvPr>
          <p:cNvGraphicFramePr>
            <a:graphicFrameLocks noGrp="1"/>
          </p:cNvGraphicFramePr>
          <p:nvPr>
            <p:extLst>
              <p:ext uri="{D42A27DB-BD31-4B8C-83A1-F6EECF244321}">
                <p14:modId xmlns:p14="http://schemas.microsoft.com/office/powerpoint/2010/main" val="1166133023"/>
              </p:ext>
            </p:extLst>
          </p:nvPr>
        </p:nvGraphicFramePr>
        <p:xfrm>
          <a:off x="-1" y="1938207"/>
          <a:ext cx="12192001" cy="4846138"/>
        </p:xfrm>
        <a:graphic>
          <a:graphicData uri="http://schemas.openxmlformats.org/drawingml/2006/table">
            <a:tbl>
              <a:tblPr>
                <a:tableStyleId>{5C22544A-7EE6-4342-B048-85BDC9FD1C3A}</a:tableStyleId>
              </a:tblPr>
              <a:tblGrid>
                <a:gridCol w="472616">
                  <a:extLst>
                    <a:ext uri="{9D8B030D-6E8A-4147-A177-3AD203B41FA5}">
                      <a16:colId xmlns:a16="http://schemas.microsoft.com/office/drawing/2014/main" val="4126007977"/>
                    </a:ext>
                  </a:extLst>
                </a:gridCol>
                <a:gridCol w="2185846">
                  <a:extLst>
                    <a:ext uri="{9D8B030D-6E8A-4147-A177-3AD203B41FA5}">
                      <a16:colId xmlns:a16="http://schemas.microsoft.com/office/drawing/2014/main" val="3029762604"/>
                    </a:ext>
                  </a:extLst>
                </a:gridCol>
                <a:gridCol w="1100738">
                  <a:extLst>
                    <a:ext uri="{9D8B030D-6E8A-4147-A177-3AD203B41FA5}">
                      <a16:colId xmlns:a16="http://schemas.microsoft.com/office/drawing/2014/main" val="1919352476"/>
                    </a:ext>
                  </a:extLst>
                </a:gridCol>
                <a:gridCol w="1320800">
                  <a:extLst>
                    <a:ext uri="{9D8B030D-6E8A-4147-A177-3AD203B41FA5}">
                      <a16:colId xmlns:a16="http://schemas.microsoft.com/office/drawing/2014/main" val="269663034"/>
                    </a:ext>
                  </a:extLst>
                </a:gridCol>
                <a:gridCol w="1349829">
                  <a:extLst>
                    <a:ext uri="{9D8B030D-6E8A-4147-A177-3AD203B41FA5}">
                      <a16:colId xmlns:a16="http://schemas.microsoft.com/office/drawing/2014/main" val="3789194382"/>
                    </a:ext>
                  </a:extLst>
                </a:gridCol>
                <a:gridCol w="1828800">
                  <a:extLst>
                    <a:ext uri="{9D8B030D-6E8A-4147-A177-3AD203B41FA5}">
                      <a16:colId xmlns:a16="http://schemas.microsoft.com/office/drawing/2014/main" val="689090548"/>
                    </a:ext>
                  </a:extLst>
                </a:gridCol>
                <a:gridCol w="1030514">
                  <a:extLst>
                    <a:ext uri="{9D8B030D-6E8A-4147-A177-3AD203B41FA5}">
                      <a16:colId xmlns:a16="http://schemas.microsoft.com/office/drawing/2014/main" val="2054263626"/>
                    </a:ext>
                  </a:extLst>
                </a:gridCol>
                <a:gridCol w="478242">
                  <a:extLst>
                    <a:ext uri="{9D8B030D-6E8A-4147-A177-3AD203B41FA5}">
                      <a16:colId xmlns:a16="http://schemas.microsoft.com/office/drawing/2014/main" val="2717230288"/>
                    </a:ext>
                  </a:extLst>
                </a:gridCol>
                <a:gridCol w="102329">
                  <a:extLst>
                    <a:ext uri="{9D8B030D-6E8A-4147-A177-3AD203B41FA5}">
                      <a16:colId xmlns:a16="http://schemas.microsoft.com/office/drawing/2014/main" val="2548268288"/>
                    </a:ext>
                  </a:extLst>
                </a:gridCol>
                <a:gridCol w="449943">
                  <a:extLst>
                    <a:ext uri="{9D8B030D-6E8A-4147-A177-3AD203B41FA5}">
                      <a16:colId xmlns:a16="http://schemas.microsoft.com/office/drawing/2014/main" val="344000013"/>
                    </a:ext>
                  </a:extLst>
                </a:gridCol>
                <a:gridCol w="392960">
                  <a:extLst>
                    <a:ext uri="{9D8B030D-6E8A-4147-A177-3AD203B41FA5}">
                      <a16:colId xmlns:a16="http://schemas.microsoft.com/office/drawing/2014/main" val="2043291277"/>
                    </a:ext>
                  </a:extLst>
                </a:gridCol>
                <a:gridCol w="434354">
                  <a:extLst>
                    <a:ext uri="{9D8B030D-6E8A-4147-A177-3AD203B41FA5}">
                      <a16:colId xmlns:a16="http://schemas.microsoft.com/office/drawing/2014/main" val="2483221682"/>
                    </a:ext>
                  </a:extLst>
                </a:gridCol>
                <a:gridCol w="1045030">
                  <a:extLst>
                    <a:ext uri="{9D8B030D-6E8A-4147-A177-3AD203B41FA5}">
                      <a16:colId xmlns:a16="http://schemas.microsoft.com/office/drawing/2014/main" val="1239088048"/>
                    </a:ext>
                  </a:extLst>
                </a:gridCol>
              </a:tblGrid>
              <a:tr h="321561">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ctr"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UM</a:t>
                      </a:r>
                      <a:endParaRPr lang="es-CO" sz="1100" b="0" i="0" u="none" strike="noStrike" dirty="0">
                        <a:solidFill>
                          <a:srgbClr val="FA7D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1</a:t>
                      </a:r>
                      <a:endParaRPr lang="es-CO" sz="1100" b="0" i="0" u="none" strike="noStrike" dirty="0">
                        <a:solidFill>
                          <a:srgbClr val="FA7D00"/>
                        </a:solidFill>
                        <a:effectLst/>
                        <a:latin typeface="Calibri" panose="020F0502020204030204" pitchFamily="34" charset="0"/>
                      </a:endParaRPr>
                    </a:p>
                  </a:txBody>
                  <a:tcPr marL="6376" marR="6376" marT="6376" marB="0" anchor="b"/>
                </a:tc>
                <a:tc gridSpan="2">
                  <a:txBody>
                    <a:bodyPr/>
                    <a:lstStyle/>
                    <a:p>
                      <a:pPr algn="l" fontAlgn="b"/>
                      <a:r>
                        <a:rPr lang="es-CO" sz="1100" u="none" strike="noStrike">
                          <a:effectLst/>
                        </a:rPr>
                        <a:t>HORA(S)</a:t>
                      </a:r>
                      <a:endParaRPr lang="es-CO" sz="1100" b="0" i="0" u="none" strike="noStrike">
                        <a:solidFill>
                          <a:srgbClr val="FA7D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VPH</a:t>
                      </a:r>
                      <a:endParaRPr lang="es-CO" sz="1100" b="0" i="0" u="none" strike="noStrike">
                        <a:solidFill>
                          <a:srgbClr val="FA7D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         20.000 </a:t>
                      </a:r>
                      <a:endParaRPr lang="es-CO" sz="1100" b="0" i="0" u="none" strike="noStrike" dirty="0">
                        <a:solidFill>
                          <a:srgbClr val="FA7D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LUKAS</a:t>
                      </a:r>
                      <a:endParaRPr lang="es-CO" sz="1100" b="0" i="0" u="none" strike="noStrike">
                        <a:solidFill>
                          <a:srgbClr val="FA7D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999365317"/>
                  </a:ext>
                </a:extLst>
              </a:tr>
              <a:tr h="185962">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gridSpan="2">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hMerge="1">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l" fontAlgn="ctr"/>
                      <a:r>
                        <a:rPr lang="es-CO" sz="1100" u="none" strike="noStrike">
                          <a:effectLst/>
                        </a:rPr>
                        <a:t>HPS</a:t>
                      </a:r>
                      <a:endParaRPr lang="es-CO" sz="1100" b="0" i="0" u="none" strike="noStrike">
                        <a:solidFill>
                          <a:srgbClr val="FA7D00"/>
                        </a:solidFill>
                        <a:effectLst/>
                        <a:latin typeface="Calibri" panose="020F0502020204030204" pitchFamily="34" charset="0"/>
                      </a:endParaRPr>
                    </a:p>
                  </a:txBody>
                  <a:tcPr marL="6376" marR="6376" marT="6376" marB="0" anchor="ctr"/>
                </a:tc>
                <a:tc>
                  <a:txBody>
                    <a:bodyPr/>
                    <a:lstStyle/>
                    <a:p>
                      <a:pPr algn="ctr" fontAlgn="ctr"/>
                      <a:r>
                        <a:rPr lang="es-CO" sz="1100" u="none" strike="noStrike" dirty="0">
                          <a:effectLst/>
                        </a:rPr>
                        <a:t>4</a:t>
                      </a:r>
                      <a:endParaRPr lang="es-CO" sz="1100" b="0" i="0" u="none" strike="noStrike" dirty="0">
                        <a:solidFill>
                          <a:srgbClr val="FA7D00"/>
                        </a:solidFill>
                        <a:effectLst/>
                        <a:latin typeface="Calibri" panose="020F0502020204030204" pitchFamily="34" charset="0"/>
                      </a:endParaRPr>
                    </a:p>
                  </a:txBody>
                  <a:tcPr marL="6376" marR="6376" marT="6376" marB="0" anchor="ctr"/>
                </a:tc>
                <a:tc>
                  <a:txBody>
                    <a:bodyPr/>
                    <a:lstStyle/>
                    <a:p>
                      <a:pPr algn="l" fontAlgn="ctr"/>
                      <a:r>
                        <a:rPr lang="es-CO" sz="1100" u="none" strike="noStrike">
                          <a:effectLst/>
                        </a:rPr>
                        <a:t>HORAS/SEMANA</a:t>
                      </a:r>
                      <a:endParaRPr lang="es-CO" sz="1100" b="0" i="0" u="none" strike="noStrike">
                        <a:solidFill>
                          <a:srgbClr val="FA7D00"/>
                        </a:solidFill>
                        <a:effectLst/>
                        <a:latin typeface="Calibri" panose="020F0502020204030204" pitchFamily="34" charset="0"/>
                      </a:endParaRPr>
                    </a:p>
                  </a:txBody>
                  <a:tcPr marL="6376" marR="6376" marT="6376" marB="0" anchor="ctr"/>
                </a:tc>
                <a:extLst>
                  <a:ext uri="{0D108BD9-81ED-4DB2-BD59-A6C34878D82A}">
                    <a16:rowId xmlns:a16="http://schemas.microsoft.com/office/drawing/2014/main" val="3832524409"/>
                  </a:ext>
                </a:extLst>
              </a:tr>
              <a:tr h="16378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ctr" fontAlgn="ctr"/>
                      <a:r>
                        <a:rPr lang="es-CO" sz="1100" u="none" strike="noStrike">
                          <a:effectLst/>
                        </a:rPr>
                        <a:t>DESCRIPCION</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ÁLVARO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DIEGO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JHONATAN</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PUNTOS DE ESFUERZO</a:t>
                      </a:r>
                      <a:endParaRPr lang="es-CO" sz="1100" b="0" i="0" u="none" strike="noStrike">
                        <a:solidFill>
                          <a:srgbClr val="9C6500"/>
                        </a:solidFill>
                        <a:effectLst/>
                        <a:latin typeface="Calibri" panose="020F0502020204030204" pitchFamily="34" charset="0"/>
                      </a:endParaRPr>
                    </a:p>
                  </a:txBody>
                  <a:tcPr marL="6376" marR="6376" marT="6376" marB="0" anchor="ctr"/>
                </a:tc>
                <a:tc>
                  <a:txBody>
                    <a:bodyPr/>
                    <a:lstStyle/>
                    <a:p>
                      <a:pPr algn="ctr" fontAlgn="ctr"/>
                      <a:r>
                        <a:rPr lang="es-CO" sz="1100" u="none" strike="noStrike">
                          <a:effectLst/>
                        </a:rPr>
                        <a:t>HORAS</a:t>
                      </a:r>
                      <a:endParaRPr lang="es-CO" sz="1100" b="0" i="0" u="none" strike="noStrike">
                        <a:solidFill>
                          <a:srgbClr val="9C6500"/>
                        </a:solidFill>
                        <a:effectLst/>
                        <a:latin typeface="Calibri" panose="020F0502020204030204" pitchFamily="34" charset="0"/>
                      </a:endParaRPr>
                    </a:p>
                  </a:txBody>
                  <a:tcPr marL="6376" marR="6376" marT="6376" marB="0" anchor="ctr"/>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6376" marR="6376" marT="6376" marB="0" anchor="ctr"/>
                </a:tc>
                <a:extLst>
                  <a:ext uri="{0D108BD9-81ED-4DB2-BD59-A6C34878D82A}">
                    <a16:rowId xmlns:a16="http://schemas.microsoft.com/office/drawing/2014/main" val="1287206876"/>
                  </a:ext>
                </a:extLst>
              </a:tr>
              <a:tr h="169055">
                <a:tc>
                  <a:txBody>
                    <a:bodyPr/>
                    <a:lstStyle/>
                    <a:p>
                      <a:pPr algn="l" fontAlgn="b"/>
                      <a:r>
                        <a:rPr lang="es-CO" sz="1100" u="none" strike="noStrike">
                          <a:effectLst/>
                        </a:rPr>
                        <a:t>HU1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PAGINA DE INICIO</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1,0</a:t>
                      </a:r>
                      <a:endParaRPr lang="es-CO" sz="1100" b="0" i="0" u="none" strike="noStrike">
                        <a:solidFill>
                          <a:srgbClr val="FFFFFF"/>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1,0</a:t>
                      </a:r>
                      <a:endParaRPr lang="es-CO" sz="1100" b="0" i="0" u="none" strike="noStrike" dirty="0">
                        <a:solidFill>
                          <a:srgbClr val="FFFFFF"/>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30309968"/>
                  </a:ext>
                </a:extLst>
              </a:tr>
              <a:tr h="169055">
                <a:tc>
                  <a:txBody>
                    <a:bodyPr/>
                    <a:lstStyle/>
                    <a:p>
                      <a:pPr algn="l" fontAlgn="b"/>
                      <a:r>
                        <a:rPr lang="es-CO" sz="1100" u="none" strike="noStrike">
                          <a:effectLst/>
                        </a:rPr>
                        <a:t>HU10</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MODO OSCURO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2</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801589655"/>
                  </a:ext>
                </a:extLst>
              </a:tr>
              <a:tr h="169055">
                <a:tc>
                  <a:txBody>
                    <a:bodyPr/>
                    <a:lstStyle/>
                    <a:p>
                      <a:pPr algn="l" fontAlgn="b"/>
                      <a:r>
                        <a:rPr lang="es-CO" sz="1100" u="none" strike="noStrike">
                          <a:effectLst/>
                        </a:rPr>
                        <a:t>HU2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VISUALIZACION DE ACCESORIOS</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2,3</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2,3</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123055165"/>
                  </a:ext>
                </a:extLst>
              </a:tr>
              <a:tr h="169055">
                <a:tc>
                  <a:txBody>
                    <a:bodyPr/>
                    <a:lstStyle/>
                    <a:p>
                      <a:pPr algn="l" fontAlgn="b"/>
                      <a:r>
                        <a:rPr lang="es-CO" sz="1100" u="none" strike="noStrike">
                          <a:effectLst/>
                        </a:rPr>
                        <a:t>HU3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CREAR CUENTA</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2,7</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14010497"/>
                  </a:ext>
                </a:extLst>
              </a:tr>
              <a:tr h="169055">
                <a:tc>
                  <a:txBody>
                    <a:bodyPr/>
                    <a:lstStyle/>
                    <a:p>
                      <a:pPr algn="l" fontAlgn="b"/>
                      <a:r>
                        <a:rPr lang="es-CO" sz="1100" u="none" strike="noStrike">
                          <a:effectLst/>
                        </a:rPr>
                        <a:t>HU4</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NOTIFICACION POR CORREO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2,7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2,7</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719638233"/>
                  </a:ext>
                </a:extLst>
              </a:tr>
              <a:tr h="169055">
                <a:tc>
                  <a:txBody>
                    <a:bodyPr/>
                    <a:lstStyle/>
                    <a:p>
                      <a:pPr algn="l" fontAlgn="b"/>
                      <a:r>
                        <a:rPr lang="es-CO" sz="1100" u="none" strike="noStrike">
                          <a:effectLst/>
                        </a:rPr>
                        <a:t>HU5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AGREGAR NUEVO ACCESORIO</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3,7</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3,7</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784396097"/>
                  </a:ext>
                </a:extLst>
              </a:tr>
              <a:tr h="169055">
                <a:tc>
                  <a:txBody>
                    <a:bodyPr/>
                    <a:lstStyle/>
                    <a:p>
                      <a:pPr algn="l" fontAlgn="b"/>
                      <a:r>
                        <a:rPr lang="es-CO" sz="1100" u="none" strike="noStrike">
                          <a:effectLst/>
                        </a:rPr>
                        <a:t>HU6</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CATEGORÍAS DE ACCESORIOS</a:t>
                      </a:r>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5,0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5</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782375906"/>
                  </a:ext>
                </a:extLst>
              </a:tr>
              <a:tr h="169055">
                <a:tc>
                  <a:txBody>
                    <a:bodyPr/>
                    <a:lstStyle/>
                    <a:p>
                      <a:pPr algn="l" fontAlgn="b"/>
                      <a:r>
                        <a:rPr lang="es-CO" sz="1100" u="none" strike="noStrike">
                          <a:effectLst/>
                        </a:rPr>
                        <a:t>HU7</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CARPETA DE ACC. FAVORITOS</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8</a:t>
                      </a:r>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8</a:t>
                      </a:r>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8,0</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8</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620865913"/>
                  </a:ext>
                </a:extLst>
              </a:tr>
              <a:tr h="169055">
                <a:tc>
                  <a:txBody>
                    <a:bodyPr/>
                    <a:lstStyle/>
                    <a:p>
                      <a:pPr algn="l" fontAlgn="b"/>
                      <a:r>
                        <a:rPr lang="es-CO" sz="1100" u="none" strike="noStrike">
                          <a:effectLst/>
                        </a:rPr>
                        <a:t>HU9</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CARRITO DE COMPRA</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13</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a:effectLst/>
                        </a:rPr>
                        <a:t>8</a:t>
                      </a:r>
                      <a:endParaRPr lang="es-CO" sz="1100" b="0" i="0" u="none" strike="noStrike">
                        <a:solidFill>
                          <a:srgbClr val="9C0006"/>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9,7</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9,7</a:t>
                      </a:r>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629795896"/>
                  </a:ext>
                </a:extLst>
              </a:tr>
              <a:tr h="0">
                <a:tc>
                  <a:txBody>
                    <a:bodyPr/>
                    <a:lstStyle/>
                    <a:p>
                      <a:pPr algn="l" fontAlgn="b"/>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l" fontAlgn="b"/>
                      <a:endParaRPr lang="es-MX"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endParaRPr lang="es-CO" sz="1100" b="0" i="0" u="none" strike="noStrike" dirty="0">
                        <a:solidFill>
                          <a:srgbClr val="9C0006"/>
                        </a:solidFill>
                        <a:effectLst/>
                        <a:latin typeface="Calibri" panose="020F0502020204030204" pitchFamily="34" charset="0"/>
                      </a:endParaRPr>
                    </a:p>
                  </a:txBody>
                  <a:tcPr marL="6376" marR="6376" marT="6376" marB="0" anchor="b"/>
                </a:tc>
                <a:tc>
                  <a:txBody>
                    <a:bodyPr/>
                    <a:lstStyle/>
                    <a:p>
                      <a:pPr algn="r"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r" fontAlgn="b"/>
                      <a:endParaRPr lang="es-CO" sz="1100" b="0" i="0" u="none" strike="noStrike" dirty="0">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717463817"/>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TOTAL</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dirty="0">
                          <a:effectLst/>
                        </a:rPr>
                        <a:t>37,00</a:t>
                      </a:r>
                      <a:endParaRPr lang="es-CO" sz="1100" b="0" i="0" u="none" strike="noStrike" dirty="0">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TOTALES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039795377"/>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SCRUM MASTER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ROCKY BARRIOS</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PRUEBAS</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20%</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9,40</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779060524"/>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PRODUCT OWNER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ROCKY BARRIOS</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DOCUMENTACIÓN</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15%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7,05</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475299868"/>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a:effectLst/>
                        </a:rPr>
                        <a:t>GESTIÓN DEL PROYECTO</a:t>
                      </a:r>
                      <a:endParaRPr lang="es-CO" sz="1100" b="0" i="0" u="none" strike="noStrike">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15%</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7,05</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4208039304"/>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EQUIPO DE DESARROLLO</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ROCKY BARRIOS</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60,5</a:t>
                      </a:r>
                      <a:endParaRPr lang="es-CO" sz="1100" b="0" i="0" u="none" strike="noStrike" dirty="0">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DIRECTOS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686635434"/>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ÁLVARO PAREDES</a:t>
                      </a:r>
                      <a:endParaRPr lang="es-CO" sz="1100" b="0" i="0" u="none" strike="noStrike">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ctr"/>
                      <a:r>
                        <a:rPr lang="es-CO" sz="1100" u="none" strike="noStrike" dirty="0">
                          <a:effectLst/>
                        </a:rPr>
                        <a:t>COSTOS POR PERSONA</a:t>
                      </a:r>
                      <a:endParaRPr lang="es-CO" sz="1100" b="0" i="0" u="none" strike="noStrike" dirty="0">
                        <a:solidFill>
                          <a:srgbClr val="000000"/>
                        </a:solidFill>
                        <a:effectLst/>
                        <a:latin typeface="Calibri" panose="020F0502020204030204" pitchFamily="34" charset="0"/>
                      </a:endParaRPr>
                    </a:p>
                  </a:txBody>
                  <a:tcPr marL="6376" marR="6376" marT="6376" marB="0" anchor="ctr"/>
                </a:tc>
                <a:tc>
                  <a:txBody>
                    <a:bodyPr/>
                    <a:lstStyle/>
                    <a:p>
                      <a:pPr algn="r" fontAlgn="b"/>
                      <a:r>
                        <a:rPr lang="es-CO" sz="1100" u="none" strike="noStrike">
                          <a:effectLst/>
                        </a:rPr>
                        <a:t>CD/NM</a:t>
                      </a:r>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15,125</a:t>
                      </a:r>
                      <a:endParaRPr lang="es-CO" sz="1100" b="0" i="0" u="none" strike="noStrike" dirty="0">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COSTOS INDIRECTOS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3669157283"/>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DIEGO AGUILAR</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r" fontAlgn="b"/>
                      <a:r>
                        <a:rPr lang="es-CO" sz="1100" u="none" strike="noStrike" dirty="0">
                          <a:effectLst/>
                        </a:rPr>
                        <a:t>3,78</a:t>
                      </a:r>
                      <a:endParaRPr lang="es-CO" sz="1100" b="0" i="0" u="none" strike="noStrike" dirty="0">
                        <a:solidFill>
                          <a:srgbClr val="000000"/>
                        </a:solidFill>
                        <a:effectLst/>
                        <a:latin typeface="Calibri" panose="020F0502020204030204" pitchFamily="34" charset="0"/>
                      </a:endParaRPr>
                    </a:p>
                  </a:txBody>
                  <a:tcPr marL="6376" marR="6376" marT="6376" marB="0" anchor="b"/>
                </a:tc>
                <a:tc gridSpan="3">
                  <a:txBody>
                    <a:bodyPr/>
                    <a:lstStyle/>
                    <a:p>
                      <a:pPr algn="l" fontAlgn="b"/>
                      <a:r>
                        <a:rPr lang="es-CO" sz="1100" u="none" strike="noStrike">
                          <a:effectLst/>
                        </a:rPr>
                        <a:t>SEMANAS REQUERIDAS</a:t>
                      </a:r>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endParaRPr lang="es-CO"/>
                    </a:p>
                  </a:txBody>
                  <a:tcPr/>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1982457540"/>
                  </a:ext>
                </a:extLst>
              </a:tr>
              <a:tr h="321561">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JHONATAN TEJADA</a:t>
                      </a:r>
                      <a:endParaRPr lang="es-CO" sz="1100" b="0" i="0" u="none" strike="noStrike" dirty="0">
                        <a:solidFill>
                          <a:srgbClr val="9C65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dirty="0">
                          <a:effectLst/>
                        </a:rPr>
                        <a:t> $          1.410.000 </a:t>
                      </a:r>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r>
                        <a:rPr lang="es-CO" sz="1100" u="none" strike="noStrike">
                          <a:effectLst/>
                        </a:rPr>
                        <a:t>LUKAS</a:t>
                      </a:r>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080079110"/>
                  </a:ext>
                </a:extLst>
              </a:tr>
              <a:tr h="169055">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61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61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gridSpan="2">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hMerge="1">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6376" marR="6376" marT="6376" marB="0" anchor="b"/>
                </a:tc>
                <a:extLst>
                  <a:ext uri="{0D108BD9-81ED-4DB2-BD59-A6C34878D82A}">
                    <a16:rowId xmlns:a16="http://schemas.microsoft.com/office/drawing/2014/main" val="2410160415"/>
                  </a:ext>
                </a:extLst>
              </a:tr>
            </a:tbl>
          </a:graphicData>
        </a:graphic>
      </p:graphicFrame>
      <p:pic>
        <p:nvPicPr>
          <p:cNvPr id="24" name="Imagen 23" descr="Imagen que contiene Forma&#10;&#10;Descripción generada automáticamente">
            <a:extLst>
              <a:ext uri="{FF2B5EF4-FFF2-40B4-BE49-F238E27FC236}">
                <a16:creationId xmlns:a16="http://schemas.microsoft.com/office/drawing/2014/main" id="{885905E9-C17D-1A0E-6368-3F875BEF71E9}"/>
              </a:ext>
            </a:extLst>
          </p:cNvPr>
          <p:cNvPicPr>
            <a:picLocks noChangeAspect="1"/>
          </p:cNvPicPr>
          <p:nvPr/>
        </p:nvPicPr>
        <p:blipFill rotWithShape="1">
          <a:blip r:embed="rId2"/>
          <a:srcRect b="11864"/>
          <a:stretch/>
        </p:blipFill>
        <p:spPr>
          <a:xfrm>
            <a:off x="7073582" y="7294"/>
            <a:ext cx="2897273" cy="2456506"/>
          </a:xfrm>
          <a:prstGeom prst="rect">
            <a:avLst/>
          </a:prstGeom>
          <a:effectLst/>
        </p:spPr>
      </p:pic>
      <p:sp>
        <p:nvSpPr>
          <p:cNvPr id="9" name="Rectángulo: esquinas redondeadas 8">
            <a:extLst>
              <a:ext uri="{FF2B5EF4-FFF2-40B4-BE49-F238E27FC236}">
                <a16:creationId xmlns:a16="http://schemas.microsoft.com/office/drawing/2014/main" id="{21AFBE5E-6404-DD3D-D7AB-9AF9F1104CDD}"/>
              </a:ext>
            </a:extLst>
          </p:cNvPr>
          <p:cNvSpPr/>
          <p:nvPr/>
        </p:nvSpPr>
        <p:spPr>
          <a:xfrm>
            <a:off x="8392791" y="-1493146"/>
            <a:ext cx="2710179" cy="1262743"/>
          </a:xfrm>
          <a:prstGeom prst="roundRect">
            <a:avLst>
              <a:gd name="adj" fmla="val 50000"/>
            </a:avLst>
          </a:prstGeom>
          <a:noFill/>
          <a:ln w="95250">
            <a:solidFill>
              <a:srgbClr val="E6A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Diagrama de flujo: conector 12">
            <a:extLst>
              <a:ext uri="{FF2B5EF4-FFF2-40B4-BE49-F238E27FC236}">
                <a16:creationId xmlns:a16="http://schemas.microsoft.com/office/drawing/2014/main" id="{55D689C6-B026-34F7-3DF8-2CFF19D4192C}"/>
              </a:ext>
            </a:extLst>
          </p:cNvPr>
          <p:cNvSpPr/>
          <p:nvPr/>
        </p:nvSpPr>
        <p:spPr>
          <a:xfrm>
            <a:off x="8656405" y="-1326164"/>
            <a:ext cx="957943" cy="928778"/>
          </a:xfrm>
          <a:prstGeom prst="flowChartConnector">
            <a:avLst/>
          </a:prstGeom>
          <a:solidFill>
            <a:srgbClr val="E6A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43591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28E3C67-9E84-25BE-2CE1-4C34F159288E}"/>
              </a:ext>
            </a:extLst>
          </p:cNvPr>
          <p:cNvPicPr>
            <a:picLocks noChangeAspect="1"/>
          </p:cNvPicPr>
          <p:nvPr/>
        </p:nvPicPr>
        <p:blipFill>
          <a:blip r:embed="rId2"/>
          <a:stretch>
            <a:fillRect/>
          </a:stretch>
        </p:blipFill>
        <p:spPr>
          <a:xfrm>
            <a:off x="3895176" y="7391400"/>
            <a:ext cx="7868748" cy="1305107"/>
          </a:xfrm>
          <a:prstGeom prst="rect">
            <a:avLst/>
          </a:prstGeom>
        </p:spPr>
      </p:pic>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95600"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108760" y="0"/>
            <a:ext cx="12083240" cy="172354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8800" b="1" dirty="0" err="1">
                <a:solidFill>
                  <a:schemeClr val="bg1">
                    <a:lumMod val="95000"/>
                  </a:schemeClr>
                </a:solidFill>
                <a:latin typeface="Rockwell Condensed" panose="02060603050405020104" pitchFamily="18" charset="0"/>
                <a:cs typeface="Aharoni" panose="020B0604020202020204" pitchFamily="2" charset="-79"/>
              </a:rPr>
              <a:t>Matriz</a:t>
            </a:r>
            <a:r>
              <a:rPr lang="en-US" sz="8800" b="1" dirty="0">
                <a:solidFill>
                  <a:schemeClr val="bg1">
                    <a:lumMod val="95000"/>
                  </a:schemeClr>
                </a:solidFill>
                <a:latin typeface="Rockwell Condensed" panose="02060603050405020104" pitchFamily="18" charset="0"/>
                <a:cs typeface="Aharoni" panose="020B0604020202020204" pitchFamily="2" charset="-79"/>
              </a:rPr>
              <a:t> de </a:t>
            </a:r>
            <a:r>
              <a:rPr lang="en-US" sz="8800" b="1" dirty="0" err="1">
                <a:solidFill>
                  <a:schemeClr val="bg1">
                    <a:lumMod val="95000"/>
                  </a:schemeClr>
                </a:solidFill>
                <a:latin typeface="Rockwell Condensed" panose="02060603050405020104" pitchFamily="18" charset="0"/>
                <a:cs typeface="Aharoni" panose="020B0604020202020204" pitchFamily="2" charset="-79"/>
              </a:rPr>
              <a:t>Riesgos</a:t>
            </a:r>
            <a:endParaRPr lang="en-US" sz="8800" b="1" dirty="0">
              <a:solidFill>
                <a:schemeClr val="bg1">
                  <a:lumMod val="95000"/>
                </a:schemeClr>
              </a:solidFill>
              <a:latin typeface="Rockwell Condensed" panose="02060603050405020104" pitchFamily="18" charset="0"/>
              <a:cs typeface="Aharoni" panose="020B0604020202020204" pitchFamily="2" charset="-79"/>
            </a:endParaRPr>
          </a:p>
          <a:p>
            <a:pPr algn="ctr"/>
            <a:endParaRPr lang="es-CO" dirty="0"/>
          </a:p>
        </p:txBody>
      </p:sp>
      <p:pic>
        <p:nvPicPr>
          <p:cNvPr id="22" name="Imagen 21" descr="Icono&#10;&#10;Descripción generada automáticamente">
            <a:extLst>
              <a:ext uri="{FF2B5EF4-FFF2-40B4-BE49-F238E27FC236}">
                <a16:creationId xmlns:a16="http://schemas.microsoft.com/office/drawing/2014/main" id="{E7E99BDE-DA2B-A63C-8206-EFC48E6DF29E}"/>
              </a:ext>
            </a:extLst>
          </p:cNvPr>
          <p:cNvPicPr>
            <a:picLocks noChangeAspect="1"/>
          </p:cNvPicPr>
          <p:nvPr/>
        </p:nvPicPr>
        <p:blipFill>
          <a:blip r:embed="rId3"/>
          <a:stretch>
            <a:fillRect/>
          </a:stretch>
        </p:blipFill>
        <p:spPr>
          <a:xfrm>
            <a:off x="-4194379" y="7075821"/>
            <a:ext cx="4009501" cy="4009501"/>
          </a:xfrm>
          <a:prstGeom prst="rect">
            <a:avLst/>
          </a:prstGeom>
          <a:effectLst>
            <a:outerShdw blurRad="38100" dist="381000" dir="8580000" sx="104000" sy="104000" algn="ctr" rotWithShape="0">
              <a:srgbClr val="000000">
                <a:alpha val="53000"/>
              </a:srgbClr>
            </a:outerShdw>
          </a:effectLst>
        </p:spPr>
      </p:pic>
      <p:sp>
        <p:nvSpPr>
          <p:cNvPr id="26" name="CuadroTexto 25">
            <a:extLst>
              <a:ext uri="{FF2B5EF4-FFF2-40B4-BE49-F238E27FC236}">
                <a16:creationId xmlns:a16="http://schemas.microsoft.com/office/drawing/2014/main" id="{100A4BBB-BF6C-FBEC-38DE-1CC51DF446BF}"/>
              </a:ext>
            </a:extLst>
          </p:cNvPr>
          <p:cNvSpPr txBox="1"/>
          <p:nvPr/>
        </p:nvSpPr>
        <p:spPr>
          <a:xfrm>
            <a:off x="-2189629" y="7443788"/>
            <a:ext cx="4492260" cy="120032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rgbClr val="B656E3"/>
                </a:solidFill>
                <a:latin typeface="Aharoni" panose="02010803020104030203" pitchFamily="2" charset="-79"/>
                <a:cs typeface="Aharoni" panose="02010803020104030203" pitchFamily="2" charset="-79"/>
              </a:rPr>
              <a:t>Ingeniería</a:t>
            </a:r>
            <a:r>
              <a:rPr lang="en-US" sz="3600" b="1" dirty="0">
                <a:solidFill>
                  <a:srgbClr val="B656E3"/>
                </a:solidFill>
                <a:latin typeface="Aharoni" panose="02010803020104030203" pitchFamily="2" charset="-79"/>
                <a:cs typeface="Aharoni" panose="02010803020104030203" pitchFamily="2" charset="-79"/>
              </a:rPr>
              <a:t> De </a:t>
            </a:r>
            <a:r>
              <a:rPr lang="en-US" sz="3200" b="1" dirty="0">
                <a:solidFill>
                  <a:srgbClr val="B656E3"/>
                </a:solidFill>
                <a:latin typeface="Aharoni" panose="02010803020104030203" pitchFamily="2" charset="-79"/>
                <a:cs typeface="Aharoni" panose="02010803020104030203" pitchFamily="2" charset="-79"/>
              </a:rPr>
              <a:t>Software</a:t>
            </a:r>
            <a:r>
              <a:rPr lang="en-US" sz="3600" b="1" dirty="0">
                <a:solidFill>
                  <a:srgbClr val="B656E3"/>
                </a:solidFill>
                <a:latin typeface="Aharoni" panose="02010803020104030203" pitchFamily="2" charset="-79"/>
                <a:cs typeface="Aharoni" panose="02010803020104030203" pitchFamily="2" charset="-79"/>
              </a:rPr>
              <a:t> II</a:t>
            </a:r>
          </a:p>
        </p:txBody>
      </p:sp>
      <p:sp>
        <p:nvSpPr>
          <p:cNvPr id="28" name="CuadroTexto 27">
            <a:extLst>
              <a:ext uri="{FF2B5EF4-FFF2-40B4-BE49-F238E27FC236}">
                <a16:creationId xmlns:a16="http://schemas.microsoft.com/office/drawing/2014/main" id="{EDDBC198-5EDB-D97E-7250-C8BAB10413EF}"/>
              </a:ext>
            </a:extLst>
          </p:cNvPr>
          <p:cNvSpPr txBox="1"/>
          <p:nvPr/>
        </p:nvSpPr>
        <p:spPr>
          <a:xfrm>
            <a:off x="13261046" y="4263299"/>
            <a:ext cx="5653362" cy="255454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latin typeface="Aharoni" panose="02010803020104030203" pitchFamily="2" charset="-79"/>
                <a:cs typeface="Aharoni" panose="02010803020104030203" pitchFamily="2" charset="-79"/>
              </a:rPr>
              <a:t>   Aguilar Diego</a:t>
            </a:r>
          </a:p>
          <a:p>
            <a:r>
              <a:rPr lang="en-US" sz="4000" b="1" dirty="0">
                <a:solidFill>
                  <a:schemeClr val="bg1">
                    <a:lumMod val="95000"/>
                  </a:schemeClr>
                </a:solidFill>
                <a:latin typeface="Aharoni" panose="02010803020104030203" pitchFamily="2" charset="-79"/>
                <a:cs typeface="Aharoni" panose="02010803020104030203" pitchFamily="2" charset="-79"/>
              </a:rPr>
              <a:t>  Barrios Rocky</a:t>
            </a:r>
          </a:p>
          <a:p>
            <a:r>
              <a:rPr lang="en-US" sz="4000" b="1" dirty="0">
                <a:solidFill>
                  <a:schemeClr val="bg1">
                    <a:lumMod val="95000"/>
                  </a:schemeClr>
                </a:solidFill>
                <a:latin typeface="Aharoni" panose="02010803020104030203" pitchFamily="2" charset="-79"/>
                <a:cs typeface="Aharoni" panose="02010803020104030203" pitchFamily="2" charset="-79"/>
              </a:rPr>
              <a:t> Paredes</a:t>
            </a:r>
            <a:r>
              <a:rPr lang="es-CO" sz="4000" b="1" dirty="0">
                <a:solidFill>
                  <a:schemeClr val="bg1">
                    <a:lumMod val="95000"/>
                  </a:schemeClr>
                </a:solidFill>
                <a:latin typeface="Aharoni" panose="02010803020104030203" pitchFamily="2" charset="-79"/>
                <a:cs typeface="Aharoni" panose="02010803020104030203" pitchFamily="2" charset="-79"/>
              </a:rPr>
              <a:t> Álvaro</a:t>
            </a:r>
          </a:p>
          <a:p>
            <a:r>
              <a:rPr lang="es-CO" sz="4000" b="1" dirty="0">
                <a:solidFill>
                  <a:schemeClr val="bg1">
                    <a:lumMod val="95000"/>
                  </a:schemeClr>
                </a:solidFill>
                <a:latin typeface="Aharoni" panose="02010803020104030203" pitchFamily="2" charset="-79"/>
                <a:cs typeface="Aharoni" panose="02010803020104030203" pitchFamily="2" charset="-79"/>
              </a:rPr>
              <a:t>Tejada </a:t>
            </a:r>
            <a:r>
              <a:rPr lang="es-CO" sz="4000" b="1" dirty="0" err="1">
                <a:solidFill>
                  <a:schemeClr val="bg1">
                    <a:lumMod val="95000"/>
                  </a:schemeClr>
                </a:solidFill>
                <a:latin typeface="Aharoni" panose="02010803020104030203" pitchFamily="2" charset="-79"/>
                <a:cs typeface="Aharoni" panose="02010803020104030203" pitchFamily="2" charset="-79"/>
              </a:rPr>
              <a:t>Jhonatan</a:t>
            </a:r>
            <a:endParaRPr lang="en-US" sz="4000" b="1" dirty="0">
              <a:solidFill>
                <a:schemeClr val="bg1">
                  <a:lumMod val="95000"/>
                </a:schemeClr>
              </a:solidFill>
              <a:latin typeface="Aharoni" panose="02010803020104030203" pitchFamily="2" charset="-79"/>
              <a:cs typeface="Aharoni" panose="02010803020104030203" pitchFamily="2" charset="-79"/>
            </a:endParaRPr>
          </a:p>
        </p:txBody>
      </p:sp>
      <p:pic>
        <p:nvPicPr>
          <p:cNvPr id="9" name="Imagen 8">
            <a:extLst>
              <a:ext uri="{FF2B5EF4-FFF2-40B4-BE49-F238E27FC236}">
                <a16:creationId xmlns:a16="http://schemas.microsoft.com/office/drawing/2014/main" id="{DF8B1C74-4FCD-B3E0-DC98-E7AD1A27CDDC}"/>
              </a:ext>
            </a:extLst>
          </p:cNvPr>
          <p:cNvPicPr>
            <a:picLocks noChangeAspect="1"/>
          </p:cNvPicPr>
          <p:nvPr/>
        </p:nvPicPr>
        <p:blipFill rotWithShape="1">
          <a:blip r:embed="rId4"/>
          <a:srcRect l="4351" t="44465" r="38529" b="12616"/>
          <a:stretch/>
        </p:blipFill>
        <p:spPr>
          <a:xfrm>
            <a:off x="234752" y="1490634"/>
            <a:ext cx="11588332" cy="4895652"/>
          </a:xfrm>
          <a:prstGeom prst="rect">
            <a:avLst/>
          </a:prstGeom>
        </p:spPr>
      </p:pic>
      <p:pic>
        <p:nvPicPr>
          <p:cNvPr id="16" name="Imagen 15">
            <a:extLst>
              <a:ext uri="{FF2B5EF4-FFF2-40B4-BE49-F238E27FC236}">
                <a16:creationId xmlns:a16="http://schemas.microsoft.com/office/drawing/2014/main" id="{6784B565-BAB0-4CFA-F2B4-843E5DE03AEA}"/>
              </a:ext>
            </a:extLst>
          </p:cNvPr>
          <p:cNvPicPr>
            <a:picLocks noChangeAspect="1"/>
          </p:cNvPicPr>
          <p:nvPr/>
        </p:nvPicPr>
        <p:blipFill rotWithShape="1">
          <a:blip r:embed="rId5"/>
          <a:srcRect l="4848" t="28395" r="29624" b="14572"/>
          <a:stretch/>
        </p:blipFill>
        <p:spPr>
          <a:xfrm>
            <a:off x="954855" y="7022509"/>
            <a:ext cx="10282289" cy="4878216"/>
          </a:xfrm>
          <a:prstGeom prst="rect">
            <a:avLst/>
          </a:prstGeom>
        </p:spPr>
      </p:pic>
      <p:sp>
        <p:nvSpPr>
          <p:cNvPr id="6" name="Rectángulo 5">
            <a:extLst>
              <a:ext uri="{FF2B5EF4-FFF2-40B4-BE49-F238E27FC236}">
                <a16:creationId xmlns:a16="http://schemas.microsoft.com/office/drawing/2014/main" id="{F643B3CE-E1E7-D593-2D19-C05C5D25D960}"/>
              </a:ext>
            </a:extLst>
          </p:cNvPr>
          <p:cNvSpPr/>
          <p:nvPr/>
        </p:nvSpPr>
        <p:spPr>
          <a:xfrm>
            <a:off x="11948746" y="1723550"/>
            <a:ext cx="157128" cy="4425970"/>
          </a:xfrm>
          <a:prstGeom prst="rect">
            <a:avLst/>
          </a:prstGeom>
          <a:solidFill>
            <a:srgbClr val="E6A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7E7F09F5-03DE-B30E-59EC-52BA8586EC1C}"/>
              </a:ext>
            </a:extLst>
          </p:cNvPr>
          <p:cNvSpPr/>
          <p:nvPr/>
        </p:nvSpPr>
        <p:spPr>
          <a:xfrm>
            <a:off x="11949076" y="1667084"/>
            <a:ext cx="157128" cy="646331"/>
          </a:xfrm>
          <a:prstGeom prst="rect">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Imagen 23" descr="Imagen que contiene Forma&#10;&#10;Descripción generada automáticamente">
            <a:extLst>
              <a:ext uri="{FF2B5EF4-FFF2-40B4-BE49-F238E27FC236}">
                <a16:creationId xmlns:a16="http://schemas.microsoft.com/office/drawing/2014/main" id="{885905E9-C17D-1A0E-6368-3F875BEF71E9}"/>
              </a:ext>
            </a:extLst>
          </p:cNvPr>
          <p:cNvPicPr>
            <a:picLocks noChangeAspect="1"/>
          </p:cNvPicPr>
          <p:nvPr/>
        </p:nvPicPr>
        <p:blipFill rotWithShape="1">
          <a:blip r:embed="rId6"/>
          <a:srcRect b="11864"/>
          <a:stretch/>
        </p:blipFill>
        <p:spPr>
          <a:xfrm>
            <a:off x="-1258067" y="6817844"/>
            <a:ext cx="7480884" cy="6342802"/>
          </a:xfrm>
          <a:prstGeom prst="rect">
            <a:avLst/>
          </a:prstGeom>
          <a:effectLst>
            <a:outerShdw blurRad="50800" dist="114300" dir="8640000" algn="ctr" rotWithShape="0">
              <a:srgbClr val="000000">
                <a:alpha val="19000"/>
              </a:srgbClr>
            </a:outerShdw>
          </a:effectLst>
        </p:spPr>
      </p:pic>
    </p:spTree>
    <p:extLst>
      <p:ext uri="{BB962C8B-B14F-4D97-AF65-F5344CB8AC3E}">
        <p14:creationId xmlns:p14="http://schemas.microsoft.com/office/powerpoint/2010/main" val="126414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95600"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4086432" y="0"/>
            <a:ext cx="12083240" cy="172354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8800" b="1" dirty="0" err="1">
                <a:solidFill>
                  <a:schemeClr val="bg1">
                    <a:lumMod val="95000"/>
                  </a:schemeClr>
                </a:solidFill>
                <a:latin typeface="Rockwell Condensed" panose="02060603050405020104" pitchFamily="18" charset="0"/>
                <a:cs typeface="Aharoni" panose="020B0604020202020204" pitchFamily="2" charset="-79"/>
              </a:rPr>
              <a:t>Matriz</a:t>
            </a:r>
            <a:r>
              <a:rPr lang="en-US" sz="8800" b="1" dirty="0">
                <a:solidFill>
                  <a:schemeClr val="bg1">
                    <a:lumMod val="95000"/>
                  </a:schemeClr>
                </a:solidFill>
                <a:latin typeface="Rockwell Condensed" panose="02060603050405020104" pitchFamily="18" charset="0"/>
                <a:cs typeface="Aharoni" panose="020B0604020202020204" pitchFamily="2" charset="-79"/>
              </a:rPr>
              <a:t> de </a:t>
            </a:r>
            <a:r>
              <a:rPr lang="en-US" sz="8800" b="1" dirty="0" err="1">
                <a:solidFill>
                  <a:schemeClr val="bg1">
                    <a:lumMod val="95000"/>
                  </a:schemeClr>
                </a:solidFill>
                <a:latin typeface="Rockwell Condensed" panose="02060603050405020104" pitchFamily="18" charset="0"/>
                <a:cs typeface="Aharoni" panose="020B0604020202020204" pitchFamily="2" charset="-79"/>
              </a:rPr>
              <a:t>Riesgos</a:t>
            </a:r>
            <a:endParaRPr lang="en-US" sz="8800" b="1" dirty="0">
              <a:solidFill>
                <a:schemeClr val="bg1">
                  <a:lumMod val="95000"/>
                </a:schemeClr>
              </a:solidFill>
              <a:latin typeface="Rockwell Condensed" panose="02060603050405020104" pitchFamily="18" charset="0"/>
              <a:cs typeface="Aharoni" panose="020B0604020202020204" pitchFamily="2" charset="-79"/>
            </a:endParaRPr>
          </a:p>
          <a:p>
            <a:pPr algn="ctr"/>
            <a:endParaRPr lang="es-CO" dirty="0"/>
          </a:p>
        </p:txBody>
      </p:sp>
      <p:pic>
        <p:nvPicPr>
          <p:cNvPr id="22" name="Imagen 21" descr="Icono&#10;&#10;Descripción generada automáticamente">
            <a:extLst>
              <a:ext uri="{FF2B5EF4-FFF2-40B4-BE49-F238E27FC236}">
                <a16:creationId xmlns:a16="http://schemas.microsoft.com/office/drawing/2014/main" id="{E7E99BDE-DA2B-A63C-8206-EFC48E6DF29E}"/>
              </a:ext>
            </a:extLst>
          </p:cNvPr>
          <p:cNvPicPr>
            <a:picLocks noChangeAspect="1"/>
          </p:cNvPicPr>
          <p:nvPr/>
        </p:nvPicPr>
        <p:blipFill>
          <a:blip r:embed="rId2"/>
          <a:stretch>
            <a:fillRect/>
          </a:stretch>
        </p:blipFill>
        <p:spPr>
          <a:xfrm>
            <a:off x="-4194379" y="7075821"/>
            <a:ext cx="4009501" cy="4009501"/>
          </a:xfrm>
          <a:prstGeom prst="rect">
            <a:avLst/>
          </a:prstGeom>
          <a:effectLst>
            <a:outerShdw blurRad="38100" dist="381000" dir="8580000" sx="104000" sy="104000" algn="ctr" rotWithShape="0">
              <a:srgbClr val="000000">
                <a:alpha val="53000"/>
              </a:srgbClr>
            </a:outerShdw>
          </a:effectLst>
        </p:spPr>
      </p:pic>
      <p:pic>
        <p:nvPicPr>
          <p:cNvPr id="3" name="Imagen 2">
            <a:extLst>
              <a:ext uri="{FF2B5EF4-FFF2-40B4-BE49-F238E27FC236}">
                <a16:creationId xmlns:a16="http://schemas.microsoft.com/office/drawing/2014/main" id="{845B4165-0FF4-62D1-F064-3A5EBC4DFBC0}"/>
              </a:ext>
            </a:extLst>
          </p:cNvPr>
          <p:cNvPicPr>
            <a:picLocks noChangeAspect="1"/>
          </p:cNvPicPr>
          <p:nvPr/>
        </p:nvPicPr>
        <p:blipFill rotWithShape="1">
          <a:blip r:embed="rId3"/>
          <a:srcRect l="4848" t="28395" r="29624" b="14572"/>
          <a:stretch/>
        </p:blipFill>
        <p:spPr>
          <a:xfrm>
            <a:off x="1140493" y="1497069"/>
            <a:ext cx="10282289" cy="4878216"/>
          </a:xfrm>
          <a:prstGeom prst="rect">
            <a:avLst/>
          </a:prstGeom>
        </p:spPr>
      </p:pic>
      <p:pic>
        <p:nvPicPr>
          <p:cNvPr id="6" name="Imagen 5">
            <a:extLst>
              <a:ext uri="{FF2B5EF4-FFF2-40B4-BE49-F238E27FC236}">
                <a16:creationId xmlns:a16="http://schemas.microsoft.com/office/drawing/2014/main" id="{C191D7D2-0E91-A4C6-7BF7-4D6A7AD39DB3}"/>
              </a:ext>
            </a:extLst>
          </p:cNvPr>
          <p:cNvPicPr>
            <a:picLocks noChangeAspect="1"/>
          </p:cNvPicPr>
          <p:nvPr/>
        </p:nvPicPr>
        <p:blipFill rotWithShape="1">
          <a:blip r:embed="rId4">
            <a:alphaModFix amt="5000"/>
          </a:blip>
          <a:srcRect l="4351" t="44465" r="38529" b="12616"/>
          <a:stretch/>
        </p:blipFill>
        <p:spPr>
          <a:xfrm>
            <a:off x="0" y="-5113473"/>
            <a:ext cx="11588332" cy="4895652"/>
          </a:xfrm>
          <a:prstGeom prst="rect">
            <a:avLst/>
          </a:prstGeom>
        </p:spPr>
      </p:pic>
      <p:sp>
        <p:nvSpPr>
          <p:cNvPr id="11" name="Signo más 10">
            <a:extLst>
              <a:ext uri="{FF2B5EF4-FFF2-40B4-BE49-F238E27FC236}">
                <a16:creationId xmlns:a16="http://schemas.microsoft.com/office/drawing/2014/main" id="{B1ED9B50-388E-49CF-8280-B3CEB326E6DD}"/>
              </a:ext>
            </a:extLst>
          </p:cNvPr>
          <p:cNvSpPr/>
          <p:nvPr/>
        </p:nvSpPr>
        <p:spPr>
          <a:xfrm rot="7060448">
            <a:off x="12750605" y="3768043"/>
            <a:ext cx="3043511" cy="3043511"/>
          </a:xfrm>
          <a:prstGeom prst="mathPlus">
            <a:avLst>
              <a:gd name="adj1" fmla="val 21016"/>
            </a:avLst>
          </a:prstGeom>
          <a:solidFill>
            <a:srgbClr val="E6A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CuadroTexto 41">
            <a:extLst>
              <a:ext uri="{FF2B5EF4-FFF2-40B4-BE49-F238E27FC236}">
                <a16:creationId xmlns:a16="http://schemas.microsoft.com/office/drawing/2014/main" id="{2516DD47-2859-D729-662A-6F9D51DB86C9}"/>
              </a:ext>
            </a:extLst>
          </p:cNvPr>
          <p:cNvSpPr txBox="1"/>
          <p:nvPr/>
        </p:nvSpPr>
        <p:spPr>
          <a:xfrm>
            <a:off x="-5314537" y="1723549"/>
            <a:ext cx="3912416" cy="243143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6600" b="1" dirty="0">
                <a:solidFill>
                  <a:schemeClr val="bg1">
                    <a:lumMod val="95000"/>
                  </a:schemeClr>
                </a:solidFill>
                <a:latin typeface="Rockwell Condensed" panose="02060603050405020104" pitchFamily="18" charset="0"/>
                <a:cs typeface="Aharoni" panose="020B0604020202020204" pitchFamily="2" charset="-79"/>
              </a:rPr>
              <a:t>VIOLETA</a:t>
            </a:r>
          </a:p>
          <a:p>
            <a:r>
              <a:rPr lang="en-US" sz="66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sz="2000" dirty="0"/>
          </a:p>
        </p:txBody>
      </p:sp>
      <p:sp>
        <p:nvSpPr>
          <p:cNvPr id="44" name="CuadroTexto 43">
            <a:extLst>
              <a:ext uri="{FF2B5EF4-FFF2-40B4-BE49-F238E27FC236}">
                <a16:creationId xmlns:a16="http://schemas.microsoft.com/office/drawing/2014/main" id="{DE871D68-186A-BD40-D440-86D564AD50EE}"/>
              </a:ext>
            </a:extLst>
          </p:cNvPr>
          <p:cNvSpPr txBox="1"/>
          <p:nvPr/>
        </p:nvSpPr>
        <p:spPr>
          <a:xfrm>
            <a:off x="-4209454" y="-987262"/>
            <a:ext cx="5305973"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i="1" dirty="0">
                <a:solidFill>
                  <a:srgbClr val="19A5B8"/>
                </a:solidFill>
                <a:latin typeface="Modern Love" panose="04090805081005020601" pitchFamily="82" charset="0"/>
              </a:rPr>
              <a:t>1er Sprint</a:t>
            </a:r>
            <a:endParaRPr lang="es-CO" sz="4800" i="1" dirty="0">
              <a:solidFill>
                <a:srgbClr val="19A5B8"/>
              </a:solidFill>
              <a:latin typeface="Modern Love" panose="04090805081005020601" pitchFamily="82" charset="0"/>
            </a:endParaRPr>
          </a:p>
        </p:txBody>
      </p:sp>
      <p:pic>
        <p:nvPicPr>
          <p:cNvPr id="46" name="Gráfico 45" descr="Internet con relleno sólido">
            <a:extLst>
              <a:ext uri="{FF2B5EF4-FFF2-40B4-BE49-F238E27FC236}">
                <a16:creationId xmlns:a16="http://schemas.microsoft.com/office/drawing/2014/main" id="{A255D9DA-C873-C919-5E44-4693BC12BEF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766257" y="582669"/>
            <a:ext cx="914400" cy="914400"/>
          </a:xfrm>
          <a:prstGeom prst="rect">
            <a:avLst/>
          </a:prstGeom>
        </p:spPr>
      </p:pic>
      <p:pic>
        <p:nvPicPr>
          <p:cNvPr id="50" name="Gráfico 49" descr="Ojo con relleno sólido">
            <a:extLst>
              <a:ext uri="{FF2B5EF4-FFF2-40B4-BE49-F238E27FC236}">
                <a16:creationId xmlns:a16="http://schemas.microsoft.com/office/drawing/2014/main" id="{B765EFB3-8D72-D597-9CF6-42167FC2808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4290021" y="1953838"/>
            <a:ext cx="914400" cy="914400"/>
          </a:xfrm>
          <a:prstGeom prst="rect">
            <a:avLst/>
          </a:prstGeom>
        </p:spPr>
      </p:pic>
      <p:pic>
        <p:nvPicPr>
          <p:cNvPr id="52" name="Gráfico 51" descr="Insignia de seguir con relleno sólido">
            <a:extLst>
              <a:ext uri="{FF2B5EF4-FFF2-40B4-BE49-F238E27FC236}">
                <a16:creationId xmlns:a16="http://schemas.microsoft.com/office/drawing/2014/main" id="{EDF99497-ACEC-09FF-966C-C46337A9BF5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983640" y="3350828"/>
            <a:ext cx="914400" cy="914400"/>
          </a:xfrm>
          <a:prstGeom prst="rect">
            <a:avLst/>
          </a:prstGeom>
        </p:spPr>
      </p:pic>
      <p:pic>
        <p:nvPicPr>
          <p:cNvPr id="60" name="Gráfico 59" descr="Insignia signo de interrogación con relleno sólido">
            <a:extLst>
              <a:ext uri="{FF2B5EF4-FFF2-40B4-BE49-F238E27FC236}">
                <a16:creationId xmlns:a16="http://schemas.microsoft.com/office/drawing/2014/main" id="{396053C6-88C5-80F7-CD95-1D87C57025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599904" y="5369154"/>
            <a:ext cx="914400" cy="914400"/>
          </a:xfrm>
          <a:prstGeom prst="rect">
            <a:avLst/>
          </a:prstGeom>
        </p:spPr>
      </p:pic>
      <p:sp>
        <p:nvSpPr>
          <p:cNvPr id="62" name="CuadroTexto 61">
            <a:extLst>
              <a:ext uri="{FF2B5EF4-FFF2-40B4-BE49-F238E27FC236}">
                <a16:creationId xmlns:a16="http://schemas.microsoft.com/office/drawing/2014/main" id="{458B77A5-58FA-A3B3-A2D3-22A1BDBE0BF8}"/>
              </a:ext>
            </a:extLst>
          </p:cNvPr>
          <p:cNvSpPr txBox="1"/>
          <p:nvPr/>
        </p:nvSpPr>
        <p:spPr>
          <a:xfrm>
            <a:off x="14747221" y="4379101"/>
            <a:ext cx="10546004" cy="221599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3800" b="1" dirty="0">
                <a:solidFill>
                  <a:srgbClr val="FFE500"/>
                </a:solidFill>
                <a:latin typeface="Aharoni" panose="02010803020104030203" pitchFamily="2" charset="-79"/>
                <a:cs typeface="Aharoni" panose="02010803020104030203" pitchFamily="2" charset="-79"/>
              </a:rPr>
              <a:t>…</a:t>
            </a:r>
          </a:p>
        </p:txBody>
      </p:sp>
      <p:sp>
        <p:nvSpPr>
          <p:cNvPr id="86" name="CuadroTexto 85">
            <a:extLst>
              <a:ext uri="{FF2B5EF4-FFF2-40B4-BE49-F238E27FC236}">
                <a16:creationId xmlns:a16="http://schemas.microsoft.com/office/drawing/2014/main" id="{E86B306C-B9E2-DCC1-0215-2C868F6556A4}"/>
              </a:ext>
            </a:extLst>
          </p:cNvPr>
          <p:cNvSpPr txBox="1"/>
          <p:nvPr/>
        </p:nvSpPr>
        <p:spPr>
          <a:xfrm>
            <a:off x="15840999" y="716703"/>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H1 – </a:t>
            </a:r>
            <a:r>
              <a:rPr lang="en-US" sz="3600" b="1" dirty="0" err="1">
                <a:solidFill>
                  <a:srgbClr val="FFE500"/>
                </a:solidFill>
                <a:latin typeface="Aharoni" panose="02010803020104030203" pitchFamily="2" charset="-79"/>
                <a:cs typeface="Aharoni" panose="02010803020104030203" pitchFamily="2" charset="-79"/>
              </a:rPr>
              <a:t>Página</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Inicio</a:t>
            </a:r>
            <a:endParaRPr lang="en-US" sz="3600" b="1" dirty="0">
              <a:solidFill>
                <a:srgbClr val="FFE500"/>
              </a:solidFill>
              <a:latin typeface="Aharoni" panose="02010803020104030203" pitchFamily="2" charset="-79"/>
              <a:cs typeface="Aharoni" panose="02010803020104030203" pitchFamily="2" charset="-79"/>
            </a:endParaRPr>
          </a:p>
        </p:txBody>
      </p:sp>
      <p:sp>
        <p:nvSpPr>
          <p:cNvPr id="88" name="CuadroTexto 87">
            <a:extLst>
              <a:ext uri="{FF2B5EF4-FFF2-40B4-BE49-F238E27FC236}">
                <a16:creationId xmlns:a16="http://schemas.microsoft.com/office/drawing/2014/main" id="{CAE578F9-9665-C3C4-0B81-B12191C3668D}"/>
              </a:ext>
            </a:extLst>
          </p:cNvPr>
          <p:cNvSpPr txBox="1"/>
          <p:nvPr/>
        </p:nvSpPr>
        <p:spPr>
          <a:xfrm>
            <a:off x="15223457" y="2087872"/>
            <a:ext cx="10660714"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H2 – </a:t>
            </a:r>
            <a:r>
              <a:rPr lang="en-US" sz="3200" b="1" dirty="0" err="1">
                <a:solidFill>
                  <a:srgbClr val="FFE500"/>
                </a:solidFill>
                <a:latin typeface="Aharoni" panose="02010803020104030203" pitchFamily="2" charset="-79"/>
                <a:cs typeface="Aharoni" panose="02010803020104030203" pitchFamily="2" charset="-79"/>
              </a:rPr>
              <a:t>Visualización</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Accesorios</a:t>
            </a:r>
            <a:r>
              <a:rPr lang="en-US" sz="3600" b="1" dirty="0">
                <a:solidFill>
                  <a:srgbClr val="FFE500"/>
                </a:solidFill>
                <a:latin typeface="Aharoni" panose="02010803020104030203" pitchFamily="2" charset="-79"/>
                <a:cs typeface="Aharoni" panose="02010803020104030203" pitchFamily="2" charset="-79"/>
              </a:rPr>
              <a:t> </a:t>
            </a:r>
          </a:p>
        </p:txBody>
      </p:sp>
      <p:sp>
        <p:nvSpPr>
          <p:cNvPr id="90" name="CuadroTexto 89">
            <a:extLst>
              <a:ext uri="{FF2B5EF4-FFF2-40B4-BE49-F238E27FC236}">
                <a16:creationId xmlns:a16="http://schemas.microsoft.com/office/drawing/2014/main" id="{E76113E4-D314-6782-C1B0-853D3F23A1C5}"/>
              </a:ext>
            </a:extLst>
          </p:cNvPr>
          <p:cNvSpPr txBox="1"/>
          <p:nvPr/>
        </p:nvSpPr>
        <p:spPr>
          <a:xfrm>
            <a:off x="14956130" y="3459041"/>
            <a:ext cx="10546004"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H5 – </a:t>
            </a:r>
            <a:r>
              <a:rPr lang="en-US" sz="3600" b="1" dirty="0" err="1">
                <a:solidFill>
                  <a:srgbClr val="FFE500"/>
                </a:solidFill>
                <a:latin typeface="Aharoni" panose="02010803020104030203" pitchFamily="2" charset="-79"/>
                <a:cs typeface="Aharoni" panose="02010803020104030203" pitchFamily="2" charset="-79"/>
              </a:rPr>
              <a:t>Agregar</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Nuevos</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Accesorios</a:t>
            </a:r>
            <a:endParaRPr lang="en-US" sz="3200" b="1" dirty="0">
              <a:solidFill>
                <a:srgbClr val="FFE500"/>
              </a:solidFill>
              <a:latin typeface="Aharoni" panose="02010803020104030203" pitchFamily="2" charset="-79"/>
              <a:cs typeface="Aharoni" panose="02010803020104030203" pitchFamily="2" charset="-79"/>
            </a:endParaRPr>
          </a:p>
        </p:txBody>
      </p:sp>
      <p:sp>
        <p:nvSpPr>
          <p:cNvPr id="9" name="Rectángulo 8">
            <a:extLst>
              <a:ext uri="{FF2B5EF4-FFF2-40B4-BE49-F238E27FC236}">
                <a16:creationId xmlns:a16="http://schemas.microsoft.com/office/drawing/2014/main" id="{1B893B97-CBA9-C155-04F0-D02801C49455}"/>
              </a:ext>
            </a:extLst>
          </p:cNvPr>
          <p:cNvSpPr/>
          <p:nvPr/>
        </p:nvSpPr>
        <p:spPr>
          <a:xfrm>
            <a:off x="11948746" y="1723550"/>
            <a:ext cx="157128" cy="4425970"/>
          </a:xfrm>
          <a:prstGeom prst="rect">
            <a:avLst/>
          </a:prstGeom>
          <a:solidFill>
            <a:srgbClr val="E6A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038364C-DA4B-A50B-D6A6-6E55C320FCD9}"/>
              </a:ext>
            </a:extLst>
          </p:cNvPr>
          <p:cNvSpPr/>
          <p:nvPr/>
        </p:nvSpPr>
        <p:spPr>
          <a:xfrm>
            <a:off x="11948746" y="5503188"/>
            <a:ext cx="157128" cy="646331"/>
          </a:xfrm>
          <a:prstGeom prst="rect">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8265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71735"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297634" y="737939"/>
            <a:ext cx="3912416" cy="243143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6600" b="1" dirty="0">
                <a:solidFill>
                  <a:schemeClr val="bg1">
                    <a:lumMod val="95000"/>
                  </a:schemeClr>
                </a:solidFill>
                <a:latin typeface="Rockwell Condensed" panose="02060603050405020104" pitchFamily="18" charset="0"/>
                <a:cs typeface="Aharoni" panose="020B0604020202020204" pitchFamily="2" charset="-79"/>
              </a:rPr>
              <a:t>VIOLETA</a:t>
            </a:r>
          </a:p>
          <a:p>
            <a:r>
              <a:rPr lang="en-US" sz="66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sz="2000" dirty="0"/>
          </a:p>
        </p:txBody>
      </p:sp>
      <p:sp>
        <p:nvSpPr>
          <p:cNvPr id="11" name="CuadroTexto 10">
            <a:extLst>
              <a:ext uri="{FF2B5EF4-FFF2-40B4-BE49-F238E27FC236}">
                <a16:creationId xmlns:a16="http://schemas.microsoft.com/office/drawing/2014/main" id="{FA0E2DD8-BFD0-CAE1-CBA9-6A5F37E8A0A7}"/>
              </a:ext>
            </a:extLst>
          </p:cNvPr>
          <p:cNvSpPr txBox="1"/>
          <p:nvPr/>
        </p:nvSpPr>
        <p:spPr>
          <a:xfrm>
            <a:off x="127569" y="399348"/>
            <a:ext cx="5305973"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i="1" dirty="0">
                <a:solidFill>
                  <a:srgbClr val="0FC4E1"/>
                </a:solidFill>
                <a:latin typeface="Forte" panose="03060902040502070203" pitchFamily="66" charset="0"/>
              </a:rPr>
              <a:t>1er Sprint</a:t>
            </a:r>
            <a:endParaRPr lang="es-CO" sz="4800" i="1" dirty="0">
              <a:solidFill>
                <a:srgbClr val="0FC4E1"/>
              </a:solidFill>
              <a:latin typeface="Forte" panose="03060902040502070203" pitchFamily="66" charset="0"/>
            </a:endParaRPr>
          </a:p>
        </p:txBody>
      </p:sp>
      <p:sp>
        <p:nvSpPr>
          <p:cNvPr id="18" name="Signo más 17">
            <a:extLst>
              <a:ext uri="{FF2B5EF4-FFF2-40B4-BE49-F238E27FC236}">
                <a16:creationId xmlns:a16="http://schemas.microsoft.com/office/drawing/2014/main" id="{AA8F4CD6-40A8-F6BA-C924-B744E3920053}"/>
              </a:ext>
            </a:extLst>
          </p:cNvPr>
          <p:cNvSpPr/>
          <p:nvPr/>
        </p:nvSpPr>
        <p:spPr>
          <a:xfrm rot="16200000">
            <a:off x="8962673" y="3653102"/>
            <a:ext cx="3043511" cy="3043511"/>
          </a:xfrm>
          <a:prstGeom prst="mathPlus">
            <a:avLst>
              <a:gd name="adj1" fmla="val 21016"/>
            </a:avLst>
          </a:prstGeom>
          <a:solidFill>
            <a:srgbClr val="FFE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22" name="Imagen 21" descr="Icono&#10;&#10;Descripción generada automáticamente">
            <a:extLst>
              <a:ext uri="{FF2B5EF4-FFF2-40B4-BE49-F238E27FC236}">
                <a16:creationId xmlns:a16="http://schemas.microsoft.com/office/drawing/2014/main" id="{E7E99BDE-DA2B-A63C-8206-EFC48E6DF29E}"/>
              </a:ext>
            </a:extLst>
          </p:cNvPr>
          <p:cNvPicPr>
            <a:picLocks noChangeAspect="1"/>
          </p:cNvPicPr>
          <p:nvPr/>
        </p:nvPicPr>
        <p:blipFill>
          <a:blip r:embed="rId2"/>
          <a:stretch>
            <a:fillRect/>
          </a:stretch>
        </p:blipFill>
        <p:spPr>
          <a:xfrm>
            <a:off x="588682" y="2802639"/>
            <a:ext cx="2541905" cy="2541905"/>
          </a:xfrm>
          <a:prstGeom prst="rect">
            <a:avLst/>
          </a:prstGeom>
          <a:effectLst>
            <a:outerShdw blurRad="38100" dist="381000" dir="8580000" sx="104000" sy="104000" algn="ctr" rotWithShape="0">
              <a:srgbClr val="000000">
                <a:alpha val="53000"/>
              </a:srgbClr>
            </a:outerShdw>
          </a:effectLst>
        </p:spPr>
      </p:pic>
      <p:pic>
        <p:nvPicPr>
          <p:cNvPr id="3" name="Gráfico 2" descr="Internet con relleno sólido">
            <a:extLst>
              <a:ext uri="{FF2B5EF4-FFF2-40B4-BE49-F238E27FC236}">
                <a16:creationId xmlns:a16="http://schemas.microsoft.com/office/drawing/2014/main" id="{F4977517-EE43-2C25-2841-2309B181699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992296" y="259449"/>
            <a:ext cx="914400" cy="914400"/>
          </a:xfrm>
          <a:prstGeom prst="rect">
            <a:avLst/>
          </a:prstGeom>
        </p:spPr>
      </p:pic>
      <p:sp>
        <p:nvSpPr>
          <p:cNvPr id="6" name="CuadroTexto 5">
            <a:extLst>
              <a:ext uri="{FF2B5EF4-FFF2-40B4-BE49-F238E27FC236}">
                <a16:creationId xmlns:a16="http://schemas.microsoft.com/office/drawing/2014/main" id="{40FE23E9-891A-D5ED-47FD-97D6D242747D}"/>
              </a:ext>
            </a:extLst>
          </p:cNvPr>
          <p:cNvSpPr txBox="1"/>
          <p:nvPr/>
        </p:nvSpPr>
        <p:spPr>
          <a:xfrm>
            <a:off x="6088219" y="399348"/>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H1 – </a:t>
            </a:r>
            <a:r>
              <a:rPr lang="en-US" sz="3600" b="1" dirty="0" err="1">
                <a:solidFill>
                  <a:srgbClr val="FFE500"/>
                </a:solidFill>
                <a:latin typeface="Aharoni" panose="02010803020104030203" pitchFamily="2" charset="-79"/>
                <a:cs typeface="Aharoni" panose="02010803020104030203" pitchFamily="2" charset="-79"/>
              </a:rPr>
              <a:t>Página</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Inicio</a:t>
            </a:r>
            <a:endParaRPr lang="en-US" sz="3600" b="1" dirty="0">
              <a:solidFill>
                <a:srgbClr val="FFE500"/>
              </a:solidFill>
              <a:latin typeface="Aharoni" panose="02010803020104030203" pitchFamily="2" charset="-79"/>
              <a:cs typeface="Aharoni" panose="02010803020104030203" pitchFamily="2" charset="-79"/>
            </a:endParaRPr>
          </a:p>
        </p:txBody>
      </p:sp>
      <p:sp>
        <p:nvSpPr>
          <p:cNvPr id="9" name="CuadroTexto 8">
            <a:extLst>
              <a:ext uri="{FF2B5EF4-FFF2-40B4-BE49-F238E27FC236}">
                <a16:creationId xmlns:a16="http://schemas.microsoft.com/office/drawing/2014/main" id="{BFAA3892-0876-FDBF-6905-6C1DA6935FAB}"/>
              </a:ext>
            </a:extLst>
          </p:cNvPr>
          <p:cNvSpPr txBox="1"/>
          <p:nvPr/>
        </p:nvSpPr>
        <p:spPr>
          <a:xfrm>
            <a:off x="5380639" y="1768572"/>
            <a:ext cx="10660714"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H2 </a:t>
            </a:r>
            <a:r>
              <a:rPr lang="en-US" sz="40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Visualización</a:t>
            </a:r>
            <a:r>
              <a:rPr lang="en-US" sz="3600" b="1" dirty="0">
                <a:solidFill>
                  <a:srgbClr val="FFE500"/>
                </a:solidFill>
                <a:latin typeface="Aharoni" panose="02010803020104030203" pitchFamily="2" charset="-79"/>
                <a:cs typeface="Aharoni" panose="02010803020104030203" pitchFamily="2" charset="-79"/>
              </a:rPr>
              <a:t> </a:t>
            </a:r>
            <a:r>
              <a:rPr lang="en-US" sz="3200" b="1" dirty="0">
                <a:solidFill>
                  <a:srgbClr val="FFE500"/>
                </a:solidFill>
                <a:latin typeface="Aharoni" panose="02010803020104030203" pitchFamily="2" charset="-79"/>
                <a:cs typeface="Aharoni" panose="02010803020104030203" pitchFamily="2" charset="-79"/>
              </a:rPr>
              <a:t>de </a:t>
            </a:r>
            <a:r>
              <a:rPr lang="en-US" sz="3200" b="1" dirty="0" err="1">
                <a:solidFill>
                  <a:srgbClr val="FFE500"/>
                </a:solidFill>
                <a:latin typeface="Aharoni" panose="02010803020104030203" pitchFamily="2" charset="-79"/>
                <a:cs typeface="Aharoni" panose="02010803020104030203" pitchFamily="2" charset="-79"/>
              </a:rPr>
              <a:t>Accesorios</a:t>
            </a:r>
            <a:r>
              <a:rPr lang="en-US" sz="3200" b="1" dirty="0">
                <a:solidFill>
                  <a:srgbClr val="FFE500"/>
                </a:solidFill>
                <a:latin typeface="Aharoni" panose="02010803020104030203" pitchFamily="2" charset="-79"/>
                <a:cs typeface="Aharoni" panose="02010803020104030203" pitchFamily="2" charset="-79"/>
              </a:rPr>
              <a:t> </a:t>
            </a:r>
            <a:endParaRPr lang="en-US" sz="3600" b="1" dirty="0">
              <a:solidFill>
                <a:srgbClr val="FFE500"/>
              </a:solidFill>
              <a:latin typeface="Aharoni" panose="02010803020104030203" pitchFamily="2" charset="-79"/>
              <a:cs typeface="Aharoni" panose="02010803020104030203" pitchFamily="2" charset="-79"/>
            </a:endParaRPr>
          </a:p>
        </p:txBody>
      </p:sp>
      <p:sp>
        <p:nvSpPr>
          <p:cNvPr id="14" name="CuadroTexto 13">
            <a:extLst>
              <a:ext uri="{FF2B5EF4-FFF2-40B4-BE49-F238E27FC236}">
                <a16:creationId xmlns:a16="http://schemas.microsoft.com/office/drawing/2014/main" id="{57EC9A6E-52E5-D2B4-0E44-DA9532858C18}"/>
              </a:ext>
            </a:extLst>
          </p:cNvPr>
          <p:cNvSpPr txBox="1"/>
          <p:nvPr/>
        </p:nvSpPr>
        <p:spPr>
          <a:xfrm>
            <a:off x="5126392" y="3163070"/>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H5 – </a:t>
            </a:r>
            <a:r>
              <a:rPr lang="en-US" sz="3200" b="1" dirty="0" err="1">
                <a:solidFill>
                  <a:srgbClr val="FFE500"/>
                </a:solidFill>
                <a:latin typeface="Aharoni" panose="02010803020104030203" pitchFamily="2" charset="-79"/>
                <a:cs typeface="Aharoni" panose="02010803020104030203" pitchFamily="2" charset="-79"/>
              </a:rPr>
              <a:t>Agregar</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Nuevos</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Accesorios</a:t>
            </a:r>
            <a:endParaRPr lang="en-US" sz="3200" b="1" dirty="0">
              <a:solidFill>
                <a:srgbClr val="FFE500"/>
              </a:solidFill>
              <a:latin typeface="Aharoni" panose="02010803020104030203" pitchFamily="2" charset="-79"/>
              <a:cs typeface="Aharoni" panose="02010803020104030203" pitchFamily="2" charset="-79"/>
            </a:endParaRPr>
          </a:p>
        </p:txBody>
      </p:sp>
      <p:pic>
        <p:nvPicPr>
          <p:cNvPr id="16" name="Gráfico 15" descr="Ojo con relleno sólido">
            <a:extLst>
              <a:ext uri="{FF2B5EF4-FFF2-40B4-BE49-F238E27FC236}">
                <a16:creationId xmlns:a16="http://schemas.microsoft.com/office/drawing/2014/main" id="{AD4C17BA-3CB0-F5B8-325F-E7DCC4F0D6C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467974" y="1633917"/>
            <a:ext cx="914400" cy="914400"/>
          </a:xfrm>
          <a:prstGeom prst="rect">
            <a:avLst/>
          </a:prstGeom>
        </p:spPr>
      </p:pic>
      <p:pic>
        <p:nvPicPr>
          <p:cNvPr id="19" name="Gráfico 18" descr="Insignia de seguir con relleno sólido">
            <a:extLst>
              <a:ext uri="{FF2B5EF4-FFF2-40B4-BE49-F238E27FC236}">
                <a16:creationId xmlns:a16="http://schemas.microsoft.com/office/drawing/2014/main" id="{0C8E29DE-66F6-67B3-E812-AA3F7DDB19F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209679" y="3027608"/>
            <a:ext cx="839254" cy="839254"/>
          </a:xfrm>
          <a:prstGeom prst="rect">
            <a:avLst/>
          </a:prstGeom>
        </p:spPr>
      </p:pic>
      <p:sp>
        <p:nvSpPr>
          <p:cNvPr id="31" name="CuadroTexto 30">
            <a:extLst>
              <a:ext uri="{FF2B5EF4-FFF2-40B4-BE49-F238E27FC236}">
                <a16:creationId xmlns:a16="http://schemas.microsoft.com/office/drawing/2014/main" id="{7B415218-056A-C916-3AA3-67627C407B0B}"/>
              </a:ext>
            </a:extLst>
          </p:cNvPr>
          <p:cNvSpPr txBox="1"/>
          <p:nvPr/>
        </p:nvSpPr>
        <p:spPr>
          <a:xfrm>
            <a:off x="6197978" y="2313066"/>
            <a:ext cx="552798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Rocky</a:t>
            </a:r>
            <a:r>
              <a:rPr lang="en-US" sz="40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000" b="1" dirty="0">
                <a:solidFill>
                  <a:srgbClr val="FFE500"/>
                </a:solidFill>
                <a:latin typeface="Aharoni" panose="02010803020104030203" pitchFamily="2" charset="-79"/>
                <a:cs typeface="Aharoni" panose="02010803020104030203" pitchFamily="2" charset="-79"/>
              </a:rPr>
              <a:t>:</a:t>
            </a:r>
            <a:r>
              <a:rPr lang="en-US" sz="5400" b="1" dirty="0">
                <a:solidFill>
                  <a:srgbClr val="FFE500"/>
                </a:solidFill>
                <a:latin typeface="Aharoni" panose="02010803020104030203" pitchFamily="2" charset="-79"/>
                <a:cs typeface="Aharoni" panose="02010803020104030203" pitchFamily="2" charset="-79"/>
              </a:rPr>
              <a:t>3</a:t>
            </a:r>
            <a:endParaRPr lang="en-US" sz="4000" b="1" dirty="0">
              <a:solidFill>
                <a:srgbClr val="FFE500"/>
              </a:solidFill>
              <a:latin typeface="Aharoni" panose="02010803020104030203" pitchFamily="2" charset="-79"/>
              <a:cs typeface="Aharoni" panose="02010803020104030203" pitchFamily="2" charset="-79"/>
            </a:endParaRPr>
          </a:p>
        </p:txBody>
      </p:sp>
      <p:pic>
        <p:nvPicPr>
          <p:cNvPr id="35" name="Gráfico 34" descr="Insignia signo de interrogación con relleno sólido">
            <a:extLst>
              <a:ext uri="{FF2B5EF4-FFF2-40B4-BE49-F238E27FC236}">
                <a16:creationId xmlns:a16="http://schemas.microsoft.com/office/drawing/2014/main" id="{DFB9A4DE-CBA6-0AAF-294B-B428087010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34228" y="4570993"/>
            <a:ext cx="839254" cy="839254"/>
          </a:xfrm>
          <a:prstGeom prst="rect">
            <a:avLst/>
          </a:prstGeom>
        </p:spPr>
      </p:pic>
      <p:sp>
        <p:nvSpPr>
          <p:cNvPr id="7" name="CuadroTexto 6">
            <a:extLst>
              <a:ext uri="{FF2B5EF4-FFF2-40B4-BE49-F238E27FC236}">
                <a16:creationId xmlns:a16="http://schemas.microsoft.com/office/drawing/2014/main" id="{AB72CCE3-1653-3B72-6ECB-B8BFF6814F3C}"/>
              </a:ext>
            </a:extLst>
          </p:cNvPr>
          <p:cNvSpPr txBox="1"/>
          <p:nvPr/>
        </p:nvSpPr>
        <p:spPr>
          <a:xfrm>
            <a:off x="4766117" y="4688924"/>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H6 – </a:t>
            </a:r>
            <a:r>
              <a:rPr lang="en-US" sz="3200" b="1" dirty="0" err="1">
                <a:solidFill>
                  <a:srgbClr val="FFE500"/>
                </a:solidFill>
                <a:latin typeface="Aharoni" panose="02010803020104030203" pitchFamily="2" charset="-79"/>
                <a:cs typeface="Aharoni" panose="02010803020104030203" pitchFamily="2" charset="-79"/>
              </a:rPr>
              <a:t>Categorías</a:t>
            </a:r>
            <a:endParaRPr lang="en-US" sz="3200" b="1" dirty="0">
              <a:solidFill>
                <a:srgbClr val="FFE500"/>
              </a:solidFill>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286D2BB6-98FD-07F5-4E81-CE2A311E9957}"/>
              </a:ext>
            </a:extLst>
          </p:cNvPr>
          <p:cNvSpPr txBox="1"/>
          <p:nvPr/>
        </p:nvSpPr>
        <p:spPr>
          <a:xfrm>
            <a:off x="6553706" y="930213"/>
            <a:ext cx="5529611" cy="113877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chemeClr val="bg1">
                    <a:lumMod val="95000"/>
                  </a:schemeClr>
                </a:solidFill>
                <a:latin typeface="Rockwell Condensed" panose="02060603050405020104" pitchFamily="18" charset="0"/>
                <a:cs typeface="Aharoni" panose="020B0604020202020204" pitchFamily="2" charset="-79"/>
              </a:rPr>
              <a:t>Jhonatan</a:t>
            </a:r>
            <a:r>
              <a:rPr lang="en-US" sz="36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3600" b="1" dirty="0">
                <a:solidFill>
                  <a:srgbClr val="FFE500"/>
                </a:solidFill>
                <a:latin typeface="Aharoni" panose="02010803020104030203" pitchFamily="2" charset="-79"/>
                <a:cs typeface="Aharoni" panose="02010803020104030203" pitchFamily="2" charset="-79"/>
              </a:rPr>
              <a:t>:</a:t>
            </a:r>
            <a:r>
              <a:rPr lang="en-US" sz="4800" b="1" dirty="0">
                <a:solidFill>
                  <a:srgbClr val="FFE500"/>
                </a:solidFill>
                <a:latin typeface="Aharoni" panose="02010803020104030203" pitchFamily="2" charset="-79"/>
                <a:cs typeface="Aharoni" panose="02010803020104030203" pitchFamily="2" charset="-79"/>
              </a:rPr>
              <a:t>1</a:t>
            </a:r>
            <a:endParaRPr lang="en-US" sz="3600" b="1" dirty="0">
              <a:solidFill>
                <a:srgbClr val="FFE500"/>
              </a:solidFill>
              <a:latin typeface="Aharoni" panose="02010803020104030203" pitchFamily="2" charset="-79"/>
              <a:cs typeface="Aharoni" panose="02010803020104030203" pitchFamily="2" charset="-79"/>
            </a:endParaRPr>
          </a:p>
          <a:p>
            <a:pPr algn="ctr"/>
            <a:endParaRPr lang="es-CO" sz="2000" dirty="0"/>
          </a:p>
        </p:txBody>
      </p:sp>
      <p:sp>
        <p:nvSpPr>
          <p:cNvPr id="23" name="CuadroTexto 22">
            <a:extLst>
              <a:ext uri="{FF2B5EF4-FFF2-40B4-BE49-F238E27FC236}">
                <a16:creationId xmlns:a16="http://schemas.microsoft.com/office/drawing/2014/main" id="{A660013F-ABEF-27B6-FF9E-B1ED1E331258}"/>
              </a:ext>
            </a:extLst>
          </p:cNvPr>
          <p:cNvSpPr txBox="1"/>
          <p:nvPr/>
        </p:nvSpPr>
        <p:spPr>
          <a:xfrm>
            <a:off x="5433542" y="3675406"/>
            <a:ext cx="5728103" cy="98488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Diego</a:t>
            </a:r>
            <a:r>
              <a:rPr lang="en-US" sz="40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000" b="1" dirty="0">
                <a:solidFill>
                  <a:srgbClr val="FFE500"/>
                </a:solidFill>
                <a:latin typeface="Aharoni" panose="02010803020104030203" pitchFamily="2" charset="-79"/>
                <a:cs typeface="Aharoni" panose="02010803020104030203" pitchFamily="2" charset="-79"/>
              </a:rPr>
              <a:t>:</a:t>
            </a:r>
            <a:r>
              <a:rPr lang="en-US" sz="5800" b="1" dirty="0">
                <a:solidFill>
                  <a:srgbClr val="FFE500"/>
                </a:solidFill>
                <a:latin typeface="Aharoni" panose="02010803020104030203" pitchFamily="2" charset="-79"/>
                <a:cs typeface="Aharoni" panose="02010803020104030203" pitchFamily="2" charset="-79"/>
              </a:rPr>
              <a:t>4</a:t>
            </a:r>
            <a:endParaRPr lang="es-CO" sz="5800" dirty="0"/>
          </a:p>
        </p:txBody>
      </p:sp>
      <p:sp>
        <p:nvSpPr>
          <p:cNvPr id="25" name="CuadroTexto 24">
            <a:extLst>
              <a:ext uri="{FF2B5EF4-FFF2-40B4-BE49-F238E27FC236}">
                <a16:creationId xmlns:a16="http://schemas.microsoft.com/office/drawing/2014/main" id="{9CE28634-30C7-B2F7-8779-E7E3508F8387}"/>
              </a:ext>
            </a:extLst>
          </p:cNvPr>
          <p:cNvSpPr txBox="1"/>
          <p:nvPr/>
        </p:nvSpPr>
        <p:spPr>
          <a:xfrm>
            <a:off x="5031691" y="5063033"/>
            <a:ext cx="4527245" cy="101566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Álvaro</a:t>
            </a:r>
            <a:r>
              <a:rPr lang="en-US" sz="4400" b="1" dirty="0">
                <a:solidFill>
                  <a:schemeClr val="bg1">
                    <a:lumMod val="95000"/>
                  </a:schemeClr>
                </a:solidFill>
                <a:latin typeface="Rockwell Condensed" panose="02060603050405020104" pitchFamily="18" charset="0"/>
                <a:cs typeface="Aharoni" panose="020B0604020202020204" pitchFamily="2" charset="-79"/>
              </a:rPr>
              <a:t>    </a:t>
            </a:r>
            <a:r>
              <a:rPr lang="en-US" sz="3200" b="1" dirty="0">
                <a:solidFill>
                  <a:srgbClr val="FFE500"/>
                </a:solidFill>
                <a:latin typeface="Aharoni" panose="02010803020104030203" pitchFamily="2" charset="-79"/>
                <a:cs typeface="Aharoni" panose="02010803020104030203" pitchFamily="2" charset="-79"/>
              </a:rPr>
              <a:t>Esfuerzo</a:t>
            </a:r>
            <a:r>
              <a:rPr lang="en-US" sz="4400" b="1" dirty="0">
                <a:solidFill>
                  <a:srgbClr val="FFE500"/>
                </a:solidFill>
                <a:latin typeface="Aharoni" panose="02010803020104030203" pitchFamily="2" charset="-79"/>
                <a:cs typeface="Aharoni" panose="02010803020104030203" pitchFamily="2" charset="-79"/>
              </a:rPr>
              <a:t>:</a:t>
            </a:r>
            <a:r>
              <a:rPr lang="en-US" sz="6000" b="1" dirty="0">
                <a:solidFill>
                  <a:srgbClr val="FFE500"/>
                </a:solidFill>
                <a:latin typeface="Aharoni" panose="02010803020104030203" pitchFamily="2" charset="-79"/>
                <a:cs typeface="Aharoni" panose="02010803020104030203" pitchFamily="2" charset="-79"/>
              </a:rPr>
              <a:t>5</a:t>
            </a:r>
            <a:endParaRPr lang="es-CO" sz="2000" dirty="0"/>
          </a:p>
        </p:txBody>
      </p:sp>
      <p:sp>
        <p:nvSpPr>
          <p:cNvPr id="27" name="CuadroTexto 26">
            <a:extLst>
              <a:ext uri="{FF2B5EF4-FFF2-40B4-BE49-F238E27FC236}">
                <a16:creationId xmlns:a16="http://schemas.microsoft.com/office/drawing/2014/main" id="{608E47AA-F204-D710-1CDD-8E4044E573F1}"/>
              </a:ext>
            </a:extLst>
          </p:cNvPr>
          <p:cNvSpPr txBox="1"/>
          <p:nvPr/>
        </p:nvSpPr>
        <p:spPr>
          <a:xfrm>
            <a:off x="504440" y="5423416"/>
            <a:ext cx="3566142"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b="1" dirty="0">
                <a:solidFill>
                  <a:srgbClr val="B656E3"/>
                </a:solidFill>
                <a:latin typeface="Aharoni" panose="02010803020104030203" pitchFamily="2" charset="-79"/>
                <a:cs typeface="Aharoni" panose="02010803020104030203" pitchFamily="2" charset="-79"/>
              </a:rPr>
              <a:t>2 </a:t>
            </a:r>
            <a:r>
              <a:rPr lang="en-US" sz="3200" b="1" dirty="0" err="1">
                <a:solidFill>
                  <a:srgbClr val="B656E3"/>
                </a:solidFill>
                <a:latin typeface="Aharoni" panose="02010803020104030203" pitchFamily="2" charset="-79"/>
                <a:cs typeface="Aharoni" panose="02010803020104030203" pitchFamily="2" charset="-79"/>
              </a:rPr>
              <a:t>Semanas</a:t>
            </a:r>
            <a:endParaRPr lang="en-US" sz="3200" b="1" dirty="0">
              <a:solidFill>
                <a:srgbClr val="B656E3"/>
              </a:solidFill>
              <a:latin typeface="Aharoni" panose="02010803020104030203" pitchFamily="2" charset="-79"/>
              <a:cs typeface="Aharoni" panose="02010803020104030203" pitchFamily="2" charset="-79"/>
            </a:endParaRPr>
          </a:p>
        </p:txBody>
      </p:sp>
      <p:sp>
        <p:nvSpPr>
          <p:cNvPr id="30" name="CuadroTexto 29">
            <a:extLst>
              <a:ext uri="{FF2B5EF4-FFF2-40B4-BE49-F238E27FC236}">
                <a16:creationId xmlns:a16="http://schemas.microsoft.com/office/drawing/2014/main" id="{13C61BD9-733A-5DFD-F09E-73D0616D6220}"/>
              </a:ext>
            </a:extLst>
          </p:cNvPr>
          <p:cNvSpPr txBox="1"/>
          <p:nvPr/>
        </p:nvSpPr>
        <p:spPr>
          <a:xfrm>
            <a:off x="573209" y="5949635"/>
            <a:ext cx="3566142"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b="1" dirty="0">
                <a:solidFill>
                  <a:srgbClr val="B656E3"/>
                </a:solidFill>
                <a:latin typeface="Aharoni" panose="02010803020104030203" pitchFamily="2" charset="-79"/>
                <a:cs typeface="Aharoni" panose="02010803020104030203" pitchFamily="2" charset="-79"/>
              </a:rPr>
              <a:t>10 </a:t>
            </a:r>
            <a:r>
              <a:rPr lang="en-US" sz="3200" b="1" dirty="0">
                <a:solidFill>
                  <a:srgbClr val="B656E3"/>
                </a:solidFill>
                <a:latin typeface="Aharoni" panose="02010803020104030203" pitchFamily="2" charset="-79"/>
                <a:cs typeface="Aharoni" panose="02010803020104030203" pitchFamily="2" charset="-79"/>
              </a:rPr>
              <a:t>Horas</a:t>
            </a:r>
          </a:p>
        </p:txBody>
      </p:sp>
      <p:sp>
        <p:nvSpPr>
          <p:cNvPr id="34" name="CuadroTexto 33">
            <a:extLst>
              <a:ext uri="{FF2B5EF4-FFF2-40B4-BE49-F238E27FC236}">
                <a16:creationId xmlns:a16="http://schemas.microsoft.com/office/drawing/2014/main" id="{386BFF11-FEC6-EA2D-36EB-19E6E12B47F6}"/>
              </a:ext>
            </a:extLst>
          </p:cNvPr>
          <p:cNvSpPr txBox="1"/>
          <p:nvPr/>
        </p:nvSpPr>
        <p:spPr>
          <a:xfrm>
            <a:off x="3363234" y="6085914"/>
            <a:ext cx="6819900"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0FC4E1"/>
                </a:solidFill>
                <a:latin typeface="Rockwell Condensed" panose="02060603050405020104" pitchFamily="18" charset="0"/>
                <a:cs typeface="Aharoni" panose="020B0604020202020204" pitchFamily="2" charset="-79"/>
              </a:rPr>
              <a:t>TOTAL: 10 PUNTOS DE ESFUERZO</a:t>
            </a:r>
            <a:endParaRPr lang="es-CO" sz="2000" dirty="0">
              <a:solidFill>
                <a:srgbClr val="0FC4E1"/>
              </a:solidFill>
            </a:endParaRPr>
          </a:p>
        </p:txBody>
      </p:sp>
    </p:spTree>
    <p:extLst>
      <p:ext uri="{BB962C8B-B14F-4D97-AF65-F5344CB8AC3E}">
        <p14:creationId xmlns:p14="http://schemas.microsoft.com/office/powerpoint/2010/main" val="319976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rgbClr val="6F1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71735"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297634" y="737939"/>
            <a:ext cx="3912416" cy="243143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6600" b="1" dirty="0">
                <a:solidFill>
                  <a:schemeClr val="bg1">
                    <a:lumMod val="95000"/>
                  </a:schemeClr>
                </a:solidFill>
                <a:latin typeface="Rockwell Condensed" panose="02060603050405020104" pitchFamily="18" charset="0"/>
                <a:cs typeface="Aharoni" panose="020B0604020202020204" pitchFamily="2" charset="-79"/>
              </a:rPr>
              <a:t>VIOLETA</a:t>
            </a:r>
          </a:p>
          <a:p>
            <a:r>
              <a:rPr lang="en-US" sz="66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sz="2000" dirty="0"/>
          </a:p>
        </p:txBody>
      </p:sp>
      <p:sp>
        <p:nvSpPr>
          <p:cNvPr id="11" name="CuadroTexto 10">
            <a:extLst>
              <a:ext uri="{FF2B5EF4-FFF2-40B4-BE49-F238E27FC236}">
                <a16:creationId xmlns:a16="http://schemas.microsoft.com/office/drawing/2014/main" id="{FA0E2DD8-BFD0-CAE1-CBA9-6A5F37E8A0A7}"/>
              </a:ext>
            </a:extLst>
          </p:cNvPr>
          <p:cNvSpPr txBox="1"/>
          <p:nvPr/>
        </p:nvSpPr>
        <p:spPr>
          <a:xfrm>
            <a:off x="127569" y="399348"/>
            <a:ext cx="5305973"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i="1" dirty="0">
                <a:solidFill>
                  <a:srgbClr val="0FC4E1"/>
                </a:solidFill>
                <a:latin typeface="Forte" panose="03060902040502070203" pitchFamily="66" charset="0"/>
              </a:rPr>
              <a:t>2do Sprint</a:t>
            </a:r>
            <a:endParaRPr lang="es-CO" sz="4800" i="1" dirty="0">
              <a:solidFill>
                <a:srgbClr val="0FC4E1"/>
              </a:solidFill>
              <a:latin typeface="Forte" panose="03060902040502070203" pitchFamily="66" charset="0"/>
            </a:endParaRPr>
          </a:p>
        </p:txBody>
      </p:sp>
      <p:sp>
        <p:nvSpPr>
          <p:cNvPr id="18" name="Signo más 17">
            <a:extLst>
              <a:ext uri="{FF2B5EF4-FFF2-40B4-BE49-F238E27FC236}">
                <a16:creationId xmlns:a16="http://schemas.microsoft.com/office/drawing/2014/main" id="{AA8F4CD6-40A8-F6BA-C924-B744E3920053}"/>
              </a:ext>
            </a:extLst>
          </p:cNvPr>
          <p:cNvSpPr/>
          <p:nvPr/>
        </p:nvSpPr>
        <p:spPr>
          <a:xfrm rot="16200000">
            <a:off x="8987991" y="3876561"/>
            <a:ext cx="3043511" cy="3043511"/>
          </a:xfrm>
          <a:prstGeom prst="mathPlus">
            <a:avLst>
              <a:gd name="adj1" fmla="val 21016"/>
            </a:avLst>
          </a:prstGeom>
          <a:solidFill>
            <a:srgbClr val="FFE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22" name="Imagen 21" descr="Icono&#10;&#10;Descripción generada automáticamente">
            <a:extLst>
              <a:ext uri="{FF2B5EF4-FFF2-40B4-BE49-F238E27FC236}">
                <a16:creationId xmlns:a16="http://schemas.microsoft.com/office/drawing/2014/main" id="{E7E99BDE-DA2B-A63C-8206-EFC48E6DF29E}"/>
              </a:ext>
            </a:extLst>
          </p:cNvPr>
          <p:cNvPicPr>
            <a:picLocks noChangeAspect="1"/>
          </p:cNvPicPr>
          <p:nvPr/>
        </p:nvPicPr>
        <p:blipFill>
          <a:blip r:embed="rId2"/>
          <a:stretch>
            <a:fillRect/>
          </a:stretch>
        </p:blipFill>
        <p:spPr>
          <a:xfrm>
            <a:off x="588682" y="2802639"/>
            <a:ext cx="2541905" cy="2541905"/>
          </a:xfrm>
          <a:prstGeom prst="rect">
            <a:avLst/>
          </a:prstGeom>
          <a:effectLst>
            <a:outerShdw blurRad="38100" dist="381000" dir="8580000" sx="104000" sy="104000" algn="ctr" rotWithShape="0">
              <a:srgbClr val="000000">
                <a:alpha val="53000"/>
              </a:srgbClr>
            </a:outerShdw>
          </a:effectLst>
        </p:spPr>
      </p:pic>
      <p:sp>
        <p:nvSpPr>
          <p:cNvPr id="24" name="Paralelogramo 23">
            <a:extLst>
              <a:ext uri="{FF2B5EF4-FFF2-40B4-BE49-F238E27FC236}">
                <a16:creationId xmlns:a16="http://schemas.microsoft.com/office/drawing/2014/main" id="{44004477-FC80-C20E-3BE6-596DB65660AC}"/>
              </a:ext>
            </a:extLst>
          </p:cNvPr>
          <p:cNvSpPr/>
          <p:nvPr/>
        </p:nvSpPr>
        <p:spPr>
          <a:xfrm>
            <a:off x="3543753" y="-2740763"/>
            <a:ext cx="11029950" cy="6858000"/>
          </a:xfrm>
          <a:prstGeom prst="parallelogram">
            <a:avLst/>
          </a:prstGeom>
          <a:solidFill>
            <a:srgbClr val="0FC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 name="Gráfico 2" descr="Internet con relleno sólido">
            <a:extLst>
              <a:ext uri="{FF2B5EF4-FFF2-40B4-BE49-F238E27FC236}">
                <a16:creationId xmlns:a16="http://schemas.microsoft.com/office/drawing/2014/main" id="{F4977517-EE43-2C25-2841-2309B181699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800337" y="468220"/>
            <a:ext cx="914400" cy="914400"/>
          </a:xfrm>
          <a:prstGeom prst="rect">
            <a:avLst/>
          </a:prstGeom>
        </p:spPr>
      </p:pic>
      <p:sp>
        <p:nvSpPr>
          <p:cNvPr id="6" name="CuadroTexto 5">
            <a:extLst>
              <a:ext uri="{FF2B5EF4-FFF2-40B4-BE49-F238E27FC236}">
                <a16:creationId xmlns:a16="http://schemas.microsoft.com/office/drawing/2014/main" id="{40FE23E9-891A-D5ED-47FD-97D6D242747D}"/>
              </a:ext>
            </a:extLst>
          </p:cNvPr>
          <p:cNvSpPr txBox="1"/>
          <p:nvPr/>
        </p:nvSpPr>
        <p:spPr>
          <a:xfrm>
            <a:off x="5896260" y="608119"/>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H1 – </a:t>
            </a:r>
            <a:r>
              <a:rPr lang="en-US" sz="3600" b="1" dirty="0" err="1">
                <a:solidFill>
                  <a:srgbClr val="FFE500"/>
                </a:solidFill>
                <a:latin typeface="Aharoni" panose="02010803020104030203" pitchFamily="2" charset="-79"/>
                <a:cs typeface="Aharoni" panose="02010803020104030203" pitchFamily="2" charset="-79"/>
              </a:rPr>
              <a:t>Página</a:t>
            </a:r>
            <a:r>
              <a:rPr lang="en-US" sz="3600" b="1" dirty="0">
                <a:solidFill>
                  <a:srgbClr val="FFE500"/>
                </a:solidFill>
                <a:latin typeface="Aharoni" panose="02010803020104030203" pitchFamily="2" charset="-79"/>
                <a:cs typeface="Aharoni" panose="02010803020104030203" pitchFamily="2" charset="-79"/>
              </a:rPr>
              <a:t> de </a:t>
            </a:r>
            <a:r>
              <a:rPr lang="en-US" sz="3600" b="1" dirty="0" err="1">
                <a:solidFill>
                  <a:srgbClr val="FFE500"/>
                </a:solidFill>
                <a:latin typeface="Aharoni" panose="02010803020104030203" pitchFamily="2" charset="-79"/>
                <a:cs typeface="Aharoni" panose="02010803020104030203" pitchFamily="2" charset="-79"/>
              </a:rPr>
              <a:t>Inicio</a:t>
            </a:r>
            <a:endParaRPr lang="en-US" sz="3600" b="1" dirty="0">
              <a:solidFill>
                <a:srgbClr val="FFE500"/>
              </a:solidFill>
              <a:latin typeface="Aharoni" panose="02010803020104030203" pitchFamily="2" charset="-79"/>
              <a:cs typeface="Aharoni" panose="02010803020104030203" pitchFamily="2" charset="-79"/>
            </a:endParaRPr>
          </a:p>
        </p:txBody>
      </p:sp>
      <p:sp>
        <p:nvSpPr>
          <p:cNvPr id="9" name="CuadroTexto 8">
            <a:extLst>
              <a:ext uri="{FF2B5EF4-FFF2-40B4-BE49-F238E27FC236}">
                <a16:creationId xmlns:a16="http://schemas.microsoft.com/office/drawing/2014/main" id="{BFAA3892-0876-FDBF-6905-6C1DA6935FAB}"/>
              </a:ext>
            </a:extLst>
          </p:cNvPr>
          <p:cNvSpPr txBox="1"/>
          <p:nvPr/>
        </p:nvSpPr>
        <p:spPr>
          <a:xfrm>
            <a:off x="5444077" y="1440537"/>
            <a:ext cx="10660714"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H2 </a:t>
            </a:r>
            <a:r>
              <a:rPr lang="en-US" sz="40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Visualización</a:t>
            </a:r>
            <a:r>
              <a:rPr lang="en-US" sz="3600" b="1" dirty="0">
                <a:solidFill>
                  <a:srgbClr val="FFE500"/>
                </a:solidFill>
                <a:latin typeface="Aharoni" panose="02010803020104030203" pitchFamily="2" charset="-79"/>
                <a:cs typeface="Aharoni" panose="02010803020104030203" pitchFamily="2" charset="-79"/>
              </a:rPr>
              <a:t> </a:t>
            </a:r>
            <a:r>
              <a:rPr lang="en-US" sz="3200" b="1" dirty="0">
                <a:solidFill>
                  <a:srgbClr val="FFE500"/>
                </a:solidFill>
                <a:latin typeface="Aharoni" panose="02010803020104030203" pitchFamily="2" charset="-79"/>
                <a:cs typeface="Aharoni" panose="02010803020104030203" pitchFamily="2" charset="-79"/>
              </a:rPr>
              <a:t>de </a:t>
            </a:r>
            <a:r>
              <a:rPr lang="en-US" sz="3200" b="1" dirty="0" err="1">
                <a:solidFill>
                  <a:srgbClr val="FFE500"/>
                </a:solidFill>
                <a:latin typeface="Aharoni" panose="02010803020104030203" pitchFamily="2" charset="-79"/>
                <a:cs typeface="Aharoni" panose="02010803020104030203" pitchFamily="2" charset="-79"/>
              </a:rPr>
              <a:t>Accesorios</a:t>
            </a:r>
            <a:r>
              <a:rPr lang="en-US" sz="3200" b="1" dirty="0">
                <a:solidFill>
                  <a:srgbClr val="FFE500"/>
                </a:solidFill>
                <a:latin typeface="Aharoni" panose="02010803020104030203" pitchFamily="2" charset="-79"/>
                <a:cs typeface="Aharoni" panose="02010803020104030203" pitchFamily="2" charset="-79"/>
              </a:rPr>
              <a:t> </a:t>
            </a:r>
            <a:endParaRPr lang="en-US" sz="3600" b="1" dirty="0">
              <a:solidFill>
                <a:srgbClr val="FFE500"/>
              </a:solidFill>
              <a:latin typeface="Aharoni" panose="02010803020104030203" pitchFamily="2" charset="-79"/>
              <a:cs typeface="Aharoni" panose="02010803020104030203" pitchFamily="2" charset="-79"/>
            </a:endParaRPr>
          </a:p>
        </p:txBody>
      </p:sp>
      <p:sp>
        <p:nvSpPr>
          <p:cNvPr id="14" name="CuadroTexto 13">
            <a:extLst>
              <a:ext uri="{FF2B5EF4-FFF2-40B4-BE49-F238E27FC236}">
                <a16:creationId xmlns:a16="http://schemas.microsoft.com/office/drawing/2014/main" id="{57EC9A6E-52E5-D2B4-0E44-DA9532858C18}"/>
              </a:ext>
            </a:extLst>
          </p:cNvPr>
          <p:cNvSpPr txBox="1"/>
          <p:nvPr/>
        </p:nvSpPr>
        <p:spPr>
          <a:xfrm>
            <a:off x="5129390" y="2183353"/>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H5 – </a:t>
            </a:r>
            <a:r>
              <a:rPr lang="en-US" sz="3200" b="1" dirty="0" err="1">
                <a:solidFill>
                  <a:srgbClr val="FFE500"/>
                </a:solidFill>
                <a:latin typeface="Aharoni" panose="02010803020104030203" pitchFamily="2" charset="-79"/>
                <a:cs typeface="Aharoni" panose="02010803020104030203" pitchFamily="2" charset="-79"/>
              </a:rPr>
              <a:t>Agregar</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Nuevos</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Accesorios</a:t>
            </a:r>
            <a:endParaRPr lang="en-US" sz="3200" b="1" dirty="0">
              <a:solidFill>
                <a:srgbClr val="FFE500"/>
              </a:solidFill>
              <a:latin typeface="Aharoni" panose="02010803020104030203" pitchFamily="2" charset="-79"/>
              <a:cs typeface="Aharoni" panose="02010803020104030203" pitchFamily="2" charset="-79"/>
            </a:endParaRPr>
          </a:p>
        </p:txBody>
      </p:sp>
      <p:pic>
        <p:nvPicPr>
          <p:cNvPr id="16" name="Gráfico 15" descr="Ojo con relleno sólido">
            <a:extLst>
              <a:ext uri="{FF2B5EF4-FFF2-40B4-BE49-F238E27FC236}">
                <a16:creationId xmlns:a16="http://schemas.microsoft.com/office/drawing/2014/main" id="{AD4C17BA-3CB0-F5B8-325F-E7DCC4F0D6C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31412" y="1305882"/>
            <a:ext cx="914400" cy="914400"/>
          </a:xfrm>
          <a:prstGeom prst="rect">
            <a:avLst/>
          </a:prstGeom>
        </p:spPr>
      </p:pic>
      <p:pic>
        <p:nvPicPr>
          <p:cNvPr id="19" name="Gráfico 18" descr="Insignia de seguir con relleno sólido">
            <a:extLst>
              <a:ext uri="{FF2B5EF4-FFF2-40B4-BE49-F238E27FC236}">
                <a16:creationId xmlns:a16="http://schemas.microsoft.com/office/drawing/2014/main" id="{0C8E29DE-66F6-67B3-E812-AA3F7DDB19F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212677" y="2047891"/>
            <a:ext cx="839254" cy="839254"/>
          </a:xfrm>
          <a:prstGeom prst="rect">
            <a:avLst/>
          </a:prstGeom>
        </p:spPr>
      </p:pic>
      <p:pic>
        <p:nvPicPr>
          <p:cNvPr id="35" name="Gráfico 34" descr="Insignia signo de interrogación con relleno sólido">
            <a:extLst>
              <a:ext uri="{FF2B5EF4-FFF2-40B4-BE49-F238E27FC236}">
                <a16:creationId xmlns:a16="http://schemas.microsoft.com/office/drawing/2014/main" id="{DFB9A4DE-CBA6-0AAF-294B-B428087010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89431" y="2955983"/>
            <a:ext cx="839254" cy="839254"/>
          </a:xfrm>
          <a:prstGeom prst="rect">
            <a:avLst/>
          </a:prstGeom>
        </p:spPr>
      </p:pic>
      <p:sp>
        <p:nvSpPr>
          <p:cNvPr id="7" name="CuadroTexto 6">
            <a:extLst>
              <a:ext uri="{FF2B5EF4-FFF2-40B4-BE49-F238E27FC236}">
                <a16:creationId xmlns:a16="http://schemas.microsoft.com/office/drawing/2014/main" id="{AB72CCE3-1653-3B72-6ECB-B8BFF6814F3C}"/>
              </a:ext>
            </a:extLst>
          </p:cNvPr>
          <p:cNvSpPr txBox="1"/>
          <p:nvPr/>
        </p:nvSpPr>
        <p:spPr>
          <a:xfrm>
            <a:off x="4921320" y="3073914"/>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FFE500"/>
                </a:solidFill>
                <a:latin typeface="Aharoni" panose="02010803020104030203" pitchFamily="2" charset="-79"/>
                <a:cs typeface="Aharoni" panose="02010803020104030203" pitchFamily="2" charset="-79"/>
              </a:rPr>
              <a:t>H6 – </a:t>
            </a:r>
            <a:r>
              <a:rPr lang="en-US" sz="3200" b="1" dirty="0" err="1">
                <a:solidFill>
                  <a:srgbClr val="FFE500"/>
                </a:solidFill>
                <a:latin typeface="Aharoni" panose="02010803020104030203" pitchFamily="2" charset="-79"/>
                <a:cs typeface="Aharoni" panose="02010803020104030203" pitchFamily="2" charset="-79"/>
              </a:rPr>
              <a:t>Categorías</a:t>
            </a:r>
            <a:endParaRPr lang="en-US" sz="3200" b="1" dirty="0">
              <a:solidFill>
                <a:srgbClr val="FFE500"/>
              </a:solidFill>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286D2BB6-98FD-07F5-4E81-CE2A311E9957}"/>
              </a:ext>
            </a:extLst>
          </p:cNvPr>
          <p:cNvSpPr txBox="1"/>
          <p:nvPr/>
        </p:nvSpPr>
        <p:spPr>
          <a:xfrm>
            <a:off x="8913807" y="2912791"/>
            <a:ext cx="5529611" cy="150810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chemeClr val="bg1">
                    <a:lumMod val="95000"/>
                  </a:schemeClr>
                </a:solidFill>
                <a:latin typeface="Rockwell Condensed" panose="02060603050405020104" pitchFamily="18" charset="0"/>
                <a:cs typeface="Aharoni" panose="020B0604020202020204" pitchFamily="2" charset="-79"/>
              </a:rPr>
              <a:t>Hacer</a:t>
            </a:r>
            <a:r>
              <a:rPr lang="en-US" sz="3600" b="1" dirty="0">
                <a:solidFill>
                  <a:schemeClr val="bg1">
                    <a:lumMod val="95000"/>
                  </a:schemeClr>
                </a:solidFill>
                <a:latin typeface="Rockwell Condensed" panose="02060603050405020104" pitchFamily="18" charset="0"/>
                <a:cs typeface="Aharoni" panose="020B0604020202020204" pitchFamily="2" charset="-79"/>
              </a:rPr>
              <a:t> </a:t>
            </a:r>
            <a:r>
              <a:rPr lang="en-US" sz="3600" b="1" dirty="0" err="1">
                <a:solidFill>
                  <a:schemeClr val="bg1">
                    <a:lumMod val="95000"/>
                  </a:schemeClr>
                </a:solidFill>
                <a:latin typeface="Rockwell Condensed" panose="02060603050405020104" pitchFamily="18" charset="0"/>
                <a:cs typeface="Aharoni" panose="020B0604020202020204" pitchFamily="2" charset="-79"/>
              </a:rPr>
              <a:t>Pruebas</a:t>
            </a:r>
            <a:endParaRPr lang="en-US" sz="3600" b="1" dirty="0">
              <a:solidFill>
                <a:schemeClr val="bg1">
                  <a:lumMod val="95000"/>
                </a:schemeClr>
              </a:solidFill>
              <a:latin typeface="Rockwell Condensed" panose="02060603050405020104" pitchFamily="18" charset="0"/>
              <a:cs typeface="Aharoni" panose="020B0604020202020204" pitchFamily="2" charset="-79"/>
            </a:endParaRPr>
          </a:p>
          <a:p>
            <a:r>
              <a:rPr lang="en-US" sz="3600" b="1" dirty="0">
                <a:solidFill>
                  <a:schemeClr val="bg1">
                    <a:lumMod val="95000"/>
                  </a:schemeClr>
                </a:solidFill>
                <a:latin typeface="Rockwell Condensed" panose="02060603050405020104" pitchFamily="18" charset="0"/>
                <a:cs typeface="Aharoni" panose="020B0604020202020204" pitchFamily="2" charset="-79"/>
              </a:rPr>
              <a:t>Diego – </a:t>
            </a:r>
            <a:r>
              <a:rPr lang="en-US" sz="3600" b="1" dirty="0" err="1">
                <a:solidFill>
                  <a:schemeClr val="bg1">
                    <a:lumMod val="95000"/>
                  </a:schemeClr>
                </a:solidFill>
                <a:latin typeface="Rockwell Condensed" panose="02060603050405020104" pitchFamily="18" charset="0"/>
                <a:cs typeface="Aharoni" panose="020B0604020202020204" pitchFamily="2" charset="-79"/>
              </a:rPr>
              <a:t>Jesid</a:t>
            </a:r>
            <a:endParaRPr lang="en-US" sz="3600" b="1" dirty="0">
              <a:solidFill>
                <a:srgbClr val="FFE500"/>
              </a:solidFill>
              <a:latin typeface="Aharoni" panose="02010803020104030203" pitchFamily="2" charset="-79"/>
              <a:cs typeface="Aharoni" panose="02010803020104030203" pitchFamily="2" charset="-79"/>
            </a:endParaRPr>
          </a:p>
          <a:p>
            <a:pPr algn="ctr"/>
            <a:endParaRPr lang="es-CO" sz="2000" dirty="0"/>
          </a:p>
        </p:txBody>
      </p:sp>
      <p:sp>
        <p:nvSpPr>
          <p:cNvPr id="27" name="CuadroTexto 26">
            <a:extLst>
              <a:ext uri="{FF2B5EF4-FFF2-40B4-BE49-F238E27FC236}">
                <a16:creationId xmlns:a16="http://schemas.microsoft.com/office/drawing/2014/main" id="{608E47AA-F204-D710-1CDD-8E4044E573F1}"/>
              </a:ext>
            </a:extLst>
          </p:cNvPr>
          <p:cNvSpPr txBox="1"/>
          <p:nvPr/>
        </p:nvSpPr>
        <p:spPr>
          <a:xfrm>
            <a:off x="504440" y="5423416"/>
            <a:ext cx="3566142"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b="1" dirty="0">
                <a:solidFill>
                  <a:srgbClr val="B656E3"/>
                </a:solidFill>
                <a:latin typeface="Aharoni" panose="02010803020104030203" pitchFamily="2" charset="-79"/>
                <a:cs typeface="Aharoni" panose="02010803020104030203" pitchFamily="2" charset="-79"/>
              </a:rPr>
              <a:t>2 </a:t>
            </a:r>
            <a:r>
              <a:rPr lang="en-US" sz="3200" b="1" dirty="0" err="1">
                <a:solidFill>
                  <a:srgbClr val="B656E3"/>
                </a:solidFill>
                <a:latin typeface="Aharoni" panose="02010803020104030203" pitchFamily="2" charset="-79"/>
                <a:cs typeface="Aharoni" panose="02010803020104030203" pitchFamily="2" charset="-79"/>
              </a:rPr>
              <a:t>Semanas</a:t>
            </a:r>
            <a:endParaRPr lang="en-US" sz="3200" b="1" dirty="0">
              <a:solidFill>
                <a:srgbClr val="B656E3"/>
              </a:solidFill>
              <a:latin typeface="Aharoni" panose="02010803020104030203" pitchFamily="2" charset="-79"/>
              <a:cs typeface="Aharoni" panose="02010803020104030203" pitchFamily="2" charset="-79"/>
            </a:endParaRPr>
          </a:p>
        </p:txBody>
      </p:sp>
      <p:sp>
        <p:nvSpPr>
          <p:cNvPr id="30" name="CuadroTexto 29">
            <a:extLst>
              <a:ext uri="{FF2B5EF4-FFF2-40B4-BE49-F238E27FC236}">
                <a16:creationId xmlns:a16="http://schemas.microsoft.com/office/drawing/2014/main" id="{13C61BD9-733A-5DFD-F09E-73D0616D6220}"/>
              </a:ext>
            </a:extLst>
          </p:cNvPr>
          <p:cNvSpPr txBox="1"/>
          <p:nvPr/>
        </p:nvSpPr>
        <p:spPr>
          <a:xfrm>
            <a:off x="573209" y="5949635"/>
            <a:ext cx="3566142"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b="1" dirty="0">
                <a:solidFill>
                  <a:srgbClr val="B656E3"/>
                </a:solidFill>
                <a:latin typeface="Aharoni" panose="02010803020104030203" pitchFamily="2" charset="-79"/>
                <a:cs typeface="Aharoni" panose="02010803020104030203" pitchFamily="2" charset="-79"/>
              </a:rPr>
              <a:t>10 </a:t>
            </a:r>
            <a:r>
              <a:rPr lang="en-US" sz="3200" b="1" dirty="0">
                <a:solidFill>
                  <a:srgbClr val="B656E3"/>
                </a:solidFill>
                <a:latin typeface="Aharoni" panose="02010803020104030203" pitchFamily="2" charset="-79"/>
                <a:cs typeface="Aharoni" panose="02010803020104030203" pitchFamily="2" charset="-79"/>
              </a:rPr>
              <a:t>Horas</a:t>
            </a:r>
          </a:p>
        </p:txBody>
      </p:sp>
      <p:sp>
        <p:nvSpPr>
          <p:cNvPr id="34" name="CuadroTexto 33">
            <a:extLst>
              <a:ext uri="{FF2B5EF4-FFF2-40B4-BE49-F238E27FC236}">
                <a16:creationId xmlns:a16="http://schemas.microsoft.com/office/drawing/2014/main" id="{386BFF11-FEC6-EA2D-36EB-19E6E12B47F6}"/>
              </a:ext>
            </a:extLst>
          </p:cNvPr>
          <p:cNvSpPr txBox="1"/>
          <p:nvPr/>
        </p:nvSpPr>
        <p:spPr>
          <a:xfrm>
            <a:off x="3152447" y="6300527"/>
            <a:ext cx="6819900"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0FC4E1"/>
                </a:solidFill>
                <a:latin typeface="Rockwell Condensed" panose="02060603050405020104" pitchFamily="18" charset="0"/>
                <a:cs typeface="Aharoni" panose="020B0604020202020204" pitchFamily="2" charset="-79"/>
              </a:rPr>
              <a:t>TOTAL: 10 PUNTOS DE ESFUERZO</a:t>
            </a:r>
            <a:endParaRPr lang="es-CO" dirty="0">
              <a:solidFill>
                <a:srgbClr val="0FC4E1"/>
              </a:solidFill>
            </a:endParaRPr>
          </a:p>
        </p:txBody>
      </p:sp>
      <p:sp>
        <p:nvSpPr>
          <p:cNvPr id="41" name="CuadroTexto 40">
            <a:extLst>
              <a:ext uri="{FF2B5EF4-FFF2-40B4-BE49-F238E27FC236}">
                <a16:creationId xmlns:a16="http://schemas.microsoft.com/office/drawing/2014/main" id="{40FE23E9-891A-D5ED-47FD-97D6D242747D}"/>
              </a:ext>
            </a:extLst>
          </p:cNvPr>
          <p:cNvSpPr txBox="1"/>
          <p:nvPr/>
        </p:nvSpPr>
        <p:spPr>
          <a:xfrm>
            <a:off x="3786076" y="4279198"/>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H3 – </a:t>
            </a:r>
            <a:r>
              <a:rPr lang="en-US" sz="3600" b="1" dirty="0" err="1">
                <a:solidFill>
                  <a:srgbClr val="FFE500"/>
                </a:solidFill>
                <a:latin typeface="Aharoni" panose="02010803020104030203" pitchFamily="2" charset="-79"/>
                <a:cs typeface="Aharoni" panose="02010803020104030203" pitchFamily="2" charset="-79"/>
              </a:rPr>
              <a:t>Crear</a:t>
            </a:r>
            <a:r>
              <a:rPr lang="en-US" sz="3600" b="1" dirty="0">
                <a:solidFill>
                  <a:srgbClr val="FFE500"/>
                </a:solidFill>
                <a:latin typeface="Aharoni" panose="02010803020104030203" pitchFamily="2" charset="-79"/>
                <a:cs typeface="Aharoni" panose="02010803020104030203" pitchFamily="2" charset="-79"/>
              </a:rPr>
              <a:t> </a:t>
            </a:r>
            <a:r>
              <a:rPr lang="en-US" sz="3600" b="1" dirty="0" err="1">
                <a:solidFill>
                  <a:srgbClr val="FFE500"/>
                </a:solidFill>
                <a:latin typeface="Aharoni" panose="02010803020104030203" pitchFamily="2" charset="-79"/>
                <a:cs typeface="Aharoni" panose="02010803020104030203" pitchFamily="2" charset="-79"/>
              </a:rPr>
              <a:t>Cuenta</a:t>
            </a:r>
            <a:endParaRPr lang="en-US" sz="3600" b="1" dirty="0">
              <a:solidFill>
                <a:srgbClr val="FFE500"/>
              </a:solidFill>
              <a:latin typeface="Aharoni" panose="02010803020104030203" pitchFamily="2" charset="-79"/>
              <a:cs typeface="Aharoni" panose="02010803020104030203" pitchFamily="2" charset="-79"/>
            </a:endParaRPr>
          </a:p>
        </p:txBody>
      </p:sp>
      <p:sp>
        <p:nvSpPr>
          <p:cNvPr id="42" name="CuadroTexto 41">
            <a:extLst>
              <a:ext uri="{FF2B5EF4-FFF2-40B4-BE49-F238E27FC236}">
                <a16:creationId xmlns:a16="http://schemas.microsoft.com/office/drawing/2014/main" id="{BFAA3892-0876-FDBF-6905-6C1DA6935FAB}"/>
              </a:ext>
            </a:extLst>
          </p:cNvPr>
          <p:cNvSpPr txBox="1"/>
          <p:nvPr/>
        </p:nvSpPr>
        <p:spPr>
          <a:xfrm>
            <a:off x="3511838" y="5341393"/>
            <a:ext cx="10660714"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FFE500"/>
                </a:solidFill>
                <a:latin typeface="Aharoni" panose="02010803020104030203" pitchFamily="2" charset="-79"/>
                <a:cs typeface="Aharoni" panose="02010803020104030203" pitchFamily="2" charset="-79"/>
              </a:rPr>
              <a:t>H8 </a:t>
            </a:r>
            <a:r>
              <a:rPr lang="en-US" sz="40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Carpeta</a:t>
            </a:r>
            <a:r>
              <a:rPr lang="en-US" sz="3200" b="1" dirty="0">
                <a:solidFill>
                  <a:srgbClr val="FFE500"/>
                </a:solidFill>
                <a:latin typeface="Aharoni" panose="02010803020104030203" pitchFamily="2" charset="-79"/>
                <a:cs typeface="Aharoni" panose="02010803020104030203" pitchFamily="2" charset="-79"/>
              </a:rPr>
              <a:t> </a:t>
            </a:r>
            <a:r>
              <a:rPr lang="en-US" sz="3200" b="1" dirty="0" err="1">
                <a:solidFill>
                  <a:srgbClr val="FFE500"/>
                </a:solidFill>
                <a:latin typeface="Aharoni" panose="02010803020104030203" pitchFamily="2" charset="-79"/>
                <a:cs typeface="Aharoni" panose="02010803020104030203" pitchFamily="2" charset="-79"/>
              </a:rPr>
              <a:t>Favoritos</a:t>
            </a:r>
            <a:endParaRPr lang="en-US" sz="3600" b="1" dirty="0">
              <a:solidFill>
                <a:srgbClr val="FFE500"/>
              </a:solidFill>
              <a:latin typeface="Aharoni" panose="02010803020104030203" pitchFamily="2" charset="-79"/>
              <a:cs typeface="Aharoni" panose="02010803020104030203" pitchFamily="2" charset="-79"/>
            </a:endParaRPr>
          </a:p>
        </p:txBody>
      </p:sp>
      <p:sp>
        <p:nvSpPr>
          <p:cNvPr id="25" name="CuadroTexto 24">
            <a:extLst>
              <a:ext uri="{FF2B5EF4-FFF2-40B4-BE49-F238E27FC236}">
                <a16:creationId xmlns:a16="http://schemas.microsoft.com/office/drawing/2014/main" id="{286D2BB6-98FD-07F5-4E81-CE2A311E9957}"/>
              </a:ext>
            </a:extLst>
          </p:cNvPr>
          <p:cNvSpPr txBox="1"/>
          <p:nvPr/>
        </p:nvSpPr>
        <p:spPr>
          <a:xfrm>
            <a:off x="4520602" y="4864334"/>
            <a:ext cx="5529611"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Álvaro</a:t>
            </a:r>
            <a:endParaRPr lang="en-US" sz="3600" b="1" dirty="0">
              <a:solidFill>
                <a:srgbClr val="FFE500"/>
              </a:solidFill>
              <a:latin typeface="Aharoni" panose="02010803020104030203" pitchFamily="2" charset="-79"/>
              <a:cs typeface="Aharoni" panose="02010803020104030203" pitchFamily="2" charset="-79"/>
            </a:endParaRPr>
          </a:p>
          <a:p>
            <a:pPr algn="ctr"/>
            <a:endParaRPr lang="es-CO" sz="2000" dirty="0"/>
          </a:p>
        </p:txBody>
      </p:sp>
      <p:sp>
        <p:nvSpPr>
          <p:cNvPr id="26" name="CuadroTexto 25">
            <a:extLst>
              <a:ext uri="{FF2B5EF4-FFF2-40B4-BE49-F238E27FC236}">
                <a16:creationId xmlns:a16="http://schemas.microsoft.com/office/drawing/2014/main" id="{286D2BB6-98FD-07F5-4E81-CE2A311E9957}"/>
              </a:ext>
            </a:extLst>
          </p:cNvPr>
          <p:cNvSpPr txBox="1"/>
          <p:nvPr/>
        </p:nvSpPr>
        <p:spPr>
          <a:xfrm>
            <a:off x="4527689" y="5903893"/>
            <a:ext cx="5529611"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chemeClr val="bg1">
                    <a:lumMod val="95000"/>
                  </a:schemeClr>
                </a:solidFill>
                <a:latin typeface="Rockwell Condensed" panose="02060603050405020104" pitchFamily="18" charset="0"/>
                <a:cs typeface="Aharoni" panose="020B0604020202020204" pitchFamily="2" charset="-79"/>
              </a:rPr>
              <a:t>Rocky</a:t>
            </a:r>
            <a:endParaRPr lang="en-US" sz="3600" b="1" dirty="0">
              <a:solidFill>
                <a:srgbClr val="FFE500"/>
              </a:solidFill>
              <a:latin typeface="Aharoni" panose="02010803020104030203" pitchFamily="2" charset="-79"/>
              <a:cs typeface="Aharoni" panose="02010803020104030203" pitchFamily="2" charset="-79"/>
            </a:endParaRPr>
          </a:p>
          <a:p>
            <a:pPr algn="ctr"/>
            <a:endParaRPr lang="es-CO" sz="2000" dirty="0"/>
          </a:p>
        </p:txBody>
      </p:sp>
    </p:spTree>
    <p:extLst>
      <p:ext uri="{BB962C8B-B14F-4D97-AF65-F5344CB8AC3E}">
        <p14:creationId xmlns:p14="http://schemas.microsoft.com/office/powerpoint/2010/main" val="293043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elogramo 7">
            <a:extLst>
              <a:ext uri="{FF2B5EF4-FFF2-40B4-BE49-F238E27FC236}">
                <a16:creationId xmlns:a16="http://schemas.microsoft.com/office/drawing/2014/main" id="{2045BAA7-D424-118C-5FCB-30A96C0F8C61}"/>
              </a:ext>
            </a:extLst>
          </p:cNvPr>
          <p:cNvSpPr/>
          <p:nvPr/>
        </p:nvSpPr>
        <p:spPr>
          <a:xfrm>
            <a:off x="-2189628" y="0"/>
            <a:ext cx="68199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Paralelogramo 9">
            <a:extLst>
              <a:ext uri="{FF2B5EF4-FFF2-40B4-BE49-F238E27FC236}">
                <a16:creationId xmlns:a16="http://schemas.microsoft.com/office/drawing/2014/main" id="{44004477-FC80-C20E-3BE6-596DB65660AC}"/>
              </a:ext>
            </a:extLst>
          </p:cNvPr>
          <p:cNvSpPr/>
          <p:nvPr/>
        </p:nvSpPr>
        <p:spPr>
          <a:xfrm>
            <a:off x="2895600" y="0"/>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D4F4E9F7-959A-208A-D6E8-722C392F3CC0}"/>
              </a:ext>
            </a:extLst>
          </p:cNvPr>
          <p:cNvSpPr txBox="1"/>
          <p:nvPr/>
        </p:nvSpPr>
        <p:spPr>
          <a:xfrm>
            <a:off x="8312544" y="1592223"/>
            <a:ext cx="567647" cy="292388"/>
          </a:xfrm>
          <a:prstGeom prst="rect">
            <a:avLst/>
          </a:prstGeom>
          <a:noFill/>
          <a:effectLst/>
        </p:spPr>
        <p:txBody>
          <a:bodyPr wrap="square" rtlCol="0">
            <a:spAutoFit/>
          </a:bodyPr>
          <a:lstStyle/>
          <a:p>
            <a:r>
              <a:rPr lang="en-US" sz="600" b="1" dirty="0">
                <a:solidFill>
                  <a:srgbClr val="B656E3"/>
                </a:solidFill>
                <a:latin typeface="Rockwell Condensed" panose="02060603050405020104" pitchFamily="18" charset="0"/>
                <a:cs typeface="Aharoni" panose="020B0604020202020204" pitchFamily="2" charset="-79"/>
              </a:rPr>
              <a:t>VIOLETA</a:t>
            </a:r>
          </a:p>
          <a:p>
            <a:r>
              <a:rPr lang="en-US" sz="600" b="1" dirty="0">
                <a:solidFill>
                  <a:srgbClr val="B656E3"/>
                </a:solidFill>
                <a:latin typeface="Rockwell Condensed" panose="02060603050405020104" pitchFamily="18" charset="0"/>
                <a:cs typeface="Aharoni" panose="020B0604020202020204" pitchFamily="2" charset="-79"/>
              </a:rPr>
              <a:t>BOUTIQUE</a:t>
            </a:r>
          </a:p>
          <a:p>
            <a:pPr algn="ctr"/>
            <a:endParaRPr lang="es-CO" sz="100" dirty="0"/>
          </a:p>
        </p:txBody>
      </p:sp>
      <p:sp>
        <p:nvSpPr>
          <p:cNvPr id="13" name="Signo más 12">
            <a:extLst>
              <a:ext uri="{FF2B5EF4-FFF2-40B4-BE49-F238E27FC236}">
                <a16:creationId xmlns:a16="http://schemas.microsoft.com/office/drawing/2014/main" id="{2A0F7A20-E62F-B9DC-E0AC-29E63E82ED27}"/>
              </a:ext>
            </a:extLst>
          </p:cNvPr>
          <p:cNvSpPr/>
          <p:nvPr/>
        </p:nvSpPr>
        <p:spPr>
          <a:xfrm rot="16200000">
            <a:off x="8686695" y="3936187"/>
            <a:ext cx="3043511" cy="3043511"/>
          </a:xfrm>
          <a:prstGeom prst="mathPlus">
            <a:avLst>
              <a:gd name="adj1" fmla="val 2101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Imagen 14" descr="Icono&#10;&#10;Descripción generada automáticamente">
            <a:extLst>
              <a:ext uri="{FF2B5EF4-FFF2-40B4-BE49-F238E27FC236}">
                <a16:creationId xmlns:a16="http://schemas.microsoft.com/office/drawing/2014/main" id="{8480583A-8798-A140-5B55-B4077F9E19E3}"/>
              </a:ext>
            </a:extLst>
          </p:cNvPr>
          <p:cNvPicPr>
            <a:picLocks noChangeAspect="1"/>
          </p:cNvPicPr>
          <p:nvPr/>
        </p:nvPicPr>
        <p:blipFill>
          <a:blip r:embed="rId2"/>
          <a:stretch>
            <a:fillRect/>
          </a:stretch>
        </p:blipFill>
        <p:spPr>
          <a:xfrm>
            <a:off x="-2146113" y="7272203"/>
            <a:ext cx="4009501" cy="4009501"/>
          </a:xfrm>
          <a:prstGeom prst="rect">
            <a:avLst/>
          </a:prstGeom>
          <a:effectLst>
            <a:outerShdw blurRad="38100" dist="381000" dir="8580000" sx="104000" sy="104000" algn="ctr" rotWithShape="0">
              <a:srgbClr val="000000">
                <a:alpha val="53000"/>
              </a:srgbClr>
            </a:outerShdw>
          </a:effectLst>
        </p:spPr>
      </p:pic>
      <p:sp>
        <p:nvSpPr>
          <p:cNvPr id="4" name="CuadroTexto 3">
            <a:extLst>
              <a:ext uri="{FF2B5EF4-FFF2-40B4-BE49-F238E27FC236}">
                <a16:creationId xmlns:a16="http://schemas.microsoft.com/office/drawing/2014/main" id="{18A627A9-6085-E423-0A78-6DD741507761}"/>
              </a:ext>
            </a:extLst>
          </p:cNvPr>
          <p:cNvSpPr txBox="1"/>
          <p:nvPr/>
        </p:nvSpPr>
        <p:spPr>
          <a:xfrm>
            <a:off x="3975608" y="4129028"/>
            <a:ext cx="5653362" cy="255454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latin typeface="Aharoni" panose="02010803020104030203" pitchFamily="2" charset="-79"/>
                <a:cs typeface="Aharoni" panose="02010803020104030203" pitchFamily="2" charset="-79"/>
              </a:rPr>
              <a:t>   Aguilar Diego</a:t>
            </a:r>
          </a:p>
          <a:p>
            <a:r>
              <a:rPr lang="en-US" sz="4000" b="1" dirty="0">
                <a:solidFill>
                  <a:schemeClr val="bg1">
                    <a:lumMod val="95000"/>
                  </a:schemeClr>
                </a:solidFill>
                <a:latin typeface="Aharoni" panose="02010803020104030203" pitchFamily="2" charset="-79"/>
                <a:cs typeface="Aharoni" panose="02010803020104030203" pitchFamily="2" charset="-79"/>
              </a:rPr>
              <a:t>  Barrios Rocky</a:t>
            </a:r>
          </a:p>
          <a:p>
            <a:r>
              <a:rPr lang="en-US" sz="4000" b="1" dirty="0">
                <a:solidFill>
                  <a:schemeClr val="bg1">
                    <a:lumMod val="95000"/>
                  </a:schemeClr>
                </a:solidFill>
                <a:latin typeface="Aharoni" panose="02010803020104030203" pitchFamily="2" charset="-79"/>
                <a:cs typeface="Aharoni" panose="02010803020104030203" pitchFamily="2" charset="-79"/>
              </a:rPr>
              <a:t> Paredes</a:t>
            </a:r>
            <a:r>
              <a:rPr lang="es-CO" sz="4000" b="1" dirty="0">
                <a:solidFill>
                  <a:schemeClr val="bg1">
                    <a:lumMod val="95000"/>
                  </a:schemeClr>
                </a:solidFill>
                <a:latin typeface="Aharoni" panose="02010803020104030203" pitchFamily="2" charset="-79"/>
                <a:cs typeface="Aharoni" panose="02010803020104030203" pitchFamily="2" charset="-79"/>
              </a:rPr>
              <a:t> Álvaro</a:t>
            </a:r>
          </a:p>
          <a:p>
            <a:r>
              <a:rPr lang="es-CO" sz="4000" b="1" dirty="0">
                <a:solidFill>
                  <a:schemeClr val="bg1">
                    <a:lumMod val="95000"/>
                  </a:schemeClr>
                </a:solidFill>
                <a:latin typeface="Aharoni" panose="02010803020104030203" pitchFamily="2" charset="-79"/>
                <a:cs typeface="Aharoni" panose="02010803020104030203" pitchFamily="2" charset="-79"/>
              </a:rPr>
              <a:t>Tejada </a:t>
            </a:r>
            <a:r>
              <a:rPr lang="es-CO" sz="4000" b="1" dirty="0" err="1">
                <a:solidFill>
                  <a:schemeClr val="bg1">
                    <a:lumMod val="95000"/>
                  </a:schemeClr>
                </a:solidFill>
                <a:latin typeface="Aharoni" panose="02010803020104030203" pitchFamily="2" charset="-79"/>
                <a:cs typeface="Aharoni" panose="02010803020104030203" pitchFamily="2" charset="-79"/>
              </a:rPr>
              <a:t>Jhonatan</a:t>
            </a:r>
            <a:endParaRPr lang="en-US" sz="4000" b="1" dirty="0">
              <a:solidFill>
                <a:schemeClr val="bg1">
                  <a:lumMod val="95000"/>
                </a:schemeClr>
              </a:solidFill>
              <a:latin typeface="Aharoni" panose="02010803020104030203" pitchFamily="2" charset="-79"/>
              <a:cs typeface="Aharoni" panose="02010803020104030203" pitchFamily="2" charset="-79"/>
            </a:endParaRPr>
          </a:p>
        </p:txBody>
      </p:sp>
      <p:sp>
        <p:nvSpPr>
          <p:cNvPr id="17" name="CuadroTexto 16">
            <a:extLst>
              <a:ext uri="{FF2B5EF4-FFF2-40B4-BE49-F238E27FC236}">
                <a16:creationId xmlns:a16="http://schemas.microsoft.com/office/drawing/2014/main" id="{D55E9D3C-F7F8-C75A-F60F-BA82C1C5C429}"/>
              </a:ext>
            </a:extLst>
          </p:cNvPr>
          <p:cNvSpPr txBox="1"/>
          <p:nvPr/>
        </p:nvSpPr>
        <p:spPr>
          <a:xfrm>
            <a:off x="4746648" y="114673"/>
            <a:ext cx="7868747" cy="477053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3800" b="1" dirty="0">
                <a:solidFill>
                  <a:schemeClr val="bg1">
                    <a:lumMod val="95000"/>
                  </a:schemeClr>
                </a:solidFill>
                <a:latin typeface="Rockwell Condensed" panose="02060603050405020104" pitchFamily="18" charset="0"/>
                <a:cs typeface="Aharoni" panose="020B0604020202020204" pitchFamily="2" charset="-79"/>
              </a:rPr>
              <a:t> VIOLETA</a:t>
            </a:r>
          </a:p>
          <a:p>
            <a:r>
              <a:rPr lang="en-US" sz="138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sz="2800" dirty="0"/>
          </a:p>
        </p:txBody>
      </p:sp>
      <p:sp>
        <p:nvSpPr>
          <p:cNvPr id="20" name="CuadroTexto 19">
            <a:extLst>
              <a:ext uri="{FF2B5EF4-FFF2-40B4-BE49-F238E27FC236}">
                <a16:creationId xmlns:a16="http://schemas.microsoft.com/office/drawing/2014/main" id="{93E386B0-2BED-C3A8-F046-95703571364E}"/>
              </a:ext>
            </a:extLst>
          </p:cNvPr>
          <p:cNvSpPr txBox="1"/>
          <p:nvPr/>
        </p:nvSpPr>
        <p:spPr>
          <a:xfrm>
            <a:off x="220980" y="4486847"/>
            <a:ext cx="4492260" cy="120032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err="1">
                <a:solidFill>
                  <a:srgbClr val="6F1799"/>
                </a:solidFill>
                <a:latin typeface="Aharoni" panose="02010803020104030203" pitchFamily="2" charset="-79"/>
                <a:cs typeface="Aharoni" panose="02010803020104030203" pitchFamily="2" charset="-79"/>
              </a:rPr>
              <a:t>Ingeniería</a:t>
            </a:r>
            <a:r>
              <a:rPr lang="en-US" sz="3600" b="1" dirty="0">
                <a:solidFill>
                  <a:srgbClr val="6F1799"/>
                </a:solidFill>
                <a:latin typeface="Aharoni" panose="02010803020104030203" pitchFamily="2" charset="-79"/>
                <a:cs typeface="Aharoni" panose="02010803020104030203" pitchFamily="2" charset="-79"/>
              </a:rPr>
              <a:t> De </a:t>
            </a:r>
            <a:r>
              <a:rPr lang="en-US" sz="3200" b="1" dirty="0">
                <a:solidFill>
                  <a:srgbClr val="6F1799"/>
                </a:solidFill>
                <a:latin typeface="Aharoni" panose="02010803020104030203" pitchFamily="2" charset="-79"/>
                <a:cs typeface="Aharoni" panose="02010803020104030203" pitchFamily="2" charset="-79"/>
              </a:rPr>
              <a:t>Software</a:t>
            </a:r>
            <a:r>
              <a:rPr lang="en-US" sz="3600" b="1" dirty="0">
                <a:solidFill>
                  <a:srgbClr val="6F1799"/>
                </a:solidFill>
                <a:latin typeface="Aharoni" panose="02010803020104030203" pitchFamily="2" charset="-79"/>
                <a:cs typeface="Aharoni" panose="02010803020104030203" pitchFamily="2" charset="-79"/>
              </a:rPr>
              <a:t> II</a:t>
            </a:r>
          </a:p>
        </p:txBody>
      </p:sp>
      <p:sp>
        <p:nvSpPr>
          <p:cNvPr id="11" name="CuadroTexto 10">
            <a:extLst>
              <a:ext uri="{FF2B5EF4-FFF2-40B4-BE49-F238E27FC236}">
                <a16:creationId xmlns:a16="http://schemas.microsoft.com/office/drawing/2014/main" id="{FA0E2DD8-BFD0-CAE1-CBA9-6A5F37E8A0A7}"/>
              </a:ext>
            </a:extLst>
          </p:cNvPr>
          <p:cNvSpPr txBox="1"/>
          <p:nvPr/>
        </p:nvSpPr>
        <p:spPr>
          <a:xfrm>
            <a:off x="5876092" y="1545835"/>
            <a:ext cx="8662867" cy="156966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9600" i="1" dirty="0">
                <a:solidFill>
                  <a:srgbClr val="FFC000"/>
                </a:solidFill>
                <a:latin typeface="Forte" panose="03060902040502070203" pitchFamily="66" charset="0"/>
              </a:rPr>
              <a:t>Proyecto</a:t>
            </a:r>
            <a:endParaRPr lang="es-CO" sz="6600" i="1" dirty="0">
              <a:solidFill>
                <a:srgbClr val="FFC000"/>
              </a:solidFill>
              <a:latin typeface="Forte" panose="03060902040502070203" pitchFamily="66" charset="0"/>
            </a:endParaRPr>
          </a:p>
        </p:txBody>
      </p:sp>
      <p:pic>
        <p:nvPicPr>
          <p:cNvPr id="14" name="Imagen 13" descr="Imagen que contiene Forma&#10;&#10;Descripción generada automáticamente">
            <a:extLst>
              <a:ext uri="{FF2B5EF4-FFF2-40B4-BE49-F238E27FC236}">
                <a16:creationId xmlns:a16="http://schemas.microsoft.com/office/drawing/2014/main" id="{E6144CBF-BD74-2883-D3D0-ED2CA263FF0C}"/>
              </a:ext>
            </a:extLst>
          </p:cNvPr>
          <p:cNvPicPr>
            <a:picLocks noChangeAspect="1"/>
          </p:cNvPicPr>
          <p:nvPr/>
        </p:nvPicPr>
        <p:blipFill rotWithShape="1">
          <a:blip r:embed="rId3"/>
          <a:srcRect b="11864"/>
          <a:stretch/>
        </p:blipFill>
        <p:spPr>
          <a:xfrm>
            <a:off x="83808" y="0"/>
            <a:ext cx="5115905" cy="4337612"/>
          </a:xfrm>
          <a:prstGeom prst="rect">
            <a:avLst/>
          </a:prstGeom>
          <a:effectLst>
            <a:outerShdw blurRad="50800" dist="114300" dir="8640000" algn="ctr" rotWithShape="0">
              <a:srgbClr val="000000">
                <a:alpha val="19000"/>
              </a:srgbClr>
            </a:outerShdw>
          </a:effectLst>
        </p:spPr>
      </p:pic>
      <p:sp>
        <p:nvSpPr>
          <p:cNvPr id="24" name="CuadroTexto 23">
            <a:extLst>
              <a:ext uri="{FF2B5EF4-FFF2-40B4-BE49-F238E27FC236}">
                <a16:creationId xmlns:a16="http://schemas.microsoft.com/office/drawing/2014/main" id="{5674FD32-006C-A656-2A94-9AD9247B47F4}"/>
              </a:ext>
            </a:extLst>
          </p:cNvPr>
          <p:cNvSpPr txBox="1"/>
          <p:nvPr/>
        </p:nvSpPr>
        <p:spPr>
          <a:xfrm>
            <a:off x="0" y="-3587029"/>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H1 – </a:t>
            </a:r>
            <a:r>
              <a:rPr lang="en-US" sz="3600" b="1" dirty="0" err="1">
                <a:solidFill>
                  <a:srgbClr val="6F1799"/>
                </a:solidFill>
                <a:latin typeface="Aharoni" panose="02010803020104030203" pitchFamily="2" charset="-79"/>
                <a:cs typeface="Aharoni" panose="02010803020104030203" pitchFamily="2" charset="-79"/>
              </a:rPr>
              <a:t>Página</a:t>
            </a:r>
            <a:r>
              <a:rPr lang="en-US" sz="3600" b="1" dirty="0">
                <a:solidFill>
                  <a:srgbClr val="6F1799"/>
                </a:solidFill>
                <a:latin typeface="Aharoni" panose="02010803020104030203" pitchFamily="2" charset="-79"/>
                <a:cs typeface="Aharoni" panose="02010803020104030203" pitchFamily="2" charset="-79"/>
              </a:rPr>
              <a:t> de </a:t>
            </a:r>
            <a:r>
              <a:rPr lang="en-US" sz="3600" b="1" dirty="0" err="1">
                <a:solidFill>
                  <a:srgbClr val="6F1799"/>
                </a:solidFill>
                <a:latin typeface="Aharoni" panose="02010803020104030203" pitchFamily="2" charset="-79"/>
                <a:cs typeface="Aharoni" panose="02010803020104030203" pitchFamily="2" charset="-79"/>
              </a:rPr>
              <a:t>Inicio</a:t>
            </a:r>
            <a:endParaRPr lang="en-US" sz="3600" b="1" dirty="0">
              <a:solidFill>
                <a:srgbClr val="6F1799"/>
              </a:solidFill>
              <a:latin typeface="Aharoni" panose="02010803020104030203" pitchFamily="2" charset="-79"/>
              <a:cs typeface="Aharoni" panose="02010803020104030203" pitchFamily="2" charset="-79"/>
            </a:endParaRPr>
          </a:p>
        </p:txBody>
      </p:sp>
      <p:pic>
        <p:nvPicPr>
          <p:cNvPr id="26" name="Gráfico 25" descr="Casilla marcada con relleno sólido">
            <a:extLst>
              <a:ext uri="{FF2B5EF4-FFF2-40B4-BE49-F238E27FC236}">
                <a16:creationId xmlns:a16="http://schemas.microsoft.com/office/drawing/2014/main" id="{587C2F93-97BD-B83B-6ED7-2F48C3A85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4829" y="4981631"/>
            <a:ext cx="849338" cy="849338"/>
          </a:xfrm>
          <a:prstGeom prst="rect">
            <a:avLst/>
          </a:prstGeom>
        </p:spPr>
      </p:pic>
    </p:spTree>
    <p:extLst>
      <p:ext uri="{BB962C8B-B14F-4D97-AF65-F5344CB8AC3E}">
        <p14:creationId xmlns:p14="http://schemas.microsoft.com/office/powerpoint/2010/main" val="306447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19">
            <a:extLst>
              <a:ext uri="{FF2B5EF4-FFF2-40B4-BE49-F238E27FC236}">
                <a16:creationId xmlns:a16="http://schemas.microsoft.com/office/drawing/2014/main" id="{93E386B0-2BED-C3A8-F046-95703571364E}"/>
              </a:ext>
            </a:extLst>
          </p:cNvPr>
          <p:cNvSpPr txBox="1"/>
          <p:nvPr/>
        </p:nvSpPr>
        <p:spPr>
          <a:xfrm>
            <a:off x="539799" y="358713"/>
            <a:ext cx="5937203" cy="646331"/>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err="1">
                <a:solidFill>
                  <a:schemeClr val="bg1"/>
                </a:solidFill>
                <a:latin typeface="Aharoni" panose="02010803020104030203" pitchFamily="2" charset="-79"/>
                <a:cs typeface="Aharoni" panose="02010803020104030203" pitchFamily="2" charset="-79"/>
              </a:rPr>
              <a:t>Ingeniería</a:t>
            </a:r>
            <a:r>
              <a:rPr lang="en-US" sz="3600" b="1" dirty="0">
                <a:solidFill>
                  <a:schemeClr val="bg1"/>
                </a:solidFill>
                <a:latin typeface="Aharoni" panose="02010803020104030203" pitchFamily="2" charset="-79"/>
                <a:cs typeface="Aharoni" panose="02010803020104030203" pitchFamily="2" charset="-79"/>
              </a:rPr>
              <a:t> De </a:t>
            </a:r>
            <a:r>
              <a:rPr lang="en-US" sz="3200" b="1" dirty="0">
                <a:solidFill>
                  <a:schemeClr val="bg1"/>
                </a:solidFill>
                <a:latin typeface="Aharoni" panose="02010803020104030203" pitchFamily="2" charset="-79"/>
                <a:cs typeface="Aharoni" panose="02010803020104030203" pitchFamily="2" charset="-79"/>
              </a:rPr>
              <a:t>Software</a:t>
            </a:r>
            <a:r>
              <a:rPr lang="en-US" sz="3600" b="1" dirty="0">
                <a:solidFill>
                  <a:schemeClr val="bg1"/>
                </a:solidFill>
                <a:latin typeface="Aharoni" panose="02010803020104030203" pitchFamily="2" charset="-79"/>
                <a:cs typeface="Aharoni" panose="02010803020104030203" pitchFamily="2" charset="-79"/>
              </a:rPr>
              <a:t> II</a:t>
            </a:r>
          </a:p>
        </p:txBody>
      </p:sp>
      <p:sp>
        <p:nvSpPr>
          <p:cNvPr id="39" name="CuadroTexto 10">
            <a:extLst>
              <a:ext uri="{FF2B5EF4-FFF2-40B4-BE49-F238E27FC236}">
                <a16:creationId xmlns:a16="http://schemas.microsoft.com/office/drawing/2014/main" id="{FA0E2DD8-BFD0-CAE1-CBA9-6A5F37E8A0A7}"/>
              </a:ext>
            </a:extLst>
          </p:cNvPr>
          <p:cNvSpPr txBox="1"/>
          <p:nvPr/>
        </p:nvSpPr>
        <p:spPr>
          <a:xfrm>
            <a:off x="8036330" y="5586010"/>
            <a:ext cx="8662867" cy="1200329"/>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i="1" dirty="0">
                <a:solidFill>
                  <a:schemeClr val="bg1"/>
                </a:solidFill>
                <a:latin typeface="Modern Love" panose="04090805081005020601" pitchFamily="82" charset="0"/>
              </a:rPr>
              <a:t>Proyecto</a:t>
            </a:r>
            <a:endParaRPr lang="es-CO" sz="4800" i="1" dirty="0">
              <a:solidFill>
                <a:schemeClr val="bg1"/>
              </a:solidFill>
              <a:latin typeface="Modern Love" panose="04090805081005020601" pitchFamily="82" charset="0"/>
            </a:endParaRPr>
          </a:p>
        </p:txBody>
      </p:sp>
      <p:sp>
        <p:nvSpPr>
          <p:cNvPr id="3" name="Paralelogramo 2">
            <a:extLst>
              <a:ext uri="{FF2B5EF4-FFF2-40B4-BE49-F238E27FC236}">
                <a16:creationId xmlns:a16="http://schemas.microsoft.com/office/drawing/2014/main" id="{824E482F-D096-F352-0BCD-C0C410597253}"/>
              </a:ext>
            </a:extLst>
          </p:cNvPr>
          <p:cNvSpPr/>
          <p:nvPr/>
        </p:nvSpPr>
        <p:spPr>
          <a:xfrm>
            <a:off x="-1853344" y="-31105"/>
            <a:ext cx="15816994"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Paralelogramo 5">
            <a:extLst>
              <a:ext uri="{FF2B5EF4-FFF2-40B4-BE49-F238E27FC236}">
                <a16:creationId xmlns:a16="http://schemas.microsoft.com/office/drawing/2014/main" id="{C0C5DD4E-BBAD-D42F-4DF0-54EDAB396E69}"/>
              </a:ext>
            </a:extLst>
          </p:cNvPr>
          <p:cNvSpPr/>
          <p:nvPr/>
        </p:nvSpPr>
        <p:spPr>
          <a:xfrm>
            <a:off x="12744276" y="-16543"/>
            <a:ext cx="11029950" cy="6858000"/>
          </a:xfrm>
          <a:prstGeom prst="parallelogram">
            <a:avLst/>
          </a:prstGeom>
          <a:solidFill>
            <a:srgbClr val="B65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Signo más 13">
            <a:extLst>
              <a:ext uri="{FF2B5EF4-FFF2-40B4-BE49-F238E27FC236}">
                <a16:creationId xmlns:a16="http://schemas.microsoft.com/office/drawing/2014/main" id="{3765E3BD-5EF1-B505-D6FC-E48E4D639F68}"/>
              </a:ext>
            </a:extLst>
          </p:cNvPr>
          <p:cNvSpPr/>
          <p:nvPr/>
        </p:nvSpPr>
        <p:spPr>
          <a:xfrm rot="7060448">
            <a:off x="12750605" y="3768043"/>
            <a:ext cx="3043511" cy="3043511"/>
          </a:xfrm>
          <a:prstGeom prst="mathPlus">
            <a:avLst>
              <a:gd name="adj1" fmla="val 21016"/>
            </a:avLst>
          </a:prstGeom>
          <a:solidFill>
            <a:srgbClr val="E6A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3A6061C9-8E16-C7E4-6EB4-A72D99040805}"/>
              </a:ext>
            </a:extLst>
          </p:cNvPr>
          <p:cNvSpPr txBox="1"/>
          <p:nvPr/>
        </p:nvSpPr>
        <p:spPr>
          <a:xfrm>
            <a:off x="1710958" y="2196180"/>
            <a:ext cx="10898428" cy="4585871"/>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El usuario debe poder navegar a través del inicio de manera 	intuitiva.</a:t>
            </a:r>
          </a:p>
          <a:p>
            <a:r>
              <a:rPr lang="es-MX" sz="2400" b="1" dirty="0">
                <a:solidFill>
                  <a:srgbClr val="B656E3"/>
                </a:solidFill>
                <a:latin typeface="Aharoni" panose="02010803020104030203" pitchFamily="2" charset="-79"/>
                <a:cs typeface="Aharoni" panose="02010803020104030203" pitchFamily="2" charset="-79"/>
              </a:rPr>
              <a:t>	Debe mostrar ser acorde al estilo del negocio.</a:t>
            </a:r>
          </a:p>
          <a:p>
            <a:r>
              <a:rPr lang="es-MX" sz="2400" b="1" dirty="0">
                <a:solidFill>
                  <a:srgbClr val="B656E3"/>
                </a:solidFill>
                <a:latin typeface="Aharoni" panose="02010803020104030203" pitchFamily="2" charset="-79"/>
                <a:cs typeface="Aharoni" panose="02010803020104030203" pitchFamily="2" charset="-79"/>
              </a:rPr>
              <a:t>	Debe mostrar las redes sociales del negocio.</a:t>
            </a:r>
          </a:p>
          <a:p>
            <a:r>
              <a:rPr lang="es-MX" sz="2400" b="1" dirty="0">
                <a:solidFill>
                  <a:srgbClr val="B656E3"/>
                </a:solidFill>
                <a:latin typeface="Aharoni" panose="02010803020104030203" pitchFamily="2" charset="-79"/>
                <a:cs typeface="Aharoni" panose="02010803020104030203" pitchFamily="2" charset="-79"/>
              </a:rPr>
              <a:t>	Debe tener una sección que invite a crear una cuenta para tener 	la posibilidad de crear modelos.</a:t>
            </a:r>
          </a:p>
          <a:p>
            <a:r>
              <a:rPr lang="es-MX" sz="2400" b="1" dirty="0">
                <a:solidFill>
                  <a:srgbClr val="B656E3"/>
                </a:solidFill>
                <a:latin typeface="Aharoni" panose="02010803020104030203" pitchFamily="2" charset="-79"/>
                <a:cs typeface="Aharoni" panose="02010803020104030203" pitchFamily="2" charset="-79"/>
              </a:rPr>
              <a:t>	Al mantener el cursor sobre cualquier elemento del menú debe 	notarse dicha acción, es decir, que los elementos sean interactivos 	y den retroalimentación al usuario sobre la posibilidad de dar 	</a:t>
            </a:r>
            <a:r>
              <a:rPr lang="es-MX" sz="2400" b="1" dirty="0" err="1">
                <a:solidFill>
                  <a:srgbClr val="B656E3"/>
                </a:solidFill>
                <a:latin typeface="Aharoni" panose="02010803020104030203" pitchFamily="2" charset="-79"/>
                <a:cs typeface="Aharoni" panose="02010803020104030203" pitchFamily="2" charset="-79"/>
              </a:rPr>
              <a:t>click</a:t>
            </a:r>
            <a:r>
              <a:rPr lang="es-MX" sz="2400" b="1" dirty="0">
                <a:solidFill>
                  <a:srgbClr val="B656E3"/>
                </a:solidFill>
                <a:latin typeface="Aharoni" panose="02010803020104030203" pitchFamily="2" charset="-79"/>
                <a:cs typeface="Aharoni" panose="02010803020104030203" pitchFamily="2" charset="-79"/>
              </a:rPr>
              <a:t>.</a:t>
            </a:r>
            <a:endParaRPr lang="en-US" sz="2400" b="1" dirty="0">
              <a:solidFill>
                <a:srgbClr val="B656E3"/>
              </a:solidFill>
              <a:latin typeface="Aharoni" panose="02010803020104030203" pitchFamily="2" charset="-79"/>
              <a:cs typeface="Aharoni" panose="02010803020104030203" pitchFamily="2" charset="-79"/>
            </a:endParaRPr>
          </a:p>
          <a:p>
            <a:endParaRPr lang="es-MX" sz="2800" b="1" dirty="0">
              <a:solidFill>
                <a:srgbClr val="B656E3"/>
              </a:solidFill>
              <a:latin typeface="Aharoni" panose="02010803020104030203" pitchFamily="2" charset="-79"/>
              <a:cs typeface="Aharoni" panose="02010803020104030203" pitchFamily="2" charset="-79"/>
            </a:endParaRP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15286" y="336612"/>
            <a:ext cx="519971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H1 – </a:t>
            </a:r>
            <a:r>
              <a:rPr lang="en-US" sz="3600" b="1" dirty="0" err="1">
                <a:solidFill>
                  <a:srgbClr val="6F1799"/>
                </a:solidFill>
                <a:latin typeface="Aharoni" panose="02010803020104030203" pitchFamily="2" charset="-79"/>
                <a:cs typeface="Aharoni" panose="02010803020104030203" pitchFamily="2" charset="-79"/>
              </a:rPr>
              <a:t>Página</a:t>
            </a:r>
            <a:r>
              <a:rPr lang="en-US" sz="3600" b="1" dirty="0">
                <a:solidFill>
                  <a:srgbClr val="6F1799"/>
                </a:solidFill>
                <a:latin typeface="Aharoni" panose="02010803020104030203" pitchFamily="2" charset="-79"/>
                <a:cs typeface="Aharoni" panose="02010803020104030203" pitchFamily="2" charset="-79"/>
              </a:rPr>
              <a:t> de </a:t>
            </a:r>
            <a:r>
              <a:rPr lang="en-US" sz="3600" b="1" dirty="0" err="1">
                <a:solidFill>
                  <a:srgbClr val="6F1799"/>
                </a:solidFill>
                <a:latin typeface="Aharoni" panose="02010803020104030203" pitchFamily="2" charset="-79"/>
                <a:cs typeface="Aharoni" panose="02010803020104030203" pitchFamily="2" charset="-79"/>
              </a:rPr>
              <a:t>Inicio</a:t>
            </a:r>
            <a:endParaRPr lang="en-US" sz="3600" b="1" dirty="0">
              <a:solidFill>
                <a:srgbClr val="6F1799"/>
              </a:solidFill>
              <a:latin typeface="Aharoni" panose="02010803020104030203" pitchFamily="2" charset="-79"/>
              <a:cs typeface="Aharoni" panose="02010803020104030203" pitchFamily="2" charset="-79"/>
            </a:endParaRPr>
          </a:p>
        </p:txBody>
      </p:sp>
      <p:pic>
        <p:nvPicPr>
          <p:cNvPr id="25" name="Imagen 24" descr="Imagen que contiene Forma&#10;&#10;Descripción generada automáticamente">
            <a:extLst>
              <a:ext uri="{FF2B5EF4-FFF2-40B4-BE49-F238E27FC236}">
                <a16:creationId xmlns:a16="http://schemas.microsoft.com/office/drawing/2014/main" id="{6E7861E2-8E2C-9553-E7A9-3860A32DC741}"/>
              </a:ext>
            </a:extLst>
          </p:cNvPr>
          <p:cNvPicPr>
            <a:picLocks noChangeAspect="1"/>
          </p:cNvPicPr>
          <p:nvPr/>
        </p:nvPicPr>
        <p:blipFill rotWithShape="1">
          <a:blip r:embed="rId2"/>
          <a:srcRect b="11864"/>
          <a:stretch/>
        </p:blipFill>
        <p:spPr>
          <a:xfrm>
            <a:off x="-2966085" y="358713"/>
            <a:ext cx="1955702" cy="1658177"/>
          </a:xfrm>
          <a:prstGeom prst="rect">
            <a:avLst/>
          </a:prstGeom>
          <a:effectLst>
            <a:outerShdw blurRad="50800" dist="114300" dir="8640000" algn="ctr" rotWithShape="0">
              <a:srgbClr val="000000">
                <a:alpha val="19000"/>
              </a:srgbClr>
            </a:outerShdw>
          </a:effectLst>
        </p:spPr>
      </p:pic>
      <p:sp>
        <p:nvSpPr>
          <p:cNvPr id="33" name="CuadroTexto 32">
            <a:extLst>
              <a:ext uri="{FF2B5EF4-FFF2-40B4-BE49-F238E27FC236}">
                <a16:creationId xmlns:a16="http://schemas.microsoft.com/office/drawing/2014/main" id="{2FEBA2F9-BC2B-9F14-101A-CA4D8B734A10}"/>
              </a:ext>
            </a:extLst>
          </p:cNvPr>
          <p:cNvSpPr txBox="1"/>
          <p:nvPr/>
        </p:nvSpPr>
        <p:spPr>
          <a:xfrm>
            <a:off x="8036331" y="5840770"/>
            <a:ext cx="8014727" cy="101566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6000" i="1" dirty="0" err="1">
                <a:solidFill>
                  <a:srgbClr val="FFC000"/>
                </a:solidFill>
                <a:latin typeface="Forte" panose="03060902040502070203" pitchFamily="66" charset="0"/>
              </a:rPr>
              <a:t>Requisitos</a:t>
            </a:r>
            <a:endParaRPr lang="es-CO" sz="4800" i="1" dirty="0">
              <a:solidFill>
                <a:srgbClr val="FFC000"/>
              </a:solidFill>
              <a:latin typeface="Forte" panose="03060902040502070203" pitchFamily="66" charset="0"/>
            </a:endParaRPr>
          </a:p>
        </p:txBody>
      </p:sp>
      <p:sp>
        <p:nvSpPr>
          <p:cNvPr id="37" name="CuadroTexto 16">
            <a:extLst>
              <a:ext uri="{FF2B5EF4-FFF2-40B4-BE49-F238E27FC236}">
                <a16:creationId xmlns:a16="http://schemas.microsoft.com/office/drawing/2014/main" id="{D55E9D3C-F7F8-C75A-F60F-BA82C1C5C429}"/>
              </a:ext>
            </a:extLst>
          </p:cNvPr>
          <p:cNvSpPr txBox="1"/>
          <p:nvPr/>
        </p:nvSpPr>
        <p:spPr>
          <a:xfrm>
            <a:off x="14002944" y="31054"/>
            <a:ext cx="7868747" cy="4770537"/>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800" b="1" dirty="0">
                <a:solidFill>
                  <a:schemeClr val="bg1">
                    <a:lumMod val="95000"/>
                  </a:schemeClr>
                </a:solidFill>
                <a:latin typeface="Rockwell Condensed" panose="02060603050405020104" pitchFamily="18" charset="0"/>
                <a:cs typeface="Aharoni" panose="020B0604020202020204" pitchFamily="2" charset="-79"/>
              </a:rPr>
              <a:t> VIOLETA</a:t>
            </a:r>
          </a:p>
          <a:p>
            <a:r>
              <a:rPr lang="en-US" sz="13800" b="1" dirty="0">
                <a:solidFill>
                  <a:schemeClr val="bg1">
                    <a:lumMod val="95000"/>
                  </a:schemeClr>
                </a:solidFill>
                <a:latin typeface="Rockwell Condensed" panose="02060603050405020104" pitchFamily="18" charset="0"/>
                <a:cs typeface="Aharoni" panose="020B0604020202020204" pitchFamily="2" charset="-79"/>
              </a:rPr>
              <a:t>BOUTIQUE</a:t>
            </a:r>
          </a:p>
          <a:p>
            <a:pPr algn="ctr"/>
            <a:endParaRPr lang="es-CO" sz="2800" dirty="0"/>
          </a:p>
        </p:txBody>
      </p:sp>
      <p:sp>
        <p:nvSpPr>
          <p:cNvPr id="41" name="CuadroTexto 40">
            <a:extLst>
              <a:ext uri="{FF2B5EF4-FFF2-40B4-BE49-F238E27FC236}">
                <a16:creationId xmlns:a16="http://schemas.microsoft.com/office/drawing/2014/main" id="{4FE03AA5-F63B-3A02-AE2A-9595DA46A400}"/>
              </a:ext>
            </a:extLst>
          </p:cNvPr>
          <p:cNvSpPr txBox="1"/>
          <p:nvPr/>
        </p:nvSpPr>
        <p:spPr>
          <a:xfrm>
            <a:off x="646764" y="984966"/>
            <a:ext cx="11335509" cy="1200329"/>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Martha, la distribuidora,</a:t>
            </a:r>
          </a:p>
          <a:p>
            <a:r>
              <a:rPr lang="es-MX" sz="2400" b="1" dirty="0">
                <a:solidFill>
                  <a:srgbClr val="6F1799"/>
                </a:solidFill>
                <a:latin typeface="Aharoni" panose="02010803020104030203" pitchFamily="2" charset="-79"/>
                <a:cs typeface="Aharoni" panose="02010803020104030203" pitchFamily="2" charset="-79"/>
              </a:rPr>
              <a:t>Quiero una página de inicio para mostrar mis distintos productos a los potenciales clientes que la visiten.</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7421" y="2533650"/>
            <a:ext cx="589137" cy="589137"/>
          </a:xfrm>
          <a:prstGeom prst="rect">
            <a:avLst/>
          </a:prstGeom>
        </p:spPr>
      </p:pic>
      <p:pic>
        <p:nvPicPr>
          <p:cNvPr id="45" name="Gráfico 44" descr="Lista de comprobación con relleno sólido">
            <a:extLst>
              <a:ext uri="{FF2B5EF4-FFF2-40B4-BE49-F238E27FC236}">
                <a16:creationId xmlns:a16="http://schemas.microsoft.com/office/drawing/2014/main" id="{A31197AD-D647-B528-3A91-ED567CAEBE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2634" y="3579287"/>
            <a:ext cx="914400" cy="914400"/>
          </a:xfrm>
          <a:prstGeom prst="rect">
            <a:avLst/>
          </a:prstGeom>
        </p:spPr>
      </p:pic>
      <p:pic>
        <p:nvPicPr>
          <p:cNvPr id="47" name="Gráfico 46" descr="Casilla marcada con relleno sólido">
            <a:extLst>
              <a:ext uri="{FF2B5EF4-FFF2-40B4-BE49-F238E27FC236}">
                <a16:creationId xmlns:a16="http://schemas.microsoft.com/office/drawing/2014/main" id="{C0DF1AE2-B1E0-ECC9-24BA-C33572245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7421" y="3232329"/>
            <a:ext cx="589137" cy="589137"/>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7421" y="3599300"/>
            <a:ext cx="589137" cy="589137"/>
          </a:xfrm>
          <a:prstGeom prst="rect">
            <a:avLst/>
          </a:prstGeom>
        </p:spPr>
      </p:pic>
      <p:pic>
        <p:nvPicPr>
          <p:cNvPr id="51" name="Gráfico 50" descr="Casilla marcada con relleno sólido">
            <a:extLst>
              <a:ext uri="{FF2B5EF4-FFF2-40B4-BE49-F238E27FC236}">
                <a16:creationId xmlns:a16="http://schemas.microsoft.com/office/drawing/2014/main" id="{7ACE711A-C71A-8B41-26D3-24BB48693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7421" y="3957005"/>
            <a:ext cx="589137" cy="589137"/>
          </a:xfrm>
          <a:prstGeom prst="rect">
            <a:avLst/>
          </a:prstGeom>
        </p:spPr>
      </p:pic>
      <p:pic>
        <p:nvPicPr>
          <p:cNvPr id="53" name="Gráfico 52" descr="Casilla marcada con relleno sólido">
            <a:extLst>
              <a:ext uri="{FF2B5EF4-FFF2-40B4-BE49-F238E27FC236}">
                <a16:creationId xmlns:a16="http://schemas.microsoft.com/office/drawing/2014/main" id="{DB772757-3CD2-DF56-91E3-D866F730BC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7421" y="4678488"/>
            <a:ext cx="589137" cy="589137"/>
          </a:xfrm>
          <a:prstGeom prst="rect">
            <a:avLst/>
          </a:prstGeom>
        </p:spPr>
      </p:pic>
    </p:spTree>
    <p:extLst>
      <p:ext uri="{BB962C8B-B14F-4D97-AF65-F5344CB8AC3E}">
        <p14:creationId xmlns:p14="http://schemas.microsoft.com/office/powerpoint/2010/main" val="1754479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19">
            <a:extLst>
              <a:ext uri="{FF2B5EF4-FFF2-40B4-BE49-F238E27FC236}">
                <a16:creationId xmlns:a16="http://schemas.microsoft.com/office/drawing/2014/main" id="{93E386B0-2BED-C3A8-F046-95703571364E}"/>
              </a:ext>
            </a:extLst>
          </p:cNvPr>
          <p:cNvSpPr txBox="1"/>
          <p:nvPr/>
        </p:nvSpPr>
        <p:spPr>
          <a:xfrm>
            <a:off x="539799" y="358713"/>
            <a:ext cx="5937203" cy="646331"/>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err="1">
                <a:solidFill>
                  <a:schemeClr val="bg1"/>
                </a:solidFill>
                <a:latin typeface="Aharoni" panose="02010803020104030203" pitchFamily="2" charset="-79"/>
                <a:cs typeface="Aharoni" panose="02010803020104030203" pitchFamily="2" charset="-79"/>
              </a:rPr>
              <a:t>Ingeniería</a:t>
            </a:r>
            <a:r>
              <a:rPr lang="en-US" sz="3600" b="1" dirty="0">
                <a:solidFill>
                  <a:schemeClr val="bg1"/>
                </a:solidFill>
                <a:latin typeface="Aharoni" panose="02010803020104030203" pitchFamily="2" charset="-79"/>
                <a:cs typeface="Aharoni" panose="02010803020104030203" pitchFamily="2" charset="-79"/>
              </a:rPr>
              <a:t> De </a:t>
            </a:r>
            <a:r>
              <a:rPr lang="en-US" sz="3200" b="1" dirty="0">
                <a:solidFill>
                  <a:schemeClr val="bg1"/>
                </a:solidFill>
                <a:latin typeface="Aharoni" panose="02010803020104030203" pitchFamily="2" charset="-79"/>
                <a:cs typeface="Aharoni" panose="02010803020104030203" pitchFamily="2" charset="-79"/>
              </a:rPr>
              <a:t>Software</a:t>
            </a:r>
            <a:r>
              <a:rPr lang="en-US" sz="3600" b="1" dirty="0">
                <a:solidFill>
                  <a:schemeClr val="bg1"/>
                </a:solidFill>
                <a:latin typeface="Aharoni" panose="02010803020104030203" pitchFamily="2" charset="-79"/>
                <a:cs typeface="Aharoni" panose="02010803020104030203" pitchFamily="2" charset="-79"/>
              </a:rPr>
              <a:t> II</a:t>
            </a:r>
          </a:p>
        </p:txBody>
      </p:sp>
      <p:sp>
        <p:nvSpPr>
          <p:cNvPr id="39" name="CuadroTexto 10">
            <a:extLst>
              <a:ext uri="{FF2B5EF4-FFF2-40B4-BE49-F238E27FC236}">
                <a16:creationId xmlns:a16="http://schemas.microsoft.com/office/drawing/2014/main" id="{FA0E2DD8-BFD0-CAE1-CBA9-6A5F37E8A0A7}"/>
              </a:ext>
            </a:extLst>
          </p:cNvPr>
          <p:cNvSpPr txBox="1"/>
          <p:nvPr/>
        </p:nvSpPr>
        <p:spPr>
          <a:xfrm>
            <a:off x="8036330" y="5586010"/>
            <a:ext cx="8662867" cy="1200329"/>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i="1" dirty="0">
                <a:solidFill>
                  <a:schemeClr val="bg1"/>
                </a:solidFill>
                <a:latin typeface="Modern Love" panose="04090805081005020601" pitchFamily="82" charset="0"/>
              </a:rPr>
              <a:t>Proyecto</a:t>
            </a:r>
            <a:endParaRPr lang="es-CO" sz="4800" i="1" dirty="0">
              <a:solidFill>
                <a:schemeClr val="bg1"/>
              </a:solidFill>
              <a:latin typeface="Modern Love" panose="04090805081005020601" pitchFamily="82" charset="0"/>
            </a:endParaRPr>
          </a:p>
        </p:txBody>
      </p:sp>
      <p:sp>
        <p:nvSpPr>
          <p:cNvPr id="3" name="Paralelogramo 2">
            <a:extLst>
              <a:ext uri="{FF2B5EF4-FFF2-40B4-BE49-F238E27FC236}">
                <a16:creationId xmlns:a16="http://schemas.microsoft.com/office/drawing/2014/main" id="{824E482F-D096-F352-0BCD-C0C410597253}"/>
              </a:ext>
            </a:extLst>
          </p:cNvPr>
          <p:cNvSpPr/>
          <p:nvPr/>
        </p:nvSpPr>
        <p:spPr>
          <a:xfrm>
            <a:off x="-1853344" y="-31105"/>
            <a:ext cx="15816994"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3A6061C9-8E16-C7E4-6EB4-A72D99040805}"/>
              </a:ext>
            </a:extLst>
          </p:cNvPr>
          <p:cNvSpPr txBox="1"/>
          <p:nvPr/>
        </p:nvSpPr>
        <p:spPr>
          <a:xfrm>
            <a:off x="723079" y="2554626"/>
            <a:ext cx="10664147" cy="4401205"/>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Debe poder seleccionar un producto para verlo más grande.</a:t>
            </a:r>
          </a:p>
          <a:p>
            <a:r>
              <a:rPr lang="es-MX" sz="2400" b="1" dirty="0">
                <a:solidFill>
                  <a:srgbClr val="B656E3"/>
                </a:solidFill>
                <a:latin typeface="Aharoni" panose="02010803020104030203" pitchFamily="2" charset="-79"/>
                <a:cs typeface="Aharoni" panose="02010803020104030203" pitchFamily="2" charset="-79"/>
              </a:rPr>
              <a:t>	No debe sacarlo de la página de inicio (estilo ventana).</a:t>
            </a:r>
          </a:p>
          <a:p>
            <a:r>
              <a:rPr lang="es-MX" sz="2400" b="1" dirty="0">
                <a:solidFill>
                  <a:srgbClr val="B656E3"/>
                </a:solidFill>
                <a:latin typeface="Aharoni" panose="02010803020104030203" pitchFamily="2" charset="-79"/>
                <a:cs typeface="Aharoni" panose="02010803020104030203" pitchFamily="2" charset="-79"/>
              </a:rPr>
              <a:t>	Debe haber al menos una foto del producto, hasta máximo tres.</a:t>
            </a:r>
          </a:p>
          <a:p>
            <a:r>
              <a:rPr lang="es-MX" sz="2400" b="1" dirty="0">
                <a:solidFill>
                  <a:srgbClr val="B656E3"/>
                </a:solidFill>
                <a:latin typeface="Aharoni" panose="02010803020104030203" pitchFamily="2" charset="-79"/>
                <a:cs typeface="Aharoni" panose="02010803020104030203" pitchFamily="2" charset="-79"/>
              </a:rPr>
              <a:t>	Debe mostrar el Logo en una esquina.</a:t>
            </a:r>
          </a:p>
          <a:p>
            <a:r>
              <a:rPr lang="es-MX" sz="2400" b="1" dirty="0">
                <a:solidFill>
                  <a:srgbClr val="B656E3"/>
                </a:solidFill>
                <a:latin typeface="Aharoni" panose="02010803020104030203" pitchFamily="2" charset="-79"/>
                <a:cs typeface="Aharoni" panose="02010803020104030203" pitchFamily="2" charset="-79"/>
              </a:rPr>
              <a:t>	Debe representarse el ícono de “añadir a favoritos” como un 	corazón sin rellenar: Si este es agregado a favoritos se rellena el 	corazón</a:t>
            </a:r>
            <a:r>
              <a:rPr lang="es-MX" sz="2800" b="1" dirty="0">
                <a:solidFill>
                  <a:srgbClr val="B656E3"/>
                </a:solidFill>
                <a:latin typeface="Aharoni" panose="02010803020104030203" pitchFamily="2" charset="-79"/>
                <a:cs typeface="Aharoni" panose="02010803020104030203" pitchFamily="2" charset="-79"/>
              </a:rPr>
              <a:t>.</a:t>
            </a:r>
          </a:p>
          <a:p>
            <a:r>
              <a:rPr lang="es-MX" sz="2800" b="1" dirty="0">
                <a:solidFill>
                  <a:srgbClr val="B656E3"/>
                </a:solidFill>
                <a:latin typeface="Aharoni" panose="02010803020104030203" pitchFamily="2" charset="-79"/>
                <a:cs typeface="Aharoni" panose="02010803020104030203" pitchFamily="2" charset="-79"/>
              </a:rPr>
              <a:t>	</a:t>
            </a:r>
            <a:r>
              <a:rPr lang="es-MX" sz="2400" b="1" dirty="0">
                <a:solidFill>
                  <a:srgbClr val="B656E3"/>
                </a:solidFill>
                <a:latin typeface="Aharoni" panose="02010803020104030203" pitchFamily="2" charset="-79"/>
                <a:cs typeface="Aharoni" panose="02010803020104030203" pitchFamily="2" charset="-79"/>
              </a:rPr>
              <a:t>El color del texto, así como la representación de los íconos deben 	ser color violeta, y contrastar con el fondo de la visualización 	(color blanco).</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15286" y="336612"/>
            <a:ext cx="10660714"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H2 – </a:t>
            </a:r>
            <a:r>
              <a:rPr lang="en-US" sz="3600" b="1" dirty="0" err="1">
                <a:solidFill>
                  <a:srgbClr val="6F1799"/>
                </a:solidFill>
                <a:latin typeface="Aharoni" panose="02010803020104030203" pitchFamily="2" charset="-79"/>
                <a:cs typeface="Aharoni" panose="02010803020104030203" pitchFamily="2" charset="-79"/>
              </a:rPr>
              <a:t>Visualización</a:t>
            </a:r>
            <a:r>
              <a:rPr lang="en-US" sz="3600" b="1" dirty="0">
                <a:solidFill>
                  <a:srgbClr val="6F1799"/>
                </a:solidFill>
                <a:latin typeface="Aharoni" panose="02010803020104030203" pitchFamily="2" charset="-79"/>
                <a:cs typeface="Aharoni" panose="02010803020104030203" pitchFamily="2" charset="-79"/>
              </a:rPr>
              <a:t> de </a:t>
            </a:r>
            <a:r>
              <a:rPr lang="en-US" sz="3600" b="1" dirty="0" err="1">
                <a:solidFill>
                  <a:srgbClr val="6F1799"/>
                </a:solidFill>
                <a:latin typeface="Aharoni" panose="02010803020104030203" pitchFamily="2" charset="-79"/>
                <a:cs typeface="Aharoni" panose="02010803020104030203" pitchFamily="2" charset="-79"/>
              </a:rPr>
              <a:t>Accesorios</a:t>
            </a:r>
            <a:r>
              <a:rPr lang="en-US" sz="3600" b="1" dirty="0">
                <a:solidFill>
                  <a:srgbClr val="6F1799"/>
                </a:solidFill>
                <a:latin typeface="Aharoni" panose="02010803020104030203" pitchFamily="2" charset="-79"/>
                <a:cs typeface="Aharoni" panose="02010803020104030203" pitchFamily="2" charset="-79"/>
              </a:rPr>
              <a:t> </a:t>
            </a: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46764" y="984966"/>
            <a:ext cx="11335509" cy="1569660"/>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Martha, la distribuidora,</a:t>
            </a:r>
          </a:p>
          <a:p>
            <a:r>
              <a:rPr lang="es-MX" sz="2400" b="1" dirty="0">
                <a:solidFill>
                  <a:srgbClr val="6F1799"/>
                </a:solidFill>
                <a:latin typeface="Aharoni" panose="02010803020104030203" pitchFamily="2" charset="-79"/>
                <a:cs typeface="Aharoni" panose="02010803020104030203" pitchFamily="2" charset="-79"/>
              </a:rPr>
              <a:t>Quiero que la visualización de mis accesorios sea rápida y fluida, además de navegar entre accesorios y </a:t>
            </a:r>
            <a:r>
              <a:rPr lang="es-MX" sz="2400" b="1">
                <a:solidFill>
                  <a:srgbClr val="6F1799"/>
                </a:solidFill>
                <a:latin typeface="Aharoni" panose="02010803020104030203" pitchFamily="2" charset="-79"/>
                <a:cs typeface="Aharoni" panose="02010803020104030203" pitchFamily="2" charset="-79"/>
              </a:rPr>
              <a:t>observarlos individualmente </a:t>
            </a:r>
            <a:r>
              <a:rPr lang="es-MX" sz="2400" b="1" dirty="0">
                <a:solidFill>
                  <a:srgbClr val="6F1799"/>
                </a:solidFill>
                <a:latin typeface="Aharoni" panose="02010803020104030203" pitchFamily="2" charset="-79"/>
                <a:cs typeface="Aharoni" panose="02010803020104030203" pitchFamily="2" charset="-79"/>
              </a:rPr>
              <a:t>junto con su precio, sus características y elementos usados en él.</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4" y="2861104"/>
            <a:ext cx="589137" cy="589137"/>
          </a:xfrm>
          <a:prstGeom prst="rect">
            <a:avLst/>
          </a:prstGeom>
        </p:spPr>
      </p:pic>
      <p:pic>
        <p:nvPicPr>
          <p:cNvPr id="47" name="Gráfico 46" descr="Casilla marcada con relleno sólido">
            <a:extLst>
              <a:ext uri="{FF2B5EF4-FFF2-40B4-BE49-F238E27FC236}">
                <a16:creationId xmlns:a16="http://schemas.microsoft.com/office/drawing/2014/main" id="{C0DF1AE2-B1E0-ECC9-24BA-C335722450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5" y="3238223"/>
            <a:ext cx="589137" cy="589137"/>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5" y="3605194"/>
            <a:ext cx="589137" cy="589137"/>
          </a:xfrm>
          <a:prstGeom prst="rect">
            <a:avLst/>
          </a:prstGeom>
        </p:spPr>
      </p:pic>
      <p:pic>
        <p:nvPicPr>
          <p:cNvPr id="51" name="Gráfico 50" descr="Casilla marcada con relleno sólido">
            <a:extLst>
              <a:ext uri="{FF2B5EF4-FFF2-40B4-BE49-F238E27FC236}">
                <a16:creationId xmlns:a16="http://schemas.microsoft.com/office/drawing/2014/main" id="{7ACE711A-C71A-8B41-26D3-24BB48693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5" y="3962899"/>
            <a:ext cx="589137" cy="589137"/>
          </a:xfrm>
          <a:prstGeom prst="rect">
            <a:avLst/>
          </a:prstGeom>
        </p:spPr>
      </p:pic>
      <p:pic>
        <p:nvPicPr>
          <p:cNvPr id="53" name="Gráfico 52" descr="Casilla marcada con relleno sólido">
            <a:extLst>
              <a:ext uri="{FF2B5EF4-FFF2-40B4-BE49-F238E27FC236}">
                <a16:creationId xmlns:a16="http://schemas.microsoft.com/office/drawing/2014/main" id="{DB772757-3CD2-DF56-91E3-D866F730BC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4" y="4337495"/>
            <a:ext cx="589137" cy="589137"/>
          </a:xfrm>
          <a:prstGeom prst="rect">
            <a:avLst/>
          </a:prstGeom>
        </p:spPr>
      </p:pic>
      <p:pic>
        <p:nvPicPr>
          <p:cNvPr id="4" name="Gráfico 3" descr="Casilla marcada con relleno sólido">
            <a:extLst>
              <a:ext uri="{FF2B5EF4-FFF2-40B4-BE49-F238E27FC236}">
                <a16:creationId xmlns:a16="http://schemas.microsoft.com/office/drawing/2014/main" id="{068CBD22-4936-9165-7BAE-A024D5D1F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94" y="5519317"/>
            <a:ext cx="589137" cy="589137"/>
          </a:xfrm>
          <a:prstGeom prst="rect">
            <a:avLst/>
          </a:prstGeom>
        </p:spPr>
      </p:pic>
    </p:spTree>
    <p:extLst>
      <p:ext uri="{BB962C8B-B14F-4D97-AF65-F5344CB8AC3E}">
        <p14:creationId xmlns:p14="http://schemas.microsoft.com/office/powerpoint/2010/main" val="2142170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763926" y="2885930"/>
            <a:ext cx="10664147" cy="3416320"/>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Debe ser un botón que dirija al usuario a un formulario para 	colocar sus datos.</a:t>
            </a:r>
          </a:p>
          <a:p>
            <a:r>
              <a:rPr lang="es-MX" sz="2400" b="1" dirty="0">
                <a:solidFill>
                  <a:srgbClr val="B656E3"/>
                </a:solidFill>
                <a:latin typeface="Aharoni" panose="02010803020104030203" pitchFamily="2" charset="-79"/>
                <a:cs typeface="Aharoni" panose="02010803020104030203" pitchFamily="2" charset="-79"/>
              </a:rPr>
              <a:t>	Debe mostrarle al usuario un mensaje de “No ha sido posible 	crear su cuenta” en caso de no llenar apropiadamente el 	formulario. Además, debe señalar de manera clara por qué no 	fue posible y cómo solucionarlo.</a:t>
            </a:r>
          </a:p>
          <a:p>
            <a:r>
              <a:rPr lang="es-MX" sz="2400" b="1" dirty="0">
                <a:solidFill>
                  <a:srgbClr val="B656E3"/>
                </a:solidFill>
                <a:latin typeface="Aharoni" panose="02010803020104030203" pitchFamily="2" charset="-79"/>
                <a:cs typeface="Aharoni" panose="02010803020104030203" pitchFamily="2" charset="-79"/>
              </a:rPr>
              <a:t>	Debe mostrarle al usuario un mensaje de “Se creó su cuenta con 	éxito” e inmediatamente iniciar sesión y dirigirse al inicio.</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56133" y="667916"/>
            <a:ext cx="529557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H3 – </a:t>
            </a:r>
            <a:r>
              <a:rPr lang="en-US" sz="3600" b="1" dirty="0" err="1">
                <a:solidFill>
                  <a:srgbClr val="6F1799"/>
                </a:solidFill>
                <a:latin typeface="Aharoni" panose="02010803020104030203" pitchFamily="2" charset="-79"/>
                <a:cs typeface="Aharoni" panose="02010803020104030203" pitchFamily="2" charset="-79"/>
              </a:rPr>
              <a:t>Crear</a:t>
            </a:r>
            <a:r>
              <a:rPr lang="en-US" sz="3600" b="1" dirty="0">
                <a:solidFill>
                  <a:srgbClr val="6F1799"/>
                </a:solidFill>
                <a:latin typeface="Aharoni" panose="02010803020104030203" pitchFamily="2" charset="-79"/>
                <a:cs typeface="Aharoni" panose="02010803020104030203" pitchFamily="2" charset="-79"/>
              </a:rPr>
              <a:t> </a:t>
            </a:r>
            <a:r>
              <a:rPr lang="en-US" sz="3600" b="1" dirty="0" err="1">
                <a:solidFill>
                  <a:srgbClr val="6F1799"/>
                </a:solidFill>
                <a:latin typeface="Aharoni" panose="02010803020104030203" pitchFamily="2" charset="-79"/>
                <a:cs typeface="Aharoni" panose="02010803020104030203" pitchFamily="2" charset="-79"/>
              </a:rPr>
              <a:t>Cuenta</a:t>
            </a:r>
            <a:endParaRPr lang="en-US" sz="36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87611" y="1316270"/>
            <a:ext cx="11335509" cy="1200329"/>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potencial cliente,</a:t>
            </a:r>
          </a:p>
          <a:p>
            <a:r>
              <a:rPr lang="es-MX" sz="2400" b="1" dirty="0">
                <a:solidFill>
                  <a:srgbClr val="6F1799"/>
                </a:solidFill>
                <a:latin typeface="Aharoni" panose="02010803020104030203" pitchFamily="2" charset="-79"/>
                <a:cs typeface="Aharoni" panose="02010803020104030203" pitchFamily="2" charset="-79"/>
              </a:rPr>
              <a:t>Quiero poder acceder a la página desde una cuenta para guardar mis datos, crear modelos y comprar.</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341" y="3192408"/>
            <a:ext cx="589137" cy="589137"/>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340" y="3922388"/>
            <a:ext cx="589137" cy="589137"/>
          </a:xfrm>
          <a:prstGeom prst="rect">
            <a:avLst/>
          </a:prstGeom>
        </p:spPr>
      </p:pic>
      <p:pic>
        <p:nvPicPr>
          <p:cNvPr id="53" name="Gráfico 52" descr="Casilla marcada con relleno sólido">
            <a:extLst>
              <a:ext uri="{FF2B5EF4-FFF2-40B4-BE49-F238E27FC236}">
                <a16:creationId xmlns:a16="http://schemas.microsoft.com/office/drawing/2014/main" id="{DB772757-3CD2-DF56-91E3-D866F730BC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340" y="5364287"/>
            <a:ext cx="589137" cy="589137"/>
          </a:xfrm>
          <a:prstGeom prst="rect">
            <a:avLst/>
          </a:prstGeom>
        </p:spPr>
      </p:pic>
    </p:spTree>
    <p:extLst>
      <p:ext uri="{BB962C8B-B14F-4D97-AF65-F5344CB8AC3E}">
        <p14:creationId xmlns:p14="http://schemas.microsoft.com/office/powerpoint/2010/main" val="2707792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644769" y="2014593"/>
            <a:ext cx="10062560" cy="1323439"/>
          </a:xfrm>
          <a:prstGeom prst="rect">
            <a:avLst/>
          </a:prstGeom>
          <a:noFill/>
          <a:effectLst/>
        </p:spPr>
        <p:txBody>
          <a:bodyPr wrap="square" rtlCol="0">
            <a:spAutoFit/>
          </a:bodyPr>
          <a:lstStyle/>
          <a:p>
            <a:r>
              <a:rPr lang="es-MX" sz="2000" b="1" dirty="0">
                <a:solidFill>
                  <a:srgbClr val="B656E3"/>
                </a:solidFill>
                <a:latin typeface="Aharoni" panose="02010803020104030203" pitchFamily="2" charset="-79"/>
                <a:cs typeface="Aharoni" panose="02010803020104030203" pitchFamily="2" charset="-79"/>
              </a:rPr>
              <a:t>Criterios de aceptación:</a:t>
            </a:r>
          </a:p>
          <a:p>
            <a:r>
              <a:rPr lang="es-MX" sz="2000" b="1" dirty="0">
                <a:solidFill>
                  <a:srgbClr val="B656E3"/>
                </a:solidFill>
                <a:latin typeface="Aharoni" panose="02010803020104030203" pitchFamily="2" charset="-79"/>
                <a:cs typeface="Aharoni" panose="02010803020104030203" pitchFamily="2" charset="-79"/>
              </a:rPr>
              <a:t>	Debe llegar en forma de archivo </a:t>
            </a:r>
            <a:r>
              <a:rPr lang="es-MX" sz="2000" b="1" dirty="0" err="1">
                <a:solidFill>
                  <a:srgbClr val="B656E3"/>
                </a:solidFill>
                <a:latin typeface="Aharoni" panose="02010803020104030203" pitchFamily="2" charset="-79"/>
                <a:cs typeface="Aharoni" panose="02010803020104030203" pitchFamily="2" charset="-79"/>
              </a:rPr>
              <a:t>pdf</a:t>
            </a:r>
            <a:r>
              <a:rPr lang="es-MX" sz="2000" b="1" dirty="0">
                <a:solidFill>
                  <a:srgbClr val="B656E3"/>
                </a:solidFill>
                <a:latin typeface="Aharoni" panose="02010803020104030203" pitchFamily="2" charset="-79"/>
                <a:cs typeface="Aharoni" panose="02010803020104030203" pitchFamily="2" charset="-79"/>
              </a:rPr>
              <a:t>.</a:t>
            </a:r>
          </a:p>
          <a:p>
            <a:r>
              <a:rPr lang="es-MX" sz="2000" b="1" dirty="0">
                <a:solidFill>
                  <a:srgbClr val="B656E3"/>
                </a:solidFill>
                <a:latin typeface="Aharoni" panose="02010803020104030203" pitchFamily="2" charset="-79"/>
                <a:cs typeface="Aharoni" panose="02010803020104030203" pitchFamily="2" charset="-79"/>
              </a:rPr>
              <a:t>	Debe mostrar la(s) foto(s) del accesorio, el precio, sus 	características y los elementos utilizados en él.</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410614" y="378891"/>
            <a:ext cx="5873318"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6F1799"/>
                </a:solidFill>
                <a:latin typeface="Aharoni" panose="02010803020104030203" pitchFamily="2" charset="-79"/>
                <a:cs typeface="Aharoni" panose="02010803020104030203" pitchFamily="2" charset="-79"/>
              </a:rPr>
              <a:t>H4 – </a:t>
            </a:r>
            <a:r>
              <a:rPr lang="en-US" sz="3200" b="1" dirty="0" err="1">
                <a:solidFill>
                  <a:srgbClr val="6F1799"/>
                </a:solidFill>
                <a:latin typeface="Aharoni" panose="02010803020104030203" pitchFamily="2" charset="-79"/>
                <a:cs typeface="Aharoni" panose="02010803020104030203" pitchFamily="2" charset="-79"/>
              </a:rPr>
              <a:t>Notificación</a:t>
            </a:r>
            <a:r>
              <a:rPr lang="en-US" sz="3200" b="1" dirty="0">
                <a:solidFill>
                  <a:srgbClr val="6F1799"/>
                </a:solidFill>
                <a:latin typeface="Aharoni" panose="02010803020104030203" pitchFamily="2" charset="-79"/>
                <a:cs typeface="Aharoni" panose="02010803020104030203" pitchFamily="2" charset="-79"/>
              </a:rPr>
              <a:t> </a:t>
            </a:r>
            <a:r>
              <a:rPr lang="en-US" sz="3200" b="1" dirty="0" err="1">
                <a:solidFill>
                  <a:srgbClr val="6F1799"/>
                </a:solidFill>
                <a:latin typeface="Aharoni" panose="02010803020104030203" pitchFamily="2" charset="-79"/>
                <a:cs typeface="Aharoni" panose="02010803020104030203" pitchFamily="2" charset="-79"/>
              </a:rPr>
              <a:t>por</a:t>
            </a:r>
            <a:r>
              <a:rPr lang="en-US" sz="3200" b="1" dirty="0">
                <a:solidFill>
                  <a:srgbClr val="6F1799"/>
                </a:solidFill>
                <a:latin typeface="Aharoni" panose="02010803020104030203" pitchFamily="2" charset="-79"/>
                <a:cs typeface="Aharoni" panose="02010803020104030203" pitchFamily="2" charset="-79"/>
              </a:rPr>
              <a:t> </a:t>
            </a:r>
            <a:r>
              <a:rPr lang="en-US" sz="3200" b="1" dirty="0" err="1">
                <a:solidFill>
                  <a:srgbClr val="6F1799"/>
                </a:solidFill>
                <a:latin typeface="Aharoni" panose="02010803020104030203" pitchFamily="2" charset="-79"/>
                <a:cs typeface="Aharoni" panose="02010803020104030203" pitchFamily="2" charset="-79"/>
              </a:rPr>
              <a:t>Correo</a:t>
            </a:r>
            <a:endParaRPr lang="en-US" sz="32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44769" y="1007205"/>
            <a:ext cx="11213538" cy="1015663"/>
          </a:xfrm>
          <a:prstGeom prst="rect">
            <a:avLst/>
          </a:prstGeom>
          <a:noFill/>
        </p:spPr>
        <p:txBody>
          <a:bodyPr wrap="square">
            <a:spAutoFit/>
          </a:bodyPr>
          <a:lstStyle/>
          <a:p>
            <a:r>
              <a:rPr lang="es-MX" sz="2000" b="1" dirty="0">
                <a:solidFill>
                  <a:srgbClr val="6F1799"/>
                </a:solidFill>
                <a:latin typeface="Aharoni" panose="02010803020104030203" pitchFamily="2" charset="-79"/>
                <a:cs typeface="Aharoni" panose="02010803020104030203" pitchFamily="2" charset="-79"/>
              </a:rPr>
              <a:t>Como Martha, la distribuidora,</a:t>
            </a:r>
          </a:p>
          <a:p>
            <a:r>
              <a:rPr lang="es-MX" sz="2000" b="1" dirty="0">
                <a:solidFill>
                  <a:srgbClr val="6F1799"/>
                </a:solidFill>
                <a:latin typeface="Aharoni" panose="02010803020104030203" pitchFamily="2" charset="-79"/>
                <a:cs typeface="Aharoni" panose="02010803020104030203" pitchFamily="2" charset="-79"/>
              </a:rPr>
              <a:t>Quiero recibir en mi correo una notificación sobre algún pedido de un cliente para contactar al cliente y efectuar la venta.</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2213642"/>
            <a:ext cx="582798" cy="582798"/>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2594569"/>
            <a:ext cx="582798" cy="582798"/>
          </a:xfrm>
          <a:prstGeom prst="rect">
            <a:avLst/>
          </a:prstGeom>
        </p:spPr>
      </p:pic>
      <p:sp>
        <p:nvSpPr>
          <p:cNvPr id="6" name="CuadroTexto 5">
            <a:extLst>
              <a:ext uri="{FF2B5EF4-FFF2-40B4-BE49-F238E27FC236}">
                <a16:creationId xmlns:a16="http://schemas.microsoft.com/office/drawing/2014/main" id="{972DF0DF-92A9-A629-4BD9-A23DBA47F0D3}"/>
              </a:ext>
            </a:extLst>
          </p:cNvPr>
          <p:cNvSpPr txBox="1"/>
          <p:nvPr/>
        </p:nvSpPr>
        <p:spPr>
          <a:xfrm>
            <a:off x="644769" y="4881299"/>
            <a:ext cx="11213538" cy="1938992"/>
          </a:xfrm>
          <a:prstGeom prst="rect">
            <a:avLst/>
          </a:prstGeom>
          <a:noFill/>
          <a:effectLst/>
        </p:spPr>
        <p:txBody>
          <a:bodyPr wrap="square" rtlCol="0">
            <a:spAutoFit/>
          </a:bodyPr>
          <a:lstStyle/>
          <a:p>
            <a:r>
              <a:rPr lang="es-MX" sz="2000" b="1" dirty="0">
                <a:solidFill>
                  <a:srgbClr val="B656E3"/>
                </a:solidFill>
                <a:latin typeface="Aharoni" panose="02010803020104030203" pitchFamily="2" charset="-79"/>
                <a:cs typeface="Aharoni" panose="02010803020104030203" pitchFamily="2" charset="-79"/>
              </a:rPr>
              <a:t>Criterios de aceptación:</a:t>
            </a:r>
          </a:p>
          <a:p>
            <a:r>
              <a:rPr lang="es-MX" sz="2000" b="1" dirty="0">
                <a:solidFill>
                  <a:srgbClr val="B656E3"/>
                </a:solidFill>
                <a:latin typeface="Aharoni" panose="02010803020104030203" pitchFamily="2" charset="-79"/>
                <a:cs typeface="Aharoni" panose="02010803020104030203" pitchFamily="2" charset="-79"/>
              </a:rPr>
              <a:t>	Debe dejar agregarle una imagen, un nombre, precio, material usado y categoría.</a:t>
            </a:r>
          </a:p>
          <a:p>
            <a:r>
              <a:rPr lang="es-MX" sz="2000" b="1" dirty="0">
                <a:solidFill>
                  <a:srgbClr val="B656E3"/>
                </a:solidFill>
                <a:latin typeface="Aharoni" panose="02010803020104030203" pitchFamily="2" charset="-79"/>
                <a:cs typeface="Aharoni" panose="02010803020104030203" pitchFamily="2" charset="-79"/>
              </a:rPr>
              <a:t>	Debe impedir agregar en caso de no haber imagen, nombre o precio y señalar 	dichos espacios faltantes.</a:t>
            </a:r>
          </a:p>
          <a:p>
            <a:r>
              <a:rPr lang="es-MX" sz="2000" b="1" dirty="0">
                <a:solidFill>
                  <a:srgbClr val="B656E3"/>
                </a:solidFill>
                <a:latin typeface="Aharoni" panose="02010803020104030203" pitchFamily="2" charset="-79"/>
                <a:cs typeface="Aharoni" panose="02010803020104030203" pitchFamily="2" charset="-79"/>
              </a:rPr>
              <a:t>	Debe mostrar un mensaje “Accesorio agregado exitosamente” al completar la 	acción.</a:t>
            </a:r>
          </a:p>
        </p:txBody>
      </p:sp>
      <p:sp>
        <p:nvSpPr>
          <p:cNvPr id="8" name="CuadroTexto 7">
            <a:extLst>
              <a:ext uri="{FF2B5EF4-FFF2-40B4-BE49-F238E27FC236}">
                <a16:creationId xmlns:a16="http://schemas.microsoft.com/office/drawing/2014/main" id="{5584E9A5-DD99-3368-6B9D-A8A5E5687DB1}"/>
              </a:ext>
            </a:extLst>
          </p:cNvPr>
          <p:cNvSpPr txBox="1"/>
          <p:nvPr/>
        </p:nvSpPr>
        <p:spPr>
          <a:xfrm>
            <a:off x="410614" y="3291899"/>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6F1799"/>
                </a:solidFill>
                <a:latin typeface="Aharoni" panose="02010803020104030203" pitchFamily="2" charset="-79"/>
                <a:cs typeface="Aharoni" panose="02010803020104030203" pitchFamily="2" charset="-79"/>
              </a:rPr>
              <a:t>H5 – </a:t>
            </a:r>
            <a:r>
              <a:rPr lang="en-US" sz="3200" b="1" dirty="0" err="1">
                <a:solidFill>
                  <a:srgbClr val="6F1799"/>
                </a:solidFill>
                <a:latin typeface="Aharoni" panose="02010803020104030203" pitchFamily="2" charset="-79"/>
                <a:cs typeface="Aharoni" panose="02010803020104030203" pitchFamily="2" charset="-79"/>
              </a:rPr>
              <a:t>Agregar</a:t>
            </a:r>
            <a:r>
              <a:rPr lang="en-US" sz="3200" b="1" dirty="0">
                <a:solidFill>
                  <a:srgbClr val="6F1799"/>
                </a:solidFill>
                <a:latin typeface="Aharoni" panose="02010803020104030203" pitchFamily="2" charset="-79"/>
                <a:cs typeface="Aharoni" panose="02010803020104030203" pitchFamily="2" charset="-79"/>
              </a:rPr>
              <a:t> </a:t>
            </a:r>
            <a:r>
              <a:rPr lang="en-US" sz="3200" b="1" dirty="0" err="1">
                <a:solidFill>
                  <a:srgbClr val="6F1799"/>
                </a:solidFill>
                <a:latin typeface="Aharoni" panose="02010803020104030203" pitchFamily="2" charset="-79"/>
                <a:cs typeface="Aharoni" panose="02010803020104030203" pitchFamily="2" charset="-79"/>
              </a:rPr>
              <a:t>Nuevos</a:t>
            </a:r>
            <a:r>
              <a:rPr lang="en-US" sz="3200" b="1" dirty="0">
                <a:solidFill>
                  <a:srgbClr val="6F1799"/>
                </a:solidFill>
                <a:latin typeface="Aharoni" panose="02010803020104030203" pitchFamily="2" charset="-79"/>
                <a:cs typeface="Aharoni" panose="02010803020104030203" pitchFamily="2" charset="-79"/>
              </a:rPr>
              <a:t> </a:t>
            </a:r>
            <a:r>
              <a:rPr lang="en-US" sz="3200" b="1" dirty="0" err="1">
                <a:solidFill>
                  <a:srgbClr val="6F1799"/>
                </a:solidFill>
                <a:latin typeface="Aharoni" panose="02010803020104030203" pitchFamily="2" charset="-79"/>
                <a:cs typeface="Aharoni" panose="02010803020104030203" pitchFamily="2" charset="-79"/>
              </a:rPr>
              <a:t>Accesorios</a:t>
            </a:r>
            <a:endParaRPr lang="en-US" sz="3200" b="1" dirty="0">
              <a:solidFill>
                <a:srgbClr val="6F1799"/>
              </a:solidFill>
              <a:latin typeface="Aharoni" panose="02010803020104030203" pitchFamily="2" charset="-79"/>
              <a:cs typeface="Aharoni" panose="02010803020104030203" pitchFamily="2" charset="-79"/>
            </a:endParaRPr>
          </a:p>
        </p:txBody>
      </p:sp>
      <p:sp>
        <p:nvSpPr>
          <p:cNvPr id="10" name="CuadroTexto 9">
            <a:extLst>
              <a:ext uri="{FF2B5EF4-FFF2-40B4-BE49-F238E27FC236}">
                <a16:creationId xmlns:a16="http://schemas.microsoft.com/office/drawing/2014/main" id="{D34FB2A3-B361-D266-3FFD-CEEB2142690B}"/>
              </a:ext>
            </a:extLst>
          </p:cNvPr>
          <p:cNvSpPr txBox="1"/>
          <p:nvPr/>
        </p:nvSpPr>
        <p:spPr>
          <a:xfrm>
            <a:off x="644769" y="3914058"/>
            <a:ext cx="11213538" cy="1015663"/>
          </a:xfrm>
          <a:prstGeom prst="rect">
            <a:avLst/>
          </a:prstGeom>
          <a:noFill/>
        </p:spPr>
        <p:txBody>
          <a:bodyPr wrap="square">
            <a:spAutoFit/>
          </a:bodyPr>
          <a:lstStyle/>
          <a:p>
            <a:r>
              <a:rPr lang="es-MX" sz="2000" b="1" dirty="0">
                <a:solidFill>
                  <a:srgbClr val="6F1799"/>
                </a:solidFill>
                <a:latin typeface="Aharoni" panose="02010803020104030203" pitchFamily="2" charset="-79"/>
                <a:cs typeface="Aharoni" panose="02010803020104030203" pitchFamily="2" charset="-79"/>
              </a:rPr>
              <a:t>Como Martha, la distribuidora,</a:t>
            </a:r>
          </a:p>
          <a:p>
            <a:r>
              <a:rPr lang="es-MX" sz="2000" b="1" dirty="0">
                <a:solidFill>
                  <a:srgbClr val="6F1799"/>
                </a:solidFill>
                <a:latin typeface="Aharoni" panose="02010803020104030203" pitchFamily="2" charset="-79"/>
                <a:cs typeface="Aharoni" panose="02010803020104030203" pitchFamily="2" charset="-79"/>
              </a:rPr>
              <a:t>Quiero poder subir un nuevo accesorio a la página para agregarlo a los accesorios disponibles y encargos de clientes.</a:t>
            </a:r>
          </a:p>
        </p:txBody>
      </p:sp>
      <p:pic>
        <p:nvPicPr>
          <p:cNvPr id="12" name="Gráfico 11" descr="Casilla marcada con relleno sólido">
            <a:extLst>
              <a:ext uri="{FF2B5EF4-FFF2-40B4-BE49-F238E27FC236}">
                <a16:creationId xmlns:a16="http://schemas.microsoft.com/office/drawing/2014/main" id="{D79220A3-C66C-F060-FFC2-6F4436D2A2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5109434"/>
            <a:ext cx="582798" cy="582798"/>
          </a:xfrm>
          <a:prstGeom prst="rect">
            <a:avLst/>
          </a:prstGeom>
        </p:spPr>
      </p:pic>
      <p:pic>
        <p:nvPicPr>
          <p:cNvPr id="14" name="Gráfico 13" descr="Casilla marcada con relleno sólido">
            <a:extLst>
              <a:ext uri="{FF2B5EF4-FFF2-40B4-BE49-F238E27FC236}">
                <a16:creationId xmlns:a16="http://schemas.microsoft.com/office/drawing/2014/main" id="{6D4F0D9E-5CB6-6E1E-7EA8-C9BB221BC1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5468860"/>
            <a:ext cx="582798" cy="582798"/>
          </a:xfrm>
          <a:prstGeom prst="rect">
            <a:avLst/>
          </a:prstGeom>
        </p:spPr>
      </p:pic>
      <p:pic>
        <p:nvPicPr>
          <p:cNvPr id="17" name="Gráfico 16" descr="Casilla marcada con relleno sólido">
            <a:extLst>
              <a:ext uri="{FF2B5EF4-FFF2-40B4-BE49-F238E27FC236}">
                <a16:creationId xmlns:a16="http://schemas.microsoft.com/office/drawing/2014/main" id="{B03599A2-D176-67EA-9715-4D325164A4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6051658"/>
            <a:ext cx="582798" cy="582798"/>
          </a:xfrm>
          <a:prstGeom prst="rect">
            <a:avLst/>
          </a:prstGeom>
        </p:spPr>
      </p:pic>
    </p:spTree>
    <p:extLst>
      <p:ext uri="{BB962C8B-B14F-4D97-AF65-F5344CB8AC3E}">
        <p14:creationId xmlns:p14="http://schemas.microsoft.com/office/powerpoint/2010/main" val="3058186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644769" y="1605197"/>
            <a:ext cx="11547231" cy="1938992"/>
          </a:xfrm>
          <a:prstGeom prst="rect">
            <a:avLst/>
          </a:prstGeom>
          <a:noFill/>
          <a:effectLst/>
        </p:spPr>
        <p:txBody>
          <a:bodyPr wrap="square" rtlCol="0">
            <a:spAutoFit/>
          </a:bodyPr>
          <a:lstStyle/>
          <a:p>
            <a:r>
              <a:rPr lang="es-MX" sz="2000" b="1" dirty="0">
                <a:solidFill>
                  <a:srgbClr val="B656E3"/>
                </a:solidFill>
                <a:latin typeface="Aharoni" panose="02010803020104030203" pitchFamily="2" charset="-79"/>
                <a:cs typeface="Aharoni" panose="02010803020104030203" pitchFamily="2" charset="-79"/>
              </a:rPr>
              <a:t>Criterios de aceptación:</a:t>
            </a:r>
          </a:p>
          <a:p>
            <a:r>
              <a:rPr lang="es-MX" sz="2000" b="1" dirty="0">
                <a:solidFill>
                  <a:srgbClr val="B656E3"/>
                </a:solidFill>
                <a:latin typeface="Aharoni" panose="02010803020104030203" pitchFamily="2" charset="-79"/>
                <a:cs typeface="Aharoni" panose="02010803020104030203" pitchFamily="2" charset="-79"/>
              </a:rPr>
              <a:t>	Deben mostrarse las siguientes categorías: Cintillos, Ganchos, Diademas, Moños, 	Colitas, Para Eventos, Para prendas de vestir, Más originales, Más 	vendidos/Populares.</a:t>
            </a:r>
          </a:p>
          <a:p>
            <a:r>
              <a:rPr lang="es-MX" sz="2000" b="1" dirty="0">
                <a:solidFill>
                  <a:srgbClr val="B656E3"/>
                </a:solidFill>
                <a:latin typeface="Aharoni" panose="02010803020104030203" pitchFamily="2" charset="-79"/>
                <a:cs typeface="Aharoni" panose="02010803020104030203" pitchFamily="2" charset="-79"/>
              </a:rPr>
              <a:t>	Si el sistema no encuentra un producto que cumpla con los filtros del usuario el 	sistema dará un mensaje de “Lo sentimos. Accesorio no encontrado”</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410614" y="56424"/>
            <a:ext cx="8646300"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6F1799"/>
                </a:solidFill>
                <a:latin typeface="Aharoni" panose="02010803020104030203" pitchFamily="2" charset="-79"/>
                <a:cs typeface="Aharoni" panose="02010803020104030203" pitchFamily="2" charset="-79"/>
              </a:rPr>
              <a:t>H6 – </a:t>
            </a:r>
            <a:r>
              <a:rPr lang="en-US" sz="3200" b="1" dirty="0" err="1">
                <a:solidFill>
                  <a:srgbClr val="6F1799"/>
                </a:solidFill>
                <a:latin typeface="Aharoni" panose="02010803020104030203" pitchFamily="2" charset="-79"/>
                <a:cs typeface="Aharoni" panose="02010803020104030203" pitchFamily="2" charset="-79"/>
              </a:rPr>
              <a:t>Categorías</a:t>
            </a:r>
            <a:r>
              <a:rPr lang="en-US" sz="3200" b="1" dirty="0">
                <a:solidFill>
                  <a:srgbClr val="6F1799"/>
                </a:solidFill>
                <a:latin typeface="Aharoni" panose="02010803020104030203" pitchFamily="2" charset="-79"/>
                <a:cs typeface="Aharoni" panose="02010803020104030203" pitchFamily="2" charset="-79"/>
              </a:rPr>
              <a:t> de </a:t>
            </a:r>
            <a:r>
              <a:rPr lang="en-US" sz="3200" b="1" dirty="0" err="1">
                <a:solidFill>
                  <a:srgbClr val="6F1799"/>
                </a:solidFill>
                <a:latin typeface="Aharoni" panose="02010803020104030203" pitchFamily="2" charset="-79"/>
                <a:cs typeface="Aharoni" panose="02010803020104030203" pitchFamily="2" charset="-79"/>
              </a:rPr>
              <a:t>Accesorios</a:t>
            </a:r>
            <a:endParaRPr lang="en-US" sz="32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44769" y="641199"/>
            <a:ext cx="11213538" cy="1015663"/>
          </a:xfrm>
          <a:prstGeom prst="rect">
            <a:avLst/>
          </a:prstGeom>
          <a:noFill/>
        </p:spPr>
        <p:txBody>
          <a:bodyPr wrap="square">
            <a:spAutoFit/>
          </a:bodyPr>
          <a:lstStyle/>
          <a:p>
            <a:r>
              <a:rPr lang="es-MX" sz="2000" b="1" dirty="0">
                <a:solidFill>
                  <a:srgbClr val="6F1799"/>
                </a:solidFill>
                <a:latin typeface="Aharoni" panose="02010803020104030203" pitchFamily="2" charset="-79"/>
                <a:cs typeface="Aharoni" panose="02010803020104030203" pitchFamily="2" charset="-79"/>
              </a:rPr>
              <a:t>Como potencialmente cliente,</a:t>
            </a:r>
          </a:p>
          <a:p>
            <a:r>
              <a:rPr lang="es-MX" sz="2000" b="1" dirty="0">
                <a:solidFill>
                  <a:srgbClr val="6F1799"/>
                </a:solidFill>
                <a:latin typeface="Aharoni" panose="02010803020104030203" pitchFamily="2" charset="-79"/>
                <a:cs typeface="Aharoni" panose="02010803020104030203" pitchFamily="2" charset="-79"/>
              </a:rPr>
              <a:t>Quiero poder visualizar accesorios por categorías para facilitar mi búsqueda y observar entre distintas opciones.</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1891175"/>
            <a:ext cx="582798" cy="582798"/>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2617850"/>
            <a:ext cx="582798" cy="582798"/>
          </a:xfrm>
          <a:prstGeom prst="rect">
            <a:avLst/>
          </a:prstGeom>
        </p:spPr>
      </p:pic>
      <p:sp>
        <p:nvSpPr>
          <p:cNvPr id="6" name="CuadroTexto 5">
            <a:extLst>
              <a:ext uri="{FF2B5EF4-FFF2-40B4-BE49-F238E27FC236}">
                <a16:creationId xmlns:a16="http://schemas.microsoft.com/office/drawing/2014/main" id="{972DF0DF-92A9-A629-4BD9-A23DBA47F0D3}"/>
              </a:ext>
            </a:extLst>
          </p:cNvPr>
          <p:cNvSpPr txBox="1"/>
          <p:nvPr/>
        </p:nvSpPr>
        <p:spPr>
          <a:xfrm>
            <a:off x="644769" y="5145610"/>
            <a:ext cx="11213538" cy="1631216"/>
          </a:xfrm>
          <a:prstGeom prst="rect">
            <a:avLst/>
          </a:prstGeom>
          <a:noFill/>
          <a:effectLst/>
        </p:spPr>
        <p:txBody>
          <a:bodyPr wrap="square" rtlCol="0">
            <a:spAutoFit/>
          </a:bodyPr>
          <a:lstStyle/>
          <a:p>
            <a:r>
              <a:rPr lang="es-MX" sz="2000" b="1" dirty="0">
                <a:solidFill>
                  <a:srgbClr val="B656E3"/>
                </a:solidFill>
                <a:latin typeface="Aharoni" panose="02010803020104030203" pitchFamily="2" charset="-79"/>
                <a:cs typeface="Aharoni" panose="02010803020104030203" pitchFamily="2" charset="-79"/>
              </a:rPr>
              <a:t>Criterios de aceptación:</a:t>
            </a:r>
          </a:p>
          <a:p>
            <a:r>
              <a:rPr lang="es-MX" sz="2000" b="1" dirty="0">
                <a:solidFill>
                  <a:srgbClr val="B656E3"/>
                </a:solidFill>
                <a:latin typeface="Aharoni" panose="02010803020104030203" pitchFamily="2" charset="-79"/>
                <a:cs typeface="Aharoni" panose="02010803020104030203" pitchFamily="2" charset="-79"/>
              </a:rPr>
              <a:t>	Debo poder agregar a favoritos cualquier modelo</a:t>
            </a:r>
          </a:p>
          <a:p>
            <a:r>
              <a:rPr lang="es-MX" sz="2000" b="1" dirty="0">
                <a:solidFill>
                  <a:srgbClr val="B656E3"/>
                </a:solidFill>
                <a:latin typeface="Aharoni" panose="02010803020104030203" pitchFamily="2" charset="-79"/>
                <a:cs typeface="Aharoni" panose="02010803020104030203" pitchFamily="2" charset="-79"/>
              </a:rPr>
              <a:t>	Automáticamente debe agregarse a la carpeta dos segundos después de que se 	active el ícono del corazón, para no realizar la acción si fue agregado por error.</a:t>
            </a:r>
          </a:p>
          <a:p>
            <a:r>
              <a:rPr lang="es-MX" sz="2000" b="1" dirty="0">
                <a:solidFill>
                  <a:srgbClr val="B656E3"/>
                </a:solidFill>
                <a:latin typeface="Aharoni" panose="02010803020104030203" pitchFamily="2" charset="-79"/>
                <a:cs typeface="Aharoni" panose="02010803020104030203" pitchFamily="2" charset="-79"/>
              </a:rPr>
              <a:t>	La carpeta se podrá observar desde la cuenta y cada cuenta podrá personalizarla.</a:t>
            </a:r>
          </a:p>
        </p:txBody>
      </p:sp>
      <p:sp>
        <p:nvSpPr>
          <p:cNvPr id="8" name="CuadroTexto 7">
            <a:extLst>
              <a:ext uri="{FF2B5EF4-FFF2-40B4-BE49-F238E27FC236}">
                <a16:creationId xmlns:a16="http://schemas.microsoft.com/office/drawing/2014/main" id="{5584E9A5-DD99-3368-6B9D-A8A5E5687DB1}"/>
              </a:ext>
            </a:extLst>
          </p:cNvPr>
          <p:cNvSpPr txBox="1"/>
          <p:nvPr/>
        </p:nvSpPr>
        <p:spPr>
          <a:xfrm>
            <a:off x="410614" y="3566774"/>
            <a:ext cx="10546004"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dirty="0">
                <a:solidFill>
                  <a:srgbClr val="6F1799"/>
                </a:solidFill>
                <a:latin typeface="Aharoni" panose="02010803020104030203" pitchFamily="2" charset="-79"/>
                <a:cs typeface="Aharoni" panose="02010803020104030203" pitchFamily="2" charset="-79"/>
              </a:rPr>
              <a:t>H7 – </a:t>
            </a:r>
            <a:r>
              <a:rPr lang="en-US" sz="3200" b="1" dirty="0" err="1">
                <a:solidFill>
                  <a:srgbClr val="6F1799"/>
                </a:solidFill>
                <a:latin typeface="Aharoni" panose="02010803020104030203" pitchFamily="2" charset="-79"/>
                <a:cs typeface="Aharoni" panose="02010803020104030203" pitchFamily="2" charset="-79"/>
              </a:rPr>
              <a:t>Carpeta</a:t>
            </a:r>
            <a:r>
              <a:rPr lang="en-US" sz="3200" b="1" dirty="0">
                <a:solidFill>
                  <a:srgbClr val="6F1799"/>
                </a:solidFill>
                <a:latin typeface="Aharoni" panose="02010803020104030203" pitchFamily="2" charset="-79"/>
                <a:cs typeface="Aharoni" panose="02010803020104030203" pitchFamily="2" charset="-79"/>
              </a:rPr>
              <a:t> de </a:t>
            </a:r>
            <a:r>
              <a:rPr lang="en-US" sz="3200" b="1" dirty="0" err="1">
                <a:solidFill>
                  <a:srgbClr val="6F1799"/>
                </a:solidFill>
                <a:latin typeface="Aharoni" panose="02010803020104030203" pitchFamily="2" charset="-79"/>
                <a:cs typeface="Aharoni" panose="02010803020104030203" pitchFamily="2" charset="-79"/>
              </a:rPr>
              <a:t>Accesorios</a:t>
            </a:r>
            <a:r>
              <a:rPr lang="en-US" sz="3200" b="1" dirty="0">
                <a:solidFill>
                  <a:srgbClr val="6F1799"/>
                </a:solidFill>
                <a:latin typeface="Aharoni" panose="02010803020104030203" pitchFamily="2" charset="-79"/>
                <a:cs typeface="Aharoni" panose="02010803020104030203" pitchFamily="2" charset="-79"/>
              </a:rPr>
              <a:t> </a:t>
            </a:r>
            <a:r>
              <a:rPr lang="en-US" sz="3200" b="1" dirty="0" err="1">
                <a:solidFill>
                  <a:srgbClr val="6F1799"/>
                </a:solidFill>
                <a:latin typeface="Aharoni" panose="02010803020104030203" pitchFamily="2" charset="-79"/>
                <a:cs typeface="Aharoni" panose="02010803020104030203" pitchFamily="2" charset="-79"/>
              </a:rPr>
              <a:t>Favoritos</a:t>
            </a:r>
            <a:endParaRPr lang="en-US" sz="3200" b="1" dirty="0">
              <a:solidFill>
                <a:srgbClr val="6F1799"/>
              </a:solidFill>
              <a:latin typeface="Aharoni" panose="02010803020104030203" pitchFamily="2" charset="-79"/>
              <a:cs typeface="Aharoni" panose="02010803020104030203" pitchFamily="2" charset="-79"/>
            </a:endParaRPr>
          </a:p>
        </p:txBody>
      </p:sp>
      <p:sp>
        <p:nvSpPr>
          <p:cNvPr id="10" name="CuadroTexto 9">
            <a:extLst>
              <a:ext uri="{FF2B5EF4-FFF2-40B4-BE49-F238E27FC236}">
                <a16:creationId xmlns:a16="http://schemas.microsoft.com/office/drawing/2014/main" id="{D34FB2A3-B361-D266-3FFD-CEEB2142690B}"/>
              </a:ext>
            </a:extLst>
          </p:cNvPr>
          <p:cNvSpPr txBox="1"/>
          <p:nvPr/>
        </p:nvSpPr>
        <p:spPr>
          <a:xfrm>
            <a:off x="644769" y="4129947"/>
            <a:ext cx="11213538" cy="1015663"/>
          </a:xfrm>
          <a:prstGeom prst="rect">
            <a:avLst/>
          </a:prstGeom>
          <a:noFill/>
        </p:spPr>
        <p:txBody>
          <a:bodyPr wrap="square">
            <a:spAutoFit/>
          </a:bodyPr>
          <a:lstStyle/>
          <a:p>
            <a:r>
              <a:rPr lang="es-MX" sz="2000" b="1" dirty="0">
                <a:solidFill>
                  <a:srgbClr val="6F1799"/>
                </a:solidFill>
                <a:latin typeface="Aharoni" panose="02010803020104030203" pitchFamily="2" charset="-79"/>
                <a:cs typeface="Aharoni" panose="02010803020104030203" pitchFamily="2" charset="-79"/>
              </a:rPr>
              <a:t>Como potencial cliente,</a:t>
            </a:r>
          </a:p>
          <a:p>
            <a:r>
              <a:rPr lang="es-MX" sz="2000" b="1" dirty="0">
                <a:solidFill>
                  <a:srgbClr val="6F1799"/>
                </a:solidFill>
                <a:latin typeface="Aharoni" panose="02010803020104030203" pitchFamily="2" charset="-79"/>
                <a:cs typeface="Aharoni" panose="02010803020104030203" pitchFamily="2" charset="-79"/>
              </a:rPr>
              <a:t>Quiero tener una opción para guardar aquellos accesorios que más me gustan en una carpeta de favoritos para tener un acceso más rápido y personalizado a ellos.</a:t>
            </a:r>
          </a:p>
        </p:txBody>
      </p:sp>
      <p:pic>
        <p:nvPicPr>
          <p:cNvPr id="12" name="Gráfico 11" descr="Casilla marcada con relleno sólido">
            <a:extLst>
              <a:ext uri="{FF2B5EF4-FFF2-40B4-BE49-F238E27FC236}">
                <a16:creationId xmlns:a16="http://schemas.microsoft.com/office/drawing/2014/main" id="{D79220A3-C66C-F060-FFC2-6F4436D2A2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5317449"/>
            <a:ext cx="582798" cy="582798"/>
          </a:xfrm>
          <a:prstGeom prst="rect">
            <a:avLst/>
          </a:prstGeom>
        </p:spPr>
      </p:pic>
      <p:pic>
        <p:nvPicPr>
          <p:cNvPr id="14" name="Gráfico 13" descr="Casilla marcada con relleno sólido">
            <a:extLst>
              <a:ext uri="{FF2B5EF4-FFF2-40B4-BE49-F238E27FC236}">
                <a16:creationId xmlns:a16="http://schemas.microsoft.com/office/drawing/2014/main" id="{6D4F0D9E-5CB6-6E1E-7EA8-C9BB221BC1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5669819"/>
            <a:ext cx="582798" cy="582798"/>
          </a:xfrm>
          <a:prstGeom prst="rect">
            <a:avLst/>
          </a:prstGeom>
        </p:spPr>
      </p:pic>
      <p:pic>
        <p:nvPicPr>
          <p:cNvPr id="17" name="Gráfico 16" descr="Casilla marcada con relleno sólido">
            <a:extLst>
              <a:ext uri="{FF2B5EF4-FFF2-40B4-BE49-F238E27FC236}">
                <a16:creationId xmlns:a16="http://schemas.microsoft.com/office/drawing/2014/main" id="{B03599A2-D176-67EA-9715-4D325164A4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3184" y="6275202"/>
            <a:ext cx="582798" cy="582798"/>
          </a:xfrm>
          <a:prstGeom prst="rect">
            <a:avLst/>
          </a:prstGeom>
        </p:spPr>
      </p:pic>
    </p:spTree>
    <p:extLst>
      <p:ext uri="{BB962C8B-B14F-4D97-AF65-F5344CB8AC3E}">
        <p14:creationId xmlns:p14="http://schemas.microsoft.com/office/powerpoint/2010/main" val="3686786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686521" y="2685655"/>
            <a:ext cx="11127716" cy="3416320"/>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Deben confirmarse las ventas únicamente cuando el cliente haya 	recibido su producto, es decir, cuando este y la distribuidora 	confirmen la entrega.</a:t>
            </a:r>
          </a:p>
          <a:p>
            <a:r>
              <a:rPr lang="es-MX" sz="2400" b="1" dirty="0">
                <a:solidFill>
                  <a:srgbClr val="B656E3"/>
                </a:solidFill>
                <a:latin typeface="Aharoni" panose="02010803020104030203" pitchFamily="2" charset="-79"/>
                <a:cs typeface="Aharoni" panose="02010803020104030203" pitchFamily="2" charset="-79"/>
              </a:rPr>
              <a:t>	Las ventas canceladas o en proceso de validación no se sumarán en 	las estadísticas.</a:t>
            </a:r>
          </a:p>
          <a:p>
            <a:r>
              <a:rPr lang="es-MX" sz="2400" b="1" dirty="0">
                <a:solidFill>
                  <a:srgbClr val="B656E3"/>
                </a:solidFill>
                <a:latin typeface="Aharoni" panose="02010803020104030203" pitchFamily="2" charset="-79"/>
                <a:cs typeface="Aharoni" panose="02010803020104030203" pitchFamily="2" charset="-79"/>
              </a:rPr>
              <a:t>	Se mostrarán en gráficas simples y en un informe sencillo de 	comprender comparando las ventas de la semana anterior con la 	actual.</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555043" y="747429"/>
            <a:ext cx="113355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H8 – </a:t>
            </a:r>
            <a:r>
              <a:rPr lang="en-US" sz="3600" b="1" dirty="0" err="1">
                <a:solidFill>
                  <a:srgbClr val="6F1799"/>
                </a:solidFill>
                <a:latin typeface="Aharoni" panose="02010803020104030203" pitchFamily="2" charset="-79"/>
                <a:cs typeface="Aharoni" panose="02010803020104030203" pitchFamily="2" charset="-79"/>
              </a:rPr>
              <a:t>Análisis</a:t>
            </a:r>
            <a:r>
              <a:rPr lang="en-US" sz="3600" b="1" dirty="0">
                <a:solidFill>
                  <a:srgbClr val="6F1799"/>
                </a:solidFill>
                <a:latin typeface="Aharoni" panose="02010803020104030203" pitchFamily="2" charset="-79"/>
                <a:cs typeface="Aharoni" panose="02010803020104030203" pitchFamily="2" charset="-79"/>
              </a:rPr>
              <a:t> de Ventas y </a:t>
            </a:r>
            <a:r>
              <a:rPr lang="en-US" sz="3600" b="1" dirty="0" err="1">
                <a:solidFill>
                  <a:srgbClr val="6F1799"/>
                </a:solidFill>
                <a:latin typeface="Aharoni" panose="02010803020104030203" pitchFamily="2" charset="-79"/>
                <a:cs typeface="Aharoni" panose="02010803020104030203" pitchFamily="2" charset="-79"/>
              </a:rPr>
              <a:t>Estadísticas</a:t>
            </a:r>
            <a:endParaRPr lang="en-US" sz="36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686521" y="1395783"/>
            <a:ext cx="11335509" cy="1200329"/>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Martha, la distribuidora,</a:t>
            </a:r>
          </a:p>
          <a:p>
            <a:r>
              <a:rPr lang="es-MX" sz="2400" b="1" dirty="0">
                <a:solidFill>
                  <a:srgbClr val="6F1799"/>
                </a:solidFill>
                <a:latin typeface="Aharoni" panose="02010803020104030203" pitchFamily="2" charset="-79"/>
                <a:cs typeface="Aharoni" panose="02010803020104030203" pitchFamily="2" charset="-79"/>
              </a:rPr>
              <a:t>Quiero medir mis ventas realizadas por semana para visualizar el alcance de mis productos y el crecimiento real de mi negocio.</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936" y="2992133"/>
            <a:ext cx="589137" cy="589137"/>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936" y="4098365"/>
            <a:ext cx="589137" cy="589137"/>
          </a:xfrm>
          <a:prstGeom prst="rect">
            <a:avLst/>
          </a:prstGeom>
        </p:spPr>
      </p:pic>
      <p:pic>
        <p:nvPicPr>
          <p:cNvPr id="3" name="Gráfico 2" descr="Casilla marcada con relleno sólido">
            <a:extLst>
              <a:ext uri="{FF2B5EF4-FFF2-40B4-BE49-F238E27FC236}">
                <a16:creationId xmlns:a16="http://schemas.microsoft.com/office/drawing/2014/main" id="{BBD458A6-DC2E-C390-9FC0-0CFE7AA357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936" y="4805601"/>
            <a:ext cx="589137" cy="589137"/>
          </a:xfrm>
          <a:prstGeom prst="rect">
            <a:avLst/>
          </a:prstGeom>
        </p:spPr>
      </p:pic>
    </p:spTree>
    <p:extLst>
      <p:ext uri="{BB962C8B-B14F-4D97-AF65-F5344CB8AC3E}">
        <p14:creationId xmlns:p14="http://schemas.microsoft.com/office/powerpoint/2010/main" val="356104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3A6061C9-8E16-C7E4-6EB4-A72D99040805}"/>
              </a:ext>
            </a:extLst>
          </p:cNvPr>
          <p:cNvSpPr txBox="1"/>
          <p:nvPr/>
        </p:nvSpPr>
        <p:spPr>
          <a:xfrm>
            <a:off x="559723" y="2486872"/>
            <a:ext cx="11127716" cy="3785652"/>
          </a:xfrm>
          <a:prstGeom prst="rect">
            <a:avLst/>
          </a:prstGeom>
          <a:noFill/>
          <a:effectLst/>
        </p:spPr>
        <p:txBody>
          <a:bodyPr wrap="square" rtlCol="0">
            <a:spAutoFit/>
          </a:bodyPr>
          <a:lstStyle/>
          <a:p>
            <a:r>
              <a:rPr lang="es-MX" sz="2400" b="1" dirty="0">
                <a:solidFill>
                  <a:srgbClr val="B656E3"/>
                </a:solidFill>
                <a:latin typeface="Aharoni" panose="02010803020104030203" pitchFamily="2" charset="-79"/>
                <a:cs typeface="Aharoni" panose="02010803020104030203" pitchFamily="2" charset="-79"/>
              </a:rPr>
              <a:t>Criterios de aceptación:</a:t>
            </a:r>
          </a:p>
          <a:p>
            <a:r>
              <a:rPr lang="es-MX" sz="2400" b="1" dirty="0">
                <a:solidFill>
                  <a:srgbClr val="B656E3"/>
                </a:solidFill>
                <a:latin typeface="Aharoni" panose="02010803020104030203" pitchFamily="2" charset="-79"/>
                <a:cs typeface="Aharoni" panose="02010803020104030203" pitchFamily="2" charset="-79"/>
              </a:rPr>
              <a:t>	Debe aparecer un ícono de carrito de compras siempre en el lado 	derecho superior de la pantalla para que el cliente lo pueda ubicar 	rápidamente en cualquier ventana.</a:t>
            </a:r>
          </a:p>
          <a:p>
            <a:r>
              <a:rPr lang="es-MX" sz="2400" b="1" dirty="0">
                <a:solidFill>
                  <a:srgbClr val="B656E3"/>
                </a:solidFill>
                <a:latin typeface="Aharoni" panose="02010803020104030203" pitchFamily="2" charset="-79"/>
                <a:cs typeface="Aharoni" panose="02010803020104030203" pitchFamily="2" charset="-79"/>
              </a:rPr>
              <a:t>	Debe ser interactiva, poder sumar o restar la cantidad, eliminar el 	producto y al hacer </a:t>
            </a:r>
            <a:r>
              <a:rPr lang="es-MX" sz="2400" b="1" dirty="0" err="1">
                <a:solidFill>
                  <a:srgbClr val="B656E3"/>
                </a:solidFill>
                <a:latin typeface="Aharoni" panose="02010803020104030203" pitchFamily="2" charset="-79"/>
                <a:cs typeface="Aharoni" panose="02010803020104030203" pitchFamily="2" charset="-79"/>
              </a:rPr>
              <a:t>click</a:t>
            </a:r>
            <a:r>
              <a:rPr lang="es-MX" sz="2400" b="1" dirty="0">
                <a:solidFill>
                  <a:srgbClr val="B656E3"/>
                </a:solidFill>
                <a:latin typeface="Aharoni" panose="02010803020104030203" pitchFamily="2" charset="-79"/>
                <a:cs typeface="Aharoni" panose="02010803020104030203" pitchFamily="2" charset="-79"/>
              </a:rPr>
              <a:t> en el producto observar sus características 	en una tarjeta emergente, o en su defecto redirigirlo hasta la página 	de dicho producto.</a:t>
            </a:r>
          </a:p>
          <a:p>
            <a:r>
              <a:rPr lang="es-MX" sz="2400" b="1" dirty="0">
                <a:solidFill>
                  <a:srgbClr val="B656E3"/>
                </a:solidFill>
                <a:latin typeface="Aharoni" panose="02010803020104030203" pitchFamily="2" charset="-79"/>
                <a:cs typeface="Aharoni" panose="02010803020104030203" pitchFamily="2" charset="-79"/>
              </a:rPr>
              <a:t>	Debe preguntar los datos del cliente y calcular el precio del envío 	dependiendo de la ubicación.</a:t>
            </a:r>
          </a:p>
        </p:txBody>
      </p:sp>
      <p:sp>
        <p:nvSpPr>
          <p:cNvPr id="21" name="CuadroTexto 20">
            <a:extLst>
              <a:ext uri="{FF2B5EF4-FFF2-40B4-BE49-F238E27FC236}">
                <a16:creationId xmlns:a16="http://schemas.microsoft.com/office/drawing/2014/main" id="{2D6BD688-F636-F6EC-9421-02345E0EC560}"/>
              </a:ext>
            </a:extLst>
          </p:cNvPr>
          <p:cNvSpPr txBox="1"/>
          <p:nvPr/>
        </p:nvSpPr>
        <p:spPr>
          <a:xfrm>
            <a:off x="428245" y="548646"/>
            <a:ext cx="113355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b="1" dirty="0">
                <a:solidFill>
                  <a:srgbClr val="6F1799"/>
                </a:solidFill>
                <a:latin typeface="Aharoni" panose="02010803020104030203" pitchFamily="2" charset="-79"/>
                <a:cs typeface="Aharoni" panose="02010803020104030203" pitchFamily="2" charset="-79"/>
              </a:rPr>
              <a:t>H9 – </a:t>
            </a:r>
            <a:r>
              <a:rPr lang="en-US" sz="3600" b="1" dirty="0" err="1">
                <a:solidFill>
                  <a:srgbClr val="6F1799"/>
                </a:solidFill>
                <a:latin typeface="Aharoni" panose="02010803020104030203" pitchFamily="2" charset="-79"/>
                <a:cs typeface="Aharoni" panose="02010803020104030203" pitchFamily="2" charset="-79"/>
              </a:rPr>
              <a:t>Carrito</a:t>
            </a:r>
            <a:r>
              <a:rPr lang="en-US" sz="3600" b="1" dirty="0">
                <a:solidFill>
                  <a:srgbClr val="6F1799"/>
                </a:solidFill>
                <a:latin typeface="Aharoni" panose="02010803020104030203" pitchFamily="2" charset="-79"/>
                <a:cs typeface="Aharoni" panose="02010803020104030203" pitchFamily="2" charset="-79"/>
              </a:rPr>
              <a:t> de </a:t>
            </a:r>
            <a:r>
              <a:rPr lang="en-US" sz="3600" b="1" dirty="0" err="1">
                <a:solidFill>
                  <a:srgbClr val="6F1799"/>
                </a:solidFill>
                <a:latin typeface="Aharoni" panose="02010803020104030203" pitchFamily="2" charset="-79"/>
                <a:cs typeface="Aharoni" panose="02010803020104030203" pitchFamily="2" charset="-79"/>
              </a:rPr>
              <a:t>Compra</a:t>
            </a:r>
            <a:endParaRPr lang="en-US" sz="3600" b="1" dirty="0">
              <a:solidFill>
                <a:srgbClr val="6F1799"/>
              </a:solidFill>
              <a:latin typeface="Aharoni" panose="02010803020104030203" pitchFamily="2" charset="-79"/>
              <a:cs typeface="Aharoni" panose="02010803020104030203" pitchFamily="2" charset="-79"/>
            </a:endParaRPr>
          </a:p>
        </p:txBody>
      </p:sp>
      <p:sp>
        <p:nvSpPr>
          <p:cNvPr id="41" name="CuadroTexto 40">
            <a:extLst>
              <a:ext uri="{FF2B5EF4-FFF2-40B4-BE49-F238E27FC236}">
                <a16:creationId xmlns:a16="http://schemas.microsoft.com/office/drawing/2014/main" id="{4FE03AA5-F63B-3A02-AE2A-9595DA46A400}"/>
              </a:ext>
            </a:extLst>
          </p:cNvPr>
          <p:cNvSpPr txBox="1"/>
          <p:nvPr/>
        </p:nvSpPr>
        <p:spPr>
          <a:xfrm>
            <a:off x="559723" y="1197000"/>
            <a:ext cx="11335509" cy="1200329"/>
          </a:xfrm>
          <a:prstGeom prst="rect">
            <a:avLst/>
          </a:prstGeom>
          <a:noFill/>
        </p:spPr>
        <p:txBody>
          <a:bodyPr wrap="square">
            <a:spAutoFit/>
          </a:bodyPr>
          <a:lstStyle/>
          <a:p>
            <a:r>
              <a:rPr lang="es-MX" sz="2400" b="1" dirty="0">
                <a:solidFill>
                  <a:srgbClr val="6F1799"/>
                </a:solidFill>
                <a:latin typeface="Aharoni" panose="02010803020104030203" pitchFamily="2" charset="-79"/>
                <a:cs typeface="Aharoni" panose="02010803020104030203" pitchFamily="2" charset="-79"/>
              </a:rPr>
              <a:t>Como potencial cliente,</a:t>
            </a:r>
          </a:p>
          <a:p>
            <a:r>
              <a:rPr lang="es-MX" sz="2400" b="1" dirty="0">
                <a:solidFill>
                  <a:srgbClr val="6F1799"/>
                </a:solidFill>
                <a:latin typeface="Aharoni" panose="02010803020104030203" pitchFamily="2" charset="-79"/>
                <a:cs typeface="Aharoni" panose="02010803020104030203" pitchFamily="2" charset="-79"/>
              </a:rPr>
              <a:t>Quiero tener la posibilidad de agrupar varios productos que me interesan en un solo pedido para optimizar la compra.</a:t>
            </a:r>
          </a:p>
        </p:txBody>
      </p:sp>
      <p:pic>
        <p:nvPicPr>
          <p:cNvPr id="43" name="Gráfico 42" descr="Casilla marcada con relleno sólido">
            <a:extLst>
              <a:ext uri="{FF2B5EF4-FFF2-40B4-BE49-F238E27FC236}">
                <a16:creationId xmlns:a16="http://schemas.microsoft.com/office/drawing/2014/main" id="{D7D5969A-3C75-027C-BA3B-0116176D4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138" y="2793350"/>
            <a:ext cx="589137" cy="589137"/>
          </a:xfrm>
          <a:prstGeom prst="rect">
            <a:avLst/>
          </a:prstGeom>
        </p:spPr>
      </p:pic>
      <p:pic>
        <p:nvPicPr>
          <p:cNvPr id="49" name="Gráfico 48" descr="Casilla marcada con relleno sólido">
            <a:extLst>
              <a:ext uri="{FF2B5EF4-FFF2-40B4-BE49-F238E27FC236}">
                <a16:creationId xmlns:a16="http://schemas.microsoft.com/office/drawing/2014/main" id="{8842EA09-2516-423F-92DE-743BD0022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138" y="3899582"/>
            <a:ext cx="589137" cy="589137"/>
          </a:xfrm>
          <a:prstGeom prst="rect">
            <a:avLst/>
          </a:prstGeom>
        </p:spPr>
      </p:pic>
      <p:pic>
        <p:nvPicPr>
          <p:cNvPr id="3" name="Gráfico 2" descr="Casilla marcada con relleno sólido">
            <a:extLst>
              <a:ext uri="{FF2B5EF4-FFF2-40B4-BE49-F238E27FC236}">
                <a16:creationId xmlns:a16="http://schemas.microsoft.com/office/drawing/2014/main" id="{BBD458A6-DC2E-C390-9FC0-0CFE7AA357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138" y="5325275"/>
            <a:ext cx="589137" cy="589137"/>
          </a:xfrm>
          <a:prstGeom prst="rect">
            <a:avLst/>
          </a:prstGeom>
        </p:spPr>
      </p:pic>
    </p:spTree>
    <p:extLst>
      <p:ext uri="{BB962C8B-B14F-4D97-AF65-F5344CB8AC3E}">
        <p14:creationId xmlns:p14="http://schemas.microsoft.com/office/powerpoint/2010/main" val="254766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1696</Words>
  <Application>Microsoft Office PowerPoint</Application>
  <PresentationFormat>Panorámica</PresentationFormat>
  <Paragraphs>381</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Aharoni</vt:lpstr>
      <vt:lpstr>Arial</vt:lpstr>
      <vt:lpstr>Calibri</vt:lpstr>
      <vt:lpstr>Calibri Light</vt:lpstr>
      <vt:lpstr>Forte</vt:lpstr>
      <vt:lpstr>Modern Love</vt:lpstr>
      <vt:lpstr>Rockwell Condensed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Violeta Boutique</dc:title>
  <dc:creator>USUARIO</dc:creator>
  <cp:lastModifiedBy>ROCKY STEVEN BARRIOS PARRA</cp:lastModifiedBy>
  <cp:revision>41</cp:revision>
  <dcterms:created xsi:type="dcterms:W3CDTF">2022-09-04T21:20:58Z</dcterms:created>
  <dcterms:modified xsi:type="dcterms:W3CDTF">2022-10-13T23:40:13Z</dcterms:modified>
</cp:coreProperties>
</file>