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0"/>
  </p:notesMasterIdLst>
  <p:sldIdLst>
    <p:sldId id="256" r:id="rId2"/>
    <p:sldId id="287" r:id="rId3"/>
    <p:sldId id="363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6" r:id="rId23"/>
    <p:sldId id="382" r:id="rId24"/>
    <p:sldId id="383" r:id="rId25"/>
    <p:sldId id="384" r:id="rId26"/>
    <p:sldId id="385" r:id="rId27"/>
    <p:sldId id="362" r:id="rId28"/>
    <p:sldId id="321" r:id="rId2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0" autoAdjust="0"/>
    <p:restoredTop sz="94599" autoAdjust="0"/>
  </p:normalViewPr>
  <p:slideViewPr>
    <p:cSldViewPr>
      <p:cViewPr varScale="1">
        <p:scale>
          <a:sx n="109" d="100"/>
          <a:sy n="109" d="100"/>
        </p:scale>
        <p:origin x="157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7357043-161A-41C0-9AB6-25A4906C23BD}" type="datetimeFigureOut">
              <a:rPr lang="ru-RU"/>
              <a:pPr>
                <a:defRPr/>
              </a:pPr>
              <a:t>13.11.2017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F2892F1-1DBA-4F56-9F7F-8966E395CC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755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uk-UA" altLang="uk-UA" dirty="0" smtClean="0"/>
          </a:p>
        </p:txBody>
      </p:sp>
      <p:sp>
        <p:nvSpPr>
          <p:cNvPr id="26628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B46F2C-2767-44CB-A91A-B9A1267F92B1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ru-RU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EA659-D1D2-46C2-8783-A1076CA2F197}" type="datetime1">
              <a:rPr lang="ru-RU" smtClean="0"/>
              <a:t>13.11.2017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20846-1200-4C84-A478-1DAE69A27C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2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9C2D5-88D5-46D7-86F0-0B354E0FBA06}" type="datetime1">
              <a:rPr lang="ru-RU" smtClean="0"/>
              <a:t>13.11.2017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71813" y="6215063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C943E-1140-4401-A23C-48D875B56A7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58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D863E-1F5D-4C4E-B865-F27D8F0DEB6F}" type="datetime1">
              <a:rPr lang="ru-RU" smtClean="0"/>
              <a:t>13.11.2017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CFF54-F495-4C03-829D-79504580B3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32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829E9-EC4D-450D-8153-88657F6F6DBE}" type="datetime1">
              <a:rPr lang="ru-RU" smtClean="0"/>
              <a:t>13.11.2017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6A239-0D72-48B9-8EF4-E161B29E0F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11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5E657-A290-4412-BCED-9E58D00C45A7}" type="datetime1">
              <a:rPr lang="ru-RU" smtClean="0"/>
              <a:t>13.11.2017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8DB60-9259-433B-B59C-BBDCBF24B1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60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897C1-CA2F-4F4D-8F92-F07FCF884A7F}" type="datetime1">
              <a:rPr lang="ru-RU" smtClean="0"/>
              <a:t>13.11.2017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5B2EF-8EDC-4D55-B5D2-37084B0A42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20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2A6E6E-880C-4CC3-9A59-A23E403CA0F1}" type="datetime1">
              <a:rPr lang="ru-RU" smtClean="0"/>
              <a:t>13.11.2017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B1CAB-F75A-45DA-BFA6-7EF3E9FAAC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A348C-F64E-4026-ADAE-A9EA3593EE44}" type="datetime1">
              <a:rPr lang="ru-RU" smtClean="0"/>
              <a:t>13.11.2017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95EBA-4F15-4D24-81AD-D7B789E33B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43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596F1-E15D-4812-B1A9-F62B23B7F2BD}" type="datetime1">
              <a:rPr lang="ru-RU" smtClean="0"/>
              <a:t>13.11.2017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DEBA6-CF12-49D9-B437-E79C5439BE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13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0900B-A245-4256-9EFB-FEE5C99521A7}" type="datetime1">
              <a:rPr lang="ru-RU" smtClean="0"/>
              <a:t>13.11.2017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462D1-6206-4597-BB08-282B01E0E7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7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4D4E0-B6E7-4D2B-A7B0-7AFDD2DFCFEC}" type="datetime1">
              <a:rPr lang="ru-RU" smtClean="0"/>
              <a:t>13.11.2017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5A1E0-8CF7-448F-9C6C-74B5FB1BF4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26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7CB1F41-A01B-4BBE-A296-A2A136D75495}" type="datetime1">
              <a:rPr lang="ru-RU" smtClean="0"/>
              <a:t>13.11.2017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DC311E-AF70-44A4-A0D0-971B1E5313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9" r:id="rId10"/>
    <p:sldLayoutId id="214748377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metanit.com/" TargetMode="External"/><Relationship Id="rId2" Type="http://schemas.openxmlformats.org/officeDocument/2006/relationships/hyperlink" Target="http://learn.javascript.ru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professorweb.ru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Прямоугольник 8"/>
          <p:cNvSpPr>
            <a:spLocks noChangeArrowheads="1"/>
          </p:cNvSpPr>
          <p:nvPr/>
        </p:nvSpPr>
        <p:spPr bwMode="auto">
          <a:xfrm>
            <a:off x="0" y="3167390"/>
            <a:ext cx="91440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uk-UA" sz="2800" b="1" dirty="0" smtClean="0">
                <a:latin typeface="Arial" charset="0"/>
              </a:rPr>
              <a:t>ECMAScript 5. </a:t>
            </a:r>
            <a:r>
              <a:rPr lang="ru-RU" altLang="uk-UA" sz="2800" b="1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sz="2800" b="1" dirty="0">
              <a:latin typeface="Arial" charset="0"/>
            </a:endParaRP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0" y="5760000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ru-RU" altLang="uk-UA" sz="2400" b="1" dirty="0" smtClean="0">
                <a:latin typeface="Arial" charset="0"/>
              </a:rPr>
              <a:t>Инструктор</a:t>
            </a:r>
            <a:r>
              <a:rPr lang="ru-RU" altLang="uk-UA" sz="2400" dirty="0" smtClean="0">
                <a:latin typeface="Arial" charset="0"/>
              </a:rPr>
              <a:t>:</a:t>
            </a:r>
            <a:r>
              <a:rPr lang="en-US" altLang="uk-UA" sz="2400" dirty="0">
                <a:latin typeface="Arial" charset="0"/>
              </a:rPr>
              <a:t> </a:t>
            </a:r>
            <a:r>
              <a:rPr lang="ru-RU" altLang="uk-UA" sz="2400" dirty="0" smtClean="0">
                <a:latin typeface="Arial" charset="0"/>
              </a:rPr>
              <a:t>Максим</a:t>
            </a:r>
            <a:endParaRPr lang="en-US" altLang="uk-UA" sz="2400" dirty="0">
              <a:latin typeface="Arial" charset="0"/>
            </a:endParaRPr>
          </a:p>
        </p:txBody>
      </p:sp>
      <p:sp>
        <p:nvSpPr>
          <p:cNvPr id="5" name="Прямоугольник 8"/>
          <p:cNvSpPr>
            <a:spLocks noChangeArrowheads="1"/>
          </p:cNvSpPr>
          <p:nvPr/>
        </p:nvSpPr>
        <p:spPr bwMode="auto">
          <a:xfrm>
            <a:off x="0" y="720000"/>
            <a:ext cx="9144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uk-UA" sz="9600" b="1" dirty="0" smtClean="0">
                <a:latin typeface="Arial" charset="0"/>
              </a:rPr>
              <a:t>JS</a:t>
            </a:r>
            <a:endParaRPr lang="en-US" altLang="uk-UA" sz="9600" b="1" dirty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Инкапсуляция. Свойства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решения подобных проблем, свойства и методы объекта можно скрыть, сделать их не доступными извне. Скрытые свойства и методы называются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приватными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(private)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приватным свойствам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относятся локальные переменные конструктора и его параметры: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457200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 {</a:t>
            </a:r>
          </a:p>
          <a:p>
            <a:pPr indent="-457200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 indent="-457200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457200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публичным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свойствам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относятся, свойства записанные в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...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81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Инкапсуляция. Методы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приватным методам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относятся функции определенные внутри конструктора (вложенные):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f()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публичным методам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относятся функции записанные в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Инкапсуляция. Пример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Перепишем конструктор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Sqrt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_number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Приватное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свойство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numberValid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(number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Приватный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метод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(number &gt; 0)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_number = number;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numberValid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(number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Вызов приватного метода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.getNumber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Публичный метод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_number;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.setNumber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number) {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Публичный метод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numberValid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(number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Вызов приватного метода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.calc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Публичный метод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(_number);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74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Инкапсуляция. Пример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(9);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sqrt.calc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sqrt.getNumber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9</a:t>
            </a:r>
          </a:p>
          <a:p>
            <a:pPr marL="0" lvl="1" defTabSz="360000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sqrt.setNumber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(-9);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sqrt.calc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sqrt.getNumber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9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sqrt.setNumber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(16);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sqrt.calc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ru-RU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sqrt.getNumber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22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Инкапсуляция. Пример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Теперь в конструкторе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Sqrt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вместо публичного свойства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number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объявлено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приватное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свойство (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локальная переменная)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как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правило,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названия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приватных свойств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начинаются со знака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подчеркивания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работы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определены два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метода:</a:t>
            </a:r>
          </a:p>
          <a:p>
            <a:pPr lvl="1" indent="-457200" algn="just" defTabSz="360000">
              <a:buFont typeface="+mj-lt"/>
              <a:buAutoNum type="arabicPeriod"/>
            </a:pP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getNumber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 предназначен для получения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значения.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Этот метод еще называется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геттер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getter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 indent="-457200" algn="just" defTabSz="360000">
              <a:buFont typeface="+mj-lt"/>
              <a:buAutoNum type="arabicPeriod"/>
            </a:pP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setNumber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предназначен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установки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значения.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Этот метод еще называется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сеттер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setter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проверки новых значений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_number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определен приватный метод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numberValid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Этот метод еще называется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валидатор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(validation)</a:t>
            </a: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Используя инкапсуляцию получаем контроль над доступом к переменной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_number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 уменьшаем количество нежелательных результатов</a:t>
            </a: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5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Инкапсуляция.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Единый геттер-сеттер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работы с приватным свойством иногда делают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единый метод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который называется так же, как и свойство (без подчеркивания), и отвечает за запись и за чтение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вызове без параметров такой метод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возвращает значение свойства,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 при передаче параметра 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устанавливает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начение: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.number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(number)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(number === undefined)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_number;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numberValid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(9);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sqrt.calc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sqrt.number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9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sqrt.number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(16);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sqrt.calc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4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sqrt.number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16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72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Инкапсуляция. Доступ к объекту из приватного метода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Внутри публичного метода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легко использовать другие публичные и приватные свойства и методы: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Counter()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_value = 0;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.setValue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(value)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_value = value;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Использование приватного свойства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.printAndIncrement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console.log(_value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Использование приватного свойства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.setValue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(++_value);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Использование публичного метода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Counter();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c.setValue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c.printAndIncrement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10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c.printAndIncrement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11</a:t>
            </a: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21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Инкапсуляция. Доступ к объекту из приватного метода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Внутри приватного метода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легко использовать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только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приватные свойства и методы: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Counter()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_value = 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(value)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_value = value;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Использование приватного свойства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printAndIncrement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console.log(_value);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Использование приватного свойства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(++_value);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Использование приватного метода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.printAndIncrement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printAndIncrement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 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Counter();</a:t>
            </a:r>
          </a:p>
          <a:p>
            <a:pPr marL="0" lvl="1" defTabSz="3600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c.printAndIncrement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0</a:t>
            </a:r>
          </a:p>
          <a:p>
            <a:pPr marL="0" lvl="1" defTabSz="3600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c.printAndIncrement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39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Инкапсуляция. Доступ к объекту из приватного метода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Внутри приватного метода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использование публичных свойств и методов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вызывает трудности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из-за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потери контекста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вызове приватного метода: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Counter()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printAndIncrement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.printAndIncrement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printAndIncrement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Потеря контекста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Counter();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c.printAndIncrement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Cannot read property 'value' of 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10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Инкапсуляция. Доступ к объекту из приватного метода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Есть несколько решений чтобы не терялся контекст</a:t>
            </a: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Использовать метод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call()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apply()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вызове приватного метода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.printAndIncrement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printAndIncrement.call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Данный подход не удобен, так как придётся везде при использовании приватного метода использовать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call()/apply()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Использовать метод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bind()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при определении приватного метода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printAndIncrement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}.bind(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Из-за данного подхода объявление приватного метода становится не красивым и менее привычным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62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Содержание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360000" defTabSz="3600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Привязка контекста</a:t>
            </a: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Инкапсуляция</a:t>
            </a: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Модули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3" descr="D:\ques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372" y="3168000"/>
            <a:ext cx="3593628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Инкапсуляция. Доступ к объекту из приватного метода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Самый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удобный и часто применяемый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подход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состоит в том, чтобы предварительно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скопировать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во вспомогательную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переменную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(например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обращаться из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приватных методов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ней: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Counter()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self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printAndIncrement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.printAndIncrement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printAndIncrement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Counter();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c.printAndIncrement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0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c.printAndIncrement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lvl="1" defTabSz="360000"/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при данном подходе,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вспомогательная переменная (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никогда не должно изменяться</a:t>
            </a: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17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Модули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Допустим есть два разработчика, каждый из которых написал некоторый функционал в отдельном файле, например:</a:t>
            </a:r>
          </a:p>
          <a:p>
            <a:pPr marL="0" lvl="1" defTabSz="360000"/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Код первого разработчика, файл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script1.js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firstNumber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secondNumber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operation()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firstNumber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secondNumber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Код второго разработчика, файл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script2.js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firstNumber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secondNumber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operation()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firstNumber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secondNumber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30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Модули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подключить оба файла и начать использовать функционалы, то будут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проблемы связанные с использованием переменных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и функци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й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Так как их имена совпадают, то в памяти будут созданы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только две переменные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(которые будут использоваться одновременно в двух функционалах) и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одна функция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причем версия функции будет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из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того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функционала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который будет подключен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последним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="./script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.js"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&gt;&lt;/script&gt;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="./script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.js"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&gt;&lt;/script&gt;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console.log(operation());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6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 marL="0" lvl="1" algn="just" defTabSz="36000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="./script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.js"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&gt;&lt;/script&gt;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="./script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.js"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&gt;&lt;/script&gt;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console.log(operation());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5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endParaRPr lang="ru-RU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47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Модули. Шаблон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Такая проблема возникла из-за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конфликта имен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переменных и функций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решения данной проблемы,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нужно, чтобы у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каждой части функционала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была своя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собственная область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видимости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(окружение). Для этого нужно весь код каждого из функционалов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обвернуть фикцией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а чтобы можно было использовать переменные и функции извне, то данная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функция должна возвращать объект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который предоставит доступ к функционалу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Данное решение проблемы и называется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модулем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Общий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шаблон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определения модуля выглядит так: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moduleName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Функционал модуля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Методы и свойства для доступа к функционалу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}());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43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Модули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Перепишем функционалы разработчиков через модульный подход:</a:t>
            </a:r>
          </a:p>
          <a:p>
            <a:pPr marL="0" lvl="1" defTabSz="360000"/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Код первого разработчика, файл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script1.js</a:t>
            </a:r>
          </a:p>
          <a:p>
            <a:pPr marL="0" lvl="1" defTabSz="360000"/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sum = 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setFirstNumber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(number)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number;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setSecondNumber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(number)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number;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operation: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operation();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}());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40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Модули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360000"/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Код второго разработчика, файл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script2.js</a:t>
            </a:r>
          </a:p>
          <a:p>
            <a:pPr marL="0" lvl="1" defTabSz="360000"/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setFirstNumber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(number)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number;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setSecondNumber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(number)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number;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operation: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operation();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}());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03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Модули. Библиотека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Каждый функционал разработчиков находится в своей области видимости и не пересекается с другими переменными и функциями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Теперь можно без проблем использовать любой их функционалов, в любом из проектов и не боятся, что будет конфликт имен</a:t>
            </a: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Модульный подход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используется почти во всех современных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библиотеках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Библиотека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это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полезные функции, ради которых её подключают, плюс временные переменные и вспомогательные функции, которые библиотека использует внутри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себя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93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Источники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72000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http://learn.javascript.ru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://metanit.com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://professorweb.ru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26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3075057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99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Привязка контекста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Функции 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никак не привязаны к своему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контексту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одной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стороны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это позволяет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гибко использовать функции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например,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одалживать методы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 другой стороны – в некоторых случаях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контекст может быть потерян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То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есть,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вызывается метод объекта,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но контекст не передается,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Такая ситуация является типичной для начинающих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разработчиков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63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Привязка контекста. Потеря контекста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Пример потери контекста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"use strict";</a:t>
            </a:r>
          </a:p>
          <a:p>
            <a:pPr marL="0" lvl="1" defTabSz="360000"/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user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name: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"Tom",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print: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.name);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multiCaller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count)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count;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multiCaller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user.print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3);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Cannot read property 'name' of 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79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Привязка контекста. Потеря контекста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запуске кода, будет ошибка, это произошло потому, что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multiCaller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получил метод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user.print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но не его контекст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Последнюю строку:</a:t>
            </a:r>
          </a:p>
          <a:p>
            <a:pPr marL="0" lvl="1" algn="just" defTabSz="360000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multiCaller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user.print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3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можно переписать так: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user.print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multiCaller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(f, 3);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Ситуация довольно типична 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необходимо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передать метод объекта куда-то в другое место кода, откуда он потом может быть вызван</a:t>
            </a: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38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Привязка контекста. Анонимная функция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решения этой проблемы есть несколько решений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Самый простой вариант решения – это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обернуть вызов в анонимную функцию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multiCaller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user.print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}, 3);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"Tom"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раза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 решение также позволяет передать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параметры: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name: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"Tom",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print: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beginMsg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endMsg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beginMsg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" " +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.name + " "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endMsg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multiCaller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user.print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("&lt;",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"&gt;");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 Tom &gt;"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3 раза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26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Привязка контекста.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bind()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Начиная с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ECMAScript 5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у объекта функции есть метод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bind()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который создает копию функции, но привязанную к заданному контексту: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user.print.bind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(user);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multiCaller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(f, 3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"Tom"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3 раза</a:t>
            </a:r>
            <a:endParaRPr lang="en-US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 с параметрами: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user.print.bind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(user,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"&lt;", "&gt;");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multiCaller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(f, 3);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 Tom &gt;",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раза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Параметры указываются после заданного контекста</a:t>
            </a: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Методы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bind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 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()/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apply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 близки по синтаксису, но есть важнейшее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отличие. Методы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()/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apply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вызывают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функцию с заданным контекстом и параметрами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bind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 не вызывает функцию. Он только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возвращает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обёртку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которую можно вызвать позже, и которая передаст вызов в исходную функцию, с привязанным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контекстом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14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Привязка контекста.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bind().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Карринг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Привязывать можно не только контекст, но 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параметры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Карринг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currying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 или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каррирование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термин функционального программирования, который означает создание новой функции путём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фиксирования параметров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существующей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unction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sum(a, b) {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+ b;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convertToString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sum.bind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"");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convertToString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onsole.log(res);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"6"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onsole.log(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res);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"string"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данном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примере,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из функции сложения создается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конвертор в строку при помощи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карринга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указанный параметр прибавляется к каждому вызову новой функции, причем устанавливается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перед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тем, который указан при вызове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65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Инкапсуляция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Инкапсуляция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осуществляется с помощью сокрытия информации, т.е. утаивания всех несущественных деталей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объекта. По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умолчанию все свойства объектов являются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публичными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общедоступными, и к ним можно обратиться из любого места программы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.number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number;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.calc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.number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(9);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sqrt.calc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sqrt.number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-9;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sqrt.calc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Определяется конструктор объектов для расчета квадратного корня, но так как свойство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number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является публичным, то в него можно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установить отрицательное число, что приведет к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нежелательным результатам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37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2290</TotalTime>
  <Words>2383</Words>
  <Application>Microsoft Office PowerPoint</Application>
  <PresentationFormat>Экран (4:3)</PresentationFormat>
  <Paragraphs>423</Paragraphs>
  <Slides>28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2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Viol</dc:creator>
  <cp:lastModifiedBy>fn</cp:lastModifiedBy>
  <cp:revision>1695</cp:revision>
  <dcterms:created xsi:type="dcterms:W3CDTF">2010-05-10T12:35:19Z</dcterms:created>
  <dcterms:modified xsi:type="dcterms:W3CDTF">2017-11-13T14:41:34Z</dcterms:modified>
</cp:coreProperties>
</file>