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9"/>
  </p:notesMasterIdLst>
  <p:sldIdLst>
    <p:sldId id="256" r:id="rId2"/>
    <p:sldId id="287" r:id="rId3"/>
    <p:sldId id="363" r:id="rId4"/>
    <p:sldId id="380" r:id="rId5"/>
    <p:sldId id="381" r:id="rId6"/>
    <p:sldId id="382" r:id="rId7"/>
    <p:sldId id="383" r:id="rId8"/>
    <p:sldId id="384" r:id="rId9"/>
    <p:sldId id="385" r:id="rId10"/>
    <p:sldId id="411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403" r:id="rId29"/>
    <p:sldId id="404" r:id="rId30"/>
    <p:sldId id="405" r:id="rId31"/>
    <p:sldId id="406" r:id="rId32"/>
    <p:sldId id="407" r:id="rId33"/>
    <p:sldId id="408" r:id="rId34"/>
    <p:sldId id="409" r:id="rId35"/>
    <p:sldId id="410" r:id="rId36"/>
    <p:sldId id="362" r:id="rId37"/>
    <p:sldId id="321" r:id="rId3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4599" autoAdjust="0"/>
  </p:normalViewPr>
  <p:slideViewPr>
    <p:cSldViewPr>
      <p:cViewPr varScale="1">
        <p:scale>
          <a:sx n="110" d="100"/>
          <a:sy n="110" d="100"/>
        </p:scale>
        <p:origin x="154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22.01.2018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altLang="uk-UA" dirty="0" smtClean="0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B46F2C-2767-44CB-A91A-B9A1267F92B1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2892F1-1DBA-4F56-9F7F-8966E395CC08}" type="slidenum">
              <a:rPr lang="ru-RU" smtClean="0"/>
              <a:pPr>
                <a:defRPr/>
              </a:pPr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503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EA659-D1D2-46C2-8783-A1076CA2F197}" type="datetime1">
              <a:rPr lang="ru-RU" smtClean="0"/>
              <a:t>22.01.2018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9C2D5-88D5-46D7-86F0-0B354E0FBA06}" type="datetime1">
              <a:rPr lang="ru-RU" smtClean="0"/>
              <a:t>22.01.2018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D863E-1F5D-4C4E-B865-F27D8F0DEB6F}" type="datetime1">
              <a:rPr lang="ru-RU" smtClean="0"/>
              <a:t>22.01.2018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829E9-EC4D-450D-8153-88657F6F6DBE}" type="datetime1">
              <a:rPr lang="ru-RU" smtClean="0"/>
              <a:t>22.01.2018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5E657-A290-4412-BCED-9E58D00C45A7}" type="datetime1">
              <a:rPr lang="ru-RU" smtClean="0"/>
              <a:t>22.01.2018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897C1-CA2F-4F4D-8F92-F07FCF884A7F}" type="datetime1">
              <a:rPr lang="ru-RU" smtClean="0"/>
              <a:t>22.01.2018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A6E6E-880C-4CC3-9A59-A23E403CA0F1}" type="datetime1">
              <a:rPr lang="ru-RU" smtClean="0"/>
              <a:t>22.01.2018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A348C-F64E-4026-ADAE-A9EA3593EE44}" type="datetime1">
              <a:rPr lang="ru-RU" smtClean="0"/>
              <a:t>22.01.2018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596F1-E15D-4812-B1A9-F62B23B7F2BD}" type="datetime1">
              <a:rPr lang="ru-RU" smtClean="0"/>
              <a:t>22.01.2018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0900B-A245-4256-9EFB-FEE5C99521A7}" type="datetime1">
              <a:rPr lang="ru-RU" smtClean="0"/>
              <a:t>22.01.2018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4D4E0-B6E7-4D2B-A7B0-7AFDD2DFCFEC}" type="datetime1">
              <a:rPr lang="ru-RU" smtClean="0"/>
              <a:t>22.01.2018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7CB1F41-A01B-4BBE-A296-A2A136D75495}" type="datetime1">
              <a:rPr lang="ru-RU" smtClean="0"/>
              <a:t>22.01.2018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metanit.com/" TargetMode="External"/><Relationship Id="rId2" Type="http://schemas.openxmlformats.org/officeDocument/2006/relationships/hyperlink" Target="http://learn.javascript.ru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professorweb.ru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Прямоугольник 8"/>
          <p:cNvSpPr>
            <a:spLocks noChangeArrowheads="1"/>
          </p:cNvSpPr>
          <p:nvPr/>
        </p:nvSpPr>
        <p:spPr bwMode="auto">
          <a:xfrm>
            <a:off x="0" y="3167390"/>
            <a:ext cx="9144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uk-UA" sz="2800" b="1" dirty="0" smtClean="0">
                <a:latin typeface="Arial" charset="0"/>
              </a:rPr>
              <a:t>ECMAScript 5. </a:t>
            </a:r>
            <a:r>
              <a:rPr lang="ru-RU" altLang="uk-UA" sz="2800" b="1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sz="2800" b="1" dirty="0">
              <a:latin typeface="Arial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0" y="5760000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ru-RU" altLang="uk-UA" sz="2400" b="1" dirty="0" smtClean="0">
                <a:latin typeface="Arial" charset="0"/>
              </a:rPr>
              <a:t>Инструктор</a:t>
            </a:r>
            <a:r>
              <a:rPr lang="ru-RU" altLang="uk-UA" sz="2400" dirty="0" smtClean="0">
                <a:latin typeface="Arial" charset="0"/>
              </a:rPr>
              <a:t>:</a:t>
            </a:r>
            <a:r>
              <a:rPr lang="en-US" altLang="uk-UA" sz="2400" dirty="0">
                <a:latin typeface="Arial" charset="0"/>
              </a:rPr>
              <a:t> </a:t>
            </a:r>
            <a:r>
              <a:rPr lang="ru-RU" altLang="uk-UA" sz="2400" dirty="0" smtClean="0">
                <a:latin typeface="Arial" charset="0"/>
              </a:rPr>
              <a:t>Максим</a:t>
            </a:r>
            <a:endParaRPr lang="en-US" altLang="uk-UA" sz="2400" dirty="0">
              <a:latin typeface="Arial" charset="0"/>
            </a:endParaRPr>
          </a:p>
        </p:txBody>
      </p:sp>
      <p:sp>
        <p:nvSpPr>
          <p:cNvPr id="5" name="Прямоугольник 8"/>
          <p:cNvSpPr>
            <a:spLocks noChangeArrowheads="1"/>
          </p:cNvSpPr>
          <p:nvPr/>
        </p:nvSpPr>
        <p:spPr bwMode="auto">
          <a:xfrm>
            <a:off x="0" y="720000"/>
            <a:ext cx="9144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uk-UA" sz="9600" b="1" dirty="0" smtClean="0">
                <a:latin typeface="Arial" charset="0"/>
              </a:rPr>
              <a:t>JS</a:t>
            </a:r>
            <a:endParaRPr lang="en-US" altLang="uk-UA" sz="9600" b="1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Встроенные типы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объектов.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манипулирования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строками используется следующий набор методов: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indexOf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возвращает индекс первого вхождения указанного значения в строке или -1 если вхождений нет</a:t>
            </a: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"Hello Tom!";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str.indexOf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("Tom"));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6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str.indexOf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("Sam"));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-1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lastIndexOf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возвращает индекс последнего вхождения указанного значения в строке или -1 если вхождений нет</a:t>
            </a: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"Tom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str.lastIndexOf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("Tom"));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8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str.lastIndexOf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("Sam"));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-1</a:t>
            </a:r>
            <a:endParaRPr 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78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Встроенные типы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объектов.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substr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возвращает указанное количество символов в строке, начинающихся с указанной позиции</a:t>
            </a: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"Hello Tom!";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str.substr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"Tom!"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str.substr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(6, 3));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"Tom"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slice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возвращает символы в строке между двумя индексами (второй индекс не включается)</a:t>
            </a: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"Hello Tom!";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str.slice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"Tom!"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str.slice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(6, 9));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"Tom"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toLowerCase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возвращает строковое значение с символами в нижнем регистре</a:t>
            </a: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"Hello Tom!";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str.toLowerCase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"hello tom!"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toUpperCase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возвращает строковое значение с символами в верхнем регистре</a:t>
            </a: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"Hello Tom!";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str.toUpperCase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"HELLO TOM!"</a:t>
            </a:r>
            <a:endParaRPr 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28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Встроенные типы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объектов.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charAt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возвращает символ по указанному индексу</a:t>
            </a: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"Hello Tom!";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str.charAt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"T"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charCodeAt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возвращает число, представляющее значение символа в Юникоде по указанному индексу</a:t>
            </a: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"Hello Tom!";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str.charCodeAt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84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trim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обрезает пробельные символы в начале и в конце строки</a:t>
            </a: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  Hello Tom!  ";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str.trim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"Hello Tom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объединяет две строки</a:t>
            </a: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str1 = "Hello ";</a:t>
            </a: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str2 = "Tom!";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console.log(str1.concat(str2));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"Hello Tom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console.log(str1.concat(str2, "!!"));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"Hello Tom!!!"</a:t>
            </a:r>
            <a:endParaRPr 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console.log(str1 + str2);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"Hello Tom!"</a:t>
            </a:r>
            <a:endParaRPr 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39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Встроенные типы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объектов.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replace()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используется для замены совпавшей подстроки на новую подстроку</a:t>
            </a: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"Hello Tom!";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str.replace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("Tom", "Sam"));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"Hello Sam!"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разбивает строку на массив подстрок по определенному разделителю</a:t>
            </a: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"Hello Tom and Sam!";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str.split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 "));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["Hello", "Tom", "and", "Sam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!"]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fromCharCode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возвращает строку, созданную из указанной последовательности значений Юникода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String.fromCharCode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(84));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"T"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String.fromCharCode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(84, 111, 109));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"Tom"</a:t>
            </a: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22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Встроенные типы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объектов.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Тип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позволяет работать с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датами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временем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Существуют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несколько способов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создания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объекта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Date: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пустого конструктора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 этом случае объект будет указывать на текущую дату компьютера</a:t>
            </a: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Date();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Tue Sep 05 2017 14:23:52 GMT+0300 (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Финляндия (лето))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Передача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конструктор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Date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количества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миллисекунд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которые прошли с начала эпохи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Unix,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 есть с 1 января 1970 года 00:00:00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GMT</a:t>
            </a: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Date(1500000000000);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Fri Jul 14 2017 05:40:00 GMT+0300 (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Финляндия (лето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84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Встроенные типы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объектов.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Передача в конструктор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Date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дня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месяца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года</a:t>
            </a: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myDate1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Date("27 May 2017");</a:t>
            </a: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myDate2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Date("5/27/2017");</a:t>
            </a: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myDate3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Date("5.27.2017");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console.log(myDate1);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Sat May 27 2017 00:00:00 GMT+0300 (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Финляндия (лето))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console.log(myDate2);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Sat May 27 2017 00:00:00 GMT+0300 (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Финляндия (лето))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console.log(myDate3);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Sat May 27 2017 00:00:00 GMT+0300 (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Финляндия (лето))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Передача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конструктор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Date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всех параметров даты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времени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new Date(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год, месяц, число, час, минуты, секунды, миллисекунды). Отсчет месяцев начинается с нуля, то есть январь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0, а декабрь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Date(2017, 5, 27, 14, 30, 20, 10);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Tue Jun 27 2017 14:30:20 GMT+0300 (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Финляндия (лето))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22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Встроенные типы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объектов.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получения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информации о дате используется набор методов: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getDate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возвращает день месяца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getDay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возвращает день недели (отсчет начинается с 0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воскресенье, и последний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день,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суббота)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getMonth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возвращает номер месяца (отсчет начинается с нуля, то есть месяц с номер 0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январь)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getFullYear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возвращает год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toDateString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возвращает полную дату в виде строки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getHours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возвращает час (от 0 до 23)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getMinutes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возвращает минуты (от 0 до 59)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getSeconds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возвращает секунды (от 0 до 59)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getMilliseconds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возвращает миллисекунды (от 0 до 999)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toTimeString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возвращает полное время в виде строки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92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Встроенные типы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объектов.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Date(2017, 5, 27, 14, 30, 20, 10);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myDate.getDate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27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myDate.getDay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myDate.getMonth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5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myDate.getFullYear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2017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myDate.toDateString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"Tue Jun 27 2017"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myDate.getHours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14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myDate.getMinutes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30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myDate.getSeconds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20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myDate.getMilliseconds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10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myDate.toTimeString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14:30:20 GMT+0300 (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Финляндия (лето))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00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Встроенные типы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объектов.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установки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информации о дате используется набор методов: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setDate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установка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дня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setMonth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установка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месяца (отсчет начинается с нуля, то есть месяц с номер 0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январь)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setFullYear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устанавливает год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setHours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установка часа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setMinutes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установка минут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setSeconds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установка секунд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setMilliseconds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установка миллисекунд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8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Встроенные типы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объектов.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установке значений можно передать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величину, большую, чем максимальное допустимое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Например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установить для часа число 54. В этом случае значение часа будет равно 54 - 24 * 2 = 6, а оставшиеся часы будут составлять два дня (24 * 2), что прибавит к дате два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дня: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(2017, 5, 27, 0, 0, 0, 0);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Tue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2017 </a:t>
            </a:r>
            <a:r>
              <a:rPr lang="ru-RU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:00:00 GMT+0300 (Финляндия (лето))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myDate.setHours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(54);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Thu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2017 </a:t>
            </a:r>
            <a:r>
              <a:rPr lang="ru-RU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06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:00:00 GMT+0300 (Финляндия (лето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 же самое действует и в отношении дней, минут, секунд, миллисекунд и месяцев</a:t>
            </a: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79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Содержание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360000" algn="just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Встроенные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типы объектов</a:t>
            </a:r>
          </a:p>
          <a:p>
            <a:pPr marL="800100" lvl="2" indent="-342900" algn="just" defTabSz="3600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</a:p>
          <a:p>
            <a:pPr marL="800100" lvl="2" indent="-342900" algn="just" defTabSz="3600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</a:p>
          <a:p>
            <a:pPr marL="800100" lvl="2" indent="-342900" algn="just" defTabSz="3600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  <a:p>
            <a:pPr marL="800100" lvl="2" indent="-342900" algn="just" defTabSz="3600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  <a:p>
            <a:pPr marL="800100" lvl="2" indent="-342900" algn="just" defTabSz="3600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Math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2" indent="-342900" algn="just" defTabSz="3600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3" descr="D:\ques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372" y="3168000"/>
            <a:ext cx="3593628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Встроенные типы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объектов.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Math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Тип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Math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предоставляет ряд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математических функций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основные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abs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возвращает абсолютное значение числа</a:t>
            </a:r>
          </a:p>
          <a:p>
            <a:pPr marL="457200" lvl="2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Math.abs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(-5));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5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возвращают минимальное значение из набора чисел</a:t>
            </a:r>
          </a:p>
          <a:p>
            <a:pPr marL="457200" lvl="2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Math.min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(5, 1, 3));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возвращают максимальное значение из набора чисел</a:t>
            </a:r>
          </a:p>
          <a:p>
            <a:pPr marL="457200" lvl="2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Math.max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(5, 1, 3));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5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ceil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округляет число до следующего наибольшего целого числа</a:t>
            </a:r>
          </a:p>
          <a:p>
            <a:pPr marL="457200" lvl="2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(5.5));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6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floor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округляет число до следующего наименьшего целого числа</a:t>
            </a:r>
          </a:p>
          <a:p>
            <a:pPr marL="457200" lvl="2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(5.5));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5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round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округляет число до следующего наименьшего целого числа, если его десятичная часть меньше 0.5. Если же десятичная часть равна или больше 0.5, то округление идет до ближайшего наибольшего целого числа</a:t>
            </a:r>
          </a:p>
          <a:p>
            <a:pPr marL="457200" lvl="2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Math.round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(5.5));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6</a:t>
            </a: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07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Встроенные типы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объектов.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Math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random()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возвращает случайное число с плавающей точкой из диапазона от 0 до 1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Случайное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число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pow()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возвращает число в определенной степени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(3, 2));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sqrt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возвращает квадратный корень числа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(9));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log()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возвращает натуральный логарифм числа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console.log(Math.log(10));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2.302585092994046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sin()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вычисляет синус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угла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0.8414709848078965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cos()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вычисляет косинус угла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0.5403023058681398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вычисляет тангенс угла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Math.tan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1.5574077246549023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44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Встроенные типы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объектов.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Math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asin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вычисляет арксинус числа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Math.asin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1.5707963267948966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acos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вычисляет арккосинус числа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Math.acos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atan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вычисляет арктангенс  числа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Math.atan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0.7853981633974483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что тригонометрические функции 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sin(), cos(), tan(),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asin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acos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atan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принимают в параметрах или возвращают углы в радианах</a:t>
            </a: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79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Встроенные типы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объектов.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Math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Также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Math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определяет набор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математических констант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PI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число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Пи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число e или число Эйлера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SQRT2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квадратный корень из двух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SQRT1_2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половина от квадратного корня из двух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LN2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натуральный логарифм числа 2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LN10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натуральный логарифм числа 10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LOG2E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двоичный логарифм числа e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LOG10E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десятичный логарифм числа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3.141592653589793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2.718281828459045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console.log(Math.SQRT2);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1.4142135623730951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console.log(Math.SQRT1_2);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0.7071067811865476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console.log(Math.LN2);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0.6931471805599453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console.log(Math.LN10);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2.302585092994046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console.log(Math.LOG2E);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1.4426950408889634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console.log(Math.LOG10E);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0.4342944819032518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4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Встроенные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типы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объектов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Array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>
              <a:defRPr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Тип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представляет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массивы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>
              <a:defRPr/>
            </a:pP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получения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длины массива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используется свойство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>
              <a:defRPr/>
            </a:pP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people = ["Tom",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"Sam", "Bob"];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people.length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</a:p>
          <a:p>
            <a:pPr marL="0" lvl="1" algn="just" defTabSz="360000">
              <a:defRPr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работы с массивами используется следующий набор методов</a:t>
            </a:r>
          </a:p>
          <a:p>
            <a:pPr marL="0" lvl="1" algn="just" defTabSz="360000">
              <a:defRPr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Методы, которые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изменяют текущий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массив: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  <a:defRPr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добавляет один или более элементов в конец массива и возвращает новую длину массива</a:t>
            </a:r>
          </a:p>
          <a:p>
            <a:pPr marL="457200" lvl="2" defTabSz="360000">
              <a:defRPr/>
            </a:pP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"];</a:t>
            </a:r>
          </a:p>
          <a:p>
            <a:pPr marL="457200" lvl="2" defTabSz="360000">
              <a:defRPr/>
            </a:pP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arr.push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457200" lvl="2" defTabSz="360000">
              <a:defRPr/>
            </a:pP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arr.push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Bob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Roy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457200" lvl="2" defTabSz="360000">
              <a:defRPr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["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Roy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74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Встроенные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типы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объектов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Array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 defTabSz="3600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pop()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удаляет последний элемент из массива и возвращает его</a:t>
            </a:r>
          </a:p>
          <a:p>
            <a:pPr marL="457200" lvl="2" defTabSz="360000">
              <a:defRPr/>
            </a:pP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["Tom", "Sam"];</a:t>
            </a:r>
          </a:p>
          <a:p>
            <a:pPr marL="457200" lvl="2" defTabSz="360000">
              <a:defRPr/>
            </a:pP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arr.pop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2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["Tom"]</a:t>
            </a:r>
          </a:p>
          <a:p>
            <a:pPr marL="457200" lvl="2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"Sam"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  <a:defRPr/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unshift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добавляет один или более элементов в начало массива и возвращает новую длину массива</a:t>
            </a:r>
          </a:p>
          <a:p>
            <a:pPr marL="457200" lvl="2" defTabSz="360000">
              <a:defRPr/>
            </a:pP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["Tom"];</a:t>
            </a:r>
          </a:p>
          <a:p>
            <a:pPr marL="457200" lvl="2" defTabSz="360000">
              <a:defRPr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arr.unshift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("Sam");</a:t>
            </a:r>
          </a:p>
          <a:p>
            <a:pPr marL="457200" lvl="2" defTabSz="360000">
              <a:defRPr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arr.unshift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("Bob", "Roy");</a:t>
            </a:r>
          </a:p>
          <a:p>
            <a:pPr marL="457200" lvl="2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["Bob", "Roy", "Sam", "Tom"]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shift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удаляет первый элемент из массива и возвращает его</a:t>
            </a:r>
          </a:p>
          <a:p>
            <a:pPr marL="457200" lvl="2" defTabSz="360000">
              <a:defRPr/>
            </a:pP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["Tom", "Sam"];</a:t>
            </a:r>
          </a:p>
          <a:p>
            <a:pPr marL="457200" lvl="2" defTabSz="360000">
              <a:defRPr/>
            </a:pP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tom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arr.shift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2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["Sam"]</a:t>
            </a:r>
          </a:p>
          <a:p>
            <a:pPr marL="457200" lvl="2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console.log(tom);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"Tom"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01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Встроенные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типы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объектов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Array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 defTabSz="3600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splice()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добавляет и/или удаляет элементы из массива и возвращает удаленные элементы</a:t>
            </a:r>
          </a:p>
          <a:p>
            <a:pPr marL="457200" lvl="2" defTabSz="360000">
              <a:defRPr/>
            </a:pP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arr1 = ["Tom", "Sam", "Bob"];</a:t>
            </a:r>
          </a:p>
          <a:p>
            <a:pPr marL="457200" lvl="2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arr1.splice(1, 1);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Удаление элемента с индексом 1</a:t>
            </a:r>
          </a:p>
          <a:p>
            <a:pPr marL="457200" lvl="2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console.log(arr1);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["Tom", "Bob"]</a:t>
            </a:r>
          </a:p>
          <a:p>
            <a:pPr marL="457200" lvl="2" defTabSz="360000">
              <a:defRPr/>
            </a:pP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2" defTabSz="360000">
              <a:defRPr/>
            </a:pP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arr2 = ["Tom", "Sam", "Bob"];</a:t>
            </a:r>
          </a:p>
          <a:p>
            <a:pPr marL="457200" lvl="2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arr2.splice(1, 0, "Roy");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Добавление элемента на позицию с индексом 1, остальные элементы смещаются вправо на одну позицию</a:t>
            </a:r>
          </a:p>
          <a:p>
            <a:pPr marL="457200" lvl="2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console.log(arr2);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["Tom", "Roy", "Sam", "Bob"]</a:t>
            </a:r>
          </a:p>
          <a:p>
            <a:pPr marL="457200" lvl="2" defTabSz="360000">
              <a:defRPr/>
            </a:pP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2" defTabSz="360000">
              <a:defRPr/>
            </a:pP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arr3 = ["Tom", "Sam", "Bob"];</a:t>
            </a:r>
          </a:p>
          <a:p>
            <a:pPr marL="457200" lvl="2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arr3.splice(1, 1, "Roy");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Замена элемента с индексом 1</a:t>
            </a:r>
          </a:p>
          <a:p>
            <a:pPr marL="457200" lvl="2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console.log(arr3);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["Tom", "Roy", "Bob"]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29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Встроенные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типы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объектов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Array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 defTabSz="3600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sort()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сортирует элементы массива и возвращает отсортированный массив</a:t>
            </a:r>
          </a:p>
          <a:p>
            <a:pPr marL="457200" lvl="2" defTabSz="360000">
              <a:defRPr/>
            </a:pP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arr1 = ["Roy", "Tom", "Sam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"Ray"];</a:t>
            </a:r>
          </a:p>
          <a:p>
            <a:pPr marL="457200" lvl="2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arr1.sort();</a:t>
            </a:r>
          </a:p>
          <a:p>
            <a:pPr marL="457200" lvl="2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console.log(arr1);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["Ray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"Roy", "Sam", "Tom"]</a:t>
            </a:r>
          </a:p>
          <a:p>
            <a:pPr marL="457200" lvl="2" defTabSz="360000">
              <a:defRPr/>
            </a:pP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arr2 = [5, 1, 4, 2, 3];</a:t>
            </a:r>
          </a:p>
          <a:p>
            <a:pPr marL="457200" lvl="2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arr2.sort();</a:t>
            </a:r>
          </a:p>
          <a:p>
            <a:pPr marL="457200" lvl="2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console.log(arr2);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[1, 2, 3, 4, 5]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reverse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переворачивает порядок элементов в массиве, первый элемент становится последним, а последний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первым</a:t>
            </a:r>
          </a:p>
          <a:p>
            <a:pPr marL="457200" lvl="2" defTabSz="360000">
              <a:defRPr/>
            </a:pP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arr1 = ["Roy", "Tom", "Sam"];</a:t>
            </a:r>
          </a:p>
          <a:p>
            <a:pPr marL="457200" lvl="2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arr1.reverse();</a:t>
            </a:r>
          </a:p>
          <a:p>
            <a:pPr marL="457200" lvl="2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console.log(arr1);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["Sam", "Tom", "Roy"]</a:t>
            </a:r>
          </a:p>
          <a:p>
            <a:pPr marL="457200" lvl="2" defTabSz="360000">
              <a:defRPr/>
            </a:pP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arr2 = [3, 1, 2];</a:t>
            </a:r>
          </a:p>
          <a:p>
            <a:pPr marL="457200" lvl="2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arr2.reverse();</a:t>
            </a:r>
          </a:p>
          <a:p>
            <a:pPr marL="457200" lvl="2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console.log(arr2);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[2, 1, 3]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25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Встроенные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типы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объектов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Array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Методы, которые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возвращают новый массив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  <a:defRPr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возвращает новый массив, состоящий из данного массива, соединённого с другим массивом и/или значением</a:t>
            </a:r>
          </a:p>
          <a:p>
            <a:pPr marL="457200" lvl="2" defTabSz="360000">
              <a:defRPr/>
            </a:pP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arr1 = ["Tom"];</a:t>
            </a:r>
          </a:p>
          <a:p>
            <a:pPr marL="457200" lvl="2" defTabSz="360000">
              <a:defRPr/>
            </a:pP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arr2 = ["Sam"];</a:t>
            </a:r>
          </a:p>
          <a:p>
            <a:pPr marL="457200" lvl="2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arr1 = arr1.concat(arr2);</a:t>
            </a:r>
          </a:p>
          <a:p>
            <a:pPr marL="457200" lvl="2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console.log(arr1);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["Tom", "Sam"]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slice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возвращает элементы в виде нового массива между двумя индексами (второй индекс не включается)</a:t>
            </a:r>
          </a:p>
          <a:p>
            <a:pPr marL="457200" lvl="2" defTabSz="360000">
              <a:defRPr/>
            </a:pP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arr1 = ["Tom", "Sam", "Bob", "Roy"];</a:t>
            </a:r>
          </a:p>
          <a:p>
            <a:pPr marL="457200" lvl="2" defTabSz="360000">
              <a:defRPr/>
            </a:pP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arr2 = arr1.slice(1);</a:t>
            </a:r>
          </a:p>
          <a:p>
            <a:pPr marL="457200" lvl="2" defTabSz="360000">
              <a:defRPr/>
            </a:pP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arr3 = arr1.slice(2, 4);</a:t>
            </a:r>
          </a:p>
          <a:p>
            <a:pPr marL="457200" lvl="2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console.log(arr2);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["Sam", "Bob", "Roy"]</a:t>
            </a:r>
          </a:p>
          <a:p>
            <a:pPr marL="457200" lvl="2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console.log(arr3);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["Bob", "Roy"]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10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Встроенные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типы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объектов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Array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 defTabSz="3600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join()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объединяет все элементы массива в строку с возможностью указать разделитель</a:t>
            </a:r>
          </a:p>
          <a:p>
            <a:pPr marL="457200" lvl="2" defTabSz="360000">
              <a:defRPr/>
            </a:pP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arr1 = ["Tom", "Sam", "Bob"];</a:t>
            </a:r>
          </a:p>
          <a:p>
            <a:pPr marL="457200" lvl="2" defTabSz="360000">
              <a:defRPr/>
            </a:pP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arr2 = arr1.join();</a:t>
            </a:r>
          </a:p>
          <a:p>
            <a:pPr marL="457200" lvl="2" defTabSz="360000">
              <a:defRPr/>
            </a:pP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arr3 = arr1.join(" - ");</a:t>
            </a:r>
          </a:p>
          <a:p>
            <a:pPr marL="457200" lvl="2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console.log(arr2);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Tom,Sam,Bob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2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console.log(arr3);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Sam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Bob"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>
              <a:defRPr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>
              <a:defRPr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Методы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поиска индекса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элемента: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  <a:defRPr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indexOf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возвращает индекс первого вхождения указанного элемента в массиве или -1 если вхождений нет</a:t>
            </a:r>
          </a:p>
          <a:p>
            <a:pPr marL="457200" lvl="2" defTabSz="360000">
              <a:defRPr/>
            </a:pP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["Tom", "Sam", "Tom", "Sam"];</a:t>
            </a:r>
          </a:p>
          <a:p>
            <a:pPr marL="457200" lvl="2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arr.indexOf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("Sam"));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  <a:defRPr/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lastIndexOf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возвращает индекс последнего вхождения указанного элемента в массиве или -1 если вхождений нет</a:t>
            </a:r>
          </a:p>
          <a:p>
            <a:pPr marL="457200" lvl="2" defTabSz="360000">
              <a:defRPr/>
            </a:pP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["Tom", "Sam", "Tom", "Sam"];</a:t>
            </a:r>
          </a:p>
          <a:p>
            <a:pPr marL="457200" lvl="2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arr.lastIndexOf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("Sam"));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8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Встроенные типы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объектов.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Кроме возможности создавать свои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объекты,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предоставляет набор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встроенных типов объектов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которые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применять в различных ситуациях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начале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всей цепочки иерархии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наследования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типов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объектов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находится тип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Все остальные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типы являются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производными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от типа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Все объекты наследуют методы из прототипа объекта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Object.prototype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которые при необходимости можно переопределить: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hasOwnProperty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проверяет, принадлежит ли указанное свойство именно самому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объекту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defTabSz="360000"/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tom = { name: "Tom" };</a:t>
            </a:r>
          </a:p>
          <a:p>
            <a:pPr marL="457200" lvl="2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tom.hasOwnProperty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("name"));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console.log("name"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tom);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pPr marL="457200" lvl="2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tom.hasOwnProperty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tom);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3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Встроенные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типы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объектов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Array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Методы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обхода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Данные методы принимают в качества параметра функцию, которую используют для обработки массива: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every()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возвращает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true,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каждый элемент в массиве удовлетворяет условию проверяющей функции</a:t>
            </a:r>
          </a:p>
          <a:p>
            <a:pPr marL="457200" lvl="2" defTabSz="360000">
              <a:defRPr/>
            </a:pP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arr1 = [1, 2, 3, 4, 5];</a:t>
            </a:r>
          </a:p>
          <a:p>
            <a:pPr marL="457200" lvl="2" defTabSz="360000">
              <a:defRPr/>
            </a:pP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arr2 = [1, 2, -3, 4, 5];</a:t>
            </a:r>
          </a:p>
          <a:p>
            <a:pPr marL="457200" lvl="2" defTabSz="360000">
              <a:defRPr/>
            </a:pP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condition(value) {</a:t>
            </a:r>
          </a:p>
          <a:p>
            <a:pPr marL="457200" lvl="2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value &gt;= 0;</a:t>
            </a:r>
          </a:p>
          <a:p>
            <a:pPr marL="457200" lvl="2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2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console.log(arr1.every(condition));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pPr marL="457200" lvl="2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console.log(arr2.every(condition));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51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Встроенные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типы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объектов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Array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 defTabSz="3600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some()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возвращает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true,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хотя бы один элемент в массиве удовлетворяет условию проверяющей функции</a:t>
            </a:r>
          </a:p>
          <a:p>
            <a:pPr marL="457200" lvl="2" defTabSz="360000">
              <a:defRPr/>
            </a:pP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arr1 = [1, 2, 3, 4, 5];</a:t>
            </a:r>
          </a:p>
          <a:p>
            <a:pPr marL="457200" lvl="2" defTabSz="360000">
              <a:defRPr/>
            </a:pP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arr2 = [1, 2, -3, 4, 5];</a:t>
            </a:r>
          </a:p>
          <a:p>
            <a:pPr marL="457200" lvl="2" defTabSz="360000">
              <a:defRPr/>
            </a:pP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condition(value) {</a:t>
            </a:r>
          </a:p>
          <a:p>
            <a:pPr marL="457200" lvl="2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value &lt; 0;</a:t>
            </a:r>
          </a:p>
          <a:p>
            <a:pPr marL="457200" lvl="2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2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console.log(arr1.some(condition));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pPr marL="457200" lvl="2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console.log(arr2.some(condition));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создаёт новый массив со всеми элементами этого массива, для которых функция фильтрации возвращает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marL="457200" lvl="2" defTabSz="360000">
              <a:defRPr/>
            </a:pP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3, 4, 5];</a:t>
            </a:r>
          </a:p>
          <a:p>
            <a:pPr marL="457200" lvl="2" defTabSz="360000">
              <a:defRPr/>
            </a:pP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condition(value) {</a:t>
            </a:r>
          </a:p>
          <a:p>
            <a:pPr marL="457200" lvl="2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value % 2 == 0;</a:t>
            </a:r>
          </a:p>
          <a:p>
            <a:pPr marL="457200" lvl="2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2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arr.filter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(condition));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[2, 4]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0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Встроенные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типы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объектов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Array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 defTabSz="360000">
              <a:buFont typeface="Arial" panose="020B0604020202020204" pitchFamily="34" charset="0"/>
              <a:buChar char="•"/>
              <a:defRPr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вызывает функцию для каждого элемента в массиве, часто используется вместо циклов</a:t>
            </a:r>
          </a:p>
          <a:p>
            <a:pPr marL="457200" lvl="2" defTabSz="360000">
              <a:defRPr/>
            </a:pP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["Tom", "Sam", "Bob"];</a:t>
            </a:r>
          </a:p>
          <a:p>
            <a:pPr marL="457200" lvl="2" defTabSz="360000">
              <a:defRPr/>
            </a:pP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hello(value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2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console.log("Hello " + value + "!");</a:t>
            </a:r>
          </a:p>
          <a:p>
            <a:pPr marL="457200" lvl="2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2" defTabSz="360000">
              <a:defRPr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arr.forEach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(hello);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Hello Tom!</a:t>
            </a:r>
          </a:p>
          <a:p>
            <a:pPr marL="457200" lvl="2" defTabSz="360000">
              <a:defRPr/>
            </a:pP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Sam!</a:t>
            </a:r>
          </a:p>
          <a:p>
            <a:pPr marL="457200" lvl="2" defTabSz="360000">
              <a:defRPr/>
            </a:pP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Bob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map()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создаёт новый массив с результатами вызова указанной функции на каждом элементе данного массива</a:t>
            </a:r>
          </a:p>
          <a:p>
            <a:pPr marL="457200" lvl="2" defTabSz="360000">
              <a:defRPr/>
            </a:pP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["Tom", "Sam", "Bob"];</a:t>
            </a:r>
          </a:p>
          <a:p>
            <a:pPr marL="457200" lvl="2" defTabSz="360000">
              <a:defRPr/>
            </a:pP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hello(value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2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"Hello " + value + "!";</a:t>
            </a:r>
          </a:p>
          <a:p>
            <a:pPr marL="457200" lvl="2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2" defTabSz="360000">
              <a:defRPr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arr.map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(hello));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["Hello Tom!", "Hello Sam!", "Hello Bob!"]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78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Встроенные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типы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объектов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Array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функцию обработки также передается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индекс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текущего элемента 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массив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который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обрабатывается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>
              <a:defRPr/>
            </a:pP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["Tom", "Sam", "Bob"];</a:t>
            </a:r>
          </a:p>
          <a:p>
            <a:pPr marL="0" lvl="1" defTabSz="360000">
              <a:defRPr/>
            </a:pP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fullInfo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index, array) {</a:t>
            </a:r>
          </a:p>
          <a:p>
            <a:pPr marL="0" lvl="1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 + value + ", index: " + index + ", array: " + array);</a:t>
            </a:r>
          </a:p>
          <a:p>
            <a:pPr marL="0" lvl="1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>
              <a:defRPr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arr.forEach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fullInfo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lvl="1" defTabSz="360000">
              <a:defRPr/>
            </a:pP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value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Tom, index: 0, array: 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Tom,Sam,Bob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>
              <a:defRPr/>
            </a:pP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value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Sam, index: 1, array: 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Tom,Sam,Bob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>
              <a:defRPr/>
            </a:pP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value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Bob, index: 2, array: 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Tom,Sam,Bob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57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Встроенные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типы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объектов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Array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>
              <a:defRPr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Аккумулирующие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методы.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Данные методы используется для последовательной обработки каждого элемента массива с сохранением промежуточного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результата: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применяет функцию к аккумулятору и каждому значению массива (слева-направо), сводя его к одному значению</a:t>
            </a:r>
          </a:p>
          <a:p>
            <a:pPr marL="457200" lvl="2" defTabSz="360000">
              <a:defRPr/>
            </a:pP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["Tom", "Sam", "Bob"];</a:t>
            </a:r>
          </a:p>
          <a:p>
            <a:pPr marL="457200" lvl="2" defTabSz="360000">
              <a:defRPr/>
            </a:pP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reducer(accumulator,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2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accumulator + "-"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2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2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arr.reduce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(reducer));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"Tom-Sam-Bob"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  <a:defRPr/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reduceRight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применяет функцию к аккумулятору и каждому значению массива (справа-налево), сводя его к одному значению</a:t>
            </a:r>
          </a:p>
          <a:p>
            <a:pPr marL="457200" lvl="2" defTabSz="360000">
              <a:defRPr/>
            </a:pP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["Tom", "Sam", "Bob"];</a:t>
            </a:r>
          </a:p>
          <a:p>
            <a:pPr marL="457200" lvl="2" defTabSz="360000">
              <a:defRPr/>
            </a:pP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reducer(accumulator,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2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accumulator + "-"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2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2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arr.reduceRight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(reducer));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"Bob-Sam-Tom"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69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Встроенные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типы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объектов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Array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>
              <a:defRPr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Начальным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значением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аккумулятора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будет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первый элемент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массива, но можно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задать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начальное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которое передается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вторым параметром: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>
              <a:defRPr/>
            </a:pP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["Tom", "Sam", "Bob"];</a:t>
            </a:r>
          </a:p>
          <a:p>
            <a:pPr marL="0" lvl="1" defTabSz="360000">
              <a:defRPr/>
            </a:pP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reducer(accumulator,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1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accumulator + "-"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arr.reduce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(reducer, "Hello"));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"Hello-Tom-Sam-Bob"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30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Источники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7200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http://learn.javascript.ru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://metanit.com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://professorweb.ru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26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3075057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Встроенные типы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объектов.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isPrototypeOf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проверяет, состоит ли объект в цепочке прототипов указанного объекта</a:t>
            </a:r>
          </a:p>
          <a:p>
            <a:pPr marL="457200" lvl="2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Parent() {}</a:t>
            </a:r>
          </a:p>
          <a:p>
            <a:pPr marL="457200" lvl="2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Child() {}</a:t>
            </a:r>
          </a:p>
          <a:p>
            <a:pPr marL="457200" lvl="2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Child.prototype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Parent.prototype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2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Child.prototype.constructor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Child;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2" defTabSz="36000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Child();</a:t>
            </a:r>
          </a:p>
          <a:p>
            <a:pPr marL="457200" lvl="2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Parent.prototype.isPrototypeOf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pPr marL="457200" lvl="2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console.log(c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Parent);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28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Встроенные типы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объектов.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toString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возвращает строковое представление объекта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valueOf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возвращает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числовое представление объекта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tom = {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name: "Tom",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"Tom!";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.name.length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console.log(String(tom));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"Tom!"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console.log(Number(tom));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69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Встроенные типы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объектов.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Тип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представляет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числа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 Основные свойства: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MAX_VALUE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наибольшее представимое положительное число</a:t>
            </a:r>
          </a:p>
          <a:p>
            <a:pPr marL="457200" lvl="2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Number.MAX_VALUE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1.7976931348623157e+308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MIN_VALUE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наименьшее представимое положительное число</a:t>
            </a:r>
          </a:p>
          <a:p>
            <a:pPr marL="457200" lvl="2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Number.MIN_VALUE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5e-324</a:t>
            </a:r>
          </a:p>
          <a:p>
            <a:pPr marL="342000" lvl="1" indent="-342000" algn="just" defTabSz="360000">
              <a:buFont typeface="Arial" panose="020B0604020202020204" pitchFamily="34" charset="0"/>
              <a:buChar char="•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специальное значение для представления не числа</a:t>
            </a:r>
          </a:p>
          <a:p>
            <a:pPr lvl="2" indent="-457200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Number.NaN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000" lvl="1" indent="-342000" algn="just" defTabSz="3600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POSITIVE_INFINITY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специальное значение для представления положительной бесконечности</a:t>
            </a:r>
          </a:p>
          <a:p>
            <a:pPr marL="457200" lvl="2" defTabSz="360000"/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positiveInfinity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Number.MAX_VALUE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Number.MAX_VALUE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2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positiveInfinity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Infinity</a:t>
            </a:r>
          </a:p>
          <a:p>
            <a:pPr marL="457200" lvl="2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positiveInfinity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Number.POSITIVE_INFINITY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pPr marL="342000" lvl="1" indent="-342000" algn="just" defTabSz="3600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NEGATIVE_INFINITY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специальное значение для представления отрицательной бесконечности</a:t>
            </a:r>
          </a:p>
          <a:p>
            <a:pPr marL="457200" lvl="2" defTabSz="360000"/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negativeInfinity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Number.MAX_VALUE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Number.MAX_VALUE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2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negativeInfinity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-Infinity</a:t>
            </a:r>
          </a:p>
          <a:p>
            <a:pPr marL="457200" lvl="2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negativeInfinity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Number.NEGATIVE_INFINITY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ru-RU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49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Встроенные типы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объектов.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Основные методы: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toExponential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возвращает строку, представляющую число в экспоненциальной записи</a:t>
            </a: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x1 = 12;</a:t>
            </a: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x2 = 12.34;</a:t>
            </a: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x3 = 12.89;</a:t>
            </a: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x4 = 1.234e+1;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12.34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console.log(x1.toExponential());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"1.2e+1"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console.log(x2.toExponential());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"1.234e+1"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console.log(x3.toExponential());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"1.289e+1"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console.log(x4.toExponential());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"1.234e+1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35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Встроенные типы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объектов.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toFixed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возвращает строку, представляющую число в записи с фиксированной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запятой, число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округляется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при необходимости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x1 = 12.34;</a:t>
            </a: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x2 = 12.89;</a:t>
            </a: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x3 = 12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x4 = 1.234e+1;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console.log(x1.toFixed());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"12"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console.log(x2.toFixed());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"13"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console.log(x3.toFixed(2));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"12.00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console.log(x4.toFixed(2));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"12.34"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toPrecision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возвращает строку, представляющую число с указанной точностью</a:t>
            </a: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12.34;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x.toPrecision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"12.34"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x.toPrecision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"1e+1"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x.toPrecision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"12"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x.toPrecision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(4));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"12.34"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x.toPrecision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(8));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"12.340000"</a:t>
            </a:r>
            <a:endParaRPr 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86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Встроенные типы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объектов.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Тип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представляет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строки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работе со строками можно использовать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специальные управляющие последовательности символов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\n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новая строка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\t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табуляция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\'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символ '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\"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символ "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\\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символ \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str1 = "\"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\"\n\t\t\\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\\";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console.log(str1);</a:t>
            </a:r>
          </a:p>
          <a:p>
            <a:pPr marL="0" lvl="1" defTabSz="360000"/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lvl="1" defTabSz="360000"/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		\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получения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длины строки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используется свойство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"Hello Tom!";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str.length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10</a:t>
            </a: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65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2766</TotalTime>
  <Words>3611</Words>
  <Application>Microsoft Office PowerPoint</Application>
  <PresentationFormat>Экран (4:3)</PresentationFormat>
  <Paragraphs>518</Paragraphs>
  <Slides>37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1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Maksym</cp:lastModifiedBy>
  <cp:revision>1777</cp:revision>
  <dcterms:created xsi:type="dcterms:W3CDTF">2010-05-10T12:35:19Z</dcterms:created>
  <dcterms:modified xsi:type="dcterms:W3CDTF">2018-01-22T13:59:26Z</dcterms:modified>
</cp:coreProperties>
</file>