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416" r:id="rId2"/>
    <p:sldId id="287" r:id="rId3"/>
    <p:sldId id="386" r:id="rId4"/>
    <p:sldId id="387" r:id="rId5"/>
    <p:sldId id="408" r:id="rId6"/>
    <p:sldId id="409" r:id="rId7"/>
    <p:sldId id="410" r:id="rId8"/>
    <p:sldId id="411" r:id="rId9"/>
    <p:sldId id="412" r:id="rId10"/>
    <p:sldId id="388" r:id="rId11"/>
    <p:sldId id="389" r:id="rId12"/>
    <p:sldId id="390" r:id="rId13"/>
    <p:sldId id="391" r:id="rId14"/>
    <p:sldId id="392" r:id="rId15"/>
    <p:sldId id="393" r:id="rId16"/>
    <p:sldId id="397" r:id="rId17"/>
    <p:sldId id="394" r:id="rId18"/>
    <p:sldId id="395" r:id="rId19"/>
    <p:sldId id="396" r:id="rId20"/>
    <p:sldId id="400" r:id="rId21"/>
    <p:sldId id="414" r:id="rId22"/>
    <p:sldId id="415" r:id="rId23"/>
    <p:sldId id="413" r:id="rId24"/>
    <p:sldId id="401" r:id="rId25"/>
    <p:sldId id="402" r:id="rId26"/>
    <p:sldId id="403" r:id="rId27"/>
    <p:sldId id="404" r:id="rId28"/>
    <p:sldId id="405" r:id="rId29"/>
    <p:sldId id="406" r:id="rId30"/>
    <p:sldId id="417" r:id="rId31"/>
    <p:sldId id="418" r:id="rId3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2" autoAdjust="0"/>
  </p:normalViewPr>
  <p:slideViewPr>
    <p:cSldViewPr>
      <p:cViewPr varScale="1">
        <p:scale>
          <a:sx n="109" d="100"/>
          <a:sy n="109" d="100"/>
        </p:scale>
        <p:origin x="15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11.09.2017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9157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11.09.2017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11.09.2017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11.09.2017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11.09.2017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11.09.2017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11.09.2017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metanit.com/" TargetMode="External"/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rofessorweb.ru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16739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uk-UA" sz="2800" b="1" dirty="0" smtClean="0">
                <a:latin typeface="Arial" charset="0"/>
              </a:rPr>
              <a:t>Работа с </a:t>
            </a:r>
            <a:r>
              <a:rPr lang="en-US" altLang="uk-UA" sz="2800" b="1" dirty="0" smtClean="0">
                <a:latin typeface="Arial" charset="0"/>
              </a:rPr>
              <a:t>DOM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760000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400" b="1" dirty="0" smtClean="0">
                <a:latin typeface="Arial" charset="0"/>
              </a:rPr>
              <a:t>Инструктор</a:t>
            </a:r>
            <a:r>
              <a:rPr lang="ru-RU" altLang="uk-UA" sz="2400" dirty="0" smtClean="0">
                <a:latin typeface="Arial" charset="0"/>
              </a:rPr>
              <a:t>:</a:t>
            </a:r>
            <a:r>
              <a:rPr lang="en-US" altLang="uk-UA" sz="2400" dirty="0">
                <a:latin typeface="Arial" charset="0"/>
              </a:rPr>
              <a:t> </a:t>
            </a:r>
            <a:r>
              <a:rPr lang="ru-RU" altLang="uk-UA" sz="2400" dirty="0" smtClean="0">
                <a:latin typeface="Arial" charset="0"/>
              </a:rPr>
              <a:t>Максим</a:t>
            </a:r>
            <a:endParaRPr lang="en-US" altLang="uk-UA" sz="2400" dirty="0">
              <a:latin typeface="Arial" charset="0"/>
            </a:endParaRPr>
          </a:p>
        </p:txBody>
      </p:sp>
      <p:sp>
        <p:nvSpPr>
          <p:cNvPr id="5" name="Прямоугольник 8"/>
          <p:cNvSpPr>
            <a:spLocks noChangeArrowheads="1"/>
          </p:cNvSpPr>
          <p:nvPr/>
        </p:nvSpPr>
        <p:spPr bwMode="auto">
          <a:xfrm>
            <a:off x="0" y="720000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9600" b="1" dirty="0" smtClean="0">
                <a:latin typeface="Arial" charset="0"/>
              </a:rPr>
              <a:t>JS</a:t>
            </a:r>
            <a:endParaRPr lang="en-US" altLang="uk-UA" sz="9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16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Поиск узлов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getElementById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Прямая навигация от родителя к потомку удобна, если элементы рядом.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противном случаи 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DOM есть дополнительные методы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каждого DOM-элемента может быть атрибут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Его значение должно быть уникальным для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документа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Вызов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возвращает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с данным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". Если не найден, то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Информация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Информация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56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Поиск узлов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getElementsByTagName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elem.getElementsByTagName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(tag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ищет все элементы с заданным тегом 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tag"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внутри элемента 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возвращает их в виде списка. Регистр тега не имеет значения:</a:t>
            </a:r>
          </a:p>
          <a:p>
            <a:pPr marL="0" lvl="1" defTabSz="360000"/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Получить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все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div-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элементы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("div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algn="just" defTabSz="360000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Получить все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div-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элементы внутри элемента с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id="info"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("info");</a:t>
            </a:r>
          </a:p>
          <a:p>
            <a:pPr marL="0" lvl="1" defTabSz="360000"/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elem.getElementsByTagName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("div");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получить все элементы, передав звездочку "*" вместо тега:</a:t>
            </a:r>
          </a:p>
          <a:p>
            <a:pPr marL="0" lvl="1" defTabSz="360000"/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Получить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все элементы документа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allElems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хочется получить только один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– 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указать индекс сразу же: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("input")[0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3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Поиск узлов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getElementsByName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Вызов 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document.getElementsByName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(name)"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позволяет получить все элементы с данным атрибутом 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name":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("age");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 появления стандарта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HTML5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этот метод возвращал только те элементы, в которых предусмотрена поддержка атрибута 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например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"input"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test"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="test"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("test");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94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Поиск узлов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getElementsByClassName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Вызов 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elem.getElementsByClassName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)" возвращает массив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 с классом 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внутри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Находит элемент и в том случае, если у него несколько классов, а искомый – один из них. Поддерживается всеми современными браузерами, кроме IE8- :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Статья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Длинная статья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document.getElementsByClassName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2, найдёт оба элемента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4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Поиск узлов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querySelectorAll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querySelector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Вызов 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elem.querySelectorAll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cssQuery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)" возвращает все элементы внутри элемента 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", удовлетворяющие CSS-селектору 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cssQuery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". Получим все элементы LI, которые являются последними потомками своих UL: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Этот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полностью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пройден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li:last-child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i &lt;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elems.length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[i].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"тест", "пройден"</a:t>
            </a: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querySelector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cssQuery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)" – то же самое, что 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elem.querySelectorAll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cssQuery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)", но возвращает только первый элемент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42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Создание узлов.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createElement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createTextNode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создания элементов используются следующие методы документа:</a:t>
            </a:r>
          </a:p>
          <a:p>
            <a:pPr marL="342900" lvl="1" indent="-342900" defTabSz="3600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document.createElement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(tag)"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оздает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новый элемент с указанным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тегом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"tag"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("div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document.createTextNode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(text)"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создает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новый текстовый узел с данным текстом:</a:t>
            </a:r>
          </a:p>
          <a:p>
            <a:pPr marL="0" lvl="1" algn="just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newText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document.createTextNode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Тут был я");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Новому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элементу тут же можно поставить свойства:</a:t>
            </a:r>
          </a:p>
          <a:p>
            <a:pPr marL="0" lvl="1" algn="just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("div");</a:t>
            </a:r>
          </a:p>
          <a:p>
            <a:pPr marL="0" lvl="1" algn="just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newDiv.className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newDiv.id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lvl="1" algn="just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newDiv.innerHTML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Привет, мир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!";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7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Создание узлов.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cloneNode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Новый элемент можно также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склонировать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существующего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newElem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elem.cloneNode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клонирует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вместе с атрибутами, включая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вложенные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него узлы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newElem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elem.cloneNode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клонирует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вместе с атрибутами, но без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вложенных в него узлов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Один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("p")[0];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firstP.cloneNode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alert(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newP.innerHTML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Один</a:t>
            </a:r>
          </a:p>
          <a:p>
            <a:pPr marL="0" lvl="1" algn="just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4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Добавление узлов.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appendChild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DOM-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узел был показан на странице, его необходимо вставить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любого элемента есть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parentElem.appendChild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)"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обавляет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список дочерних элементов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parentElem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Новый узел добавляется в конец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списка: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parentElem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("div");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newDiv.innerHTML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Привет, мир!";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parentElem.appendChild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373216"/>
            <a:ext cx="1828800" cy="56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9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Добавление узлов.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insertBefore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parentElem.insertBefore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nextSibling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)"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вставляет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список дочерних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parentElem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перед элементом 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nextSibling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parentElem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("div");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newDiv.innerHTML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Привет, мир!";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parentElem.insertBefore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parentElem.firstChild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Вместо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nextSibling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может быть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тогда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insertBefore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работает как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appendChild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":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parentElem.insertBefore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же, что и: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parentElem.appendChild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Все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методы вставки возвращают вставленный узел, например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parent.appendChild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)"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возвращает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Удаление и замена узлов.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removeChild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replaceChild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удаления узла есть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два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метода: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parentElem.removeChild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)"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удаляет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 списка детей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parentElem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parentElem.replaceChild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currentElem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)"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среди детей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parentElem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заменяет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currentElem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Оба этих метода возвращают удаленный узел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Они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просто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вынимают его из списка, никто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мешает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вставить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его обратно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будущем</a:t>
            </a:r>
          </a:p>
          <a:p>
            <a:pPr marL="0" lvl="1" algn="just" defTabSz="36000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хотите переместить элемент на новое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место – не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нужно его удалять со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старого.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Все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методы вставки автоматически удаляют вставляемый элемент со старого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места.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Конечно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же, это очень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удобно.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поменяем элементы местами: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endParaRPr lang="ru-RU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Первый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Второй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ет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необходимости в предварительном 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removeChild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document.body.insertBefore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Поменять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местами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7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Атрибуты узлов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Различия между свойствами и атрибутами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узлов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узлов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Добавление узлов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Удаление и замена узлов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Стили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События</a:t>
            </a:r>
          </a:p>
        </p:txBody>
      </p:sp>
      <p:pic>
        <p:nvPicPr>
          <p:cNvPr id="10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200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elem.style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возвращает объект, который дает доступ к стилю элемента на чтение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запись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его помощью можно изменять большинство CSS-свойств, например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elem.style.width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="100px" работает так, как будто у элемента в атрибуте прописано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="width:100px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". 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единицы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измерения обязательны в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как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CSS, просто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elem.style.width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= 100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работать не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будет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свойств, названия которых состоят из нескольких слов, используется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верблюжья нотация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background-color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elem.style.backgroundColor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z-index           =&gt;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elem.style.zIndex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border-left-width =&gt;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elem.style.borderLeftWidth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исключением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является свойство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В старом стандарте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слово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 было зарезервировано и недоступно для использования в качестве свойства объекта. Поэтому используется не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elem.style.float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elem.style.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cssFloat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Стили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6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Чтобы сбросить поставленный стиль, присваивают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пустую строку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elem.style.width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сбросе свойства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стиль будет взят из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Например, для того, чтобы спрятать элемент, можно присвоить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elem.style.display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 вот чтобы показать его обратно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обязательно явно указывать другой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наподобие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elem.style.display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=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". Можно просто снять поставленный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стиль: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Сброс стилей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&lt;script&gt;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alert("pause");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d.style.display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"none";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alert("pause");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d.style.display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Стили. Сброс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используется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лишь там, где не работают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классы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большинстве случаев внешний вид элементов задаётся классами. 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добавляет или удаляет их. Такой код красив и гибок, дизайн можно легко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изменять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нужно использовать лишь там, где классы не подходят, например если точное значение цвета/отступа/высоты вычисляется в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Стили. Использование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реакции на действия посетителя и внутреннего взаимодействия скриптов существуют </a:t>
            </a:r>
            <a:r>
              <a:rPr lang="ru-RU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сигнал от браузера о том, что что-то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произошло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много видов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событий: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DOM-события, которые инициализируются элементами DOM.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-342900" algn="just" defTabSz="360000">
              <a:buFont typeface="Courier New" panose="02070309020205020404" pitchFamily="49" charset="0"/>
              <a:buChar char="o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Событие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происходит, когда кликнули на элемент</a:t>
            </a:r>
          </a:p>
          <a:p>
            <a:pPr marL="800100" lvl="2" indent="-342900" algn="just" defTabSz="360000">
              <a:buFont typeface="Courier New" panose="02070309020205020404" pitchFamily="49" charset="0"/>
              <a:buChar char="o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Событие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mouseover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когда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элемент наводится мышь.</a:t>
            </a:r>
          </a:p>
          <a:p>
            <a:pPr marL="800100" lvl="2" indent="-342900" algn="just" defTabSz="360000">
              <a:buFont typeface="Courier New" panose="02070309020205020404" pitchFamily="49" charset="0"/>
              <a:buChar char="o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Событие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когда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посетитель фокусируется на элементе.</a:t>
            </a:r>
          </a:p>
          <a:p>
            <a:pPr marL="800100" lvl="2" indent="-342900" algn="just" defTabSz="360000">
              <a:buFont typeface="Courier New" panose="02070309020205020404" pitchFamily="49" charset="0"/>
              <a:buChar char="o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Событие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keydown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когда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посетитель нажимает клавишу.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События для окна браузера. Например,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resize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когда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изменяется размер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окна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Есть загрузки файла/документа: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readystatechange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DOMContentLoaded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соединяют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-код с документом и посетителем, позволяя создавать динамические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интерфейсы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События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6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Обработчик может быть назначен прямо в разметке, в атрибуте, который называется 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on&lt;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событие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прикрепить событие 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click"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 кнопке 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input",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присвоить обработчик 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="b1"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Нажми меня"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="alert('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Спасибо!')"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клике мышкой на кнопке выполнится код, указанный в атрибуте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внутри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используются одиночные кавычки, так как сам атрибут находится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двойных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События.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Назначение обработчиков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 атрибут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71" y="3573216"/>
            <a:ext cx="6711257" cy="18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1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Однако, обычно этого не требуется, так как в разметке пишутся только очень простые обработчики. Если нужно сделать что-то сложное, то имеет смысл описать это в функции, и в обработчике вызвать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countRabbits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alert("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Кролик номер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countRabbits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Считать кроликов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algn="just" defTabSz="360000"/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атрибут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тега не чувствителен к регистру, поэтому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"ONCLICK"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будет работать так же, как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"…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Но, как правило, атрибуты пишут в нижнем регистре: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События.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Назначение обработчиков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 атрибут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4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назначать обработчик, используя свойство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DOM-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элемента 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on&lt;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событие&gt;". Установка обработчика 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click"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элементу с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id="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myElement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myElement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Нажми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меня"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myElement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elem.onclick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alert("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Спасибо");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обработчик задан через атрибут, то соответствующее свойство появится у элемента автоматически. Браузер читает HTML-разметку, создаёт новую функцию из содержимого атрибута и записывает в свойство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События.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Назначение обработчиков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 свойство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6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200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Первичным является именно свойство, 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 – лишь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способ его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инициализации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Эти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два примера кода работают одинаково:</a:t>
            </a:r>
          </a:p>
          <a:p>
            <a:pPr marL="0" lvl="1" algn="just" defTabSz="360000"/>
            <a:r>
              <a:rPr lang="ru-RU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Только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alert('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Клик!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Кнопка"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+ 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Кнопка"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("button").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Клик!");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События.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Назначение обработчиков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 свойство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свойство, в итоге, одно, то назначить по обработчику и там и там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нельзя. Назначение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через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перезапишет обработчик из атрибута: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alert('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Нажми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меня"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("input")[0];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elem.onclick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Перезапишет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существующий обработчик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alert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После");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Обработчиком можно назначить уже существующую функцию: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sayThanks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alert("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Спасибо!");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("button").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sayThanks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События.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Назначение обработчиков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 свойство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8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 defTabSz="3600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 должна быть присвоена как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sayThanks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не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sayThanks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()"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("button").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sayThanks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sayThanks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defTabSz="360000">
              <a:buFont typeface="+mj-lt"/>
              <a:buAutoNum type="arabicPeriod" startAt="2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Используйте свойство, а не атрибут. Так неверно: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elem.setAttribute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indent="-457200" algn="just" defTabSz="360000">
              <a:buFont typeface="+mj-lt"/>
              <a:buAutoNum type="arabicPeriod" startAt="2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defTabSz="360000">
              <a:buFont typeface="+mj-lt"/>
              <a:buAutoNum type="arabicPeriod" startAt="2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Используйте функции, а не строки. Запись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elem.onclick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"alert(1)"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будет работать, но не рекомендуется</a:t>
            </a:r>
          </a:p>
          <a:p>
            <a:pPr lvl="1" indent="-457200" algn="just" defTabSz="360000">
              <a:buFont typeface="+mj-lt"/>
              <a:buAutoNum type="arabicPeriod" startAt="2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defTabSz="360000">
              <a:buFont typeface="+mj-lt"/>
              <a:buAutoNum type="arabicPeriod" startAt="2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Названия свойств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регистрозависимы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поэтому 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on&lt;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событие&gt;" должно быть написано в нижнем регистре. Свойство 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ONCLICK"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работать не будет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События. Частые ошибки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2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Атрибуты узлов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Узлы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предоставляют доступ к атрибутам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Доступ к атрибутам осуществляется при помощи стандартных методов: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hasAttribute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проверяет наличие атрибута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getAttribute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получает значение атрибута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setAttribute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устанавливает атрибут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removeAttribute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удаляет атрибут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отличие от свойств, атрибуты: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Могут быть только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строками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Их имя нечувствительно к регистру(т.к. это HTML)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Видны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(за исключением старых IE)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атрибуты элемента можно получить с помощью свойства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720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http://learn.javascript.ru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://metanit.com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://professorweb.ru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3075057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87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Атрибуты узлов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data-about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="Elephant"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="smiling"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&gt;&lt;/div&gt;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d.getAttribute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("DATA-ABOUT"));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(1)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d.setAttribute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("data-test", 123);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d.attributes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alert(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].name + " =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].value);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lvl="1" indent="-342900" algn="just" defTabSz="360000"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getAttribute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("DATA-ABOUT")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использует имя атрибута в верхнем регистре, но это не имеет значения,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имена нечувствительны к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регистру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+mj-lt"/>
              <a:buAutoNum type="arabicPeriod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атрибут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записать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строку или другое значение, которое будет превращено 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строку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появился новый атрибут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"data-test"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+mj-lt"/>
              <a:buAutoNum type="arabicPeriod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"attributes"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содержит все атрибуты в виде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 свойствами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"name"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"value"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4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Различия между свойствами и атрибутами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Когда браузер читает HTML и создаёт DOM-модель, то он создаёт свойства для всех стандартных атрибутов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Например, свойства тега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описаны в спецификации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W3C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Например, у него есть свойство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". Кроме того, он имеет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и другие свойства, общие для всех элементов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стандартные свойства DOM синхронизируются с атрибутами, однако не всегда такая синхронизация происходит 1-в-1, поэтому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иногда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нужно значение именно из HTML, то есть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Синхронизация не гарантирует одинакового значения в атрибуте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примера, посмотрим, что произойдет с атрибутом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при изменении свойства: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Различия между свойствами и атрибутами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="a"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Ссылка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a.href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"/";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alert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Атрибут: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a.getAttribute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alert("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Свойство: " +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a.href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происходит потому, что атрибут может быть любым, а свойство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соответствии со спецификацией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W3C,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должно быть полной ссылкой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Стало быть, если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нужно именно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то, что 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нужно обращаться через атрибут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90" y="3655514"/>
            <a:ext cx="3009838" cy="10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655514"/>
            <a:ext cx="3111867" cy="10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0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Различия между свойствами и атрибутами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checked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через атрибут и свойство: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&lt;input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="input"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="checkbox"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="checked"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i.getAttribute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("checked"));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checked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i.checked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i.removeAttribute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("checked");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Снять галочку через атрибут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i.setAttribute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("checked", "checked");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Поставить галочку через атрибут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i.checked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Снять галочку через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i.checked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Поставить галочку через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свойтсво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5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Различия между свойствами и атрибутами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Изменение некоторых свойств обновляет атрибут. Но это скорее исключение, чем правило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Чаще синхронизация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односторонняя: свойство зависит от атрибута, но не наоборот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Например, при изменении свойства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input.value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атрибут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input.getAttribute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меняется: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markup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input.value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Поменяли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input.getAttribute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 есть, изменение DOM-свойства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на атрибут не влияет, он остаётся таким же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440" y="4401208"/>
            <a:ext cx="2505000" cy="9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Различия между свойствами и атрибутами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вот изменение атрибута обновляет свойство: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&lt;input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="input"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="text"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="markup"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input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input.setAttribute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("value", "new");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Поменяли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атрибут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input.value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Работа с </a:t>
            </a:r>
            <a:r>
              <a:rPr lang="en-US" altLang="uk-UA" dirty="0">
                <a:latin typeface="Arial" charset="0"/>
              </a:rPr>
              <a:t>DOM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00" y="3890099"/>
            <a:ext cx="2988000" cy="10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293</TotalTime>
  <Words>3128</Words>
  <Application>Microsoft Office PowerPoint</Application>
  <PresentationFormat>Экран (4:3)</PresentationFormat>
  <Paragraphs>446</Paragraphs>
  <Slides>31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2869</cp:revision>
  <dcterms:created xsi:type="dcterms:W3CDTF">2010-05-10T12:35:19Z</dcterms:created>
  <dcterms:modified xsi:type="dcterms:W3CDTF">2017-09-11T13:45:40Z</dcterms:modified>
</cp:coreProperties>
</file>