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9" r:id="rId5"/>
  </p:sldMasterIdLst>
  <p:notesMasterIdLst>
    <p:notesMasterId r:id="rId36"/>
  </p:notesMasterIdLst>
  <p:handoutMasterIdLst>
    <p:handoutMasterId r:id="rId37"/>
  </p:handoutMasterIdLst>
  <p:sldIdLst>
    <p:sldId id="272" r:id="rId6"/>
    <p:sldId id="256" r:id="rId7"/>
    <p:sldId id="259" r:id="rId8"/>
    <p:sldId id="280" r:id="rId9"/>
    <p:sldId id="285" r:id="rId10"/>
    <p:sldId id="286" r:id="rId11"/>
    <p:sldId id="287" r:id="rId12"/>
    <p:sldId id="298" r:id="rId13"/>
    <p:sldId id="282" r:id="rId14"/>
    <p:sldId id="300" r:id="rId15"/>
    <p:sldId id="301" r:id="rId16"/>
    <p:sldId id="302" r:id="rId17"/>
    <p:sldId id="299" r:id="rId18"/>
    <p:sldId id="288" r:id="rId19"/>
    <p:sldId id="303" r:id="rId20"/>
    <p:sldId id="290" r:id="rId21"/>
    <p:sldId id="289" r:id="rId22"/>
    <p:sldId id="291" r:id="rId23"/>
    <p:sldId id="292" r:id="rId24"/>
    <p:sldId id="294" r:id="rId25"/>
    <p:sldId id="295" r:id="rId26"/>
    <p:sldId id="296" r:id="rId27"/>
    <p:sldId id="297" r:id="rId28"/>
    <p:sldId id="284" r:id="rId29"/>
    <p:sldId id="273" r:id="rId30"/>
    <p:sldId id="269" r:id="rId31"/>
    <p:sldId id="271" r:id="rId32"/>
    <p:sldId id="274" r:id="rId33"/>
    <p:sldId id="263" r:id="rId34"/>
    <p:sldId id="270" r:id="rId35"/>
  </p:sldIdLst>
  <p:sldSz cx="9144000" cy="5715000" type="screen16x1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147A5F"/>
    <a:srgbClr val="00D6A3"/>
    <a:srgbClr val="1DFFC9"/>
    <a:srgbClr val="69FFC6"/>
    <a:srgbClr val="8E3600"/>
    <a:srgbClr val="FF8D69"/>
    <a:srgbClr val="5B2B11"/>
    <a:srgbClr val="E55437"/>
    <a:srgbClr val="FFA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319" autoAdjust="0"/>
    <p:restoredTop sz="78219" autoAdjust="0"/>
  </p:normalViewPr>
  <p:slideViewPr>
    <p:cSldViewPr>
      <p:cViewPr varScale="1">
        <p:scale>
          <a:sx n="154" d="100"/>
          <a:sy n="154" d="100"/>
        </p:scale>
        <p:origin x="-2256" y="-96"/>
      </p:cViewPr>
      <p:guideLst>
        <p:guide orient="horz" pos="120"/>
        <p:guide orient="horz" pos="746"/>
        <p:guide orient="horz" pos="1237"/>
        <p:guide orient="horz" pos="1000"/>
        <p:guide orient="horz" pos="2280"/>
        <p:guide orient="horz" pos="3248"/>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6624"/>
    </p:cViewPr>
  </p:sorterViewPr>
  <p:notesViewPr>
    <p:cSldViewPr showGuides="1">
      <p:cViewPr varScale="1">
        <p:scale>
          <a:sx n="64" d="100"/>
          <a:sy n="64" d="100"/>
        </p:scale>
        <p:origin x="-281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E6423-1C06-43DB-8F9A-9169ED8BC901}" type="doc">
      <dgm:prSet loTypeId="urn:microsoft.com/office/officeart/2005/8/layout/hProcess9" loCatId="process" qsTypeId="urn:microsoft.com/office/officeart/2005/8/quickstyle/simple1" qsCatId="simple" csTypeId="urn:microsoft.com/office/officeart/2005/8/colors/accent1_2" csCatId="accent1" phldr="1"/>
      <dgm:spPr/>
    </dgm:pt>
    <dgm:pt modelId="{3DD1B8C1-BCA8-4965-A7EA-F50557BF1CC5}">
      <dgm:prSet phldrT="[Text]"/>
      <dgm:spPr/>
      <dgm:t>
        <a:bodyPr/>
        <a:lstStyle/>
        <a:p>
          <a:r>
            <a:rPr lang="en-CA" b="1" smtClean="0">
              <a:effectLst>
                <a:outerShdw blurRad="38100" dist="38100" dir="2700000" algn="tl">
                  <a:srgbClr val="000000">
                    <a:alpha val="43137"/>
                  </a:srgbClr>
                </a:outerShdw>
              </a:effectLst>
            </a:rPr>
            <a:t>Building for the Next Web</a:t>
          </a:r>
          <a:endParaRPr lang="en-CA" b="1">
            <a:effectLst>
              <a:outerShdw blurRad="38100" dist="38100" dir="2700000" algn="tl">
                <a:srgbClr val="000000">
                  <a:alpha val="43137"/>
                </a:srgbClr>
              </a:outerShdw>
            </a:effectLst>
          </a:endParaRPr>
        </a:p>
      </dgm:t>
    </dgm:pt>
    <dgm:pt modelId="{DA4DD239-D0BF-4884-BAF5-992ABB507786}" type="parTrans" cxnId="{776043FF-5D4C-4DAC-8F6C-9E645DAF1215}">
      <dgm:prSet/>
      <dgm:spPr/>
      <dgm:t>
        <a:bodyPr/>
        <a:lstStyle/>
        <a:p>
          <a:endParaRPr lang="en-CA" b="1">
            <a:effectLst>
              <a:outerShdw blurRad="38100" dist="38100" dir="2700000" algn="tl">
                <a:srgbClr val="000000">
                  <a:alpha val="43137"/>
                </a:srgbClr>
              </a:outerShdw>
            </a:effectLst>
          </a:endParaRPr>
        </a:p>
      </dgm:t>
    </dgm:pt>
    <dgm:pt modelId="{C691A5BD-9584-4B32-A616-3AE892B68A78}" type="sibTrans" cxnId="{776043FF-5D4C-4DAC-8F6C-9E645DAF1215}">
      <dgm:prSet/>
      <dgm:spPr/>
      <dgm:t>
        <a:bodyPr/>
        <a:lstStyle/>
        <a:p>
          <a:endParaRPr lang="en-CA" b="1">
            <a:effectLst>
              <a:outerShdw blurRad="38100" dist="38100" dir="2700000" algn="tl">
                <a:srgbClr val="000000">
                  <a:alpha val="43137"/>
                </a:srgbClr>
              </a:outerShdw>
            </a:effectLst>
          </a:endParaRPr>
        </a:p>
      </dgm:t>
    </dgm:pt>
    <dgm:pt modelId="{6856D09D-4573-41F2-BADD-703755825DB7}">
      <dgm:prSet/>
      <dgm:spPr/>
      <dgm:t>
        <a:bodyPr/>
        <a:lstStyle/>
        <a:p>
          <a:r>
            <a:rPr lang="en-CA" b="1" dirty="0" smtClean="0">
              <a:effectLst>
                <a:outerShdw blurRad="38100" dist="38100" dir="2700000" algn="tl">
                  <a:srgbClr val="000000">
                    <a:alpha val="43137"/>
                  </a:srgbClr>
                </a:outerShdw>
              </a:effectLst>
            </a:rPr>
            <a:t>Inside Fabrikam Widgets</a:t>
          </a:r>
        </a:p>
      </dgm:t>
    </dgm:pt>
    <dgm:pt modelId="{8ED6F4F4-72A8-48F4-A58C-5C2F8E8173A6}" type="parTrans" cxnId="{C37E6746-7878-47FF-96B2-19AFC03E1283}">
      <dgm:prSet/>
      <dgm:spPr/>
      <dgm:t>
        <a:bodyPr/>
        <a:lstStyle/>
        <a:p>
          <a:endParaRPr lang="en-CA" b="1">
            <a:effectLst>
              <a:outerShdw blurRad="38100" dist="38100" dir="2700000" algn="tl">
                <a:srgbClr val="000000">
                  <a:alpha val="43137"/>
                </a:srgbClr>
              </a:outerShdw>
            </a:effectLst>
          </a:endParaRPr>
        </a:p>
      </dgm:t>
    </dgm:pt>
    <dgm:pt modelId="{DC0852F2-C509-49B9-8E26-32F316D71975}" type="sibTrans" cxnId="{C37E6746-7878-47FF-96B2-19AFC03E1283}">
      <dgm:prSet/>
      <dgm:spPr/>
      <dgm:t>
        <a:bodyPr/>
        <a:lstStyle/>
        <a:p>
          <a:endParaRPr lang="en-CA" b="1">
            <a:effectLst>
              <a:outerShdw blurRad="38100" dist="38100" dir="2700000" algn="tl">
                <a:srgbClr val="000000">
                  <a:alpha val="43137"/>
                </a:srgbClr>
              </a:outerShdw>
            </a:effectLst>
          </a:endParaRPr>
        </a:p>
      </dgm:t>
    </dgm:pt>
    <dgm:pt modelId="{2EBCAB24-6DB1-47FE-8CDC-5AD2F513E57A}">
      <dgm:prSet/>
      <dgm:spPr/>
      <dgm:t>
        <a:bodyPr/>
        <a:lstStyle/>
        <a:p>
          <a:r>
            <a:rPr lang="en-CA" b="1" dirty="0" smtClean="0">
              <a:effectLst>
                <a:outerShdw blurRad="38100" dist="38100" dir="2700000" algn="tl">
                  <a:srgbClr val="000000">
                    <a:alpha val="43137"/>
                  </a:srgbClr>
                </a:outerShdw>
              </a:effectLst>
            </a:rPr>
            <a:t>Essential Tools</a:t>
          </a:r>
        </a:p>
      </dgm:t>
    </dgm:pt>
    <dgm:pt modelId="{2CC2FD95-0E92-4859-8B12-A42D7A0009FE}" type="parTrans" cxnId="{C7B40E3C-A236-4F08-89D1-76B83A395E5D}">
      <dgm:prSet/>
      <dgm:spPr/>
      <dgm:t>
        <a:bodyPr/>
        <a:lstStyle/>
        <a:p>
          <a:endParaRPr lang="en-CA" b="1">
            <a:effectLst>
              <a:outerShdw blurRad="38100" dist="38100" dir="2700000" algn="tl">
                <a:srgbClr val="000000">
                  <a:alpha val="43137"/>
                </a:srgbClr>
              </a:outerShdw>
            </a:effectLst>
          </a:endParaRPr>
        </a:p>
      </dgm:t>
    </dgm:pt>
    <dgm:pt modelId="{4F300A6B-4CE7-4641-B2FA-7A8650A90A93}" type="sibTrans" cxnId="{C7B40E3C-A236-4F08-89D1-76B83A395E5D}">
      <dgm:prSet/>
      <dgm:spPr/>
      <dgm:t>
        <a:bodyPr/>
        <a:lstStyle/>
        <a:p>
          <a:endParaRPr lang="en-CA" b="1">
            <a:effectLst>
              <a:outerShdw blurRad="38100" dist="38100" dir="2700000" algn="tl">
                <a:srgbClr val="000000">
                  <a:alpha val="43137"/>
                </a:srgbClr>
              </a:outerShdw>
            </a:effectLst>
          </a:endParaRPr>
        </a:p>
      </dgm:t>
    </dgm:pt>
    <dgm:pt modelId="{CBAB5E7C-C70A-435E-93DE-A2EE3B8B5B7D}" type="pres">
      <dgm:prSet presAssocID="{A62E6423-1C06-43DB-8F9A-9169ED8BC901}" presName="CompostProcess" presStyleCnt="0">
        <dgm:presLayoutVars>
          <dgm:dir/>
          <dgm:resizeHandles val="exact"/>
        </dgm:presLayoutVars>
      </dgm:prSet>
      <dgm:spPr/>
    </dgm:pt>
    <dgm:pt modelId="{A7097DE6-1597-411F-AB80-4D4561674064}" type="pres">
      <dgm:prSet presAssocID="{A62E6423-1C06-43DB-8F9A-9169ED8BC901}" presName="arrow" presStyleLbl="bgShp" presStyleIdx="0" presStyleCnt="1"/>
      <dgm:spPr/>
    </dgm:pt>
    <dgm:pt modelId="{E6F42CF8-8EE2-47BE-8E1F-A718E890ED66}" type="pres">
      <dgm:prSet presAssocID="{A62E6423-1C06-43DB-8F9A-9169ED8BC901}" presName="linearProcess" presStyleCnt="0"/>
      <dgm:spPr/>
    </dgm:pt>
    <dgm:pt modelId="{D24340DB-B95F-437A-90CA-F63B7320440C}" type="pres">
      <dgm:prSet presAssocID="{3DD1B8C1-BCA8-4965-A7EA-F50557BF1CC5}" presName="textNode" presStyleLbl="node1" presStyleIdx="0" presStyleCnt="3">
        <dgm:presLayoutVars>
          <dgm:bulletEnabled val="1"/>
        </dgm:presLayoutVars>
      </dgm:prSet>
      <dgm:spPr/>
      <dgm:t>
        <a:bodyPr/>
        <a:lstStyle/>
        <a:p>
          <a:endParaRPr lang="en-CA"/>
        </a:p>
      </dgm:t>
    </dgm:pt>
    <dgm:pt modelId="{0BDDE9FC-8748-4C04-8A48-6B7BE57D8463}" type="pres">
      <dgm:prSet presAssocID="{C691A5BD-9584-4B32-A616-3AE892B68A78}" presName="sibTrans" presStyleCnt="0"/>
      <dgm:spPr/>
    </dgm:pt>
    <dgm:pt modelId="{C2EFB522-3703-41C9-94E3-37A6E7AA2908}" type="pres">
      <dgm:prSet presAssocID="{6856D09D-4573-41F2-BADD-703755825DB7}" presName="textNode" presStyleLbl="node1" presStyleIdx="1" presStyleCnt="3">
        <dgm:presLayoutVars>
          <dgm:bulletEnabled val="1"/>
        </dgm:presLayoutVars>
      </dgm:prSet>
      <dgm:spPr/>
      <dgm:t>
        <a:bodyPr/>
        <a:lstStyle/>
        <a:p>
          <a:endParaRPr lang="en-CA"/>
        </a:p>
      </dgm:t>
    </dgm:pt>
    <dgm:pt modelId="{6659D503-C37C-478D-8C47-F98D329E832B}" type="pres">
      <dgm:prSet presAssocID="{DC0852F2-C509-49B9-8E26-32F316D71975}" presName="sibTrans" presStyleCnt="0"/>
      <dgm:spPr/>
    </dgm:pt>
    <dgm:pt modelId="{FC65E26E-0EF2-468E-BD9E-F7D203D54EDC}" type="pres">
      <dgm:prSet presAssocID="{2EBCAB24-6DB1-47FE-8CDC-5AD2F513E57A}" presName="textNode" presStyleLbl="node1" presStyleIdx="2" presStyleCnt="3">
        <dgm:presLayoutVars>
          <dgm:bulletEnabled val="1"/>
        </dgm:presLayoutVars>
      </dgm:prSet>
      <dgm:spPr/>
      <dgm:t>
        <a:bodyPr/>
        <a:lstStyle/>
        <a:p>
          <a:endParaRPr lang="en-CA"/>
        </a:p>
      </dgm:t>
    </dgm:pt>
  </dgm:ptLst>
  <dgm:cxnLst>
    <dgm:cxn modelId="{F25CDD1A-A8DD-4A5B-BBA6-A9B99DFF306D}" type="presOf" srcId="{2EBCAB24-6DB1-47FE-8CDC-5AD2F513E57A}" destId="{FC65E26E-0EF2-468E-BD9E-F7D203D54EDC}" srcOrd="0" destOrd="0" presId="urn:microsoft.com/office/officeart/2005/8/layout/hProcess9"/>
    <dgm:cxn modelId="{776043FF-5D4C-4DAC-8F6C-9E645DAF1215}" srcId="{A62E6423-1C06-43DB-8F9A-9169ED8BC901}" destId="{3DD1B8C1-BCA8-4965-A7EA-F50557BF1CC5}" srcOrd="0" destOrd="0" parTransId="{DA4DD239-D0BF-4884-BAF5-992ABB507786}" sibTransId="{C691A5BD-9584-4B32-A616-3AE892B68A78}"/>
    <dgm:cxn modelId="{C7B40E3C-A236-4F08-89D1-76B83A395E5D}" srcId="{A62E6423-1C06-43DB-8F9A-9169ED8BC901}" destId="{2EBCAB24-6DB1-47FE-8CDC-5AD2F513E57A}" srcOrd="2" destOrd="0" parTransId="{2CC2FD95-0E92-4859-8B12-A42D7A0009FE}" sibTransId="{4F300A6B-4CE7-4641-B2FA-7A8650A90A93}"/>
    <dgm:cxn modelId="{68677413-D211-4541-8121-4FB1154F3B89}" type="presOf" srcId="{A62E6423-1C06-43DB-8F9A-9169ED8BC901}" destId="{CBAB5E7C-C70A-435E-93DE-A2EE3B8B5B7D}" srcOrd="0" destOrd="0" presId="urn:microsoft.com/office/officeart/2005/8/layout/hProcess9"/>
    <dgm:cxn modelId="{F0A9BE54-6870-4F93-915D-39C4DC44370E}" type="presOf" srcId="{3DD1B8C1-BCA8-4965-A7EA-F50557BF1CC5}" destId="{D24340DB-B95F-437A-90CA-F63B7320440C}" srcOrd="0" destOrd="0" presId="urn:microsoft.com/office/officeart/2005/8/layout/hProcess9"/>
    <dgm:cxn modelId="{C37E6746-7878-47FF-96B2-19AFC03E1283}" srcId="{A62E6423-1C06-43DB-8F9A-9169ED8BC901}" destId="{6856D09D-4573-41F2-BADD-703755825DB7}" srcOrd="1" destOrd="0" parTransId="{8ED6F4F4-72A8-48F4-A58C-5C2F8E8173A6}" sibTransId="{DC0852F2-C509-49B9-8E26-32F316D71975}"/>
    <dgm:cxn modelId="{97EA10A6-4CB4-4425-8CBD-4F1AD7DCE48E}" type="presOf" srcId="{6856D09D-4573-41F2-BADD-703755825DB7}" destId="{C2EFB522-3703-41C9-94E3-37A6E7AA2908}" srcOrd="0" destOrd="0" presId="urn:microsoft.com/office/officeart/2005/8/layout/hProcess9"/>
    <dgm:cxn modelId="{DA16E3B9-AD84-4AE7-B2E4-B7900E6B0BD6}" type="presParOf" srcId="{CBAB5E7C-C70A-435E-93DE-A2EE3B8B5B7D}" destId="{A7097DE6-1597-411F-AB80-4D4561674064}" srcOrd="0" destOrd="0" presId="urn:microsoft.com/office/officeart/2005/8/layout/hProcess9"/>
    <dgm:cxn modelId="{C4E085E8-FB70-46C0-9B37-BBB6BB26358F}" type="presParOf" srcId="{CBAB5E7C-C70A-435E-93DE-A2EE3B8B5B7D}" destId="{E6F42CF8-8EE2-47BE-8E1F-A718E890ED66}" srcOrd="1" destOrd="0" presId="urn:microsoft.com/office/officeart/2005/8/layout/hProcess9"/>
    <dgm:cxn modelId="{FAA7CF1A-15E2-468F-B56E-FCFBAE440B6B}" type="presParOf" srcId="{E6F42CF8-8EE2-47BE-8E1F-A718E890ED66}" destId="{D24340DB-B95F-437A-90CA-F63B7320440C}" srcOrd="0" destOrd="0" presId="urn:microsoft.com/office/officeart/2005/8/layout/hProcess9"/>
    <dgm:cxn modelId="{30927E48-05E1-4EE8-90A3-AE8227BEDB21}" type="presParOf" srcId="{E6F42CF8-8EE2-47BE-8E1F-A718E890ED66}" destId="{0BDDE9FC-8748-4C04-8A48-6B7BE57D8463}" srcOrd="1" destOrd="0" presId="urn:microsoft.com/office/officeart/2005/8/layout/hProcess9"/>
    <dgm:cxn modelId="{89679900-23E4-4557-897B-2D1C7EDB78D0}" type="presParOf" srcId="{E6F42CF8-8EE2-47BE-8E1F-A718E890ED66}" destId="{C2EFB522-3703-41C9-94E3-37A6E7AA2908}" srcOrd="2" destOrd="0" presId="urn:microsoft.com/office/officeart/2005/8/layout/hProcess9"/>
    <dgm:cxn modelId="{BEB6C346-FB8A-4D66-9F80-FFEBAD5C8F0C}" type="presParOf" srcId="{E6F42CF8-8EE2-47BE-8E1F-A718E890ED66}" destId="{6659D503-C37C-478D-8C47-F98D329E832B}" srcOrd="3" destOrd="0" presId="urn:microsoft.com/office/officeart/2005/8/layout/hProcess9"/>
    <dgm:cxn modelId="{3A5B4105-54D1-4917-A109-4219424461D1}" type="presParOf" srcId="{E6F42CF8-8EE2-47BE-8E1F-A718E890ED66}" destId="{FC65E26E-0EF2-468E-BD9E-F7D203D54ED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97DE6-1597-411F-AB80-4D4561674064}">
      <dsp:nvSpPr>
        <dsp:cNvPr id="0" name=""/>
        <dsp:cNvSpPr/>
      </dsp:nvSpPr>
      <dsp:spPr>
        <a:xfrm>
          <a:off x="634364" y="0"/>
          <a:ext cx="718947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340DB-B95F-437A-90CA-F63B7320440C}">
      <dsp:nvSpPr>
        <dsp:cNvPr id="0" name=""/>
        <dsp:cNvSpPr/>
      </dsp:nvSpPr>
      <dsp:spPr>
        <a:xfrm>
          <a:off x="286620" y="1257299"/>
          <a:ext cx="253746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CA" sz="3200" b="1" kern="1200" smtClean="0">
              <a:effectLst>
                <a:outerShdw blurRad="38100" dist="38100" dir="2700000" algn="tl">
                  <a:srgbClr val="000000">
                    <a:alpha val="43137"/>
                  </a:srgbClr>
                </a:outerShdw>
              </a:effectLst>
            </a:rPr>
            <a:t>Building for the Next Web</a:t>
          </a:r>
          <a:endParaRPr lang="en-CA" sz="3200" b="1" kern="1200">
            <a:effectLst>
              <a:outerShdw blurRad="38100" dist="38100" dir="2700000" algn="tl">
                <a:srgbClr val="000000">
                  <a:alpha val="43137"/>
                </a:srgbClr>
              </a:outerShdw>
            </a:effectLst>
          </a:endParaRPr>
        </a:p>
      </dsp:txBody>
      <dsp:txXfrm>
        <a:off x="368455" y="1339134"/>
        <a:ext cx="2373790" cy="1512730"/>
      </dsp:txXfrm>
    </dsp:sp>
    <dsp:sp modelId="{C2EFB522-3703-41C9-94E3-37A6E7AA2908}">
      <dsp:nvSpPr>
        <dsp:cNvPr id="0" name=""/>
        <dsp:cNvSpPr/>
      </dsp:nvSpPr>
      <dsp:spPr>
        <a:xfrm>
          <a:off x="2960370" y="1257299"/>
          <a:ext cx="253746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CA" sz="3200" b="1" kern="1200" dirty="0" smtClean="0">
              <a:effectLst>
                <a:outerShdw blurRad="38100" dist="38100" dir="2700000" algn="tl">
                  <a:srgbClr val="000000">
                    <a:alpha val="43137"/>
                  </a:srgbClr>
                </a:outerShdw>
              </a:effectLst>
            </a:rPr>
            <a:t>Inside Fabrikam Widgets</a:t>
          </a:r>
        </a:p>
      </dsp:txBody>
      <dsp:txXfrm>
        <a:off x="3042205" y="1339134"/>
        <a:ext cx="2373790" cy="1512730"/>
      </dsp:txXfrm>
    </dsp:sp>
    <dsp:sp modelId="{FC65E26E-0EF2-468E-BD9E-F7D203D54EDC}">
      <dsp:nvSpPr>
        <dsp:cNvPr id="0" name=""/>
        <dsp:cNvSpPr/>
      </dsp:nvSpPr>
      <dsp:spPr>
        <a:xfrm>
          <a:off x="5634119" y="1257299"/>
          <a:ext cx="253746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CA" sz="3200" b="1" kern="1200" dirty="0" smtClean="0">
              <a:effectLst>
                <a:outerShdw blurRad="38100" dist="38100" dir="2700000" algn="tl">
                  <a:srgbClr val="000000">
                    <a:alpha val="43137"/>
                  </a:srgbClr>
                </a:outerShdw>
              </a:effectLst>
            </a:rPr>
            <a:t>Essential Tools</a:t>
          </a:r>
        </a:p>
      </dsp:txBody>
      <dsp:txXfrm>
        <a:off x="5715954" y="1339134"/>
        <a:ext cx="2373790" cy="15127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Light" pitchFamily="34" charset="0"/>
              </a:rPr>
              <a:t>Tech·Ed</a:t>
            </a:r>
            <a:r>
              <a:rPr lang="en-US" dirty="0" smtClean="0">
                <a:latin typeface="Segoe UI Light" pitchFamily="34" charset="0"/>
              </a:rPr>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extLst>
      <p:ext uri="{BB962C8B-B14F-4D97-AF65-F5344CB8AC3E}">
        <p14:creationId xmlns:p14="http://schemas.microsoft.com/office/powerpoint/2010/main" val="3253338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7792259"/>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mples.msdn.microsoft.com/ietestcenter/"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aniuse.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685800" y="685800"/>
            <a:ext cx="54864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t>Tech Ed North America 2010</a:t>
            </a:r>
          </a:p>
        </p:txBody>
      </p:sp>
      <p:sp>
        <p:nvSpPr>
          <p:cNvPr id="19460"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8CB9DE7C-6FD8-457D-A5F4-084C5926EE8B}" type="datetime8">
              <a:rPr lang="en-US" smtClean="0"/>
              <a:pPr defTabSz="912813" fontAlgn="base">
                <a:spcBef>
                  <a:spcPct val="0"/>
                </a:spcBef>
                <a:spcAft>
                  <a:spcPct val="0"/>
                </a:spcAft>
              </a:pPr>
              <a:t>10/25/2011 5:58 PM</a:t>
            </a:fld>
            <a:endParaRPr lang="en-US"/>
          </a:p>
        </p:txBody>
      </p:sp>
      <p:sp>
        <p:nvSpPr>
          <p:cNvPr id="1946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z="800" smtClean="0">
                <a:solidFill>
                  <a:schemeClr val="bg2"/>
                </a:solidFill>
              </a:rPr>
              <a:t>MICROSOFT CONFIDENTIAL</a:t>
            </a:r>
          </a:p>
          <a:p>
            <a:pPr defTabSz="912813" fontAlgn="base">
              <a:spcBef>
                <a:spcPct val="0"/>
              </a:spcBef>
              <a:spcAft>
                <a:spcPct val="0"/>
              </a:spcAft>
            </a:pPr>
            <a:r>
              <a:rPr lang="en-US" smtClean="0">
                <a:solidFill>
                  <a:schemeClr val="bg2"/>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solidFill>
                  <a:schemeClr val="bg2"/>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chemeClr val="bg2"/>
                </a:solidFill>
              </a:rPr>
            </a:br>
            <a:r>
              <a:rPr lang="en-US" smtClean="0">
                <a:solidFill>
                  <a:schemeClr val="bg2"/>
                </a:solidFill>
              </a:rPr>
              <a:t>MICROSOFT MAKES NO WARRANTIES, EXPRESS, IMPLIED OR STATUTORY, AS TO THE INFORMATION IN THIS PRESENTATION.</a:t>
            </a:r>
            <a:endParaRPr lang="en-US">
              <a:solidFill>
                <a:schemeClr val="bg2"/>
              </a:solidFill>
            </a:endParaRPr>
          </a:p>
        </p:txBody>
      </p:sp>
      <p:sp>
        <p:nvSpPr>
          <p:cNvPr id="19462"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BC88268-B158-4D99-A794-C75B3A4B69F3}" type="slidenum">
              <a:rPr lang="en-US" smtClean="0"/>
              <a:pPr defTabSz="912813" fontAlgn="base">
                <a:spcBef>
                  <a:spcPct val="0"/>
                </a:spcBef>
                <a:spcAft>
                  <a:spcPct val="0"/>
                </a:spcAft>
              </a:pPr>
              <a:t>1</a:t>
            </a:fld>
            <a:endParaRPr lang="en-US"/>
          </a:p>
        </p:txBody>
      </p:sp>
      <p:sp>
        <p:nvSpPr>
          <p:cNvPr id="12" name="Footer Placeholder 5"/>
          <p:cNvSpPr txBox="1">
            <a:spLocks/>
          </p:cNvSpPr>
          <p:nvPr/>
        </p:nvSpPr>
        <p:spPr>
          <a:xfrm>
            <a:off x="0" y="8686800"/>
            <a:ext cx="6172200" cy="457200"/>
          </a:xfrm>
          <a:prstGeom prst="rect">
            <a:avLst/>
          </a:prstGeom>
        </p:spPr>
        <p:txBody>
          <a:bodyPr vert="horz" lIns="91440" tIns="45720" rIns="91440" bIns="45720" rtlCol="0" anchor="b"/>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smtClean="0">
                <a:ln>
                  <a:noFill/>
                </a:ln>
                <a:solidFill>
                  <a:schemeClr val="tx1"/>
                </a:solidFill>
                <a:effectLst/>
                <a:uLnTx/>
                <a:uFillTx/>
                <a:latin typeface="Segoe"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smtClean="0">
                <a:ln>
                  <a:noFill/>
                </a:ln>
                <a:solidFill>
                  <a:schemeClr val="tx1"/>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smtClean="0">
                <a:ln>
                  <a:noFill/>
                </a:ln>
                <a:solidFill>
                  <a:schemeClr val="tx1"/>
                </a:solidFill>
                <a:effectLst/>
                <a:uLnTx/>
                <a:uFillTx/>
                <a:latin typeface="Segoe" pitchFamily="34" charset="0"/>
                <a:ea typeface="+mn-ea"/>
                <a:cs typeface="+mn-cs"/>
              </a:rPr>
            </a:br>
            <a:r>
              <a:rPr kumimoji="0" lang="en-US" sz="500" b="0" i="0" u="none" strike="noStrike" kern="1200" cap="none" spc="0" normalizeH="0" baseline="0" noProof="0" smtClean="0">
                <a:ln>
                  <a:noFill/>
                </a:ln>
                <a:solidFill>
                  <a:schemeClr val="tx1"/>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chemeClr val="tx1"/>
              </a:solidFill>
              <a:effectLst/>
              <a:uLnTx/>
              <a:uFillTx/>
              <a:latin typeface="Segoe"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
        <p:nvSpPr>
          <p:cNvPr id="6" name="Slide Image Placeholder 5"/>
          <p:cNvSpPr>
            <a:spLocks noGrp="1" noRot="1" noChangeAspect="1"/>
          </p:cNvSpPr>
          <p:nvPr>
            <p:ph type="sldImg"/>
          </p:nvPr>
        </p:nvSpPr>
        <p:spPr>
          <a:xfrm>
            <a:off x="685800" y="685800"/>
            <a:ext cx="5486400" cy="3429000"/>
          </a:xfrm>
        </p:spPr>
      </p:sp>
      <p:sp>
        <p:nvSpPr>
          <p:cNvPr id="7" name="Notes Placeholder 6"/>
          <p:cNvSpPr>
            <a:spLocks noGrp="1"/>
          </p:cNvSpPr>
          <p:nvPr>
            <p:ph type="body" idx="1"/>
          </p:nvPr>
        </p:nvSpPr>
        <p:spPr/>
        <p:txBody>
          <a:bodyPr>
            <a:normAutofit/>
          </a:bodyPr>
          <a:lstStyle/>
          <a:p>
            <a:endParaRPr lang="en-US"/>
          </a:p>
        </p:txBody>
      </p:sp>
      <p:sp>
        <p:nvSpPr>
          <p:cNvPr id="8"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9" name="Date Placeholder 4"/>
          <p:cNvSpPr>
            <a:spLocks noGrp="1"/>
          </p:cNvSpPr>
          <p:nvPr>
            <p:ph type="dt" idx="1"/>
          </p:nvPr>
        </p:nvSpPr>
        <p:spPr>
          <a:xfrm>
            <a:off x="3884613" y="0"/>
            <a:ext cx="2971800" cy="457200"/>
          </a:xfrm>
        </p:spPr>
        <p:txBody>
          <a:bodyPr/>
          <a:lstStyle/>
          <a:p>
            <a:fld id="{81331B57-0BE5-4F82-AA58-76F53EFF3ADA}" type="datetime8">
              <a:rPr lang="en-US" smtClean="0"/>
              <a:pPr/>
              <a:t>10/25/2011 5:58 PM</a:t>
            </a:fld>
            <a:endParaRPr lang="en-US" dirty="0"/>
          </a:p>
        </p:txBody>
      </p:sp>
      <p:sp>
        <p:nvSpPr>
          <p:cNvPr id="10"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900" kern="1200" dirty="0" smtClean="0">
                <a:solidFill>
                  <a:schemeClr val="tx1"/>
                </a:solidFill>
                <a:effectLst/>
                <a:latin typeface="Trebuchet MS" pitchFamily="34" charset="0"/>
                <a:ea typeface="+mn-ea"/>
                <a:cs typeface="+mn-cs"/>
                <a:hlinkClick r:id="rId3"/>
              </a:rPr>
              <a:t>http://samples.msdn.microsoft.com/ietestcenter/</a:t>
            </a:r>
            <a:r>
              <a:rPr lang="en-CA" sz="900" kern="1200" dirty="0" smtClean="0">
                <a:solidFill>
                  <a:schemeClr val="tx1"/>
                </a:solidFill>
                <a:effectLst/>
                <a:latin typeface="Trebuchet MS" pitchFamily="34" charset="0"/>
                <a:ea typeface="+mn-ea"/>
                <a:cs typeface="+mn-cs"/>
              </a:rPr>
              <a:t> </a:t>
            </a:r>
          </a:p>
          <a:p>
            <a:r>
              <a:rPr lang="en-CA" sz="900" kern="1200" dirty="0" smtClean="0">
                <a:solidFill>
                  <a:schemeClr val="tx1"/>
                </a:solidFill>
                <a:effectLst/>
                <a:latin typeface="Trebuchet MS" pitchFamily="34" charset="0"/>
                <a:ea typeface="+mn-ea"/>
                <a:cs typeface="+mn-cs"/>
                <a:hlinkClick r:id="rId4"/>
              </a:rPr>
              <a:t>http://caniuse.com/</a:t>
            </a:r>
            <a:r>
              <a:rPr lang="en-CA" sz="900" kern="1200" dirty="0" smtClean="0">
                <a:solidFill>
                  <a:schemeClr val="tx1"/>
                </a:solidFill>
                <a:effectLst/>
                <a:latin typeface="Trebuchet MS" pitchFamily="34" charset="0"/>
                <a:ea typeface="+mn-ea"/>
                <a:cs typeface="+mn-cs"/>
              </a:rPr>
              <a:t> </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915831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
        <p:nvSpPr>
          <p:cNvPr id="6" name="Slide Image Placeholder 5"/>
          <p:cNvSpPr>
            <a:spLocks noGrp="1" noRot="1" noChangeAspect="1"/>
          </p:cNvSpPr>
          <p:nvPr>
            <p:ph type="sldImg"/>
          </p:nvPr>
        </p:nvSpPr>
        <p:spPr>
          <a:xfrm>
            <a:off x="1162050" y="457200"/>
            <a:ext cx="4483100" cy="2801938"/>
          </a:xfrm>
        </p:spPr>
      </p:sp>
      <p:sp>
        <p:nvSpPr>
          <p:cNvPr id="7" name="Notes Placeholder 6"/>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8" name="Date Placeholder 4"/>
          <p:cNvSpPr>
            <a:spLocks noGrp="1"/>
          </p:cNvSpPr>
          <p:nvPr>
            <p:ph type="dt" idx="1"/>
          </p:nvPr>
        </p:nvSpPr>
        <p:spPr>
          <a:xfrm>
            <a:off x="3884613" y="0"/>
            <a:ext cx="2971800" cy="457200"/>
          </a:xfrm>
        </p:spPr>
        <p:txBody>
          <a:bodyPr/>
          <a:lstStyle/>
          <a:p>
            <a:fld id="{81331B57-0BE5-4F82-AA58-76F53EFF3ADA}" type="datetime8">
              <a:rPr lang="en-US" smtClean="0"/>
              <a:pPr/>
              <a:t>10/25/2011 5:58 PM</a:t>
            </a:fld>
            <a:endParaRPr lang="en-US" dirty="0"/>
          </a:p>
        </p:txBody>
      </p:sp>
      <p:sp>
        <p:nvSpPr>
          <p:cNvPr id="9"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 NOT REMOVE THIS SLIDE</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706125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 NOT REMOVE THIS SLIDE</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419539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a:t>
            </a:r>
            <a:r>
              <a:rPr lang="en-CA" baseline="0" dirty="0" smtClean="0"/>
              <a:t> NOT REMOVE THIS SLIDE</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661681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70000">
              <a:schemeClr val="bg1">
                <a:lumMod val="95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412480" y="952500"/>
            <a:ext cx="6480000" cy="1800000"/>
          </a:xfrm>
          <a:prstGeom prst="rect">
            <a:avLst/>
          </a:prstGeom>
        </p:spPr>
        <p:txBody>
          <a:bodyPr lIns="0" tIns="0" rIns="0" bIns="0" anchor="b">
            <a:normAutofit/>
          </a:bodyPr>
          <a:lstStyle>
            <a:lvl1pPr algn="l">
              <a:defRPr sz="4000" b="0" spc="-150" baseline="0">
                <a:solidFill>
                  <a:schemeClr val="tx2"/>
                </a:solidFill>
                <a:effectLst/>
                <a:latin typeface="Segoe UI" pitchFamily="34" charset="0"/>
                <a:ea typeface="Segoe UI" pitchFamily="34" charset="0"/>
                <a:cs typeface="Segoe UI" pitchFamily="34" charset="0"/>
              </a:defRPr>
            </a:lvl1pPr>
          </a:lstStyle>
          <a:p>
            <a:r>
              <a:rPr lang="en-US" dirty="0" smtClean="0"/>
              <a:t>title of session</a:t>
            </a:r>
            <a:endParaRPr lang="en-US" dirty="0"/>
          </a:p>
        </p:txBody>
      </p:sp>
      <p:sp>
        <p:nvSpPr>
          <p:cNvPr id="3" name="Content Placeholder 2"/>
          <p:cNvSpPr>
            <a:spLocks noGrp="1"/>
          </p:cNvSpPr>
          <p:nvPr>
            <p:ph sz="quarter" idx="10" hasCustomPrompt="1"/>
          </p:nvPr>
        </p:nvSpPr>
        <p:spPr>
          <a:xfrm>
            <a:off x="2412480" y="2857500"/>
            <a:ext cx="6480000" cy="2160000"/>
          </a:xfrm>
          <a:prstGeom prst="rect">
            <a:avLst/>
          </a:prstGeom>
        </p:spPr>
        <p:txBody>
          <a:bodyPr lIns="0" tIns="0" rIns="0" bIns="0"/>
          <a:lstStyle>
            <a:lvl1pPr marL="0" indent="0">
              <a:spcBef>
                <a:spcPts val="0"/>
              </a:spcBef>
              <a:buFont typeface="Arial" pitchFamily="34" charset="0"/>
              <a:buNone/>
              <a:defRPr sz="2400" spc="-150" baseline="0">
                <a:solidFill>
                  <a:schemeClr val="tx2"/>
                </a:solidFill>
                <a:latin typeface="Segoe UI" pitchFamily="34" charset="0"/>
                <a:ea typeface="Segoe UI" pitchFamily="34" charset="0"/>
                <a:cs typeface="Segoe U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speaker information</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9546" y="2085000"/>
            <a:ext cx="1912033" cy="1440000"/>
          </a:xfrm>
          <a:prstGeom prst="rect">
            <a:avLst/>
          </a:prstGeom>
          <a:noFill/>
          <a:ln>
            <a:noFill/>
          </a:ln>
        </p:spPr>
      </p:pic>
      <p:pic>
        <p:nvPicPr>
          <p:cNvPr id="6" name="Picture 5" descr="spark_masthead_final.png"/>
          <p:cNvPicPr>
            <a:picLocks noChangeAspect="1"/>
          </p:cNvPicPr>
          <p:nvPr userDrawn="1"/>
        </p:nvPicPr>
        <p:blipFill>
          <a:blip r:embed="rId3" cstate="print"/>
          <a:stretch>
            <a:fillRect/>
          </a:stretch>
        </p:blipFill>
        <p:spPr>
          <a:xfrm>
            <a:off x="4747846" y="0"/>
            <a:ext cx="4396154" cy="5715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pic>
        <p:nvPicPr>
          <p:cNvPr id="3" name="Picture 4" descr="https://mediabank.partners.extranet.microsoft.com/Assets/Active/_Microsoft_Brand/Microsoft_Business_Identity/Logos+Logotypes/Microsoft_Logo/ms-logo_b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12000" y="2505800"/>
            <a:ext cx="4320000" cy="703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a:spLocks noChangeArrowheads="1"/>
          </p:cNvSpPr>
          <p:nvPr userDrawn="1"/>
        </p:nvSpPr>
        <p:spPr bwMode="blackWhite">
          <a:xfrm>
            <a:off x="72000" y="5191794"/>
            <a:ext cx="9000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1F497D"/>
                </a:solidFill>
                <a:latin typeface="Segoe UI" pitchFamily="34" charset="0"/>
                <a:cs typeface="Arial" charset="0"/>
              </a:rPr>
              <a:t>© </a:t>
            </a:r>
            <a:r>
              <a:rPr lang="en-US" sz="700" dirty="0" smtClean="0">
                <a:solidFill>
                  <a:srgbClr val="1F497D"/>
                </a:solidFill>
                <a:latin typeface="Segoe UI" pitchFamily="34" charset="0"/>
                <a:cs typeface="Arial" charset="0"/>
              </a:rPr>
              <a:t>2011 Microsoft </a:t>
            </a:r>
            <a:r>
              <a:rPr lang="en-US" sz="700" dirty="0">
                <a:solidFill>
                  <a:srgbClr val="1F497D"/>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1F497D"/>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1F497D"/>
                </a:solidFill>
                <a:latin typeface="Segoe UI" pitchFamily="34" charset="0"/>
                <a:cs typeface="Arial" charset="0"/>
              </a:rPr>
            </a:br>
            <a:r>
              <a:rPr lang="en-US" sz="700" dirty="0">
                <a:solidFill>
                  <a:srgbClr val="1F497D"/>
                </a:solidFill>
                <a:latin typeface="Segoe UI" pitchFamily="34" charset="0"/>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323636739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2900" y="260839"/>
            <a:ext cx="8458200" cy="762000"/>
          </a:xfrm>
          <a:prstGeom prst="rect">
            <a:avLst/>
          </a:prstGeom>
        </p:spPr>
        <p:txBody>
          <a:bodyPr lIns="0" tIns="0" rIns="0" bIns="0" anchor="ctr">
            <a:normAutofit/>
          </a:bodyPr>
          <a:lstStyle>
            <a:lvl1pPr algn="l">
              <a:defRPr sz="4000" spc="-150" baseline="0">
                <a:solidFill>
                  <a:schemeClr val="tx2"/>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Content Placeholder 2"/>
          <p:cNvSpPr>
            <a:spLocks noGrp="1"/>
          </p:cNvSpPr>
          <p:nvPr>
            <p:ph idx="1"/>
          </p:nvPr>
        </p:nvSpPr>
        <p:spPr>
          <a:xfrm>
            <a:off x="342900" y="1266087"/>
            <a:ext cx="8458200" cy="4191000"/>
          </a:xfrm>
          <a:prstGeom prst="rect">
            <a:avLst/>
          </a:prstGeom>
        </p:spPr>
        <p:txBody>
          <a:bodyPr lIns="0" tIns="0" rIns="0" bIns="0">
            <a:normAutofit/>
          </a:bodyPr>
          <a:lstStyle>
            <a:lvl1pPr>
              <a:lnSpc>
                <a:spcPct val="90000"/>
              </a:lnSpc>
              <a:buFont typeface="Arial" pitchFamily="34" charset="0"/>
              <a:buChar char="•"/>
              <a:defRPr sz="3200" spc="-150" baseline="0">
                <a:solidFill>
                  <a:schemeClr val="tx2"/>
                </a:solidFill>
                <a:latin typeface="Segoe UI" pitchFamily="34" charset="0"/>
                <a:ea typeface="Segoe UI" pitchFamily="34" charset="0"/>
                <a:cs typeface="Segoe UI" pitchFamily="34" charset="0"/>
              </a:defRPr>
            </a:lvl1pPr>
            <a:lvl2pPr>
              <a:lnSpc>
                <a:spcPct val="90000"/>
              </a:lnSpc>
              <a:buFont typeface="Arial" pitchFamily="34" charset="0"/>
              <a:buChar char="•"/>
              <a:defRPr sz="2800" spc="-150" baseline="0">
                <a:solidFill>
                  <a:schemeClr val="tx2"/>
                </a:solidFill>
                <a:latin typeface="Segoe WP SemiLight" pitchFamily="34" charset="0"/>
                <a:ea typeface="Segoe UI" pitchFamily="34" charset="0"/>
                <a:cs typeface="Segoe UI" pitchFamily="34" charset="0"/>
              </a:defRPr>
            </a:lvl2pPr>
            <a:lvl3pPr>
              <a:lnSpc>
                <a:spcPct val="90000"/>
              </a:lnSpc>
              <a:buFont typeface="Arial" pitchFamily="34" charset="0"/>
              <a:buChar char="•"/>
              <a:defRPr sz="2400" spc="-150" baseline="0">
                <a:solidFill>
                  <a:schemeClr val="tx2"/>
                </a:solidFill>
                <a:latin typeface="Segoe UI" pitchFamily="34" charset="0"/>
                <a:ea typeface="Segoe UI" pitchFamily="34" charset="0"/>
                <a:cs typeface="Segoe UI" pitchFamily="34" charset="0"/>
              </a:defRPr>
            </a:lvl3pPr>
            <a:lvl4pPr>
              <a:lnSpc>
                <a:spcPct val="90000"/>
              </a:lnSpc>
              <a:buFont typeface="Arial" pitchFamily="34" charset="0"/>
              <a:buChar char="•"/>
              <a:defRPr sz="1600" baseline="0">
                <a:solidFill>
                  <a:schemeClr val="tx2"/>
                </a:solidFill>
              </a:defRPr>
            </a:lvl4pPr>
            <a:lvl5pPr>
              <a:lnSpc>
                <a:spcPct val="90000"/>
              </a:lnSpc>
              <a:buFont typeface="Arial" pitchFamily="34" charset="0"/>
              <a:buChar char="•"/>
              <a:defRPr sz="14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2900" y="260839"/>
            <a:ext cx="8458200" cy="762000"/>
          </a:xfrm>
          <a:prstGeom prst="rect">
            <a:avLst/>
          </a:prstGeom>
        </p:spPr>
        <p:txBody>
          <a:bodyPr lIns="0" tIns="0" rIns="0" bIns="0" anchor="ctr">
            <a:normAutofit/>
          </a:bodyPr>
          <a:lstStyle>
            <a:lvl1pPr algn="l">
              <a:defRPr sz="4000" spc="-150" baseline="0">
                <a:solidFill>
                  <a:schemeClr val="tx2"/>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Content Placeholder 2"/>
          <p:cNvSpPr>
            <a:spLocks noGrp="1"/>
          </p:cNvSpPr>
          <p:nvPr>
            <p:ph idx="1"/>
          </p:nvPr>
        </p:nvSpPr>
        <p:spPr>
          <a:xfrm>
            <a:off x="342900" y="1266087"/>
            <a:ext cx="8458200" cy="4191000"/>
          </a:xfrm>
          <a:prstGeom prst="rect">
            <a:avLst/>
          </a:prstGeom>
          <a:solidFill>
            <a:schemeClr val="bg1"/>
          </a:solidFill>
          <a:ln>
            <a:solidFill>
              <a:schemeClr val="tx1"/>
            </a:solidFill>
          </a:ln>
        </p:spPr>
        <p:style>
          <a:lnRef idx="1">
            <a:schemeClr val="dk1"/>
          </a:lnRef>
          <a:fillRef idx="2">
            <a:schemeClr val="dk1"/>
          </a:fillRef>
          <a:effectRef idx="1">
            <a:schemeClr val="dk1"/>
          </a:effectRef>
          <a:fontRef idx="none"/>
        </p:style>
        <p:txBody>
          <a:bodyPr lIns="0" tIns="0" rIns="0" bIns="0">
            <a:normAutofit/>
          </a:bodyPr>
          <a:lstStyle>
            <a:lvl1pPr marL="0" indent="0">
              <a:lnSpc>
                <a:spcPct val="90000"/>
              </a:lnSpc>
              <a:buFont typeface="Arial" pitchFamily="34" charset="0"/>
              <a:buNone/>
              <a:defRPr sz="2400" spc="-150" baseline="0">
                <a:solidFill>
                  <a:schemeClr val="tx2"/>
                </a:solidFill>
                <a:latin typeface="Consolas" pitchFamily="49" charset="0"/>
                <a:ea typeface="Segoe UI" pitchFamily="34" charset="0"/>
                <a:cs typeface="Consolas" pitchFamily="49" charset="0"/>
              </a:defRPr>
            </a:lvl1pPr>
            <a:lvl2pPr marL="457200" indent="0">
              <a:lnSpc>
                <a:spcPct val="90000"/>
              </a:lnSpc>
              <a:buFont typeface="Arial" pitchFamily="34" charset="0"/>
              <a:buNone/>
              <a:defRPr sz="2000" spc="-150" baseline="0">
                <a:solidFill>
                  <a:schemeClr val="tx2"/>
                </a:solidFill>
                <a:latin typeface="Consolas" pitchFamily="49" charset="0"/>
                <a:ea typeface="Segoe UI" pitchFamily="34" charset="0"/>
                <a:cs typeface="Consolas" pitchFamily="49" charset="0"/>
              </a:defRPr>
            </a:lvl2pPr>
            <a:lvl3pPr marL="914400" indent="0">
              <a:lnSpc>
                <a:spcPct val="90000"/>
              </a:lnSpc>
              <a:buFont typeface="Arial" pitchFamily="34" charset="0"/>
              <a:buNone/>
              <a:defRPr sz="1800" spc="-150" baseline="0">
                <a:solidFill>
                  <a:schemeClr val="tx2"/>
                </a:solidFill>
                <a:latin typeface="Consolas" pitchFamily="49" charset="0"/>
                <a:ea typeface="Segoe UI" pitchFamily="34" charset="0"/>
                <a:cs typeface="Consolas" pitchFamily="49" charset="0"/>
              </a:defRPr>
            </a:lvl3pPr>
            <a:lvl4pPr>
              <a:lnSpc>
                <a:spcPct val="90000"/>
              </a:lnSpc>
              <a:buFont typeface="Arial" pitchFamily="34" charset="0"/>
              <a:buChar char="•"/>
              <a:defRPr sz="1600" baseline="0">
                <a:solidFill>
                  <a:schemeClr val="tx2"/>
                </a:solidFill>
              </a:defRPr>
            </a:lvl4pPr>
            <a:lvl5pPr>
              <a:lnSpc>
                <a:spcPct val="90000"/>
              </a:lnSpc>
              <a:buFont typeface="Arial" pitchFamily="34" charset="0"/>
              <a:buChar char="•"/>
              <a:defRPr sz="14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087528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ngle Title">
    <p:spTree>
      <p:nvGrpSpPr>
        <p:cNvPr id="1" name=""/>
        <p:cNvGrpSpPr/>
        <p:nvPr/>
      </p:nvGrpSpPr>
      <p:grpSpPr>
        <a:xfrm>
          <a:off x="0" y="0"/>
          <a:ext cx="0" cy="0"/>
          <a:chOff x="0" y="0"/>
          <a:chExt cx="0" cy="0"/>
        </a:xfrm>
      </p:grpSpPr>
      <p:sp>
        <p:nvSpPr>
          <p:cNvPr id="6" name="Title 1"/>
          <p:cNvSpPr>
            <a:spLocks noGrp="1"/>
          </p:cNvSpPr>
          <p:nvPr>
            <p:ph type="title"/>
          </p:nvPr>
        </p:nvSpPr>
        <p:spPr>
          <a:xfrm>
            <a:off x="342900" y="259080"/>
            <a:ext cx="8458200" cy="762000"/>
          </a:xfrm>
          <a:prstGeom prst="rect">
            <a:avLst/>
          </a:prstGeom>
        </p:spPr>
        <p:txBody>
          <a:bodyPr lIns="0" tIns="0" rIns="0" bIns="0" anchor="ctr">
            <a:normAutofit/>
          </a:bodyPr>
          <a:lstStyle>
            <a:lvl1pPr algn="l">
              <a:defRPr sz="4000" spc="-150" baseline="0">
                <a:solidFill>
                  <a:schemeClr val="tx2"/>
                </a:solidFill>
                <a:latin typeface="Segoe WP SemiLight"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987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59080"/>
            <a:ext cx="8458200" cy="762000"/>
          </a:xfrm>
          <a:prstGeom prst="rect">
            <a:avLst/>
          </a:prstGeom>
        </p:spPr>
        <p:txBody>
          <a:bodyPr lIns="0" tIns="0" rIns="0" bIns="0" anchor="ctr"/>
          <a:lstStyle>
            <a:lvl1pPr algn="l">
              <a:defRPr sz="4000" spc="-150">
                <a:solidFill>
                  <a:srgbClr val="1F497D"/>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42900" y="1264920"/>
            <a:ext cx="4206240" cy="4191000"/>
          </a:xfrm>
          <a:prstGeom prst="rect">
            <a:avLst/>
          </a:prstGeom>
        </p:spPr>
        <p:txBody>
          <a:bodyPr lIns="0" tIns="0" rIns="0" bIns="0">
            <a:normAutofit/>
          </a:bodyPr>
          <a:lstStyle>
            <a:lvl1pPr marL="339976" indent="-339976">
              <a:lnSpc>
                <a:spcPct val="90000"/>
              </a:lnSpc>
              <a:defRPr sz="3200" spc="-150">
                <a:solidFill>
                  <a:srgbClr val="1F497D"/>
                </a:solidFill>
                <a:latin typeface="Segoe UI" pitchFamily="34" charset="0"/>
                <a:ea typeface="Segoe UI" pitchFamily="34" charset="0"/>
                <a:cs typeface="Segoe UI" pitchFamily="34" charset="0"/>
              </a:defRPr>
            </a:lvl1pPr>
            <a:lvl2pPr marL="673338" indent="-325424">
              <a:lnSpc>
                <a:spcPct val="90000"/>
              </a:lnSpc>
              <a:defRPr sz="2800" spc="-150">
                <a:solidFill>
                  <a:srgbClr val="1F497D"/>
                </a:solidFill>
                <a:latin typeface="Segoe UI" pitchFamily="34" charset="0"/>
                <a:ea typeface="Segoe UI" pitchFamily="34" charset="0"/>
                <a:cs typeface="Segoe UI" pitchFamily="34" charset="0"/>
              </a:defRPr>
            </a:lvl2pPr>
            <a:lvl3pPr marL="953785" indent="-288384">
              <a:lnSpc>
                <a:spcPct val="90000"/>
              </a:lnSpc>
              <a:defRPr sz="2400" spc="-150">
                <a:solidFill>
                  <a:srgbClr val="1F497D"/>
                </a:solidFill>
                <a:latin typeface="Segoe UI" pitchFamily="34" charset="0"/>
                <a:ea typeface="Segoe UI" pitchFamily="34" charset="0"/>
                <a:cs typeface="Segoe UI" pitchFamily="34" charset="0"/>
              </a:defRPr>
            </a:lvl3pPr>
            <a:lvl4pPr marL="1227618" indent="-273833">
              <a:lnSpc>
                <a:spcPct val="90000"/>
              </a:lnSpc>
              <a:defRPr sz="2000" spc="-150">
                <a:solidFill>
                  <a:srgbClr val="1F497D"/>
                </a:solidFill>
                <a:latin typeface="Segoe UI" pitchFamily="34" charset="0"/>
                <a:ea typeface="Segoe UI" pitchFamily="34" charset="0"/>
                <a:cs typeface="Segoe UI" pitchFamily="34" charset="0"/>
              </a:defRPr>
            </a:lvl4pPr>
            <a:lvl5pPr marL="1516002" indent="-280447">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264920"/>
            <a:ext cx="4206240" cy="4191000"/>
          </a:xfrm>
          <a:prstGeom prst="rect">
            <a:avLst/>
          </a:prstGeom>
        </p:spPr>
        <p:txBody>
          <a:bodyPr lIns="0" tIns="0" rIns="0" bIns="0">
            <a:normAutofit/>
          </a:bodyPr>
          <a:lstStyle>
            <a:lvl1pPr marL="347914" indent="-347914">
              <a:lnSpc>
                <a:spcPct val="90000"/>
              </a:lnSpc>
              <a:defRPr sz="3200" spc="-150">
                <a:solidFill>
                  <a:srgbClr val="1F497D"/>
                </a:solidFill>
                <a:latin typeface="Segoe UI" pitchFamily="34" charset="0"/>
                <a:ea typeface="Segoe UI" pitchFamily="34" charset="0"/>
                <a:cs typeface="Segoe UI" pitchFamily="34" charset="0"/>
              </a:defRPr>
            </a:lvl1pPr>
            <a:lvl2pPr marL="673338" indent="-339976">
              <a:lnSpc>
                <a:spcPct val="90000"/>
              </a:lnSpc>
              <a:defRPr sz="2800" spc="-150">
                <a:solidFill>
                  <a:srgbClr val="1F497D"/>
                </a:solidFill>
                <a:latin typeface="Segoe UI" pitchFamily="34" charset="0"/>
                <a:ea typeface="Segoe UI" pitchFamily="34" charset="0"/>
                <a:cs typeface="Segoe UI" pitchFamily="34" charset="0"/>
              </a:defRPr>
            </a:lvl2pPr>
            <a:lvl3pPr marL="961722" indent="-302936">
              <a:lnSpc>
                <a:spcPct val="90000"/>
              </a:lnSpc>
              <a:defRPr sz="2400" spc="-150">
                <a:solidFill>
                  <a:srgbClr val="1F497D"/>
                </a:solidFill>
                <a:latin typeface="Segoe UI" pitchFamily="34" charset="0"/>
                <a:ea typeface="Segoe UI" pitchFamily="34" charset="0"/>
                <a:cs typeface="Segoe UI" pitchFamily="34" charset="0"/>
              </a:defRPr>
            </a:lvl3pPr>
            <a:lvl4pPr marL="1227618" indent="-265896">
              <a:lnSpc>
                <a:spcPct val="90000"/>
              </a:lnSpc>
              <a:defRPr sz="2000" spc="-150">
                <a:solidFill>
                  <a:srgbClr val="1F497D"/>
                </a:solidFill>
                <a:latin typeface="Segoe UI" pitchFamily="34" charset="0"/>
                <a:ea typeface="Segoe UI" pitchFamily="34" charset="0"/>
                <a:cs typeface="Segoe UI" pitchFamily="34" charset="0"/>
              </a:defRPr>
            </a:lvl4pPr>
            <a:lvl5pPr marL="1516002" indent="-273833">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457200" y="2206026"/>
            <a:ext cx="8229600" cy="2160000"/>
          </a:xfrm>
          <a:prstGeom prst="rect">
            <a:avLst/>
          </a:prstGeom>
        </p:spPr>
        <p:txBody>
          <a:bodyPr lIns="0" tIns="0" rIns="0" bIns="0" anchor="t">
            <a:normAutofit/>
          </a:bodyPr>
          <a:lstStyle>
            <a:lvl1pPr algn="l">
              <a:buNone/>
              <a:defRPr sz="4000" spc="-150">
                <a:solidFill>
                  <a:srgbClr val="1F497D"/>
                </a:solidFill>
                <a:latin typeface="Segoe UI" pitchFamily="34" charset="0"/>
                <a:ea typeface="Segoe UI" pitchFamily="34" charset="0"/>
                <a:cs typeface="Segoe UI" pitchFamily="34" charset="0"/>
              </a:defRPr>
            </a:lvl1pPr>
          </a:lstStyle>
          <a:p>
            <a:pPr lvl="0"/>
            <a:r>
              <a:rPr lang="en-US" dirty="0" smtClean="0"/>
              <a:t>description of demonstration</a:t>
            </a:r>
            <a:endParaRPr lang="en-US" dirty="0"/>
          </a:p>
        </p:txBody>
      </p:sp>
      <p:sp>
        <p:nvSpPr>
          <p:cNvPr id="4" name="TextBox 3"/>
          <p:cNvSpPr txBox="1"/>
          <p:nvPr/>
        </p:nvSpPr>
        <p:spPr>
          <a:xfrm>
            <a:off x="457200" y="1187362"/>
            <a:ext cx="2245808" cy="1107996"/>
          </a:xfrm>
          <a:prstGeom prst="rect">
            <a:avLst/>
          </a:prstGeom>
          <a:noFill/>
        </p:spPr>
        <p:txBody>
          <a:bodyPr wrap="none" lIns="0" tIns="0" rIns="0" bIns="0" rtlCol="0" anchor="ctr">
            <a:spAutoFit/>
          </a:bodyPr>
          <a:lstStyle/>
          <a:p>
            <a:pPr algn="l"/>
            <a:r>
              <a:rPr lang="en-US" sz="7200" b="1" i="1" spc="-300" dirty="0" smtClean="0">
                <a:solidFill>
                  <a:srgbClr val="1F497D"/>
                </a:solidFill>
                <a:latin typeface="Segoe UI" pitchFamily="34" charset="0"/>
                <a:ea typeface="Segoe UI" pitchFamily="34" charset="0"/>
                <a:cs typeface="Segoe UI" pitchFamily="34" charset="0"/>
              </a:rPr>
              <a:t>demo</a:t>
            </a:r>
            <a:endParaRPr lang="en-US" sz="7200" b="1" i="1" spc="-300" dirty="0">
              <a:solidFill>
                <a:srgbClr val="1F497D"/>
              </a:solidFill>
              <a:latin typeface="Segoe UI" pitchFamily="34" charset="0"/>
              <a:ea typeface="Segoe UI" pitchFamily="34" charset="0"/>
              <a:cs typeface="Segoe UI" pitchFamily="34" charset="0"/>
            </a:endParaRPr>
          </a:p>
        </p:txBody>
      </p:sp>
      <p:pic>
        <p:nvPicPr>
          <p:cNvPr id="10" name="Picture 9" descr="Demo Reverse.png"/>
          <p:cNvPicPr>
            <a:picLocks noChangeAspect="1"/>
          </p:cNvPicPr>
          <p:nvPr/>
        </p:nvPicPr>
        <p:blipFill>
          <a:blip r:embed="rId2" cstate="print"/>
          <a:stretch>
            <a:fillRect/>
          </a:stretch>
        </p:blipFill>
        <p:spPr>
          <a:xfrm>
            <a:off x="7306821" y="3137530"/>
            <a:ext cx="1379979" cy="1228496"/>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4" name="TextBox 3"/>
          <p:cNvSpPr txBox="1"/>
          <p:nvPr/>
        </p:nvSpPr>
        <p:spPr>
          <a:xfrm>
            <a:off x="3369748" y="2303502"/>
            <a:ext cx="2404504" cy="1107996"/>
          </a:xfrm>
          <a:prstGeom prst="rect">
            <a:avLst/>
          </a:prstGeom>
          <a:noFill/>
        </p:spPr>
        <p:txBody>
          <a:bodyPr wrap="none" lIns="0" tIns="0" rIns="0" bIns="0" rtlCol="0" anchor="ctr">
            <a:spAutoFit/>
          </a:bodyPr>
          <a:lstStyle/>
          <a:p>
            <a:pPr algn="l"/>
            <a:r>
              <a:rPr lang="en-US" sz="7200" b="1" i="1" spc="-300" dirty="0" smtClean="0">
                <a:solidFill>
                  <a:srgbClr val="1F497D"/>
                </a:solidFill>
                <a:latin typeface="Segoe UI" pitchFamily="34" charset="0"/>
                <a:ea typeface="Segoe UI" pitchFamily="34" charset="0"/>
                <a:cs typeface="Segoe UI" pitchFamily="34" charset="0"/>
              </a:rPr>
              <a:t>Q &amp; A</a:t>
            </a:r>
            <a:endParaRPr lang="en-US" sz="7200" b="1" i="1" spc="-300" dirty="0">
              <a:solidFill>
                <a:srgbClr val="1F497D"/>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381000" y="261700"/>
            <a:ext cx="8381901" cy="795600"/>
          </a:xfrm>
          <a:prstGeom prst="rect">
            <a:avLst/>
          </a:prstGeom>
        </p:spPr>
        <p:txBody>
          <a:bodyPr lIns="71332" tIns="35666" rIns="71332" bIns="35666"/>
          <a:lstStyle>
            <a:lvl1pPr algn="l">
              <a:defRPr spc="-150">
                <a:gradFill flip="none" rotWithShape="1">
                  <a:gsLst>
                    <a:gs pos="0">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259388"/>
            <a:ext cx="8382000" cy="4190400"/>
          </a:xfrm>
          <a:prstGeom prst="rect">
            <a:avLst/>
          </a:prstGeom>
        </p:spPr>
        <p:txBody>
          <a:bodyPr lIns="71332" tIns="35666" rIns="71332" bIns="35666">
            <a:normAutofit/>
          </a:bodyPr>
          <a:lstStyle>
            <a:lvl1pPr>
              <a:buClr>
                <a:srgbClr val="FFFFFF"/>
              </a:buClr>
              <a:buSzPct val="70000"/>
              <a:buFont typeface="Wingdings" pitchFamily="2" charset="2"/>
              <a:buChar char="l"/>
              <a:defRPr spc="-150">
                <a:gradFill>
                  <a:gsLst>
                    <a:gs pos="0">
                      <a:srgbClr val="FFFFFF"/>
                    </a:gs>
                    <a:gs pos="86000">
                      <a:srgbClr val="FFFFFF"/>
                    </a:gs>
                  </a:gsLst>
                  <a:lin ang="5400000" scaled="0"/>
                </a:gradFill>
                <a:latin typeface="Segoe WP SemiLight" pitchFamily="34" charset="0"/>
                <a:ea typeface="Segoe UI" pitchFamily="34" charset="0"/>
                <a:cs typeface="Segoe UI" pitchFamily="34" charset="0"/>
              </a:defRPr>
            </a:lvl1pPr>
            <a:lvl2pPr>
              <a:buClr>
                <a:srgbClr val="FFFFFF"/>
              </a:buClr>
              <a:buSzPct val="70000"/>
              <a:buFont typeface="Wingdings" pitchFamily="2" charset="2"/>
              <a:buChar char="l"/>
              <a:defRPr spc="-150">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spc="-150">
                <a:gradFill>
                  <a:gsLst>
                    <a:gs pos="0">
                      <a:srgbClr val="FFFFFF"/>
                    </a:gs>
                    <a:gs pos="86000">
                      <a:srgbClr val="FFFFFF"/>
                    </a:gs>
                  </a:gsLst>
                  <a:lin ang="5400000" scaled="0"/>
                </a:gradFill>
                <a:latin typeface="Segoe WP SemiLight" pitchFamily="34" charset="0"/>
                <a:ea typeface="Segoe UI" pitchFamily="34" charset="0"/>
                <a:cs typeface="Segoe UI" pitchFamily="34" charset="0"/>
              </a:defRPr>
            </a:lvl3pPr>
            <a:lvl4pPr>
              <a:buClr>
                <a:srgbClr val="FFFFFF"/>
              </a:buClr>
              <a:buSzPct val="70000"/>
              <a:buFont typeface="Wingdings" pitchFamily="2" charset="2"/>
              <a:buChar char="l"/>
              <a:defRPr spc="-150">
                <a:gradFill>
                  <a:gsLst>
                    <a:gs pos="0">
                      <a:srgbClr val="FFFFFF"/>
                    </a:gs>
                    <a:gs pos="86000">
                      <a:srgbClr val="FFFFFF"/>
                    </a:gs>
                  </a:gsLst>
                  <a:lin ang="5400000" scaled="0"/>
                </a:gradFill>
                <a:latin typeface="Segoe WP SemiLight" pitchFamily="34" charset="0"/>
                <a:ea typeface="Segoe UI" pitchFamily="34" charset="0"/>
                <a:cs typeface="Segoe UI" pitchFamily="34" charset="0"/>
              </a:defRPr>
            </a:lvl4pPr>
            <a:lvl5pPr>
              <a:buClr>
                <a:srgbClr val="FFFFFF"/>
              </a:buClr>
              <a:buSzPct val="70000"/>
              <a:buFont typeface="Wingdings" pitchFamily="2" charset="2"/>
              <a:buChar char="l"/>
              <a:defRPr spc="-150">
                <a:gradFill>
                  <a:gsLst>
                    <a:gs pos="0">
                      <a:srgbClr val="FFFFFF"/>
                    </a:gs>
                    <a:gs pos="86000">
                      <a:srgbClr val="FFFFFF"/>
                    </a:gs>
                  </a:gsLst>
                  <a:lin ang="5400000" scaled="0"/>
                </a:gradFill>
                <a:latin typeface="Segoe WP SemiLight"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06774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lumMod val="95000"/>
              </a:schemeClr>
            </a:gs>
            <a:gs pos="100000">
              <a:schemeClr val="bg1"/>
            </a:gs>
          </a:gsLst>
          <a:lin ang="27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0" r:id="rId1"/>
    <p:sldLayoutId id="2147483731" r:id="rId2"/>
    <p:sldLayoutId id="2147483744" r:id="rId3"/>
    <p:sldLayoutId id="2147483732" r:id="rId4"/>
    <p:sldLayoutId id="2147483746" r:id="rId5"/>
    <p:sldLayoutId id="2147483734" r:id="rId6"/>
    <p:sldLayoutId id="2147483736" r:id="rId7"/>
    <p:sldLayoutId id="2147483740" r:id="rId8"/>
    <p:sldLayoutId id="2147483741" r:id="rId9"/>
    <p:sldLayoutId id="2147483745" r:id="rId10"/>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colinb.me/XBrowserTest" TargetMode="External"/><Relationship Id="rId2" Type="http://schemas.openxmlformats.org/officeDocument/2006/relationships/hyperlink" Target="http://colinb.me/Html5Polyfil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olinb.me/CheapStockIc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ss3.info/" TargetMode="External"/><Relationship Id="rId2" Type="http://schemas.openxmlformats.org/officeDocument/2006/relationships/hyperlink" Target="http://developers.whatwg.org/"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colinb.me/Html5Polyfills" TargetMode="External"/><Relationship Id="rId4" Type="http://schemas.openxmlformats.org/officeDocument/2006/relationships/hyperlink" Target="http://canius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colinb.me/TopUXMistakes" TargetMode="External"/><Relationship Id="rId7" Type="http://schemas.openxmlformats.org/officeDocument/2006/relationships/hyperlink" Target="http://caniuse.com/" TargetMode="External"/><Relationship Id="rId2" Type="http://schemas.openxmlformats.org/officeDocument/2006/relationships/hyperlink" Target="http://colinb.me/BizWebAppUI" TargetMode="External"/><Relationship Id="rId1" Type="http://schemas.openxmlformats.org/officeDocument/2006/relationships/slideLayout" Target="../slideLayouts/slideLayout6.xml"/><Relationship Id="rId6" Type="http://schemas.openxmlformats.org/officeDocument/2006/relationships/hyperlink" Target="http://html5boilerplate.com/" TargetMode="External"/><Relationship Id="rId5" Type="http://schemas.openxmlformats.org/officeDocument/2006/relationships/hyperlink" Target="http://www.html5rocks.com/" TargetMode="External"/><Relationship Id="rId4" Type="http://schemas.openxmlformats.org/officeDocument/2006/relationships/hyperlink" Target="http://colinb.me/Html5Polyfill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td_can@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dirty="0"/>
              <a:t>k</a:t>
            </a:r>
            <a:r>
              <a:rPr lang="en-US" dirty="0" smtClean="0"/>
              <a:t>ey </a:t>
            </a:r>
            <a:r>
              <a:rPr lang="en-US" dirty="0"/>
              <a:t>m</a:t>
            </a:r>
            <a:r>
              <a:rPr lang="en-US" dirty="0" smtClean="0"/>
              <a:t>essage for presentation</a:t>
            </a:r>
            <a:endParaRPr lang="en-US" dirty="0"/>
          </a:p>
        </p:txBody>
      </p:sp>
      <p:sp>
        <p:nvSpPr>
          <p:cNvPr id="13" name="Text Placeholder 13"/>
          <p:cNvSpPr>
            <a:spLocks noGrp="1"/>
          </p:cNvSpPr>
          <p:nvPr>
            <p:ph type="body" sz="quarter" idx="10"/>
          </p:nvPr>
        </p:nvSpPr>
        <p:spPr/>
        <p:txBody>
          <a:bodyPr/>
          <a:lstStyle/>
          <a:p>
            <a:r>
              <a:rPr lang="en-US" dirty="0" smtClean="0"/>
              <a:t>HTML5 and CSS3 can be used today inside the firewall</a:t>
            </a:r>
          </a:p>
          <a:p>
            <a:r>
              <a:rPr lang="en-US" dirty="0" smtClean="0"/>
              <a:t>Good, clean, usable design is always in fashion</a:t>
            </a:r>
          </a:p>
          <a:p>
            <a:r>
              <a:rPr lang="en-US" dirty="0" smtClean="0"/>
              <a:t>Business apps don’t have to be boring, battleship grey</a:t>
            </a:r>
          </a:p>
        </p:txBody>
      </p:sp>
    </p:spTree>
    <p:extLst>
      <p:ext uri="{BB962C8B-B14F-4D97-AF65-F5344CB8AC3E}">
        <p14:creationId xmlns:p14="http://schemas.microsoft.com/office/powerpoint/2010/main" val="313250177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feature detection</a:t>
            </a:r>
            <a:endParaRPr lang="en-CA" dirty="0"/>
          </a:p>
        </p:txBody>
      </p:sp>
      <p:sp>
        <p:nvSpPr>
          <p:cNvPr id="3" name="Content Placeholder 2"/>
          <p:cNvSpPr>
            <a:spLocks noGrp="1"/>
          </p:cNvSpPr>
          <p:nvPr>
            <p:ph idx="1"/>
          </p:nvPr>
        </p:nvSpPr>
        <p:spPr/>
        <p:txBody>
          <a:bodyPr>
            <a:normAutofit/>
          </a:bodyPr>
          <a:lstStyle/>
          <a:p>
            <a:r>
              <a:rPr lang="en-CA" dirty="0" smtClean="0"/>
              <a:t>Supporting older browsers is not as painful</a:t>
            </a:r>
          </a:p>
          <a:p>
            <a:r>
              <a:rPr lang="en-CA" dirty="0"/>
              <a:t>10+ years to see the light</a:t>
            </a:r>
          </a:p>
          <a:p>
            <a:pPr lvl="1"/>
            <a:r>
              <a:rPr lang="en-CA" dirty="0"/>
              <a:t>More smart people focused on the problem</a:t>
            </a:r>
          </a:p>
          <a:p>
            <a:pPr lvl="1"/>
            <a:r>
              <a:rPr lang="en-CA" dirty="0"/>
              <a:t>Deeper knowledge and tooling for JavaScript</a:t>
            </a:r>
          </a:p>
          <a:p>
            <a:r>
              <a:rPr lang="en-CA" dirty="0" err="1" smtClean="0"/>
              <a:t>Polyfills</a:t>
            </a:r>
            <a:r>
              <a:rPr lang="en-CA" dirty="0" smtClean="0"/>
              <a:t> close the gaps by manipulating the DOM to enable support of new features</a:t>
            </a:r>
          </a:p>
          <a:p>
            <a:pPr lvl="1"/>
            <a:r>
              <a:rPr lang="en-CA" dirty="0" smtClean="0">
                <a:latin typeface="Consolas" pitchFamily="49" charset="0"/>
                <a:cs typeface="Consolas" pitchFamily="49" charset="0"/>
                <a:hlinkClick r:id="rId2"/>
              </a:rPr>
              <a:t>colinb.me/Html5Polyfills</a:t>
            </a:r>
            <a:endParaRPr lang="en-CA" dirty="0" smtClean="0">
              <a:latin typeface="Consolas" pitchFamily="49" charset="0"/>
              <a:cs typeface="Consolas" pitchFamily="49" charset="0"/>
            </a:endParaRPr>
          </a:p>
          <a:p>
            <a:pPr lvl="1"/>
            <a:r>
              <a:rPr lang="en-CA" dirty="0" smtClean="0">
                <a:latin typeface="Consolas" pitchFamily="49" charset="0"/>
                <a:cs typeface="Consolas" pitchFamily="49" charset="0"/>
                <a:hlinkClick r:id="rId3"/>
              </a:rPr>
              <a:t>colinb.me/</a:t>
            </a:r>
            <a:r>
              <a:rPr lang="en-CA" dirty="0" err="1" smtClean="0">
                <a:latin typeface="Consolas" pitchFamily="49" charset="0"/>
                <a:cs typeface="Consolas" pitchFamily="49" charset="0"/>
                <a:hlinkClick r:id="rId3"/>
              </a:rPr>
              <a:t>XBrowserTest</a:t>
            </a:r>
            <a:endParaRPr lang="en-CA" dirty="0">
              <a:latin typeface="Consolas" pitchFamily="49" charset="0"/>
              <a:cs typeface="Consolas" pitchFamily="49" charset="0"/>
            </a:endParaRPr>
          </a:p>
        </p:txBody>
      </p:sp>
    </p:spTree>
    <p:extLst>
      <p:ext uri="{BB962C8B-B14F-4D97-AF65-F5344CB8AC3E}">
        <p14:creationId xmlns:p14="http://schemas.microsoft.com/office/powerpoint/2010/main" val="233684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experience is key</a:t>
            </a:r>
            <a:endParaRPr lang="en-CA" dirty="0"/>
          </a:p>
        </p:txBody>
      </p:sp>
      <p:sp>
        <p:nvSpPr>
          <p:cNvPr id="3" name="Content Placeholder 2"/>
          <p:cNvSpPr>
            <a:spLocks noGrp="1"/>
          </p:cNvSpPr>
          <p:nvPr>
            <p:ph idx="1"/>
          </p:nvPr>
        </p:nvSpPr>
        <p:spPr/>
        <p:txBody>
          <a:bodyPr>
            <a:normAutofit/>
          </a:bodyPr>
          <a:lstStyle/>
          <a:p>
            <a:r>
              <a:rPr lang="en-CA" dirty="0" smtClean="0"/>
              <a:t>Build with your user in mind</a:t>
            </a:r>
          </a:p>
          <a:p>
            <a:pPr marL="971550" lvl="1" indent="-514350">
              <a:buFont typeface="+mj-lt"/>
              <a:buAutoNum type="arabicPeriod"/>
            </a:pPr>
            <a:r>
              <a:rPr lang="en-CA" dirty="0"/>
              <a:t>Identify </a:t>
            </a:r>
            <a:r>
              <a:rPr lang="en-CA" dirty="0" smtClean="0"/>
              <a:t>personas + </a:t>
            </a:r>
            <a:br>
              <a:rPr lang="en-CA" dirty="0" smtClean="0"/>
            </a:br>
            <a:r>
              <a:rPr lang="en-CA" dirty="0" smtClean="0"/>
              <a:t>key scenarios</a:t>
            </a:r>
          </a:p>
          <a:p>
            <a:pPr marL="971550" lvl="1" indent="-514350">
              <a:buFont typeface="+mj-lt"/>
              <a:buAutoNum type="arabicPeriod"/>
            </a:pPr>
            <a:endParaRPr lang="en-CA" sz="1300" dirty="0"/>
          </a:p>
          <a:p>
            <a:pPr marL="971550" lvl="1" indent="-514350">
              <a:buFont typeface="+mj-lt"/>
              <a:buAutoNum type="arabicPeriod"/>
            </a:pPr>
            <a:r>
              <a:rPr lang="en-CA" dirty="0" smtClean="0"/>
              <a:t>Interview potential users</a:t>
            </a:r>
          </a:p>
          <a:p>
            <a:pPr marL="971550" lvl="1" indent="-514350">
              <a:buFont typeface="+mj-lt"/>
              <a:buAutoNum type="arabicPeriod"/>
            </a:pPr>
            <a:endParaRPr lang="en-CA" sz="1200" dirty="0"/>
          </a:p>
          <a:p>
            <a:pPr marL="971550" lvl="1" indent="-514350">
              <a:buFont typeface="+mj-lt"/>
              <a:buAutoNum type="arabicPeriod"/>
            </a:pPr>
            <a:r>
              <a:rPr lang="en-CA" dirty="0" smtClean="0"/>
              <a:t>Sketch possibilities +</a:t>
            </a:r>
            <a:br>
              <a:rPr lang="en-CA" dirty="0" smtClean="0"/>
            </a:br>
            <a:r>
              <a:rPr lang="en-CA" dirty="0"/>
              <a:t>g</a:t>
            </a:r>
            <a:r>
              <a:rPr lang="en-CA" dirty="0" smtClean="0"/>
              <a:t>et feedback</a:t>
            </a:r>
          </a:p>
          <a:p>
            <a:pPr marL="971550" lvl="1" indent="-514350">
              <a:buFont typeface="+mj-lt"/>
              <a:buAutoNum type="arabicPeriod"/>
            </a:pPr>
            <a:endParaRPr lang="en-CA" sz="1200" dirty="0" smtClean="0"/>
          </a:p>
          <a:p>
            <a:pPr marL="971550" lvl="1" indent="-514350">
              <a:buFont typeface="+mj-lt"/>
              <a:buAutoNum type="arabicPeriod"/>
            </a:pPr>
            <a:r>
              <a:rPr lang="en-CA" dirty="0" smtClean="0"/>
              <a:t>Polish the UI</a:t>
            </a:r>
          </a:p>
          <a:p>
            <a:pPr marL="1371600" lvl="2" indent="-514350"/>
            <a:r>
              <a:rPr lang="en-CA" dirty="0" smtClean="0">
                <a:latin typeface="Consolas" pitchFamily="49" charset="0"/>
                <a:cs typeface="Consolas" pitchFamily="49" charset="0"/>
                <a:hlinkClick r:id="rId2"/>
              </a:rPr>
              <a:t>colinb.me/</a:t>
            </a:r>
            <a:r>
              <a:rPr lang="en-CA" dirty="0" err="1" smtClean="0">
                <a:latin typeface="Consolas" pitchFamily="49" charset="0"/>
                <a:cs typeface="Consolas" pitchFamily="49" charset="0"/>
                <a:hlinkClick r:id="rId2"/>
              </a:rPr>
              <a:t>CheapStockIcons</a:t>
            </a:r>
            <a:endParaRPr lang="en-CA" dirty="0" smtClean="0">
              <a:latin typeface="Consolas" pitchFamily="49" charset="0"/>
              <a:cs typeface="Consolas" pitchFamily="49" charset="0"/>
            </a:endParaRPr>
          </a:p>
          <a:p>
            <a:pPr marL="457200" lvl="1" indent="0">
              <a:buNone/>
            </a:pPr>
            <a:endParaRPr lang="en-CA"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54373">
            <a:off x="4812325" y="2099420"/>
            <a:ext cx="4446111" cy="33780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72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desktop != mobile user experience</a:t>
            </a:r>
            <a:endParaRPr lang="en-CA" dirty="0"/>
          </a:p>
        </p:txBody>
      </p:sp>
      <p:grpSp>
        <p:nvGrpSpPr>
          <p:cNvPr id="7" name="Group 6"/>
          <p:cNvGrpSpPr/>
          <p:nvPr/>
        </p:nvGrpSpPr>
        <p:grpSpPr>
          <a:xfrm>
            <a:off x="370989" y="1201316"/>
            <a:ext cx="8402022" cy="4286723"/>
            <a:chOff x="147259" y="1253952"/>
            <a:chExt cx="8402022" cy="4286723"/>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9" y="1525228"/>
              <a:ext cx="5008839" cy="374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6127170" y="1253952"/>
              <a:ext cx="2422111" cy="4286723"/>
              <a:chOff x="6127170" y="1253952"/>
              <a:chExt cx="2422111" cy="4286723"/>
            </a:xfrm>
          </p:grpSpPr>
          <p:pic>
            <p:nvPicPr>
              <p:cNvPr id="2052" name="Picture 4" descr="p2m_layoutTags.mobi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7170" y="1253952"/>
                <a:ext cx="2422111" cy="42867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39" t="7046" r="61940" b="21966"/>
              <a:stretch/>
            </p:blipFill>
            <p:spPr bwMode="auto">
              <a:xfrm>
                <a:off x="6420476" y="1705372"/>
                <a:ext cx="1799186" cy="265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a:xfrm>
              <a:off x="5337704" y="3074148"/>
              <a:ext cx="607859" cy="646331"/>
            </a:xfrm>
            <a:prstGeom prst="rect">
              <a:avLst/>
            </a:prstGeom>
          </p:spPr>
          <p:txBody>
            <a:bodyPr wrap="none">
              <a:spAutoFit/>
            </a:bodyPr>
            <a:lstStyle/>
            <a:p>
              <a:r>
                <a:rPr lang="en-CA" sz="3600" b="1" dirty="0">
                  <a:solidFill>
                    <a:srgbClr val="FF0000"/>
                  </a:solidFill>
                  <a:effectLst>
                    <a:outerShdw blurRad="38100" dist="38100" dir="2700000" algn="tl">
                      <a:srgbClr val="000000">
                        <a:alpha val="43137"/>
                      </a:srgbClr>
                    </a:outerShdw>
                  </a:effectLst>
                </a:rPr>
                <a:t>!=</a:t>
              </a:r>
            </a:p>
          </p:txBody>
        </p:sp>
      </p:grpSp>
    </p:spTree>
    <p:extLst>
      <p:ext uri="{BB962C8B-B14F-4D97-AF65-F5344CB8AC3E}">
        <p14:creationId xmlns:p14="http://schemas.microsoft.com/office/powerpoint/2010/main" val="415399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err="1" smtClean="0"/>
              <a:t>fabrikam</a:t>
            </a:r>
            <a:r>
              <a:rPr lang="en-US" dirty="0" smtClean="0"/>
              <a:t> widgets</a:t>
            </a:r>
          </a:p>
        </p:txBody>
      </p:sp>
    </p:spTree>
    <p:extLst>
      <p:ext uri="{BB962C8B-B14F-4D97-AF65-F5344CB8AC3E}">
        <p14:creationId xmlns:p14="http://schemas.microsoft.com/office/powerpoint/2010/main" val="277330718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structural elements</a:t>
            </a:r>
            <a:endParaRPr lang="en-CA" dirty="0"/>
          </a:p>
        </p:txBody>
      </p:sp>
      <p:sp>
        <p:nvSpPr>
          <p:cNvPr id="3" name="Content Placeholder 2"/>
          <p:cNvSpPr>
            <a:spLocks noGrp="1"/>
          </p:cNvSpPr>
          <p:nvPr>
            <p:ph idx="1"/>
          </p:nvPr>
        </p:nvSpPr>
        <p:spPr/>
        <p:txBody>
          <a:bodyPr>
            <a:normAutofit/>
          </a:bodyPr>
          <a:lstStyle/>
          <a:p>
            <a:r>
              <a:rPr lang="en-CA" dirty="0" smtClean="0"/>
              <a:t>New elements introduced to</a:t>
            </a:r>
            <a:br>
              <a:rPr lang="en-CA" dirty="0" smtClean="0"/>
            </a:br>
            <a:r>
              <a:rPr lang="en-CA" dirty="0" smtClean="0"/>
              <a:t>address common scenarios seen </a:t>
            </a:r>
            <a:br>
              <a:rPr lang="en-CA" dirty="0" smtClean="0"/>
            </a:br>
            <a:r>
              <a:rPr lang="en-CA" dirty="0" smtClean="0"/>
              <a:t>across most web interfaces</a:t>
            </a:r>
          </a:p>
          <a:p>
            <a:endParaRPr lang="en-CA" dirty="0" smtClean="0"/>
          </a:p>
          <a:p>
            <a:r>
              <a:rPr lang="en-CA" dirty="0" smtClean="0"/>
              <a:t>Data elements allow for richer interaction with content (&lt;time&gt;, &lt;command&gt;, &lt;progress&gt;)</a:t>
            </a:r>
          </a:p>
          <a:p>
            <a:endParaRPr lang="en-CA" dirty="0" smtClean="0"/>
          </a:p>
          <a:p>
            <a:r>
              <a:rPr lang="en-CA" dirty="0" smtClean="0"/>
              <a:t>Use with older browsers using appropriate </a:t>
            </a:r>
            <a:r>
              <a:rPr lang="en-CA" dirty="0" err="1" smtClean="0"/>
              <a:t>polyfill</a:t>
            </a:r>
            <a:endParaRPr lang="en-CA" dirty="0"/>
          </a:p>
        </p:txBody>
      </p:sp>
      <p:grpSp>
        <p:nvGrpSpPr>
          <p:cNvPr id="10" name="Group 9"/>
          <p:cNvGrpSpPr/>
          <p:nvPr/>
        </p:nvGrpSpPr>
        <p:grpSpPr>
          <a:xfrm>
            <a:off x="6200559" y="121196"/>
            <a:ext cx="2690074" cy="2448272"/>
            <a:chOff x="5698350" y="985292"/>
            <a:chExt cx="2690074" cy="2520280"/>
          </a:xfrm>
        </p:grpSpPr>
        <p:sp>
          <p:nvSpPr>
            <p:cNvPr id="4" name="Rounded Rectangle 3"/>
            <p:cNvSpPr/>
            <p:nvPr/>
          </p:nvSpPr>
          <p:spPr>
            <a:xfrm>
              <a:off x="5724128" y="985292"/>
              <a:ext cx="26642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t>
              </a:r>
              <a:r>
                <a:rPr lang="en-CA" dirty="0" smtClean="0"/>
                <a:t>eader</a:t>
              </a:r>
              <a:endParaRPr lang="en-CA" dirty="0"/>
            </a:p>
          </p:txBody>
        </p:sp>
        <p:sp>
          <p:nvSpPr>
            <p:cNvPr id="5" name="Rounded Rectangle 4"/>
            <p:cNvSpPr/>
            <p:nvPr/>
          </p:nvSpPr>
          <p:spPr>
            <a:xfrm>
              <a:off x="5724128" y="1489348"/>
              <a:ext cx="26642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n</a:t>
              </a:r>
              <a:r>
                <a:rPr lang="en-CA" dirty="0" err="1" smtClean="0"/>
                <a:t>av</a:t>
              </a:r>
              <a:endParaRPr lang="en-CA" dirty="0"/>
            </a:p>
          </p:txBody>
        </p:sp>
        <p:sp>
          <p:nvSpPr>
            <p:cNvPr id="6" name="Rounded Rectangle 5"/>
            <p:cNvSpPr/>
            <p:nvPr/>
          </p:nvSpPr>
          <p:spPr>
            <a:xfrm>
              <a:off x="5698350" y="3073524"/>
              <a:ext cx="26642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footer</a:t>
              </a:r>
              <a:endParaRPr lang="en-CA" dirty="0"/>
            </a:p>
          </p:txBody>
        </p:sp>
        <p:sp>
          <p:nvSpPr>
            <p:cNvPr id="7" name="Rounded Rectangle 6"/>
            <p:cNvSpPr/>
            <p:nvPr/>
          </p:nvSpPr>
          <p:spPr>
            <a:xfrm>
              <a:off x="5724128" y="1993404"/>
              <a:ext cx="100811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aside</a:t>
              </a:r>
              <a:endParaRPr lang="en-CA" dirty="0"/>
            </a:p>
          </p:txBody>
        </p:sp>
        <p:sp>
          <p:nvSpPr>
            <p:cNvPr id="8" name="Rounded Rectangle 7"/>
            <p:cNvSpPr/>
            <p:nvPr/>
          </p:nvSpPr>
          <p:spPr>
            <a:xfrm>
              <a:off x="6804248" y="1993404"/>
              <a:ext cx="1558397"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smtClean="0"/>
                <a:t>article</a:t>
              </a:r>
              <a:endParaRPr lang="en-CA" dirty="0"/>
            </a:p>
          </p:txBody>
        </p:sp>
        <p:sp>
          <p:nvSpPr>
            <p:cNvPr id="9" name="Rounded Rectangle 8"/>
            <p:cNvSpPr/>
            <p:nvPr/>
          </p:nvSpPr>
          <p:spPr>
            <a:xfrm>
              <a:off x="6886761" y="2497460"/>
              <a:ext cx="139337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section</a:t>
              </a:r>
              <a:endParaRPr lang="en-CA" dirty="0"/>
            </a:p>
          </p:txBody>
        </p:sp>
      </p:grpSp>
    </p:spTree>
    <p:extLst>
      <p:ext uri="{BB962C8B-B14F-4D97-AF65-F5344CB8AC3E}">
        <p14:creationId xmlns:p14="http://schemas.microsoft.com/office/powerpoint/2010/main" val="1955219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(aria)</a:t>
            </a:r>
            <a:endParaRPr lang="en-CA" dirty="0"/>
          </a:p>
        </p:txBody>
      </p:sp>
      <p:sp>
        <p:nvSpPr>
          <p:cNvPr id="3" name="Content Placeholder 2"/>
          <p:cNvSpPr>
            <a:spLocks noGrp="1"/>
          </p:cNvSpPr>
          <p:nvPr>
            <p:ph idx="1"/>
          </p:nvPr>
        </p:nvSpPr>
        <p:spPr/>
        <p:txBody>
          <a:bodyPr>
            <a:normAutofit/>
          </a:bodyPr>
          <a:lstStyle/>
          <a:p>
            <a:r>
              <a:rPr lang="en-CA" dirty="0"/>
              <a:t>D</a:t>
            </a:r>
            <a:r>
              <a:rPr lang="en-CA" dirty="0" smtClean="0"/>
              <a:t>escribe </a:t>
            </a:r>
            <a:r>
              <a:rPr lang="en-CA" dirty="0"/>
              <a:t>the purpose, state and other functionality of </a:t>
            </a:r>
            <a:r>
              <a:rPr lang="en-CA" dirty="0" smtClean="0"/>
              <a:t>rich </a:t>
            </a:r>
            <a:r>
              <a:rPr lang="en-CA" dirty="0"/>
              <a:t>user </a:t>
            </a:r>
            <a:r>
              <a:rPr lang="en-CA" dirty="0" smtClean="0"/>
              <a:t>interfaces</a:t>
            </a:r>
          </a:p>
          <a:p>
            <a:endParaRPr lang="en-CA" dirty="0" smtClean="0"/>
          </a:p>
          <a:p>
            <a:r>
              <a:rPr lang="en-CA" dirty="0" smtClean="0"/>
              <a:t>Allows assistive technology to more correctly interpret the intent of the interface</a:t>
            </a:r>
          </a:p>
          <a:p>
            <a:endParaRPr lang="en-CA" dirty="0"/>
          </a:p>
          <a:p>
            <a:r>
              <a:rPr lang="en-CA" dirty="0" smtClean="0"/>
              <a:t>Supports legislation that comes into effect in 2025</a:t>
            </a:r>
          </a:p>
          <a:p>
            <a:pPr lvl="1"/>
            <a:r>
              <a:rPr lang="en-CA" dirty="0" smtClean="0"/>
              <a:t>Accessibility </a:t>
            </a:r>
            <a:r>
              <a:rPr lang="en-CA" dirty="0"/>
              <a:t>for Ontarians with Disabilities </a:t>
            </a:r>
            <a:r>
              <a:rPr lang="en-CA" dirty="0" smtClean="0"/>
              <a:t>Act (AODA)</a:t>
            </a:r>
            <a:endParaRPr lang="en-CA" dirty="0"/>
          </a:p>
        </p:txBody>
      </p:sp>
    </p:spTree>
    <p:extLst>
      <p:ext uri="{BB962C8B-B14F-4D97-AF65-F5344CB8AC3E}">
        <p14:creationId xmlns:p14="http://schemas.microsoft.com/office/powerpoint/2010/main" val="55561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 and styling</a:t>
            </a:r>
            <a:endParaRPr lang="en-CA" dirty="0"/>
          </a:p>
        </p:txBody>
      </p:sp>
      <p:sp>
        <p:nvSpPr>
          <p:cNvPr id="3" name="Content Placeholder 2"/>
          <p:cNvSpPr>
            <a:spLocks noGrp="1"/>
          </p:cNvSpPr>
          <p:nvPr>
            <p:ph idx="1"/>
          </p:nvPr>
        </p:nvSpPr>
        <p:spPr/>
        <p:txBody>
          <a:bodyPr>
            <a:normAutofit/>
          </a:bodyPr>
          <a:lstStyle/>
          <a:p>
            <a:r>
              <a:rPr lang="en-CA" dirty="0" smtClean="0"/>
              <a:t>Rounded borders, shadowing, font</a:t>
            </a:r>
            <a:br>
              <a:rPr lang="en-CA" dirty="0" smtClean="0"/>
            </a:br>
            <a:r>
              <a:rPr lang="en-CA" dirty="0" smtClean="0"/>
              <a:t>enhancements for polished look-and-feel</a:t>
            </a:r>
          </a:p>
          <a:p>
            <a:endParaRPr lang="en-CA" dirty="0" smtClean="0"/>
          </a:p>
          <a:p>
            <a:r>
              <a:rPr lang="en-CA" dirty="0" smtClean="0"/>
              <a:t>Normalize style rules rather than resetting them</a:t>
            </a:r>
          </a:p>
          <a:p>
            <a:pPr lvl="1"/>
            <a:r>
              <a:rPr lang="en-CA" dirty="0" smtClean="0"/>
              <a:t>LESS, SASS make rules manageable</a:t>
            </a:r>
          </a:p>
          <a:p>
            <a:pPr lvl="1"/>
            <a:endParaRPr lang="en-CA" dirty="0"/>
          </a:p>
          <a:p>
            <a:r>
              <a:rPr lang="en-CA" dirty="0"/>
              <a:t>Avoid table-based layouts which increase render time and reduce </a:t>
            </a:r>
            <a:r>
              <a:rPr lang="en-CA" dirty="0" smtClean="0"/>
              <a:t>responsiveness</a:t>
            </a:r>
            <a:endParaRPr lang="en-CA" dirty="0"/>
          </a:p>
        </p:txBody>
      </p:sp>
      <p:grpSp>
        <p:nvGrpSpPr>
          <p:cNvPr id="5" name="Group 4"/>
          <p:cNvGrpSpPr/>
          <p:nvPr/>
        </p:nvGrpSpPr>
        <p:grpSpPr>
          <a:xfrm>
            <a:off x="7164288" y="87833"/>
            <a:ext cx="1905571" cy="1905571"/>
            <a:chOff x="4898821" y="298575"/>
            <a:chExt cx="2592288" cy="2592288"/>
          </a:xfrm>
        </p:grpSpPr>
        <p:pic>
          <p:nvPicPr>
            <p:cNvPr id="4098" name="Picture 2" descr="http://www.furniturehomedesign.com/wp-content/uploads/2009/01/ikea-lack-table.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6056" y="697260"/>
              <a:ext cx="2237819" cy="1794918"/>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a:xfrm>
              <a:off x="4898821" y="298575"/>
              <a:ext cx="2592288" cy="2592288"/>
            </a:xfrm>
            <a:prstGeom prst="noSmoking">
              <a:avLst>
                <a:gd name="adj" fmla="val 81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grpSp>
    </p:spTree>
    <p:extLst>
      <p:ext uri="{BB962C8B-B14F-4D97-AF65-F5344CB8AC3E}">
        <p14:creationId xmlns:p14="http://schemas.microsoft.com/office/powerpoint/2010/main" val="16915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canvas</a:t>
            </a:r>
            <a:endParaRPr lang="en-CA" dirty="0"/>
          </a:p>
        </p:txBody>
      </p:sp>
      <p:sp>
        <p:nvSpPr>
          <p:cNvPr id="3" name="Content Placeholder 2"/>
          <p:cNvSpPr>
            <a:spLocks noGrp="1"/>
          </p:cNvSpPr>
          <p:nvPr>
            <p:ph idx="1"/>
          </p:nvPr>
        </p:nvSpPr>
        <p:spPr/>
        <p:txBody>
          <a:bodyPr/>
          <a:lstStyle/>
          <a:p>
            <a:r>
              <a:rPr lang="en-CA" dirty="0" smtClean="0"/>
              <a:t>Leverage GPU-accelerated browsers</a:t>
            </a:r>
          </a:p>
          <a:p>
            <a:endParaRPr lang="en-CA" dirty="0" smtClean="0"/>
          </a:p>
          <a:p>
            <a:r>
              <a:rPr lang="en-CA" dirty="0" smtClean="0"/>
              <a:t>Basis for a plugin-less browser experience</a:t>
            </a:r>
          </a:p>
          <a:p>
            <a:pPr lvl="1"/>
            <a:r>
              <a:rPr lang="en-CA" dirty="0" smtClean="0"/>
              <a:t>Along with audio + video tags few scenarios for plug-ins remain - 3D, hardware interaction</a:t>
            </a:r>
          </a:p>
          <a:p>
            <a:endParaRPr lang="en-CA" dirty="0"/>
          </a:p>
          <a:p>
            <a:r>
              <a:rPr lang="en-CA" dirty="0" smtClean="0"/>
              <a:t>Frameworks abstract primitive canvas operations – Fabric.js, Three.js, </a:t>
            </a:r>
            <a:r>
              <a:rPr lang="en-CA" dirty="0" err="1" smtClean="0"/>
              <a:t>Raphaël</a:t>
            </a:r>
            <a:endParaRPr lang="en-CA" dirty="0"/>
          </a:p>
        </p:txBody>
      </p:sp>
    </p:spTree>
    <p:extLst>
      <p:ext uri="{BB962C8B-B14F-4D97-AF65-F5344CB8AC3E}">
        <p14:creationId xmlns:p14="http://schemas.microsoft.com/office/powerpoint/2010/main" val="9380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web sockets</a:t>
            </a:r>
            <a:endParaRPr lang="en-CA" dirty="0"/>
          </a:p>
        </p:txBody>
      </p:sp>
      <p:sp>
        <p:nvSpPr>
          <p:cNvPr id="3" name="Content Placeholder 2"/>
          <p:cNvSpPr>
            <a:spLocks noGrp="1"/>
          </p:cNvSpPr>
          <p:nvPr>
            <p:ph idx="1"/>
          </p:nvPr>
        </p:nvSpPr>
        <p:spPr/>
        <p:txBody>
          <a:bodyPr>
            <a:normAutofit lnSpcReduction="10000"/>
          </a:bodyPr>
          <a:lstStyle/>
          <a:p>
            <a:r>
              <a:rPr lang="en-CA" b="1" dirty="0" smtClean="0">
                <a:solidFill>
                  <a:srgbClr val="FF0000"/>
                </a:solidFill>
              </a:rPr>
              <a:t>CAUTION:</a:t>
            </a:r>
            <a:r>
              <a:rPr lang="en-CA" dirty="0" smtClean="0"/>
              <a:t> Spec still in development</a:t>
            </a:r>
          </a:p>
          <a:p>
            <a:endParaRPr lang="en-CA" dirty="0" smtClean="0"/>
          </a:p>
          <a:p>
            <a:r>
              <a:rPr lang="en-CA" dirty="0" smtClean="0"/>
              <a:t>Two-way communication between client and server with persistent TCP connection</a:t>
            </a:r>
          </a:p>
          <a:p>
            <a:pPr lvl="1"/>
            <a:r>
              <a:rPr lang="en-CA" dirty="0" smtClean="0"/>
              <a:t>Less network overhead than long polling / streaming (Comet) or periodic refreshing (AJAX)</a:t>
            </a:r>
          </a:p>
          <a:p>
            <a:endParaRPr lang="en-CA" dirty="0"/>
          </a:p>
          <a:p>
            <a:r>
              <a:rPr lang="en-CA" dirty="0" smtClean="0"/>
              <a:t>Consider the scalability impact of open connections</a:t>
            </a:r>
            <a:endParaRPr lang="en-CA" dirty="0"/>
          </a:p>
        </p:txBody>
      </p:sp>
      <p:pic>
        <p:nvPicPr>
          <p:cNvPr id="5124" name="Picture 4" descr="C:\Users\Colin\AppData\Local\Microsoft\Windows\Temporary Internet Files\Content.IE5\8EL3Z6QG\MC900439851[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21196"/>
            <a:ext cx="1924050"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69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controls</a:t>
            </a:r>
            <a:endParaRPr lang="en-CA" dirty="0"/>
          </a:p>
        </p:txBody>
      </p:sp>
      <p:sp>
        <p:nvSpPr>
          <p:cNvPr id="3" name="Content Placeholder 2"/>
          <p:cNvSpPr>
            <a:spLocks noGrp="1"/>
          </p:cNvSpPr>
          <p:nvPr>
            <p:ph idx="1"/>
          </p:nvPr>
        </p:nvSpPr>
        <p:spPr/>
        <p:txBody>
          <a:bodyPr/>
          <a:lstStyle/>
          <a:p>
            <a:r>
              <a:rPr lang="en-CA" dirty="0" smtClean="0"/>
              <a:t>Form controls enable browsers to provide consistent input experience </a:t>
            </a:r>
          </a:p>
          <a:p>
            <a:pPr lvl="1"/>
            <a:r>
              <a:rPr lang="en-CA" dirty="0" smtClean="0"/>
              <a:t>Dates &amp; Time, Number, Range, Email Address, URL, Color, Search</a:t>
            </a:r>
          </a:p>
          <a:p>
            <a:endParaRPr lang="en-CA" dirty="0" smtClean="0"/>
          </a:p>
          <a:p>
            <a:r>
              <a:rPr lang="en-CA" dirty="0" smtClean="0"/>
              <a:t>Descriptive controls allow for behaviour and semantic description</a:t>
            </a:r>
          </a:p>
          <a:p>
            <a:pPr lvl="1"/>
            <a:r>
              <a:rPr lang="en-CA" dirty="0" smtClean="0"/>
              <a:t>Menu, Figure, </a:t>
            </a:r>
            <a:r>
              <a:rPr lang="en-CA" dirty="0" err="1" smtClean="0"/>
              <a:t>Datagrid</a:t>
            </a:r>
            <a:r>
              <a:rPr lang="en-CA" dirty="0" smtClean="0"/>
              <a:t>, Output, Time, Progress, Meter</a:t>
            </a:r>
            <a:endParaRPr lang="en-CA" dirty="0"/>
          </a:p>
        </p:txBody>
      </p:sp>
    </p:spTree>
    <p:extLst>
      <p:ext uri="{BB962C8B-B14F-4D97-AF65-F5344CB8AC3E}">
        <p14:creationId xmlns:p14="http://schemas.microsoft.com/office/powerpoint/2010/main" val="201092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CA" dirty="0"/>
              <a:t>Digging into an HTML5 Line of Business Start Kit</a:t>
            </a:r>
          </a:p>
        </p:txBody>
      </p:sp>
      <p:sp>
        <p:nvSpPr>
          <p:cNvPr id="3" name="Content Placeholder 2"/>
          <p:cNvSpPr>
            <a:spLocks noGrp="1"/>
          </p:cNvSpPr>
          <p:nvPr>
            <p:ph sz="quarter" idx="10"/>
          </p:nvPr>
        </p:nvSpPr>
        <p:spPr/>
        <p:txBody>
          <a:bodyPr/>
          <a:lstStyle/>
          <a:p>
            <a:r>
              <a:rPr lang="en-CA" dirty="0"/>
              <a:t>Colin </a:t>
            </a:r>
            <a:r>
              <a:rPr lang="en-CA" dirty="0" smtClean="0"/>
              <a:t>Bowern</a:t>
            </a:r>
          </a:p>
          <a:p>
            <a:r>
              <a:rPr lang="en-CA" dirty="0" smtClean="0"/>
              <a:t>Senior Consultant, MVP – ASP.NET/IIS</a:t>
            </a:r>
          </a:p>
          <a:p>
            <a:r>
              <a:rPr lang="en-CA" dirty="0" smtClean="0"/>
              <a:t>ObjectSharp</a:t>
            </a:r>
          </a:p>
          <a:p>
            <a:endParaRPr lang="en-CA" dirty="0"/>
          </a:p>
          <a:p>
            <a:r>
              <a:rPr lang="en-CA" dirty="0" smtClean="0"/>
              <a:t>@colinbowern</a:t>
            </a:r>
          </a:p>
          <a:p>
            <a:r>
              <a:rPr lang="en-CA" dirty="0" smtClean="0"/>
              <a:t>colin@bowern.com</a:t>
            </a:r>
          </a:p>
        </p:txBody>
      </p:sp>
    </p:spTree>
    <p:extLst>
      <p:ext uri="{BB962C8B-B14F-4D97-AF65-F5344CB8AC3E}">
        <p14:creationId xmlns:p14="http://schemas.microsoft.com/office/powerpoint/2010/main" val="1359333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drag &amp; drop</a:t>
            </a:r>
            <a:endParaRPr lang="en-CA" dirty="0"/>
          </a:p>
        </p:txBody>
      </p:sp>
      <p:sp>
        <p:nvSpPr>
          <p:cNvPr id="3" name="Content Placeholder 2"/>
          <p:cNvSpPr>
            <a:spLocks noGrp="1"/>
          </p:cNvSpPr>
          <p:nvPr>
            <p:ph idx="1"/>
          </p:nvPr>
        </p:nvSpPr>
        <p:spPr/>
        <p:txBody>
          <a:bodyPr/>
          <a:lstStyle/>
          <a:p>
            <a:r>
              <a:rPr lang="en-CA" dirty="0" smtClean="0"/>
              <a:t>Standardizes a scenario that has been invented many times over</a:t>
            </a:r>
          </a:p>
          <a:p>
            <a:pPr lvl="1"/>
            <a:r>
              <a:rPr lang="en-CA" dirty="0" smtClean="0"/>
              <a:t>Mark elements with </a:t>
            </a:r>
            <a:r>
              <a:rPr lang="en-CA" b="1" dirty="0" err="1" smtClean="0"/>
              <a:t>draggable</a:t>
            </a:r>
            <a:r>
              <a:rPr lang="en-CA" dirty="0" smtClean="0"/>
              <a:t> attribute</a:t>
            </a:r>
          </a:p>
          <a:p>
            <a:pPr lvl="1"/>
            <a:r>
              <a:rPr lang="en-CA" dirty="0" smtClean="0"/>
              <a:t>Mark target zones with </a:t>
            </a:r>
            <a:r>
              <a:rPr lang="en-CA" b="1" dirty="0" err="1" smtClean="0"/>
              <a:t>dropzone</a:t>
            </a:r>
            <a:r>
              <a:rPr lang="en-CA" dirty="0" smtClean="0"/>
              <a:t> attribute</a:t>
            </a:r>
          </a:p>
          <a:p>
            <a:pPr lvl="1"/>
            <a:r>
              <a:rPr lang="en-CA" dirty="0" smtClean="0"/>
              <a:t>Handle </a:t>
            </a:r>
            <a:r>
              <a:rPr lang="en-CA" b="1" dirty="0" err="1" smtClean="0"/>
              <a:t>ondrop</a:t>
            </a:r>
            <a:r>
              <a:rPr lang="en-CA" dirty="0" smtClean="0"/>
              <a:t> event to update back-end </a:t>
            </a:r>
          </a:p>
          <a:p>
            <a:endParaRPr lang="en-CA" dirty="0" smtClean="0"/>
          </a:p>
          <a:p>
            <a:r>
              <a:rPr lang="en-CA" dirty="0" smtClean="0"/>
              <a:t>Wire into the file and touch events for rich experiences</a:t>
            </a:r>
            <a:endParaRPr lang="en-CA" dirty="0"/>
          </a:p>
        </p:txBody>
      </p:sp>
    </p:spTree>
    <p:extLst>
      <p:ext uri="{BB962C8B-B14F-4D97-AF65-F5344CB8AC3E}">
        <p14:creationId xmlns:p14="http://schemas.microsoft.com/office/powerpoint/2010/main" val="238520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messaging</a:t>
            </a:r>
            <a:endParaRPr lang="en-CA" dirty="0"/>
          </a:p>
        </p:txBody>
      </p:sp>
      <p:sp>
        <p:nvSpPr>
          <p:cNvPr id="3" name="Content Placeholder 2"/>
          <p:cNvSpPr>
            <a:spLocks noGrp="1"/>
          </p:cNvSpPr>
          <p:nvPr>
            <p:ph idx="1"/>
          </p:nvPr>
        </p:nvSpPr>
        <p:spPr/>
        <p:txBody>
          <a:bodyPr/>
          <a:lstStyle/>
          <a:p>
            <a:r>
              <a:rPr lang="en-CA" dirty="0" smtClean="0"/>
              <a:t>Simplifies non-hostile communications between documents</a:t>
            </a:r>
          </a:p>
          <a:p>
            <a:pPr lvl="1"/>
            <a:r>
              <a:rPr lang="en-CA" dirty="0" smtClean="0"/>
              <a:t>Policy defines domain boundaries</a:t>
            </a:r>
          </a:p>
          <a:p>
            <a:pPr lvl="1"/>
            <a:endParaRPr lang="en-CA" dirty="0" smtClean="0"/>
          </a:p>
          <a:p>
            <a:r>
              <a:rPr lang="en-CA" dirty="0" smtClean="0"/>
              <a:t>Events used to handle messages</a:t>
            </a:r>
          </a:p>
          <a:p>
            <a:pPr lvl="1"/>
            <a:r>
              <a:rPr lang="en-CA" dirty="0" smtClean="0"/>
              <a:t>Exposes origin to protect against unauthorized messages</a:t>
            </a:r>
          </a:p>
          <a:p>
            <a:pPr lvl="1"/>
            <a:endParaRPr lang="en-CA" dirty="0"/>
          </a:p>
        </p:txBody>
      </p:sp>
    </p:spTree>
    <p:extLst>
      <p:ext uri="{BB962C8B-B14F-4D97-AF65-F5344CB8AC3E}">
        <p14:creationId xmlns:p14="http://schemas.microsoft.com/office/powerpoint/2010/main" val="187404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storage</a:t>
            </a:r>
            <a:endParaRPr lang="en-CA" dirty="0"/>
          </a:p>
        </p:txBody>
      </p:sp>
      <p:sp>
        <p:nvSpPr>
          <p:cNvPr id="3" name="Content Placeholder 2"/>
          <p:cNvSpPr>
            <a:spLocks noGrp="1"/>
          </p:cNvSpPr>
          <p:nvPr>
            <p:ph idx="1"/>
          </p:nvPr>
        </p:nvSpPr>
        <p:spPr/>
        <p:txBody>
          <a:bodyPr/>
          <a:lstStyle/>
          <a:p>
            <a:r>
              <a:rPr lang="en-CA" dirty="0" smtClean="0"/>
              <a:t>Session and Local Storage used for string values</a:t>
            </a:r>
          </a:p>
          <a:p>
            <a:pPr lvl="1"/>
            <a:r>
              <a:rPr lang="en-CA" dirty="0" smtClean="0"/>
              <a:t>Similar to HTTP cookies</a:t>
            </a:r>
          </a:p>
          <a:p>
            <a:pPr lvl="1"/>
            <a:r>
              <a:rPr lang="en-CA" b="1" dirty="0" smtClean="0"/>
              <a:t>Session</a:t>
            </a:r>
            <a:r>
              <a:rPr lang="en-CA" dirty="0" smtClean="0"/>
              <a:t>: tied to top-level document</a:t>
            </a:r>
          </a:p>
          <a:p>
            <a:pPr lvl="1"/>
            <a:r>
              <a:rPr lang="en-CA" b="1" dirty="0" smtClean="0"/>
              <a:t>Local</a:t>
            </a:r>
            <a:r>
              <a:rPr lang="en-CA" dirty="0" smtClean="0"/>
              <a:t>: tied to domain</a:t>
            </a:r>
          </a:p>
          <a:p>
            <a:pPr lvl="1"/>
            <a:endParaRPr lang="en-CA" dirty="0" smtClean="0"/>
          </a:p>
          <a:p>
            <a:r>
              <a:rPr lang="en-CA" dirty="0" smtClean="0"/>
              <a:t>Web Storage provides a SQL-like mechanism for storing and querying complex data structures</a:t>
            </a:r>
          </a:p>
          <a:p>
            <a:pPr lvl="1"/>
            <a:endParaRPr lang="en-CA" dirty="0"/>
          </a:p>
        </p:txBody>
      </p:sp>
    </p:spTree>
    <p:extLst>
      <p:ext uri="{BB962C8B-B14F-4D97-AF65-F5344CB8AC3E}">
        <p14:creationId xmlns:p14="http://schemas.microsoft.com/office/powerpoint/2010/main" val="3343403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offline applications</a:t>
            </a:r>
            <a:endParaRPr lang="en-CA" dirty="0"/>
          </a:p>
        </p:txBody>
      </p:sp>
      <p:sp>
        <p:nvSpPr>
          <p:cNvPr id="3" name="Content Placeholder 2"/>
          <p:cNvSpPr>
            <a:spLocks noGrp="1"/>
          </p:cNvSpPr>
          <p:nvPr>
            <p:ph idx="1"/>
          </p:nvPr>
        </p:nvSpPr>
        <p:spPr/>
        <p:txBody>
          <a:bodyPr/>
          <a:lstStyle/>
          <a:p>
            <a:r>
              <a:rPr lang="en-CA" dirty="0" smtClean="0"/>
              <a:t>State change events provided by the DOM allow you to determine where to retrieve data from</a:t>
            </a:r>
          </a:p>
          <a:p>
            <a:pPr lvl="1"/>
            <a:r>
              <a:rPr lang="en-CA" dirty="0"/>
              <a:t>Use in combination with storage to provide rich application experience anytime</a:t>
            </a:r>
          </a:p>
          <a:p>
            <a:endParaRPr lang="en-CA" dirty="0"/>
          </a:p>
          <a:p>
            <a:r>
              <a:rPr lang="en-CA" dirty="0" smtClean="0"/>
              <a:t>Manifest tells browser what files to cache for offline usage</a:t>
            </a:r>
            <a:endParaRPr lang="en-CA" dirty="0"/>
          </a:p>
        </p:txBody>
      </p:sp>
    </p:spTree>
    <p:extLst>
      <p:ext uri="{BB962C8B-B14F-4D97-AF65-F5344CB8AC3E}">
        <p14:creationId xmlns:p14="http://schemas.microsoft.com/office/powerpoint/2010/main" val="138251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essential tool sets</a:t>
            </a:r>
            <a:endParaRPr lang="en-CA" dirty="0"/>
          </a:p>
        </p:txBody>
      </p:sp>
      <p:sp>
        <p:nvSpPr>
          <p:cNvPr id="6" name="Content Placeholder 5"/>
          <p:cNvSpPr>
            <a:spLocks noGrp="1"/>
          </p:cNvSpPr>
          <p:nvPr>
            <p:ph idx="1"/>
          </p:nvPr>
        </p:nvSpPr>
        <p:spPr/>
        <p:txBody>
          <a:bodyPr>
            <a:normAutofit/>
          </a:bodyPr>
          <a:lstStyle/>
          <a:p>
            <a:r>
              <a:rPr lang="en-CA" b="1" dirty="0" smtClean="0"/>
              <a:t>Starting Point</a:t>
            </a:r>
            <a:r>
              <a:rPr lang="en-CA" dirty="0" smtClean="0"/>
              <a:t>: HTML5 Boilerplate, </a:t>
            </a:r>
            <a:r>
              <a:rPr lang="en-CA" dirty="0" err="1" smtClean="0"/>
              <a:t>Phonegap</a:t>
            </a:r>
            <a:endParaRPr lang="en-CA" dirty="0" smtClean="0"/>
          </a:p>
          <a:p>
            <a:endParaRPr lang="en-CA" sz="1200" b="1" dirty="0" smtClean="0"/>
          </a:p>
          <a:p>
            <a:r>
              <a:rPr lang="en-CA" b="1" dirty="0" smtClean="0"/>
              <a:t>Gap Analysis</a:t>
            </a:r>
            <a:r>
              <a:rPr lang="en-CA" dirty="0" smtClean="0"/>
              <a:t>: </a:t>
            </a:r>
            <a:r>
              <a:rPr lang="en-CA" dirty="0" err="1" smtClean="0"/>
              <a:t>Modernizr</a:t>
            </a:r>
            <a:r>
              <a:rPr lang="en-CA" dirty="0" smtClean="0"/>
              <a:t>, </a:t>
            </a:r>
            <a:r>
              <a:rPr lang="en-CA" dirty="0" err="1" smtClean="0"/>
              <a:t>Yepnope</a:t>
            </a:r>
            <a:r>
              <a:rPr lang="en-CA" dirty="0" smtClean="0"/>
              <a:t>, Normalize.css</a:t>
            </a:r>
          </a:p>
          <a:p>
            <a:endParaRPr lang="en-CA" sz="1200" dirty="0" smtClean="0"/>
          </a:p>
          <a:p>
            <a:r>
              <a:rPr lang="en-CA" b="1" dirty="0" smtClean="0"/>
              <a:t>DOM Control</a:t>
            </a:r>
            <a:r>
              <a:rPr lang="en-CA" dirty="0" smtClean="0"/>
              <a:t>:  </a:t>
            </a:r>
            <a:r>
              <a:rPr lang="en-CA" dirty="0" err="1" smtClean="0"/>
              <a:t>jQuery</a:t>
            </a:r>
            <a:r>
              <a:rPr lang="en-CA" dirty="0" smtClean="0"/>
              <a:t>, Prototype, </a:t>
            </a:r>
            <a:r>
              <a:rPr lang="en-CA" dirty="0" err="1" smtClean="0"/>
              <a:t>Mootools</a:t>
            </a:r>
            <a:endParaRPr lang="en-CA" dirty="0" smtClean="0"/>
          </a:p>
          <a:p>
            <a:endParaRPr lang="en-CA" sz="1200" dirty="0" smtClean="0"/>
          </a:p>
          <a:p>
            <a:r>
              <a:rPr lang="en-CA" b="1" dirty="0" smtClean="0"/>
              <a:t>Controls</a:t>
            </a:r>
            <a:r>
              <a:rPr lang="en-CA" dirty="0" smtClean="0"/>
              <a:t>: </a:t>
            </a:r>
            <a:r>
              <a:rPr lang="en-CA" dirty="0" err="1" smtClean="0"/>
              <a:t>jQuery</a:t>
            </a:r>
            <a:r>
              <a:rPr lang="en-CA" dirty="0" smtClean="0"/>
              <a:t> UI, Kendo UI, </a:t>
            </a:r>
            <a:r>
              <a:rPr lang="en-CA" dirty="0" err="1" smtClean="0"/>
              <a:t>extJS</a:t>
            </a:r>
            <a:r>
              <a:rPr lang="en-CA" dirty="0" smtClean="0"/>
              <a:t>, </a:t>
            </a:r>
            <a:r>
              <a:rPr lang="en-CA" dirty="0" err="1" smtClean="0"/>
              <a:t>SproutCore</a:t>
            </a:r>
            <a:endParaRPr lang="en-CA" dirty="0" smtClean="0"/>
          </a:p>
          <a:p>
            <a:pPr lvl="1"/>
            <a:r>
              <a:rPr lang="en-CA" b="1" dirty="0" smtClean="0"/>
              <a:t>Data Binding and Templates:</a:t>
            </a:r>
            <a:r>
              <a:rPr lang="en-CA" dirty="0" smtClean="0"/>
              <a:t> Backbone.js, </a:t>
            </a:r>
            <a:r>
              <a:rPr lang="en-CA" dirty="0" err="1" smtClean="0"/>
              <a:t>KnockoutJS</a:t>
            </a:r>
            <a:r>
              <a:rPr lang="en-CA" dirty="0" smtClean="0"/>
              <a:t>, Batman.js, </a:t>
            </a:r>
            <a:r>
              <a:rPr lang="en-CA" dirty="0" err="1" smtClean="0"/>
              <a:t>AngularJs</a:t>
            </a:r>
            <a:r>
              <a:rPr lang="en-CA" dirty="0" smtClean="0"/>
              <a:t>, </a:t>
            </a:r>
            <a:r>
              <a:rPr lang="en-CA" dirty="0" err="1" smtClean="0"/>
              <a:t>JavascriptMVC</a:t>
            </a:r>
            <a:r>
              <a:rPr lang="en-CA" dirty="0" smtClean="0"/>
              <a:t>, Sammy</a:t>
            </a:r>
          </a:p>
        </p:txBody>
      </p:sp>
    </p:spTree>
    <p:extLst>
      <p:ext uri="{BB962C8B-B14F-4D97-AF65-F5344CB8AC3E}">
        <p14:creationId xmlns:p14="http://schemas.microsoft.com/office/powerpoint/2010/main" val="26968247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smtClean="0"/>
              <a:t>next steps</a:t>
            </a:r>
            <a:endParaRPr lang="en-CA" dirty="0"/>
          </a:p>
        </p:txBody>
      </p:sp>
      <p:sp>
        <p:nvSpPr>
          <p:cNvPr id="4" name="Content Placeholder 3"/>
          <p:cNvSpPr>
            <a:spLocks noGrp="1"/>
          </p:cNvSpPr>
          <p:nvPr>
            <p:ph idx="1"/>
          </p:nvPr>
        </p:nvSpPr>
        <p:spPr/>
        <p:txBody>
          <a:bodyPr>
            <a:normAutofit fontScale="92500" lnSpcReduction="10000"/>
          </a:bodyPr>
          <a:lstStyle/>
          <a:p>
            <a:r>
              <a:rPr lang="en-CA" dirty="0" smtClean="0"/>
              <a:t>Use HTML5 and CSS3 today!</a:t>
            </a:r>
          </a:p>
          <a:p>
            <a:pPr lvl="1"/>
            <a:r>
              <a:rPr lang="en-CA" dirty="0"/>
              <a:t>Bookmark HTML5 specs – </a:t>
            </a:r>
            <a:r>
              <a:rPr lang="en-CA" dirty="0" smtClean="0">
                <a:latin typeface="Consolas" pitchFamily="49" charset="0"/>
                <a:cs typeface="Consolas" pitchFamily="49" charset="0"/>
                <a:hlinkClick r:id="rId2"/>
              </a:rPr>
              <a:t>developers.whatwg.org</a:t>
            </a:r>
            <a:endParaRPr lang="en-CA" dirty="0" smtClean="0">
              <a:latin typeface="Consolas" pitchFamily="49" charset="0"/>
              <a:cs typeface="Consolas" pitchFamily="49" charset="0"/>
            </a:endParaRPr>
          </a:p>
          <a:p>
            <a:pPr lvl="1"/>
            <a:r>
              <a:rPr lang="en-CA" dirty="0" smtClean="0"/>
              <a:t>Subscribe to CSS3 feed – </a:t>
            </a:r>
            <a:r>
              <a:rPr lang="en-CA" dirty="0" smtClean="0">
                <a:latin typeface="Consolas" pitchFamily="49" charset="0"/>
                <a:cs typeface="Consolas" pitchFamily="49" charset="0"/>
                <a:hlinkClick r:id="rId3"/>
              </a:rPr>
              <a:t>css3.info</a:t>
            </a:r>
            <a:r>
              <a:rPr lang="en-CA" dirty="0" smtClean="0">
                <a:latin typeface="Consolas" pitchFamily="49" charset="0"/>
                <a:cs typeface="Consolas" pitchFamily="49" charset="0"/>
              </a:rPr>
              <a:t> </a:t>
            </a:r>
            <a:endParaRPr lang="en-CA" dirty="0">
              <a:latin typeface="Consolas" pitchFamily="49" charset="0"/>
              <a:cs typeface="Consolas" pitchFamily="49" charset="0"/>
            </a:endParaRPr>
          </a:p>
          <a:p>
            <a:pPr lvl="1"/>
            <a:r>
              <a:rPr lang="en-CA" dirty="0" smtClean="0"/>
              <a:t>Implement feature </a:t>
            </a:r>
            <a:r>
              <a:rPr lang="en-CA" dirty="0" smtClean="0"/>
              <a:t>detection – </a:t>
            </a:r>
            <a:r>
              <a:rPr lang="en-CA" dirty="0" smtClean="0">
                <a:latin typeface="Consolas" pitchFamily="49" charset="0"/>
                <a:cs typeface="Consolas" pitchFamily="49" charset="0"/>
                <a:hlinkClick r:id="rId4"/>
              </a:rPr>
              <a:t>caniuse.com</a:t>
            </a:r>
            <a:endParaRPr lang="en-CA" dirty="0" smtClean="0">
              <a:latin typeface="Consolas" pitchFamily="49" charset="0"/>
              <a:cs typeface="Consolas" pitchFamily="49" charset="0"/>
            </a:endParaRPr>
          </a:p>
          <a:p>
            <a:pPr lvl="1"/>
            <a:r>
              <a:rPr lang="en-CA" dirty="0" smtClean="0"/>
              <a:t>Use </a:t>
            </a:r>
            <a:r>
              <a:rPr lang="en-CA" dirty="0" err="1"/>
              <a:t>p</a:t>
            </a:r>
            <a:r>
              <a:rPr lang="en-CA" dirty="0" err="1" smtClean="0"/>
              <a:t>olyfills</a:t>
            </a:r>
            <a:r>
              <a:rPr lang="en-CA" dirty="0" smtClean="0"/>
              <a:t> </a:t>
            </a:r>
            <a:r>
              <a:rPr lang="en-CA" dirty="0" smtClean="0"/>
              <a:t>when needed – </a:t>
            </a:r>
            <a:r>
              <a:rPr lang="en-CA" dirty="0" smtClean="0">
                <a:latin typeface="Consolas" pitchFamily="49" charset="0"/>
                <a:cs typeface="Consolas" pitchFamily="49" charset="0"/>
                <a:hlinkClick r:id="rId5"/>
              </a:rPr>
              <a:t>colinb.me/Html5Polyfills</a:t>
            </a:r>
            <a:endParaRPr lang="en-CA" dirty="0" smtClean="0"/>
          </a:p>
          <a:p>
            <a:endParaRPr lang="en-CA" dirty="0" smtClean="0"/>
          </a:p>
          <a:p>
            <a:r>
              <a:rPr lang="en-CA" dirty="0" smtClean="0"/>
              <a:t>Advocate </a:t>
            </a:r>
            <a:r>
              <a:rPr lang="en-CA" dirty="0" smtClean="0"/>
              <a:t>with stakeholders </a:t>
            </a:r>
            <a:r>
              <a:rPr lang="en-CA" dirty="0" smtClean="0"/>
              <a:t>on</a:t>
            </a:r>
          </a:p>
          <a:p>
            <a:pPr lvl="1"/>
            <a:r>
              <a:rPr lang="en-CA" dirty="0" smtClean="0"/>
              <a:t>What is possible with sketches (linked to business value)</a:t>
            </a:r>
          </a:p>
          <a:p>
            <a:pPr lvl="1"/>
            <a:r>
              <a:rPr lang="en-CA" dirty="0" smtClean="0"/>
              <a:t>Cost of supporting older browsers</a:t>
            </a:r>
          </a:p>
          <a:p>
            <a:pPr lvl="1"/>
            <a:r>
              <a:rPr lang="en-CA" dirty="0"/>
              <a:t>V</a:t>
            </a:r>
            <a:r>
              <a:rPr lang="en-CA" dirty="0" smtClean="0"/>
              <a:t>alue of mobile device support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7900" y="260839"/>
            <a:ext cx="763200" cy="763200"/>
          </a:xfrm>
          <a:prstGeom prst="rect">
            <a:avLst/>
          </a:prstGeom>
        </p:spPr>
      </p:pic>
    </p:spTree>
    <p:extLst>
      <p:ext uri="{BB962C8B-B14F-4D97-AF65-F5344CB8AC3E}">
        <p14:creationId xmlns:p14="http://schemas.microsoft.com/office/powerpoint/2010/main" val="23659800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resources</a:t>
            </a:r>
            <a:endParaRPr lang="en-CA" dirty="0"/>
          </a:p>
        </p:txBody>
      </p:sp>
      <p:sp>
        <p:nvSpPr>
          <p:cNvPr id="4" name="Content Placeholder 3"/>
          <p:cNvSpPr>
            <a:spLocks noGrp="1"/>
          </p:cNvSpPr>
          <p:nvPr>
            <p:ph sz="half" idx="1"/>
          </p:nvPr>
        </p:nvSpPr>
        <p:spPr/>
        <p:txBody>
          <a:bodyPr>
            <a:normAutofit/>
          </a:bodyPr>
          <a:lstStyle/>
          <a:p>
            <a:r>
              <a:rPr lang="en-CA" sz="2400" dirty="0" smtClean="0"/>
              <a:t>UIs for Business Web Apps</a:t>
            </a:r>
          </a:p>
          <a:p>
            <a:pPr lvl="1"/>
            <a:r>
              <a:rPr lang="en-CA" sz="2000" dirty="0" smtClean="0">
                <a:latin typeface="Consolas" pitchFamily="49" charset="0"/>
                <a:cs typeface="Consolas" pitchFamily="49" charset="0"/>
                <a:hlinkClick r:id="rId2"/>
              </a:rPr>
              <a:t>colinb.me/</a:t>
            </a:r>
            <a:r>
              <a:rPr lang="en-CA" sz="2000" dirty="0" err="1" smtClean="0">
                <a:latin typeface="Consolas" pitchFamily="49" charset="0"/>
                <a:cs typeface="Consolas" pitchFamily="49" charset="0"/>
                <a:hlinkClick r:id="rId2"/>
              </a:rPr>
              <a:t>BizWebAppUI</a:t>
            </a:r>
            <a:endParaRPr lang="en-CA" sz="2000" dirty="0" smtClean="0">
              <a:latin typeface="Consolas" pitchFamily="49" charset="0"/>
              <a:cs typeface="Consolas" pitchFamily="49" charset="0"/>
            </a:endParaRPr>
          </a:p>
          <a:p>
            <a:pPr lvl="1"/>
            <a:endParaRPr lang="en-CA" sz="2000" dirty="0" smtClean="0">
              <a:latin typeface="Consolas" pitchFamily="49" charset="0"/>
              <a:cs typeface="Consolas" pitchFamily="49" charset="0"/>
            </a:endParaRPr>
          </a:p>
          <a:p>
            <a:r>
              <a:rPr lang="en-CA" sz="2400" dirty="0" smtClean="0"/>
              <a:t>Top 10 App Design Mistakes</a:t>
            </a:r>
          </a:p>
          <a:p>
            <a:pPr lvl="1"/>
            <a:r>
              <a:rPr lang="en-CA" sz="2000" dirty="0" smtClean="0">
                <a:latin typeface="Consolas" pitchFamily="49" charset="0"/>
                <a:cs typeface="Consolas" pitchFamily="49" charset="0"/>
                <a:hlinkClick r:id="rId3"/>
              </a:rPr>
              <a:t>colinb.me/</a:t>
            </a:r>
            <a:r>
              <a:rPr lang="en-CA" sz="2000" dirty="0" err="1" smtClean="0">
                <a:latin typeface="Consolas" pitchFamily="49" charset="0"/>
                <a:cs typeface="Consolas" pitchFamily="49" charset="0"/>
                <a:hlinkClick r:id="rId3"/>
              </a:rPr>
              <a:t>TopUXMistakes</a:t>
            </a:r>
            <a:endParaRPr lang="en-CA" sz="2000" dirty="0" smtClean="0">
              <a:latin typeface="Consolas" pitchFamily="49" charset="0"/>
              <a:cs typeface="Consolas" pitchFamily="49" charset="0"/>
            </a:endParaRPr>
          </a:p>
          <a:p>
            <a:pPr lvl="1"/>
            <a:endParaRPr lang="en-CA" sz="2000" dirty="0" smtClean="0"/>
          </a:p>
          <a:p>
            <a:r>
              <a:rPr lang="en-CA" sz="2400" dirty="0" smtClean="0"/>
              <a:t>Demo Code</a:t>
            </a:r>
            <a:endParaRPr lang="en-CA" sz="2400" dirty="0"/>
          </a:p>
          <a:p>
            <a:pPr lvl="1"/>
            <a:r>
              <a:rPr lang="en-CA" sz="2000" dirty="0" smtClean="0">
                <a:latin typeface="Consolas" pitchFamily="49" charset="0"/>
                <a:cs typeface="Consolas" pitchFamily="49" charset="0"/>
                <a:hlinkClick r:id="rId4"/>
              </a:rPr>
              <a:t>colinb.me/Html5BizWebApp</a:t>
            </a:r>
            <a:endParaRPr lang="en-CA" sz="2000" dirty="0" smtClean="0">
              <a:latin typeface="Consolas" pitchFamily="49" charset="0"/>
              <a:cs typeface="Consolas" pitchFamily="49" charset="0"/>
            </a:endParaRPr>
          </a:p>
          <a:p>
            <a:endParaRPr lang="en-CA" sz="2400" dirty="0">
              <a:latin typeface="Consolas" pitchFamily="49" charset="0"/>
              <a:cs typeface="Consolas" pitchFamily="49" charset="0"/>
            </a:endParaRPr>
          </a:p>
          <a:p>
            <a:pPr marL="0" indent="0">
              <a:buNone/>
            </a:pPr>
            <a:endParaRPr lang="en-CA" sz="2400" dirty="0" smtClean="0">
              <a:latin typeface="Consolas" pitchFamily="49" charset="0"/>
              <a:cs typeface="Consolas" pitchFamily="49" charset="0"/>
            </a:endParaRPr>
          </a:p>
        </p:txBody>
      </p:sp>
      <p:sp>
        <p:nvSpPr>
          <p:cNvPr id="2" name="Content Placeholder 1"/>
          <p:cNvSpPr>
            <a:spLocks noGrp="1"/>
          </p:cNvSpPr>
          <p:nvPr>
            <p:ph sz="half" idx="2"/>
          </p:nvPr>
        </p:nvSpPr>
        <p:spPr/>
        <p:txBody>
          <a:bodyPr>
            <a:normAutofit/>
          </a:bodyPr>
          <a:lstStyle/>
          <a:p>
            <a:r>
              <a:rPr lang="en-CA" sz="2400" dirty="0" smtClean="0"/>
              <a:t>HTML5 Rocks</a:t>
            </a:r>
          </a:p>
          <a:p>
            <a:pPr lvl="1"/>
            <a:r>
              <a:rPr lang="en-CA" sz="2000" dirty="0" smtClean="0">
                <a:latin typeface="Consolas" pitchFamily="49" charset="0"/>
                <a:cs typeface="Consolas" pitchFamily="49" charset="0"/>
                <a:hlinkClick r:id="rId5"/>
              </a:rPr>
              <a:t>html5rocks.com</a:t>
            </a:r>
            <a:endParaRPr lang="en-CA" sz="2000" dirty="0" smtClean="0">
              <a:latin typeface="Consolas" pitchFamily="49" charset="0"/>
              <a:cs typeface="Consolas" pitchFamily="49" charset="0"/>
            </a:endParaRPr>
          </a:p>
          <a:p>
            <a:endParaRPr lang="en-CA" sz="2400" dirty="0" smtClean="0"/>
          </a:p>
          <a:p>
            <a:r>
              <a:rPr lang="en-CA" sz="2400" dirty="0" smtClean="0"/>
              <a:t>HTML5 </a:t>
            </a:r>
            <a:r>
              <a:rPr lang="en-CA" sz="2400" dirty="0"/>
              <a:t>Boilerplate</a:t>
            </a:r>
          </a:p>
          <a:p>
            <a:pPr lvl="1"/>
            <a:r>
              <a:rPr lang="en-CA" sz="2000" dirty="0" smtClean="0">
                <a:latin typeface="Consolas" pitchFamily="49" charset="0"/>
                <a:cs typeface="Consolas" pitchFamily="49" charset="0"/>
                <a:hlinkClick r:id="rId6"/>
              </a:rPr>
              <a:t>html5boilerplate.com</a:t>
            </a:r>
            <a:endParaRPr lang="en-CA" sz="2000" dirty="0" smtClean="0">
              <a:latin typeface="Consolas" pitchFamily="49" charset="0"/>
              <a:cs typeface="Consolas" pitchFamily="49" charset="0"/>
            </a:endParaRPr>
          </a:p>
          <a:p>
            <a:pPr lvl="1"/>
            <a:endParaRPr lang="en-CA" sz="2000" dirty="0">
              <a:latin typeface="Consolas" pitchFamily="49" charset="0"/>
              <a:cs typeface="Consolas" pitchFamily="49" charset="0"/>
            </a:endParaRPr>
          </a:p>
          <a:p>
            <a:r>
              <a:rPr lang="en-CA" sz="2400" dirty="0"/>
              <a:t>HTML5 Browser-Feature Matrix</a:t>
            </a:r>
          </a:p>
          <a:p>
            <a:pPr lvl="1"/>
            <a:r>
              <a:rPr lang="en-CA" sz="2000" dirty="0" smtClean="0">
                <a:latin typeface="Consolas" pitchFamily="49" charset="0"/>
                <a:cs typeface="Consolas" pitchFamily="49" charset="0"/>
                <a:hlinkClick r:id="rId7"/>
              </a:rPr>
              <a:t>caniuse.com</a:t>
            </a:r>
            <a:endParaRPr lang="en-CA" sz="2000" dirty="0" smtClean="0">
              <a:latin typeface="Consolas" pitchFamily="49" charset="0"/>
              <a:cs typeface="Consolas" pitchFamily="49" charset="0"/>
            </a:endParaRPr>
          </a:p>
          <a:p>
            <a:pPr lvl="1"/>
            <a:endParaRPr lang="en-CA" sz="2000" dirty="0">
              <a:latin typeface="Consolas" pitchFamily="49" charset="0"/>
              <a:cs typeface="Consolas" pitchFamily="49" charset="0"/>
            </a:endParaRPr>
          </a:p>
          <a:p>
            <a:r>
              <a:rPr lang="en-CA" sz="2400" dirty="0"/>
              <a:t>HTML5 </a:t>
            </a:r>
            <a:r>
              <a:rPr lang="en-CA" sz="2400" dirty="0" err="1"/>
              <a:t>Polyfills</a:t>
            </a:r>
            <a:endParaRPr lang="en-CA" sz="2400" dirty="0"/>
          </a:p>
          <a:p>
            <a:pPr lvl="1"/>
            <a:r>
              <a:rPr lang="en-CA" sz="2000" dirty="0">
                <a:latin typeface="Consolas" pitchFamily="49" charset="0"/>
                <a:cs typeface="Consolas" pitchFamily="49" charset="0"/>
                <a:hlinkClick r:id="rId4"/>
              </a:rPr>
              <a:t>colinb.me/Html5Polyfills</a:t>
            </a:r>
            <a:endParaRPr lang="en-CA" sz="2000" dirty="0">
              <a:latin typeface="Consolas" pitchFamily="49" charset="0"/>
              <a:cs typeface="Consolas" pitchFamily="49" charset="0"/>
            </a:endParaRPr>
          </a:p>
          <a:p>
            <a:endParaRPr lang="en-CA" sz="2400" dirty="0"/>
          </a:p>
        </p:txBody>
      </p:sp>
      <p:pic>
        <p:nvPicPr>
          <p:cNvPr id="5" name="Picture 4" descr="Demo Reverse.png"/>
          <p:cNvPicPr>
            <a:picLocks noChangeAspect="1"/>
          </p:cNvPicPr>
          <p:nvPr/>
        </p:nvPicPr>
        <p:blipFill>
          <a:blip r:embed="rId8" cstate="print"/>
          <a:stretch>
            <a:fillRect/>
          </a:stretch>
        </p:blipFill>
        <p:spPr>
          <a:xfrm>
            <a:off x="7943792" y="260839"/>
            <a:ext cx="857308" cy="763200"/>
          </a:xfrm>
          <a:prstGeom prst="rect">
            <a:avLst/>
          </a:prstGeom>
          <a:noFill/>
          <a:ln>
            <a:noFill/>
          </a:ln>
        </p:spPr>
      </p:pic>
    </p:spTree>
    <p:extLst>
      <p:ext uri="{BB962C8B-B14F-4D97-AF65-F5344CB8AC3E}">
        <p14:creationId xmlns:p14="http://schemas.microsoft.com/office/powerpoint/2010/main" val="163803287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2900" y="260839"/>
            <a:ext cx="8458200" cy="762000"/>
          </a:xfrm>
        </p:spPr>
        <p:txBody>
          <a:bodyPr/>
          <a:lstStyle/>
          <a:p>
            <a:r>
              <a:rPr lang="en-CA" dirty="0"/>
              <a:t>r</a:t>
            </a:r>
            <a:r>
              <a:rPr lang="en-CA" dirty="0" smtClean="0"/>
              <a:t>elated </a:t>
            </a:r>
            <a:r>
              <a:rPr lang="en-CA" dirty="0"/>
              <a:t>s</a:t>
            </a:r>
            <a:r>
              <a:rPr lang="en-CA" dirty="0" smtClean="0"/>
              <a:t>essions</a:t>
            </a:r>
            <a:endParaRPr lang="en-CA" dirty="0"/>
          </a:p>
        </p:txBody>
      </p:sp>
      <p:sp>
        <p:nvSpPr>
          <p:cNvPr id="4" name="Content Placeholder 3"/>
          <p:cNvSpPr>
            <a:spLocks noGrp="1"/>
          </p:cNvSpPr>
          <p:nvPr>
            <p:ph idx="1"/>
          </p:nvPr>
        </p:nvSpPr>
        <p:spPr/>
        <p:txBody>
          <a:bodyPr/>
          <a:lstStyle/>
          <a:p>
            <a:r>
              <a:rPr lang="en-CA" dirty="0" smtClean="0"/>
              <a:t>Adding the </a:t>
            </a:r>
            <a:r>
              <a:rPr lang="en-CA" dirty="0" err="1" smtClean="0"/>
              <a:t>Awesomesauce</a:t>
            </a:r>
            <a:r>
              <a:rPr lang="en-CA" dirty="0" smtClean="0"/>
              <a:t> Flavour with Internet Explorer 9 Pinned Sites – 4:15pm in </a:t>
            </a:r>
            <a:r>
              <a:rPr lang="en-CA" dirty="0" err="1" smtClean="0"/>
              <a:t>McKennit</a:t>
            </a:r>
            <a:r>
              <a:rPr lang="en-CA" dirty="0" smtClean="0"/>
              <a:t> 8-10</a:t>
            </a:r>
          </a:p>
          <a:p>
            <a:pPr marL="0" indent="0">
              <a:buNone/>
            </a:pPr>
            <a:endParaRPr lang="en-CA" dirty="0" smtClean="0"/>
          </a:p>
          <a:p>
            <a:pPr marL="0" indent="0">
              <a:buNone/>
            </a:pPr>
            <a:r>
              <a:rPr lang="en-CA" dirty="0" smtClean="0"/>
              <a:t>sessions you missed</a:t>
            </a:r>
          </a:p>
          <a:p>
            <a:r>
              <a:rPr lang="en-CA" dirty="0" smtClean="0"/>
              <a:t>Application Development with  HTML5</a:t>
            </a:r>
          </a:p>
          <a:p>
            <a:r>
              <a:rPr lang="en-CA" dirty="0" smtClean="0"/>
              <a:t>HTML5 and CSS3 Techniques You Can Use Today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7900" y="260839"/>
            <a:ext cx="763200" cy="763200"/>
          </a:xfrm>
          <a:prstGeom prst="rect">
            <a:avLst/>
          </a:prstGeom>
        </p:spPr>
      </p:pic>
    </p:spTree>
    <p:extLst>
      <p:ext uri="{BB962C8B-B14F-4D97-AF65-F5344CB8AC3E}">
        <p14:creationId xmlns:p14="http://schemas.microsoft.com/office/powerpoint/2010/main" val="263919787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smtClean="0"/>
              <a:t>evaluations and feedback</a:t>
            </a:r>
            <a:endParaRPr lang="en-CA" dirty="0"/>
          </a:p>
        </p:txBody>
      </p:sp>
      <p:sp>
        <p:nvSpPr>
          <p:cNvPr id="7" name="Content Placeholder 6"/>
          <p:cNvSpPr>
            <a:spLocks noGrp="1"/>
          </p:cNvSpPr>
          <p:nvPr>
            <p:ph idx="1"/>
          </p:nvPr>
        </p:nvSpPr>
        <p:spPr/>
        <p:txBody>
          <a:bodyPr/>
          <a:lstStyle/>
          <a:p>
            <a:pPr lvl="0"/>
            <a:r>
              <a:rPr lang="en-CA" dirty="0" smtClean="0"/>
              <a:t>Please fill out your evaluations!</a:t>
            </a:r>
          </a:p>
          <a:p>
            <a:pPr lvl="0"/>
            <a:r>
              <a:rPr lang="en-CA" dirty="0" smtClean="0"/>
              <a:t>Remember: 9 = Good; 1 = Bad</a:t>
            </a:r>
          </a:p>
          <a:p>
            <a:pPr lvl="1"/>
            <a:r>
              <a:rPr lang="en-CA" dirty="0" smtClean="0"/>
              <a:t>Let us know what you liked and disliked!</a:t>
            </a:r>
          </a:p>
          <a:p>
            <a:pPr lvl="1"/>
            <a:r>
              <a:rPr lang="en-CA" dirty="0" smtClean="0"/>
              <a:t>Have your voice heard!</a:t>
            </a:r>
          </a:p>
          <a:p>
            <a:pPr lvl="0"/>
            <a:r>
              <a:rPr lang="en-CA" dirty="0" smtClean="0"/>
              <a:t>Send us an email! </a:t>
            </a:r>
            <a:r>
              <a:rPr lang="en-CA" dirty="0" smtClean="0">
                <a:hlinkClick r:id="rId3"/>
              </a:rPr>
              <a:t>td_can@microsoft.com</a:t>
            </a:r>
            <a:endParaRPr lang="en-CA"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900" y="260839"/>
            <a:ext cx="763200" cy="763200"/>
          </a:xfrm>
          <a:prstGeom prst="rect">
            <a:avLst/>
          </a:prstGeom>
        </p:spPr>
      </p:pic>
    </p:spTree>
    <p:extLst>
      <p:ext uri="{BB962C8B-B14F-4D97-AF65-F5344CB8AC3E}">
        <p14:creationId xmlns:p14="http://schemas.microsoft.com/office/powerpoint/2010/main" val="14622060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74865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scrub checklist</a:t>
            </a:r>
            <a:endParaRPr lang="en-GB" dirty="0"/>
          </a:p>
        </p:txBody>
      </p:sp>
      <p:sp>
        <p:nvSpPr>
          <p:cNvPr id="14" name="Text Placeholder 13"/>
          <p:cNvSpPr>
            <a:spLocks noGrp="1"/>
          </p:cNvSpPr>
          <p:nvPr>
            <p:ph type="body" sz="quarter" idx="10"/>
          </p:nvPr>
        </p:nvSpPr>
        <p:spPr/>
        <p:txBody>
          <a:bodyPr>
            <a:normAutofit fontScale="62500" lnSpcReduction="20000"/>
          </a:bodyPr>
          <a:lstStyle/>
          <a:p>
            <a:r>
              <a:rPr lang="en-US" dirty="0" smtClean="0"/>
              <a:t>Note: All virtual machines created for use at TechDays MUST be created and tested to work on Windows Server 2008 R2 SP1 Hyper-V</a:t>
            </a:r>
          </a:p>
          <a:p>
            <a:r>
              <a:rPr lang="en-US" dirty="0" smtClean="0"/>
              <a:t>Submit your final deck to your Content Lead on or before </a:t>
            </a:r>
            <a:r>
              <a:rPr lang="en-US" dirty="0" smtClean="0">
                <a:solidFill>
                  <a:srgbClr val="FF0000"/>
                </a:solidFill>
              </a:rPr>
              <a:t>September 30, 2011</a:t>
            </a:r>
            <a:r>
              <a:rPr lang="en-US" dirty="0" smtClean="0"/>
              <a:t>.</a:t>
            </a:r>
          </a:p>
          <a:p>
            <a:endParaRPr lang="en-GB" dirty="0" smtClean="0"/>
          </a:p>
          <a:p>
            <a:r>
              <a:rPr lang="en-US" dirty="0" smtClean="0"/>
              <a:t>Required slides must NOT be removed</a:t>
            </a:r>
          </a:p>
          <a:p>
            <a:r>
              <a:rPr lang="en-US" dirty="0" smtClean="0"/>
              <a:t>Do NOT include any non-template logos and graphics from the walk-in slide </a:t>
            </a:r>
          </a:p>
          <a:p>
            <a:r>
              <a:rPr lang="en-US" b="1" u="sng" dirty="0" smtClean="0"/>
              <a:t>Do</a:t>
            </a:r>
            <a:r>
              <a:rPr lang="en-US" dirty="0" smtClean="0"/>
              <a:t> include  comments, hidden slides and speaker notes  in the deck to help speakers in other cities prepare to deliver the content  and for content review by Content Leads</a:t>
            </a:r>
          </a:p>
          <a:p>
            <a:r>
              <a:rPr lang="en-US" dirty="0" smtClean="0"/>
              <a:t>Notify Damir Bersinic (damirb@microsoft.com) of any images identified as unlicensed for escalation</a:t>
            </a:r>
          </a:p>
          <a:p>
            <a:endParaRPr lang="en-US" dirty="0" smtClean="0"/>
          </a:p>
          <a:p>
            <a:r>
              <a:rPr lang="en-US" dirty="0" smtClean="0"/>
              <a:t>Use the provided event template and associated colors, fonts, layout and transition slides</a:t>
            </a:r>
          </a:p>
          <a:p>
            <a:r>
              <a:rPr lang="en-US" dirty="0" smtClean="0"/>
              <a:t>Correct product names to follow applicable branding rules</a:t>
            </a:r>
            <a:endParaRPr lang="en-US" dirty="0"/>
          </a:p>
        </p:txBody>
      </p:sp>
    </p:spTree>
    <p:extLst>
      <p:ext uri="{BB962C8B-B14F-4D97-AF65-F5344CB8AC3E}">
        <p14:creationId xmlns:p14="http://schemas.microsoft.com/office/powerpoint/2010/main" val="41149655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5710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our </a:t>
            </a:r>
            <a:r>
              <a:rPr lang="en-CA" dirty="0"/>
              <a:t>j</a:t>
            </a:r>
            <a:r>
              <a:rPr lang="en-CA" dirty="0" smtClean="0"/>
              <a:t>ourney today</a:t>
            </a:r>
            <a:endParaRPr lang="en-CA"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19301955"/>
              </p:ext>
            </p:extLst>
          </p:nvPr>
        </p:nvGraphicFramePr>
        <p:xfrm>
          <a:off x="342900" y="1266825"/>
          <a:ext cx="8458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31443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the web has evolved</a:t>
            </a:r>
            <a:endParaRPr lang="en-CA" dirty="0"/>
          </a:p>
        </p:txBody>
      </p:sp>
      <p:pic>
        <p:nvPicPr>
          <p:cNvPr id="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369" y="1266825"/>
            <a:ext cx="4443262" cy="4191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9639" y="2176319"/>
            <a:ext cx="3189463" cy="156966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Static content</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Server generated</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Minimal interaction</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Limited design choices</a:t>
            </a:r>
            <a:endParaRPr lang="en-CA" sz="2400" spc="-15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173397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the web has evolved</a:t>
            </a:r>
            <a:endParaRPr lang="en-CA" dirty="0"/>
          </a:p>
        </p:txBody>
      </p:sp>
      <p:pic>
        <p:nvPicPr>
          <p:cNvPr id="1028" name="Picture 4" descr="http://download.oracle.com/docs/cd/E11857_01/install.111/e12414/img/hp_sm_to_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49458"/>
            <a:ext cx="4962525" cy="3562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http://e-nsure.com/images/17.gif"/>
          <p:cNvPicPr>
            <a:picLocks noChangeAspect="1" noChangeArrowheads="1"/>
          </p:cNvPicPr>
          <p:nvPr/>
        </p:nvPicPr>
        <p:blipFill rotWithShape="1">
          <a:blip r:embed="rId3">
            <a:extLst>
              <a:ext uri="{28A0092B-C50C-407E-A947-70E740481C1C}">
                <a14:useLocalDpi xmlns:a14="http://schemas.microsoft.com/office/drawing/2010/main" val="0"/>
              </a:ext>
            </a:extLst>
          </a:blip>
          <a:srcRect t="8144" b="4906"/>
          <a:stretch/>
        </p:blipFill>
        <p:spPr bwMode="auto">
          <a:xfrm>
            <a:off x="3347864" y="2425452"/>
            <a:ext cx="5638800" cy="31885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273324"/>
            <a:ext cx="3178165" cy="30784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64088" y="841276"/>
            <a:ext cx="3444276" cy="193899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Functional</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Overwhelming</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Training required</a:t>
            </a:r>
          </a:p>
          <a:p>
            <a:pPr marL="342900" indent="-342900">
              <a:buFont typeface="Arial" pitchFamily="34" charset="0"/>
              <a:buChar char="•"/>
            </a:pPr>
            <a:r>
              <a:rPr lang="en-CA" sz="2400" spc="-150" dirty="0">
                <a:latin typeface="Segoe UI" pitchFamily="34" charset="0"/>
                <a:ea typeface="Segoe UI" pitchFamily="34" charset="0"/>
                <a:cs typeface="Segoe UI" pitchFamily="34" charset="0"/>
              </a:rPr>
              <a:t>Bland design</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Fails to embrace the web</a:t>
            </a:r>
            <a:endParaRPr lang="en-CA" sz="2400" spc="-15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66757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web has evolved</a:t>
            </a:r>
            <a:endParaRPr lang="en-CA" dirty="0"/>
          </a:p>
        </p:txBody>
      </p:sp>
      <p:pic>
        <p:nvPicPr>
          <p:cNvPr id="2050" name="Picture 2" descr="http://www.xero.com/img/sitewide/features/hero-features-dashboard-d93d03.png"/>
          <p:cNvPicPr>
            <a:picLocks noChangeAspect="1" noChangeArrowheads="1"/>
          </p:cNvPicPr>
          <p:nvPr/>
        </p:nvPicPr>
        <p:blipFill rotWithShape="1">
          <a:blip r:embed="rId2">
            <a:extLst>
              <a:ext uri="{28A0092B-C50C-407E-A947-70E740481C1C}">
                <a14:useLocalDpi xmlns:a14="http://schemas.microsoft.com/office/drawing/2010/main" val="0"/>
              </a:ext>
            </a:extLst>
          </a:blip>
          <a:srcRect l="20452" t="2673" r="20790" b="3476"/>
          <a:stretch/>
        </p:blipFill>
        <p:spPr bwMode="auto">
          <a:xfrm>
            <a:off x="769248" y="2333466"/>
            <a:ext cx="2639192" cy="31686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descr="Your Project (zoomed in)"/>
          <p:cNvPicPr>
            <a:picLocks noChangeAspect="1" noChangeArrowheads="1"/>
          </p:cNvPicPr>
          <p:nvPr/>
        </p:nvPicPr>
        <p:blipFill rotWithShape="1">
          <a:blip r:embed="rId3">
            <a:extLst>
              <a:ext uri="{28A0092B-C50C-407E-A947-70E740481C1C}">
                <a14:useLocalDpi xmlns:a14="http://schemas.microsoft.com/office/drawing/2010/main" val="0"/>
              </a:ext>
            </a:extLst>
          </a:blip>
          <a:srcRect l="3575" t="7928" r="4565" b="12604"/>
          <a:stretch/>
        </p:blipFill>
        <p:spPr bwMode="auto">
          <a:xfrm>
            <a:off x="2088844" y="1623279"/>
            <a:ext cx="2955173" cy="232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www.socialcast.com/images/microblogg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148" y="830689"/>
            <a:ext cx="3549605" cy="23173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apstreamwork.com/sites/streamwork/files/discussion_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1092" y="3001516"/>
            <a:ext cx="3335411"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868144" y="4369668"/>
            <a:ext cx="3037435" cy="120032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z="2400" spc="-150" dirty="0">
                <a:latin typeface="Segoe UI" pitchFamily="34" charset="0"/>
                <a:ea typeface="Segoe UI" pitchFamily="34" charset="0"/>
                <a:cs typeface="Segoe UI" pitchFamily="34" charset="0"/>
              </a:rPr>
              <a:t>Responsive interfaces</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Visually appealing</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Minimal training </a:t>
            </a:r>
          </a:p>
        </p:txBody>
      </p:sp>
    </p:spTree>
    <p:extLst>
      <p:ext uri="{BB962C8B-B14F-4D97-AF65-F5344CB8AC3E}">
        <p14:creationId xmlns:p14="http://schemas.microsoft.com/office/powerpoint/2010/main" val="297240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76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a:xfrm>
            <a:off x="1871700" y="1607377"/>
            <a:ext cx="5400600" cy="2500246"/>
            <a:chOff x="1871700" y="2288114"/>
            <a:chExt cx="5400600" cy="2500246"/>
          </a:xfrm>
        </p:grpSpPr>
        <p:grpSp>
          <p:nvGrpSpPr>
            <p:cNvPr id="6" name="Group 5"/>
            <p:cNvGrpSpPr/>
            <p:nvPr/>
          </p:nvGrpSpPr>
          <p:grpSpPr>
            <a:xfrm>
              <a:off x="1871700" y="2288114"/>
              <a:ext cx="5400600" cy="1138773"/>
              <a:chOff x="1979712" y="1979856"/>
              <a:chExt cx="5400600" cy="1138773"/>
            </a:xfrm>
          </p:grpSpPr>
          <p:sp>
            <p:nvSpPr>
              <p:cNvPr id="4" name="TextBox 3"/>
              <p:cNvSpPr txBox="1"/>
              <p:nvPr/>
            </p:nvSpPr>
            <p:spPr>
              <a:xfrm>
                <a:off x="1979712" y="1979856"/>
                <a:ext cx="2088232" cy="1138773"/>
              </a:xfrm>
              <a:prstGeom prst="rect">
                <a:avLst/>
              </a:prstGeom>
              <a:noFill/>
            </p:spPr>
            <p:txBody>
              <a:bodyPr wrap="square" rtlCol="0">
                <a:spAutoFit/>
              </a:bodyPr>
              <a:lstStyle/>
              <a:p>
                <a:pPr algn="ctr"/>
                <a:r>
                  <a:rPr lang="en-CA" sz="4000" b="1" spc="-150" dirty="0" smtClean="0">
                    <a:solidFill>
                      <a:schemeClr val="tx2"/>
                    </a:solidFill>
                    <a:latin typeface="Segoe UI" pitchFamily="34" charset="0"/>
                    <a:ea typeface="Segoe UI" pitchFamily="34" charset="0"/>
                    <a:cs typeface="Segoe UI" pitchFamily="34" charset="0"/>
                  </a:rPr>
                  <a:t>HTML5</a:t>
                </a:r>
                <a:r>
                  <a:rPr lang="en-CA" sz="4000" spc="-150" dirty="0" smtClean="0">
                    <a:solidFill>
                      <a:schemeClr val="tx2"/>
                    </a:solidFill>
                    <a:latin typeface="Segoe UI" pitchFamily="34" charset="0"/>
                    <a:ea typeface="Segoe UI" pitchFamily="34" charset="0"/>
                    <a:cs typeface="Segoe UI" pitchFamily="34" charset="0"/>
                  </a:rPr>
                  <a:t/>
                </a:r>
                <a:br>
                  <a:rPr lang="en-CA" sz="4000" spc="-150" dirty="0" smtClean="0">
                    <a:solidFill>
                      <a:schemeClr val="tx2"/>
                    </a:solidFill>
                    <a:latin typeface="Segoe UI" pitchFamily="34" charset="0"/>
                    <a:ea typeface="Segoe UI" pitchFamily="34" charset="0"/>
                    <a:cs typeface="Segoe UI" pitchFamily="34" charset="0"/>
                  </a:rPr>
                </a:br>
                <a:r>
                  <a:rPr lang="en-CA" sz="2800" i="1" spc="-150" dirty="0" smtClean="0">
                    <a:solidFill>
                      <a:schemeClr val="tx2"/>
                    </a:solidFill>
                    <a:latin typeface="Cambria" pitchFamily="18" charset="0"/>
                    <a:ea typeface="Segoe UI" pitchFamily="34" charset="0"/>
                    <a:cs typeface="Segoe UI" pitchFamily="34" charset="0"/>
                  </a:rPr>
                  <a:t>Content</a:t>
                </a:r>
                <a:endParaRPr lang="en-CA" sz="1200" i="1" dirty="0">
                  <a:latin typeface="Cambria" pitchFamily="18" charset="0"/>
                </a:endParaRPr>
              </a:p>
            </p:txBody>
          </p:sp>
          <p:sp>
            <p:nvSpPr>
              <p:cNvPr id="5" name="TextBox 4"/>
              <p:cNvSpPr txBox="1"/>
              <p:nvPr/>
            </p:nvSpPr>
            <p:spPr>
              <a:xfrm>
                <a:off x="5292080" y="1979856"/>
                <a:ext cx="2088232" cy="1138773"/>
              </a:xfrm>
              <a:prstGeom prst="rect">
                <a:avLst/>
              </a:prstGeom>
              <a:noFill/>
            </p:spPr>
            <p:txBody>
              <a:bodyPr wrap="square" rtlCol="0">
                <a:spAutoFit/>
              </a:bodyPr>
              <a:lstStyle/>
              <a:p>
                <a:pPr algn="ctr"/>
                <a:r>
                  <a:rPr lang="en-CA" sz="4000" b="1" spc="-150" dirty="0" smtClean="0">
                    <a:solidFill>
                      <a:schemeClr val="tx2"/>
                    </a:solidFill>
                    <a:latin typeface="Segoe UI" pitchFamily="34" charset="0"/>
                    <a:ea typeface="Segoe UI" pitchFamily="34" charset="0"/>
                    <a:cs typeface="Segoe UI" pitchFamily="34" charset="0"/>
                  </a:rPr>
                  <a:t>CSS3</a:t>
                </a:r>
              </a:p>
              <a:p>
                <a:pPr algn="ctr"/>
                <a:r>
                  <a:rPr lang="en-CA" sz="2800" i="1" spc="-150" dirty="0" smtClean="0">
                    <a:solidFill>
                      <a:schemeClr val="tx2"/>
                    </a:solidFill>
                    <a:latin typeface="Cambria" pitchFamily="18" charset="0"/>
                    <a:ea typeface="Segoe UI" pitchFamily="34" charset="0"/>
                    <a:cs typeface="Segoe UI" pitchFamily="34" charset="0"/>
                  </a:rPr>
                  <a:t>Presentation</a:t>
                </a:r>
                <a:endParaRPr lang="en-CA" sz="1200" i="1" dirty="0">
                  <a:latin typeface="Cambria" pitchFamily="18" charset="0"/>
                </a:endParaRPr>
              </a:p>
            </p:txBody>
          </p:sp>
        </p:grpSp>
        <p:sp>
          <p:nvSpPr>
            <p:cNvPr id="7" name="TextBox 6"/>
            <p:cNvSpPr txBox="1"/>
            <p:nvPr/>
          </p:nvSpPr>
          <p:spPr>
            <a:xfrm>
              <a:off x="2915816" y="3649587"/>
              <a:ext cx="3312368" cy="1138773"/>
            </a:xfrm>
            <a:prstGeom prst="rect">
              <a:avLst/>
            </a:prstGeom>
            <a:noFill/>
          </p:spPr>
          <p:txBody>
            <a:bodyPr wrap="square" rtlCol="0">
              <a:spAutoFit/>
            </a:bodyPr>
            <a:lstStyle/>
            <a:p>
              <a:pPr algn="ctr"/>
              <a:r>
                <a:rPr lang="en-CA" sz="4000" b="1" spc="-150" dirty="0" smtClean="0">
                  <a:solidFill>
                    <a:schemeClr val="tx2"/>
                  </a:solidFill>
                  <a:latin typeface="Segoe UI" pitchFamily="34" charset="0"/>
                  <a:ea typeface="Segoe UI" pitchFamily="34" charset="0"/>
                  <a:cs typeface="Segoe UI" pitchFamily="34" charset="0"/>
                </a:rPr>
                <a:t>JavaScript</a:t>
              </a:r>
              <a:r>
                <a:rPr lang="en-CA" sz="4000" spc="-150" dirty="0" smtClean="0">
                  <a:solidFill>
                    <a:schemeClr val="tx2"/>
                  </a:solidFill>
                  <a:latin typeface="Segoe UI" pitchFamily="34" charset="0"/>
                  <a:ea typeface="Segoe UI" pitchFamily="34" charset="0"/>
                  <a:cs typeface="Segoe UI" pitchFamily="34" charset="0"/>
                </a:rPr>
                <a:t/>
              </a:r>
              <a:br>
                <a:rPr lang="en-CA" sz="4000" spc="-150" dirty="0" smtClean="0">
                  <a:solidFill>
                    <a:schemeClr val="tx2"/>
                  </a:solidFill>
                  <a:latin typeface="Segoe UI" pitchFamily="34" charset="0"/>
                  <a:ea typeface="Segoe UI" pitchFamily="34" charset="0"/>
                  <a:cs typeface="Segoe UI" pitchFamily="34" charset="0"/>
                </a:rPr>
              </a:br>
              <a:r>
                <a:rPr lang="en-CA" sz="2800" i="1" spc="-150" dirty="0" smtClean="0">
                  <a:solidFill>
                    <a:schemeClr val="tx2"/>
                  </a:solidFill>
                  <a:latin typeface="Cambria" pitchFamily="18" charset="0"/>
                  <a:ea typeface="Segoe UI" pitchFamily="34" charset="0"/>
                  <a:cs typeface="Segoe UI" pitchFamily="34" charset="0"/>
                </a:rPr>
                <a:t>Behavior</a:t>
              </a:r>
              <a:endParaRPr lang="en-CA" sz="1200" i="1" dirty="0">
                <a:latin typeface="Cambria" pitchFamily="18" charset="0"/>
              </a:endParaRPr>
            </a:p>
          </p:txBody>
        </p:sp>
      </p:grpSp>
    </p:spTree>
    <p:extLst>
      <p:ext uri="{BB962C8B-B14F-4D97-AF65-F5344CB8AC3E}">
        <p14:creationId xmlns:p14="http://schemas.microsoft.com/office/powerpoint/2010/main" val="999272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capable browsers</a:t>
            </a:r>
            <a:endParaRPr lang="en-CA" dirty="0"/>
          </a:p>
        </p:txBody>
      </p:sp>
      <p:sp>
        <p:nvSpPr>
          <p:cNvPr id="6" name="Content Placeholder 5"/>
          <p:cNvSpPr>
            <a:spLocks noGrp="1"/>
          </p:cNvSpPr>
          <p:nvPr>
            <p:ph idx="1"/>
          </p:nvPr>
        </p:nvSpPr>
        <p:spPr/>
        <p:txBody>
          <a:bodyPr/>
          <a:lstStyle/>
          <a:p>
            <a:endParaRPr lang="en-CA" dirty="0" smtClean="0"/>
          </a:p>
          <a:p>
            <a:endParaRPr lang="en-CA" dirty="0"/>
          </a:p>
          <a:p>
            <a:r>
              <a:rPr lang="en-CA" dirty="0" smtClean="0"/>
              <a:t>Variety of browsers already in your enterprise</a:t>
            </a:r>
          </a:p>
          <a:p>
            <a:r>
              <a:rPr lang="en-CA" dirty="0" smtClean="0"/>
              <a:t>Mobile versions catching up very quickly</a:t>
            </a:r>
          </a:p>
          <a:p>
            <a:r>
              <a:rPr lang="en-CA" dirty="0" smtClean="0"/>
              <a:t>Cross-browser </a:t>
            </a:r>
            <a:r>
              <a:rPr lang="en-CA" dirty="0" err="1" smtClean="0"/>
              <a:t>interop</a:t>
            </a:r>
            <a:r>
              <a:rPr lang="en-CA" dirty="0" smtClean="0"/>
              <a:t> focus  over past few years</a:t>
            </a:r>
          </a:p>
          <a:p>
            <a:pPr lvl="1"/>
            <a:r>
              <a:rPr lang="en-CA" dirty="0" smtClean="0"/>
              <a:t>Web Standards Project ACID tests</a:t>
            </a:r>
          </a:p>
          <a:p>
            <a:pPr lvl="1"/>
            <a:r>
              <a:rPr lang="en-CA" dirty="0" err="1" smtClean="0"/>
              <a:t>ECMAScript</a:t>
            </a:r>
            <a:r>
              <a:rPr lang="en-CA" dirty="0" smtClean="0"/>
              <a:t> Test Suite </a:t>
            </a:r>
            <a:endParaRPr lang="en-CA" dirty="0"/>
          </a:p>
        </p:txBody>
      </p:sp>
      <p:grpSp>
        <p:nvGrpSpPr>
          <p:cNvPr id="2" name="Group 1"/>
          <p:cNvGrpSpPr/>
          <p:nvPr/>
        </p:nvGrpSpPr>
        <p:grpSpPr>
          <a:xfrm>
            <a:off x="755696" y="1129308"/>
            <a:ext cx="7632608" cy="1080000"/>
            <a:chOff x="539672" y="1005732"/>
            <a:chExt cx="7632608" cy="1080000"/>
          </a:xfrm>
        </p:grpSpPr>
        <p:pic>
          <p:nvPicPr>
            <p:cNvPr id="3074" name="Picture 2" descr="http://www.gettyicons.com/free-icons/193/the-browsers/png/256/ie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72"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gettyicons.com/free-icons/193/the-browsers/png/256/firefox_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824"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gettyicons.com/free-icons/193/the-browsers/png/256/chrome_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128"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gettyicons.com/free-icons/193/the-browsers/png/256/safari_25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976"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ettyicons.com/free-icons/193/the-browsers/png/256/opera_25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40483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Days 2011 Template 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43E9CDABFCD5E4FBA1898C936196390" ma:contentTypeVersion="3" ma:contentTypeDescription="Create a new document." ma:contentTypeScope="" ma:versionID="64789dc55d9701c687ee5c1c7390758a">
  <xsd:schema xmlns:xsd="http://www.w3.org/2001/XMLSchema" xmlns:xs="http://www.w3.org/2001/XMLSchema" xmlns:p="http://schemas.microsoft.com/office/2006/metadata/properties" xmlns:ns2="230e9df3-be65-4c73-a93b-d1236ebd677e" xmlns:ns3="ae5bcba0-36dd-47c5-a935-559f6a74fc2f" targetNamespace="http://schemas.microsoft.com/office/2006/metadata/properties" ma:root="true" ma:fieldsID="b2f6e6c048dcf90ab78615e1cfb9135f" ns2:_="" ns3:_="">
    <xsd:import namespace="230e9df3-be65-4c73-a93b-d1236ebd677e"/>
    <xsd:import namespace="ae5bcba0-36dd-47c5-a935-559f6a74fc2f"/>
    <xsd:element name="properties">
      <xsd:complexType>
        <xsd:sequence>
          <xsd:element name="documentManagement">
            <xsd:complexType>
              <xsd:all>
                <xsd:element ref="ns2:TaxKeywordTaxHTField" minOccurs="0"/>
                <xsd:element ref="ns2:TaxCatchAll" minOccurs="0"/>
                <xsd:element ref="ns2:TaxCatchAllLabel" minOccurs="0"/>
                <xsd:element ref="ns2:_dlc_DocId" minOccurs="0"/>
                <xsd:element ref="ns2:_dlc_DocIdUrl" minOccurs="0"/>
                <xsd:element ref="ns2:_dlc_DocIdPersistId" minOccurs="0"/>
                <xsd:element ref="ns3:Document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5addfff3-205c-4699-b1a4-94bca786ac8b}" ma:internalName="TaxCatchAll" ma:showField="CatchAllData" ma:web="ae5bcba0-36dd-47c5-a935-559f6a74fc2f">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addfff3-205c-4699-b1a4-94bca786ac8b}" ma:internalName="TaxCatchAllLabel" ma:readOnly="true" ma:showField="CatchAllDataLabel" ma:web="ae5bcba0-36dd-47c5-a935-559f6a74fc2f">
      <xsd:complexType>
        <xsd:complexContent>
          <xsd:extension base="dms:MultiChoiceLookup">
            <xsd:sequence>
              <xsd:element name="Value" type="dms:Lookup" maxOccurs="unbounded" minOccurs="0" nillable="true"/>
            </xsd:sequence>
          </xsd:extension>
        </xsd:complexContent>
      </xsd:complexType>
    </xsd:element>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e5bcba0-36dd-47c5-a935-559f6a74fc2f" elementFormDefault="qualified">
    <xsd:import namespace="http://schemas.microsoft.com/office/2006/documentManagement/types"/>
    <xsd:import namespace="http://schemas.microsoft.com/office/infopath/2007/PartnerControls"/>
    <xsd:element name="Document_x0020_Status" ma:index="15" ma:displayName="Document Status" ma:default="DRAFT" ma:format="Dropdown" ma:internalName="Document_x0020_Status">
      <xsd:simpleType>
        <xsd:restriction base="dms:Choice">
          <xsd:enumeration value="DRAFT"/>
          <xsd:enumeration value="COMPLETED, PENDING REVIEW"/>
          <xsd:enumeration value="COMPLETED, UNDER REVIEW"/>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_x0020_Status xmlns="ae5bcba0-36dd-47c5-a935-559f6a74fc2f">DRAFT</Document_x0020_Status>
    <TaxKeywordTaxHTField xmlns="230e9df3-be65-4c73-a93b-d1236ebd677e">
      <Terms xmlns="http://schemas.microsoft.com/office/infopath/2007/PartnerControls">
        <TermInfo xmlns="http://schemas.microsoft.com/office/infopath/2007/PartnerControls">
          <TermName xmlns="http://schemas.microsoft.com/office/infopath/2007/PartnerControls">TechDays Canada</TermName>
          <TermId xmlns="http://schemas.microsoft.com/office/infopath/2007/PartnerControls">7800cece-e888-4629-9cf7-62349ec7caa2</TermId>
        </TermInfo>
      </Terms>
    </TaxKeywordTaxHTField>
    <TaxCatchAll xmlns="230e9df3-be65-4c73-a93b-d1236ebd677e">
      <Value>100</Value>
    </TaxCatchAll>
    <_dlc_DocId xmlns="230e9df3-be65-4c73-a93b-d1236ebd677e">ZJ4HKT2J7E3K-20-250</_dlc_DocId>
    <_dlc_DocIdUrl xmlns="230e9df3-be65-4c73-a93b-d1236ebd677e">
      <Url>http://sharepoint/sites/cdndpe/TechDays/_layouts/DocIdRedir.aspx?ID=ZJ4HKT2J7E3K-20-250</Url>
      <Description>ZJ4HKT2J7E3K-20-250</Description>
    </_dlc_DocIdUrl>
  </documentManagement>
</p:properties>
</file>

<file path=customXml/itemProps1.xml><?xml version="1.0" encoding="utf-8"?>
<ds:datastoreItem xmlns:ds="http://schemas.openxmlformats.org/officeDocument/2006/customXml" ds:itemID="{C25407E9-4C36-4D77-8023-B582E3A0DD4D}">
  <ds:schemaRefs>
    <ds:schemaRef ds:uri="http://schemas.microsoft.com/sharepoint/v3/contenttype/forms"/>
  </ds:schemaRefs>
</ds:datastoreItem>
</file>

<file path=customXml/itemProps2.xml><?xml version="1.0" encoding="utf-8"?>
<ds:datastoreItem xmlns:ds="http://schemas.openxmlformats.org/officeDocument/2006/customXml" ds:itemID="{4BC7350A-48F2-4602-8365-32377430E627}">
  <ds:schemaRefs>
    <ds:schemaRef ds:uri="http://schemas.microsoft.com/sharepoint/events"/>
  </ds:schemaRefs>
</ds:datastoreItem>
</file>

<file path=customXml/itemProps3.xml><?xml version="1.0" encoding="utf-8"?>
<ds:datastoreItem xmlns:ds="http://schemas.openxmlformats.org/officeDocument/2006/customXml" ds:itemID="{BAC3AEF9-632B-466A-999E-957ABF949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ae5bcba0-36dd-47c5-a935-559f6a74fc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D5FC268-352D-451A-9FED-91854303A4FC}">
  <ds:schemaRefs>
    <ds:schemaRef ds:uri="http://www.w3.org/XML/1998/namespace"/>
    <ds:schemaRef ds:uri="ae5bcba0-36dd-47c5-a935-559f6a74fc2f"/>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TechDays 2011 Template v1</Template>
  <TotalTime>0</TotalTime>
  <Words>1321</Words>
  <Application>Microsoft Office PowerPoint</Application>
  <PresentationFormat>On-screen Show (16:10)</PresentationFormat>
  <Paragraphs>224</Paragraphs>
  <Slides>30</Slides>
  <Notes>7</Notes>
  <HiddenSlides>2</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TechDays 2011 Template v1</vt:lpstr>
      <vt:lpstr>key message for presentation</vt:lpstr>
      <vt:lpstr>Digging into an HTML5 Line of Business Start Kit</vt:lpstr>
      <vt:lpstr>scrub checklist</vt:lpstr>
      <vt:lpstr>our journey today</vt:lpstr>
      <vt:lpstr>the web has evolved</vt:lpstr>
      <vt:lpstr>the web has evolved</vt:lpstr>
      <vt:lpstr>the web has evolved</vt:lpstr>
      <vt:lpstr>PowerPoint Presentation</vt:lpstr>
      <vt:lpstr>capable browsers</vt:lpstr>
      <vt:lpstr>feature detection</vt:lpstr>
      <vt:lpstr>user experience is key</vt:lpstr>
      <vt:lpstr>desktop != mobile user experience</vt:lpstr>
      <vt:lpstr>PowerPoint Presentation</vt:lpstr>
      <vt:lpstr>structural elements</vt:lpstr>
      <vt:lpstr>accessibility (aria)</vt:lpstr>
      <vt:lpstr>layout and styling</vt:lpstr>
      <vt:lpstr>canvas</vt:lpstr>
      <vt:lpstr>web sockets</vt:lpstr>
      <vt:lpstr>controls</vt:lpstr>
      <vt:lpstr>drag &amp; drop</vt:lpstr>
      <vt:lpstr>messaging</vt:lpstr>
      <vt:lpstr>data storage</vt:lpstr>
      <vt:lpstr>offline applications</vt:lpstr>
      <vt:lpstr>essential tool sets</vt:lpstr>
      <vt:lpstr>next steps</vt:lpstr>
      <vt:lpstr>resources</vt:lpstr>
      <vt:lpstr>related sessions</vt:lpstr>
      <vt:lpstr>evaluations and feedback</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an HTML5 Line of Business Start Kit</dc:title>
  <dc:creator/>
  <cp:keywords>TechDays Canada</cp:keywords>
  <cp:lastModifiedBy/>
  <cp:revision>1</cp:revision>
  <dcterms:created xsi:type="dcterms:W3CDTF">2011-10-10T19:55:42Z</dcterms:created>
  <dcterms:modified xsi:type="dcterms:W3CDTF">2011-10-25T22:06:29Z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0x010100543E9CDABFCD5E4FBA1898C936196390</vt:lpwstr>
  </property>
  <property fmtid="{D5CDD505-2E9C-101B-9397-08002B2CF9AE}" pid="3" name="_dlc_DocIdItemGuid">
    <vt:lpwstr>5bf998ca-e6b2-4ff8-817f-9db42d656cea</vt:lpwstr>
  </property>
  <property fmtid="{D5CDD505-2E9C-101B-9397-08002B2CF9AE}" pid="4" name="TaxKeyword">
    <vt:lpwstr>100;#TechDays Canada|7800cece-e888-4629-9cf7-62349ec7caa2</vt:lpwstr>
  </property>
</Properties>
</file>