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  <p:sldId id="271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34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6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3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18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2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5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64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4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5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18335-60EC-4C77-A3D6-E26B7951B892}" type="datetimeFigureOut">
              <a:rPr lang="ko-KR" altLang="en-US" smtClean="0"/>
              <a:t>2019-07-04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15F5-5891-4E85-BF36-0043E346BF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7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실전 프로젝트 구성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요구사항 분석 및 설계에서부터 구현까지의 모든 과정</a:t>
            </a:r>
          </a:p>
          <a:p>
            <a:pPr lvl="1"/>
            <a:r>
              <a:rPr lang="en-US" altLang="ko-KR" sz="1800" dirty="0" smtClean="0"/>
              <a:t>UML</a:t>
            </a:r>
            <a:r>
              <a:rPr lang="ko-KR" altLang="en-US" sz="1800" dirty="0" smtClean="0"/>
              <a:t>을 프로젝트에서 이용하는 방법</a:t>
            </a:r>
          </a:p>
          <a:p>
            <a:pPr lvl="1"/>
            <a:r>
              <a:rPr lang="ko-KR" altLang="en-US" sz="1800" dirty="0" smtClean="0"/>
              <a:t>프레임워크 기반의 애플리케이션 개발</a:t>
            </a:r>
          </a:p>
          <a:p>
            <a:pPr lvl="1"/>
            <a:r>
              <a:rPr lang="en-US" altLang="ko-KR" sz="1800" dirty="0" smtClean="0"/>
              <a:t>DAO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DO </a:t>
            </a:r>
            <a:r>
              <a:rPr lang="ko-KR" altLang="en-US" sz="1800" dirty="0" smtClean="0"/>
              <a:t>패턴의 이용</a:t>
            </a:r>
          </a:p>
          <a:p>
            <a:pPr lvl="1"/>
            <a:r>
              <a:rPr lang="ko-KR" altLang="en-US" sz="1800" dirty="0" smtClean="0"/>
              <a:t>애플리케이션 국제화</a:t>
            </a:r>
          </a:p>
          <a:p>
            <a:pPr lvl="1"/>
            <a:r>
              <a:rPr lang="ko-KR" altLang="en-US" sz="1800" dirty="0" smtClean="0"/>
              <a:t>애플리케이션 </a:t>
            </a:r>
            <a:r>
              <a:rPr lang="ko-KR" altLang="en-US" sz="1800" dirty="0" err="1" smtClean="0"/>
              <a:t>로깅</a:t>
            </a:r>
            <a:r>
              <a:rPr lang="ko-KR" altLang="en-US" sz="1800" dirty="0" smtClean="0"/>
              <a:t> 및 예외 처리</a:t>
            </a:r>
            <a:endParaRPr lang="en-US" altLang="ko-KR" sz="1800" dirty="0" smtClean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253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165618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페이지 </a:t>
            </a:r>
            <a:r>
              <a:rPr lang="ko-KR" altLang="en-US" sz="1800" dirty="0" err="1" smtClean="0"/>
              <a:t>내비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게이션</a:t>
            </a:r>
            <a:endParaRPr lang="en-US" altLang="ko-KR" sz="1800" dirty="0" smtClean="0"/>
          </a:p>
          <a:p>
            <a:pPr lvl="1"/>
            <a:r>
              <a:rPr lang="ko-KR" altLang="en-US" sz="1400" dirty="0"/>
              <a:t>페이지 </a:t>
            </a:r>
            <a:r>
              <a:rPr lang="ko-KR" altLang="en-US" sz="1400" dirty="0" err="1"/>
              <a:t>내비게이션은</a:t>
            </a:r>
            <a:r>
              <a:rPr lang="ko-KR" altLang="en-US" sz="1400" dirty="0"/>
              <a:t> 방명록을 비롯해 게시판 등의 목록을 보여주는 데 있어 필수적이며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웹 </a:t>
            </a:r>
            <a:r>
              <a:rPr lang="ko-KR" altLang="en-US" sz="1400" dirty="0"/>
              <a:t>애플리케이션에서는 매우 유용하게 사용할 수 있는 </a:t>
            </a:r>
            <a:r>
              <a:rPr lang="ko-KR" altLang="en-US" sz="1400" dirty="0" smtClean="0"/>
              <a:t>기능이다</a:t>
            </a:r>
            <a:endParaRPr lang="en-US" altLang="ko-KR" sz="1400" dirty="0" smtClean="0"/>
          </a:p>
          <a:p>
            <a:pPr lvl="1"/>
            <a:r>
              <a:rPr lang="ko-KR" altLang="en-US" sz="1400" dirty="0"/>
              <a:t>페이지 </a:t>
            </a:r>
            <a:r>
              <a:rPr lang="ko-KR" altLang="en-US" sz="1400" dirty="0" err="1"/>
              <a:t>내비게이션</a:t>
            </a:r>
            <a:r>
              <a:rPr lang="ko-KR" altLang="en-US" sz="1400" dirty="0"/>
              <a:t> 구현에는 여러 방법이 있지만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데이터베이스가 제공하는 기능이나 </a:t>
            </a:r>
            <a:r>
              <a:rPr lang="ko-KR" altLang="en-US" sz="1400" dirty="0" smtClean="0"/>
              <a:t>별도의 </a:t>
            </a:r>
            <a:r>
              <a:rPr lang="ko-KR" altLang="en-US" sz="1400" dirty="0"/>
              <a:t>유틸리티 클래스 도움 없이 프로그램만으로 구현하는 경우에는 다음과 같은 변수 </a:t>
            </a:r>
            <a:r>
              <a:rPr lang="ko-KR" altLang="en-US" sz="1400" dirty="0" smtClean="0"/>
              <a:t>항목들을 </a:t>
            </a:r>
            <a:r>
              <a:rPr lang="ko-KR" altLang="en-US" sz="1400" dirty="0"/>
              <a:t>이용하는 방식이 많이 사용된다</a:t>
            </a:r>
            <a:r>
              <a:rPr lang="en-US" altLang="ko-KR" sz="1400" dirty="0"/>
              <a:t>.</a:t>
            </a:r>
            <a:r>
              <a:rPr lang="en-US" altLang="ko-KR" sz="1400" dirty="0" smtClean="0"/>
              <a:t>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708920"/>
            <a:ext cx="72866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861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2304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페이지 </a:t>
            </a:r>
            <a:r>
              <a:rPr lang="ko-KR" altLang="en-US" sz="1800" dirty="0" err="1" smtClean="0"/>
              <a:t>내비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게이션</a:t>
            </a:r>
            <a:endParaRPr lang="en-US" altLang="ko-KR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전체 게시물 수와 페이지 크기를 가지고 전체 페이지 수를 계산한다</a:t>
            </a:r>
            <a:r>
              <a:rPr lang="en-US" altLang="ko-KR" sz="1400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현재 요청 페이지에 대한 그룹을 계산하고</a:t>
            </a:r>
            <a:r>
              <a:rPr lang="en-US" altLang="ko-KR" sz="1400" dirty="0"/>
              <a:t>, </a:t>
            </a:r>
            <a:r>
              <a:rPr lang="ko-KR" altLang="en-US" sz="1400" dirty="0"/>
              <a:t>첫 번째 그룹이 아닌 경우 에는‘</a:t>
            </a:r>
            <a:r>
              <a:rPr lang="en-US" altLang="ko-KR" sz="1400" dirty="0"/>
              <a:t>&lt;&lt;’</a:t>
            </a:r>
            <a:r>
              <a:rPr lang="ko-KR" altLang="en-US" sz="1400" dirty="0"/>
              <a:t>혹은‘</a:t>
            </a:r>
            <a:r>
              <a:rPr lang="en-US" altLang="ko-KR" sz="1400" dirty="0"/>
              <a:t>[</a:t>
            </a:r>
            <a:r>
              <a:rPr lang="en-US" altLang="ko-KR" sz="1400" dirty="0" err="1"/>
              <a:t>prev</a:t>
            </a:r>
            <a:r>
              <a:rPr lang="en-US" altLang="ko-KR" sz="1400" dirty="0"/>
              <a:t>]’</a:t>
            </a:r>
            <a:r>
              <a:rPr lang="ko-KR" altLang="en-US" sz="1400" dirty="0" smtClean="0"/>
              <a:t>등 이전 </a:t>
            </a:r>
            <a:r>
              <a:rPr lang="ko-KR" altLang="en-US" sz="1400" dirty="0"/>
              <a:t>페이지로의 이동을 위한 링크를 구성한다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현재 페이지 이후의 링크를 구하기 위해 </a:t>
            </a:r>
            <a:r>
              <a:rPr lang="en-US" altLang="ko-KR" sz="1400" dirty="0" err="1"/>
              <a:t>linkPage</a:t>
            </a:r>
            <a:r>
              <a:rPr lang="ko-KR" altLang="en-US" sz="1400" dirty="0"/>
              <a:t>를 증가시킨 후</a:t>
            </a:r>
            <a:r>
              <a:rPr lang="en-US" altLang="ko-KR" sz="1400" dirty="0"/>
              <a:t>, </a:t>
            </a:r>
            <a:r>
              <a:rPr lang="ko-KR" altLang="en-US" sz="1400" dirty="0"/>
              <a:t>루프를 돌면서 그룹 </a:t>
            </a:r>
            <a:r>
              <a:rPr lang="ko-KR" altLang="en-US" sz="1400" dirty="0" smtClean="0"/>
              <a:t>크기 </a:t>
            </a:r>
            <a:r>
              <a:rPr lang="ko-KR" altLang="en-US" sz="1400" dirty="0"/>
              <a:t>지정에 따라 페이지 링크를 만들도록 </a:t>
            </a:r>
            <a:r>
              <a:rPr lang="ko-KR" altLang="en-US" sz="1400" dirty="0" smtClean="0"/>
              <a:t>한다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/>
              <a:t>다음 그룹이 있는 경우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즉 현재 그룹 이후에 페이지가 더 있다면 ‘</a:t>
            </a:r>
            <a:r>
              <a:rPr lang="en-US" altLang="ko-KR" sz="1400" dirty="0"/>
              <a:t>&gt;&gt;’,‘ [next</a:t>
            </a:r>
            <a:r>
              <a:rPr lang="en-US" altLang="ko-KR" sz="1400" dirty="0" smtClean="0"/>
              <a:t>]’ </a:t>
            </a:r>
            <a:r>
              <a:rPr lang="ko-KR" altLang="en-US" sz="1400" dirty="0" smtClean="0"/>
              <a:t>등 </a:t>
            </a:r>
            <a:r>
              <a:rPr lang="ko-KR" altLang="en-US" sz="1400" dirty="0"/>
              <a:t>다음 그룹 이동을 위한 링크를 만든다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/>
              <a:t>다음 </a:t>
            </a:r>
            <a:r>
              <a:rPr lang="ko-KR" altLang="en-US" sz="1400" dirty="0"/>
              <a:t>그룹 링크는 다음 그룹의 시작 페이지가 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7848872" cy="3312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한 페이지에 보일 게시물의 수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final PAGE_SIZE = 10;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그룹의 크기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GROUP_SIZE =10;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요청 페이지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값이다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String </a:t>
            </a:r>
            <a:r>
              <a:rPr lang="en-US" altLang="ko-KR" sz="1200" dirty="0" err="1">
                <a:solidFill>
                  <a:schemeClr val="tx1"/>
                </a:solidFill>
              </a:rPr>
              <a:t>reqPage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현재 페이지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curPage</a:t>
            </a:r>
            <a:r>
              <a:rPr lang="en-US" altLang="ko-KR" sz="1200" u="sng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전체 게시물의 수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totalCount</a:t>
            </a:r>
            <a:r>
              <a:rPr lang="en-US" altLang="ko-KR" sz="1200" u="sng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전체 페이지의 수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u="sng" dirty="0">
                <a:solidFill>
                  <a:schemeClr val="tx1"/>
                </a:solidFill>
              </a:rPr>
              <a:t>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curPage</a:t>
            </a:r>
            <a:r>
              <a:rPr lang="en-US" altLang="ko-KR" sz="1200" u="sng" dirty="0">
                <a:solidFill>
                  <a:schemeClr val="tx1"/>
                </a:solidFill>
              </a:rPr>
              <a:t> = 1;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파라미터값이</a:t>
            </a:r>
            <a:r>
              <a:rPr lang="ko-KR" altLang="en-US" sz="1200" dirty="0">
                <a:solidFill>
                  <a:schemeClr val="tx1"/>
                </a:solidFill>
              </a:rPr>
              <a:t> 없으면 현재페이지를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로 설정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request.getParameter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")!=null ){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request.getParameter</a:t>
            </a:r>
            <a:r>
              <a:rPr lang="en-US" altLang="ko-KR" sz="1200" dirty="0">
                <a:solidFill>
                  <a:schemeClr val="tx1"/>
                </a:solidFill>
              </a:rPr>
              <a:t>("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");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   </a:t>
            </a:r>
            <a:r>
              <a:rPr lang="en-US" altLang="ko-KR" sz="1200" dirty="0" smtClean="0">
                <a:solidFill>
                  <a:schemeClr val="tx1"/>
                </a:solidFill>
              </a:rPr>
              <a:t>}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2304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페이지 </a:t>
            </a:r>
            <a:r>
              <a:rPr lang="ko-KR" altLang="en-US" sz="1800" dirty="0" err="1" smtClean="0"/>
              <a:t>내비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게이션</a:t>
            </a:r>
            <a:endParaRPr lang="ko-KR" altLang="en-US" sz="1800" dirty="0" smtClean="0"/>
          </a:p>
          <a:p>
            <a:pPr marL="457200" lvl="1" indent="0">
              <a:buNone/>
            </a:pP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7848872" cy="460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  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curPage</a:t>
            </a:r>
            <a:r>
              <a:rPr lang="en-US" altLang="ko-KR" sz="1200" dirty="0">
                <a:solidFill>
                  <a:schemeClr val="tx1"/>
                </a:solidFill>
              </a:rPr>
              <a:t> &gt; 1){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rs.absolute</a:t>
            </a:r>
            <a:r>
              <a:rPr lang="en-US" altLang="ko-KR" sz="1200" dirty="0">
                <a:solidFill>
                  <a:schemeClr val="tx1"/>
                </a:solidFill>
              </a:rPr>
              <a:t>((curPage-1)*PAGE_SIZE);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전체 게시물 기준으로 현재 페이지의 게시물 번호를 표시하기 위한 변수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 = i-((curPage-1)*PAGE_SIZE);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전체 게시물 수와 페이지 크기를 가지고 전체 페이지 개수를 계산한다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소수점에 따라 계산 상의 오류가 없도록 두 가지 중 한 가지를 이용한다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방법 </a:t>
            </a:r>
            <a:r>
              <a:rPr lang="en-US" altLang="ko-KR" sz="1200" dirty="0">
                <a:solidFill>
                  <a:schemeClr val="tx1"/>
                </a:solidFill>
              </a:rPr>
              <a:t>1 : </a:t>
            </a:r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totalCount</a:t>
            </a:r>
            <a:r>
              <a:rPr lang="en-US" altLang="ko-KR" sz="1200" dirty="0">
                <a:solidFill>
                  <a:schemeClr val="tx1"/>
                </a:solidFill>
              </a:rPr>
              <a:t> / PAGE_SIZE;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if((</a:t>
            </a:r>
            <a:r>
              <a:rPr lang="en-US" altLang="ko-KR" sz="1200" dirty="0" err="1">
                <a:solidFill>
                  <a:schemeClr val="tx1"/>
                </a:solidFill>
              </a:rPr>
              <a:t>totalCount</a:t>
            </a:r>
            <a:r>
              <a:rPr lang="en-US" altLang="ko-KR" sz="1200" dirty="0">
                <a:solidFill>
                  <a:schemeClr val="tx1"/>
                </a:solidFill>
              </a:rPr>
              <a:t> % PAGE_SIZE) !=0)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방법 </a:t>
            </a:r>
            <a:r>
              <a:rPr lang="en-US" altLang="ko-KR" sz="1200" dirty="0">
                <a:solidFill>
                  <a:schemeClr val="tx1"/>
                </a:solidFill>
              </a:rPr>
              <a:t>2 : </a:t>
            </a:r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 = (</a:t>
            </a:r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)</a:t>
            </a:r>
            <a:r>
              <a:rPr lang="en-US" altLang="ko-KR" sz="1200" u="sng" dirty="0" err="1">
                <a:solidFill>
                  <a:schemeClr val="tx1"/>
                </a:solidFill>
              </a:rPr>
              <a:t>Math.ceil</a:t>
            </a:r>
            <a:r>
              <a:rPr lang="en-US" altLang="ko-KR" sz="1200" u="sng" dirty="0">
                <a:solidFill>
                  <a:schemeClr val="tx1"/>
                </a:solidFill>
              </a:rPr>
              <a:t>(</a:t>
            </a:r>
            <a:r>
              <a:rPr lang="en-US" altLang="ko-KR" sz="1200" u="sng" dirty="0" err="1">
                <a:solidFill>
                  <a:schemeClr val="tx1"/>
                </a:solidFill>
              </a:rPr>
              <a:t>totalCount</a:t>
            </a:r>
            <a:r>
              <a:rPr lang="en-US" altLang="ko-KR" sz="1200" u="sng" dirty="0">
                <a:solidFill>
                  <a:schemeClr val="tx1"/>
                </a:solidFill>
              </a:rPr>
              <a:t> / (PAGE_SIZE+0.0</a:t>
            </a:r>
            <a:r>
              <a:rPr lang="en-US" altLang="ko-KR" sz="1200" u="sng" dirty="0" smtClean="0">
                <a:solidFill>
                  <a:schemeClr val="tx1"/>
                </a:solidFill>
              </a:rPr>
              <a:t>));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현재 페이지 그룹 설정</a:t>
            </a:r>
          </a:p>
          <a:p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curGroup</a:t>
            </a:r>
            <a:r>
              <a:rPr lang="en-US" altLang="ko-KR" sz="1200" u="sng" dirty="0">
                <a:solidFill>
                  <a:schemeClr val="tx1"/>
                </a:solidFill>
              </a:rPr>
              <a:t> = (curPage-1) / GROUP_SIZE;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 = </a:t>
            </a:r>
            <a:r>
              <a:rPr lang="en-US" altLang="ko-KR" sz="1200" dirty="0" err="1">
                <a:solidFill>
                  <a:schemeClr val="tx1"/>
                </a:solidFill>
              </a:rPr>
              <a:t>curGroup</a:t>
            </a:r>
            <a:r>
              <a:rPr lang="en-US" altLang="ko-KR" sz="1200" dirty="0">
                <a:solidFill>
                  <a:schemeClr val="tx1"/>
                </a:solidFill>
              </a:rPr>
              <a:t> * GROUP_SIZE;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첫 번째 그룹이 아닌 경우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curGroup</a:t>
            </a:r>
            <a:r>
              <a:rPr lang="en-US" altLang="ko-KR" sz="1200" dirty="0">
                <a:solidFill>
                  <a:schemeClr val="tx1"/>
                </a:solidFill>
              </a:rPr>
              <a:t> &gt; 0)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out.println</a:t>
            </a:r>
            <a:r>
              <a:rPr lang="en-US" altLang="ko-KR" sz="1200" dirty="0">
                <a:solidFill>
                  <a:schemeClr val="tx1"/>
                </a:solidFill>
              </a:rPr>
              <a:t>("&lt;a </a:t>
            </a:r>
            <a:r>
              <a:rPr lang="en-US" altLang="ko-KR" sz="1200" u="sng" dirty="0" err="1">
                <a:solidFill>
                  <a:schemeClr val="tx1"/>
                </a:solidFill>
              </a:rPr>
              <a:t>href</a:t>
            </a:r>
            <a:r>
              <a:rPr lang="en-US" altLang="ko-KR" sz="1200" u="sng" dirty="0">
                <a:solidFill>
                  <a:schemeClr val="tx1"/>
                </a:solidFill>
              </a:rPr>
              <a:t>=</a:t>
            </a:r>
            <a:r>
              <a:rPr lang="en-US" altLang="ko-KR" sz="1200" u="sng" dirty="0" err="1">
                <a:solidFill>
                  <a:schemeClr val="tx1"/>
                </a:solidFill>
              </a:rPr>
              <a:t>list-page.jsp?page</a:t>
            </a:r>
            <a:r>
              <a:rPr lang="en-US" altLang="ko-KR" sz="1200" u="sng" dirty="0">
                <a:solidFill>
                  <a:schemeClr val="tx1"/>
                </a:solidFill>
              </a:rPr>
              <a:t>="+</a:t>
            </a:r>
            <a:r>
              <a:rPr lang="en-US" altLang="ko-KR" sz="1200" u="sng" dirty="0" err="1">
                <a:solidFill>
                  <a:schemeClr val="tx1"/>
                </a:solidFill>
              </a:rPr>
              <a:t>linkPage</a:t>
            </a:r>
            <a:r>
              <a:rPr lang="en-US" altLang="ko-KR" sz="1200" u="sng" dirty="0">
                <a:solidFill>
                  <a:schemeClr val="tx1"/>
                </a:solidFill>
              </a:rPr>
              <a:t>+"&gt;&lt;&lt;</a:t>
            </a:r>
            <a:r>
              <a:rPr lang="ko-KR" altLang="en-US" sz="1200" u="sng" dirty="0">
                <a:solidFill>
                  <a:schemeClr val="tx1"/>
                </a:solidFill>
              </a:rPr>
              <a:t>이전</a:t>
            </a:r>
            <a:r>
              <a:rPr lang="en-US" altLang="ko-KR" sz="1200" u="sng" dirty="0">
                <a:solidFill>
                  <a:schemeClr val="tx1"/>
                </a:solidFill>
              </a:rPr>
              <a:t>&lt;/a&gt;");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다음 링크를 위해 증가시킨다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smtClean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2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2304256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페이지 </a:t>
            </a:r>
            <a:r>
              <a:rPr lang="ko-KR" altLang="en-US" sz="1800" dirty="0" err="1" smtClean="0"/>
              <a:t>내비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게이션</a:t>
            </a:r>
            <a:endParaRPr lang="ko-KR" altLang="en-US" sz="1800" dirty="0" smtClean="0"/>
          </a:p>
          <a:p>
            <a:pPr marL="457200" lvl="1" indent="0">
              <a:buNone/>
            </a:pPr>
            <a:endParaRPr lang="en-US" altLang="ko-KR" sz="14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83568" y="1484784"/>
            <a:ext cx="7848872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int</a:t>
            </a:r>
            <a:r>
              <a:rPr lang="en-US" altLang="ko-KR" sz="1200" u="sng" dirty="0">
                <a:solidFill>
                  <a:schemeClr val="tx1"/>
                </a:solidFill>
              </a:rPr>
              <a:t> </a:t>
            </a:r>
            <a:r>
              <a:rPr lang="en-US" altLang="ko-KR" sz="1200" u="sng" dirty="0" err="1">
                <a:solidFill>
                  <a:schemeClr val="tx1"/>
                </a:solidFill>
              </a:rPr>
              <a:t>loopCount</a:t>
            </a:r>
            <a:r>
              <a:rPr lang="en-US" altLang="ko-KR" sz="1200" u="sng" dirty="0">
                <a:solidFill>
                  <a:schemeClr val="tx1"/>
                </a:solidFill>
              </a:rPr>
              <a:t> = GROUP_SIZE;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그룹 범위 내에서 페이지 링크를 만든다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while((</a:t>
            </a:r>
            <a:r>
              <a:rPr lang="en-US" altLang="ko-KR" sz="1200" dirty="0" err="1">
                <a:solidFill>
                  <a:schemeClr val="tx1"/>
                </a:solidFill>
              </a:rPr>
              <a:t>loopCount</a:t>
            </a:r>
            <a:r>
              <a:rPr lang="en-US" altLang="ko-KR" sz="1200" dirty="0">
                <a:solidFill>
                  <a:schemeClr val="tx1"/>
                </a:solidFill>
              </a:rPr>
              <a:t> &gt; 0) &amp;&amp; (</a:t>
            </a:r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 &lt;= </a:t>
            </a:r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)) {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out.println</a:t>
            </a:r>
            <a:r>
              <a:rPr lang="en-US" altLang="ko-KR" sz="1200" dirty="0">
                <a:solidFill>
                  <a:schemeClr val="tx1"/>
                </a:solidFill>
              </a:rPr>
              <a:t>("[&lt;a </a:t>
            </a:r>
            <a:r>
              <a:rPr lang="en-US" altLang="ko-KR" sz="1200" u="sng" dirty="0" err="1">
                <a:solidFill>
                  <a:schemeClr val="tx1"/>
                </a:solidFill>
              </a:rPr>
              <a:t>href</a:t>
            </a:r>
            <a:r>
              <a:rPr lang="en-US" altLang="ko-KR" sz="1200" u="sng" dirty="0">
                <a:solidFill>
                  <a:schemeClr val="tx1"/>
                </a:solidFill>
              </a:rPr>
              <a:t>=</a:t>
            </a:r>
            <a:r>
              <a:rPr lang="en-US" altLang="ko-KR" sz="1200" u="sng" dirty="0" err="1">
                <a:solidFill>
                  <a:schemeClr val="tx1"/>
                </a:solidFill>
              </a:rPr>
              <a:t>list-page.jsp?page</a:t>
            </a:r>
            <a:r>
              <a:rPr lang="en-US" altLang="ko-KR" sz="1200" u="sng" dirty="0">
                <a:solidFill>
                  <a:schemeClr val="tx1"/>
                </a:solidFill>
              </a:rPr>
              <a:t>="+</a:t>
            </a:r>
            <a:r>
              <a:rPr lang="en-US" altLang="ko-KR" sz="1200" u="sng" dirty="0" err="1">
                <a:solidFill>
                  <a:schemeClr val="tx1"/>
                </a:solidFill>
              </a:rPr>
              <a:t>linkPage</a:t>
            </a:r>
            <a:r>
              <a:rPr lang="en-US" altLang="ko-KR" sz="1200" u="sng" dirty="0">
                <a:solidFill>
                  <a:schemeClr val="tx1"/>
                </a:solidFill>
              </a:rPr>
              <a:t>+"&gt;"+</a:t>
            </a:r>
            <a:r>
              <a:rPr lang="en-US" altLang="ko-KR" sz="1200" u="sng" dirty="0" err="1">
                <a:solidFill>
                  <a:schemeClr val="tx1"/>
                </a:solidFill>
              </a:rPr>
              <a:t>linkPage</a:t>
            </a:r>
            <a:r>
              <a:rPr lang="en-US" altLang="ko-KR" sz="1200" u="sng" dirty="0">
                <a:solidFill>
                  <a:schemeClr val="tx1"/>
                </a:solidFill>
              </a:rPr>
              <a:t>+"&lt;/a&gt;] &amp;</a:t>
            </a:r>
            <a:r>
              <a:rPr lang="en-US" altLang="ko-KR" sz="1200" u="sng" dirty="0" err="1">
                <a:solidFill>
                  <a:schemeClr val="tx1"/>
                </a:solidFill>
              </a:rPr>
              <a:t>nbsp</a:t>
            </a:r>
            <a:r>
              <a:rPr lang="en-US" altLang="ko-KR" sz="1200" u="sng" dirty="0">
                <a:solidFill>
                  <a:schemeClr val="tx1"/>
                </a:solidFill>
              </a:rPr>
              <a:t>;");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++;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loopCount</a:t>
            </a:r>
            <a:r>
              <a:rPr lang="en-US" altLang="ko-KR" sz="1200" dirty="0">
                <a:solidFill>
                  <a:schemeClr val="tx1"/>
                </a:solidFill>
              </a:rPr>
              <a:t>--;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}</a:t>
            </a:r>
          </a:p>
          <a:p>
            <a:endParaRPr lang="ko-KR" altLang="en-US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// </a:t>
            </a:r>
            <a:r>
              <a:rPr lang="ko-KR" altLang="en-US" sz="1200" dirty="0">
                <a:solidFill>
                  <a:schemeClr val="tx1"/>
                </a:solidFill>
              </a:rPr>
              <a:t>다음 그룹이 있는 경우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if(</a:t>
            </a:r>
            <a:r>
              <a:rPr lang="en-US" altLang="ko-KR" sz="1200" dirty="0" err="1">
                <a:solidFill>
                  <a:schemeClr val="tx1"/>
                </a:solidFill>
              </a:rPr>
              <a:t>linkPage</a:t>
            </a:r>
            <a:r>
              <a:rPr lang="en-US" altLang="ko-KR" sz="1200" dirty="0">
                <a:solidFill>
                  <a:schemeClr val="tx1"/>
                </a:solidFill>
              </a:rPr>
              <a:t> &lt;= </a:t>
            </a:r>
            <a:r>
              <a:rPr lang="en-US" altLang="ko-KR" sz="1200" dirty="0" err="1">
                <a:solidFill>
                  <a:schemeClr val="tx1"/>
                </a:solidFill>
              </a:rPr>
              <a:t>pageCount</a:t>
            </a:r>
            <a:r>
              <a:rPr lang="en-US" altLang="ko-KR" sz="12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200" dirty="0" err="1">
                <a:solidFill>
                  <a:schemeClr val="tx1"/>
                </a:solidFill>
              </a:rPr>
              <a:t>out.println</a:t>
            </a:r>
            <a:r>
              <a:rPr lang="en-US" altLang="ko-KR" sz="1200" dirty="0">
                <a:solidFill>
                  <a:schemeClr val="tx1"/>
                </a:solidFill>
              </a:rPr>
              <a:t>("&lt;a </a:t>
            </a:r>
            <a:r>
              <a:rPr lang="en-US" altLang="ko-KR" sz="1200" u="sng" dirty="0" err="1">
                <a:solidFill>
                  <a:schemeClr val="tx1"/>
                </a:solidFill>
              </a:rPr>
              <a:t>href</a:t>
            </a:r>
            <a:r>
              <a:rPr lang="en-US" altLang="ko-KR" sz="1200" u="sng" dirty="0">
                <a:solidFill>
                  <a:schemeClr val="tx1"/>
                </a:solidFill>
              </a:rPr>
              <a:t>=</a:t>
            </a:r>
            <a:r>
              <a:rPr lang="en-US" altLang="ko-KR" sz="1200" u="sng" dirty="0" err="1">
                <a:solidFill>
                  <a:schemeClr val="tx1"/>
                </a:solidFill>
              </a:rPr>
              <a:t>list-page.jsp?page</a:t>
            </a:r>
            <a:r>
              <a:rPr lang="en-US" altLang="ko-KR" sz="1200" u="sng" dirty="0">
                <a:solidFill>
                  <a:schemeClr val="tx1"/>
                </a:solidFill>
              </a:rPr>
              <a:t>="+</a:t>
            </a:r>
            <a:r>
              <a:rPr lang="en-US" altLang="ko-KR" sz="1200" u="sng" dirty="0" err="1">
                <a:solidFill>
                  <a:schemeClr val="tx1"/>
                </a:solidFill>
              </a:rPr>
              <a:t>linkPage</a:t>
            </a:r>
            <a:r>
              <a:rPr lang="en-US" altLang="ko-KR" sz="1200" u="sng" dirty="0">
                <a:solidFill>
                  <a:schemeClr val="tx1"/>
                </a:solidFill>
              </a:rPr>
              <a:t>+"&gt;</a:t>
            </a:r>
            <a:r>
              <a:rPr lang="ko-KR" altLang="en-US" sz="1200" u="sng" dirty="0">
                <a:solidFill>
                  <a:schemeClr val="tx1"/>
                </a:solidFill>
              </a:rPr>
              <a:t>다음 </a:t>
            </a:r>
            <a:r>
              <a:rPr lang="en-US" altLang="ko-KR" sz="1200" u="sng" dirty="0">
                <a:solidFill>
                  <a:schemeClr val="tx1"/>
                </a:solidFill>
              </a:rPr>
              <a:t>&gt;&gt;&lt;/a&gt;");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}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165618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파일 업로드 솔루션</a:t>
            </a:r>
            <a:r>
              <a:rPr lang="en-US" altLang="ko-KR" sz="1400" dirty="0" smtClean="0"/>
              <a:t>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7303"/>
            <a:ext cx="73152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6652" y="5445224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commonsfileupload</a:t>
            </a:r>
            <a:endParaRPr lang="en-US" altLang="ko-KR" sz="1400" dirty="0"/>
          </a:p>
          <a:p>
            <a:r>
              <a:rPr lang="ko-KR" altLang="en-US" sz="1400" dirty="0"/>
              <a:t>패키지에는 전송할 파일의 크기에 따라 작은 파일을 메모리에 </a:t>
            </a:r>
            <a:r>
              <a:rPr lang="ko-KR" altLang="en-US" sz="1400"/>
              <a:t>보관했다가 </a:t>
            </a:r>
            <a:r>
              <a:rPr lang="ko-KR" altLang="en-US" sz="1400" smtClean="0"/>
              <a:t>디스크에 </a:t>
            </a:r>
            <a:r>
              <a:rPr lang="ko-KR" altLang="en-US" sz="1400" dirty="0"/>
              <a:t>저장하는 방법</a:t>
            </a:r>
            <a:r>
              <a:rPr lang="en-US" altLang="ko-KR" sz="1400" dirty="0"/>
              <a:t>, </a:t>
            </a:r>
            <a:r>
              <a:rPr lang="ko-KR" altLang="en-US" sz="1400" dirty="0"/>
              <a:t>임시 파일을 만들어 저장하는 방법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스트리밍</a:t>
            </a:r>
            <a:r>
              <a:rPr lang="ko-KR" altLang="en-US" sz="1400" dirty="0"/>
              <a:t> 방식으로 </a:t>
            </a:r>
            <a:r>
              <a:rPr lang="ko-KR" altLang="en-US" sz="1400" dirty="0" err="1"/>
              <a:t>전송받아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처리하는 </a:t>
            </a:r>
            <a:r>
              <a:rPr lang="ko-KR" altLang="en-US" sz="1400" dirty="0"/>
              <a:t>방법 등을 제공하고 있기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용도에 따라 적절한 구현을 통해 사용할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784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432048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게시판 구현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288032"/>
          </a:xfrm>
        </p:spPr>
        <p:txBody>
          <a:bodyPr>
            <a:normAutofit lnSpcReduction="10000"/>
          </a:bodyPr>
          <a:lstStyle/>
          <a:p>
            <a:r>
              <a:rPr lang="ko-KR" altLang="en-US" sz="1400" dirty="0" smtClean="0"/>
              <a:t>글쓰기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목록 요청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응답</a:t>
            </a:r>
            <a:r>
              <a:rPr lang="en-US" altLang="ko-KR" sz="1400" dirty="0" smtClean="0"/>
              <a:t>	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763688" y="1772816"/>
            <a:ext cx="3672408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16288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8184" y="1323016"/>
            <a:ext cx="227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① /board/write.do(GET)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80112" y="1592796"/>
            <a:ext cx="201622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BbsWriteAction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05667" y="162880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763688" y="1998132"/>
            <a:ext cx="3672408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06162" y="1998132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③ /board/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bbs_write.jsp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763688" y="2708920"/>
            <a:ext cx="3672408" cy="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95736" y="240114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④ /board/write.do(POST)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89443" y="2528900"/>
            <a:ext cx="201622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BbsWriteAction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8344" y="2555031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doPost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896036" y="3074476"/>
            <a:ext cx="1250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파라미터를</a:t>
            </a:r>
            <a:r>
              <a:rPr lang="ko-KR" altLang="en-US" sz="1200" b="1" dirty="0" smtClean="0"/>
              <a:t>  </a:t>
            </a:r>
            <a:r>
              <a:rPr lang="en-US" altLang="ko-KR" sz="1200" b="1" dirty="0" err="1" smtClean="0"/>
              <a:t>BbsVO</a:t>
            </a:r>
            <a:r>
              <a:rPr lang="ko-KR" altLang="en-US" sz="1200" b="1" dirty="0" smtClean="0"/>
              <a:t>에 저장</a:t>
            </a:r>
            <a:endParaRPr lang="ko-KR" altLang="en-US" sz="1200" b="1" dirty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146845" y="2996952"/>
            <a:ext cx="0" cy="720080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6012159" y="3789040"/>
            <a:ext cx="1368153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95122" y="3806652"/>
            <a:ext cx="105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insertBbs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6948264" y="2996953"/>
            <a:ext cx="0" cy="720079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86805" y="292058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80312" y="348126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⑥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3024085" y="2888940"/>
            <a:ext cx="2340003" cy="1225489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0020333">
            <a:off x="2987022" y="3177045"/>
            <a:ext cx="2030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⑦ </a:t>
            </a:r>
            <a:r>
              <a:rPr lang="en-US" altLang="ko-KR" sz="1400" dirty="0" smtClean="0">
                <a:solidFill>
                  <a:srgbClr val="C00000"/>
                </a:solidFill>
              </a:rPr>
              <a:t>/board/list.do(GET)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567036" y="4221088"/>
            <a:ext cx="2016224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BbsListAction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71805" y="424721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doGet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2195736" y="4653136"/>
            <a:ext cx="0" cy="50405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763688" y="5229200"/>
            <a:ext cx="1368153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BbsDAO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35367" y="5284303"/>
            <a:ext cx="105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getList</a:t>
            </a:r>
            <a:r>
              <a:rPr lang="en-US" altLang="ko-KR" sz="1400" dirty="0" smtClean="0"/>
              <a:t>()</a:t>
            </a:r>
            <a:endParaRPr lang="ko-KR" altLang="en-US" sz="1400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771800" y="4689139"/>
            <a:ext cx="0" cy="432049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32652" y="4889773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 smtClean="0"/>
              <a:t>ArrayList</a:t>
            </a:r>
            <a:r>
              <a:rPr lang="en-US" altLang="ko-KR" sz="1200" b="1" dirty="0" smtClean="0"/>
              <a:t>&lt;</a:t>
            </a:r>
            <a:r>
              <a:rPr lang="en-US" altLang="ko-KR" sz="1200" b="1" dirty="0" err="1" smtClean="0"/>
              <a:t>BbsVO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794317" y="471670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⑧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55347" y="4610166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⑨</a:t>
            </a: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827584" y="2305909"/>
            <a:ext cx="792088" cy="182082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3989191">
            <a:off x="548265" y="3002621"/>
            <a:ext cx="188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⑩/</a:t>
            </a:r>
            <a:r>
              <a:rPr lang="en-US" altLang="ko-KR" sz="1400" dirty="0" smtClean="0">
                <a:solidFill>
                  <a:srgbClr val="C00000"/>
                </a:solidFill>
              </a:rPr>
              <a:t>board/</a:t>
            </a:r>
            <a:r>
              <a:rPr lang="en-US" altLang="ko-KR" sz="1400" dirty="0" err="1" smtClean="0">
                <a:solidFill>
                  <a:srgbClr val="C00000"/>
                </a:solidFill>
              </a:rPr>
              <a:t>bbs_list.jsp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6336" y="1285019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</a:t>
            </a:r>
          </a:p>
        </p:txBody>
      </p:sp>
      <p:sp>
        <p:nvSpPr>
          <p:cNvPr id="55" name="타원형 설명선 54"/>
          <p:cNvSpPr/>
          <p:nvPr/>
        </p:nvSpPr>
        <p:spPr>
          <a:xfrm>
            <a:off x="4488835" y="1285019"/>
            <a:ext cx="875253" cy="389636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필터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타원형 설명선 58"/>
          <p:cNvSpPr/>
          <p:nvPr/>
        </p:nvSpPr>
        <p:spPr>
          <a:xfrm>
            <a:off x="4560843" y="2209077"/>
            <a:ext cx="875253" cy="389636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필터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타원형 설명선 59"/>
          <p:cNvSpPr/>
          <p:nvPr/>
        </p:nvSpPr>
        <p:spPr>
          <a:xfrm>
            <a:off x="4123216" y="3857583"/>
            <a:ext cx="875253" cy="389636"/>
          </a:xfrm>
          <a:prstGeom prst="wedgeEllipseCallout">
            <a:avLst>
              <a:gd name="adj1" fmla="val -100787"/>
              <a:gd name="adj2" fmla="val -7160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필터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9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6064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실전 프로젝트 진행과정</a:t>
            </a:r>
            <a:r>
              <a:rPr lang="en-US" altLang="ko-KR" sz="2000" dirty="0" smtClean="0"/>
              <a:t> </a:t>
            </a:r>
          </a:p>
          <a:p>
            <a:pPr lvl="1"/>
            <a:endParaRPr lang="ko-KR" altLang="en-US" sz="2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80928"/>
              </p:ext>
            </p:extLst>
          </p:nvPr>
        </p:nvGraphicFramePr>
        <p:xfrm>
          <a:off x="611560" y="1844824"/>
          <a:ext cx="7819053" cy="4347443"/>
        </p:xfrm>
        <a:graphic>
          <a:graphicData uri="http://schemas.openxmlformats.org/drawingml/2006/table">
            <a:tbl>
              <a:tblPr/>
              <a:tblGrid>
                <a:gridCol w="1066529"/>
                <a:gridCol w="2448272"/>
                <a:gridCol w="4304252"/>
              </a:tblGrid>
              <a:tr h="354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Section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제목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주요내용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01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 분석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프로젝트 개요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유스케이스</a:t>
                      </a:r>
                      <a:r>
                        <a:rPr lang="ko-KR" altLang="en-US" sz="1400" dirty="0" smtClean="0"/>
                        <a:t> 다이어그램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상세 </a:t>
                      </a:r>
                      <a:r>
                        <a:rPr lang="ko-KR" altLang="en-US" sz="1400" dirty="0" err="1" smtClean="0"/>
                        <a:t>유스케이스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02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설계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필요한 기술 조사 및 선택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시스템 아키텍처 설계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애플리케이션 아키텍처 설계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화면 설계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데이터베이스 설계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03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구현 </a:t>
                      </a:r>
                      <a:r>
                        <a:rPr lang="en-US" altLang="ko-KR" sz="1400" dirty="0" smtClean="0"/>
                        <a:t>Part1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개발환경 설정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데이터베이스 설정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프레임워크 및 애플리케이션 설정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엔티티</a:t>
                      </a:r>
                      <a:r>
                        <a:rPr lang="ko-KR" altLang="en-US" sz="1400" dirty="0" smtClean="0"/>
                        <a:t> 클래스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DAO </a:t>
                      </a:r>
                      <a:r>
                        <a:rPr lang="ko-KR" altLang="en-US" sz="1400" dirty="0" smtClean="0"/>
                        <a:t>클래스 구현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en-US" altLang="ko-KR" sz="1400" dirty="0" smtClean="0"/>
                        <a:t>Controller </a:t>
                      </a:r>
                      <a:r>
                        <a:rPr lang="ko-KR" altLang="en-US" sz="1400" dirty="0" smtClean="0"/>
                        <a:t>클래스 구현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5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04</a:t>
                      </a:r>
                      <a:endParaRPr lang="ko-KR" alt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구현 </a:t>
                      </a:r>
                      <a:r>
                        <a:rPr lang="en-US" altLang="ko-KR" sz="1400" dirty="0" smtClean="0"/>
                        <a:t>Part2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화면 구현 및 테스트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다국어 처리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err="1" smtClean="0"/>
                        <a:t>로깅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73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요구사항 분석 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구현할 시스템에서 제공할 기능들에 대한 목록을 도출해내기 위해 사용자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프로젝트 의뢰자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가지고 있는 생각을 풀어나가는 과정이다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요구사항 분석은 설계의 기본이 되는 업무로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요구사항 분석이 제대로 이루어지지 않으면 나중에 구현 방향을 통째로 바꿔야 하는 심각한 문제가 발생하기도 한다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요구사항 분석에 는 다양한 </a:t>
            </a:r>
            <a:r>
              <a:rPr lang="en-US" altLang="ko-KR" sz="1800" dirty="0" smtClean="0"/>
              <a:t>UML </a:t>
            </a:r>
            <a:r>
              <a:rPr lang="ko-KR" altLang="en-US" sz="1800" dirty="0" smtClean="0"/>
              <a:t>다이어그램이 사용될 수 있다</a:t>
            </a:r>
            <a:endParaRPr lang="en-US" altLang="ko-KR" sz="1800" dirty="0" smtClean="0"/>
          </a:p>
          <a:p>
            <a:pPr lvl="1"/>
            <a:r>
              <a:rPr lang="ko-KR" altLang="en-US" sz="1800" dirty="0" err="1"/>
              <a:t>유스케이스</a:t>
            </a:r>
            <a:r>
              <a:rPr lang="ko-KR" altLang="en-US" sz="1800" dirty="0"/>
              <a:t> 다이어그램을 작성하는 것으로부터 출발한다</a:t>
            </a:r>
          </a:p>
        </p:txBody>
      </p:sp>
    </p:spTree>
    <p:extLst>
      <p:ext uri="{BB962C8B-B14F-4D97-AF65-F5344CB8AC3E}">
        <p14:creationId xmlns:p14="http://schemas.microsoft.com/office/powerpoint/2010/main" val="1351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053" y="980728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유스케이스</a:t>
            </a:r>
            <a:r>
              <a:rPr lang="ko-KR" altLang="en-US" sz="1800" dirty="0"/>
              <a:t> 다이어그램 </a:t>
            </a:r>
            <a:endParaRPr lang="en-US" altLang="ko-KR" sz="1800" dirty="0" smtClean="0"/>
          </a:p>
          <a:p>
            <a:pPr lvl="1"/>
            <a:r>
              <a:rPr lang="ko-KR" altLang="en-US" sz="1600" dirty="0" err="1"/>
              <a:t>유스케이스</a:t>
            </a:r>
            <a:r>
              <a:rPr lang="ko-KR" altLang="en-US" sz="1600" dirty="0"/>
              <a:t> 다이어그램은 구현할 시스템의 사용자와</a:t>
            </a:r>
            <a:r>
              <a:rPr lang="en-US" altLang="ko-KR" sz="1600" dirty="0"/>
              <a:t>, </a:t>
            </a:r>
            <a:r>
              <a:rPr lang="ko-KR" altLang="en-US" sz="1600" dirty="0"/>
              <a:t>사용자를 중심으로 한 기능들의 관계를 도식화한 것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28" y="1988841"/>
            <a:ext cx="66834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2128" y="4437112"/>
            <a:ext cx="8136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ko-KR" altLang="en-US" sz="1400" dirty="0"/>
              <a:t>방명록 </a:t>
            </a:r>
            <a:r>
              <a:rPr lang="ko-KR" altLang="en-US" sz="1400" dirty="0" err="1"/>
              <a:t>유스케이스</a:t>
            </a:r>
            <a:r>
              <a:rPr lang="ko-KR" altLang="en-US" sz="1400" dirty="0"/>
              <a:t> 다이어그램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사람 모양은 </a:t>
            </a:r>
            <a:r>
              <a:rPr lang="ko-KR" altLang="en-US" sz="1400" dirty="0" err="1"/>
              <a:t>액터</a:t>
            </a:r>
            <a:r>
              <a:rPr lang="en-US" altLang="ko-KR" sz="1400" dirty="0"/>
              <a:t>(Actor)</a:t>
            </a:r>
            <a:r>
              <a:rPr lang="ko-KR" altLang="en-US" sz="1400" dirty="0"/>
              <a:t>라고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 사용자를 의미함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/>
              <a:t>각각의 타원형은 </a:t>
            </a:r>
            <a:r>
              <a:rPr lang="ko-KR" altLang="en-US" sz="1400" dirty="0" err="1"/>
              <a:t>유스케이스라고</a:t>
            </a:r>
            <a:r>
              <a:rPr lang="ko-KR" altLang="en-US" sz="1400" dirty="0"/>
              <a:t> 불리는 것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/>
              <a:t>유스케이스는</a:t>
            </a:r>
            <a:r>
              <a:rPr lang="ko-KR" altLang="en-US" sz="1400" dirty="0"/>
              <a:t> 사용자와 상호작용하는 기능</a:t>
            </a:r>
            <a:r>
              <a:rPr lang="en-US" altLang="ko-KR" sz="1400" dirty="0"/>
              <a:t>, (</a:t>
            </a:r>
            <a:r>
              <a:rPr lang="ko-KR" altLang="en-US" sz="1400" dirty="0"/>
              <a:t>시스템에서 </a:t>
            </a:r>
            <a:r>
              <a:rPr lang="ko-KR" altLang="en-US" sz="1400" dirty="0" smtClean="0"/>
              <a:t>제공하는 </a:t>
            </a:r>
            <a:r>
              <a:rPr lang="ko-KR" altLang="en-US" sz="1400" dirty="0"/>
              <a:t>기능을 구분해둔 것</a:t>
            </a:r>
            <a:r>
              <a:rPr lang="en-US" altLang="ko-KR" sz="1400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/>
              <a:t>&lt;&lt;extend&gt;&gt;</a:t>
            </a:r>
            <a:r>
              <a:rPr lang="ko-KR" altLang="en-US" sz="1400" dirty="0"/>
              <a:t>는 해당 기능을 이용할 때 일정한 상황</a:t>
            </a:r>
            <a:r>
              <a:rPr lang="en-US" altLang="ko-KR" sz="1400" dirty="0"/>
              <a:t>(</a:t>
            </a:r>
            <a:r>
              <a:rPr lang="ko-KR" altLang="en-US" sz="1400" dirty="0" err="1"/>
              <a:t>확장점</a:t>
            </a:r>
            <a:r>
              <a:rPr lang="en-US" altLang="ko-KR" sz="1400" dirty="0"/>
              <a:t>)</a:t>
            </a:r>
            <a:r>
              <a:rPr lang="ko-KR" altLang="en-US" sz="1400" dirty="0"/>
              <a:t>이 되면 다른 기능을 </a:t>
            </a:r>
            <a:r>
              <a:rPr lang="ko-KR" altLang="en-US" sz="1400" dirty="0" smtClean="0"/>
              <a:t>실행하는 개념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게시물 </a:t>
            </a:r>
            <a:r>
              <a:rPr lang="ko-KR" altLang="en-US" sz="1400" dirty="0"/>
              <a:t>작성 </a:t>
            </a:r>
            <a:r>
              <a:rPr lang="ko-KR" altLang="en-US" sz="1400" dirty="0" err="1"/>
              <a:t>유스케이스의</a:t>
            </a:r>
            <a:r>
              <a:rPr lang="ko-KR" altLang="en-US" sz="1400" dirty="0"/>
              <a:t> 경우 파일첨부 버튼을 눌렀을 때 별도의 </a:t>
            </a:r>
            <a:r>
              <a:rPr lang="ko-KR" altLang="en-US" sz="1400" dirty="0" smtClean="0"/>
              <a:t>프로세스로 파일 </a:t>
            </a:r>
            <a:r>
              <a:rPr lang="ko-KR" altLang="en-US" sz="1400" dirty="0"/>
              <a:t>업로드를 수행하고</a:t>
            </a:r>
            <a:r>
              <a:rPr lang="en-US" altLang="ko-KR" sz="1400" dirty="0"/>
              <a:t>, </a:t>
            </a:r>
            <a:r>
              <a:rPr lang="ko-KR" altLang="en-US" sz="1400" dirty="0"/>
              <a:t>다시 게시물 작성을 마무리 하게 된다</a:t>
            </a:r>
            <a:r>
              <a:rPr lang="en-US" altLang="ko-KR" sz="1400" dirty="0"/>
              <a:t>. )</a:t>
            </a:r>
            <a:endParaRPr lang="en-US" altLang="ko-KR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 smtClean="0"/>
              <a:t>&lt;&lt;</a:t>
            </a:r>
            <a:r>
              <a:rPr lang="en-US" altLang="ko-KR" sz="1400" dirty="0"/>
              <a:t>include&gt;&gt;</a:t>
            </a:r>
            <a:r>
              <a:rPr lang="ko-KR" altLang="en-US" sz="1400" dirty="0"/>
              <a:t>는 해당 </a:t>
            </a:r>
            <a:r>
              <a:rPr lang="ko-KR" altLang="en-US" sz="1400" dirty="0" err="1" smtClean="0"/>
              <a:t>유스케이스를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구성하는 데 다른 </a:t>
            </a:r>
            <a:r>
              <a:rPr lang="ko-KR" altLang="en-US" sz="1400" dirty="0" err="1"/>
              <a:t>유스케이스가</a:t>
            </a:r>
            <a:r>
              <a:rPr lang="ko-KR" altLang="en-US" sz="1400" dirty="0"/>
              <a:t> 포함된 것을 </a:t>
            </a:r>
            <a:r>
              <a:rPr lang="ko-KR" altLang="en-US" sz="1400" dirty="0" smtClean="0"/>
              <a:t>의미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게시물 </a:t>
            </a:r>
            <a:r>
              <a:rPr lang="ko-KR" altLang="en-US" sz="1400" dirty="0"/>
              <a:t>삭제 </a:t>
            </a:r>
            <a:r>
              <a:rPr lang="ko-KR" altLang="en-US" sz="1400" dirty="0" err="1" smtClean="0"/>
              <a:t>유스케이스의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경우 게시물에 포함된 메모도 함께 삭제해야 하므로 메모 삭제 </a:t>
            </a:r>
            <a:r>
              <a:rPr lang="ko-KR" altLang="en-US" sz="1400" dirty="0" err="1"/>
              <a:t>유스케이스를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포함하게 </a:t>
            </a:r>
            <a:r>
              <a:rPr lang="ko-KR" altLang="en-US" sz="1400" dirty="0"/>
              <a:t>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1426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053" y="980728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상세 </a:t>
            </a:r>
            <a:r>
              <a:rPr lang="ko-KR" altLang="en-US" sz="1800" dirty="0" err="1" smtClean="0"/>
              <a:t>유스케이스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2580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2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053" y="980728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상세 </a:t>
            </a:r>
            <a:r>
              <a:rPr lang="ko-KR" altLang="en-US" sz="1800" dirty="0" err="1" smtClean="0"/>
              <a:t>유스케이스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계속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19250"/>
            <a:ext cx="73342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29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053" y="980728"/>
            <a:ext cx="8229600" cy="936104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상세 </a:t>
            </a:r>
            <a:r>
              <a:rPr lang="ko-KR" altLang="en-US" sz="1800" dirty="0" err="1" smtClean="0"/>
              <a:t>유스케이스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계속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619250"/>
            <a:ext cx="733425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165618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설계 </a:t>
            </a:r>
            <a:r>
              <a:rPr lang="ko-KR" altLang="en-US" sz="1800" dirty="0" smtClean="0"/>
              <a:t>단계</a:t>
            </a:r>
            <a:r>
              <a:rPr lang="en-US" altLang="ko-KR" sz="1800" dirty="0"/>
              <a:t>	</a:t>
            </a:r>
            <a:endParaRPr lang="en-US" altLang="ko-KR" sz="1800" dirty="0" smtClean="0"/>
          </a:p>
          <a:p>
            <a:pPr lvl="1"/>
            <a:r>
              <a:rPr lang="ko-KR" altLang="en-US" sz="1400" dirty="0"/>
              <a:t>설계 단계에서는 요구사항 분석을 바탕으로 </a:t>
            </a:r>
            <a:r>
              <a:rPr lang="ko-KR" altLang="en-US" sz="1400" dirty="0" smtClean="0"/>
              <a:t>하여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시스템을 어떻게 </a:t>
            </a:r>
            <a:r>
              <a:rPr lang="ko-KR" altLang="en-US" sz="1400" dirty="0" smtClean="0"/>
              <a:t>구체화 해나갈 </a:t>
            </a:r>
            <a:r>
              <a:rPr lang="ko-KR" altLang="en-US" sz="1400" dirty="0"/>
              <a:t>것인지에 대한 필요기술 및 아키텍처 정의</a:t>
            </a:r>
            <a:r>
              <a:rPr lang="en-US" altLang="ko-KR" sz="1400" dirty="0"/>
              <a:t>, </a:t>
            </a:r>
            <a:r>
              <a:rPr lang="ko-KR" altLang="en-US" sz="1400" dirty="0"/>
              <a:t>화면 </a:t>
            </a:r>
            <a:r>
              <a:rPr lang="ko-KR" altLang="en-US" sz="1400" dirty="0" smtClean="0"/>
              <a:t>설계 및 </a:t>
            </a:r>
            <a:r>
              <a:rPr lang="ko-KR" altLang="en-US" sz="1400" dirty="0"/>
              <a:t>데이터베이스 관련 설계</a:t>
            </a:r>
            <a:r>
              <a:rPr lang="en-US" altLang="ko-KR" sz="1400" dirty="0"/>
              <a:t>, </a:t>
            </a:r>
            <a:r>
              <a:rPr lang="ko-KR" altLang="en-US" sz="1400" dirty="0"/>
              <a:t>클래스 설계 등으로 구성된다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설계 </a:t>
            </a:r>
            <a:r>
              <a:rPr lang="ko-KR" altLang="en-US" sz="1400" dirty="0"/>
              <a:t>단계에서는 시스템 및 </a:t>
            </a:r>
            <a:r>
              <a:rPr lang="ko-KR" altLang="en-US" sz="1400" dirty="0" smtClean="0"/>
              <a:t>애플리케이션 </a:t>
            </a:r>
            <a:r>
              <a:rPr lang="ko-KR" altLang="en-US" sz="1400" dirty="0"/>
              <a:t>설계도 중요하지만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구현에 있어 문제가 될 만한 기술 요소들을 미리 </a:t>
            </a:r>
            <a:r>
              <a:rPr lang="ko-KR" altLang="en-US" sz="1400" dirty="0" smtClean="0"/>
              <a:t>도출하고 솔루션을 </a:t>
            </a:r>
            <a:r>
              <a:rPr lang="ko-KR" altLang="en-US" sz="1400" dirty="0"/>
              <a:t>찾는 것도 중요하다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323528" y="2780928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ko-KR" altLang="en-US" sz="1800" dirty="0"/>
              <a:t>필요기술 조사 및 선택</a:t>
            </a:r>
            <a:r>
              <a:rPr lang="en-US" altLang="ko-KR" sz="1800" dirty="0" smtClean="0"/>
              <a:t>	</a:t>
            </a:r>
          </a:p>
          <a:p>
            <a:pPr lvl="1"/>
            <a:r>
              <a:rPr lang="ko-KR" altLang="en-US" sz="1400" dirty="0"/>
              <a:t>시스템을 개발하는 데 필요한 주요 기술들을 수집하고 선택하는 것</a:t>
            </a:r>
          </a:p>
          <a:p>
            <a:pPr lvl="1"/>
            <a:r>
              <a:rPr lang="ko-KR" altLang="en-US" sz="1400" dirty="0"/>
              <a:t>개발 과정에서 발생하는 예기치 못한 중대한 문제들을 미리 방지하고</a:t>
            </a:r>
            <a:r>
              <a:rPr lang="en-US" altLang="ko-KR" sz="1400" dirty="0"/>
              <a:t>, </a:t>
            </a:r>
            <a:r>
              <a:rPr lang="ko-KR" altLang="en-US" sz="1400" dirty="0"/>
              <a:t>보다 안정된 시스템을 만들기 위한 </a:t>
            </a:r>
            <a:r>
              <a:rPr lang="ko-KR" altLang="en-US" sz="1400" dirty="0" smtClean="0"/>
              <a:t>첫걸음이다</a:t>
            </a:r>
            <a:endParaRPr lang="en-US" altLang="ko-KR" sz="1400" dirty="0" smtClean="0"/>
          </a:p>
          <a:p>
            <a:pPr lvl="2"/>
            <a:r>
              <a:rPr lang="ko-KR" altLang="en-US" sz="1000" dirty="0"/>
              <a:t>문제 해결의 솔루션</a:t>
            </a:r>
          </a:p>
          <a:p>
            <a:pPr lvl="2"/>
            <a:r>
              <a:rPr lang="ko-KR" altLang="en-US" sz="1000" dirty="0"/>
              <a:t>표준 기반</a:t>
            </a:r>
          </a:p>
          <a:p>
            <a:pPr lvl="2"/>
            <a:r>
              <a:rPr lang="ko-KR" altLang="en-US" sz="1000" dirty="0"/>
              <a:t>성능이 검증된 개발도구</a:t>
            </a:r>
          </a:p>
          <a:p>
            <a:pPr lvl="2"/>
            <a:r>
              <a:rPr lang="ko-KR" altLang="en-US" sz="1000" dirty="0"/>
              <a:t>빠른 개발의 지원</a:t>
            </a:r>
          </a:p>
          <a:p>
            <a:pPr lvl="2"/>
            <a:r>
              <a:rPr lang="ko-KR" altLang="en-US" sz="1000" dirty="0" err="1" smtClean="0"/>
              <a:t>확장성</a:t>
            </a:r>
            <a:endParaRPr lang="en-US" altLang="ko-KR" sz="1000" dirty="0" smtClean="0"/>
          </a:p>
          <a:p>
            <a:pPr lvl="2"/>
            <a:r>
              <a:rPr lang="ko-KR" altLang="en-US" sz="1000" dirty="0"/>
              <a:t>호환성</a:t>
            </a:r>
          </a:p>
          <a:p>
            <a:pPr lvl="2"/>
            <a:r>
              <a:rPr lang="ko-KR" altLang="en-US" sz="1000" dirty="0"/>
              <a:t>유지보수 비용의 절감</a:t>
            </a:r>
          </a:p>
          <a:p>
            <a:pPr lvl="2"/>
            <a:r>
              <a:rPr lang="ko-KR" altLang="en-US" sz="1000" dirty="0"/>
              <a:t>검증된 애플리케이션 개발 모델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87359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119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실전 프로젝트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980728"/>
            <a:ext cx="8439133" cy="1656184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필요기술 </a:t>
            </a:r>
            <a:r>
              <a:rPr lang="ko-KR" altLang="en-US" sz="1800" dirty="0" smtClean="0"/>
              <a:t>목록</a:t>
            </a:r>
            <a:r>
              <a:rPr lang="en-US" altLang="ko-KR" sz="1800" dirty="0"/>
              <a:t>	</a:t>
            </a:r>
            <a:endParaRPr lang="en-US" altLang="ko-KR" sz="1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3056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869</Words>
  <Application>Microsoft Office PowerPoint</Application>
  <PresentationFormat>화면 슬라이드 쇼(4:3)</PresentationFormat>
  <Paragraphs>182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실전 프로젝트  </vt:lpstr>
      <vt:lpstr>게시판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31</cp:revision>
  <dcterms:created xsi:type="dcterms:W3CDTF">2019-07-02T23:53:03Z</dcterms:created>
  <dcterms:modified xsi:type="dcterms:W3CDTF">2019-07-03T23:47:40Z</dcterms:modified>
</cp:coreProperties>
</file>