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5"/>
    <p:sldMasterId id="2147483657" r:id="rId6"/>
  </p:sldMasterIdLst>
  <p:notesMasterIdLst>
    <p:notesMasterId r:id="rId92"/>
  </p:notesMasterIdLst>
  <p:handoutMasterIdLst>
    <p:handoutMasterId r:id="rId93"/>
  </p:handoutMasterIdLst>
  <p:sldIdLst>
    <p:sldId id="413" r:id="rId7"/>
    <p:sldId id="542" r:id="rId8"/>
    <p:sldId id="417" r:id="rId9"/>
    <p:sldId id="541" r:id="rId10"/>
    <p:sldId id="419" r:id="rId11"/>
    <p:sldId id="540" r:id="rId12"/>
    <p:sldId id="501" r:id="rId13"/>
    <p:sldId id="547" r:id="rId14"/>
    <p:sldId id="422" r:id="rId15"/>
    <p:sldId id="423" r:id="rId16"/>
    <p:sldId id="424" r:id="rId17"/>
    <p:sldId id="425" r:id="rId18"/>
    <p:sldId id="430" r:id="rId19"/>
    <p:sldId id="431" r:id="rId20"/>
    <p:sldId id="432" r:id="rId21"/>
    <p:sldId id="433" r:id="rId22"/>
    <p:sldId id="434" r:id="rId23"/>
    <p:sldId id="502" r:id="rId24"/>
    <p:sldId id="561" r:id="rId25"/>
    <p:sldId id="439" r:id="rId26"/>
    <p:sldId id="441" r:id="rId27"/>
    <p:sldId id="442" r:id="rId28"/>
    <p:sldId id="443" r:id="rId29"/>
    <p:sldId id="444" r:id="rId30"/>
    <p:sldId id="445" r:id="rId31"/>
    <p:sldId id="448" r:id="rId32"/>
    <p:sldId id="503" r:id="rId33"/>
    <p:sldId id="452" r:id="rId34"/>
    <p:sldId id="562" r:id="rId35"/>
    <p:sldId id="563" r:id="rId36"/>
    <p:sldId id="564" r:id="rId37"/>
    <p:sldId id="548" r:id="rId38"/>
    <p:sldId id="550" r:id="rId39"/>
    <p:sldId id="551" r:id="rId40"/>
    <p:sldId id="553" r:id="rId41"/>
    <p:sldId id="554" r:id="rId42"/>
    <p:sldId id="565" r:id="rId43"/>
    <p:sldId id="539" r:id="rId44"/>
    <p:sldId id="538" r:id="rId45"/>
    <p:sldId id="537" r:id="rId46"/>
    <p:sldId id="555" r:id="rId47"/>
    <p:sldId id="534" r:id="rId48"/>
    <p:sldId id="535" r:id="rId49"/>
    <p:sldId id="536" r:id="rId50"/>
    <p:sldId id="556" r:id="rId51"/>
    <p:sldId id="557" r:id="rId52"/>
    <p:sldId id="504" r:id="rId53"/>
    <p:sldId id="560" r:id="rId54"/>
    <p:sldId id="558" r:id="rId55"/>
    <p:sldId id="559" r:id="rId56"/>
    <p:sldId id="568" r:id="rId57"/>
    <p:sldId id="583" r:id="rId58"/>
    <p:sldId id="584" r:id="rId59"/>
    <p:sldId id="567" r:id="rId60"/>
    <p:sldId id="569" r:id="rId61"/>
    <p:sldId id="570" r:id="rId62"/>
    <p:sldId id="571" r:id="rId63"/>
    <p:sldId id="572" r:id="rId64"/>
    <p:sldId id="573" r:id="rId65"/>
    <p:sldId id="574" r:id="rId66"/>
    <p:sldId id="575" r:id="rId67"/>
    <p:sldId id="576" r:id="rId68"/>
    <p:sldId id="577" r:id="rId69"/>
    <p:sldId id="580" r:id="rId70"/>
    <p:sldId id="581" r:id="rId71"/>
    <p:sldId id="582" r:id="rId72"/>
    <p:sldId id="528" r:id="rId73"/>
    <p:sldId id="530" r:id="rId74"/>
    <p:sldId id="585" r:id="rId75"/>
    <p:sldId id="586" r:id="rId76"/>
    <p:sldId id="587" r:id="rId77"/>
    <p:sldId id="588" r:id="rId78"/>
    <p:sldId id="589" r:id="rId79"/>
    <p:sldId id="590" r:id="rId80"/>
    <p:sldId id="591" r:id="rId81"/>
    <p:sldId id="592" r:id="rId82"/>
    <p:sldId id="593" r:id="rId83"/>
    <p:sldId id="594" r:id="rId84"/>
    <p:sldId id="595" r:id="rId85"/>
    <p:sldId id="596" r:id="rId86"/>
    <p:sldId id="597" r:id="rId87"/>
    <p:sldId id="598" r:id="rId88"/>
    <p:sldId id="600" r:id="rId89"/>
    <p:sldId id="599" r:id="rId90"/>
    <p:sldId id="305" r:id="rId91"/>
  </p:sldIdLst>
  <p:sldSz cx="12192000" cy="6858000"/>
  <p:notesSz cx="7315200" cy="9601200"/>
  <p:custDataLst>
    <p:tags r:id="rId9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33E"/>
    <a:srgbClr val="537F9F"/>
    <a:srgbClr val="34ACDE"/>
    <a:srgbClr val="00BABA"/>
    <a:srgbClr val="F67B44"/>
    <a:srgbClr val="F3540D"/>
    <a:srgbClr val="586068"/>
    <a:srgbClr val="EFF0F1"/>
    <a:srgbClr val="FDB183"/>
    <a:srgbClr val="F9B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4" autoAdjust="0"/>
    <p:restoredTop sz="81829" autoAdjust="0"/>
  </p:normalViewPr>
  <p:slideViewPr>
    <p:cSldViewPr snapToGrid="0">
      <p:cViewPr varScale="1">
        <p:scale>
          <a:sx n="90" d="100"/>
          <a:sy n="90" d="100"/>
        </p:scale>
        <p:origin x="1086" y="78"/>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808" y="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commentAuthors" Target="commentAuthors.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tags" Target="tags/tag1.xml"/><Relationship Id="rId9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notesMaster" Target="notesMasters/notesMaster1.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handoutMaster" Target="handoutMasters/handoutMaster1.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A8CD3-6A1E-44B1-A5C9-452EC23675EF}" type="doc">
      <dgm:prSet loTypeId="urn:microsoft.com/office/officeart/2005/8/layout/chevron1" loCatId="process" qsTypeId="urn:microsoft.com/office/officeart/2005/8/quickstyle/simple1" qsCatId="simple" csTypeId="urn:microsoft.com/office/officeart/2005/8/colors/accent1_2" csCatId="accent1" phldr="1"/>
      <dgm:spPr/>
    </dgm:pt>
    <dgm:pt modelId="{C8FDBF7A-1AD9-4192-8D5B-6B7046E666BD}">
      <dgm:prSet phldrT="[Text]"/>
      <dgm:spPr/>
      <dgm:t>
        <a:bodyPr/>
        <a:lstStyle/>
        <a:p>
          <a:r>
            <a:rPr lang="en-US" dirty="0"/>
            <a:t>Sign</a:t>
          </a:r>
        </a:p>
      </dgm:t>
    </dgm:pt>
    <dgm:pt modelId="{69803C00-FA7E-4C06-8694-C77A26055FAF}" type="parTrans" cxnId="{A84E6089-1A96-41D2-8766-E4F392C60FBF}">
      <dgm:prSet/>
      <dgm:spPr/>
      <dgm:t>
        <a:bodyPr/>
        <a:lstStyle/>
        <a:p>
          <a:endParaRPr lang="en-US"/>
        </a:p>
      </dgm:t>
    </dgm:pt>
    <dgm:pt modelId="{21D982E8-4343-460E-8DB6-4A4136AD7110}" type="sibTrans" cxnId="{A84E6089-1A96-41D2-8766-E4F392C60FBF}">
      <dgm:prSet/>
      <dgm:spPr/>
      <dgm:t>
        <a:bodyPr/>
        <a:lstStyle/>
        <a:p>
          <a:endParaRPr lang="en-US"/>
        </a:p>
      </dgm:t>
    </dgm:pt>
    <dgm:pt modelId="{3F65F1A0-A1B7-455B-9720-F035454D6F13}">
      <dgm:prSet phldrT="[Text]"/>
      <dgm:spPr/>
      <dgm:t>
        <a:bodyPr/>
        <a:lstStyle/>
        <a:p>
          <a:r>
            <a:rPr lang="en-US" dirty="0"/>
            <a:t>Encrypt</a:t>
          </a:r>
        </a:p>
      </dgm:t>
    </dgm:pt>
    <dgm:pt modelId="{A88ED412-01EA-44C3-8D47-32FDA1156188}" type="parTrans" cxnId="{E2F18F79-22FC-4EA8-B806-A80CE12ACD8E}">
      <dgm:prSet/>
      <dgm:spPr/>
      <dgm:t>
        <a:bodyPr/>
        <a:lstStyle/>
        <a:p>
          <a:endParaRPr lang="en-US"/>
        </a:p>
      </dgm:t>
    </dgm:pt>
    <dgm:pt modelId="{BFEE8A6B-DAF3-492B-8415-C0AFE5C262C8}" type="sibTrans" cxnId="{E2F18F79-22FC-4EA8-B806-A80CE12ACD8E}">
      <dgm:prSet/>
      <dgm:spPr/>
      <dgm:t>
        <a:bodyPr/>
        <a:lstStyle/>
        <a:p>
          <a:endParaRPr lang="en-US"/>
        </a:p>
      </dgm:t>
    </dgm:pt>
    <dgm:pt modelId="{8BBB0E57-BB19-4905-A49F-708C62793D0D}">
      <dgm:prSet phldrT="[Text]"/>
      <dgm:spPr/>
      <dgm:t>
        <a:bodyPr/>
        <a:lstStyle/>
        <a:p>
          <a:r>
            <a:rPr lang="en-US" dirty="0"/>
            <a:t>Generate DEK blob and </a:t>
          </a:r>
          <a:br>
            <a:rPr lang="en-US" dirty="0"/>
          </a:br>
          <a:r>
            <a:rPr lang="en-US" dirty="0"/>
            <a:t>Assemble encrypted image</a:t>
          </a:r>
        </a:p>
      </dgm:t>
    </dgm:pt>
    <dgm:pt modelId="{08668C42-2884-4E69-A556-2185B48C58C2}" type="parTrans" cxnId="{C11AC08F-8105-4DF8-ACA7-E198A80E8A0F}">
      <dgm:prSet/>
      <dgm:spPr/>
      <dgm:t>
        <a:bodyPr/>
        <a:lstStyle/>
        <a:p>
          <a:endParaRPr lang="en-US"/>
        </a:p>
      </dgm:t>
    </dgm:pt>
    <dgm:pt modelId="{1430A3CD-807A-4266-9780-C832D3D9EE85}" type="sibTrans" cxnId="{C11AC08F-8105-4DF8-ACA7-E198A80E8A0F}">
      <dgm:prSet/>
      <dgm:spPr/>
      <dgm:t>
        <a:bodyPr/>
        <a:lstStyle/>
        <a:p>
          <a:endParaRPr lang="en-US"/>
        </a:p>
      </dgm:t>
    </dgm:pt>
    <dgm:pt modelId="{3508019D-68D8-419F-8C8A-F2DDDC70F519}" type="pres">
      <dgm:prSet presAssocID="{975A8CD3-6A1E-44B1-A5C9-452EC23675EF}" presName="Name0" presStyleCnt="0">
        <dgm:presLayoutVars>
          <dgm:dir/>
          <dgm:animLvl val="lvl"/>
          <dgm:resizeHandles val="exact"/>
        </dgm:presLayoutVars>
      </dgm:prSet>
      <dgm:spPr/>
    </dgm:pt>
    <dgm:pt modelId="{FF707060-0762-4C83-A2E5-9A2F075FD28E}" type="pres">
      <dgm:prSet presAssocID="{C8FDBF7A-1AD9-4192-8D5B-6B7046E666BD}" presName="parTxOnly" presStyleLbl="node1" presStyleIdx="0" presStyleCnt="3">
        <dgm:presLayoutVars>
          <dgm:chMax val="0"/>
          <dgm:chPref val="0"/>
          <dgm:bulletEnabled val="1"/>
        </dgm:presLayoutVars>
      </dgm:prSet>
      <dgm:spPr/>
    </dgm:pt>
    <dgm:pt modelId="{C151E7EB-A440-4C3F-936A-B11E2A9AADD3}" type="pres">
      <dgm:prSet presAssocID="{21D982E8-4343-460E-8DB6-4A4136AD7110}" presName="parTxOnlySpace" presStyleCnt="0"/>
      <dgm:spPr/>
    </dgm:pt>
    <dgm:pt modelId="{9658312E-C255-4A7A-8E5F-F78A21666B71}" type="pres">
      <dgm:prSet presAssocID="{3F65F1A0-A1B7-455B-9720-F035454D6F13}" presName="parTxOnly" presStyleLbl="node1" presStyleIdx="1" presStyleCnt="3">
        <dgm:presLayoutVars>
          <dgm:chMax val="0"/>
          <dgm:chPref val="0"/>
          <dgm:bulletEnabled val="1"/>
        </dgm:presLayoutVars>
      </dgm:prSet>
      <dgm:spPr/>
    </dgm:pt>
    <dgm:pt modelId="{F126D42F-8F3D-450A-961D-FE1A2EDA12A3}" type="pres">
      <dgm:prSet presAssocID="{BFEE8A6B-DAF3-492B-8415-C0AFE5C262C8}" presName="parTxOnlySpace" presStyleCnt="0"/>
      <dgm:spPr/>
    </dgm:pt>
    <dgm:pt modelId="{34393669-B9D4-4415-B18C-4958EF3D4BB1}" type="pres">
      <dgm:prSet presAssocID="{8BBB0E57-BB19-4905-A49F-708C62793D0D}" presName="parTxOnly" presStyleLbl="node1" presStyleIdx="2" presStyleCnt="3">
        <dgm:presLayoutVars>
          <dgm:chMax val="0"/>
          <dgm:chPref val="0"/>
          <dgm:bulletEnabled val="1"/>
        </dgm:presLayoutVars>
      </dgm:prSet>
      <dgm:spPr/>
    </dgm:pt>
  </dgm:ptLst>
  <dgm:cxnLst>
    <dgm:cxn modelId="{0A840F14-FCD8-40DC-BDC6-7C3377FBECDE}" type="presOf" srcId="{975A8CD3-6A1E-44B1-A5C9-452EC23675EF}" destId="{3508019D-68D8-419F-8C8A-F2DDDC70F519}" srcOrd="0" destOrd="0" presId="urn:microsoft.com/office/officeart/2005/8/layout/chevron1"/>
    <dgm:cxn modelId="{E2F18F79-22FC-4EA8-B806-A80CE12ACD8E}" srcId="{975A8CD3-6A1E-44B1-A5C9-452EC23675EF}" destId="{3F65F1A0-A1B7-455B-9720-F035454D6F13}" srcOrd="1" destOrd="0" parTransId="{A88ED412-01EA-44C3-8D47-32FDA1156188}" sibTransId="{BFEE8A6B-DAF3-492B-8415-C0AFE5C262C8}"/>
    <dgm:cxn modelId="{A84E6089-1A96-41D2-8766-E4F392C60FBF}" srcId="{975A8CD3-6A1E-44B1-A5C9-452EC23675EF}" destId="{C8FDBF7A-1AD9-4192-8D5B-6B7046E666BD}" srcOrd="0" destOrd="0" parTransId="{69803C00-FA7E-4C06-8694-C77A26055FAF}" sibTransId="{21D982E8-4343-460E-8DB6-4A4136AD7110}"/>
    <dgm:cxn modelId="{27023F8B-146A-4979-A206-C999BBF61E16}" type="presOf" srcId="{8BBB0E57-BB19-4905-A49F-708C62793D0D}" destId="{34393669-B9D4-4415-B18C-4958EF3D4BB1}" srcOrd="0" destOrd="0" presId="urn:microsoft.com/office/officeart/2005/8/layout/chevron1"/>
    <dgm:cxn modelId="{C11AC08F-8105-4DF8-ACA7-E198A80E8A0F}" srcId="{975A8CD3-6A1E-44B1-A5C9-452EC23675EF}" destId="{8BBB0E57-BB19-4905-A49F-708C62793D0D}" srcOrd="2" destOrd="0" parTransId="{08668C42-2884-4E69-A556-2185B48C58C2}" sibTransId="{1430A3CD-807A-4266-9780-C832D3D9EE85}"/>
    <dgm:cxn modelId="{D93B1EA4-9696-40A4-8FB1-4FBFE69F9AF9}" type="presOf" srcId="{3F65F1A0-A1B7-455B-9720-F035454D6F13}" destId="{9658312E-C255-4A7A-8E5F-F78A21666B71}" srcOrd="0" destOrd="0" presId="urn:microsoft.com/office/officeart/2005/8/layout/chevron1"/>
    <dgm:cxn modelId="{B8F7F2E0-1C3E-4F33-B783-FF0A890B2EF7}" type="presOf" srcId="{C8FDBF7A-1AD9-4192-8D5B-6B7046E666BD}" destId="{FF707060-0762-4C83-A2E5-9A2F075FD28E}" srcOrd="0" destOrd="0" presId="urn:microsoft.com/office/officeart/2005/8/layout/chevron1"/>
    <dgm:cxn modelId="{1C5487C1-8869-4D6F-8C84-E9058D46EAA2}" type="presParOf" srcId="{3508019D-68D8-419F-8C8A-F2DDDC70F519}" destId="{FF707060-0762-4C83-A2E5-9A2F075FD28E}" srcOrd="0" destOrd="0" presId="urn:microsoft.com/office/officeart/2005/8/layout/chevron1"/>
    <dgm:cxn modelId="{6BB5DB26-8E3F-4AEE-B720-071BB1E1715C}" type="presParOf" srcId="{3508019D-68D8-419F-8C8A-F2DDDC70F519}" destId="{C151E7EB-A440-4C3F-936A-B11E2A9AADD3}" srcOrd="1" destOrd="0" presId="urn:microsoft.com/office/officeart/2005/8/layout/chevron1"/>
    <dgm:cxn modelId="{84E70F88-46A2-4D76-A9F5-91ECD1F043F6}" type="presParOf" srcId="{3508019D-68D8-419F-8C8A-F2DDDC70F519}" destId="{9658312E-C255-4A7A-8E5F-F78A21666B71}" srcOrd="2" destOrd="0" presId="urn:microsoft.com/office/officeart/2005/8/layout/chevron1"/>
    <dgm:cxn modelId="{2F1A4C7B-CBBC-4734-BB05-D1C1BF342E70}" type="presParOf" srcId="{3508019D-68D8-419F-8C8A-F2DDDC70F519}" destId="{F126D42F-8F3D-450A-961D-FE1A2EDA12A3}" srcOrd="3" destOrd="0" presId="urn:microsoft.com/office/officeart/2005/8/layout/chevron1"/>
    <dgm:cxn modelId="{749EFFB3-8B9E-4239-A696-9594E75E62F3}" type="presParOf" srcId="{3508019D-68D8-419F-8C8A-F2DDDC70F519}" destId="{34393669-B9D4-4415-B18C-4958EF3D4BB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07060-0762-4C83-A2E5-9A2F075FD28E}">
      <dsp:nvSpPr>
        <dsp:cNvPr id="0" name=""/>
        <dsp:cNvSpPr/>
      </dsp:nvSpPr>
      <dsp:spPr>
        <a:xfrm>
          <a:off x="2564" y="783100"/>
          <a:ext cx="3123924" cy="1249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Sign</a:t>
          </a:r>
        </a:p>
      </dsp:txBody>
      <dsp:txXfrm>
        <a:off x="2564" y="783100"/>
        <a:ext cx="3123924" cy="1249569"/>
      </dsp:txXfrm>
    </dsp:sp>
    <dsp:sp modelId="{9658312E-C255-4A7A-8E5F-F78A21666B71}">
      <dsp:nvSpPr>
        <dsp:cNvPr id="0" name=""/>
        <dsp:cNvSpPr/>
      </dsp:nvSpPr>
      <dsp:spPr>
        <a:xfrm>
          <a:off x="2814095" y="783100"/>
          <a:ext cx="3123924" cy="1249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Encrypt</a:t>
          </a:r>
        </a:p>
      </dsp:txBody>
      <dsp:txXfrm>
        <a:off x="2814095" y="783100"/>
        <a:ext cx="3123924" cy="1249569"/>
      </dsp:txXfrm>
    </dsp:sp>
    <dsp:sp modelId="{34393669-B9D4-4415-B18C-4958EF3D4BB1}">
      <dsp:nvSpPr>
        <dsp:cNvPr id="0" name=""/>
        <dsp:cNvSpPr/>
      </dsp:nvSpPr>
      <dsp:spPr>
        <a:xfrm>
          <a:off x="5625627" y="783100"/>
          <a:ext cx="3123924" cy="1249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Generate DEK blob and </a:t>
          </a:r>
          <a:br>
            <a:rPr lang="en-US" sz="1800" kern="1200" dirty="0"/>
          </a:br>
          <a:r>
            <a:rPr lang="en-US" sz="1800" kern="1200" dirty="0"/>
            <a:t>Assemble encrypted image</a:t>
          </a:r>
        </a:p>
      </dsp:txBody>
      <dsp:txXfrm>
        <a:off x="5625627" y="783100"/>
        <a:ext cx="3123924" cy="12495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9/29/2017 2:25:56 PM</a:t>
            </a:fld>
            <a:endParaRPr lang="en-US" sz="900" dirty="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9/29/2017 2:25:55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This section provides an overview of i.mxRT1050 security components, simply explaining the purpose of each of them.</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a:t>
            </a:fld>
            <a:endParaRPr lang="en-US" sz="1000" dirty="0">
              <a:solidFill>
                <a:schemeClr val="tx1">
                  <a:lumMod val="75000"/>
                  <a:lumOff val="25000"/>
                </a:schemeClr>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2D947A4-F33E-4B0F-BDB0-C5EE12F5F865}" type="slidenum">
              <a:rPr lang="en-US" smtClean="0">
                <a:solidFill>
                  <a:prstClr val="black"/>
                </a:solidFill>
              </a:rPr>
              <a:pPr/>
              <a:t>10</a:t>
            </a:fld>
            <a:endParaRPr lang="en-US" dirty="0">
              <a:solidFill>
                <a:prstClr val="black"/>
              </a:solidFill>
            </a:endParaRPr>
          </a:p>
        </p:txBody>
      </p:sp>
      <p:sp>
        <p:nvSpPr>
          <p:cNvPr id="179203" name="Rectangle 2"/>
          <p:cNvSpPr>
            <a:spLocks noGrp="1" noRot="1" noChangeAspect="1" noChangeArrowheads="1" noTextEdit="1"/>
          </p:cNvSpPr>
          <p:nvPr>
            <p:ph type="sldImg"/>
          </p:nvPr>
        </p:nvSpPr>
        <p:spPr>
          <a:xfrm>
            <a:off x="1636713" y="715963"/>
            <a:ext cx="4267200" cy="2400300"/>
          </a:xfrm>
          <a:ln/>
        </p:spPr>
      </p:sp>
      <p:sp>
        <p:nvSpPr>
          <p:cNvPr id="179204" name="Rectangle 3"/>
          <p:cNvSpPr>
            <a:spLocks noGrp="1" noChangeArrowheads="1"/>
          </p:cNvSpPr>
          <p:nvPr>
            <p:ph type="body" idx="1"/>
          </p:nvPr>
        </p:nvSpPr>
        <p:spPr>
          <a:xfrm>
            <a:off x="568327" y="3279776"/>
            <a:ext cx="6178551" cy="5603875"/>
          </a:xfrm>
          <a:noFill/>
          <a:ln/>
        </p:spPr>
        <p:txBody>
          <a:bodyPr/>
          <a:lstStyle/>
          <a:p>
            <a:endParaRPr lang="en-US" dirty="0"/>
          </a:p>
        </p:txBody>
      </p:sp>
    </p:spTree>
    <p:extLst>
      <p:ext uri="{BB962C8B-B14F-4D97-AF65-F5344CB8AC3E}">
        <p14:creationId xmlns:p14="http://schemas.microsoft.com/office/powerpoint/2010/main" val="239624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12</a:t>
            </a:fld>
            <a:endParaRPr lang="en-US" dirty="0">
              <a:solidFill>
                <a:srgbClr val="8064A2">
                  <a:lumMod val="85000"/>
                  <a:lumOff val="15000"/>
                </a:srgbClr>
              </a:solidFill>
            </a:endParaRPr>
          </a:p>
        </p:txBody>
      </p:sp>
    </p:spTree>
    <p:extLst>
      <p:ext uri="{BB962C8B-B14F-4D97-AF65-F5344CB8AC3E}">
        <p14:creationId xmlns:p14="http://schemas.microsoft.com/office/powerpoint/2010/main" val="2308592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2D947A4-F33E-4B0F-BDB0-C5EE12F5F865}" type="slidenum">
              <a:rPr lang="en-US" smtClean="0">
                <a:solidFill>
                  <a:prstClr val="black"/>
                </a:solidFill>
              </a:rPr>
              <a:pPr/>
              <a:t>13</a:t>
            </a:fld>
            <a:endParaRPr lang="en-US" dirty="0">
              <a:solidFill>
                <a:prstClr val="black"/>
              </a:solidFill>
            </a:endParaRPr>
          </a:p>
        </p:txBody>
      </p:sp>
      <p:sp>
        <p:nvSpPr>
          <p:cNvPr id="179203" name="Rectangle 2"/>
          <p:cNvSpPr>
            <a:spLocks noGrp="1" noRot="1" noChangeAspect="1" noChangeArrowheads="1" noTextEdit="1"/>
          </p:cNvSpPr>
          <p:nvPr>
            <p:ph type="sldImg"/>
          </p:nvPr>
        </p:nvSpPr>
        <p:spPr>
          <a:xfrm>
            <a:off x="1636713" y="715963"/>
            <a:ext cx="4267200" cy="2400300"/>
          </a:xfrm>
          <a:ln/>
        </p:spPr>
      </p:sp>
      <p:sp>
        <p:nvSpPr>
          <p:cNvPr id="179204" name="Rectangle 3"/>
          <p:cNvSpPr>
            <a:spLocks noGrp="1" noChangeArrowheads="1"/>
          </p:cNvSpPr>
          <p:nvPr>
            <p:ph type="body" idx="1"/>
          </p:nvPr>
        </p:nvSpPr>
        <p:spPr>
          <a:xfrm>
            <a:off x="568327" y="3279776"/>
            <a:ext cx="6178551" cy="5603875"/>
          </a:xfrm>
          <a:noFill/>
          <a:ln/>
        </p:spPr>
        <p:txBody>
          <a:bodyPr/>
          <a:lstStyle/>
          <a:p>
            <a:endParaRPr lang="en-US" dirty="0"/>
          </a:p>
        </p:txBody>
      </p:sp>
    </p:spTree>
    <p:extLst>
      <p:ext uri="{BB962C8B-B14F-4D97-AF65-F5344CB8AC3E}">
        <p14:creationId xmlns:p14="http://schemas.microsoft.com/office/powerpoint/2010/main" val="316217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a:t>
            </a:r>
            <a:r>
              <a:rPr lang="en-US" baseline="0" dirty="0"/>
              <a:t> DEK (Data Encryption Key) as well as the process of encrypting the image itself is done off-line.  However this is not enough.  A DEK blob must be created on chip (see next slide).</a:t>
            </a:r>
            <a:endParaRPr lang="en-US" dirty="0"/>
          </a:p>
          <a:p>
            <a:endParaRPr lang="en-US" dirty="0"/>
          </a:p>
          <a:p>
            <a:r>
              <a:rPr lang="en-US" dirty="0"/>
              <a:t>CST Tools run on a standard</a:t>
            </a:r>
            <a:r>
              <a:rPr lang="en-US" baseline="0" dirty="0"/>
              <a:t> PC – either Linux or Windows </a:t>
            </a:r>
          </a:p>
          <a:p>
            <a:pPr lvl="1">
              <a:buFont typeface="Arial" pitchFamily="34" charset="0"/>
              <a:buChar char="•"/>
            </a:pPr>
            <a:r>
              <a:rPr lang="en-US" baseline="0" dirty="0"/>
              <a:t> Acts as both:</a:t>
            </a:r>
          </a:p>
          <a:p>
            <a:pPr lvl="2">
              <a:buFont typeface="Arial" pitchFamily="34" charset="0"/>
              <a:buChar char="•"/>
            </a:pPr>
            <a:r>
              <a:rPr lang="en-US" baseline="0" dirty="0"/>
              <a:t> a Certificate Authority (CA) – to issue HAB code signing certificates: SRK, CSF and IMG key certs, and</a:t>
            </a:r>
          </a:p>
          <a:p>
            <a:pPr lvl="3">
              <a:buFont typeface="Arial" pitchFamily="34" charset="0"/>
              <a:buChar char="•"/>
            </a:pPr>
            <a:r>
              <a:rPr lang="en-US" baseline="0" dirty="0"/>
              <a:t> http://en.wikipedia.org/wiki/Certificate_authority</a:t>
            </a:r>
          </a:p>
          <a:p>
            <a:pPr lvl="2">
              <a:buFont typeface="Arial" pitchFamily="34" charset="0"/>
              <a:buChar char="•"/>
            </a:pPr>
            <a:r>
              <a:rPr lang="en-US" baseline="0" dirty="0"/>
              <a:t> a Signature Authority (SA) – to perform the task of actually generating digital signatures</a:t>
            </a:r>
          </a:p>
          <a:p>
            <a:endParaRPr lang="en-US" baseline="0" dirty="0"/>
          </a:p>
          <a:p>
            <a:r>
              <a:rPr lang="en-US" baseline="0" dirty="0"/>
              <a:t>CST (Command Sequence File) a</a:t>
            </a:r>
            <a:r>
              <a:rPr lang="en-US" dirty="0"/>
              <a:t>ccepts as input:</a:t>
            </a:r>
          </a:p>
          <a:p>
            <a:pPr lvl="1">
              <a:buFont typeface="Arial" pitchFamily="34" charset="0"/>
              <a:buChar char="•"/>
            </a:pPr>
            <a:r>
              <a:rPr lang="en-US" baseline="0" dirty="0"/>
              <a:t> a </a:t>
            </a:r>
            <a:r>
              <a:rPr lang="en-US" dirty="0"/>
              <a:t>product software image</a:t>
            </a:r>
          </a:p>
          <a:p>
            <a:pPr lvl="1">
              <a:buFont typeface="Arial" pitchFamily="34" charset="0"/>
              <a:buChar char="•"/>
            </a:pPr>
            <a:r>
              <a:rPr lang="en-US" dirty="0"/>
              <a:t> a Command</a:t>
            </a:r>
            <a:r>
              <a:rPr lang="en-US" baseline="0" dirty="0"/>
              <a:t> Sequence File (CSF)</a:t>
            </a:r>
            <a:endParaRPr lang="en-US" dirty="0"/>
          </a:p>
          <a:p>
            <a:r>
              <a:rPr lang="en-US" dirty="0"/>
              <a:t>and generates</a:t>
            </a:r>
            <a:r>
              <a:rPr lang="en-US" baseline="0" dirty="0"/>
              <a:t> HAB data which is then merged with the product software image creating a final “signed” image.</a:t>
            </a:r>
          </a:p>
          <a:p>
            <a:endParaRPr lang="en-US" dirty="0"/>
          </a:p>
          <a:p>
            <a:r>
              <a:rPr lang="en-US" dirty="0"/>
              <a:t>The CSF</a:t>
            </a:r>
            <a:r>
              <a:rPr lang="en-US" baseline="0" dirty="0"/>
              <a:t> description file defines</a:t>
            </a:r>
            <a:r>
              <a:rPr lang="en-US" dirty="0"/>
              <a:t>:</a:t>
            </a:r>
          </a:p>
          <a:p>
            <a:pPr lvl="1">
              <a:buFont typeface="Arial" pitchFamily="34" charset="0"/>
              <a:buChar char="•"/>
            </a:pPr>
            <a:r>
              <a:rPr lang="en-US" baseline="0" dirty="0"/>
              <a:t> The commands that HAB  library in ROM will perform during SoC boot</a:t>
            </a:r>
          </a:p>
          <a:p>
            <a:pPr lvl="1">
              <a:buFont typeface="Arial" pitchFamily="34" charset="0"/>
              <a:buChar char="•"/>
            </a:pPr>
            <a:r>
              <a:rPr lang="en-US" baseline="0" dirty="0"/>
              <a:t> The keys that the image is to be signed with</a:t>
            </a:r>
          </a:p>
          <a:p>
            <a:pPr lvl="1">
              <a:buFont typeface="Arial" pitchFamily="34" charset="0"/>
              <a:buChar char="•"/>
            </a:pPr>
            <a:r>
              <a:rPr lang="en-US" baseline="0" dirty="0"/>
              <a:t> The memory regions that the signature or signatures will cover.</a:t>
            </a:r>
          </a:p>
          <a:p>
            <a:pPr lvl="1">
              <a:buFont typeface="Arial" pitchFamily="34" charset="0"/>
              <a:buChar char="•"/>
            </a:pPr>
            <a:endParaRPr lang="en-US" baseline="0" dirty="0"/>
          </a:p>
          <a:p>
            <a:pPr lvl="0">
              <a:buFont typeface="Arial" pitchFamily="34" charset="0"/>
              <a:buNone/>
            </a:pPr>
            <a:r>
              <a:rPr lang="en-US" baseline="0" dirty="0"/>
              <a:t>The HAB data contains:</a:t>
            </a:r>
          </a:p>
          <a:p>
            <a:pPr lvl="1">
              <a:buFont typeface="Arial" pitchFamily="34" charset="0"/>
              <a:buChar char="•"/>
            </a:pPr>
            <a:r>
              <a:rPr lang="en-US" baseline="0" dirty="0"/>
              <a:t> CSF commands that are interpreted by the HAB library in the i.MX ROM</a:t>
            </a:r>
          </a:p>
          <a:p>
            <a:pPr lvl="1">
              <a:buFont typeface="Arial" pitchFamily="34" charset="0"/>
              <a:buChar char="•"/>
            </a:pPr>
            <a:r>
              <a:rPr lang="en-US" baseline="0" dirty="0"/>
              <a:t> Digital signatures covering the image</a:t>
            </a:r>
          </a:p>
          <a:p>
            <a:pPr lvl="1">
              <a:buFont typeface="Arial" pitchFamily="34" charset="0"/>
              <a:buChar char="•"/>
            </a:pPr>
            <a:r>
              <a:rPr lang="en-US" baseline="0" dirty="0"/>
              <a:t> Digital certificates holding the public key the HAB library in ROM uses to verify the image signatures.</a:t>
            </a:r>
          </a:p>
          <a:p>
            <a:pPr lvl="1">
              <a:buFont typeface="Arial" pitchFamily="34" charset="0"/>
              <a:buChar char="•"/>
            </a:pPr>
            <a:endParaRPr lang="en-US" baseline="0" dirty="0"/>
          </a:p>
          <a:p>
            <a:pPr lvl="0">
              <a:buFont typeface="Arial" pitchFamily="34" charset="0"/>
              <a:buChar char="•"/>
            </a:pPr>
            <a:r>
              <a:rPr lang="en-US" baseline="0" dirty="0"/>
              <a:t> Current status: As of Nov 2012 the CST support for encrypted boot is complete.</a:t>
            </a:r>
          </a:p>
        </p:txBody>
      </p:sp>
      <p:sp>
        <p:nvSpPr>
          <p:cNvPr id="4" name="Slide Number Placeholder 3"/>
          <p:cNvSpPr>
            <a:spLocks noGrp="1"/>
          </p:cNvSpPr>
          <p:nvPr>
            <p:ph type="sldNum" sz="quarter" idx="10"/>
          </p:nvPr>
        </p:nvSpPr>
        <p:spPr/>
        <p:txBody>
          <a:bodyPr/>
          <a:lstStyle/>
          <a:p>
            <a:fld id="{885AF5F3-1A96-4FB0-9ED1-44AAC5554486}" type="slidenum">
              <a:rPr lang="en-US" smtClean="0"/>
              <a:pPr/>
              <a:t>14</a:t>
            </a:fld>
            <a:endParaRPr lang="en-US" dirty="0"/>
          </a:p>
        </p:txBody>
      </p:sp>
    </p:spTree>
    <p:extLst>
      <p:ext uri="{BB962C8B-B14F-4D97-AF65-F5344CB8AC3E}">
        <p14:creationId xmlns:p14="http://schemas.microsoft.com/office/powerpoint/2010/main" val="359990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Bus Encryption Engine</a:t>
            </a:r>
          </a:p>
          <a:p>
            <a:r>
              <a:rPr lang="en-US" baseline="0" dirty="0"/>
              <a:t>                      implemented as an on-the-fly decryption engine</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17</a:t>
            </a:fld>
            <a:endParaRPr lang="en-US" sz="1000" dirty="0">
              <a:solidFill>
                <a:schemeClr val="tx1">
                  <a:lumMod val="75000"/>
                  <a:lumOff val="25000"/>
                </a:schemeClr>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18</a:t>
            </a:fld>
            <a:endParaRPr lang="en-US" dirty="0">
              <a:solidFill>
                <a:srgbClr val="8064A2">
                  <a:lumMod val="85000"/>
                  <a:lumOff val="15000"/>
                </a:srgbClr>
              </a:solidFill>
            </a:endParaRPr>
          </a:p>
        </p:txBody>
      </p:sp>
    </p:spTree>
    <p:extLst>
      <p:ext uri="{BB962C8B-B14F-4D97-AF65-F5344CB8AC3E}">
        <p14:creationId xmlns:p14="http://schemas.microsoft.com/office/powerpoint/2010/main" val="41733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19</a:t>
            </a:fld>
            <a:endParaRPr lang="en-US" dirty="0">
              <a:solidFill>
                <a:srgbClr val="8064A2">
                  <a:lumMod val="85000"/>
                  <a:lumOff val="15000"/>
                </a:srgbClr>
              </a:solidFill>
            </a:endParaRPr>
          </a:p>
        </p:txBody>
      </p:sp>
    </p:spTree>
    <p:extLst>
      <p:ext uri="{BB962C8B-B14F-4D97-AF65-F5344CB8AC3E}">
        <p14:creationId xmlns:p14="http://schemas.microsoft.com/office/powerpoint/2010/main" val="2905534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20</a:t>
            </a:fld>
            <a:endParaRPr lang="en-US" dirty="0">
              <a:solidFill>
                <a:srgbClr val="8064A2">
                  <a:lumMod val="85000"/>
                  <a:lumOff val="15000"/>
                </a:srgbClr>
              </a:solidFill>
            </a:endParaRPr>
          </a:p>
        </p:txBody>
      </p:sp>
    </p:spTree>
    <p:extLst>
      <p:ext uri="{BB962C8B-B14F-4D97-AF65-F5344CB8AC3E}">
        <p14:creationId xmlns:p14="http://schemas.microsoft.com/office/powerpoint/2010/main" val="172695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CmdVid:As</a:t>
            </a:r>
            <a:r>
              <a:rPr lang="en-US" dirty="0"/>
              <a:t> BEE only supports 16 byte aligned and full size accesses, the Masters which issue AXI commands to BEE must make sure that all AXI commands do not violate the rule. If an unexpected command is sent to the BEE, </a:t>
            </a:r>
            <a:r>
              <a:rPr lang="en-US" dirty="0" err="1"/>
              <a:t>CmdVld</a:t>
            </a:r>
            <a:r>
              <a:rPr lang="en-US" dirty="0"/>
              <a:t> block will detect the violation and notify </a:t>
            </a:r>
            <a:r>
              <a:rPr lang="en-US" dirty="0" err="1"/>
              <a:t>AbtHandler</a:t>
            </a:r>
            <a:r>
              <a:rPr lang="en-US" dirty="0"/>
              <a:t> of the violation event.</a:t>
            </a:r>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21</a:t>
            </a:fld>
            <a:endParaRPr lang="en-US" dirty="0">
              <a:solidFill>
                <a:srgbClr val="8064A2">
                  <a:lumMod val="85000"/>
                  <a:lumOff val="15000"/>
                </a:srgbClr>
              </a:solidFill>
            </a:endParaRPr>
          </a:p>
        </p:txBody>
      </p:sp>
    </p:spTree>
    <p:extLst>
      <p:ext uri="{BB962C8B-B14F-4D97-AF65-F5344CB8AC3E}">
        <p14:creationId xmlns:p14="http://schemas.microsoft.com/office/powerpoint/2010/main" val="421120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22</a:t>
            </a:fld>
            <a:endParaRPr lang="en-US" dirty="0">
              <a:solidFill>
                <a:srgbClr val="8064A2">
                  <a:lumMod val="85000"/>
                  <a:lumOff val="15000"/>
                </a:srgbClr>
              </a:solidFill>
            </a:endParaRPr>
          </a:p>
        </p:txBody>
      </p:sp>
    </p:spTree>
    <p:extLst>
      <p:ext uri="{BB962C8B-B14F-4D97-AF65-F5344CB8AC3E}">
        <p14:creationId xmlns:p14="http://schemas.microsoft.com/office/powerpoint/2010/main" val="391316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58">
              <a:defRPr/>
            </a:pPr>
            <a:r>
              <a:rPr lang="en-US" baseline="0" dirty="0"/>
              <a:t>Security execution units:</a:t>
            </a:r>
          </a:p>
          <a:p>
            <a:pPr defTabSz="914158">
              <a:defRPr/>
            </a:pPr>
            <a:r>
              <a:rPr lang="en-US" baseline="0" dirty="0"/>
              <a:t>             HAB – High Assurance Boot</a:t>
            </a:r>
          </a:p>
          <a:p>
            <a:pPr defTabSz="914158">
              <a:defRPr/>
            </a:pPr>
            <a:r>
              <a:rPr lang="en-US" baseline="0" dirty="0"/>
              <a:t>             BEE – Bus Encryption Engine</a:t>
            </a:r>
            <a:endParaRPr lang="en-US" dirty="0"/>
          </a:p>
          <a:p>
            <a:r>
              <a:rPr lang="en-US" dirty="0"/>
              <a:t>             DCP – Data</a:t>
            </a:r>
            <a:r>
              <a:rPr lang="en-US" baseline="0" dirty="0"/>
              <a:t> Co-Processor</a:t>
            </a:r>
          </a:p>
          <a:p>
            <a:r>
              <a:rPr lang="en-US" baseline="0" dirty="0"/>
              <a:t>             TRNG – True Random Number Generator</a:t>
            </a:r>
          </a:p>
          <a:p>
            <a:r>
              <a:rPr lang="en-US" baseline="0" dirty="0"/>
              <a:t>             CSU – Central Secure Unit</a:t>
            </a:r>
          </a:p>
          <a:p>
            <a:r>
              <a:rPr lang="en-US" baseline="0" dirty="0"/>
              <a:t>Security protection unit: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             SNVS – Secure Non-Volatile Storage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Security configuration unit: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             OCOTP –</a:t>
            </a:r>
            <a:r>
              <a:rPr lang="en-US" baseline="0" dirty="0"/>
              <a:t> On-Chip One Time Programmable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Security debugging unit: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             </a:t>
            </a:r>
            <a:r>
              <a:rPr lang="en-US" dirty="0"/>
              <a:t>SJC – System JTAG Controller</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13660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23</a:t>
            </a:fld>
            <a:endParaRPr lang="en-US" dirty="0">
              <a:solidFill>
                <a:srgbClr val="8064A2">
                  <a:lumMod val="85000"/>
                  <a:lumOff val="15000"/>
                </a:srgbClr>
              </a:solidFill>
            </a:endParaRPr>
          </a:p>
        </p:txBody>
      </p:sp>
    </p:spTree>
    <p:extLst>
      <p:ext uri="{BB962C8B-B14F-4D97-AF65-F5344CB8AC3E}">
        <p14:creationId xmlns:p14="http://schemas.microsoft.com/office/powerpoint/2010/main" val="2166423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24</a:t>
            </a:fld>
            <a:endParaRPr lang="en-US" dirty="0">
              <a:solidFill>
                <a:srgbClr val="8064A2">
                  <a:lumMod val="85000"/>
                  <a:lumOff val="15000"/>
                </a:srgbClr>
              </a:solidFill>
            </a:endParaRPr>
          </a:p>
        </p:txBody>
      </p:sp>
    </p:spTree>
    <p:extLst>
      <p:ext uri="{BB962C8B-B14F-4D97-AF65-F5344CB8AC3E}">
        <p14:creationId xmlns:p14="http://schemas.microsoft.com/office/powerpoint/2010/main" val="253920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25</a:t>
            </a:fld>
            <a:endParaRPr lang="en-US" dirty="0">
              <a:solidFill>
                <a:srgbClr val="8064A2">
                  <a:lumMod val="85000"/>
                  <a:lumOff val="15000"/>
                </a:srgbClr>
              </a:solidFill>
            </a:endParaRPr>
          </a:p>
        </p:txBody>
      </p:sp>
    </p:spTree>
    <p:extLst>
      <p:ext uri="{BB962C8B-B14F-4D97-AF65-F5344CB8AC3E}">
        <p14:creationId xmlns:p14="http://schemas.microsoft.com/office/powerpoint/2010/main" val="3082688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 Co-Processor </a:t>
            </a:r>
          </a:p>
          <a:p>
            <a:r>
              <a:rPr lang="en-US" dirty="0"/>
              <a:t>                          supports</a:t>
            </a:r>
            <a:r>
              <a:rPr lang="en-US" baseline="0" dirty="0"/>
              <a:t> symmetric AES-128 (ECB and CBC mode) </a:t>
            </a:r>
          </a:p>
          <a:p>
            <a:r>
              <a:rPr lang="en-US" baseline="0" dirty="0"/>
              <a:t>                          supports SHA-1/256</a:t>
            </a:r>
          </a:p>
          <a:p>
            <a:r>
              <a:rPr lang="en-US" baseline="0" dirty="0"/>
              <a:t>                          provides memory copy functionality</a:t>
            </a:r>
          </a:p>
          <a:p>
            <a:r>
              <a:rPr lang="en-US" baseline="0" dirty="0"/>
              <a:t>                          supports arbitration</a:t>
            </a:r>
          </a:p>
          <a:p>
            <a:r>
              <a:rPr lang="en-US" sz="1200" kern="1200" baseline="0" dirty="0">
                <a:solidFill>
                  <a:schemeClr val="tx1"/>
                </a:solidFill>
                <a:latin typeface="Arial" charset="0"/>
                <a:ea typeface="+mn-ea"/>
                <a:cs typeface="+mn-cs"/>
              </a:rPr>
              <a:t>                          processes data based on chained command structures written to the system memory by software (in a manner similar to the DMA engine).</a:t>
            </a:r>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26</a:t>
            </a:fld>
            <a:endParaRPr lang="en-US" sz="1000" dirty="0">
              <a:solidFill>
                <a:schemeClr val="tx1">
                  <a:lumMod val="75000"/>
                  <a:lumOff val="25000"/>
                </a:schemeClr>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31848" y="4560897"/>
            <a:ext cx="5851508" cy="4321188"/>
          </a:xfrm>
          <a:prstGeom prst="rect">
            <a:avLst/>
          </a:prstGeom>
          <a:noFill/>
          <a:ln>
            <a:miter lim="800000"/>
            <a:headEnd/>
            <a:tailEnd/>
          </a:ln>
        </p:spPr>
        <p:txBody>
          <a:bodyPr wrap="none" anchor="ctr"/>
          <a:lstStyle/>
          <a:p>
            <a:endParaRPr lang="en-US" dirty="0"/>
          </a:p>
        </p:txBody>
      </p:sp>
    </p:spTree>
    <p:extLst>
      <p:ext uri="{BB962C8B-B14F-4D97-AF65-F5344CB8AC3E}">
        <p14:creationId xmlns:p14="http://schemas.microsoft.com/office/powerpoint/2010/main" val="3766979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Data Flow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                   </a:t>
            </a:r>
            <a:r>
              <a:rPr lang="en-US" dirty="0"/>
              <a:t>can be configured in one of five fashions, depending on the functionality activated by the control packet</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28</a:t>
            </a:fld>
            <a:endParaRPr lang="en-US" dirty="0">
              <a:solidFill>
                <a:srgbClr val="8064A2">
                  <a:lumMod val="85000"/>
                  <a:lumOff val="15000"/>
                </a:srgbClr>
              </a:solidFill>
            </a:endParaRPr>
          </a:p>
        </p:txBody>
      </p:sp>
    </p:spTree>
    <p:extLst>
      <p:ext uri="{BB962C8B-B14F-4D97-AF65-F5344CB8AC3E}">
        <p14:creationId xmlns:p14="http://schemas.microsoft.com/office/powerpoint/2010/main" val="2635165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29</a:t>
            </a:fld>
            <a:endParaRPr lang="en-US" dirty="0">
              <a:solidFill>
                <a:srgbClr val="8064A2">
                  <a:lumMod val="85000"/>
                  <a:lumOff val="15000"/>
                </a:srgbClr>
              </a:solidFill>
            </a:endParaRPr>
          </a:p>
        </p:txBody>
      </p:sp>
    </p:spTree>
    <p:extLst>
      <p:ext uri="{BB962C8B-B14F-4D97-AF65-F5344CB8AC3E}">
        <p14:creationId xmlns:p14="http://schemas.microsoft.com/office/powerpoint/2010/main" val="1227907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30</a:t>
            </a:fld>
            <a:endParaRPr lang="en-US" dirty="0">
              <a:solidFill>
                <a:srgbClr val="8064A2">
                  <a:lumMod val="85000"/>
                  <a:lumOff val="15000"/>
                </a:srgbClr>
              </a:solidFill>
            </a:endParaRPr>
          </a:p>
        </p:txBody>
      </p:sp>
    </p:spTree>
    <p:extLst>
      <p:ext uri="{BB962C8B-B14F-4D97-AF65-F5344CB8AC3E}">
        <p14:creationId xmlns:p14="http://schemas.microsoft.com/office/powerpoint/2010/main" val="1287115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31</a:t>
            </a:fld>
            <a:endParaRPr lang="en-US" dirty="0">
              <a:solidFill>
                <a:srgbClr val="8064A2">
                  <a:lumMod val="85000"/>
                  <a:lumOff val="15000"/>
                </a:srgbClr>
              </a:solidFill>
            </a:endParaRPr>
          </a:p>
        </p:txBody>
      </p:sp>
    </p:spTree>
    <p:extLst>
      <p:ext uri="{BB962C8B-B14F-4D97-AF65-F5344CB8AC3E}">
        <p14:creationId xmlns:p14="http://schemas.microsoft.com/office/powerpoint/2010/main" val="77375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To use a key in the key storage, the cipher descriptor packet must select the key by setting the DCP_Control1[KEY_SELECT] field in the Control1 descriptor field without setting the OTP_KEY or PAYLOAD_KEY fields in the Control0 register</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To use the OTP key, the descriptor packet must set the OTP_KEY field in the Control1 register</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32</a:t>
            </a:fld>
            <a:endParaRPr lang="en-US" sz="1000" dirty="0">
              <a:solidFill>
                <a:schemeClr val="tx1">
                  <a:lumMod val="75000"/>
                  <a:lumOff val="25000"/>
                </a:schemeClr>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dirty="0">
              <a:solidFill>
                <a:schemeClr val="accent4">
                  <a:lumMod val="85000"/>
                  <a:lumOff val="15000"/>
                </a:schemeClr>
              </a:solidFill>
            </a:endParaRPr>
          </a:p>
        </p:txBody>
      </p:sp>
    </p:spTree>
    <p:extLst>
      <p:ext uri="{BB962C8B-B14F-4D97-AF65-F5344CB8AC3E}">
        <p14:creationId xmlns:p14="http://schemas.microsoft.com/office/powerpoint/2010/main" val="1956572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purpose of the hashing module is to generate a unique signature for a block of data that can be used to validate the integrity of the data by comparing the resulting "digest" with the original digest.</a:t>
            </a:r>
          </a:p>
          <a:p>
            <a:endParaRPr lang="en-US" sz="1200" kern="1200" baseline="0" dirty="0">
              <a:solidFill>
                <a:schemeClr val="tx1"/>
              </a:solidFill>
              <a:latin typeface="Arial" charset="0"/>
              <a:ea typeface="+mn-ea"/>
              <a:cs typeface="+mn-cs"/>
            </a:endParaRPr>
          </a:p>
          <a:p>
            <a:r>
              <a:rPr lang="en-US" dirty="0"/>
              <a:t>The CRC differs from the Unix </a:t>
            </a:r>
            <a:r>
              <a:rPr lang="en-US" dirty="0" err="1"/>
              <a:t>cksum</a:t>
            </a:r>
            <a:r>
              <a:rPr lang="en-US" dirty="0"/>
              <a:t>() function in these three ways:</a:t>
            </a:r>
          </a:p>
          <a:p>
            <a:r>
              <a:rPr lang="en-US" baseline="0" dirty="0"/>
              <a:t>                               </a:t>
            </a:r>
            <a:r>
              <a:rPr lang="en-US" dirty="0"/>
              <a:t>The CRC is initialized as 0xFFFFFFFF instead of 0x00000000.</a:t>
            </a:r>
          </a:p>
          <a:p>
            <a:r>
              <a:rPr lang="en-US" baseline="0" dirty="0"/>
              <a:t>                               </a:t>
            </a:r>
            <a:r>
              <a:rPr lang="en-US" dirty="0"/>
              <a:t>The logic pads the zeros to a 32-bit boundary for the trailing bytes.</a:t>
            </a:r>
          </a:p>
          <a:p>
            <a:r>
              <a:rPr lang="en-US" baseline="0" dirty="0"/>
              <a:t>                               </a:t>
            </a:r>
            <a:r>
              <a:rPr lang="en-US" dirty="0"/>
              <a:t>The logic doesn't post-</a:t>
            </a:r>
            <a:r>
              <a:rPr lang="en-US" dirty="0" err="1"/>
              <a:t>pend</a:t>
            </a:r>
            <a:r>
              <a:rPr lang="en-US" dirty="0"/>
              <a:t> the file length.</a:t>
            </a:r>
          </a:p>
          <a:p>
            <a:endParaRPr lang="en-US" dirty="0"/>
          </a:p>
          <a:p>
            <a:r>
              <a:rPr lang="en-US" sz="1200" kern="1200" baseline="0" dirty="0">
                <a:solidFill>
                  <a:schemeClr val="tx1"/>
                </a:solidFill>
                <a:latin typeface="Arial" charset="0"/>
                <a:ea typeface="+mn-ea"/>
                <a:cs typeface="+mn-cs"/>
              </a:rPr>
              <a:t>The DCP also has the ability to check the resulting hash against a value in the payload and issue an interrupt if a mismatch occurs.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33</a:t>
            </a:fld>
            <a:endParaRPr lang="en-US" sz="1000" dirty="0">
              <a:solidFill>
                <a:schemeClr val="tx1">
                  <a:lumMod val="75000"/>
                  <a:lumOff val="25000"/>
                </a:schemeClr>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DCP can have four channels and all competition for the DCP resources to complete their operations.</a:t>
            </a:r>
          </a:p>
          <a:p>
            <a:r>
              <a:rPr lang="en-US" sz="1200" kern="1200" baseline="0" dirty="0">
                <a:solidFill>
                  <a:schemeClr val="tx1"/>
                </a:solidFill>
                <a:latin typeface="Arial" charset="0"/>
                <a:ea typeface="+mn-ea"/>
                <a:cs typeface="+mn-cs"/>
              </a:rPr>
              <a:t>Depending on the situation, the critical operations may need to be prioritized above the less important operations to ensure a smooth system operation.</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34</a:t>
            </a:fld>
            <a:endParaRPr lang="en-US" sz="1000" dirty="0">
              <a:solidFill>
                <a:schemeClr val="tx1">
                  <a:lumMod val="75000"/>
                  <a:lumOff val="25000"/>
                </a:schemeClr>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Standalone True</a:t>
            </a:r>
            <a:r>
              <a:rPr lang="en-US" baseline="0" dirty="0"/>
              <a:t> Random Number Generator</a:t>
            </a:r>
          </a:p>
          <a:p>
            <a:r>
              <a:rPr lang="en-US" baseline="0" dirty="0"/>
              <a:t>                  </a:t>
            </a:r>
            <a:r>
              <a:rPr lang="en-US" sz="1200" kern="1200" baseline="0" dirty="0">
                <a:solidFill>
                  <a:schemeClr val="tx1"/>
                </a:solidFill>
                <a:latin typeface="Arial" charset="0"/>
                <a:ea typeface="+mn-ea"/>
                <a:cs typeface="+mn-cs"/>
              </a:rPr>
              <a:t>is a hardware accelerator module that generates a 512-bit entropy as needed by an entropy-consuming module or by other post-processing functions.</a:t>
            </a:r>
          </a:p>
          <a:p>
            <a:r>
              <a:rPr lang="en-US" sz="1200" kern="1200" baseline="0" dirty="0">
                <a:solidFill>
                  <a:schemeClr val="tx1"/>
                </a:solidFill>
                <a:latin typeface="Arial" charset="0"/>
                <a:ea typeface="+mn-ea"/>
                <a:cs typeface="+mn-cs"/>
              </a:rPr>
              <a:t>                  don’t include PRNG</a:t>
            </a:r>
          </a:p>
          <a:p>
            <a:endParaRPr lang="en-US" sz="1200" kern="1200" baseline="0" dirty="0">
              <a:solidFill>
                <a:schemeClr val="tx1"/>
              </a:solidFill>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mn-ea"/>
                <a:cs typeface="+mn-cs"/>
              </a:rPr>
              <a:t>The output of TRNG is intended for direct use by functions that generate secret keys, per-message secrets, random challenges, and other similar quantities used in cryptographic algorithms. In each of these cases, it is important that a random number be difficult to guess or predict.</a:t>
            </a:r>
            <a:endParaRPr lang="en-US" dirty="0"/>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37</a:t>
            </a:fld>
            <a:endParaRPr lang="en-US" sz="1000" dirty="0">
              <a:solidFill>
                <a:schemeClr val="tx1">
                  <a:lumMod val="75000"/>
                  <a:lumOff val="25000"/>
                </a:schemeClr>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TRNG contains the following sub modules: IP Slave bus (</a:t>
            </a:r>
            <a:r>
              <a:rPr lang="en-US" sz="1200" kern="1200" baseline="0" dirty="0" err="1">
                <a:solidFill>
                  <a:schemeClr val="tx1"/>
                </a:solidFill>
                <a:latin typeface="Arial" charset="0"/>
                <a:ea typeface="+mn-ea"/>
                <a:cs typeface="+mn-cs"/>
              </a:rPr>
              <a:t>SkyBlue</a:t>
            </a:r>
            <a:r>
              <a:rPr lang="en-US" sz="1200" kern="1200" baseline="0" dirty="0">
                <a:solidFill>
                  <a:schemeClr val="tx1"/>
                </a:solidFill>
                <a:latin typeface="Arial" charset="0"/>
                <a:ea typeface="+mn-ea"/>
                <a:cs typeface="+mn-cs"/>
              </a:rPr>
              <a:t> bus) interface, the TRNG Core and the free running oscillator (OSC).</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38</a:t>
            </a:fld>
            <a:endParaRPr lang="en-US" sz="1000" dirty="0">
              <a:solidFill>
                <a:schemeClr val="tx1">
                  <a:lumMod val="75000"/>
                  <a:lumOff val="25000"/>
                </a:schemeClr>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There are four things that a user (programmer/integrator) will want to do with a TRNG.</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40</a:t>
            </a:fld>
            <a:endParaRPr lang="en-US" sz="1000" dirty="0">
              <a:solidFill>
                <a:schemeClr val="tx1">
                  <a:lumMod val="75000"/>
                  <a:lumOff val="25000"/>
                </a:schemeClr>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Central Security Unit</a:t>
            </a:r>
          </a:p>
          <a:p>
            <a:r>
              <a:rPr lang="en-US" dirty="0"/>
              <a:t>                    </a:t>
            </a:r>
            <a:r>
              <a:rPr lang="en-US" baseline="0" dirty="0"/>
              <a:t>    </a:t>
            </a:r>
            <a:r>
              <a:rPr lang="en-US" sz="1200" kern="1200" baseline="0" dirty="0">
                <a:solidFill>
                  <a:schemeClr val="tx1"/>
                </a:solidFill>
                <a:latin typeface="Arial" charset="0"/>
                <a:ea typeface="+mn-ea"/>
                <a:cs typeface="+mn-cs"/>
              </a:rPr>
              <a:t>manages the system security policy for peripheral access on the </a:t>
            </a:r>
            <a:r>
              <a:rPr lang="en-US" sz="1200" kern="1200" baseline="0" dirty="0" err="1">
                <a:solidFill>
                  <a:schemeClr val="tx1"/>
                </a:solidFill>
                <a:latin typeface="Arial" charset="0"/>
                <a:ea typeface="+mn-ea"/>
                <a:cs typeface="+mn-cs"/>
              </a:rPr>
              <a:t>SoC.</a:t>
            </a:r>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                        allows trusted code to set individual security access privileges on each of the peripherals, using one of eight security access privilege levels. </a:t>
            </a:r>
          </a:p>
          <a:p>
            <a:r>
              <a:rPr lang="en-US" sz="1200" kern="1200" baseline="0" dirty="0">
                <a:solidFill>
                  <a:schemeClr val="tx1"/>
                </a:solidFill>
                <a:latin typeface="Arial" charset="0"/>
                <a:ea typeface="+mn-ea"/>
                <a:cs typeface="+mn-cs"/>
              </a:rPr>
              <a:t>                        may assign bus master security privileges during bus transactions according to programmed policy</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41</a:t>
            </a:fld>
            <a:endParaRPr lang="en-US" sz="1000" dirty="0">
              <a:solidFill>
                <a:schemeClr val="tx1">
                  <a:lumMod val="75000"/>
                  <a:lumOff val="25000"/>
                </a:schemeClr>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mn-ea"/>
                <a:cs typeface="+mn-cs"/>
              </a:rPr>
              <a:t>The CSU sets the access control policies between the bus masters and bus slaves, allowing for peripherals to be separated into distinct security domains. This protects against unauthorized access to data.</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42</a:t>
            </a:fld>
            <a:endParaRPr lang="en-US" dirty="0">
              <a:solidFill>
                <a:srgbClr val="8064A2">
                  <a:lumMod val="85000"/>
                  <a:lumOff val="15000"/>
                </a:srgbClr>
              </a:solidFill>
            </a:endParaRPr>
          </a:p>
        </p:txBody>
      </p:sp>
    </p:spTree>
    <p:extLst>
      <p:ext uri="{BB962C8B-B14F-4D97-AF65-F5344CB8AC3E}">
        <p14:creationId xmlns:p14="http://schemas.microsoft.com/office/powerpoint/2010/main" val="4048401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According to its programmed policy, the CSU determines the bus master privileges and the masters that are allowed to access each of the slave peripherals.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43</a:t>
            </a:fld>
            <a:endParaRPr lang="en-US" sz="1000" dirty="0">
              <a:solidFill>
                <a:schemeClr val="tx1">
                  <a:lumMod val="75000"/>
                  <a:lumOff val="25000"/>
                </a:schemeClr>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Configure Slave Level (CSL) Register value for a specified peripheral resource defines the output signal (</a:t>
            </a:r>
            <a:r>
              <a:rPr lang="en-US" sz="1200" kern="1200" baseline="0" dirty="0" err="1">
                <a:solidFill>
                  <a:schemeClr val="tx1"/>
                </a:solidFill>
                <a:latin typeface="Arial" charset="0"/>
                <a:ea typeface="+mn-ea"/>
                <a:cs typeface="+mn-cs"/>
              </a:rPr>
              <a:t>csu_sec_level</a:t>
            </a:r>
            <a:r>
              <a:rPr lang="en-US" sz="1200" kern="1200" baseline="0" dirty="0">
                <a:solidFill>
                  <a:schemeClr val="tx1"/>
                </a:solidFill>
                <a:latin typeface="Arial" charset="0"/>
                <a:ea typeface="+mn-ea"/>
                <a:cs typeface="+mn-cs"/>
              </a:rPr>
              <a:t>) for that peripheral. The value of this signal determines the master privileges that can access the peripheral. The relationship between the value of the </a:t>
            </a:r>
            <a:r>
              <a:rPr lang="en-US" sz="1200" kern="1200" baseline="0" dirty="0" err="1">
                <a:solidFill>
                  <a:schemeClr val="tx1"/>
                </a:solidFill>
                <a:latin typeface="Arial" charset="0"/>
                <a:ea typeface="+mn-ea"/>
                <a:cs typeface="+mn-cs"/>
              </a:rPr>
              <a:t>csu_sec_level</a:t>
            </a:r>
            <a:r>
              <a:rPr lang="en-US" sz="1200" kern="1200" baseline="0" dirty="0">
                <a:solidFill>
                  <a:schemeClr val="tx1"/>
                </a:solidFill>
                <a:latin typeface="Arial" charset="0"/>
                <a:ea typeface="+mn-ea"/>
                <a:cs typeface="+mn-cs"/>
              </a:rPr>
              <a:t> signal and the security operation mode is shown in up table:</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44</a:t>
            </a:fld>
            <a:endParaRPr lang="en-US" sz="1000" dirty="0">
              <a:solidFill>
                <a:schemeClr val="tx1">
                  <a:lumMod val="75000"/>
                  <a:lumOff val="25000"/>
                </a:schemeClr>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45</a:t>
            </a:fld>
            <a:endParaRPr lang="en-US" sz="1000" dirty="0">
              <a:solidFill>
                <a:schemeClr val="tx1">
                  <a:lumMod val="75000"/>
                  <a:lumOff val="25000"/>
                </a:schemeClr>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Configurable permissions and access control</a:t>
            </a:r>
          </a:p>
          <a:p>
            <a:r>
              <a:rPr lang="en-US" dirty="0"/>
              <a:t>Certain keys no software can read can be</a:t>
            </a:r>
            <a:r>
              <a:rPr lang="en-US" baseline="0" dirty="0"/>
              <a:t> used to encrypt data that binds it uniquely to the chip</a:t>
            </a:r>
          </a:p>
          <a:p>
            <a:endParaRPr lang="en-US" baseline="0"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dirty="0">
              <a:solidFill>
                <a:schemeClr val="accent4">
                  <a:lumMod val="85000"/>
                  <a:lumOff val="15000"/>
                </a:schemeClr>
              </a:solidFill>
            </a:endParaRPr>
          </a:p>
        </p:txBody>
      </p:sp>
    </p:spTree>
    <p:extLst>
      <p:ext uri="{BB962C8B-B14F-4D97-AF65-F5344CB8AC3E}">
        <p14:creationId xmlns:p14="http://schemas.microsoft.com/office/powerpoint/2010/main" val="1835492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Secure Non-Volatile Storage</a:t>
            </a:r>
          </a:p>
          <a:p>
            <a:r>
              <a:rPr lang="en-US" dirty="0"/>
              <a:t>          </a:t>
            </a:r>
            <a:r>
              <a:rPr lang="en-US" baseline="0" dirty="0"/>
              <a:t> is a companion module to the DCP module and serves as the </a:t>
            </a:r>
            <a:r>
              <a:rPr lang="en-US" baseline="0" dirty="0" err="1"/>
              <a:t>SoC’s</a:t>
            </a:r>
            <a:r>
              <a:rPr lang="en-US" baseline="0" dirty="0"/>
              <a:t> central reporting point for security-relevant events such as the success or failure of boot software validation and the detection of security threat events. The security event information determines whether the </a:t>
            </a:r>
            <a:r>
              <a:rPr lang="en-US" baseline="0" dirty="0" err="1"/>
              <a:t>SoC</a:t>
            </a:r>
            <a:r>
              <a:rPr lang="en-US" baseline="0" dirty="0"/>
              <a:t> (hardware and software) is in the proper state to allow the DCP to use persistent and ephemeral secrets.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46</a:t>
            </a:fld>
            <a:endParaRPr lang="en-US" sz="1000" dirty="0">
              <a:solidFill>
                <a:schemeClr val="tx1">
                  <a:lumMod val="75000"/>
                  <a:lumOff val="25000"/>
                </a:schemeClr>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31848" y="4560897"/>
            <a:ext cx="5851508" cy="4321188"/>
          </a:xfrm>
          <a:prstGeom prst="rect">
            <a:avLst/>
          </a:prstGeom>
          <a:noFill/>
          <a:ln>
            <a:miter lim="800000"/>
            <a:headEnd/>
            <a:tailEnd/>
          </a:ln>
        </p:spPr>
        <p:txBody>
          <a:bodyPr wrap="none" anchor="ctr"/>
          <a:lstStyle/>
          <a:p>
            <a:endParaRPr lang="en-US" dirty="0"/>
          </a:p>
        </p:txBody>
      </p:sp>
    </p:spTree>
    <p:extLst>
      <p:ext uri="{BB962C8B-B14F-4D97-AF65-F5344CB8AC3E}">
        <p14:creationId xmlns:p14="http://schemas.microsoft.com/office/powerpoint/2010/main" val="664802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Master Key:</a:t>
            </a:r>
          </a:p>
          <a:p>
            <a:r>
              <a:rPr lang="en-US" baseline="0" dirty="0"/>
              <a:t>               </a:t>
            </a:r>
            <a:r>
              <a:rPr lang="en-US" sz="1200" kern="1200" baseline="0" dirty="0">
                <a:solidFill>
                  <a:schemeClr val="tx1"/>
                </a:solidFill>
                <a:latin typeface="Arial" charset="0"/>
                <a:ea typeface="+mn-ea"/>
                <a:cs typeface="+mn-cs"/>
              </a:rPr>
              <a:t>• One-Time Programmable Master Key (OTPMK) from fuses can be used as the source of the Master Key</a:t>
            </a:r>
          </a:p>
          <a:p>
            <a:r>
              <a:rPr lang="en-US" sz="1200" kern="1200" baseline="0" dirty="0">
                <a:solidFill>
                  <a:schemeClr val="tx1"/>
                </a:solidFill>
                <a:latin typeface="Arial" charset="0"/>
                <a:ea typeface="+mn-ea"/>
                <a:cs typeface="+mn-cs"/>
              </a:rPr>
              <a:t>               • </a:t>
            </a:r>
            <a:r>
              <a:rPr lang="en-US" sz="1200" kern="1200" baseline="0" dirty="0" err="1">
                <a:solidFill>
                  <a:schemeClr val="tx1"/>
                </a:solidFill>
                <a:latin typeface="Arial" charset="0"/>
                <a:ea typeface="+mn-ea"/>
                <a:cs typeface="+mn-cs"/>
              </a:rPr>
              <a:t>Zeroizable</a:t>
            </a:r>
            <a:r>
              <a:rPr lang="en-US" sz="1200" kern="1200" baseline="0" dirty="0">
                <a:solidFill>
                  <a:schemeClr val="tx1"/>
                </a:solidFill>
                <a:latin typeface="Arial" charset="0"/>
                <a:ea typeface="+mn-ea"/>
                <a:cs typeface="+mn-cs"/>
              </a:rPr>
              <a:t> Master Key (ZMK) - can be used as the source of the Master Key</a:t>
            </a:r>
          </a:p>
          <a:p>
            <a:r>
              <a:rPr lang="en-US" sz="1200" kern="1200" baseline="0" dirty="0">
                <a:solidFill>
                  <a:schemeClr val="tx1"/>
                </a:solidFill>
                <a:latin typeface="Arial" charset="0"/>
                <a:ea typeface="+mn-ea"/>
                <a:cs typeface="+mn-cs"/>
              </a:rPr>
              <a:t>               • OTPMK XOR ZMK (Combined Master Key, CMK) - can be used as the source of the Master Key</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48</a:t>
            </a:fld>
            <a:endParaRPr lang="en-US" sz="1000" dirty="0">
              <a:solidFill>
                <a:schemeClr val="tx1">
                  <a:lumMod val="75000"/>
                  <a:lumOff val="25000"/>
                </a:schemeClr>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3:</a:t>
            </a:r>
            <a:r>
              <a:rPr lang="en-US" altLang="en-US" sz="1200" dirty="0">
                <a:solidFill>
                  <a:schemeClr val="tx1"/>
                </a:solidFill>
                <a:latin typeface="Arial" panose="020B0604020202020204" pitchFamily="34" charset="0"/>
              </a:rPr>
              <a:t>If the SNVS_LP power input is connected to an uninterrupted power supply, e.g. a coin cell battery, the GPR value is maintained when main </a:t>
            </a:r>
            <a:r>
              <a:rPr lang="en-US" altLang="en-US" sz="1200" dirty="0" err="1">
                <a:solidFill>
                  <a:schemeClr val="tx1"/>
                </a:solidFill>
                <a:latin typeface="Arial" panose="020B0604020202020204" pitchFamily="34" charset="0"/>
              </a:rPr>
              <a:t>SoC</a:t>
            </a:r>
            <a:r>
              <a:rPr lang="en-US" altLang="en-US" sz="1200" dirty="0">
                <a:solidFill>
                  <a:schemeClr val="tx1"/>
                </a:solidFill>
                <a:latin typeface="Arial" panose="020B0604020202020204" pitchFamily="34" charset="0"/>
              </a:rPr>
              <a:t> is powered off</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4:</a:t>
            </a:r>
            <a:r>
              <a:rPr lang="en-US" altLang="en-US" sz="1200" dirty="0">
                <a:solidFill>
                  <a:schemeClr val="tx1"/>
                </a:solidFill>
                <a:latin typeface="Arial" panose="020B0604020202020204" pitchFamily="34" charset="0"/>
              </a:rPr>
              <a:t> If the SNVS_LP power input is connected to an uninterrupted power supply and the Power On button input signal is connected to a power button external to the chip, logic within SNVS_LP can be used to wake the chip from a power down.</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49</a:t>
            </a:fld>
            <a:endParaRPr lang="en-US" sz="1000" dirty="0">
              <a:solidFill>
                <a:schemeClr val="tx1">
                  <a:lumMod val="75000"/>
                  <a:lumOff val="25000"/>
                </a:schemeClr>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CA32902-C87D-4893-99FC-5AA668ACDBAA}" type="slidenum">
              <a:rPr lang="en-US">
                <a:solidFill>
                  <a:prstClr val="black"/>
                </a:solidFill>
              </a:rPr>
              <a:pPr/>
              <a:t>50</a:t>
            </a:fld>
            <a:endParaRPr lang="en-US" dirty="0">
              <a:solidFill>
                <a:prstClr val="black"/>
              </a:solidFill>
            </a:endParaRPr>
          </a:p>
        </p:txBody>
      </p:sp>
      <p:sp>
        <p:nvSpPr>
          <p:cNvPr id="1391618" name="Rectangle 2"/>
          <p:cNvSpPr>
            <a:spLocks noGrp="1" noRot="1" noChangeAspect="1" noChangeArrowheads="1" noTextEdit="1"/>
          </p:cNvSpPr>
          <p:nvPr>
            <p:ph type="sldImg"/>
          </p:nvPr>
        </p:nvSpPr>
        <p:spPr>
          <a:xfrm>
            <a:off x="3143250" y="715963"/>
            <a:ext cx="4267200" cy="2401887"/>
          </a:xfrm>
          <a:ln/>
        </p:spPr>
      </p:sp>
      <p:sp>
        <p:nvSpPr>
          <p:cNvPr id="1391619" name="Rectangle 3"/>
          <p:cNvSpPr>
            <a:spLocks noGrp="1" noChangeArrowheads="1"/>
          </p:cNvSpPr>
          <p:nvPr>
            <p:ph type="body" idx="1"/>
          </p:nvPr>
        </p:nvSpPr>
        <p:spPr>
          <a:xfrm>
            <a:off x="568327" y="3281364"/>
            <a:ext cx="6178551" cy="5602286"/>
          </a:xfrm>
        </p:spPr>
        <p:txBody>
          <a:bodyPr/>
          <a:lstStyle/>
          <a:p>
            <a:pPr marL="173008" indent="-173008"/>
            <a:endParaRPr lang="en-US" dirty="0"/>
          </a:p>
        </p:txBody>
      </p:sp>
    </p:spTree>
    <p:extLst>
      <p:ext uri="{BB962C8B-B14F-4D97-AF65-F5344CB8AC3E}">
        <p14:creationId xmlns:p14="http://schemas.microsoft.com/office/powerpoint/2010/main" val="3752610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The SNVS_HP section contains all SNVS status and configuration registers. It implements all features that enable system communication and provisioning of the SNVS_LP section. The SNVS_HP section also incorporates the security state machine, which controls the system security state, and the master key control block, which is responsible for checking and selecting the master key value.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The SNVS_LP section provides hardware that enables secure storage and protection of sensitive data. The SNVS module is designed to safely hold security-related data such as cryptographic key, time counter, monotonic counter, and general purpose security information.</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51</a:t>
            </a:fld>
            <a:endParaRPr lang="en-US" sz="1000" dirty="0">
              <a:solidFill>
                <a:schemeClr val="tx1">
                  <a:lumMod val="75000"/>
                  <a:lumOff val="25000"/>
                </a:schemeClr>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System security monitor:</a:t>
            </a:r>
          </a:p>
          <a:p>
            <a:r>
              <a:rPr lang="en-US" sz="1200" dirty="0"/>
              <a:t>SNVS implements a security state machine (SSM) that tracks the security state of the </a:t>
            </a:r>
            <a:r>
              <a:rPr lang="en-US" sz="1200" dirty="0" err="1"/>
              <a:t>SoC.</a:t>
            </a:r>
            <a:r>
              <a:rPr lang="en-US" sz="1200" dirty="0"/>
              <a:t> The states and state transitions of the SSM affect certain security actions taken by SNVS.</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52</a:t>
            </a:fld>
            <a:endParaRPr lang="en-US" sz="1000" dirty="0">
              <a:solidFill>
                <a:schemeClr val="tx1">
                  <a:lumMod val="75000"/>
                  <a:lumOff val="25000"/>
                </a:schemeClr>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Detects on internal to the block:</a:t>
            </a:r>
          </a:p>
          <a:p>
            <a:r>
              <a:rPr lang="en-US" baseline="0" dirty="0"/>
              <a:t>            </a:t>
            </a:r>
            <a:r>
              <a:rPr lang="en-US" sz="1200" kern="1200" baseline="0" dirty="0">
                <a:solidFill>
                  <a:schemeClr val="tx1"/>
                </a:solidFill>
                <a:latin typeface="Arial" charset="0"/>
                <a:ea typeface="+mn-ea"/>
                <a:cs typeface="+mn-cs"/>
              </a:rPr>
              <a:t>Scan exit</a:t>
            </a:r>
          </a:p>
          <a:p>
            <a:r>
              <a:rPr lang="en-US" sz="1200" kern="1200" baseline="0" dirty="0">
                <a:solidFill>
                  <a:schemeClr val="tx1"/>
                </a:solidFill>
                <a:latin typeface="Arial" charset="0"/>
                <a:ea typeface="+mn-ea"/>
                <a:cs typeface="+mn-cs"/>
              </a:rPr>
              <a:t>            Power glitch</a:t>
            </a:r>
          </a:p>
          <a:p>
            <a:r>
              <a:rPr lang="en-US" sz="1200" kern="1200" baseline="0" dirty="0">
                <a:solidFill>
                  <a:schemeClr val="tx1"/>
                </a:solidFill>
                <a:latin typeface="Arial" charset="0"/>
                <a:ea typeface="+mn-ea"/>
                <a:cs typeface="+mn-cs"/>
              </a:rPr>
              <a:t>            Invalid OTPMK (ECC check failure)</a:t>
            </a:r>
          </a:p>
          <a:p>
            <a:r>
              <a:rPr lang="en-US" sz="1200" kern="1200" baseline="0" dirty="0">
                <a:solidFill>
                  <a:schemeClr val="tx1"/>
                </a:solidFill>
                <a:latin typeface="Arial" charset="0"/>
                <a:ea typeface="+mn-ea"/>
                <a:cs typeface="+mn-cs"/>
              </a:rPr>
              <a:t>            ZMK ECC check failure</a:t>
            </a:r>
          </a:p>
          <a:p>
            <a:r>
              <a:rPr lang="en-US" sz="1200" kern="1200" baseline="0" dirty="0">
                <a:solidFill>
                  <a:schemeClr val="tx1"/>
                </a:solidFill>
                <a:latin typeface="Arial" charset="0"/>
                <a:ea typeface="+mn-ea"/>
                <a:cs typeface="+mn-cs"/>
              </a:rPr>
              <a:t>            SRTC rollover</a:t>
            </a:r>
          </a:p>
          <a:p>
            <a:r>
              <a:rPr lang="en-US" sz="1200" kern="1200" baseline="0" dirty="0">
                <a:solidFill>
                  <a:schemeClr val="tx1"/>
                </a:solidFill>
                <a:latin typeface="Arial" charset="0"/>
                <a:ea typeface="+mn-ea"/>
                <a:cs typeface="+mn-cs"/>
              </a:rPr>
              <a:t>            MC rollover</a:t>
            </a:r>
          </a:p>
          <a:p>
            <a:r>
              <a:rPr lang="en-US" sz="1200" kern="1200" baseline="0" dirty="0">
                <a:solidFill>
                  <a:schemeClr val="tx1"/>
                </a:solidFill>
                <a:latin typeface="Arial" charset="0"/>
                <a:ea typeface="+mn-ea"/>
                <a:cs typeface="+mn-cs"/>
              </a:rPr>
              <a:t>Detects on external to the block:</a:t>
            </a:r>
          </a:p>
          <a:p>
            <a:r>
              <a:rPr lang="en-US" sz="1200" kern="1200" baseline="0" dirty="0">
                <a:solidFill>
                  <a:schemeClr val="tx1"/>
                </a:solidFill>
                <a:latin typeface="Arial" charset="0"/>
                <a:ea typeface="+mn-ea"/>
                <a:cs typeface="+mn-cs"/>
              </a:rPr>
              <a:t>            Software-reported violations</a:t>
            </a:r>
          </a:p>
          <a:p>
            <a:r>
              <a:rPr lang="en-US" sz="1200" kern="1200" baseline="0" dirty="0">
                <a:solidFill>
                  <a:schemeClr val="tx1"/>
                </a:solidFill>
                <a:latin typeface="Arial" charset="0"/>
                <a:ea typeface="+mn-ea"/>
                <a:cs typeface="+mn-cs"/>
              </a:rPr>
              <a:t>            5 security violation inputs</a:t>
            </a:r>
            <a:endParaRPr lang="en-US" baseline="0"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61</a:t>
            </a:fld>
            <a:endParaRPr lang="en-US" sz="1000" dirty="0">
              <a:solidFill>
                <a:schemeClr val="tx1">
                  <a:lumMod val="75000"/>
                  <a:lumOff val="25000"/>
                </a:schemeClr>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a:t>
            </a:r>
            <a:r>
              <a:rPr lang="en-US" sz="1200" kern="1200" baseline="0" dirty="0" err="1">
                <a:solidFill>
                  <a:schemeClr val="tx1"/>
                </a:solidFill>
                <a:latin typeface="Arial" charset="0"/>
                <a:ea typeface="+mn-ea"/>
                <a:cs typeface="+mn-cs"/>
              </a:rPr>
              <a:t>SoC</a:t>
            </a:r>
            <a:r>
              <a:rPr lang="en-US" sz="1200" kern="1200" baseline="0" dirty="0">
                <a:solidFill>
                  <a:schemeClr val="tx1"/>
                </a:solidFill>
                <a:latin typeface="Arial" charset="0"/>
                <a:ea typeface="+mn-ea"/>
                <a:cs typeface="+mn-cs"/>
              </a:rPr>
              <a:t> firmware specifies SNVS's response to security violations by configuring the SNVS_HP security policy. At boot time the </a:t>
            </a:r>
            <a:r>
              <a:rPr lang="en-US" sz="1200" kern="1200" baseline="0" dirty="0" err="1">
                <a:solidFill>
                  <a:schemeClr val="tx1"/>
                </a:solidFill>
                <a:latin typeface="Arial" charset="0"/>
                <a:ea typeface="+mn-ea"/>
                <a:cs typeface="+mn-cs"/>
              </a:rPr>
              <a:t>SoC</a:t>
            </a:r>
            <a:r>
              <a:rPr lang="en-US" sz="1200" kern="1200" baseline="0" dirty="0">
                <a:solidFill>
                  <a:schemeClr val="tx1"/>
                </a:solidFill>
                <a:latin typeface="Arial" charset="0"/>
                <a:ea typeface="+mn-ea"/>
                <a:cs typeface="+mn-cs"/>
              </a:rPr>
              <a:t> boot firmware also checks the status of the SNVS_LP section. If the LP section has not been securely initialized, or has been tampered, or the coin cell battery has been replaced, the status check will indicate that the state of the LP section is invalid, and the boot firmware will configure the SNVS_LP security policy.</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63</a:t>
            </a:fld>
            <a:endParaRPr lang="en-US" sz="1000" dirty="0">
              <a:solidFill>
                <a:schemeClr val="tx1">
                  <a:lumMod val="75000"/>
                  <a:lumOff val="25000"/>
                </a:schemeClr>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OTPMK:</a:t>
            </a:r>
          </a:p>
          <a:p>
            <a:r>
              <a:rPr lang="en-US" sz="1200" kern="1200" baseline="0" dirty="0">
                <a:solidFill>
                  <a:schemeClr val="tx1"/>
                </a:solidFill>
                <a:latin typeface="Arial" charset="0"/>
                <a:ea typeface="+mn-ea"/>
                <a:cs typeface="+mn-cs"/>
              </a:rPr>
              <a:t>is permanently burned into fuses. The 256-bit value includes an embedded 9-bit Hamming code so that hardware can verify the integrity of the key. If the OTPMK Hamming code check fails or the OTPMK is not programmed at all (all 0s), the hardware will report a "bad key" error which will prevent the chip from reaching the Trusted/Secure state.</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ZMK:</a:t>
            </a:r>
          </a:p>
          <a:p>
            <a:r>
              <a:rPr lang="en-US" sz="1200" kern="1200" baseline="0" dirty="0">
                <a:solidFill>
                  <a:schemeClr val="tx1"/>
                </a:solidFill>
                <a:latin typeface="Arial" charset="0"/>
                <a:ea typeface="+mn-ea"/>
                <a:cs typeface="+mn-cs"/>
              </a:rPr>
              <a:t>is stored in the ZMK registers of the low power (LP) section of the SNVS. The value is automatically erased in response to fatal security</a:t>
            </a:r>
          </a:p>
          <a:p>
            <a:r>
              <a:rPr lang="en-US" sz="1200" kern="1200" baseline="0" dirty="0">
                <a:solidFill>
                  <a:schemeClr val="tx1"/>
                </a:solidFill>
                <a:latin typeface="Arial" charset="0"/>
                <a:ea typeface="+mn-ea"/>
                <a:cs typeface="+mn-cs"/>
              </a:rPr>
              <a:t>violations.</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CMK:</a:t>
            </a:r>
          </a:p>
          <a:p>
            <a:r>
              <a:rPr lang="en-US" sz="1200" kern="1200" baseline="0" dirty="0">
                <a:solidFill>
                  <a:schemeClr val="tx1"/>
                </a:solidFill>
                <a:latin typeface="Arial" charset="0"/>
                <a:ea typeface="+mn-ea"/>
                <a:cs typeface="+mn-cs"/>
              </a:rPr>
              <a:t>is the bitwise XOR of the OTPMK registers and the ZMK registers.</a:t>
            </a:r>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64</a:t>
            </a:fld>
            <a:endParaRPr lang="en-US" sz="1000" dirty="0">
              <a:solidFill>
                <a:schemeClr val="tx1">
                  <a:lumMod val="75000"/>
                  <a:lumOff val="25000"/>
                </a:schemeClr>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Configurable permissions and access control</a:t>
            </a:r>
          </a:p>
          <a:p>
            <a:r>
              <a:rPr lang="en-US" dirty="0"/>
              <a:t>Certain keys no software can read can be</a:t>
            </a:r>
            <a:r>
              <a:rPr lang="en-US" baseline="0" dirty="0"/>
              <a:t> used to encrypt data that binds it uniquely to the chip</a:t>
            </a:r>
          </a:p>
          <a:p>
            <a:endParaRPr lang="en-US" baseline="0"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dirty="0">
              <a:solidFill>
                <a:schemeClr val="accent4">
                  <a:lumMod val="85000"/>
                  <a:lumOff val="15000"/>
                </a:schemeClr>
              </a:solidFill>
            </a:endParaRPr>
          </a:p>
        </p:txBody>
      </p:sp>
    </p:spTree>
    <p:extLst>
      <p:ext uri="{BB962C8B-B14F-4D97-AF65-F5344CB8AC3E}">
        <p14:creationId xmlns:p14="http://schemas.microsoft.com/office/powerpoint/2010/main" val="18354928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SSM</a:t>
            </a:r>
          </a:p>
          <a:p>
            <a:r>
              <a:rPr lang="en-US" sz="1200" kern="1200" baseline="0" dirty="0">
                <a:solidFill>
                  <a:schemeClr val="tx1"/>
                </a:solidFill>
                <a:latin typeface="Arial" charset="0"/>
                <a:ea typeface="+mn-ea"/>
                <a:cs typeface="+mn-cs"/>
              </a:rPr>
              <a:t>tracks the security state of the </a:t>
            </a:r>
            <a:r>
              <a:rPr lang="en-US" sz="1200" kern="1200" baseline="0" dirty="0" err="1">
                <a:solidFill>
                  <a:schemeClr val="tx1"/>
                </a:solidFill>
                <a:latin typeface="Arial" charset="0"/>
                <a:ea typeface="+mn-ea"/>
                <a:cs typeface="+mn-cs"/>
              </a:rPr>
              <a:t>SoC.</a:t>
            </a:r>
            <a:r>
              <a:rPr lang="en-US" sz="1200" kern="1200" baseline="0" dirty="0">
                <a:solidFill>
                  <a:schemeClr val="tx1"/>
                </a:solidFill>
                <a:latin typeface="Arial" charset="0"/>
                <a:ea typeface="+mn-ea"/>
                <a:cs typeface="+mn-cs"/>
              </a:rPr>
              <a:t> The states and state transitions of the SSM affect certain security actions taken by</a:t>
            </a:r>
          </a:p>
          <a:p>
            <a:r>
              <a:rPr lang="en-US" sz="1200" kern="1200" baseline="0" dirty="0">
                <a:solidFill>
                  <a:schemeClr val="tx1"/>
                </a:solidFill>
                <a:latin typeface="Arial" charset="0"/>
                <a:ea typeface="+mn-ea"/>
                <a:cs typeface="+mn-cs"/>
              </a:rPr>
              <a:t>SNVS and DCP.</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66</a:t>
            </a:fld>
            <a:endParaRPr lang="en-US" sz="1000" dirty="0">
              <a:solidFill>
                <a:schemeClr val="tx1">
                  <a:lumMod val="75000"/>
                  <a:lumOff val="25000"/>
                </a:schemeClr>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PGD:</a:t>
            </a:r>
          </a:p>
          <a:p>
            <a:r>
              <a:rPr lang="en-US" dirty="0"/>
              <a:t>is </a:t>
            </a:r>
            <a:r>
              <a:rPr lang="en-US" sz="1200" kern="1200" baseline="0" dirty="0">
                <a:solidFill>
                  <a:schemeClr val="tx1"/>
                </a:solidFill>
                <a:latin typeface="Arial" charset="0"/>
                <a:ea typeface="+mn-ea"/>
                <a:cs typeface="+mn-cs"/>
              </a:rPr>
              <a:t>mechanism to detect an attack in which someone power gates the SNVS_LP power supply for short periods to cause the LP control, status, and secure counter values to change. This mechanism detects and alerts the system whenever power supply glitches endanger SNVS_LP register values.</a:t>
            </a:r>
          </a:p>
          <a:p>
            <a:r>
              <a:rPr lang="en-US" sz="1200" kern="1200" baseline="0" dirty="0">
                <a:solidFill>
                  <a:schemeClr val="tx1"/>
                </a:solidFill>
                <a:latin typeface="Arial" charset="0"/>
                <a:ea typeface="+mn-ea"/>
                <a:cs typeface="+mn-cs"/>
              </a:rPr>
              <a:t>is always enabled and cannot be disabled.</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67</a:t>
            </a:fld>
            <a:endParaRPr lang="en-US" sz="1000" dirty="0">
              <a:solidFill>
                <a:schemeClr val="tx1">
                  <a:lumMod val="75000"/>
                  <a:lumOff val="25000"/>
                </a:schemeClr>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On-Chip One-Time Programmable Element</a:t>
            </a:r>
            <a:r>
              <a:rPr lang="en-US" baseline="0" dirty="0"/>
              <a:t> Controller</a:t>
            </a:r>
          </a:p>
          <a:p>
            <a:endParaRPr lang="en-US" baseline="0" dirty="0"/>
          </a:p>
          <a:p>
            <a:r>
              <a:rPr lang="en-US" sz="1200" kern="1200" baseline="0" dirty="0">
                <a:solidFill>
                  <a:schemeClr val="tx1"/>
                </a:solidFill>
                <a:latin typeface="Arial" charset="0"/>
                <a:ea typeface="+mn-ea"/>
                <a:cs typeface="+mn-cs"/>
              </a:rPr>
              <a:t>This section contains information describing the requirements for the on-chip </a:t>
            </a:r>
            <a:r>
              <a:rPr lang="en-US" sz="1200" kern="1200" baseline="0" dirty="0" err="1">
                <a:solidFill>
                  <a:schemeClr val="tx1"/>
                </a:solidFill>
                <a:latin typeface="Arial" charset="0"/>
                <a:ea typeface="+mn-ea"/>
                <a:cs typeface="+mn-cs"/>
              </a:rPr>
              <a:t>eFuse</a:t>
            </a:r>
            <a:r>
              <a:rPr lang="en-US" sz="1200" kern="1200" baseline="0" dirty="0">
                <a:solidFill>
                  <a:schemeClr val="tx1"/>
                </a:solidFill>
                <a:latin typeface="Arial" charset="0"/>
                <a:ea typeface="+mn-ea"/>
                <a:cs typeface="+mn-cs"/>
              </a:rPr>
              <a:t> OTP controller along with details about the block functionality and implementation. The words "</a:t>
            </a:r>
            <a:r>
              <a:rPr lang="en-US" sz="1200" kern="1200" baseline="0" dirty="0" err="1">
                <a:solidFill>
                  <a:schemeClr val="tx1"/>
                </a:solidFill>
                <a:latin typeface="Arial" charset="0"/>
                <a:ea typeface="+mn-ea"/>
                <a:cs typeface="+mn-cs"/>
              </a:rPr>
              <a:t>eFuse</a:t>
            </a:r>
            <a:r>
              <a:rPr lang="en-US" sz="1200" kern="1200" baseline="0" dirty="0">
                <a:solidFill>
                  <a:schemeClr val="tx1"/>
                </a:solidFill>
                <a:latin typeface="Arial" charset="0"/>
                <a:ea typeface="+mn-ea"/>
                <a:cs typeface="+mn-cs"/>
              </a:rPr>
              <a:t>" and "OTP" are interchangeable. </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68</a:t>
            </a:fld>
            <a:endParaRPr lang="en-US" sz="1000" dirty="0">
              <a:solidFill>
                <a:schemeClr val="tx1">
                  <a:lumMod val="75000"/>
                  <a:lumOff val="25000"/>
                </a:schemeClr>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HWV_FUSE bus </a:t>
            </a:r>
            <a:r>
              <a:rPr lang="en-US" baseline="0" dirty="0"/>
              <a:t>(</a:t>
            </a:r>
            <a:r>
              <a:rPr lang="en-US" dirty="0"/>
              <a:t>hardware visible fuse bus)</a:t>
            </a:r>
          </a:p>
          <a:p>
            <a:r>
              <a:rPr lang="en-US" dirty="0"/>
              <a:t>                       emanates from the OCOTP</a:t>
            </a:r>
            <a:r>
              <a:rPr lang="en-US" baseline="0" dirty="0"/>
              <a:t> block and goes to various other blocks inside the chip. </a:t>
            </a:r>
          </a:p>
          <a:p>
            <a:r>
              <a:rPr lang="en-US" baseline="0" dirty="0"/>
              <a:t>                       is made of the shadow register bits. The fuse bits are initially copied from the banks after rest is </a:t>
            </a:r>
            <a:r>
              <a:rPr lang="en-US" baseline="0" dirty="0" err="1"/>
              <a:t>deasserted</a:t>
            </a:r>
            <a:r>
              <a:rPr lang="en-US" baseline="0" dirty="0"/>
              <a:t>. When all fuse bits are loaded into their shadow registers, the OCOTP asserts the </a:t>
            </a:r>
            <a:r>
              <a:rPr lang="en-US" baseline="0" dirty="0" err="1"/>
              <a:t>fuse_latched</a:t>
            </a:r>
            <a:r>
              <a:rPr lang="en-US" baseline="0" dirty="0"/>
              <a:t> output signal.</a:t>
            </a:r>
          </a:p>
          <a:p>
            <a:endParaRPr lang="en-US" dirty="0"/>
          </a:p>
          <a:p>
            <a:r>
              <a:rPr lang="en-US" dirty="0"/>
              <a:t>SCS (Software Controllable</a:t>
            </a:r>
            <a:r>
              <a:rPr lang="en-US" baseline="0" dirty="0"/>
              <a:t> Signals)</a:t>
            </a:r>
          </a:p>
          <a:p>
            <a:r>
              <a:rPr lang="en-US" baseline="0" dirty="0"/>
              <a:t>                       SCS bits are intended to be used as volatile fuse bits under software control.</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70</a:t>
            </a:fld>
            <a:endParaRPr lang="en-US" sz="1000" dirty="0">
              <a:solidFill>
                <a:schemeClr val="tx1">
                  <a:lumMod val="75000"/>
                  <a:lumOff val="25000"/>
                </a:schemeClr>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By IP bus interface of the OCOTP,</a:t>
            </a:r>
            <a:r>
              <a:rPr lang="en-US" baseline="0" dirty="0"/>
              <a:t> can do operations as below:</a:t>
            </a:r>
            <a:endParaRPr lang="en-US" dirty="0"/>
          </a:p>
          <a:p>
            <a:r>
              <a:rPr lang="en-US" dirty="0"/>
              <a:t>              Configure control registers for programming and reading fuse </a:t>
            </a:r>
            <a:r>
              <a:rPr lang="en-US" dirty="0" err="1"/>
              <a:t>wordbank</a:t>
            </a:r>
            <a:endParaRPr lang="en-US" dirty="0"/>
          </a:p>
          <a:p>
            <a:r>
              <a:rPr lang="en-US" dirty="0"/>
              <a:t>              Override and read shadow registers </a:t>
            </a:r>
          </a:p>
          <a:p>
            <a:endParaRPr lang="en-US" dirty="0"/>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71</a:t>
            </a:fld>
            <a:endParaRPr lang="en-US" sz="1000" dirty="0">
              <a:solidFill>
                <a:schemeClr val="tx1">
                  <a:lumMod val="75000"/>
                  <a:lumOff val="25000"/>
                </a:schemeClr>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words "</a:t>
            </a:r>
            <a:r>
              <a:rPr lang="en-US" sz="1200" kern="1200" baseline="0" dirty="0" err="1">
                <a:solidFill>
                  <a:schemeClr val="tx1"/>
                </a:solidFill>
                <a:latin typeface="Arial" charset="0"/>
                <a:ea typeface="+mn-ea"/>
                <a:cs typeface="+mn-cs"/>
              </a:rPr>
              <a:t>eFuse</a:t>
            </a:r>
            <a:r>
              <a:rPr lang="en-US" sz="1200" kern="1200" baseline="0" dirty="0">
                <a:solidFill>
                  <a:schemeClr val="tx1"/>
                </a:solidFill>
                <a:latin typeface="Arial" charset="0"/>
                <a:ea typeface="+mn-ea"/>
                <a:cs typeface="+mn-cs"/>
              </a:rPr>
              <a:t>" and "OTP" are interchangeable. </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The OCOTP is always active. The shadow registers automatically load the appropriate OTP contents after reset is </a:t>
            </a:r>
            <a:r>
              <a:rPr lang="en-US" sz="1200" kern="1200" baseline="0" dirty="0" err="1">
                <a:solidFill>
                  <a:schemeClr val="tx1"/>
                </a:solidFill>
                <a:latin typeface="Arial" charset="0"/>
                <a:ea typeface="+mn-ea"/>
                <a:cs typeface="+mn-cs"/>
              </a:rPr>
              <a:t>deasserted</a:t>
            </a:r>
            <a:r>
              <a:rPr lang="en-US" sz="1200" kern="1200" baseline="0" dirty="0">
                <a:solidFill>
                  <a:schemeClr val="tx1"/>
                </a:solidFill>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72</a:t>
            </a:fld>
            <a:endParaRPr lang="en-US" sz="1000" dirty="0">
              <a:solidFill>
                <a:schemeClr val="tx1">
                  <a:lumMod val="75000"/>
                  <a:lumOff val="25000"/>
                </a:schemeClr>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registers are grouped by lock region.</a:t>
            </a:r>
            <a:r>
              <a:rPr lang="en-US" baseline="0" dirty="0"/>
              <a:t> Their names are correspond to PIO register and </a:t>
            </a:r>
            <a:r>
              <a:rPr lang="en-US" baseline="0" dirty="0" err="1"/>
              <a:t>fusemap</a:t>
            </a:r>
            <a:r>
              <a:rPr lang="en-US" baseline="0" dirty="0"/>
              <a:t> names.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73</a:t>
            </a:fld>
            <a:endParaRPr lang="en-US" sz="1000" dirty="0">
              <a:solidFill>
                <a:schemeClr val="tx1">
                  <a:lumMod val="75000"/>
                  <a:lumOff val="25000"/>
                </a:schemeClr>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System JTAG Controller</a:t>
            </a:r>
          </a:p>
          <a:p>
            <a:r>
              <a:rPr lang="en-US" sz="1200" kern="1200" baseline="0" dirty="0">
                <a:solidFill>
                  <a:schemeClr val="tx1"/>
                </a:solidFill>
                <a:latin typeface="Arial" charset="0"/>
                <a:ea typeface="+mn-ea"/>
                <a:cs typeface="+mn-cs"/>
              </a:rPr>
              <a:t>           provides debug and test control with the maximum security.</a:t>
            </a:r>
          </a:p>
          <a:p>
            <a:r>
              <a:rPr lang="en-US" sz="1200" kern="1200" baseline="0" dirty="0">
                <a:solidFill>
                  <a:schemeClr val="tx1"/>
                </a:solidFill>
                <a:latin typeface="Arial" charset="0"/>
                <a:ea typeface="+mn-ea"/>
                <a:cs typeface="+mn-cs"/>
              </a:rPr>
              <a:t>Test Access Port (TAP) </a:t>
            </a:r>
          </a:p>
          <a:p>
            <a:r>
              <a:rPr lang="en-US" sz="1200" kern="1200" baseline="0" dirty="0">
                <a:solidFill>
                  <a:schemeClr val="tx1"/>
                </a:solidFill>
                <a:latin typeface="Arial" charset="0"/>
                <a:ea typeface="+mn-ea"/>
                <a:cs typeface="+mn-cs"/>
              </a:rPr>
              <a:t>           is designed to support features compatible with the IEEE Standard 1149.1 v2001 (JTAG).</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77</a:t>
            </a:fld>
            <a:endParaRPr lang="en-US" sz="1000" dirty="0">
              <a:solidFill>
                <a:schemeClr val="tx1">
                  <a:lumMod val="75000"/>
                  <a:lumOff val="25000"/>
                </a:schemeClr>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78</a:t>
            </a:fld>
            <a:endParaRPr lang="en-US" sz="1000" dirty="0">
              <a:solidFill>
                <a:schemeClr val="tx1">
                  <a:lumMod val="75000"/>
                  <a:lumOff val="25000"/>
                </a:schemeClr>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JTAG security modes are configured using </a:t>
            </a:r>
            <a:r>
              <a:rPr lang="en-US" sz="1200" kern="1200" baseline="0" dirty="0" err="1">
                <a:solidFill>
                  <a:schemeClr val="tx1"/>
                </a:solidFill>
                <a:latin typeface="Arial" charset="0"/>
                <a:ea typeface="+mn-ea"/>
                <a:cs typeface="+mn-cs"/>
              </a:rPr>
              <a:t>eFUSEs</a:t>
            </a:r>
            <a:r>
              <a:rPr lang="en-US" sz="1200" kern="1200" baseline="0" dirty="0">
                <a:solidFill>
                  <a:schemeClr val="tx1"/>
                </a:solidFill>
                <a:latin typeface="Arial" charset="0"/>
                <a:ea typeface="+mn-ea"/>
                <a:cs typeface="+mn-cs"/>
              </a:rPr>
              <a:t> which can burned after packaging by applying electrical signals. The fuse burning is irreversible process, once a fuse is burned (e-fuse or laser fuse) it is impossible to change the fuse back to the unburned state.</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79</a:t>
            </a:fld>
            <a:endParaRPr lang="en-US" sz="1000" dirty="0">
              <a:solidFill>
                <a:schemeClr val="tx1">
                  <a:lumMod val="75000"/>
                  <a:lumOff val="25000"/>
                </a:schemeClr>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High Assurance Boot </a:t>
            </a:r>
          </a:p>
          <a:p>
            <a:r>
              <a:rPr lang="en-US" dirty="0"/>
              <a:t>                       is a component of the Boot ROM</a:t>
            </a:r>
          </a:p>
          <a:p>
            <a:r>
              <a:rPr lang="en-US" dirty="0"/>
              <a:t>                       protects against the potential threat of attackers modifying the areas of code or data in the programmable memory to make</a:t>
            </a:r>
            <a:r>
              <a:rPr lang="en-US" baseline="0" dirty="0"/>
              <a:t> it behave in an incorrect manner</a:t>
            </a:r>
          </a:p>
          <a:p>
            <a:r>
              <a:rPr lang="en-US" baseline="0" dirty="0"/>
              <a:t>                       prevents the attempts to gain access to features which must not be available</a:t>
            </a:r>
          </a:p>
          <a:p>
            <a:r>
              <a:rPr lang="en-US" baseline="0" dirty="0"/>
              <a:t>                       use RSA digital signatures to enforce these policies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6</a:t>
            </a:fld>
            <a:endParaRPr lang="en-US" sz="1000" dirty="0">
              <a:solidFill>
                <a:schemeClr val="tx1">
                  <a:lumMod val="75000"/>
                  <a:lumOff val="25000"/>
                </a:schemeClr>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80</a:t>
            </a:fld>
            <a:endParaRPr lang="en-US" sz="1000" dirty="0">
              <a:solidFill>
                <a:schemeClr val="tx1">
                  <a:lumMod val="75000"/>
                  <a:lumOff val="25000"/>
                </a:schemeClr>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S/W enabled JTAG feature reduces the overall security level of the system as it relies on S/W protections. If this feature is not required, it is strongly recommended to burn the JTAG_HEO e-fuse which disables this feature.</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81</a:t>
            </a:fld>
            <a:endParaRPr lang="en-US" sz="1000" dirty="0">
              <a:solidFill>
                <a:schemeClr val="tx1">
                  <a:lumMod val="75000"/>
                  <a:lumOff val="25000"/>
                </a:schemeClr>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 kill trace is asserted when "kill trace enable" fuse is burned and "</a:t>
            </a:r>
            <a:r>
              <a:rPr lang="en-US" sz="1200" kern="1200" baseline="0" dirty="0" err="1">
                <a:solidFill>
                  <a:schemeClr val="tx1"/>
                </a:solidFill>
                <a:latin typeface="Arial" charset="0"/>
                <a:ea typeface="+mn-ea"/>
                <a:cs typeface="+mn-cs"/>
              </a:rPr>
              <a:t>ipt_secur_block</a:t>
            </a:r>
            <a:r>
              <a:rPr lang="en-US" sz="1200" kern="1200" baseline="0" dirty="0">
                <a:solidFill>
                  <a:schemeClr val="tx1"/>
                </a:solidFill>
                <a:latin typeface="Arial" charset="0"/>
                <a:ea typeface="+mn-ea"/>
                <a:cs typeface="+mn-cs"/>
              </a:rPr>
              <a:t>“ signal in SJC is asserted, which happens when at least one of the following is true:</a:t>
            </a:r>
          </a:p>
          <a:p>
            <a:r>
              <a:rPr lang="en-US" sz="1200" kern="1200" baseline="0" dirty="0">
                <a:solidFill>
                  <a:schemeClr val="tx1"/>
                </a:solidFill>
                <a:latin typeface="Arial" charset="0"/>
                <a:ea typeface="+mn-ea"/>
                <a:cs typeface="+mn-cs"/>
              </a:rPr>
              <a:t>                       Mode #2 (Secure JTAG) and no code has been entered</a:t>
            </a:r>
          </a:p>
          <a:p>
            <a:r>
              <a:rPr lang="en-US" sz="1200" kern="1200" baseline="0" dirty="0">
                <a:solidFill>
                  <a:schemeClr val="tx1"/>
                </a:solidFill>
                <a:latin typeface="Arial" charset="0"/>
                <a:ea typeface="+mn-ea"/>
                <a:cs typeface="+mn-cs"/>
              </a:rPr>
              <a:t>                       Mode #2 (Secure JTAG) with burned Bypass and Re-enable fuses</a:t>
            </a:r>
          </a:p>
          <a:p>
            <a:r>
              <a:rPr lang="en-US" sz="1200" kern="1200" baseline="0" dirty="0">
                <a:solidFill>
                  <a:schemeClr val="tx1"/>
                </a:solidFill>
                <a:latin typeface="Arial" charset="0"/>
                <a:ea typeface="+mn-ea"/>
                <a:cs typeface="+mn-cs"/>
              </a:rPr>
              <a:t>                       Mode #2 (Secure JTAG) with incorrect response entered</a:t>
            </a:r>
          </a:p>
          <a:p>
            <a:r>
              <a:rPr lang="en-US" sz="1200" kern="1200" baseline="0" dirty="0">
                <a:solidFill>
                  <a:schemeClr val="tx1"/>
                </a:solidFill>
                <a:latin typeface="Arial" charset="0"/>
                <a:ea typeface="+mn-ea"/>
                <a:cs typeface="+mn-cs"/>
              </a:rPr>
              <a:t>                       Mode #1 (No debug)</a:t>
            </a:r>
          </a:p>
          <a:p>
            <a:r>
              <a:rPr lang="en-US" sz="1200" kern="1200" baseline="0" dirty="0">
                <a:solidFill>
                  <a:schemeClr val="tx1"/>
                </a:solidFill>
                <a:latin typeface="Arial" charset="0"/>
                <a:ea typeface="+mn-ea"/>
                <a:cs typeface="+mn-cs"/>
              </a:rPr>
              <a:t>                       TRST_B signal is active</a:t>
            </a:r>
          </a:p>
          <a:p>
            <a:r>
              <a:rPr lang="en-US" sz="1200" kern="1200" baseline="0" dirty="0">
                <a:solidFill>
                  <a:schemeClr val="tx1"/>
                </a:solidFill>
                <a:latin typeface="Arial" charset="0"/>
                <a:ea typeface="+mn-ea"/>
                <a:cs typeface="+mn-cs"/>
              </a:rPr>
              <a:t>                       POR has not ever been asserted</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82</a:t>
            </a:fld>
            <a:endParaRPr lang="en-US" sz="1000" dirty="0">
              <a:solidFill>
                <a:schemeClr val="tx1">
                  <a:lumMod val="75000"/>
                  <a:lumOff val="25000"/>
                </a:schemeClr>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There is an option to disable the SJC functionality by </a:t>
            </a:r>
            <a:r>
              <a:rPr lang="en-US" sz="1200" kern="1200" baseline="0" dirty="0" err="1">
                <a:solidFill>
                  <a:schemeClr val="tx1"/>
                </a:solidFill>
                <a:latin typeface="Arial" charset="0"/>
                <a:ea typeface="+mn-ea"/>
                <a:cs typeface="+mn-cs"/>
              </a:rPr>
              <a:t>eFUSE</a:t>
            </a:r>
            <a:r>
              <a:rPr lang="en-US" sz="1200" kern="1200" baseline="0" dirty="0">
                <a:solidFill>
                  <a:schemeClr val="tx1"/>
                </a:solidFill>
                <a:latin typeface="Arial" charset="0"/>
                <a:ea typeface="+mn-ea"/>
                <a:cs typeface="+mn-cs"/>
              </a:rPr>
              <a:t> configuration.</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83</a:t>
            </a:fld>
            <a:endParaRPr lang="en-US" sz="1000" dirty="0">
              <a:solidFill>
                <a:schemeClr val="tx1">
                  <a:lumMod val="75000"/>
                  <a:lumOff val="25000"/>
                </a:schemeClr>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HAB </a:t>
            </a:r>
          </a:p>
          <a:p>
            <a:r>
              <a:rPr lang="en-US" dirty="0"/>
              <a:t>            interfaces with the</a:t>
            </a:r>
            <a:r>
              <a:rPr lang="en-US" baseline="0" dirty="0"/>
              <a:t> SNVS to make sure that the system security state is as expected </a:t>
            </a:r>
          </a:p>
          <a:p>
            <a:r>
              <a:rPr lang="en-US" baseline="0" dirty="0"/>
              <a:t>            uses the hardware block to accelerate the SHA-256 message digest operations performed during the signature </a:t>
            </a:r>
            <a:r>
              <a:rPr lang="en-US" baseline="0" dirty="0" err="1"/>
              <a:t>verfication</a:t>
            </a:r>
            <a:endParaRPr lang="en-US" baseline="0" dirty="0"/>
          </a:p>
          <a:p>
            <a:r>
              <a:rPr lang="en-US" baseline="0" dirty="0"/>
              <a:t>            includes a software implementation of SHA-256 for cases where a hardware accelerator can’t be used</a:t>
            </a:r>
          </a:p>
          <a:p>
            <a:r>
              <a:rPr lang="en-US" baseline="0" dirty="0"/>
              <a:t>            supports 1024,2048 and 3072 – </a:t>
            </a:r>
            <a:r>
              <a:rPr lang="en-US" baseline="0" dirty="0" err="1"/>
              <a:t>keysize</a:t>
            </a:r>
            <a:endParaRPr lang="en-US" baseline="0" dirty="0"/>
          </a:p>
          <a:p>
            <a:r>
              <a:rPr lang="en-US" baseline="0" dirty="0"/>
              <a:t>            includes a software implementation of RSA signature verification operations in the HAB library</a:t>
            </a:r>
          </a:p>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7</a:t>
            </a:fld>
            <a:endParaRPr lang="en-US" sz="1000" dirty="0">
              <a:solidFill>
                <a:schemeClr val="tx1">
                  <a:lumMod val="75000"/>
                  <a:lumOff val="25000"/>
                </a:schemeClr>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9DA646-6DA3-4B7C-A6FA-5332F225ECD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32288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rgbClr val="8064A2">
                    <a:lumMod val="85000"/>
                    <a:lumOff val="15000"/>
                  </a:srgbClr>
                </a:solidFill>
              </a:rPr>
              <a:pPr/>
              <a:t>9</a:t>
            </a:fld>
            <a:endParaRPr lang="en-US" dirty="0">
              <a:solidFill>
                <a:srgbClr val="8064A2">
                  <a:lumMod val="85000"/>
                  <a:lumOff val="15000"/>
                </a:srgbClr>
              </a:solidFill>
            </a:endParaRPr>
          </a:p>
        </p:txBody>
      </p:sp>
    </p:spTree>
    <p:extLst>
      <p:ext uri="{BB962C8B-B14F-4D97-AF65-F5344CB8AC3E}">
        <p14:creationId xmlns:p14="http://schemas.microsoft.com/office/powerpoint/2010/main" val="4048401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pic>
        <p:nvPicPr>
          <p:cNvPr id="67" name="Picture 6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48" y="4296291"/>
            <a:ext cx="12186303" cy="1076770"/>
          </a:xfrm>
          <a:prstGeom prst="rect">
            <a:avLst/>
          </a:prstGeom>
        </p:spPr>
      </p:pic>
      <p:sp>
        <p:nvSpPr>
          <p:cNvPr id="56" name="TextBox 55"/>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CONFIDENTIAL AND PROPRIETARY</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711202" y="276225"/>
            <a:ext cx="11036300" cy="654050"/>
          </a:xfrm>
          <a:prstGeom prst="rect">
            <a:avLst/>
          </a:prstGeom>
          <a:noFill/>
          <a:ln w="9525" algn="ctr">
            <a:noFill/>
            <a:miter lim="800000"/>
            <a:headEnd/>
            <a:tailEnd/>
          </a:ln>
          <a:effectLst/>
        </p:spPr>
        <p:txBody>
          <a:bodyPr vert="horz" wrap="square" lIns="91431" tIns="45716" rIns="91431" bIns="45716" numCol="1" anchor="ctr" anchorCtr="0" compatLnSpc="1">
            <a:prstTxWarp prst="textNoShape">
              <a:avLst/>
            </a:prstTxWarp>
          </a:bodyPr>
          <a:lstStyle/>
          <a:p>
            <a:pPr lvl="0"/>
            <a:r>
              <a:rPr lang="en-US" dirty="0"/>
              <a:t>Title Goes Here</a:t>
            </a:r>
          </a:p>
        </p:txBody>
      </p:sp>
      <p:sp>
        <p:nvSpPr>
          <p:cNvPr id="46" name="Text Placeholder 45"/>
          <p:cNvSpPr>
            <a:spLocks noGrp="1"/>
          </p:cNvSpPr>
          <p:nvPr>
            <p:ph type="body" sz="quarter" idx="10"/>
          </p:nvPr>
        </p:nvSpPr>
        <p:spPr>
          <a:xfrm>
            <a:off x="711199" y="1062315"/>
            <a:ext cx="11036300"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33817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dirty="0"/>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p>
        </p:txBody>
      </p:sp>
      <p:sp>
        <p:nvSpPr>
          <p:cNvPr id="60" name="TextBox 59"/>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bg1"/>
                </a:solidFill>
              </a:rPr>
              <a:t>CONFIDENTIAL AND PROPRIETARY</a:t>
            </a:r>
          </a:p>
        </p:txBody>
      </p:sp>
      <p:sp>
        <p:nvSpPr>
          <p:cNvPr id="61"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dirty="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2" name="Group 61"/>
            <p:cNvGrpSpPr/>
            <p:nvPr userDrawn="1"/>
          </p:nvGrpSpPr>
          <p:grpSpPr>
            <a:xfrm>
              <a:off x="7003917" y="-481263"/>
              <a:ext cx="2430980" cy="875636"/>
              <a:chOff x="271463" y="2852738"/>
              <a:chExt cx="3190876" cy="1149350"/>
            </a:xfrm>
          </p:grpSpPr>
          <p:sp>
            <p:nvSpPr>
              <p:cNvPr id="6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September 29, 2017</a:t>
            </a:fld>
            <a:endParaRPr lang="en-US" dirty="0"/>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CONFIDENTIAL AND PROPRIETARY</a:t>
            </a:r>
          </a:p>
        </p:txBody>
      </p:sp>
      <p:sp>
        <p:nvSpPr>
          <p:cNvPr id="1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dirty="0">
              <a:solidFill>
                <a:schemeClr val="tx1">
                  <a:lumMod val="50000"/>
                  <a:lumOff val="50000"/>
                </a:schemeClr>
              </a:solidFill>
            </a:endParaRPr>
          </a:p>
        </p:txBody>
      </p:sp>
      <p:grpSp>
        <p:nvGrpSpPr>
          <p:cNvPr id="14" name="Group 13"/>
          <p:cNvGrpSpPr/>
          <p:nvPr userDrawn="1"/>
        </p:nvGrpSpPr>
        <p:grpSpPr>
          <a:xfrm>
            <a:off x="10654921" y="6049926"/>
            <a:ext cx="1309821" cy="471796"/>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 id="2147483808" r:id="rId17"/>
  </p:sldLayoutIdLst>
  <p:transition>
    <p:fade/>
  </p:transition>
  <p:hf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wmf"/><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gif"/><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br>
              <a:rPr lang="en-US" dirty="0"/>
            </a:br>
            <a:br>
              <a:rPr lang="en-US" dirty="0"/>
            </a:br>
            <a:r>
              <a:rPr lang="en-US" dirty="0"/>
              <a:t>MAY, 2017</a:t>
            </a:r>
          </a:p>
          <a:p>
            <a:endParaRPr lang="en-US" dirty="0"/>
          </a:p>
        </p:txBody>
      </p:sp>
      <p:sp>
        <p:nvSpPr>
          <p:cNvPr id="3" name="Title 5"/>
          <p:cNvSpPr>
            <a:spLocks noGrp="1"/>
          </p:cNvSpPr>
          <p:nvPr>
            <p:ph type="ctrTitle"/>
          </p:nvPr>
        </p:nvSpPr>
        <p:spPr>
          <a:xfrm>
            <a:off x="1439999" y="646374"/>
            <a:ext cx="4986680" cy="1052105"/>
          </a:xfrm>
        </p:spPr>
        <p:txBody>
          <a:bodyPr/>
          <a:lstStyle/>
          <a:p>
            <a:pPr algn="ctr"/>
            <a:r>
              <a:rPr lang="en-US" dirty="0"/>
              <a:t>Security Features on </a:t>
            </a:r>
            <a:r>
              <a:rPr lang="en-US" cap="none" dirty="0"/>
              <a:t>i.MX RT1050</a:t>
            </a:r>
            <a:endParaRPr lang="en-US" dirty="0"/>
          </a:p>
        </p:txBody>
      </p:sp>
    </p:spTree>
    <p:extLst>
      <p:ext uri="{BB962C8B-B14F-4D97-AF65-F5344CB8AC3E}">
        <p14:creationId xmlns:p14="http://schemas.microsoft.com/office/powerpoint/2010/main" val="4236596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Authentication</a:t>
            </a:r>
          </a:p>
        </p:txBody>
      </p:sp>
      <p:sp>
        <p:nvSpPr>
          <p:cNvPr id="6" name="Text Placeholder 8"/>
          <p:cNvSpPr>
            <a:spLocks noGrp="1"/>
          </p:cNvSpPr>
          <p:nvPr>
            <p:ph type="body" sz="quarter" idx="10"/>
          </p:nvPr>
        </p:nvSpPr>
        <p:spPr/>
        <p:txBody>
          <a:bodyPr>
            <a:normAutofit/>
          </a:bodyPr>
          <a:lstStyle/>
          <a:p>
            <a:pPr marL="564754" lvl="1" indent="-217488">
              <a:spcAft>
                <a:spcPts val="600"/>
              </a:spcAft>
              <a:buClrTx/>
              <a:tabLst>
                <a:tab pos="519113" algn="l"/>
              </a:tabLst>
            </a:pPr>
            <a:r>
              <a:rPr lang="en-US" sz="1800" dirty="0">
                <a:solidFill>
                  <a:schemeClr val="tx1"/>
                </a:solidFill>
              </a:rPr>
              <a:t>An asymmetric encryption is adopted to implement the HAB feature</a:t>
            </a:r>
          </a:p>
          <a:p>
            <a:pPr marL="564754" lvl="1" indent="-217488">
              <a:spcAft>
                <a:spcPts val="600"/>
              </a:spcAft>
              <a:buClrTx/>
              <a:tabLst>
                <a:tab pos="519113" algn="l"/>
              </a:tabLst>
            </a:pPr>
            <a:r>
              <a:rPr lang="en-US" sz="1800" dirty="0">
                <a:solidFill>
                  <a:schemeClr val="tx1"/>
                </a:solidFill>
              </a:rPr>
              <a:t>The private key is used to generate a unique identifier for the image which is called a signature</a:t>
            </a:r>
          </a:p>
          <a:p>
            <a:pPr marL="564754" lvl="1" indent="-217488">
              <a:spcAft>
                <a:spcPts val="600"/>
              </a:spcAft>
              <a:buClrTx/>
              <a:tabLst>
                <a:tab pos="519113" algn="l"/>
              </a:tabLst>
            </a:pPr>
            <a:r>
              <a:rPr lang="en-US" sz="1800" dirty="0">
                <a:solidFill>
                  <a:schemeClr val="tx1"/>
                </a:solidFill>
              </a:rPr>
              <a:t>The public key is attached to the image and used to decrypt the signature</a:t>
            </a:r>
          </a:p>
          <a:p>
            <a:pPr marL="564754" lvl="1" indent="-217488">
              <a:spcAft>
                <a:spcPts val="600"/>
              </a:spcAft>
              <a:buClrTx/>
              <a:tabLst>
                <a:tab pos="519113" algn="l"/>
              </a:tabLst>
            </a:pPr>
            <a:r>
              <a:rPr lang="en-US" sz="1800" dirty="0">
                <a:solidFill>
                  <a:schemeClr val="tx1"/>
                </a:solidFill>
              </a:rPr>
              <a:t>A comparison is performed to check that the signature and the image match</a:t>
            </a:r>
            <a:endParaRPr lang="en-US" sz="1400" dirty="0">
              <a:solidFill>
                <a:schemeClr val="tx1"/>
              </a:solidFill>
            </a:endParaRPr>
          </a:p>
        </p:txBody>
      </p:sp>
    </p:spTree>
    <p:extLst>
      <p:ext uri="{BB962C8B-B14F-4D97-AF65-F5344CB8AC3E}">
        <p14:creationId xmlns:p14="http://schemas.microsoft.com/office/powerpoint/2010/main" val="37008068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4294967295"/>
          </p:nvPr>
        </p:nvSpPr>
        <p:spPr>
          <a:xfrm>
            <a:off x="2390776" y="1373000"/>
            <a:ext cx="8277225" cy="4667250"/>
          </a:xfrm>
          <a:prstGeom prst="rect">
            <a:avLst/>
          </a:prstGeom>
          <a:noFill/>
        </p:spPr>
        <p:txBody>
          <a:bodyPr/>
          <a:lstStyle/>
          <a:p>
            <a:fld id="{D427B9C7-DC93-4221-9CBC-8E84A43F9AFF}" type="slidenum">
              <a:rPr lang="en-US" smtClean="0">
                <a:solidFill>
                  <a:prstClr val="black"/>
                </a:solidFill>
              </a:rPr>
              <a:pPr/>
              <a:t>10</a:t>
            </a:fld>
            <a:endParaRPr lang="en-US" dirty="0">
              <a:solidFill>
                <a:prstClr val="black"/>
              </a:solidFill>
            </a:endParaRPr>
          </a:p>
        </p:txBody>
      </p:sp>
      <p:sp>
        <p:nvSpPr>
          <p:cNvPr id="3076" name="Rectangle 2"/>
          <p:cNvSpPr>
            <a:spLocks noChangeArrowheads="1"/>
          </p:cNvSpPr>
          <p:nvPr/>
        </p:nvSpPr>
        <p:spPr bwMode="black">
          <a:xfrm>
            <a:off x="7113588" y="1111617"/>
            <a:ext cx="3473450" cy="4900613"/>
          </a:xfrm>
          <a:prstGeom prst="rect">
            <a:avLst/>
          </a:prstGeom>
          <a:solidFill>
            <a:srgbClr val="FFE699"/>
          </a:solidFill>
          <a:ln w="9525" algn="ctr">
            <a:noFill/>
            <a:miter lim="800000"/>
            <a:headEnd/>
            <a:tailEnd/>
          </a:ln>
        </p:spPr>
        <p:txBody>
          <a:bodyPr wrap="none" anchor="ctr"/>
          <a:lstStyle/>
          <a:p>
            <a:endParaRPr lang="en-US" dirty="0">
              <a:solidFill>
                <a:prstClr val="black"/>
              </a:solidFill>
            </a:endParaRPr>
          </a:p>
        </p:txBody>
      </p:sp>
      <p:sp>
        <p:nvSpPr>
          <p:cNvPr id="3077" name="Rectangle 3"/>
          <p:cNvSpPr>
            <a:spLocks noChangeArrowheads="1"/>
          </p:cNvSpPr>
          <p:nvPr/>
        </p:nvSpPr>
        <p:spPr bwMode="black">
          <a:xfrm>
            <a:off x="1752601" y="1090979"/>
            <a:ext cx="3140075" cy="4875212"/>
          </a:xfrm>
          <a:prstGeom prst="rect">
            <a:avLst/>
          </a:prstGeom>
          <a:solidFill>
            <a:srgbClr val="DDDDDD"/>
          </a:solidFill>
          <a:ln w="9525" algn="ctr">
            <a:noFill/>
            <a:miter lim="800000"/>
            <a:headEnd/>
            <a:tailEnd/>
          </a:ln>
        </p:spPr>
        <p:txBody>
          <a:bodyPr wrap="none" anchor="ctr"/>
          <a:lstStyle/>
          <a:p>
            <a:endParaRPr lang="en-US" dirty="0">
              <a:solidFill>
                <a:prstClr val="black"/>
              </a:solidFill>
            </a:endParaRPr>
          </a:p>
        </p:txBody>
      </p:sp>
      <p:grpSp>
        <p:nvGrpSpPr>
          <p:cNvPr id="2" name="Group 4"/>
          <p:cNvGrpSpPr>
            <a:grpSpLocks/>
          </p:cNvGrpSpPr>
          <p:nvPr/>
        </p:nvGrpSpPr>
        <p:grpSpPr bwMode="auto">
          <a:xfrm>
            <a:off x="4819650" y="3013441"/>
            <a:ext cx="2459038" cy="2946400"/>
            <a:chOff x="349" y="596"/>
            <a:chExt cx="1551" cy="2851"/>
          </a:xfrm>
        </p:grpSpPr>
        <p:pic>
          <p:nvPicPr>
            <p:cNvPr id="3171" name="Picture 5" descr="shell_board_slender_nochips"/>
            <p:cNvPicPr>
              <a:picLocks noChangeAspect="1" noChangeArrowheads="1"/>
            </p:cNvPicPr>
            <p:nvPr/>
          </p:nvPicPr>
          <p:blipFill>
            <a:blip r:embed="rId4" cstate="email"/>
            <a:srcRect/>
            <a:stretch>
              <a:fillRect/>
            </a:stretch>
          </p:blipFill>
          <p:spPr bwMode="auto">
            <a:xfrm>
              <a:off x="349" y="596"/>
              <a:ext cx="1551" cy="2851"/>
            </a:xfrm>
            <a:prstGeom prst="rect">
              <a:avLst/>
            </a:prstGeom>
            <a:noFill/>
            <a:ln w="9525">
              <a:noFill/>
              <a:miter lim="800000"/>
              <a:headEnd/>
              <a:tailEnd/>
            </a:ln>
          </p:spPr>
        </p:pic>
        <p:pic>
          <p:nvPicPr>
            <p:cNvPr id="3172" name="Picture 6" descr="board_mute"/>
            <p:cNvPicPr>
              <a:picLocks noChangeAspect="1" noChangeArrowheads="1"/>
            </p:cNvPicPr>
            <p:nvPr/>
          </p:nvPicPr>
          <p:blipFill>
            <a:blip r:embed="rId5" cstate="email"/>
            <a:srcRect/>
            <a:stretch>
              <a:fillRect/>
            </a:stretch>
          </p:blipFill>
          <p:spPr bwMode="auto">
            <a:xfrm>
              <a:off x="626" y="760"/>
              <a:ext cx="980" cy="2500"/>
            </a:xfrm>
            <a:prstGeom prst="rect">
              <a:avLst/>
            </a:prstGeom>
            <a:noFill/>
            <a:ln w="9525">
              <a:noFill/>
              <a:miter lim="800000"/>
              <a:headEnd/>
              <a:tailEnd/>
            </a:ln>
          </p:spPr>
        </p:pic>
      </p:grpSp>
      <p:sp>
        <p:nvSpPr>
          <p:cNvPr id="1644552" name="AutoShape 8"/>
          <p:cNvSpPr>
            <a:spLocks noChangeAspect="1" noChangeArrowheads="1"/>
          </p:cNvSpPr>
          <p:nvPr/>
        </p:nvSpPr>
        <p:spPr bwMode="auto">
          <a:xfrm>
            <a:off x="3028951" y="4823192"/>
            <a:ext cx="390525" cy="295275"/>
          </a:xfrm>
          <a:prstGeom prst="downArrow">
            <a:avLst>
              <a:gd name="adj1" fmla="val 50000"/>
              <a:gd name="adj2" fmla="val 25000"/>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644553" name="AutoShape 9"/>
          <p:cNvSpPr>
            <a:spLocks noChangeAspect="1" noChangeArrowheads="1"/>
          </p:cNvSpPr>
          <p:nvPr/>
        </p:nvSpPr>
        <p:spPr bwMode="auto">
          <a:xfrm>
            <a:off x="1847851" y="2079992"/>
            <a:ext cx="390525" cy="3313113"/>
          </a:xfrm>
          <a:prstGeom prst="downArrow">
            <a:avLst>
              <a:gd name="adj1" fmla="val 53657"/>
              <a:gd name="adj2" fmla="val 80910"/>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644554" name="AutoShape 10"/>
          <p:cNvSpPr>
            <a:spLocks noChangeAspect="1" noChangeArrowheads="1"/>
          </p:cNvSpPr>
          <p:nvPr/>
        </p:nvSpPr>
        <p:spPr bwMode="auto">
          <a:xfrm rot="16200000">
            <a:off x="2190751" y="5297855"/>
            <a:ext cx="390525" cy="415925"/>
          </a:xfrm>
          <a:prstGeom prst="downArrow">
            <a:avLst>
              <a:gd name="adj1" fmla="val 50000"/>
              <a:gd name="adj2" fmla="val 26626"/>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644555" name="AutoShape 11"/>
          <p:cNvSpPr>
            <a:spLocks noChangeAspect="1" noChangeArrowheads="1"/>
          </p:cNvSpPr>
          <p:nvPr/>
        </p:nvSpPr>
        <p:spPr bwMode="auto">
          <a:xfrm rot="5400000" flipH="1">
            <a:off x="2249489" y="1884730"/>
            <a:ext cx="390525" cy="415925"/>
          </a:xfrm>
          <a:prstGeom prst="downArrow">
            <a:avLst>
              <a:gd name="adj1" fmla="val 50000"/>
              <a:gd name="adj2" fmla="val 26626"/>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3084" name="Rectangle 12"/>
          <p:cNvSpPr>
            <a:spLocks noChangeAspect="1" noChangeArrowheads="1"/>
          </p:cNvSpPr>
          <p:nvPr/>
        </p:nvSpPr>
        <p:spPr bwMode="auto">
          <a:xfrm>
            <a:off x="4361457" y="4070717"/>
            <a:ext cx="533800" cy="430887"/>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CC6600"/>
                </a:solidFill>
                <a:latin typeface="Arial Narrow" pitchFamily="34" charset="0"/>
              </a:rPr>
              <a:t>Private </a:t>
            </a:r>
          </a:p>
          <a:p>
            <a:pPr algn="ctr" eaLnBrk="0" hangingPunct="0"/>
            <a:r>
              <a:rPr lang="en-US" sz="1400" b="1" dirty="0">
                <a:solidFill>
                  <a:srgbClr val="CC6600"/>
                </a:solidFill>
                <a:latin typeface="Arial Narrow" pitchFamily="34" charset="0"/>
              </a:rPr>
              <a:t>Key</a:t>
            </a:r>
          </a:p>
        </p:txBody>
      </p:sp>
      <p:graphicFrame>
        <p:nvGraphicFramePr>
          <p:cNvPr id="3074" name="Object 2"/>
          <p:cNvGraphicFramePr>
            <a:graphicFrameLocks noChangeAspect="1"/>
          </p:cNvGraphicFramePr>
          <p:nvPr>
            <p:extLst>
              <p:ext uri="{D42A27DB-BD31-4B8C-83A1-F6EECF244321}">
                <p14:modId xmlns:p14="http://schemas.microsoft.com/office/powerpoint/2010/main" val="2028111210"/>
              </p:ext>
            </p:extLst>
          </p:nvPr>
        </p:nvGraphicFramePr>
        <p:xfrm>
          <a:off x="4037013" y="3994516"/>
          <a:ext cx="273050" cy="520700"/>
        </p:xfrm>
        <a:graphic>
          <a:graphicData uri="http://schemas.openxmlformats.org/presentationml/2006/ole">
            <mc:AlternateContent xmlns:mc="http://schemas.openxmlformats.org/markup-compatibility/2006">
              <mc:Choice xmlns:v="urn:schemas-microsoft-com:vml" Requires="v">
                <p:oleObj spid="_x0000_s1111" name="Clip" r:id="rId6" imgW="1395413" imgH="2659063" progId="">
                  <p:embed/>
                </p:oleObj>
              </mc:Choice>
              <mc:Fallback>
                <p:oleObj name="Clip" r:id="rId6" imgW="1395413" imgH="2659063"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3" y="3994516"/>
                        <a:ext cx="2730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558" name="AutoShape 14"/>
          <p:cNvSpPr>
            <a:spLocks noChangeAspect="1" noChangeArrowheads="1"/>
          </p:cNvSpPr>
          <p:nvPr/>
        </p:nvSpPr>
        <p:spPr bwMode="auto">
          <a:xfrm>
            <a:off x="2784476" y="1714866"/>
            <a:ext cx="874713" cy="628650"/>
          </a:xfrm>
          <a:prstGeom prst="flowChartMagneticDisk">
            <a:avLst/>
          </a:prstGeom>
          <a:solidFill>
            <a:schemeClr val="accent1"/>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400" b="1" dirty="0">
                <a:solidFill>
                  <a:prstClr val="white"/>
                </a:solidFill>
                <a:latin typeface="Arial Narrow" pitchFamily="34" charset="0"/>
              </a:rPr>
              <a:t>SW Image</a:t>
            </a:r>
            <a:endParaRPr lang="en-US" sz="1200" dirty="0">
              <a:solidFill>
                <a:prstClr val="white"/>
              </a:solidFill>
              <a:latin typeface="Arial Narrow" pitchFamily="34" charset="0"/>
            </a:endParaRPr>
          </a:p>
        </p:txBody>
      </p:sp>
      <p:sp>
        <p:nvSpPr>
          <p:cNvPr id="1644559" name="AutoShape 15"/>
          <p:cNvSpPr>
            <a:spLocks noChangeAspect="1" noChangeArrowheads="1"/>
          </p:cNvSpPr>
          <p:nvPr/>
        </p:nvSpPr>
        <p:spPr bwMode="auto">
          <a:xfrm>
            <a:off x="3028951" y="3603992"/>
            <a:ext cx="390525" cy="347663"/>
          </a:xfrm>
          <a:prstGeom prst="downArrow">
            <a:avLst>
              <a:gd name="adj1" fmla="val 50000"/>
              <a:gd name="adj2" fmla="val 25000"/>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644560" name="Rectangle 16"/>
          <p:cNvSpPr>
            <a:spLocks noChangeAspect="1" noChangeArrowheads="1"/>
          </p:cNvSpPr>
          <p:nvPr/>
        </p:nvSpPr>
        <p:spPr bwMode="auto">
          <a:xfrm>
            <a:off x="2663826" y="4031029"/>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Sign</a:t>
            </a:r>
          </a:p>
        </p:txBody>
      </p:sp>
      <p:sp>
        <p:nvSpPr>
          <p:cNvPr id="1644561" name="AutoShape 17"/>
          <p:cNvSpPr>
            <a:spLocks noChangeAspect="1" noChangeArrowheads="1"/>
          </p:cNvSpPr>
          <p:nvPr/>
        </p:nvSpPr>
        <p:spPr bwMode="auto">
          <a:xfrm>
            <a:off x="3028951" y="2445116"/>
            <a:ext cx="390525" cy="304800"/>
          </a:xfrm>
          <a:prstGeom prst="downArrow">
            <a:avLst>
              <a:gd name="adj1" fmla="val 50000"/>
              <a:gd name="adj2" fmla="val 25000"/>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644562" name="Rectangle 18"/>
          <p:cNvSpPr>
            <a:spLocks noChangeAspect="1" noChangeArrowheads="1"/>
          </p:cNvSpPr>
          <p:nvPr/>
        </p:nvSpPr>
        <p:spPr bwMode="auto">
          <a:xfrm>
            <a:off x="2663826" y="2811829"/>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Hash</a:t>
            </a:r>
          </a:p>
        </p:txBody>
      </p:sp>
      <p:sp>
        <p:nvSpPr>
          <p:cNvPr id="3090" name="Text Box 19"/>
          <p:cNvSpPr txBox="1">
            <a:spLocks noChangeAspect="1" noChangeArrowheads="1"/>
          </p:cNvSpPr>
          <p:nvPr/>
        </p:nvSpPr>
        <p:spPr bwMode="auto">
          <a:xfrm rot="20524922">
            <a:off x="1664829" y="850642"/>
            <a:ext cx="1867819" cy="646331"/>
          </a:xfrm>
          <a:prstGeom prst="rect">
            <a:avLst/>
          </a:prstGeom>
          <a:noFill/>
          <a:ln w="12700" algn="ctr">
            <a:noFill/>
            <a:miter lim="800000"/>
            <a:headEnd/>
            <a:tailEnd/>
          </a:ln>
        </p:spPr>
        <p:txBody>
          <a:bodyPr wrap="none">
            <a:spAutoFit/>
          </a:bodyPr>
          <a:lstStyle/>
          <a:p>
            <a:pPr algn="ctr"/>
            <a:r>
              <a:rPr lang="en-US" b="1" dirty="0">
                <a:solidFill>
                  <a:srgbClr val="0066FF"/>
                </a:solidFill>
                <a:latin typeface="Arial Narrow" pitchFamily="34" charset="0"/>
              </a:rPr>
              <a:t>Code Signing</a:t>
            </a:r>
          </a:p>
          <a:p>
            <a:pPr algn="ctr"/>
            <a:r>
              <a:rPr lang="en-US" b="1" dirty="0">
                <a:solidFill>
                  <a:srgbClr val="0066FF"/>
                </a:solidFill>
                <a:latin typeface="Arial Narrow" pitchFamily="34" charset="0"/>
              </a:rPr>
              <a:t>Using Private Key</a:t>
            </a:r>
          </a:p>
        </p:txBody>
      </p:sp>
      <p:grpSp>
        <p:nvGrpSpPr>
          <p:cNvPr id="3" name="Group 21"/>
          <p:cNvGrpSpPr>
            <a:grpSpLocks/>
          </p:cNvGrpSpPr>
          <p:nvPr/>
        </p:nvGrpSpPr>
        <p:grpSpPr bwMode="auto">
          <a:xfrm>
            <a:off x="5368925" y="4772391"/>
            <a:ext cx="1309688" cy="763588"/>
            <a:chOff x="2174" y="3296"/>
            <a:chExt cx="1449" cy="633"/>
          </a:xfrm>
        </p:grpSpPr>
        <p:grpSp>
          <p:nvGrpSpPr>
            <p:cNvPr id="4" name="Group 22"/>
            <p:cNvGrpSpPr>
              <a:grpSpLocks/>
            </p:cNvGrpSpPr>
            <p:nvPr/>
          </p:nvGrpSpPr>
          <p:grpSpPr bwMode="auto">
            <a:xfrm>
              <a:off x="2260" y="3350"/>
              <a:ext cx="791" cy="482"/>
              <a:chOff x="3189" y="3286"/>
              <a:chExt cx="601" cy="593"/>
            </a:xfrm>
          </p:grpSpPr>
          <p:grpSp>
            <p:nvGrpSpPr>
              <p:cNvPr id="5" name="Group 23"/>
              <p:cNvGrpSpPr>
                <a:grpSpLocks/>
              </p:cNvGrpSpPr>
              <p:nvPr/>
            </p:nvGrpSpPr>
            <p:grpSpPr bwMode="auto">
              <a:xfrm>
                <a:off x="3189" y="3293"/>
                <a:ext cx="594" cy="586"/>
                <a:chOff x="3189" y="3293"/>
                <a:chExt cx="594" cy="586"/>
              </a:xfrm>
            </p:grpSpPr>
            <p:sp>
              <p:nvSpPr>
                <p:cNvPr id="3165" name="Freeform 24"/>
                <p:cNvSpPr>
                  <a:spLocks/>
                </p:cNvSpPr>
                <p:nvPr/>
              </p:nvSpPr>
              <p:spPr bwMode="auto">
                <a:xfrm>
                  <a:off x="3409" y="3444"/>
                  <a:ext cx="73" cy="316"/>
                </a:xfrm>
                <a:custGeom>
                  <a:avLst/>
                  <a:gdLst>
                    <a:gd name="T0" fmla="*/ 0 w 220"/>
                    <a:gd name="T1" fmla="*/ 65 h 947"/>
                    <a:gd name="T2" fmla="*/ 106 w 220"/>
                    <a:gd name="T3" fmla="*/ 3 h 947"/>
                    <a:gd name="T4" fmla="*/ 143 w 220"/>
                    <a:gd name="T5" fmla="*/ 0 h 947"/>
                    <a:gd name="T6" fmla="*/ 170 w 220"/>
                    <a:gd name="T7" fmla="*/ 11 h 947"/>
                    <a:gd name="T8" fmla="*/ 189 w 220"/>
                    <a:gd name="T9" fmla="*/ 22 h 947"/>
                    <a:gd name="T10" fmla="*/ 203 w 220"/>
                    <a:gd name="T11" fmla="*/ 36 h 947"/>
                    <a:gd name="T12" fmla="*/ 213 w 220"/>
                    <a:gd name="T13" fmla="*/ 56 h 947"/>
                    <a:gd name="T14" fmla="*/ 216 w 220"/>
                    <a:gd name="T15" fmla="*/ 77 h 947"/>
                    <a:gd name="T16" fmla="*/ 220 w 220"/>
                    <a:gd name="T17" fmla="*/ 106 h 947"/>
                    <a:gd name="T18" fmla="*/ 220 w 220"/>
                    <a:gd name="T19" fmla="*/ 447 h 947"/>
                    <a:gd name="T20" fmla="*/ 213 w 220"/>
                    <a:gd name="T21" fmla="*/ 466 h 947"/>
                    <a:gd name="T22" fmla="*/ 197 w 220"/>
                    <a:gd name="T23" fmla="*/ 480 h 947"/>
                    <a:gd name="T24" fmla="*/ 187 w 220"/>
                    <a:gd name="T25" fmla="*/ 489 h 947"/>
                    <a:gd name="T26" fmla="*/ 187 w 220"/>
                    <a:gd name="T27" fmla="*/ 924 h 947"/>
                    <a:gd name="T28" fmla="*/ 162 w 220"/>
                    <a:gd name="T29" fmla="*/ 947 h 947"/>
                    <a:gd name="T30" fmla="*/ 141 w 220"/>
                    <a:gd name="T31" fmla="*/ 928 h 947"/>
                    <a:gd name="T32" fmla="*/ 141 w 220"/>
                    <a:gd name="T33" fmla="*/ 487 h 947"/>
                    <a:gd name="T34" fmla="*/ 118 w 220"/>
                    <a:gd name="T35" fmla="*/ 478 h 947"/>
                    <a:gd name="T36" fmla="*/ 101 w 220"/>
                    <a:gd name="T37" fmla="*/ 466 h 947"/>
                    <a:gd name="T38" fmla="*/ 99 w 220"/>
                    <a:gd name="T39" fmla="*/ 459 h 947"/>
                    <a:gd name="T40" fmla="*/ 99 w 220"/>
                    <a:gd name="T41" fmla="*/ 442 h 947"/>
                    <a:gd name="T42" fmla="*/ 99 w 220"/>
                    <a:gd name="T43" fmla="*/ 156 h 947"/>
                    <a:gd name="T44" fmla="*/ 99 w 220"/>
                    <a:gd name="T45" fmla="*/ 130 h 947"/>
                    <a:gd name="T46" fmla="*/ 90 w 220"/>
                    <a:gd name="T47" fmla="*/ 106 h 947"/>
                    <a:gd name="T48" fmla="*/ 80 w 220"/>
                    <a:gd name="T49" fmla="*/ 87 h 947"/>
                    <a:gd name="T50" fmla="*/ 62 w 220"/>
                    <a:gd name="T51" fmla="*/ 76 h 947"/>
                    <a:gd name="T52" fmla="*/ 42 w 220"/>
                    <a:gd name="T53" fmla="*/ 69 h 947"/>
                    <a:gd name="T54" fmla="*/ 0 w 220"/>
                    <a:gd name="T55" fmla="*/ 65 h 9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47"/>
                    <a:gd name="T86" fmla="*/ 220 w 220"/>
                    <a:gd name="T87" fmla="*/ 947 h 9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47">
                      <a:moveTo>
                        <a:pt x="0" y="65"/>
                      </a:moveTo>
                      <a:lnTo>
                        <a:pt x="106" y="3"/>
                      </a:lnTo>
                      <a:lnTo>
                        <a:pt x="143" y="0"/>
                      </a:lnTo>
                      <a:lnTo>
                        <a:pt x="170" y="11"/>
                      </a:lnTo>
                      <a:lnTo>
                        <a:pt x="189" y="22"/>
                      </a:lnTo>
                      <a:lnTo>
                        <a:pt x="203" y="36"/>
                      </a:lnTo>
                      <a:lnTo>
                        <a:pt x="213" y="56"/>
                      </a:lnTo>
                      <a:lnTo>
                        <a:pt x="216" y="77"/>
                      </a:lnTo>
                      <a:lnTo>
                        <a:pt x="220" y="106"/>
                      </a:lnTo>
                      <a:lnTo>
                        <a:pt x="220" y="447"/>
                      </a:lnTo>
                      <a:lnTo>
                        <a:pt x="213" y="466"/>
                      </a:lnTo>
                      <a:lnTo>
                        <a:pt x="197" y="480"/>
                      </a:lnTo>
                      <a:lnTo>
                        <a:pt x="187" y="489"/>
                      </a:lnTo>
                      <a:lnTo>
                        <a:pt x="187" y="924"/>
                      </a:lnTo>
                      <a:lnTo>
                        <a:pt x="162" y="947"/>
                      </a:lnTo>
                      <a:lnTo>
                        <a:pt x="141" y="928"/>
                      </a:lnTo>
                      <a:lnTo>
                        <a:pt x="141" y="487"/>
                      </a:lnTo>
                      <a:lnTo>
                        <a:pt x="118" y="478"/>
                      </a:lnTo>
                      <a:lnTo>
                        <a:pt x="101" y="466"/>
                      </a:lnTo>
                      <a:lnTo>
                        <a:pt x="99" y="459"/>
                      </a:lnTo>
                      <a:lnTo>
                        <a:pt x="99" y="442"/>
                      </a:lnTo>
                      <a:lnTo>
                        <a:pt x="99" y="156"/>
                      </a:lnTo>
                      <a:lnTo>
                        <a:pt x="99" y="130"/>
                      </a:lnTo>
                      <a:lnTo>
                        <a:pt x="90" y="106"/>
                      </a:lnTo>
                      <a:lnTo>
                        <a:pt x="80" y="87"/>
                      </a:lnTo>
                      <a:lnTo>
                        <a:pt x="62" y="76"/>
                      </a:lnTo>
                      <a:lnTo>
                        <a:pt x="42" y="69"/>
                      </a:lnTo>
                      <a:lnTo>
                        <a:pt x="0" y="65"/>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6" name="Freeform 25"/>
                <p:cNvSpPr>
                  <a:spLocks/>
                </p:cNvSpPr>
                <p:nvPr/>
              </p:nvSpPr>
              <p:spPr bwMode="auto">
                <a:xfrm>
                  <a:off x="3301" y="3493"/>
                  <a:ext cx="78" cy="325"/>
                </a:xfrm>
                <a:custGeom>
                  <a:avLst/>
                  <a:gdLst>
                    <a:gd name="T0" fmla="*/ 0 w 233"/>
                    <a:gd name="T1" fmla="*/ 66 h 975"/>
                    <a:gd name="T2" fmla="*/ 114 w 233"/>
                    <a:gd name="T3" fmla="*/ 3 h 975"/>
                    <a:gd name="T4" fmla="*/ 152 w 233"/>
                    <a:gd name="T5" fmla="*/ 0 h 975"/>
                    <a:gd name="T6" fmla="*/ 181 w 233"/>
                    <a:gd name="T7" fmla="*/ 12 h 975"/>
                    <a:gd name="T8" fmla="*/ 201 w 233"/>
                    <a:gd name="T9" fmla="*/ 23 h 975"/>
                    <a:gd name="T10" fmla="*/ 215 w 233"/>
                    <a:gd name="T11" fmla="*/ 37 h 975"/>
                    <a:gd name="T12" fmla="*/ 228 w 233"/>
                    <a:gd name="T13" fmla="*/ 56 h 975"/>
                    <a:gd name="T14" fmla="*/ 231 w 233"/>
                    <a:gd name="T15" fmla="*/ 76 h 975"/>
                    <a:gd name="T16" fmla="*/ 233 w 233"/>
                    <a:gd name="T17" fmla="*/ 107 h 975"/>
                    <a:gd name="T18" fmla="*/ 233 w 233"/>
                    <a:gd name="T19" fmla="*/ 459 h 975"/>
                    <a:gd name="T20" fmla="*/ 228 w 233"/>
                    <a:gd name="T21" fmla="*/ 478 h 975"/>
                    <a:gd name="T22" fmla="*/ 210 w 233"/>
                    <a:gd name="T23" fmla="*/ 492 h 975"/>
                    <a:gd name="T24" fmla="*/ 199 w 233"/>
                    <a:gd name="T25" fmla="*/ 501 h 975"/>
                    <a:gd name="T26" fmla="*/ 199 w 233"/>
                    <a:gd name="T27" fmla="*/ 952 h 975"/>
                    <a:gd name="T28" fmla="*/ 172 w 233"/>
                    <a:gd name="T29" fmla="*/ 975 h 975"/>
                    <a:gd name="T30" fmla="*/ 149 w 233"/>
                    <a:gd name="T31" fmla="*/ 954 h 975"/>
                    <a:gd name="T32" fmla="*/ 149 w 233"/>
                    <a:gd name="T33" fmla="*/ 498 h 975"/>
                    <a:gd name="T34" fmla="*/ 126 w 233"/>
                    <a:gd name="T35" fmla="*/ 490 h 975"/>
                    <a:gd name="T36" fmla="*/ 108 w 233"/>
                    <a:gd name="T37" fmla="*/ 478 h 975"/>
                    <a:gd name="T38" fmla="*/ 106 w 233"/>
                    <a:gd name="T39" fmla="*/ 471 h 975"/>
                    <a:gd name="T40" fmla="*/ 106 w 233"/>
                    <a:gd name="T41" fmla="*/ 453 h 975"/>
                    <a:gd name="T42" fmla="*/ 106 w 233"/>
                    <a:gd name="T43" fmla="*/ 159 h 975"/>
                    <a:gd name="T44" fmla="*/ 106 w 233"/>
                    <a:gd name="T45" fmla="*/ 132 h 975"/>
                    <a:gd name="T46" fmla="*/ 96 w 233"/>
                    <a:gd name="T47" fmla="*/ 107 h 975"/>
                    <a:gd name="T48" fmla="*/ 84 w 233"/>
                    <a:gd name="T49" fmla="*/ 87 h 975"/>
                    <a:gd name="T50" fmla="*/ 65 w 233"/>
                    <a:gd name="T51" fmla="*/ 76 h 975"/>
                    <a:gd name="T52" fmla="*/ 45 w 233"/>
                    <a:gd name="T53" fmla="*/ 70 h 975"/>
                    <a:gd name="T54" fmla="*/ 0 w 233"/>
                    <a:gd name="T55" fmla="*/ 66 h 9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3"/>
                    <a:gd name="T85" fmla="*/ 0 h 975"/>
                    <a:gd name="T86" fmla="*/ 233 w 233"/>
                    <a:gd name="T87" fmla="*/ 975 h 9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3" h="975">
                      <a:moveTo>
                        <a:pt x="0" y="66"/>
                      </a:moveTo>
                      <a:lnTo>
                        <a:pt x="114" y="3"/>
                      </a:lnTo>
                      <a:lnTo>
                        <a:pt x="152" y="0"/>
                      </a:lnTo>
                      <a:lnTo>
                        <a:pt x="181" y="12"/>
                      </a:lnTo>
                      <a:lnTo>
                        <a:pt x="201" y="23"/>
                      </a:lnTo>
                      <a:lnTo>
                        <a:pt x="215" y="37"/>
                      </a:lnTo>
                      <a:lnTo>
                        <a:pt x="228" y="56"/>
                      </a:lnTo>
                      <a:lnTo>
                        <a:pt x="231" y="76"/>
                      </a:lnTo>
                      <a:lnTo>
                        <a:pt x="233" y="107"/>
                      </a:lnTo>
                      <a:lnTo>
                        <a:pt x="233" y="459"/>
                      </a:lnTo>
                      <a:lnTo>
                        <a:pt x="228" y="478"/>
                      </a:lnTo>
                      <a:lnTo>
                        <a:pt x="210" y="492"/>
                      </a:lnTo>
                      <a:lnTo>
                        <a:pt x="199" y="501"/>
                      </a:lnTo>
                      <a:lnTo>
                        <a:pt x="199" y="952"/>
                      </a:lnTo>
                      <a:lnTo>
                        <a:pt x="172" y="975"/>
                      </a:lnTo>
                      <a:lnTo>
                        <a:pt x="149" y="954"/>
                      </a:lnTo>
                      <a:lnTo>
                        <a:pt x="149" y="498"/>
                      </a:lnTo>
                      <a:lnTo>
                        <a:pt x="126" y="490"/>
                      </a:lnTo>
                      <a:lnTo>
                        <a:pt x="108" y="478"/>
                      </a:lnTo>
                      <a:lnTo>
                        <a:pt x="106" y="471"/>
                      </a:lnTo>
                      <a:lnTo>
                        <a:pt x="106" y="453"/>
                      </a:lnTo>
                      <a:lnTo>
                        <a:pt x="106" y="159"/>
                      </a:lnTo>
                      <a:lnTo>
                        <a:pt x="106" y="132"/>
                      </a:lnTo>
                      <a:lnTo>
                        <a:pt x="96" y="107"/>
                      </a:lnTo>
                      <a:lnTo>
                        <a:pt x="84" y="87"/>
                      </a:lnTo>
                      <a:lnTo>
                        <a:pt x="65" y="76"/>
                      </a:lnTo>
                      <a:lnTo>
                        <a:pt x="45" y="70"/>
                      </a:lnTo>
                      <a:lnTo>
                        <a:pt x="0" y="66"/>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7" name="Freeform 26"/>
                <p:cNvSpPr>
                  <a:spLocks/>
                </p:cNvSpPr>
                <p:nvPr/>
              </p:nvSpPr>
              <p:spPr bwMode="auto">
                <a:xfrm>
                  <a:off x="3189" y="3550"/>
                  <a:ext cx="87" cy="329"/>
                </a:xfrm>
                <a:custGeom>
                  <a:avLst/>
                  <a:gdLst>
                    <a:gd name="T0" fmla="*/ 0 w 262"/>
                    <a:gd name="T1" fmla="*/ 65 h 988"/>
                    <a:gd name="T2" fmla="*/ 129 w 262"/>
                    <a:gd name="T3" fmla="*/ 3 h 988"/>
                    <a:gd name="T4" fmla="*/ 171 w 262"/>
                    <a:gd name="T5" fmla="*/ 0 h 988"/>
                    <a:gd name="T6" fmla="*/ 204 w 262"/>
                    <a:gd name="T7" fmla="*/ 12 h 988"/>
                    <a:gd name="T8" fmla="*/ 227 w 262"/>
                    <a:gd name="T9" fmla="*/ 23 h 988"/>
                    <a:gd name="T10" fmla="*/ 243 w 262"/>
                    <a:gd name="T11" fmla="*/ 37 h 988"/>
                    <a:gd name="T12" fmla="*/ 256 w 262"/>
                    <a:gd name="T13" fmla="*/ 56 h 988"/>
                    <a:gd name="T14" fmla="*/ 260 w 262"/>
                    <a:gd name="T15" fmla="*/ 77 h 988"/>
                    <a:gd name="T16" fmla="*/ 262 w 262"/>
                    <a:gd name="T17" fmla="*/ 108 h 988"/>
                    <a:gd name="T18" fmla="*/ 262 w 262"/>
                    <a:gd name="T19" fmla="*/ 465 h 988"/>
                    <a:gd name="T20" fmla="*/ 256 w 262"/>
                    <a:gd name="T21" fmla="*/ 485 h 988"/>
                    <a:gd name="T22" fmla="*/ 237 w 262"/>
                    <a:gd name="T23" fmla="*/ 500 h 988"/>
                    <a:gd name="T24" fmla="*/ 223 w 262"/>
                    <a:gd name="T25" fmla="*/ 508 h 988"/>
                    <a:gd name="T26" fmla="*/ 223 w 262"/>
                    <a:gd name="T27" fmla="*/ 965 h 988"/>
                    <a:gd name="T28" fmla="*/ 194 w 262"/>
                    <a:gd name="T29" fmla="*/ 988 h 988"/>
                    <a:gd name="T30" fmla="*/ 167 w 262"/>
                    <a:gd name="T31" fmla="*/ 968 h 988"/>
                    <a:gd name="T32" fmla="*/ 167 w 262"/>
                    <a:gd name="T33" fmla="*/ 505 h 988"/>
                    <a:gd name="T34" fmla="*/ 141 w 262"/>
                    <a:gd name="T35" fmla="*/ 498 h 988"/>
                    <a:gd name="T36" fmla="*/ 122 w 262"/>
                    <a:gd name="T37" fmla="*/ 485 h 988"/>
                    <a:gd name="T38" fmla="*/ 118 w 262"/>
                    <a:gd name="T39" fmla="*/ 477 h 988"/>
                    <a:gd name="T40" fmla="*/ 118 w 262"/>
                    <a:gd name="T41" fmla="*/ 460 h 988"/>
                    <a:gd name="T42" fmla="*/ 118 w 262"/>
                    <a:gd name="T43" fmla="*/ 161 h 988"/>
                    <a:gd name="T44" fmla="*/ 118 w 262"/>
                    <a:gd name="T45" fmla="*/ 135 h 988"/>
                    <a:gd name="T46" fmla="*/ 108 w 262"/>
                    <a:gd name="T47" fmla="*/ 108 h 988"/>
                    <a:gd name="T48" fmla="*/ 96 w 262"/>
                    <a:gd name="T49" fmla="*/ 88 h 988"/>
                    <a:gd name="T50" fmla="*/ 74 w 262"/>
                    <a:gd name="T51" fmla="*/ 75 h 988"/>
                    <a:gd name="T52" fmla="*/ 50 w 262"/>
                    <a:gd name="T53" fmla="*/ 69 h 988"/>
                    <a:gd name="T54" fmla="*/ 0 w 262"/>
                    <a:gd name="T55" fmla="*/ 65 h 9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2"/>
                    <a:gd name="T85" fmla="*/ 0 h 988"/>
                    <a:gd name="T86" fmla="*/ 262 w 262"/>
                    <a:gd name="T87" fmla="*/ 988 h 9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2" h="988">
                      <a:moveTo>
                        <a:pt x="0" y="65"/>
                      </a:moveTo>
                      <a:lnTo>
                        <a:pt x="129" y="3"/>
                      </a:lnTo>
                      <a:lnTo>
                        <a:pt x="171" y="0"/>
                      </a:lnTo>
                      <a:lnTo>
                        <a:pt x="204" y="12"/>
                      </a:lnTo>
                      <a:lnTo>
                        <a:pt x="227" y="23"/>
                      </a:lnTo>
                      <a:lnTo>
                        <a:pt x="243" y="37"/>
                      </a:lnTo>
                      <a:lnTo>
                        <a:pt x="256" y="56"/>
                      </a:lnTo>
                      <a:lnTo>
                        <a:pt x="260" y="77"/>
                      </a:lnTo>
                      <a:lnTo>
                        <a:pt x="262" y="108"/>
                      </a:lnTo>
                      <a:lnTo>
                        <a:pt x="262" y="465"/>
                      </a:lnTo>
                      <a:lnTo>
                        <a:pt x="256" y="485"/>
                      </a:lnTo>
                      <a:lnTo>
                        <a:pt x="237" y="500"/>
                      </a:lnTo>
                      <a:lnTo>
                        <a:pt x="223" y="508"/>
                      </a:lnTo>
                      <a:lnTo>
                        <a:pt x="223" y="965"/>
                      </a:lnTo>
                      <a:lnTo>
                        <a:pt x="194" y="988"/>
                      </a:lnTo>
                      <a:lnTo>
                        <a:pt x="167" y="968"/>
                      </a:lnTo>
                      <a:lnTo>
                        <a:pt x="167" y="505"/>
                      </a:lnTo>
                      <a:lnTo>
                        <a:pt x="141" y="498"/>
                      </a:lnTo>
                      <a:lnTo>
                        <a:pt x="122" y="485"/>
                      </a:lnTo>
                      <a:lnTo>
                        <a:pt x="118" y="477"/>
                      </a:lnTo>
                      <a:lnTo>
                        <a:pt x="118" y="460"/>
                      </a:lnTo>
                      <a:lnTo>
                        <a:pt x="118" y="161"/>
                      </a:lnTo>
                      <a:lnTo>
                        <a:pt x="118" y="135"/>
                      </a:lnTo>
                      <a:lnTo>
                        <a:pt x="108" y="108"/>
                      </a:lnTo>
                      <a:lnTo>
                        <a:pt x="96" y="88"/>
                      </a:lnTo>
                      <a:lnTo>
                        <a:pt x="74" y="75"/>
                      </a:lnTo>
                      <a:lnTo>
                        <a:pt x="50" y="69"/>
                      </a:lnTo>
                      <a:lnTo>
                        <a:pt x="0" y="65"/>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8" name="Freeform 27"/>
                <p:cNvSpPr>
                  <a:spLocks/>
                </p:cNvSpPr>
                <p:nvPr/>
              </p:nvSpPr>
              <p:spPr bwMode="auto">
                <a:xfrm>
                  <a:off x="3514" y="3395"/>
                  <a:ext cx="73" cy="310"/>
                </a:xfrm>
                <a:custGeom>
                  <a:avLst/>
                  <a:gdLst>
                    <a:gd name="T0" fmla="*/ 0 w 218"/>
                    <a:gd name="T1" fmla="*/ 62 h 931"/>
                    <a:gd name="T2" fmla="*/ 106 w 218"/>
                    <a:gd name="T3" fmla="*/ 2 h 931"/>
                    <a:gd name="T4" fmla="*/ 142 w 218"/>
                    <a:gd name="T5" fmla="*/ 0 h 931"/>
                    <a:gd name="T6" fmla="*/ 170 w 218"/>
                    <a:gd name="T7" fmla="*/ 10 h 931"/>
                    <a:gd name="T8" fmla="*/ 189 w 218"/>
                    <a:gd name="T9" fmla="*/ 22 h 931"/>
                    <a:gd name="T10" fmla="*/ 201 w 218"/>
                    <a:gd name="T11" fmla="*/ 36 h 931"/>
                    <a:gd name="T12" fmla="*/ 213 w 218"/>
                    <a:gd name="T13" fmla="*/ 55 h 931"/>
                    <a:gd name="T14" fmla="*/ 215 w 218"/>
                    <a:gd name="T15" fmla="*/ 74 h 931"/>
                    <a:gd name="T16" fmla="*/ 218 w 218"/>
                    <a:gd name="T17" fmla="*/ 104 h 931"/>
                    <a:gd name="T18" fmla="*/ 218 w 218"/>
                    <a:gd name="T19" fmla="*/ 440 h 931"/>
                    <a:gd name="T20" fmla="*/ 213 w 218"/>
                    <a:gd name="T21" fmla="*/ 459 h 931"/>
                    <a:gd name="T22" fmla="*/ 198 w 218"/>
                    <a:gd name="T23" fmla="*/ 472 h 931"/>
                    <a:gd name="T24" fmla="*/ 186 w 218"/>
                    <a:gd name="T25" fmla="*/ 481 h 931"/>
                    <a:gd name="T26" fmla="*/ 186 w 218"/>
                    <a:gd name="T27" fmla="*/ 911 h 931"/>
                    <a:gd name="T28" fmla="*/ 161 w 218"/>
                    <a:gd name="T29" fmla="*/ 931 h 931"/>
                    <a:gd name="T30" fmla="*/ 139 w 218"/>
                    <a:gd name="T31" fmla="*/ 913 h 931"/>
                    <a:gd name="T32" fmla="*/ 139 w 218"/>
                    <a:gd name="T33" fmla="*/ 478 h 931"/>
                    <a:gd name="T34" fmla="*/ 117 w 218"/>
                    <a:gd name="T35" fmla="*/ 469 h 931"/>
                    <a:gd name="T36" fmla="*/ 101 w 218"/>
                    <a:gd name="T37" fmla="*/ 459 h 931"/>
                    <a:gd name="T38" fmla="*/ 97 w 218"/>
                    <a:gd name="T39" fmla="*/ 452 h 931"/>
                    <a:gd name="T40" fmla="*/ 97 w 218"/>
                    <a:gd name="T41" fmla="*/ 435 h 931"/>
                    <a:gd name="T42" fmla="*/ 97 w 218"/>
                    <a:gd name="T43" fmla="*/ 151 h 931"/>
                    <a:gd name="T44" fmla="*/ 97 w 218"/>
                    <a:gd name="T45" fmla="*/ 127 h 931"/>
                    <a:gd name="T46" fmla="*/ 89 w 218"/>
                    <a:gd name="T47" fmla="*/ 104 h 931"/>
                    <a:gd name="T48" fmla="*/ 78 w 218"/>
                    <a:gd name="T49" fmla="*/ 85 h 931"/>
                    <a:gd name="T50" fmla="*/ 60 w 218"/>
                    <a:gd name="T51" fmla="*/ 72 h 931"/>
                    <a:gd name="T52" fmla="*/ 40 w 218"/>
                    <a:gd name="T53" fmla="*/ 66 h 931"/>
                    <a:gd name="T54" fmla="*/ 0 w 218"/>
                    <a:gd name="T55" fmla="*/ 62 h 93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931"/>
                    <a:gd name="T86" fmla="*/ 218 w 218"/>
                    <a:gd name="T87" fmla="*/ 931 h 93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931">
                      <a:moveTo>
                        <a:pt x="0" y="62"/>
                      </a:moveTo>
                      <a:lnTo>
                        <a:pt x="106" y="2"/>
                      </a:lnTo>
                      <a:lnTo>
                        <a:pt x="142" y="0"/>
                      </a:lnTo>
                      <a:lnTo>
                        <a:pt x="170" y="10"/>
                      </a:lnTo>
                      <a:lnTo>
                        <a:pt x="189" y="22"/>
                      </a:lnTo>
                      <a:lnTo>
                        <a:pt x="201" y="36"/>
                      </a:lnTo>
                      <a:lnTo>
                        <a:pt x="213" y="55"/>
                      </a:lnTo>
                      <a:lnTo>
                        <a:pt x="215" y="74"/>
                      </a:lnTo>
                      <a:lnTo>
                        <a:pt x="218" y="104"/>
                      </a:lnTo>
                      <a:lnTo>
                        <a:pt x="218" y="440"/>
                      </a:lnTo>
                      <a:lnTo>
                        <a:pt x="213" y="459"/>
                      </a:lnTo>
                      <a:lnTo>
                        <a:pt x="198" y="472"/>
                      </a:lnTo>
                      <a:lnTo>
                        <a:pt x="186" y="481"/>
                      </a:lnTo>
                      <a:lnTo>
                        <a:pt x="186" y="911"/>
                      </a:lnTo>
                      <a:lnTo>
                        <a:pt x="161" y="931"/>
                      </a:lnTo>
                      <a:lnTo>
                        <a:pt x="139" y="913"/>
                      </a:lnTo>
                      <a:lnTo>
                        <a:pt x="139" y="478"/>
                      </a:lnTo>
                      <a:lnTo>
                        <a:pt x="117" y="469"/>
                      </a:lnTo>
                      <a:lnTo>
                        <a:pt x="101" y="459"/>
                      </a:lnTo>
                      <a:lnTo>
                        <a:pt x="97" y="452"/>
                      </a:lnTo>
                      <a:lnTo>
                        <a:pt x="97" y="435"/>
                      </a:lnTo>
                      <a:lnTo>
                        <a:pt x="97" y="151"/>
                      </a:lnTo>
                      <a:lnTo>
                        <a:pt x="97" y="127"/>
                      </a:lnTo>
                      <a:lnTo>
                        <a:pt x="89" y="104"/>
                      </a:lnTo>
                      <a:lnTo>
                        <a:pt x="78" y="85"/>
                      </a:lnTo>
                      <a:lnTo>
                        <a:pt x="60" y="72"/>
                      </a:lnTo>
                      <a:lnTo>
                        <a:pt x="40" y="66"/>
                      </a:lnTo>
                      <a:lnTo>
                        <a:pt x="0" y="62"/>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9" name="Freeform 28"/>
                <p:cNvSpPr>
                  <a:spLocks/>
                </p:cNvSpPr>
                <p:nvPr/>
              </p:nvSpPr>
              <p:spPr bwMode="auto">
                <a:xfrm>
                  <a:off x="3622" y="3339"/>
                  <a:ext cx="68" cy="301"/>
                </a:xfrm>
                <a:custGeom>
                  <a:avLst/>
                  <a:gdLst>
                    <a:gd name="T0" fmla="*/ 0 w 204"/>
                    <a:gd name="T1" fmla="*/ 57 h 901"/>
                    <a:gd name="T2" fmla="*/ 100 w 204"/>
                    <a:gd name="T3" fmla="*/ 0 h 901"/>
                    <a:gd name="T4" fmla="*/ 133 w 204"/>
                    <a:gd name="T5" fmla="*/ 0 h 901"/>
                    <a:gd name="T6" fmla="*/ 158 w 204"/>
                    <a:gd name="T7" fmla="*/ 9 h 901"/>
                    <a:gd name="T8" fmla="*/ 176 w 204"/>
                    <a:gd name="T9" fmla="*/ 21 h 901"/>
                    <a:gd name="T10" fmla="*/ 190 w 204"/>
                    <a:gd name="T11" fmla="*/ 32 h 901"/>
                    <a:gd name="T12" fmla="*/ 200 w 204"/>
                    <a:gd name="T13" fmla="*/ 51 h 901"/>
                    <a:gd name="T14" fmla="*/ 203 w 204"/>
                    <a:gd name="T15" fmla="*/ 69 h 901"/>
                    <a:gd name="T16" fmla="*/ 204 w 204"/>
                    <a:gd name="T17" fmla="*/ 98 h 901"/>
                    <a:gd name="T18" fmla="*/ 204 w 204"/>
                    <a:gd name="T19" fmla="*/ 424 h 901"/>
                    <a:gd name="T20" fmla="*/ 200 w 204"/>
                    <a:gd name="T21" fmla="*/ 443 h 901"/>
                    <a:gd name="T22" fmla="*/ 184 w 204"/>
                    <a:gd name="T23" fmla="*/ 454 h 901"/>
                    <a:gd name="T24" fmla="*/ 173 w 204"/>
                    <a:gd name="T25" fmla="*/ 463 h 901"/>
                    <a:gd name="T26" fmla="*/ 173 w 204"/>
                    <a:gd name="T27" fmla="*/ 881 h 901"/>
                    <a:gd name="T28" fmla="*/ 150 w 204"/>
                    <a:gd name="T29" fmla="*/ 901 h 901"/>
                    <a:gd name="T30" fmla="*/ 129 w 204"/>
                    <a:gd name="T31" fmla="*/ 883 h 901"/>
                    <a:gd name="T32" fmla="*/ 129 w 204"/>
                    <a:gd name="T33" fmla="*/ 461 h 901"/>
                    <a:gd name="T34" fmla="*/ 108 w 204"/>
                    <a:gd name="T35" fmla="*/ 452 h 901"/>
                    <a:gd name="T36" fmla="*/ 93 w 204"/>
                    <a:gd name="T37" fmla="*/ 443 h 901"/>
                    <a:gd name="T38" fmla="*/ 91 w 204"/>
                    <a:gd name="T39" fmla="*/ 434 h 901"/>
                    <a:gd name="T40" fmla="*/ 91 w 204"/>
                    <a:gd name="T41" fmla="*/ 419 h 901"/>
                    <a:gd name="T42" fmla="*/ 91 w 204"/>
                    <a:gd name="T43" fmla="*/ 145 h 901"/>
                    <a:gd name="T44" fmla="*/ 91 w 204"/>
                    <a:gd name="T45" fmla="*/ 121 h 901"/>
                    <a:gd name="T46" fmla="*/ 83 w 204"/>
                    <a:gd name="T47" fmla="*/ 98 h 901"/>
                    <a:gd name="T48" fmla="*/ 73 w 204"/>
                    <a:gd name="T49" fmla="*/ 80 h 901"/>
                    <a:gd name="T50" fmla="*/ 56 w 204"/>
                    <a:gd name="T51" fmla="*/ 68 h 901"/>
                    <a:gd name="T52" fmla="*/ 38 w 204"/>
                    <a:gd name="T53" fmla="*/ 61 h 901"/>
                    <a:gd name="T54" fmla="*/ 0 w 204"/>
                    <a:gd name="T55" fmla="*/ 57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901"/>
                    <a:gd name="T86" fmla="*/ 204 w 204"/>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901">
                      <a:moveTo>
                        <a:pt x="0" y="57"/>
                      </a:moveTo>
                      <a:lnTo>
                        <a:pt x="100" y="0"/>
                      </a:lnTo>
                      <a:lnTo>
                        <a:pt x="133" y="0"/>
                      </a:lnTo>
                      <a:lnTo>
                        <a:pt x="158" y="9"/>
                      </a:lnTo>
                      <a:lnTo>
                        <a:pt x="176" y="21"/>
                      </a:lnTo>
                      <a:lnTo>
                        <a:pt x="190" y="32"/>
                      </a:lnTo>
                      <a:lnTo>
                        <a:pt x="200" y="51"/>
                      </a:lnTo>
                      <a:lnTo>
                        <a:pt x="203" y="69"/>
                      </a:lnTo>
                      <a:lnTo>
                        <a:pt x="204" y="98"/>
                      </a:lnTo>
                      <a:lnTo>
                        <a:pt x="204" y="424"/>
                      </a:lnTo>
                      <a:lnTo>
                        <a:pt x="200" y="443"/>
                      </a:lnTo>
                      <a:lnTo>
                        <a:pt x="184" y="454"/>
                      </a:lnTo>
                      <a:lnTo>
                        <a:pt x="173" y="463"/>
                      </a:lnTo>
                      <a:lnTo>
                        <a:pt x="173" y="881"/>
                      </a:lnTo>
                      <a:lnTo>
                        <a:pt x="150" y="901"/>
                      </a:lnTo>
                      <a:lnTo>
                        <a:pt x="129" y="883"/>
                      </a:lnTo>
                      <a:lnTo>
                        <a:pt x="129" y="461"/>
                      </a:lnTo>
                      <a:lnTo>
                        <a:pt x="108" y="452"/>
                      </a:lnTo>
                      <a:lnTo>
                        <a:pt x="93" y="443"/>
                      </a:lnTo>
                      <a:lnTo>
                        <a:pt x="91" y="434"/>
                      </a:lnTo>
                      <a:lnTo>
                        <a:pt x="91" y="419"/>
                      </a:lnTo>
                      <a:lnTo>
                        <a:pt x="91" y="145"/>
                      </a:lnTo>
                      <a:lnTo>
                        <a:pt x="91" y="121"/>
                      </a:lnTo>
                      <a:lnTo>
                        <a:pt x="83" y="98"/>
                      </a:lnTo>
                      <a:lnTo>
                        <a:pt x="73" y="80"/>
                      </a:lnTo>
                      <a:lnTo>
                        <a:pt x="56" y="68"/>
                      </a:lnTo>
                      <a:lnTo>
                        <a:pt x="38" y="61"/>
                      </a:lnTo>
                      <a:lnTo>
                        <a:pt x="0" y="57"/>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70" name="Freeform 29"/>
                <p:cNvSpPr>
                  <a:spLocks/>
                </p:cNvSpPr>
                <p:nvPr/>
              </p:nvSpPr>
              <p:spPr bwMode="auto">
                <a:xfrm>
                  <a:off x="3715" y="3293"/>
                  <a:ext cx="68" cy="290"/>
                </a:xfrm>
                <a:custGeom>
                  <a:avLst/>
                  <a:gdLst>
                    <a:gd name="T0" fmla="*/ 0 w 204"/>
                    <a:gd name="T1" fmla="*/ 56 h 871"/>
                    <a:gd name="T2" fmla="*/ 99 w 204"/>
                    <a:gd name="T3" fmla="*/ 0 h 871"/>
                    <a:gd name="T4" fmla="*/ 131 w 204"/>
                    <a:gd name="T5" fmla="*/ 0 h 871"/>
                    <a:gd name="T6" fmla="*/ 157 w 204"/>
                    <a:gd name="T7" fmla="*/ 9 h 871"/>
                    <a:gd name="T8" fmla="*/ 176 w 204"/>
                    <a:gd name="T9" fmla="*/ 19 h 871"/>
                    <a:gd name="T10" fmla="*/ 188 w 204"/>
                    <a:gd name="T11" fmla="*/ 32 h 871"/>
                    <a:gd name="T12" fmla="*/ 198 w 204"/>
                    <a:gd name="T13" fmla="*/ 50 h 871"/>
                    <a:gd name="T14" fmla="*/ 201 w 204"/>
                    <a:gd name="T15" fmla="*/ 66 h 871"/>
                    <a:gd name="T16" fmla="*/ 204 w 204"/>
                    <a:gd name="T17" fmla="*/ 96 h 871"/>
                    <a:gd name="T18" fmla="*/ 204 w 204"/>
                    <a:gd name="T19" fmla="*/ 409 h 871"/>
                    <a:gd name="T20" fmla="*/ 198 w 204"/>
                    <a:gd name="T21" fmla="*/ 428 h 871"/>
                    <a:gd name="T22" fmla="*/ 183 w 204"/>
                    <a:gd name="T23" fmla="*/ 438 h 871"/>
                    <a:gd name="T24" fmla="*/ 173 w 204"/>
                    <a:gd name="T25" fmla="*/ 447 h 871"/>
                    <a:gd name="T26" fmla="*/ 173 w 204"/>
                    <a:gd name="T27" fmla="*/ 851 h 871"/>
                    <a:gd name="T28" fmla="*/ 150 w 204"/>
                    <a:gd name="T29" fmla="*/ 871 h 871"/>
                    <a:gd name="T30" fmla="*/ 129 w 204"/>
                    <a:gd name="T31" fmla="*/ 854 h 871"/>
                    <a:gd name="T32" fmla="*/ 129 w 204"/>
                    <a:gd name="T33" fmla="*/ 444 h 871"/>
                    <a:gd name="T34" fmla="*/ 109 w 204"/>
                    <a:gd name="T35" fmla="*/ 435 h 871"/>
                    <a:gd name="T36" fmla="*/ 94 w 204"/>
                    <a:gd name="T37" fmla="*/ 428 h 871"/>
                    <a:gd name="T38" fmla="*/ 90 w 204"/>
                    <a:gd name="T39" fmla="*/ 420 h 871"/>
                    <a:gd name="T40" fmla="*/ 90 w 204"/>
                    <a:gd name="T41" fmla="*/ 406 h 871"/>
                    <a:gd name="T42" fmla="*/ 90 w 204"/>
                    <a:gd name="T43" fmla="*/ 140 h 871"/>
                    <a:gd name="T44" fmla="*/ 90 w 204"/>
                    <a:gd name="T45" fmla="*/ 117 h 871"/>
                    <a:gd name="T46" fmla="*/ 84 w 204"/>
                    <a:gd name="T47" fmla="*/ 96 h 871"/>
                    <a:gd name="T48" fmla="*/ 74 w 204"/>
                    <a:gd name="T49" fmla="*/ 78 h 871"/>
                    <a:gd name="T50" fmla="*/ 57 w 204"/>
                    <a:gd name="T51" fmla="*/ 66 h 871"/>
                    <a:gd name="T52" fmla="*/ 37 w 204"/>
                    <a:gd name="T53" fmla="*/ 59 h 871"/>
                    <a:gd name="T54" fmla="*/ 0 w 204"/>
                    <a:gd name="T55" fmla="*/ 56 h 8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871"/>
                    <a:gd name="T86" fmla="*/ 204 w 204"/>
                    <a:gd name="T87" fmla="*/ 871 h 8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871">
                      <a:moveTo>
                        <a:pt x="0" y="56"/>
                      </a:moveTo>
                      <a:lnTo>
                        <a:pt x="99" y="0"/>
                      </a:lnTo>
                      <a:lnTo>
                        <a:pt x="131" y="0"/>
                      </a:lnTo>
                      <a:lnTo>
                        <a:pt x="157" y="9"/>
                      </a:lnTo>
                      <a:lnTo>
                        <a:pt x="176" y="19"/>
                      </a:lnTo>
                      <a:lnTo>
                        <a:pt x="188" y="32"/>
                      </a:lnTo>
                      <a:lnTo>
                        <a:pt x="198" y="50"/>
                      </a:lnTo>
                      <a:lnTo>
                        <a:pt x="201" y="66"/>
                      </a:lnTo>
                      <a:lnTo>
                        <a:pt x="204" y="96"/>
                      </a:lnTo>
                      <a:lnTo>
                        <a:pt x="204" y="409"/>
                      </a:lnTo>
                      <a:lnTo>
                        <a:pt x="198" y="428"/>
                      </a:lnTo>
                      <a:lnTo>
                        <a:pt x="183" y="438"/>
                      </a:lnTo>
                      <a:lnTo>
                        <a:pt x="173" y="447"/>
                      </a:lnTo>
                      <a:lnTo>
                        <a:pt x="173" y="851"/>
                      </a:lnTo>
                      <a:lnTo>
                        <a:pt x="150" y="871"/>
                      </a:lnTo>
                      <a:lnTo>
                        <a:pt x="129" y="854"/>
                      </a:lnTo>
                      <a:lnTo>
                        <a:pt x="129" y="444"/>
                      </a:lnTo>
                      <a:lnTo>
                        <a:pt x="109" y="435"/>
                      </a:lnTo>
                      <a:lnTo>
                        <a:pt x="94" y="428"/>
                      </a:lnTo>
                      <a:lnTo>
                        <a:pt x="90" y="420"/>
                      </a:lnTo>
                      <a:lnTo>
                        <a:pt x="90" y="406"/>
                      </a:lnTo>
                      <a:lnTo>
                        <a:pt x="90" y="140"/>
                      </a:lnTo>
                      <a:lnTo>
                        <a:pt x="90" y="117"/>
                      </a:lnTo>
                      <a:lnTo>
                        <a:pt x="84" y="96"/>
                      </a:lnTo>
                      <a:lnTo>
                        <a:pt x="74" y="78"/>
                      </a:lnTo>
                      <a:lnTo>
                        <a:pt x="57" y="66"/>
                      </a:lnTo>
                      <a:lnTo>
                        <a:pt x="37" y="59"/>
                      </a:lnTo>
                      <a:lnTo>
                        <a:pt x="0" y="56"/>
                      </a:lnTo>
                      <a:close/>
                    </a:path>
                  </a:pathLst>
                </a:custGeom>
                <a:solidFill>
                  <a:srgbClr val="3F3F3F"/>
                </a:solidFill>
                <a:ln w="9525">
                  <a:noFill/>
                  <a:round/>
                  <a:headEnd/>
                  <a:tailEnd/>
                </a:ln>
              </p:spPr>
              <p:txBody>
                <a:bodyPr/>
                <a:lstStyle/>
                <a:p>
                  <a:endParaRPr lang="en-US" dirty="0">
                    <a:solidFill>
                      <a:prstClr val="black"/>
                    </a:solidFill>
                  </a:endParaRPr>
                </a:p>
              </p:txBody>
            </p:sp>
          </p:grpSp>
          <p:grpSp>
            <p:nvGrpSpPr>
              <p:cNvPr id="6" name="Group 30"/>
              <p:cNvGrpSpPr>
                <a:grpSpLocks/>
              </p:cNvGrpSpPr>
              <p:nvPr/>
            </p:nvGrpSpPr>
            <p:grpSpPr bwMode="auto">
              <a:xfrm>
                <a:off x="3196" y="3286"/>
                <a:ext cx="594" cy="586"/>
                <a:chOff x="3196" y="3286"/>
                <a:chExt cx="594" cy="586"/>
              </a:xfrm>
            </p:grpSpPr>
            <p:sp>
              <p:nvSpPr>
                <p:cNvPr id="3159" name="Freeform 31"/>
                <p:cNvSpPr>
                  <a:spLocks/>
                </p:cNvSpPr>
                <p:nvPr/>
              </p:nvSpPr>
              <p:spPr bwMode="auto">
                <a:xfrm>
                  <a:off x="3416" y="3437"/>
                  <a:ext cx="73" cy="315"/>
                </a:xfrm>
                <a:custGeom>
                  <a:avLst/>
                  <a:gdLst>
                    <a:gd name="T0" fmla="*/ 0 w 219"/>
                    <a:gd name="T1" fmla="*/ 65 h 946"/>
                    <a:gd name="T2" fmla="*/ 107 w 219"/>
                    <a:gd name="T3" fmla="*/ 2 h 946"/>
                    <a:gd name="T4" fmla="*/ 143 w 219"/>
                    <a:gd name="T5" fmla="*/ 0 h 946"/>
                    <a:gd name="T6" fmla="*/ 170 w 219"/>
                    <a:gd name="T7" fmla="*/ 11 h 946"/>
                    <a:gd name="T8" fmla="*/ 189 w 219"/>
                    <a:gd name="T9" fmla="*/ 21 h 946"/>
                    <a:gd name="T10" fmla="*/ 203 w 219"/>
                    <a:gd name="T11" fmla="*/ 35 h 946"/>
                    <a:gd name="T12" fmla="*/ 214 w 219"/>
                    <a:gd name="T13" fmla="*/ 56 h 946"/>
                    <a:gd name="T14" fmla="*/ 217 w 219"/>
                    <a:gd name="T15" fmla="*/ 76 h 946"/>
                    <a:gd name="T16" fmla="*/ 219 w 219"/>
                    <a:gd name="T17" fmla="*/ 107 h 946"/>
                    <a:gd name="T18" fmla="*/ 219 w 219"/>
                    <a:gd name="T19" fmla="*/ 446 h 946"/>
                    <a:gd name="T20" fmla="*/ 214 w 219"/>
                    <a:gd name="T21" fmla="*/ 467 h 946"/>
                    <a:gd name="T22" fmla="*/ 198 w 219"/>
                    <a:gd name="T23" fmla="*/ 480 h 946"/>
                    <a:gd name="T24" fmla="*/ 186 w 219"/>
                    <a:gd name="T25" fmla="*/ 488 h 946"/>
                    <a:gd name="T26" fmla="*/ 186 w 219"/>
                    <a:gd name="T27" fmla="*/ 925 h 946"/>
                    <a:gd name="T28" fmla="*/ 161 w 219"/>
                    <a:gd name="T29" fmla="*/ 946 h 946"/>
                    <a:gd name="T30" fmla="*/ 140 w 219"/>
                    <a:gd name="T31" fmla="*/ 927 h 946"/>
                    <a:gd name="T32" fmla="*/ 140 w 219"/>
                    <a:gd name="T33" fmla="*/ 486 h 946"/>
                    <a:gd name="T34" fmla="*/ 119 w 219"/>
                    <a:gd name="T35" fmla="*/ 477 h 946"/>
                    <a:gd name="T36" fmla="*/ 101 w 219"/>
                    <a:gd name="T37" fmla="*/ 467 h 946"/>
                    <a:gd name="T38" fmla="*/ 98 w 219"/>
                    <a:gd name="T39" fmla="*/ 458 h 946"/>
                    <a:gd name="T40" fmla="*/ 98 w 219"/>
                    <a:gd name="T41" fmla="*/ 441 h 946"/>
                    <a:gd name="T42" fmla="*/ 98 w 219"/>
                    <a:gd name="T43" fmla="*/ 155 h 946"/>
                    <a:gd name="T44" fmla="*/ 98 w 219"/>
                    <a:gd name="T45" fmla="*/ 131 h 946"/>
                    <a:gd name="T46" fmla="*/ 91 w 219"/>
                    <a:gd name="T47" fmla="*/ 107 h 946"/>
                    <a:gd name="T48" fmla="*/ 79 w 219"/>
                    <a:gd name="T49" fmla="*/ 88 h 946"/>
                    <a:gd name="T50" fmla="*/ 62 w 219"/>
                    <a:gd name="T51" fmla="*/ 75 h 946"/>
                    <a:gd name="T52" fmla="*/ 41 w 219"/>
                    <a:gd name="T53" fmla="*/ 69 h 946"/>
                    <a:gd name="T54" fmla="*/ 0 w 219"/>
                    <a:gd name="T55" fmla="*/ 65 h 9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6"/>
                    <a:gd name="T86" fmla="*/ 219 w 219"/>
                    <a:gd name="T87" fmla="*/ 946 h 9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6">
                      <a:moveTo>
                        <a:pt x="0" y="65"/>
                      </a:moveTo>
                      <a:lnTo>
                        <a:pt x="107" y="2"/>
                      </a:lnTo>
                      <a:lnTo>
                        <a:pt x="143" y="0"/>
                      </a:lnTo>
                      <a:lnTo>
                        <a:pt x="170" y="11"/>
                      </a:lnTo>
                      <a:lnTo>
                        <a:pt x="189" y="21"/>
                      </a:lnTo>
                      <a:lnTo>
                        <a:pt x="203" y="35"/>
                      </a:lnTo>
                      <a:lnTo>
                        <a:pt x="214" y="56"/>
                      </a:lnTo>
                      <a:lnTo>
                        <a:pt x="217" y="76"/>
                      </a:lnTo>
                      <a:lnTo>
                        <a:pt x="219" y="107"/>
                      </a:lnTo>
                      <a:lnTo>
                        <a:pt x="219" y="446"/>
                      </a:lnTo>
                      <a:lnTo>
                        <a:pt x="214" y="467"/>
                      </a:lnTo>
                      <a:lnTo>
                        <a:pt x="198" y="480"/>
                      </a:lnTo>
                      <a:lnTo>
                        <a:pt x="186" y="488"/>
                      </a:lnTo>
                      <a:lnTo>
                        <a:pt x="186" y="925"/>
                      </a:lnTo>
                      <a:lnTo>
                        <a:pt x="161" y="946"/>
                      </a:lnTo>
                      <a:lnTo>
                        <a:pt x="140" y="927"/>
                      </a:lnTo>
                      <a:lnTo>
                        <a:pt x="140" y="486"/>
                      </a:lnTo>
                      <a:lnTo>
                        <a:pt x="119" y="477"/>
                      </a:lnTo>
                      <a:lnTo>
                        <a:pt x="101" y="467"/>
                      </a:lnTo>
                      <a:lnTo>
                        <a:pt x="98" y="458"/>
                      </a:lnTo>
                      <a:lnTo>
                        <a:pt x="98" y="441"/>
                      </a:lnTo>
                      <a:lnTo>
                        <a:pt x="98" y="155"/>
                      </a:lnTo>
                      <a:lnTo>
                        <a:pt x="98" y="131"/>
                      </a:lnTo>
                      <a:lnTo>
                        <a:pt x="91" y="107"/>
                      </a:lnTo>
                      <a:lnTo>
                        <a:pt x="79" y="88"/>
                      </a:lnTo>
                      <a:lnTo>
                        <a:pt x="62" y="75"/>
                      </a:lnTo>
                      <a:lnTo>
                        <a:pt x="41" y="69"/>
                      </a:lnTo>
                      <a:lnTo>
                        <a:pt x="0" y="65"/>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0" name="Freeform 32"/>
                <p:cNvSpPr>
                  <a:spLocks/>
                </p:cNvSpPr>
                <p:nvPr/>
              </p:nvSpPr>
              <p:spPr bwMode="auto">
                <a:xfrm>
                  <a:off x="3308" y="3486"/>
                  <a:ext cx="78" cy="325"/>
                </a:xfrm>
                <a:custGeom>
                  <a:avLst/>
                  <a:gdLst>
                    <a:gd name="T0" fmla="*/ 0 w 234"/>
                    <a:gd name="T1" fmla="*/ 67 h 975"/>
                    <a:gd name="T2" fmla="*/ 114 w 234"/>
                    <a:gd name="T3" fmla="*/ 4 h 975"/>
                    <a:gd name="T4" fmla="*/ 151 w 234"/>
                    <a:gd name="T5" fmla="*/ 0 h 975"/>
                    <a:gd name="T6" fmla="*/ 181 w 234"/>
                    <a:gd name="T7" fmla="*/ 12 h 975"/>
                    <a:gd name="T8" fmla="*/ 201 w 234"/>
                    <a:gd name="T9" fmla="*/ 23 h 975"/>
                    <a:gd name="T10" fmla="*/ 216 w 234"/>
                    <a:gd name="T11" fmla="*/ 37 h 975"/>
                    <a:gd name="T12" fmla="*/ 228 w 234"/>
                    <a:gd name="T13" fmla="*/ 58 h 975"/>
                    <a:gd name="T14" fmla="*/ 230 w 234"/>
                    <a:gd name="T15" fmla="*/ 78 h 975"/>
                    <a:gd name="T16" fmla="*/ 234 w 234"/>
                    <a:gd name="T17" fmla="*/ 109 h 975"/>
                    <a:gd name="T18" fmla="*/ 234 w 234"/>
                    <a:gd name="T19" fmla="*/ 461 h 975"/>
                    <a:gd name="T20" fmla="*/ 228 w 234"/>
                    <a:gd name="T21" fmla="*/ 480 h 975"/>
                    <a:gd name="T22" fmla="*/ 210 w 234"/>
                    <a:gd name="T23" fmla="*/ 494 h 975"/>
                    <a:gd name="T24" fmla="*/ 198 w 234"/>
                    <a:gd name="T25" fmla="*/ 502 h 975"/>
                    <a:gd name="T26" fmla="*/ 198 w 234"/>
                    <a:gd name="T27" fmla="*/ 953 h 975"/>
                    <a:gd name="T28" fmla="*/ 172 w 234"/>
                    <a:gd name="T29" fmla="*/ 975 h 975"/>
                    <a:gd name="T30" fmla="*/ 149 w 234"/>
                    <a:gd name="T31" fmla="*/ 956 h 975"/>
                    <a:gd name="T32" fmla="*/ 149 w 234"/>
                    <a:gd name="T33" fmla="*/ 500 h 975"/>
                    <a:gd name="T34" fmla="*/ 126 w 234"/>
                    <a:gd name="T35" fmla="*/ 492 h 975"/>
                    <a:gd name="T36" fmla="*/ 108 w 234"/>
                    <a:gd name="T37" fmla="*/ 480 h 975"/>
                    <a:gd name="T38" fmla="*/ 106 w 234"/>
                    <a:gd name="T39" fmla="*/ 471 h 975"/>
                    <a:gd name="T40" fmla="*/ 106 w 234"/>
                    <a:gd name="T41" fmla="*/ 453 h 975"/>
                    <a:gd name="T42" fmla="*/ 106 w 234"/>
                    <a:gd name="T43" fmla="*/ 159 h 975"/>
                    <a:gd name="T44" fmla="*/ 106 w 234"/>
                    <a:gd name="T45" fmla="*/ 134 h 975"/>
                    <a:gd name="T46" fmla="*/ 97 w 234"/>
                    <a:gd name="T47" fmla="*/ 109 h 975"/>
                    <a:gd name="T48" fmla="*/ 84 w 234"/>
                    <a:gd name="T49" fmla="*/ 88 h 975"/>
                    <a:gd name="T50" fmla="*/ 66 w 234"/>
                    <a:gd name="T51" fmla="*/ 77 h 975"/>
                    <a:gd name="T52" fmla="*/ 45 w 234"/>
                    <a:gd name="T53" fmla="*/ 70 h 975"/>
                    <a:gd name="T54" fmla="*/ 0 w 234"/>
                    <a:gd name="T55" fmla="*/ 67 h 9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4"/>
                    <a:gd name="T85" fmla="*/ 0 h 975"/>
                    <a:gd name="T86" fmla="*/ 234 w 234"/>
                    <a:gd name="T87" fmla="*/ 975 h 9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4" h="975">
                      <a:moveTo>
                        <a:pt x="0" y="67"/>
                      </a:moveTo>
                      <a:lnTo>
                        <a:pt x="114" y="4"/>
                      </a:lnTo>
                      <a:lnTo>
                        <a:pt x="151" y="0"/>
                      </a:lnTo>
                      <a:lnTo>
                        <a:pt x="181" y="12"/>
                      </a:lnTo>
                      <a:lnTo>
                        <a:pt x="201" y="23"/>
                      </a:lnTo>
                      <a:lnTo>
                        <a:pt x="216" y="37"/>
                      </a:lnTo>
                      <a:lnTo>
                        <a:pt x="228" y="58"/>
                      </a:lnTo>
                      <a:lnTo>
                        <a:pt x="230" y="78"/>
                      </a:lnTo>
                      <a:lnTo>
                        <a:pt x="234" y="109"/>
                      </a:lnTo>
                      <a:lnTo>
                        <a:pt x="234" y="461"/>
                      </a:lnTo>
                      <a:lnTo>
                        <a:pt x="228" y="480"/>
                      </a:lnTo>
                      <a:lnTo>
                        <a:pt x="210" y="494"/>
                      </a:lnTo>
                      <a:lnTo>
                        <a:pt x="198" y="502"/>
                      </a:lnTo>
                      <a:lnTo>
                        <a:pt x="198" y="953"/>
                      </a:lnTo>
                      <a:lnTo>
                        <a:pt x="172" y="975"/>
                      </a:lnTo>
                      <a:lnTo>
                        <a:pt x="149" y="956"/>
                      </a:lnTo>
                      <a:lnTo>
                        <a:pt x="149" y="500"/>
                      </a:lnTo>
                      <a:lnTo>
                        <a:pt x="126" y="492"/>
                      </a:lnTo>
                      <a:lnTo>
                        <a:pt x="108" y="480"/>
                      </a:lnTo>
                      <a:lnTo>
                        <a:pt x="106" y="471"/>
                      </a:lnTo>
                      <a:lnTo>
                        <a:pt x="106" y="453"/>
                      </a:lnTo>
                      <a:lnTo>
                        <a:pt x="106" y="159"/>
                      </a:lnTo>
                      <a:lnTo>
                        <a:pt x="106" y="134"/>
                      </a:lnTo>
                      <a:lnTo>
                        <a:pt x="97" y="109"/>
                      </a:lnTo>
                      <a:lnTo>
                        <a:pt x="84" y="88"/>
                      </a:lnTo>
                      <a:lnTo>
                        <a:pt x="66" y="77"/>
                      </a:lnTo>
                      <a:lnTo>
                        <a:pt x="45" y="70"/>
                      </a:lnTo>
                      <a:lnTo>
                        <a:pt x="0" y="67"/>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1" name="Freeform 33"/>
                <p:cNvSpPr>
                  <a:spLocks/>
                </p:cNvSpPr>
                <p:nvPr/>
              </p:nvSpPr>
              <p:spPr bwMode="auto">
                <a:xfrm>
                  <a:off x="3196" y="3543"/>
                  <a:ext cx="88" cy="329"/>
                </a:xfrm>
                <a:custGeom>
                  <a:avLst/>
                  <a:gdLst>
                    <a:gd name="T0" fmla="*/ 0 w 263"/>
                    <a:gd name="T1" fmla="*/ 66 h 987"/>
                    <a:gd name="T2" fmla="*/ 127 w 263"/>
                    <a:gd name="T3" fmla="*/ 2 h 987"/>
                    <a:gd name="T4" fmla="*/ 170 w 263"/>
                    <a:gd name="T5" fmla="*/ 0 h 987"/>
                    <a:gd name="T6" fmla="*/ 203 w 263"/>
                    <a:gd name="T7" fmla="*/ 11 h 987"/>
                    <a:gd name="T8" fmla="*/ 228 w 263"/>
                    <a:gd name="T9" fmla="*/ 23 h 987"/>
                    <a:gd name="T10" fmla="*/ 244 w 263"/>
                    <a:gd name="T11" fmla="*/ 37 h 987"/>
                    <a:gd name="T12" fmla="*/ 257 w 263"/>
                    <a:gd name="T13" fmla="*/ 57 h 987"/>
                    <a:gd name="T14" fmla="*/ 261 w 263"/>
                    <a:gd name="T15" fmla="*/ 76 h 987"/>
                    <a:gd name="T16" fmla="*/ 263 w 263"/>
                    <a:gd name="T17" fmla="*/ 109 h 987"/>
                    <a:gd name="T18" fmla="*/ 263 w 263"/>
                    <a:gd name="T19" fmla="*/ 464 h 987"/>
                    <a:gd name="T20" fmla="*/ 257 w 263"/>
                    <a:gd name="T21" fmla="*/ 484 h 987"/>
                    <a:gd name="T22" fmla="*/ 238 w 263"/>
                    <a:gd name="T23" fmla="*/ 500 h 987"/>
                    <a:gd name="T24" fmla="*/ 224 w 263"/>
                    <a:gd name="T25" fmla="*/ 509 h 987"/>
                    <a:gd name="T26" fmla="*/ 224 w 263"/>
                    <a:gd name="T27" fmla="*/ 965 h 987"/>
                    <a:gd name="T28" fmla="*/ 193 w 263"/>
                    <a:gd name="T29" fmla="*/ 987 h 987"/>
                    <a:gd name="T30" fmla="*/ 166 w 263"/>
                    <a:gd name="T31" fmla="*/ 969 h 987"/>
                    <a:gd name="T32" fmla="*/ 166 w 263"/>
                    <a:gd name="T33" fmla="*/ 505 h 987"/>
                    <a:gd name="T34" fmla="*/ 140 w 263"/>
                    <a:gd name="T35" fmla="*/ 497 h 987"/>
                    <a:gd name="T36" fmla="*/ 121 w 263"/>
                    <a:gd name="T37" fmla="*/ 484 h 987"/>
                    <a:gd name="T38" fmla="*/ 118 w 263"/>
                    <a:gd name="T39" fmla="*/ 477 h 987"/>
                    <a:gd name="T40" fmla="*/ 118 w 263"/>
                    <a:gd name="T41" fmla="*/ 460 h 987"/>
                    <a:gd name="T42" fmla="*/ 118 w 263"/>
                    <a:gd name="T43" fmla="*/ 160 h 987"/>
                    <a:gd name="T44" fmla="*/ 118 w 263"/>
                    <a:gd name="T45" fmla="*/ 135 h 987"/>
                    <a:gd name="T46" fmla="*/ 108 w 263"/>
                    <a:gd name="T47" fmla="*/ 109 h 987"/>
                    <a:gd name="T48" fmla="*/ 95 w 263"/>
                    <a:gd name="T49" fmla="*/ 89 h 987"/>
                    <a:gd name="T50" fmla="*/ 74 w 263"/>
                    <a:gd name="T51" fmla="*/ 75 h 987"/>
                    <a:gd name="T52" fmla="*/ 51 w 263"/>
                    <a:gd name="T53" fmla="*/ 70 h 987"/>
                    <a:gd name="T54" fmla="*/ 0 w 263"/>
                    <a:gd name="T55" fmla="*/ 66 h 9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3"/>
                    <a:gd name="T85" fmla="*/ 0 h 987"/>
                    <a:gd name="T86" fmla="*/ 263 w 263"/>
                    <a:gd name="T87" fmla="*/ 987 h 9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3" h="987">
                      <a:moveTo>
                        <a:pt x="0" y="66"/>
                      </a:moveTo>
                      <a:lnTo>
                        <a:pt x="127" y="2"/>
                      </a:lnTo>
                      <a:lnTo>
                        <a:pt x="170" y="0"/>
                      </a:lnTo>
                      <a:lnTo>
                        <a:pt x="203" y="11"/>
                      </a:lnTo>
                      <a:lnTo>
                        <a:pt x="228" y="23"/>
                      </a:lnTo>
                      <a:lnTo>
                        <a:pt x="244" y="37"/>
                      </a:lnTo>
                      <a:lnTo>
                        <a:pt x="257" y="57"/>
                      </a:lnTo>
                      <a:lnTo>
                        <a:pt x="261" y="76"/>
                      </a:lnTo>
                      <a:lnTo>
                        <a:pt x="263" y="109"/>
                      </a:lnTo>
                      <a:lnTo>
                        <a:pt x="263" y="464"/>
                      </a:lnTo>
                      <a:lnTo>
                        <a:pt x="257" y="484"/>
                      </a:lnTo>
                      <a:lnTo>
                        <a:pt x="238" y="500"/>
                      </a:lnTo>
                      <a:lnTo>
                        <a:pt x="224" y="509"/>
                      </a:lnTo>
                      <a:lnTo>
                        <a:pt x="224" y="965"/>
                      </a:lnTo>
                      <a:lnTo>
                        <a:pt x="193" y="987"/>
                      </a:lnTo>
                      <a:lnTo>
                        <a:pt x="166" y="969"/>
                      </a:lnTo>
                      <a:lnTo>
                        <a:pt x="166" y="505"/>
                      </a:lnTo>
                      <a:lnTo>
                        <a:pt x="140" y="497"/>
                      </a:lnTo>
                      <a:lnTo>
                        <a:pt x="121" y="484"/>
                      </a:lnTo>
                      <a:lnTo>
                        <a:pt x="118" y="477"/>
                      </a:lnTo>
                      <a:lnTo>
                        <a:pt x="118" y="460"/>
                      </a:lnTo>
                      <a:lnTo>
                        <a:pt x="118" y="160"/>
                      </a:lnTo>
                      <a:lnTo>
                        <a:pt x="118" y="135"/>
                      </a:lnTo>
                      <a:lnTo>
                        <a:pt x="108" y="109"/>
                      </a:lnTo>
                      <a:lnTo>
                        <a:pt x="95" y="89"/>
                      </a:lnTo>
                      <a:lnTo>
                        <a:pt x="74" y="75"/>
                      </a:lnTo>
                      <a:lnTo>
                        <a:pt x="51" y="70"/>
                      </a:lnTo>
                      <a:lnTo>
                        <a:pt x="0" y="66"/>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2" name="Freeform 34"/>
                <p:cNvSpPr>
                  <a:spLocks/>
                </p:cNvSpPr>
                <p:nvPr/>
              </p:nvSpPr>
              <p:spPr bwMode="auto">
                <a:xfrm>
                  <a:off x="3522" y="3389"/>
                  <a:ext cx="73" cy="310"/>
                </a:xfrm>
                <a:custGeom>
                  <a:avLst/>
                  <a:gdLst>
                    <a:gd name="T0" fmla="*/ 0 w 219"/>
                    <a:gd name="T1" fmla="*/ 60 h 930"/>
                    <a:gd name="T2" fmla="*/ 106 w 219"/>
                    <a:gd name="T3" fmla="*/ 1 h 930"/>
                    <a:gd name="T4" fmla="*/ 143 w 219"/>
                    <a:gd name="T5" fmla="*/ 0 h 930"/>
                    <a:gd name="T6" fmla="*/ 169 w 219"/>
                    <a:gd name="T7" fmla="*/ 9 h 930"/>
                    <a:gd name="T8" fmla="*/ 188 w 219"/>
                    <a:gd name="T9" fmla="*/ 19 h 930"/>
                    <a:gd name="T10" fmla="*/ 202 w 219"/>
                    <a:gd name="T11" fmla="*/ 33 h 930"/>
                    <a:gd name="T12" fmla="*/ 213 w 219"/>
                    <a:gd name="T13" fmla="*/ 53 h 930"/>
                    <a:gd name="T14" fmla="*/ 215 w 219"/>
                    <a:gd name="T15" fmla="*/ 71 h 930"/>
                    <a:gd name="T16" fmla="*/ 219 w 219"/>
                    <a:gd name="T17" fmla="*/ 102 h 930"/>
                    <a:gd name="T18" fmla="*/ 219 w 219"/>
                    <a:gd name="T19" fmla="*/ 437 h 930"/>
                    <a:gd name="T20" fmla="*/ 213 w 219"/>
                    <a:gd name="T21" fmla="*/ 457 h 930"/>
                    <a:gd name="T22" fmla="*/ 196 w 219"/>
                    <a:gd name="T23" fmla="*/ 471 h 930"/>
                    <a:gd name="T24" fmla="*/ 185 w 219"/>
                    <a:gd name="T25" fmla="*/ 478 h 930"/>
                    <a:gd name="T26" fmla="*/ 185 w 219"/>
                    <a:gd name="T27" fmla="*/ 910 h 930"/>
                    <a:gd name="T28" fmla="*/ 162 w 219"/>
                    <a:gd name="T29" fmla="*/ 930 h 930"/>
                    <a:gd name="T30" fmla="*/ 139 w 219"/>
                    <a:gd name="T31" fmla="*/ 912 h 930"/>
                    <a:gd name="T32" fmla="*/ 139 w 219"/>
                    <a:gd name="T33" fmla="*/ 476 h 930"/>
                    <a:gd name="T34" fmla="*/ 117 w 219"/>
                    <a:gd name="T35" fmla="*/ 467 h 930"/>
                    <a:gd name="T36" fmla="*/ 101 w 219"/>
                    <a:gd name="T37" fmla="*/ 457 h 930"/>
                    <a:gd name="T38" fmla="*/ 98 w 219"/>
                    <a:gd name="T39" fmla="*/ 449 h 930"/>
                    <a:gd name="T40" fmla="*/ 98 w 219"/>
                    <a:gd name="T41" fmla="*/ 432 h 930"/>
                    <a:gd name="T42" fmla="*/ 98 w 219"/>
                    <a:gd name="T43" fmla="*/ 150 h 930"/>
                    <a:gd name="T44" fmla="*/ 98 w 219"/>
                    <a:gd name="T45" fmla="*/ 126 h 930"/>
                    <a:gd name="T46" fmla="*/ 89 w 219"/>
                    <a:gd name="T47" fmla="*/ 102 h 930"/>
                    <a:gd name="T48" fmla="*/ 79 w 219"/>
                    <a:gd name="T49" fmla="*/ 83 h 930"/>
                    <a:gd name="T50" fmla="*/ 61 w 219"/>
                    <a:gd name="T51" fmla="*/ 70 h 930"/>
                    <a:gd name="T52" fmla="*/ 41 w 219"/>
                    <a:gd name="T53" fmla="*/ 63 h 930"/>
                    <a:gd name="T54" fmla="*/ 0 w 219"/>
                    <a:gd name="T55" fmla="*/ 60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30"/>
                    <a:gd name="T86" fmla="*/ 219 w 219"/>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30">
                      <a:moveTo>
                        <a:pt x="0" y="60"/>
                      </a:moveTo>
                      <a:lnTo>
                        <a:pt x="106" y="1"/>
                      </a:lnTo>
                      <a:lnTo>
                        <a:pt x="143" y="0"/>
                      </a:lnTo>
                      <a:lnTo>
                        <a:pt x="169" y="9"/>
                      </a:lnTo>
                      <a:lnTo>
                        <a:pt x="188" y="19"/>
                      </a:lnTo>
                      <a:lnTo>
                        <a:pt x="202" y="33"/>
                      </a:lnTo>
                      <a:lnTo>
                        <a:pt x="213" y="53"/>
                      </a:lnTo>
                      <a:lnTo>
                        <a:pt x="215" y="71"/>
                      </a:lnTo>
                      <a:lnTo>
                        <a:pt x="219" y="102"/>
                      </a:lnTo>
                      <a:lnTo>
                        <a:pt x="219" y="437"/>
                      </a:lnTo>
                      <a:lnTo>
                        <a:pt x="213" y="457"/>
                      </a:lnTo>
                      <a:lnTo>
                        <a:pt x="196" y="471"/>
                      </a:lnTo>
                      <a:lnTo>
                        <a:pt x="185" y="478"/>
                      </a:lnTo>
                      <a:lnTo>
                        <a:pt x="185" y="910"/>
                      </a:lnTo>
                      <a:lnTo>
                        <a:pt x="162" y="930"/>
                      </a:lnTo>
                      <a:lnTo>
                        <a:pt x="139" y="912"/>
                      </a:lnTo>
                      <a:lnTo>
                        <a:pt x="139" y="476"/>
                      </a:lnTo>
                      <a:lnTo>
                        <a:pt x="117" y="467"/>
                      </a:lnTo>
                      <a:lnTo>
                        <a:pt x="101" y="457"/>
                      </a:lnTo>
                      <a:lnTo>
                        <a:pt x="98" y="449"/>
                      </a:lnTo>
                      <a:lnTo>
                        <a:pt x="98" y="432"/>
                      </a:lnTo>
                      <a:lnTo>
                        <a:pt x="98" y="150"/>
                      </a:lnTo>
                      <a:lnTo>
                        <a:pt x="98" y="126"/>
                      </a:lnTo>
                      <a:lnTo>
                        <a:pt x="89" y="102"/>
                      </a:lnTo>
                      <a:lnTo>
                        <a:pt x="79" y="83"/>
                      </a:lnTo>
                      <a:lnTo>
                        <a:pt x="61" y="70"/>
                      </a:lnTo>
                      <a:lnTo>
                        <a:pt x="41" y="63"/>
                      </a:lnTo>
                      <a:lnTo>
                        <a:pt x="0" y="60"/>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3" name="Freeform 35"/>
                <p:cNvSpPr>
                  <a:spLocks/>
                </p:cNvSpPr>
                <p:nvPr/>
              </p:nvSpPr>
              <p:spPr bwMode="auto">
                <a:xfrm>
                  <a:off x="3629" y="3332"/>
                  <a:ext cx="68" cy="300"/>
                </a:xfrm>
                <a:custGeom>
                  <a:avLst/>
                  <a:gdLst>
                    <a:gd name="T0" fmla="*/ 0 w 203"/>
                    <a:gd name="T1" fmla="*/ 58 h 900"/>
                    <a:gd name="T2" fmla="*/ 98 w 203"/>
                    <a:gd name="T3" fmla="*/ 1 h 900"/>
                    <a:gd name="T4" fmla="*/ 131 w 203"/>
                    <a:gd name="T5" fmla="*/ 0 h 900"/>
                    <a:gd name="T6" fmla="*/ 157 w 203"/>
                    <a:gd name="T7" fmla="*/ 9 h 900"/>
                    <a:gd name="T8" fmla="*/ 176 w 203"/>
                    <a:gd name="T9" fmla="*/ 20 h 900"/>
                    <a:gd name="T10" fmla="*/ 189 w 203"/>
                    <a:gd name="T11" fmla="*/ 33 h 900"/>
                    <a:gd name="T12" fmla="*/ 199 w 203"/>
                    <a:gd name="T13" fmla="*/ 50 h 900"/>
                    <a:gd name="T14" fmla="*/ 200 w 203"/>
                    <a:gd name="T15" fmla="*/ 68 h 900"/>
                    <a:gd name="T16" fmla="*/ 203 w 203"/>
                    <a:gd name="T17" fmla="*/ 98 h 900"/>
                    <a:gd name="T18" fmla="*/ 203 w 203"/>
                    <a:gd name="T19" fmla="*/ 425 h 900"/>
                    <a:gd name="T20" fmla="*/ 199 w 203"/>
                    <a:gd name="T21" fmla="*/ 442 h 900"/>
                    <a:gd name="T22" fmla="*/ 183 w 203"/>
                    <a:gd name="T23" fmla="*/ 455 h 900"/>
                    <a:gd name="T24" fmla="*/ 173 w 203"/>
                    <a:gd name="T25" fmla="*/ 463 h 900"/>
                    <a:gd name="T26" fmla="*/ 173 w 203"/>
                    <a:gd name="T27" fmla="*/ 880 h 900"/>
                    <a:gd name="T28" fmla="*/ 150 w 203"/>
                    <a:gd name="T29" fmla="*/ 900 h 900"/>
                    <a:gd name="T30" fmla="*/ 129 w 203"/>
                    <a:gd name="T31" fmla="*/ 883 h 900"/>
                    <a:gd name="T32" fmla="*/ 129 w 203"/>
                    <a:gd name="T33" fmla="*/ 460 h 900"/>
                    <a:gd name="T34" fmla="*/ 108 w 203"/>
                    <a:gd name="T35" fmla="*/ 451 h 900"/>
                    <a:gd name="T36" fmla="*/ 93 w 203"/>
                    <a:gd name="T37" fmla="*/ 442 h 900"/>
                    <a:gd name="T38" fmla="*/ 89 w 203"/>
                    <a:gd name="T39" fmla="*/ 436 h 900"/>
                    <a:gd name="T40" fmla="*/ 89 w 203"/>
                    <a:gd name="T41" fmla="*/ 419 h 900"/>
                    <a:gd name="T42" fmla="*/ 89 w 203"/>
                    <a:gd name="T43" fmla="*/ 146 h 900"/>
                    <a:gd name="T44" fmla="*/ 89 w 203"/>
                    <a:gd name="T45" fmla="*/ 122 h 900"/>
                    <a:gd name="T46" fmla="*/ 83 w 203"/>
                    <a:gd name="T47" fmla="*/ 98 h 900"/>
                    <a:gd name="T48" fmla="*/ 73 w 203"/>
                    <a:gd name="T49" fmla="*/ 80 h 900"/>
                    <a:gd name="T50" fmla="*/ 56 w 203"/>
                    <a:gd name="T51" fmla="*/ 68 h 900"/>
                    <a:gd name="T52" fmla="*/ 36 w 203"/>
                    <a:gd name="T53" fmla="*/ 61 h 900"/>
                    <a:gd name="T54" fmla="*/ 0 w 203"/>
                    <a:gd name="T55" fmla="*/ 58 h 9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900"/>
                    <a:gd name="T86" fmla="*/ 203 w 203"/>
                    <a:gd name="T87" fmla="*/ 900 h 9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900">
                      <a:moveTo>
                        <a:pt x="0" y="58"/>
                      </a:moveTo>
                      <a:lnTo>
                        <a:pt x="98" y="1"/>
                      </a:lnTo>
                      <a:lnTo>
                        <a:pt x="131" y="0"/>
                      </a:lnTo>
                      <a:lnTo>
                        <a:pt x="157" y="9"/>
                      </a:lnTo>
                      <a:lnTo>
                        <a:pt x="176" y="20"/>
                      </a:lnTo>
                      <a:lnTo>
                        <a:pt x="189" y="33"/>
                      </a:lnTo>
                      <a:lnTo>
                        <a:pt x="199" y="50"/>
                      </a:lnTo>
                      <a:lnTo>
                        <a:pt x="200" y="68"/>
                      </a:lnTo>
                      <a:lnTo>
                        <a:pt x="203" y="98"/>
                      </a:lnTo>
                      <a:lnTo>
                        <a:pt x="203" y="425"/>
                      </a:lnTo>
                      <a:lnTo>
                        <a:pt x="199" y="442"/>
                      </a:lnTo>
                      <a:lnTo>
                        <a:pt x="183" y="455"/>
                      </a:lnTo>
                      <a:lnTo>
                        <a:pt x="173" y="463"/>
                      </a:lnTo>
                      <a:lnTo>
                        <a:pt x="173" y="880"/>
                      </a:lnTo>
                      <a:lnTo>
                        <a:pt x="150" y="900"/>
                      </a:lnTo>
                      <a:lnTo>
                        <a:pt x="129" y="883"/>
                      </a:lnTo>
                      <a:lnTo>
                        <a:pt x="129" y="460"/>
                      </a:lnTo>
                      <a:lnTo>
                        <a:pt x="108" y="451"/>
                      </a:lnTo>
                      <a:lnTo>
                        <a:pt x="93" y="442"/>
                      </a:lnTo>
                      <a:lnTo>
                        <a:pt x="89" y="436"/>
                      </a:lnTo>
                      <a:lnTo>
                        <a:pt x="89" y="419"/>
                      </a:lnTo>
                      <a:lnTo>
                        <a:pt x="89" y="146"/>
                      </a:lnTo>
                      <a:lnTo>
                        <a:pt x="89" y="122"/>
                      </a:lnTo>
                      <a:lnTo>
                        <a:pt x="83" y="98"/>
                      </a:lnTo>
                      <a:lnTo>
                        <a:pt x="73" y="80"/>
                      </a:lnTo>
                      <a:lnTo>
                        <a:pt x="56" y="68"/>
                      </a:lnTo>
                      <a:lnTo>
                        <a:pt x="36" y="61"/>
                      </a:lnTo>
                      <a:lnTo>
                        <a:pt x="0" y="58"/>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4" name="Freeform 36"/>
                <p:cNvSpPr>
                  <a:spLocks/>
                </p:cNvSpPr>
                <p:nvPr/>
              </p:nvSpPr>
              <p:spPr bwMode="auto">
                <a:xfrm>
                  <a:off x="3722" y="3286"/>
                  <a:ext cx="68" cy="290"/>
                </a:xfrm>
                <a:custGeom>
                  <a:avLst/>
                  <a:gdLst>
                    <a:gd name="T0" fmla="*/ 0 w 203"/>
                    <a:gd name="T1" fmla="*/ 55 h 869"/>
                    <a:gd name="T2" fmla="*/ 98 w 203"/>
                    <a:gd name="T3" fmla="*/ 0 h 869"/>
                    <a:gd name="T4" fmla="*/ 132 w 203"/>
                    <a:gd name="T5" fmla="*/ 0 h 869"/>
                    <a:gd name="T6" fmla="*/ 157 w 203"/>
                    <a:gd name="T7" fmla="*/ 8 h 869"/>
                    <a:gd name="T8" fmla="*/ 175 w 203"/>
                    <a:gd name="T9" fmla="*/ 19 h 869"/>
                    <a:gd name="T10" fmla="*/ 189 w 203"/>
                    <a:gd name="T11" fmla="*/ 30 h 869"/>
                    <a:gd name="T12" fmla="*/ 199 w 203"/>
                    <a:gd name="T13" fmla="*/ 50 h 869"/>
                    <a:gd name="T14" fmla="*/ 202 w 203"/>
                    <a:gd name="T15" fmla="*/ 66 h 869"/>
                    <a:gd name="T16" fmla="*/ 203 w 203"/>
                    <a:gd name="T17" fmla="*/ 94 h 869"/>
                    <a:gd name="T18" fmla="*/ 203 w 203"/>
                    <a:gd name="T19" fmla="*/ 408 h 869"/>
                    <a:gd name="T20" fmla="*/ 199 w 203"/>
                    <a:gd name="T21" fmla="*/ 427 h 869"/>
                    <a:gd name="T22" fmla="*/ 183 w 203"/>
                    <a:gd name="T23" fmla="*/ 439 h 869"/>
                    <a:gd name="T24" fmla="*/ 173 w 203"/>
                    <a:gd name="T25" fmla="*/ 445 h 869"/>
                    <a:gd name="T26" fmla="*/ 173 w 203"/>
                    <a:gd name="T27" fmla="*/ 850 h 869"/>
                    <a:gd name="T28" fmla="*/ 150 w 203"/>
                    <a:gd name="T29" fmla="*/ 869 h 869"/>
                    <a:gd name="T30" fmla="*/ 128 w 203"/>
                    <a:gd name="T31" fmla="*/ 852 h 869"/>
                    <a:gd name="T32" fmla="*/ 128 w 203"/>
                    <a:gd name="T33" fmla="*/ 444 h 869"/>
                    <a:gd name="T34" fmla="*/ 108 w 203"/>
                    <a:gd name="T35" fmla="*/ 436 h 869"/>
                    <a:gd name="T36" fmla="*/ 94 w 203"/>
                    <a:gd name="T37" fmla="*/ 427 h 869"/>
                    <a:gd name="T38" fmla="*/ 91 w 203"/>
                    <a:gd name="T39" fmla="*/ 419 h 869"/>
                    <a:gd name="T40" fmla="*/ 91 w 203"/>
                    <a:gd name="T41" fmla="*/ 405 h 869"/>
                    <a:gd name="T42" fmla="*/ 91 w 203"/>
                    <a:gd name="T43" fmla="*/ 140 h 869"/>
                    <a:gd name="T44" fmla="*/ 91 w 203"/>
                    <a:gd name="T45" fmla="*/ 117 h 869"/>
                    <a:gd name="T46" fmla="*/ 84 w 203"/>
                    <a:gd name="T47" fmla="*/ 94 h 869"/>
                    <a:gd name="T48" fmla="*/ 73 w 203"/>
                    <a:gd name="T49" fmla="*/ 76 h 869"/>
                    <a:gd name="T50" fmla="*/ 57 w 203"/>
                    <a:gd name="T51" fmla="*/ 65 h 869"/>
                    <a:gd name="T52" fmla="*/ 38 w 203"/>
                    <a:gd name="T53" fmla="*/ 58 h 869"/>
                    <a:gd name="T54" fmla="*/ 0 w 203"/>
                    <a:gd name="T55" fmla="*/ 55 h 8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869"/>
                    <a:gd name="T86" fmla="*/ 203 w 203"/>
                    <a:gd name="T87" fmla="*/ 869 h 86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869">
                      <a:moveTo>
                        <a:pt x="0" y="55"/>
                      </a:moveTo>
                      <a:lnTo>
                        <a:pt x="98" y="0"/>
                      </a:lnTo>
                      <a:lnTo>
                        <a:pt x="132" y="0"/>
                      </a:lnTo>
                      <a:lnTo>
                        <a:pt x="157" y="8"/>
                      </a:lnTo>
                      <a:lnTo>
                        <a:pt x="175" y="19"/>
                      </a:lnTo>
                      <a:lnTo>
                        <a:pt x="189" y="30"/>
                      </a:lnTo>
                      <a:lnTo>
                        <a:pt x="199" y="50"/>
                      </a:lnTo>
                      <a:lnTo>
                        <a:pt x="202" y="66"/>
                      </a:lnTo>
                      <a:lnTo>
                        <a:pt x="203" y="94"/>
                      </a:lnTo>
                      <a:lnTo>
                        <a:pt x="203" y="408"/>
                      </a:lnTo>
                      <a:lnTo>
                        <a:pt x="199" y="427"/>
                      </a:lnTo>
                      <a:lnTo>
                        <a:pt x="183" y="439"/>
                      </a:lnTo>
                      <a:lnTo>
                        <a:pt x="173" y="445"/>
                      </a:lnTo>
                      <a:lnTo>
                        <a:pt x="173" y="850"/>
                      </a:lnTo>
                      <a:lnTo>
                        <a:pt x="150" y="869"/>
                      </a:lnTo>
                      <a:lnTo>
                        <a:pt x="128" y="852"/>
                      </a:lnTo>
                      <a:lnTo>
                        <a:pt x="128" y="444"/>
                      </a:lnTo>
                      <a:lnTo>
                        <a:pt x="108" y="436"/>
                      </a:lnTo>
                      <a:lnTo>
                        <a:pt x="94" y="427"/>
                      </a:lnTo>
                      <a:lnTo>
                        <a:pt x="91" y="419"/>
                      </a:lnTo>
                      <a:lnTo>
                        <a:pt x="91" y="405"/>
                      </a:lnTo>
                      <a:lnTo>
                        <a:pt x="91" y="140"/>
                      </a:lnTo>
                      <a:lnTo>
                        <a:pt x="91" y="117"/>
                      </a:lnTo>
                      <a:lnTo>
                        <a:pt x="84" y="94"/>
                      </a:lnTo>
                      <a:lnTo>
                        <a:pt x="73" y="76"/>
                      </a:lnTo>
                      <a:lnTo>
                        <a:pt x="57" y="65"/>
                      </a:lnTo>
                      <a:lnTo>
                        <a:pt x="38" y="58"/>
                      </a:lnTo>
                      <a:lnTo>
                        <a:pt x="0" y="55"/>
                      </a:lnTo>
                      <a:close/>
                    </a:path>
                  </a:pathLst>
                </a:custGeom>
                <a:solidFill>
                  <a:srgbClr val="C0C0C0"/>
                </a:solidFill>
                <a:ln w="9525">
                  <a:noFill/>
                  <a:round/>
                  <a:headEnd/>
                  <a:tailEnd/>
                </a:ln>
              </p:spPr>
              <p:txBody>
                <a:bodyPr/>
                <a:lstStyle/>
                <a:p>
                  <a:endParaRPr lang="en-US" dirty="0">
                    <a:solidFill>
                      <a:prstClr val="black"/>
                    </a:solidFill>
                  </a:endParaRPr>
                </a:p>
              </p:txBody>
            </p:sp>
          </p:grpSp>
        </p:grpSp>
        <p:grpSp>
          <p:nvGrpSpPr>
            <p:cNvPr id="7" name="Group 37"/>
            <p:cNvGrpSpPr>
              <a:grpSpLocks/>
            </p:cNvGrpSpPr>
            <p:nvPr/>
          </p:nvGrpSpPr>
          <p:grpSpPr bwMode="auto">
            <a:xfrm>
              <a:off x="2174" y="3296"/>
              <a:ext cx="1449" cy="453"/>
              <a:chOff x="3124" y="3220"/>
              <a:chExt cx="1100" cy="557"/>
            </a:xfrm>
          </p:grpSpPr>
          <p:sp>
            <p:nvSpPr>
              <p:cNvPr id="3152" name="Freeform 38"/>
              <p:cNvSpPr>
                <a:spLocks/>
              </p:cNvSpPr>
              <p:nvPr/>
            </p:nvSpPr>
            <p:spPr bwMode="auto">
              <a:xfrm>
                <a:off x="3124" y="3572"/>
                <a:ext cx="455" cy="205"/>
              </a:xfrm>
              <a:custGeom>
                <a:avLst/>
                <a:gdLst>
                  <a:gd name="T0" fmla="*/ 88 w 1366"/>
                  <a:gd name="T1" fmla="*/ 264 h 616"/>
                  <a:gd name="T2" fmla="*/ 1321 w 1366"/>
                  <a:gd name="T3" fmla="*/ 616 h 616"/>
                  <a:gd name="T4" fmla="*/ 1366 w 1366"/>
                  <a:gd name="T5" fmla="*/ 396 h 616"/>
                  <a:gd name="T6" fmla="*/ 0 w 1366"/>
                  <a:gd name="T7" fmla="*/ 0 h 616"/>
                  <a:gd name="T8" fmla="*/ 88 w 1366"/>
                  <a:gd name="T9" fmla="*/ 264 h 616"/>
                  <a:gd name="T10" fmla="*/ 0 60000 65536"/>
                  <a:gd name="T11" fmla="*/ 0 60000 65536"/>
                  <a:gd name="T12" fmla="*/ 0 60000 65536"/>
                  <a:gd name="T13" fmla="*/ 0 60000 65536"/>
                  <a:gd name="T14" fmla="*/ 0 60000 65536"/>
                  <a:gd name="T15" fmla="*/ 0 w 1366"/>
                  <a:gd name="T16" fmla="*/ 0 h 616"/>
                  <a:gd name="T17" fmla="*/ 1366 w 1366"/>
                  <a:gd name="T18" fmla="*/ 616 h 616"/>
                </a:gdLst>
                <a:ahLst/>
                <a:cxnLst>
                  <a:cxn ang="T10">
                    <a:pos x="T0" y="T1"/>
                  </a:cxn>
                  <a:cxn ang="T11">
                    <a:pos x="T2" y="T3"/>
                  </a:cxn>
                  <a:cxn ang="T12">
                    <a:pos x="T4" y="T5"/>
                  </a:cxn>
                  <a:cxn ang="T13">
                    <a:pos x="T6" y="T7"/>
                  </a:cxn>
                  <a:cxn ang="T14">
                    <a:pos x="T8" y="T9"/>
                  </a:cxn>
                </a:cxnLst>
                <a:rect l="T15" t="T16" r="T17" b="T18"/>
                <a:pathLst>
                  <a:path w="1366" h="616">
                    <a:moveTo>
                      <a:pt x="88" y="264"/>
                    </a:moveTo>
                    <a:lnTo>
                      <a:pt x="1321" y="616"/>
                    </a:lnTo>
                    <a:lnTo>
                      <a:pt x="1366" y="396"/>
                    </a:lnTo>
                    <a:lnTo>
                      <a:pt x="0" y="0"/>
                    </a:lnTo>
                    <a:lnTo>
                      <a:pt x="88" y="264"/>
                    </a:lnTo>
                    <a:close/>
                  </a:path>
                </a:pathLst>
              </a:custGeom>
              <a:solidFill>
                <a:srgbClr val="001F9F"/>
              </a:solidFill>
              <a:ln w="4763">
                <a:solidFill>
                  <a:srgbClr val="000000"/>
                </a:solidFill>
                <a:round/>
                <a:headEnd/>
                <a:tailEnd/>
              </a:ln>
            </p:spPr>
            <p:txBody>
              <a:bodyPr/>
              <a:lstStyle/>
              <a:p>
                <a:endParaRPr lang="en-US" dirty="0">
                  <a:solidFill>
                    <a:prstClr val="black"/>
                  </a:solidFill>
                </a:endParaRPr>
              </a:p>
            </p:txBody>
          </p:sp>
          <p:sp>
            <p:nvSpPr>
              <p:cNvPr id="3153" name="Freeform 39"/>
              <p:cNvSpPr>
                <a:spLocks/>
              </p:cNvSpPr>
              <p:nvPr/>
            </p:nvSpPr>
            <p:spPr bwMode="auto">
              <a:xfrm>
                <a:off x="3124" y="3498"/>
                <a:ext cx="455" cy="206"/>
              </a:xfrm>
              <a:custGeom>
                <a:avLst/>
                <a:gdLst>
                  <a:gd name="T0" fmla="*/ 0 w 1366"/>
                  <a:gd name="T1" fmla="*/ 220 h 616"/>
                  <a:gd name="T2" fmla="*/ 133 w 1366"/>
                  <a:gd name="T3" fmla="*/ 0 h 616"/>
                  <a:gd name="T4" fmla="*/ 1321 w 1366"/>
                  <a:gd name="T5" fmla="*/ 310 h 616"/>
                  <a:gd name="T6" fmla="*/ 1366 w 1366"/>
                  <a:gd name="T7" fmla="*/ 616 h 616"/>
                  <a:gd name="T8" fmla="*/ 0 w 1366"/>
                  <a:gd name="T9" fmla="*/ 220 h 616"/>
                  <a:gd name="T10" fmla="*/ 0 60000 65536"/>
                  <a:gd name="T11" fmla="*/ 0 60000 65536"/>
                  <a:gd name="T12" fmla="*/ 0 60000 65536"/>
                  <a:gd name="T13" fmla="*/ 0 60000 65536"/>
                  <a:gd name="T14" fmla="*/ 0 60000 65536"/>
                  <a:gd name="T15" fmla="*/ 0 w 1366"/>
                  <a:gd name="T16" fmla="*/ 0 h 616"/>
                  <a:gd name="T17" fmla="*/ 1366 w 1366"/>
                  <a:gd name="T18" fmla="*/ 616 h 616"/>
                </a:gdLst>
                <a:ahLst/>
                <a:cxnLst>
                  <a:cxn ang="T10">
                    <a:pos x="T0" y="T1"/>
                  </a:cxn>
                  <a:cxn ang="T11">
                    <a:pos x="T2" y="T3"/>
                  </a:cxn>
                  <a:cxn ang="T12">
                    <a:pos x="T4" y="T5"/>
                  </a:cxn>
                  <a:cxn ang="T13">
                    <a:pos x="T6" y="T7"/>
                  </a:cxn>
                  <a:cxn ang="T14">
                    <a:pos x="T8" y="T9"/>
                  </a:cxn>
                </a:cxnLst>
                <a:rect l="T15" t="T16" r="T17" b="T18"/>
                <a:pathLst>
                  <a:path w="1366" h="616">
                    <a:moveTo>
                      <a:pt x="0" y="220"/>
                    </a:moveTo>
                    <a:lnTo>
                      <a:pt x="133" y="0"/>
                    </a:lnTo>
                    <a:lnTo>
                      <a:pt x="1321" y="310"/>
                    </a:lnTo>
                    <a:lnTo>
                      <a:pt x="1366" y="616"/>
                    </a:lnTo>
                    <a:lnTo>
                      <a:pt x="0" y="220"/>
                    </a:lnTo>
                    <a:close/>
                  </a:path>
                </a:pathLst>
              </a:custGeom>
              <a:solidFill>
                <a:srgbClr val="5F7FFF"/>
              </a:solidFill>
              <a:ln w="4763">
                <a:solidFill>
                  <a:srgbClr val="000000"/>
                </a:solidFill>
                <a:round/>
                <a:headEnd/>
                <a:tailEnd/>
              </a:ln>
            </p:spPr>
            <p:txBody>
              <a:bodyPr/>
              <a:lstStyle/>
              <a:p>
                <a:endParaRPr lang="en-US" dirty="0">
                  <a:solidFill>
                    <a:prstClr val="black"/>
                  </a:solidFill>
                </a:endParaRPr>
              </a:p>
            </p:txBody>
          </p:sp>
          <p:sp>
            <p:nvSpPr>
              <p:cNvPr id="3154" name="Freeform 40"/>
              <p:cNvSpPr>
                <a:spLocks/>
              </p:cNvSpPr>
              <p:nvPr/>
            </p:nvSpPr>
            <p:spPr bwMode="auto">
              <a:xfrm>
                <a:off x="3564" y="3352"/>
                <a:ext cx="660" cy="425"/>
              </a:xfrm>
              <a:custGeom>
                <a:avLst/>
                <a:gdLst>
                  <a:gd name="T0" fmla="*/ 45 w 1980"/>
                  <a:gd name="T1" fmla="*/ 1056 h 1276"/>
                  <a:gd name="T2" fmla="*/ 0 w 1980"/>
                  <a:gd name="T3" fmla="*/ 1276 h 1276"/>
                  <a:gd name="T4" fmla="*/ 1937 w 1980"/>
                  <a:gd name="T5" fmla="*/ 220 h 1276"/>
                  <a:gd name="T6" fmla="*/ 1980 w 1980"/>
                  <a:gd name="T7" fmla="*/ 0 h 1276"/>
                  <a:gd name="T8" fmla="*/ 45 w 1980"/>
                  <a:gd name="T9" fmla="*/ 1056 h 1276"/>
                  <a:gd name="T10" fmla="*/ 0 60000 65536"/>
                  <a:gd name="T11" fmla="*/ 0 60000 65536"/>
                  <a:gd name="T12" fmla="*/ 0 60000 65536"/>
                  <a:gd name="T13" fmla="*/ 0 60000 65536"/>
                  <a:gd name="T14" fmla="*/ 0 60000 65536"/>
                  <a:gd name="T15" fmla="*/ 0 w 1980"/>
                  <a:gd name="T16" fmla="*/ 0 h 1276"/>
                  <a:gd name="T17" fmla="*/ 1980 w 1980"/>
                  <a:gd name="T18" fmla="*/ 1276 h 1276"/>
                </a:gdLst>
                <a:ahLst/>
                <a:cxnLst>
                  <a:cxn ang="T10">
                    <a:pos x="T0" y="T1"/>
                  </a:cxn>
                  <a:cxn ang="T11">
                    <a:pos x="T2" y="T3"/>
                  </a:cxn>
                  <a:cxn ang="T12">
                    <a:pos x="T4" y="T5"/>
                  </a:cxn>
                  <a:cxn ang="T13">
                    <a:pos x="T6" y="T7"/>
                  </a:cxn>
                  <a:cxn ang="T14">
                    <a:pos x="T8" y="T9"/>
                  </a:cxn>
                </a:cxnLst>
                <a:rect l="T15" t="T16" r="T17" b="T18"/>
                <a:pathLst>
                  <a:path w="1980" h="1276">
                    <a:moveTo>
                      <a:pt x="45" y="1056"/>
                    </a:moveTo>
                    <a:lnTo>
                      <a:pt x="0" y="1276"/>
                    </a:lnTo>
                    <a:lnTo>
                      <a:pt x="1937" y="220"/>
                    </a:lnTo>
                    <a:lnTo>
                      <a:pt x="1980" y="0"/>
                    </a:lnTo>
                    <a:lnTo>
                      <a:pt x="45" y="1056"/>
                    </a:lnTo>
                    <a:close/>
                  </a:path>
                </a:pathLst>
              </a:custGeom>
              <a:solidFill>
                <a:srgbClr val="000080"/>
              </a:solidFill>
              <a:ln w="4763">
                <a:solidFill>
                  <a:srgbClr val="000000"/>
                </a:solidFill>
                <a:round/>
                <a:headEnd/>
                <a:tailEnd/>
              </a:ln>
            </p:spPr>
            <p:txBody>
              <a:bodyPr/>
              <a:lstStyle/>
              <a:p>
                <a:endParaRPr lang="en-US" dirty="0">
                  <a:solidFill>
                    <a:prstClr val="black"/>
                  </a:solidFill>
                </a:endParaRPr>
              </a:p>
            </p:txBody>
          </p:sp>
          <p:sp>
            <p:nvSpPr>
              <p:cNvPr id="3155" name="Freeform 41"/>
              <p:cNvSpPr>
                <a:spLocks/>
              </p:cNvSpPr>
              <p:nvPr/>
            </p:nvSpPr>
            <p:spPr bwMode="auto">
              <a:xfrm>
                <a:off x="3564" y="3293"/>
                <a:ext cx="660" cy="411"/>
              </a:xfrm>
              <a:custGeom>
                <a:avLst/>
                <a:gdLst>
                  <a:gd name="T0" fmla="*/ 0 w 1980"/>
                  <a:gd name="T1" fmla="*/ 925 h 1231"/>
                  <a:gd name="T2" fmla="*/ 45 w 1980"/>
                  <a:gd name="T3" fmla="*/ 1231 h 1231"/>
                  <a:gd name="T4" fmla="*/ 1980 w 1980"/>
                  <a:gd name="T5" fmla="*/ 175 h 1231"/>
                  <a:gd name="T6" fmla="*/ 1848 w 1980"/>
                  <a:gd name="T7" fmla="*/ 0 h 1231"/>
                  <a:gd name="T8" fmla="*/ 0 w 1980"/>
                  <a:gd name="T9" fmla="*/ 925 h 1231"/>
                  <a:gd name="T10" fmla="*/ 0 60000 65536"/>
                  <a:gd name="T11" fmla="*/ 0 60000 65536"/>
                  <a:gd name="T12" fmla="*/ 0 60000 65536"/>
                  <a:gd name="T13" fmla="*/ 0 60000 65536"/>
                  <a:gd name="T14" fmla="*/ 0 60000 65536"/>
                  <a:gd name="T15" fmla="*/ 0 w 1980"/>
                  <a:gd name="T16" fmla="*/ 0 h 1231"/>
                  <a:gd name="T17" fmla="*/ 1980 w 1980"/>
                  <a:gd name="T18" fmla="*/ 1231 h 1231"/>
                </a:gdLst>
                <a:ahLst/>
                <a:cxnLst>
                  <a:cxn ang="T10">
                    <a:pos x="T0" y="T1"/>
                  </a:cxn>
                  <a:cxn ang="T11">
                    <a:pos x="T2" y="T3"/>
                  </a:cxn>
                  <a:cxn ang="T12">
                    <a:pos x="T4" y="T5"/>
                  </a:cxn>
                  <a:cxn ang="T13">
                    <a:pos x="T6" y="T7"/>
                  </a:cxn>
                  <a:cxn ang="T14">
                    <a:pos x="T8" y="T9"/>
                  </a:cxn>
                </a:cxnLst>
                <a:rect l="T15" t="T16" r="T17" b="T18"/>
                <a:pathLst>
                  <a:path w="1980" h="1231">
                    <a:moveTo>
                      <a:pt x="0" y="925"/>
                    </a:moveTo>
                    <a:lnTo>
                      <a:pt x="45" y="1231"/>
                    </a:lnTo>
                    <a:lnTo>
                      <a:pt x="1980" y="175"/>
                    </a:lnTo>
                    <a:lnTo>
                      <a:pt x="1848" y="0"/>
                    </a:lnTo>
                    <a:lnTo>
                      <a:pt x="0" y="925"/>
                    </a:lnTo>
                    <a:close/>
                  </a:path>
                </a:pathLst>
              </a:custGeom>
              <a:solidFill>
                <a:srgbClr val="3F7FFF"/>
              </a:solidFill>
              <a:ln w="4763">
                <a:solidFill>
                  <a:srgbClr val="000000"/>
                </a:solidFill>
                <a:round/>
                <a:headEnd/>
                <a:tailEnd/>
              </a:ln>
            </p:spPr>
            <p:txBody>
              <a:bodyPr/>
              <a:lstStyle/>
              <a:p>
                <a:endParaRPr lang="en-US" dirty="0">
                  <a:solidFill>
                    <a:prstClr val="black"/>
                  </a:solidFill>
                </a:endParaRPr>
              </a:p>
            </p:txBody>
          </p:sp>
          <p:sp>
            <p:nvSpPr>
              <p:cNvPr id="3156" name="Freeform 42"/>
              <p:cNvSpPr>
                <a:spLocks/>
              </p:cNvSpPr>
              <p:nvPr/>
            </p:nvSpPr>
            <p:spPr bwMode="auto">
              <a:xfrm>
                <a:off x="3168" y="3220"/>
                <a:ext cx="1012" cy="382"/>
              </a:xfrm>
              <a:custGeom>
                <a:avLst/>
                <a:gdLst>
                  <a:gd name="T0" fmla="*/ 0 w 3036"/>
                  <a:gd name="T1" fmla="*/ 836 h 1146"/>
                  <a:gd name="T2" fmla="*/ 1188 w 3036"/>
                  <a:gd name="T3" fmla="*/ 1146 h 1146"/>
                  <a:gd name="T4" fmla="*/ 3036 w 3036"/>
                  <a:gd name="T5" fmla="*/ 221 h 1146"/>
                  <a:gd name="T6" fmla="*/ 1804 w 3036"/>
                  <a:gd name="T7" fmla="*/ 0 h 1146"/>
                  <a:gd name="T8" fmla="*/ 0 w 3036"/>
                  <a:gd name="T9" fmla="*/ 836 h 1146"/>
                  <a:gd name="T10" fmla="*/ 0 60000 65536"/>
                  <a:gd name="T11" fmla="*/ 0 60000 65536"/>
                  <a:gd name="T12" fmla="*/ 0 60000 65536"/>
                  <a:gd name="T13" fmla="*/ 0 60000 65536"/>
                  <a:gd name="T14" fmla="*/ 0 60000 65536"/>
                  <a:gd name="T15" fmla="*/ 0 w 3036"/>
                  <a:gd name="T16" fmla="*/ 0 h 1146"/>
                  <a:gd name="T17" fmla="*/ 3036 w 3036"/>
                  <a:gd name="T18" fmla="*/ 1146 h 1146"/>
                </a:gdLst>
                <a:ahLst/>
                <a:cxnLst>
                  <a:cxn ang="T10">
                    <a:pos x="T0" y="T1"/>
                  </a:cxn>
                  <a:cxn ang="T11">
                    <a:pos x="T2" y="T3"/>
                  </a:cxn>
                  <a:cxn ang="T12">
                    <a:pos x="T4" y="T5"/>
                  </a:cxn>
                  <a:cxn ang="T13">
                    <a:pos x="T6" y="T7"/>
                  </a:cxn>
                  <a:cxn ang="T14">
                    <a:pos x="T8" y="T9"/>
                  </a:cxn>
                </a:cxnLst>
                <a:rect l="T15" t="T16" r="T17" b="T18"/>
                <a:pathLst>
                  <a:path w="3036" h="1146">
                    <a:moveTo>
                      <a:pt x="0" y="836"/>
                    </a:moveTo>
                    <a:lnTo>
                      <a:pt x="1188" y="1146"/>
                    </a:lnTo>
                    <a:lnTo>
                      <a:pt x="3036" y="221"/>
                    </a:lnTo>
                    <a:lnTo>
                      <a:pt x="1804" y="0"/>
                    </a:lnTo>
                    <a:lnTo>
                      <a:pt x="0" y="836"/>
                    </a:lnTo>
                    <a:close/>
                  </a:path>
                </a:pathLst>
              </a:custGeom>
              <a:solidFill>
                <a:srgbClr val="9FBFFF"/>
              </a:solidFill>
              <a:ln w="4763">
                <a:solidFill>
                  <a:srgbClr val="000000"/>
                </a:solidFill>
                <a:round/>
                <a:headEnd/>
                <a:tailEnd/>
              </a:ln>
            </p:spPr>
            <p:txBody>
              <a:bodyPr/>
              <a:lstStyle/>
              <a:p>
                <a:endParaRPr lang="en-US" dirty="0">
                  <a:solidFill>
                    <a:prstClr val="black"/>
                  </a:solidFill>
                </a:endParaRPr>
              </a:p>
            </p:txBody>
          </p:sp>
        </p:grpSp>
        <p:grpSp>
          <p:nvGrpSpPr>
            <p:cNvPr id="8" name="Group 43"/>
            <p:cNvGrpSpPr>
              <a:grpSpLocks/>
            </p:cNvGrpSpPr>
            <p:nvPr/>
          </p:nvGrpSpPr>
          <p:grpSpPr bwMode="auto">
            <a:xfrm>
              <a:off x="2810" y="3425"/>
              <a:ext cx="795" cy="504"/>
              <a:chOff x="3607" y="3378"/>
              <a:chExt cx="603" cy="620"/>
            </a:xfrm>
          </p:grpSpPr>
          <p:grpSp>
            <p:nvGrpSpPr>
              <p:cNvPr id="9" name="Group 44"/>
              <p:cNvGrpSpPr>
                <a:grpSpLocks/>
              </p:cNvGrpSpPr>
              <p:nvPr/>
            </p:nvGrpSpPr>
            <p:grpSpPr bwMode="auto">
              <a:xfrm>
                <a:off x="3607" y="3386"/>
                <a:ext cx="596" cy="612"/>
                <a:chOff x="3607" y="3386"/>
                <a:chExt cx="596" cy="612"/>
              </a:xfrm>
            </p:grpSpPr>
            <p:sp>
              <p:nvSpPr>
                <p:cNvPr id="3146" name="Freeform 45"/>
                <p:cNvSpPr>
                  <a:spLocks/>
                </p:cNvSpPr>
                <p:nvPr/>
              </p:nvSpPr>
              <p:spPr bwMode="auto">
                <a:xfrm>
                  <a:off x="3840" y="3543"/>
                  <a:ext cx="73" cy="316"/>
                </a:xfrm>
                <a:custGeom>
                  <a:avLst/>
                  <a:gdLst>
                    <a:gd name="T0" fmla="*/ 0 w 219"/>
                    <a:gd name="T1" fmla="*/ 64 h 946"/>
                    <a:gd name="T2" fmla="*/ 106 w 219"/>
                    <a:gd name="T3" fmla="*/ 3 h 946"/>
                    <a:gd name="T4" fmla="*/ 143 w 219"/>
                    <a:gd name="T5" fmla="*/ 0 h 946"/>
                    <a:gd name="T6" fmla="*/ 170 w 219"/>
                    <a:gd name="T7" fmla="*/ 12 h 946"/>
                    <a:gd name="T8" fmla="*/ 190 w 219"/>
                    <a:gd name="T9" fmla="*/ 23 h 946"/>
                    <a:gd name="T10" fmla="*/ 203 w 219"/>
                    <a:gd name="T11" fmla="*/ 37 h 946"/>
                    <a:gd name="T12" fmla="*/ 214 w 219"/>
                    <a:gd name="T13" fmla="*/ 56 h 946"/>
                    <a:gd name="T14" fmla="*/ 217 w 219"/>
                    <a:gd name="T15" fmla="*/ 74 h 946"/>
                    <a:gd name="T16" fmla="*/ 219 w 219"/>
                    <a:gd name="T17" fmla="*/ 105 h 946"/>
                    <a:gd name="T18" fmla="*/ 219 w 219"/>
                    <a:gd name="T19" fmla="*/ 447 h 946"/>
                    <a:gd name="T20" fmla="*/ 214 w 219"/>
                    <a:gd name="T21" fmla="*/ 465 h 946"/>
                    <a:gd name="T22" fmla="*/ 198 w 219"/>
                    <a:gd name="T23" fmla="*/ 479 h 946"/>
                    <a:gd name="T24" fmla="*/ 186 w 219"/>
                    <a:gd name="T25" fmla="*/ 486 h 946"/>
                    <a:gd name="T26" fmla="*/ 186 w 219"/>
                    <a:gd name="T27" fmla="*/ 924 h 946"/>
                    <a:gd name="T28" fmla="*/ 162 w 219"/>
                    <a:gd name="T29" fmla="*/ 946 h 946"/>
                    <a:gd name="T30" fmla="*/ 139 w 219"/>
                    <a:gd name="T31" fmla="*/ 926 h 946"/>
                    <a:gd name="T32" fmla="*/ 139 w 219"/>
                    <a:gd name="T33" fmla="*/ 484 h 946"/>
                    <a:gd name="T34" fmla="*/ 117 w 219"/>
                    <a:gd name="T35" fmla="*/ 476 h 946"/>
                    <a:gd name="T36" fmla="*/ 101 w 219"/>
                    <a:gd name="T37" fmla="*/ 465 h 946"/>
                    <a:gd name="T38" fmla="*/ 98 w 219"/>
                    <a:gd name="T39" fmla="*/ 457 h 946"/>
                    <a:gd name="T40" fmla="*/ 98 w 219"/>
                    <a:gd name="T41" fmla="*/ 440 h 946"/>
                    <a:gd name="T42" fmla="*/ 98 w 219"/>
                    <a:gd name="T43" fmla="*/ 154 h 946"/>
                    <a:gd name="T44" fmla="*/ 98 w 219"/>
                    <a:gd name="T45" fmla="*/ 130 h 946"/>
                    <a:gd name="T46" fmla="*/ 89 w 219"/>
                    <a:gd name="T47" fmla="*/ 105 h 946"/>
                    <a:gd name="T48" fmla="*/ 79 w 219"/>
                    <a:gd name="T49" fmla="*/ 85 h 946"/>
                    <a:gd name="T50" fmla="*/ 63 w 219"/>
                    <a:gd name="T51" fmla="*/ 73 h 946"/>
                    <a:gd name="T52" fmla="*/ 42 w 219"/>
                    <a:gd name="T53" fmla="*/ 68 h 946"/>
                    <a:gd name="T54" fmla="*/ 0 w 219"/>
                    <a:gd name="T55" fmla="*/ 64 h 9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6"/>
                    <a:gd name="T86" fmla="*/ 219 w 219"/>
                    <a:gd name="T87" fmla="*/ 946 h 9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6">
                      <a:moveTo>
                        <a:pt x="0" y="64"/>
                      </a:moveTo>
                      <a:lnTo>
                        <a:pt x="106" y="3"/>
                      </a:lnTo>
                      <a:lnTo>
                        <a:pt x="143" y="0"/>
                      </a:lnTo>
                      <a:lnTo>
                        <a:pt x="170" y="12"/>
                      </a:lnTo>
                      <a:lnTo>
                        <a:pt x="190" y="23"/>
                      </a:lnTo>
                      <a:lnTo>
                        <a:pt x="203" y="37"/>
                      </a:lnTo>
                      <a:lnTo>
                        <a:pt x="214" y="56"/>
                      </a:lnTo>
                      <a:lnTo>
                        <a:pt x="217" y="74"/>
                      </a:lnTo>
                      <a:lnTo>
                        <a:pt x="219" y="105"/>
                      </a:lnTo>
                      <a:lnTo>
                        <a:pt x="219" y="447"/>
                      </a:lnTo>
                      <a:lnTo>
                        <a:pt x="214" y="465"/>
                      </a:lnTo>
                      <a:lnTo>
                        <a:pt x="198" y="479"/>
                      </a:lnTo>
                      <a:lnTo>
                        <a:pt x="186" y="486"/>
                      </a:lnTo>
                      <a:lnTo>
                        <a:pt x="186" y="924"/>
                      </a:lnTo>
                      <a:lnTo>
                        <a:pt x="162" y="946"/>
                      </a:lnTo>
                      <a:lnTo>
                        <a:pt x="139" y="926"/>
                      </a:lnTo>
                      <a:lnTo>
                        <a:pt x="139" y="484"/>
                      </a:lnTo>
                      <a:lnTo>
                        <a:pt x="117" y="476"/>
                      </a:lnTo>
                      <a:lnTo>
                        <a:pt x="101" y="465"/>
                      </a:lnTo>
                      <a:lnTo>
                        <a:pt x="98" y="457"/>
                      </a:lnTo>
                      <a:lnTo>
                        <a:pt x="98" y="440"/>
                      </a:lnTo>
                      <a:lnTo>
                        <a:pt x="98" y="154"/>
                      </a:lnTo>
                      <a:lnTo>
                        <a:pt x="98" y="130"/>
                      </a:lnTo>
                      <a:lnTo>
                        <a:pt x="89" y="105"/>
                      </a:lnTo>
                      <a:lnTo>
                        <a:pt x="79" y="85"/>
                      </a:lnTo>
                      <a:lnTo>
                        <a:pt x="63" y="73"/>
                      </a:lnTo>
                      <a:lnTo>
                        <a:pt x="42" y="68"/>
                      </a:lnTo>
                      <a:lnTo>
                        <a:pt x="0" y="64"/>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7" name="Freeform 46"/>
                <p:cNvSpPr>
                  <a:spLocks/>
                </p:cNvSpPr>
                <p:nvPr/>
              </p:nvSpPr>
              <p:spPr bwMode="auto">
                <a:xfrm>
                  <a:off x="3730" y="3602"/>
                  <a:ext cx="78" cy="324"/>
                </a:xfrm>
                <a:custGeom>
                  <a:avLst/>
                  <a:gdLst>
                    <a:gd name="T0" fmla="*/ 0 w 234"/>
                    <a:gd name="T1" fmla="*/ 64 h 973"/>
                    <a:gd name="T2" fmla="*/ 113 w 234"/>
                    <a:gd name="T3" fmla="*/ 3 h 973"/>
                    <a:gd name="T4" fmla="*/ 151 w 234"/>
                    <a:gd name="T5" fmla="*/ 0 h 973"/>
                    <a:gd name="T6" fmla="*/ 181 w 234"/>
                    <a:gd name="T7" fmla="*/ 11 h 973"/>
                    <a:gd name="T8" fmla="*/ 201 w 234"/>
                    <a:gd name="T9" fmla="*/ 22 h 973"/>
                    <a:gd name="T10" fmla="*/ 216 w 234"/>
                    <a:gd name="T11" fmla="*/ 35 h 973"/>
                    <a:gd name="T12" fmla="*/ 228 w 234"/>
                    <a:gd name="T13" fmla="*/ 55 h 973"/>
                    <a:gd name="T14" fmla="*/ 230 w 234"/>
                    <a:gd name="T15" fmla="*/ 76 h 973"/>
                    <a:gd name="T16" fmla="*/ 234 w 234"/>
                    <a:gd name="T17" fmla="*/ 106 h 973"/>
                    <a:gd name="T18" fmla="*/ 234 w 234"/>
                    <a:gd name="T19" fmla="*/ 459 h 973"/>
                    <a:gd name="T20" fmla="*/ 228 w 234"/>
                    <a:gd name="T21" fmla="*/ 478 h 973"/>
                    <a:gd name="T22" fmla="*/ 211 w 234"/>
                    <a:gd name="T23" fmla="*/ 492 h 973"/>
                    <a:gd name="T24" fmla="*/ 199 w 234"/>
                    <a:gd name="T25" fmla="*/ 501 h 973"/>
                    <a:gd name="T26" fmla="*/ 199 w 234"/>
                    <a:gd name="T27" fmla="*/ 951 h 973"/>
                    <a:gd name="T28" fmla="*/ 172 w 234"/>
                    <a:gd name="T29" fmla="*/ 973 h 973"/>
                    <a:gd name="T30" fmla="*/ 149 w 234"/>
                    <a:gd name="T31" fmla="*/ 954 h 973"/>
                    <a:gd name="T32" fmla="*/ 149 w 234"/>
                    <a:gd name="T33" fmla="*/ 498 h 973"/>
                    <a:gd name="T34" fmla="*/ 125 w 234"/>
                    <a:gd name="T35" fmla="*/ 489 h 973"/>
                    <a:gd name="T36" fmla="*/ 107 w 234"/>
                    <a:gd name="T37" fmla="*/ 478 h 973"/>
                    <a:gd name="T38" fmla="*/ 104 w 234"/>
                    <a:gd name="T39" fmla="*/ 469 h 973"/>
                    <a:gd name="T40" fmla="*/ 104 w 234"/>
                    <a:gd name="T41" fmla="*/ 451 h 973"/>
                    <a:gd name="T42" fmla="*/ 104 w 234"/>
                    <a:gd name="T43" fmla="*/ 157 h 973"/>
                    <a:gd name="T44" fmla="*/ 104 w 234"/>
                    <a:gd name="T45" fmla="*/ 133 h 973"/>
                    <a:gd name="T46" fmla="*/ 96 w 234"/>
                    <a:gd name="T47" fmla="*/ 106 h 973"/>
                    <a:gd name="T48" fmla="*/ 83 w 234"/>
                    <a:gd name="T49" fmla="*/ 86 h 973"/>
                    <a:gd name="T50" fmla="*/ 66 w 234"/>
                    <a:gd name="T51" fmla="*/ 75 h 973"/>
                    <a:gd name="T52" fmla="*/ 45 w 234"/>
                    <a:gd name="T53" fmla="*/ 68 h 973"/>
                    <a:gd name="T54" fmla="*/ 0 w 234"/>
                    <a:gd name="T55" fmla="*/ 64 h 9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4"/>
                    <a:gd name="T85" fmla="*/ 0 h 973"/>
                    <a:gd name="T86" fmla="*/ 234 w 234"/>
                    <a:gd name="T87" fmla="*/ 973 h 9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4" h="973">
                      <a:moveTo>
                        <a:pt x="0" y="64"/>
                      </a:moveTo>
                      <a:lnTo>
                        <a:pt x="113" y="3"/>
                      </a:lnTo>
                      <a:lnTo>
                        <a:pt x="151" y="0"/>
                      </a:lnTo>
                      <a:lnTo>
                        <a:pt x="181" y="11"/>
                      </a:lnTo>
                      <a:lnTo>
                        <a:pt x="201" y="22"/>
                      </a:lnTo>
                      <a:lnTo>
                        <a:pt x="216" y="35"/>
                      </a:lnTo>
                      <a:lnTo>
                        <a:pt x="228" y="55"/>
                      </a:lnTo>
                      <a:lnTo>
                        <a:pt x="230" y="76"/>
                      </a:lnTo>
                      <a:lnTo>
                        <a:pt x="234" y="106"/>
                      </a:lnTo>
                      <a:lnTo>
                        <a:pt x="234" y="459"/>
                      </a:lnTo>
                      <a:lnTo>
                        <a:pt x="228" y="478"/>
                      </a:lnTo>
                      <a:lnTo>
                        <a:pt x="211" y="492"/>
                      </a:lnTo>
                      <a:lnTo>
                        <a:pt x="199" y="501"/>
                      </a:lnTo>
                      <a:lnTo>
                        <a:pt x="199" y="951"/>
                      </a:lnTo>
                      <a:lnTo>
                        <a:pt x="172" y="973"/>
                      </a:lnTo>
                      <a:lnTo>
                        <a:pt x="149" y="954"/>
                      </a:lnTo>
                      <a:lnTo>
                        <a:pt x="149" y="498"/>
                      </a:lnTo>
                      <a:lnTo>
                        <a:pt x="125" y="489"/>
                      </a:lnTo>
                      <a:lnTo>
                        <a:pt x="107" y="478"/>
                      </a:lnTo>
                      <a:lnTo>
                        <a:pt x="104" y="469"/>
                      </a:lnTo>
                      <a:lnTo>
                        <a:pt x="104" y="451"/>
                      </a:lnTo>
                      <a:lnTo>
                        <a:pt x="104" y="157"/>
                      </a:lnTo>
                      <a:lnTo>
                        <a:pt x="104" y="133"/>
                      </a:lnTo>
                      <a:lnTo>
                        <a:pt x="96" y="106"/>
                      </a:lnTo>
                      <a:lnTo>
                        <a:pt x="83" y="86"/>
                      </a:lnTo>
                      <a:lnTo>
                        <a:pt x="66" y="75"/>
                      </a:lnTo>
                      <a:lnTo>
                        <a:pt x="45" y="68"/>
                      </a:lnTo>
                      <a:lnTo>
                        <a:pt x="0" y="64"/>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8" name="Freeform 47"/>
                <p:cNvSpPr>
                  <a:spLocks/>
                </p:cNvSpPr>
                <p:nvPr/>
              </p:nvSpPr>
              <p:spPr bwMode="auto">
                <a:xfrm>
                  <a:off x="3607" y="3668"/>
                  <a:ext cx="88" cy="330"/>
                </a:xfrm>
                <a:custGeom>
                  <a:avLst/>
                  <a:gdLst>
                    <a:gd name="T0" fmla="*/ 0 w 263"/>
                    <a:gd name="T1" fmla="*/ 66 h 990"/>
                    <a:gd name="T2" fmla="*/ 127 w 263"/>
                    <a:gd name="T3" fmla="*/ 3 h 990"/>
                    <a:gd name="T4" fmla="*/ 170 w 263"/>
                    <a:gd name="T5" fmla="*/ 0 h 990"/>
                    <a:gd name="T6" fmla="*/ 203 w 263"/>
                    <a:gd name="T7" fmla="*/ 12 h 990"/>
                    <a:gd name="T8" fmla="*/ 228 w 263"/>
                    <a:gd name="T9" fmla="*/ 23 h 990"/>
                    <a:gd name="T10" fmla="*/ 244 w 263"/>
                    <a:gd name="T11" fmla="*/ 37 h 990"/>
                    <a:gd name="T12" fmla="*/ 257 w 263"/>
                    <a:gd name="T13" fmla="*/ 58 h 990"/>
                    <a:gd name="T14" fmla="*/ 261 w 263"/>
                    <a:gd name="T15" fmla="*/ 78 h 990"/>
                    <a:gd name="T16" fmla="*/ 263 w 263"/>
                    <a:gd name="T17" fmla="*/ 108 h 990"/>
                    <a:gd name="T18" fmla="*/ 263 w 263"/>
                    <a:gd name="T19" fmla="*/ 466 h 990"/>
                    <a:gd name="T20" fmla="*/ 257 w 263"/>
                    <a:gd name="T21" fmla="*/ 485 h 990"/>
                    <a:gd name="T22" fmla="*/ 236 w 263"/>
                    <a:gd name="T23" fmla="*/ 500 h 990"/>
                    <a:gd name="T24" fmla="*/ 224 w 263"/>
                    <a:gd name="T25" fmla="*/ 508 h 990"/>
                    <a:gd name="T26" fmla="*/ 224 w 263"/>
                    <a:gd name="T27" fmla="*/ 967 h 990"/>
                    <a:gd name="T28" fmla="*/ 193 w 263"/>
                    <a:gd name="T29" fmla="*/ 990 h 990"/>
                    <a:gd name="T30" fmla="*/ 166 w 263"/>
                    <a:gd name="T31" fmla="*/ 971 h 990"/>
                    <a:gd name="T32" fmla="*/ 166 w 263"/>
                    <a:gd name="T33" fmla="*/ 505 h 990"/>
                    <a:gd name="T34" fmla="*/ 140 w 263"/>
                    <a:gd name="T35" fmla="*/ 498 h 990"/>
                    <a:gd name="T36" fmla="*/ 121 w 263"/>
                    <a:gd name="T37" fmla="*/ 485 h 990"/>
                    <a:gd name="T38" fmla="*/ 117 w 263"/>
                    <a:gd name="T39" fmla="*/ 477 h 990"/>
                    <a:gd name="T40" fmla="*/ 117 w 263"/>
                    <a:gd name="T41" fmla="*/ 461 h 990"/>
                    <a:gd name="T42" fmla="*/ 117 w 263"/>
                    <a:gd name="T43" fmla="*/ 161 h 990"/>
                    <a:gd name="T44" fmla="*/ 117 w 263"/>
                    <a:gd name="T45" fmla="*/ 135 h 990"/>
                    <a:gd name="T46" fmla="*/ 107 w 263"/>
                    <a:gd name="T47" fmla="*/ 108 h 990"/>
                    <a:gd name="T48" fmla="*/ 94 w 263"/>
                    <a:gd name="T49" fmla="*/ 88 h 990"/>
                    <a:gd name="T50" fmla="*/ 74 w 263"/>
                    <a:gd name="T51" fmla="*/ 77 h 990"/>
                    <a:gd name="T52" fmla="*/ 51 w 263"/>
                    <a:gd name="T53" fmla="*/ 70 h 990"/>
                    <a:gd name="T54" fmla="*/ 0 w 263"/>
                    <a:gd name="T55" fmla="*/ 66 h 9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3"/>
                    <a:gd name="T85" fmla="*/ 0 h 990"/>
                    <a:gd name="T86" fmla="*/ 263 w 263"/>
                    <a:gd name="T87" fmla="*/ 990 h 99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3" h="990">
                      <a:moveTo>
                        <a:pt x="0" y="66"/>
                      </a:moveTo>
                      <a:lnTo>
                        <a:pt x="127" y="3"/>
                      </a:lnTo>
                      <a:lnTo>
                        <a:pt x="170" y="0"/>
                      </a:lnTo>
                      <a:lnTo>
                        <a:pt x="203" y="12"/>
                      </a:lnTo>
                      <a:lnTo>
                        <a:pt x="228" y="23"/>
                      </a:lnTo>
                      <a:lnTo>
                        <a:pt x="244" y="37"/>
                      </a:lnTo>
                      <a:lnTo>
                        <a:pt x="257" y="58"/>
                      </a:lnTo>
                      <a:lnTo>
                        <a:pt x="261" y="78"/>
                      </a:lnTo>
                      <a:lnTo>
                        <a:pt x="263" y="108"/>
                      </a:lnTo>
                      <a:lnTo>
                        <a:pt x="263" y="466"/>
                      </a:lnTo>
                      <a:lnTo>
                        <a:pt x="257" y="485"/>
                      </a:lnTo>
                      <a:lnTo>
                        <a:pt x="236" y="500"/>
                      </a:lnTo>
                      <a:lnTo>
                        <a:pt x="224" y="508"/>
                      </a:lnTo>
                      <a:lnTo>
                        <a:pt x="224" y="967"/>
                      </a:lnTo>
                      <a:lnTo>
                        <a:pt x="193" y="990"/>
                      </a:lnTo>
                      <a:lnTo>
                        <a:pt x="166" y="971"/>
                      </a:lnTo>
                      <a:lnTo>
                        <a:pt x="166" y="505"/>
                      </a:lnTo>
                      <a:lnTo>
                        <a:pt x="140" y="498"/>
                      </a:lnTo>
                      <a:lnTo>
                        <a:pt x="121" y="485"/>
                      </a:lnTo>
                      <a:lnTo>
                        <a:pt x="117" y="477"/>
                      </a:lnTo>
                      <a:lnTo>
                        <a:pt x="117" y="461"/>
                      </a:lnTo>
                      <a:lnTo>
                        <a:pt x="117" y="161"/>
                      </a:lnTo>
                      <a:lnTo>
                        <a:pt x="117" y="135"/>
                      </a:lnTo>
                      <a:lnTo>
                        <a:pt x="107" y="108"/>
                      </a:lnTo>
                      <a:lnTo>
                        <a:pt x="94" y="88"/>
                      </a:lnTo>
                      <a:lnTo>
                        <a:pt x="74" y="77"/>
                      </a:lnTo>
                      <a:lnTo>
                        <a:pt x="51" y="70"/>
                      </a:lnTo>
                      <a:lnTo>
                        <a:pt x="0" y="66"/>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9" name="Freeform 48"/>
                <p:cNvSpPr>
                  <a:spLocks/>
                </p:cNvSpPr>
                <p:nvPr/>
              </p:nvSpPr>
              <p:spPr bwMode="auto">
                <a:xfrm>
                  <a:off x="3945" y="3488"/>
                  <a:ext cx="73" cy="310"/>
                </a:xfrm>
                <a:custGeom>
                  <a:avLst/>
                  <a:gdLst>
                    <a:gd name="T0" fmla="*/ 0 w 220"/>
                    <a:gd name="T1" fmla="*/ 62 h 930"/>
                    <a:gd name="T2" fmla="*/ 107 w 220"/>
                    <a:gd name="T3" fmla="*/ 1 h 930"/>
                    <a:gd name="T4" fmla="*/ 142 w 220"/>
                    <a:gd name="T5" fmla="*/ 0 h 930"/>
                    <a:gd name="T6" fmla="*/ 170 w 220"/>
                    <a:gd name="T7" fmla="*/ 10 h 930"/>
                    <a:gd name="T8" fmla="*/ 190 w 220"/>
                    <a:gd name="T9" fmla="*/ 21 h 930"/>
                    <a:gd name="T10" fmla="*/ 204 w 220"/>
                    <a:gd name="T11" fmla="*/ 35 h 930"/>
                    <a:gd name="T12" fmla="*/ 215 w 220"/>
                    <a:gd name="T13" fmla="*/ 54 h 930"/>
                    <a:gd name="T14" fmla="*/ 218 w 220"/>
                    <a:gd name="T15" fmla="*/ 72 h 930"/>
                    <a:gd name="T16" fmla="*/ 220 w 220"/>
                    <a:gd name="T17" fmla="*/ 103 h 930"/>
                    <a:gd name="T18" fmla="*/ 220 w 220"/>
                    <a:gd name="T19" fmla="*/ 437 h 930"/>
                    <a:gd name="T20" fmla="*/ 215 w 220"/>
                    <a:gd name="T21" fmla="*/ 458 h 930"/>
                    <a:gd name="T22" fmla="*/ 198 w 220"/>
                    <a:gd name="T23" fmla="*/ 470 h 930"/>
                    <a:gd name="T24" fmla="*/ 187 w 220"/>
                    <a:gd name="T25" fmla="*/ 478 h 930"/>
                    <a:gd name="T26" fmla="*/ 187 w 220"/>
                    <a:gd name="T27" fmla="*/ 908 h 930"/>
                    <a:gd name="T28" fmla="*/ 162 w 220"/>
                    <a:gd name="T29" fmla="*/ 930 h 930"/>
                    <a:gd name="T30" fmla="*/ 140 w 220"/>
                    <a:gd name="T31" fmla="*/ 910 h 930"/>
                    <a:gd name="T32" fmla="*/ 140 w 220"/>
                    <a:gd name="T33" fmla="*/ 475 h 930"/>
                    <a:gd name="T34" fmla="*/ 116 w 220"/>
                    <a:gd name="T35" fmla="*/ 468 h 930"/>
                    <a:gd name="T36" fmla="*/ 100 w 220"/>
                    <a:gd name="T37" fmla="*/ 458 h 930"/>
                    <a:gd name="T38" fmla="*/ 98 w 220"/>
                    <a:gd name="T39" fmla="*/ 449 h 930"/>
                    <a:gd name="T40" fmla="*/ 98 w 220"/>
                    <a:gd name="T41" fmla="*/ 432 h 930"/>
                    <a:gd name="T42" fmla="*/ 98 w 220"/>
                    <a:gd name="T43" fmla="*/ 151 h 930"/>
                    <a:gd name="T44" fmla="*/ 98 w 220"/>
                    <a:gd name="T45" fmla="*/ 125 h 930"/>
                    <a:gd name="T46" fmla="*/ 90 w 220"/>
                    <a:gd name="T47" fmla="*/ 103 h 930"/>
                    <a:gd name="T48" fmla="*/ 79 w 220"/>
                    <a:gd name="T49" fmla="*/ 84 h 930"/>
                    <a:gd name="T50" fmla="*/ 61 w 220"/>
                    <a:gd name="T51" fmla="*/ 72 h 930"/>
                    <a:gd name="T52" fmla="*/ 41 w 220"/>
                    <a:gd name="T53" fmla="*/ 66 h 930"/>
                    <a:gd name="T54" fmla="*/ 0 w 220"/>
                    <a:gd name="T55" fmla="*/ 62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30"/>
                    <a:gd name="T86" fmla="*/ 220 w 220"/>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30">
                      <a:moveTo>
                        <a:pt x="0" y="62"/>
                      </a:moveTo>
                      <a:lnTo>
                        <a:pt x="107" y="1"/>
                      </a:lnTo>
                      <a:lnTo>
                        <a:pt x="142" y="0"/>
                      </a:lnTo>
                      <a:lnTo>
                        <a:pt x="170" y="10"/>
                      </a:lnTo>
                      <a:lnTo>
                        <a:pt x="190" y="21"/>
                      </a:lnTo>
                      <a:lnTo>
                        <a:pt x="204" y="35"/>
                      </a:lnTo>
                      <a:lnTo>
                        <a:pt x="215" y="54"/>
                      </a:lnTo>
                      <a:lnTo>
                        <a:pt x="218" y="72"/>
                      </a:lnTo>
                      <a:lnTo>
                        <a:pt x="220" y="103"/>
                      </a:lnTo>
                      <a:lnTo>
                        <a:pt x="220" y="437"/>
                      </a:lnTo>
                      <a:lnTo>
                        <a:pt x="215" y="458"/>
                      </a:lnTo>
                      <a:lnTo>
                        <a:pt x="198" y="470"/>
                      </a:lnTo>
                      <a:lnTo>
                        <a:pt x="187" y="478"/>
                      </a:lnTo>
                      <a:lnTo>
                        <a:pt x="187" y="908"/>
                      </a:lnTo>
                      <a:lnTo>
                        <a:pt x="162" y="930"/>
                      </a:lnTo>
                      <a:lnTo>
                        <a:pt x="140" y="910"/>
                      </a:lnTo>
                      <a:lnTo>
                        <a:pt x="140" y="475"/>
                      </a:lnTo>
                      <a:lnTo>
                        <a:pt x="116" y="468"/>
                      </a:lnTo>
                      <a:lnTo>
                        <a:pt x="100" y="458"/>
                      </a:lnTo>
                      <a:lnTo>
                        <a:pt x="98" y="449"/>
                      </a:lnTo>
                      <a:lnTo>
                        <a:pt x="98" y="432"/>
                      </a:lnTo>
                      <a:lnTo>
                        <a:pt x="98" y="151"/>
                      </a:lnTo>
                      <a:lnTo>
                        <a:pt x="98" y="125"/>
                      </a:lnTo>
                      <a:lnTo>
                        <a:pt x="90" y="103"/>
                      </a:lnTo>
                      <a:lnTo>
                        <a:pt x="79" y="84"/>
                      </a:lnTo>
                      <a:lnTo>
                        <a:pt x="61" y="72"/>
                      </a:lnTo>
                      <a:lnTo>
                        <a:pt x="41" y="66"/>
                      </a:lnTo>
                      <a:lnTo>
                        <a:pt x="0" y="62"/>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50" name="Freeform 49"/>
                <p:cNvSpPr>
                  <a:spLocks/>
                </p:cNvSpPr>
                <p:nvPr/>
              </p:nvSpPr>
              <p:spPr bwMode="auto">
                <a:xfrm>
                  <a:off x="4046" y="3434"/>
                  <a:ext cx="68" cy="301"/>
                </a:xfrm>
                <a:custGeom>
                  <a:avLst/>
                  <a:gdLst>
                    <a:gd name="T0" fmla="*/ 0 w 203"/>
                    <a:gd name="T1" fmla="*/ 57 h 901"/>
                    <a:gd name="T2" fmla="*/ 99 w 203"/>
                    <a:gd name="T3" fmla="*/ 0 h 901"/>
                    <a:gd name="T4" fmla="*/ 132 w 203"/>
                    <a:gd name="T5" fmla="*/ 0 h 901"/>
                    <a:gd name="T6" fmla="*/ 159 w 203"/>
                    <a:gd name="T7" fmla="*/ 8 h 901"/>
                    <a:gd name="T8" fmla="*/ 175 w 203"/>
                    <a:gd name="T9" fmla="*/ 19 h 901"/>
                    <a:gd name="T10" fmla="*/ 188 w 203"/>
                    <a:gd name="T11" fmla="*/ 32 h 901"/>
                    <a:gd name="T12" fmla="*/ 198 w 203"/>
                    <a:gd name="T13" fmla="*/ 51 h 901"/>
                    <a:gd name="T14" fmla="*/ 202 w 203"/>
                    <a:gd name="T15" fmla="*/ 70 h 901"/>
                    <a:gd name="T16" fmla="*/ 203 w 203"/>
                    <a:gd name="T17" fmla="*/ 99 h 901"/>
                    <a:gd name="T18" fmla="*/ 203 w 203"/>
                    <a:gd name="T19" fmla="*/ 424 h 901"/>
                    <a:gd name="T20" fmla="*/ 198 w 203"/>
                    <a:gd name="T21" fmla="*/ 443 h 901"/>
                    <a:gd name="T22" fmla="*/ 183 w 203"/>
                    <a:gd name="T23" fmla="*/ 454 h 901"/>
                    <a:gd name="T24" fmla="*/ 173 w 203"/>
                    <a:gd name="T25" fmla="*/ 463 h 901"/>
                    <a:gd name="T26" fmla="*/ 173 w 203"/>
                    <a:gd name="T27" fmla="*/ 881 h 901"/>
                    <a:gd name="T28" fmla="*/ 151 w 203"/>
                    <a:gd name="T29" fmla="*/ 901 h 901"/>
                    <a:gd name="T30" fmla="*/ 130 w 203"/>
                    <a:gd name="T31" fmla="*/ 883 h 901"/>
                    <a:gd name="T32" fmla="*/ 130 w 203"/>
                    <a:gd name="T33" fmla="*/ 461 h 901"/>
                    <a:gd name="T34" fmla="*/ 109 w 203"/>
                    <a:gd name="T35" fmla="*/ 452 h 901"/>
                    <a:gd name="T36" fmla="*/ 94 w 203"/>
                    <a:gd name="T37" fmla="*/ 443 h 901"/>
                    <a:gd name="T38" fmla="*/ 91 w 203"/>
                    <a:gd name="T39" fmla="*/ 434 h 901"/>
                    <a:gd name="T40" fmla="*/ 91 w 203"/>
                    <a:gd name="T41" fmla="*/ 419 h 901"/>
                    <a:gd name="T42" fmla="*/ 91 w 203"/>
                    <a:gd name="T43" fmla="*/ 145 h 901"/>
                    <a:gd name="T44" fmla="*/ 91 w 203"/>
                    <a:gd name="T45" fmla="*/ 122 h 901"/>
                    <a:gd name="T46" fmla="*/ 84 w 203"/>
                    <a:gd name="T47" fmla="*/ 99 h 901"/>
                    <a:gd name="T48" fmla="*/ 74 w 203"/>
                    <a:gd name="T49" fmla="*/ 82 h 901"/>
                    <a:gd name="T50" fmla="*/ 57 w 203"/>
                    <a:gd name="T51" fmla="*/ 69 h 901"/>
                    <a:gd name="T52" fmla="*/ 38 w 203"/>
                    <a:gd name="T53" fmla="*/ 61 h 901"/>
                    <a:gd name="T54" fmla="*/ 0 w 203"/>
                    <a:gd name="T55" fmla="*/ 57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901"/>
                    <a:gd name="T86" fmla="*/ 203 w 203"/>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901">
                      <a:moveTo>
                        <a:pt x="0" y="57"/>
                      </a:moveTo>
                      <a:lnTo>
                        <a:pt x="99" y="0"/>
                      </a:lnTo>
                      <a:lnTo>
                        <a:pt x="132" y="0"/>
                      </a:lnTo>
                      <a:lnTo>
                        <a:pt x="159" y="8"/>
                      </a:lnTo>
                      <a:lnTo>
                        <a:pt x="175" y="19"/>
                      </a:lnTo>
                      <a:lnTo>
                        <a:pt x="188" y="32"/>
                      </a:lnTo>
                      <a:lnTo>
                        <a:pt x="198" y="51"/>
                      </a:lnTo>
                      <a:lnTo>
                        <a:pt x="202" y="70"/>
                      </a:lnTo>
                      <a:lnTo>
                        <a:pt x="203" y="99"/>
                      </a:lnTo>
                      <a:lnTo>
                        <a:pt x="203" y="424"/>
                      </a:lnTo>
                      <a:lnTo>
                        <a:pt x="198" y="443"/>
                      </a:lnTo>
                      <a:lnTo>
                        <a:pt x="183" y="454"/>
                      </a:lnTo>
                      <a:lnTo>
                        <a:pt x="173" y="463"/>
                      </a:lnTo>
                      <a:lnTo>
                        <a:pt x="173" y="881"/>
                      </a:lnTo>
                      <a:lnTo>
                        <a:pt x="151" y="901"/>
                      </a:lnTo>
                      <a:lnTo>
                        <a:pt x="130" y="883"/>
                      </a:lnTo>
                      <a:lnTo>
                        <a:pt x="130" y="461"/>
                      </a:lnTo>
                      <a:lnTo>
                        <a:pt x="109" y="452"/>
                      </a:lnTo>
                      <a:lnTo>
                        <a:pt x="94" y="443"/>
                      </a:lnTo>
                      <a:lnTo>
                        <a:pt x="91" y="434"/>
                      </a:lnTo>
                      <a:lnTo>
                        <a:pt x="91" y="419"/>
                      </a:lnTo>
                      <a:lnTo>
                        <a:pt x="91" y="145"/>
                      </a:lnTo>
                      <a:lnTo>
                        <a:pt x="91" y="122"/>
                      </a:lnTo>
                      <a:lnTo>
                        <a:pt x="84" y="99"/>
                      </a:lnTo>
                      <a:lnTo>
                        <a:pt x="74" y="82"/>
                      </a:lnTo>
                      <a:lnTo>
                        <a:pt x="57" y="69"/>
                      </a:lnTo>
                      <a:lnTo>
                        <a:pt x="38" y="61"/>
                      </a:lnTo>
                      <a:lnTo>
                        <a:pt x="0" y="57"/>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51" name="Freeform 50"/>
                <p:cNvSpPr>
                  <a:spLocks/>
                </p:cNvSpPr>
                <p:nvPr/>
              </p:nvSpPr>
              <p:spPr bwMode="auto">
                <a:xfrm>
                  <a:off x="4135" y="3386"/>
                  <a:ext cx="68" cy="290"/>
                </a:xfrm>
                <a:custGeom>
                  <a:avLst/>
                  <a:gdLst>
                    <a:gd name="T0" fmla="*/ 0 w 204"/>
                    <a:gd name="T1" fmla="*/ 56 h 870"/>
                    <a:gd name="T2" fmla="*/ 98 w 204"/>
                    <a:gd name="T3" fmla="*/ 0 h 870"/>
                    <a:gd name="T4" fmla="*/ 131 w 204"/>
                    <a:gd name="T5" fmla="*/ 0 h 870"/>
                    <a:gd name="T6" fmla="*/ 158 w 204"/>
                    <a:gd name="T7" fmla="*/ 9 h 870"/>
                    <a:gd name="T8" fmla="*/ 176 w 204"/>
                    <a:gd name="T9" fmla="*/ 18 h 870"/>
                    <a:gd name="T10" fmla="*/ 189 w 204"/>
                    <a:gd name="T11" fmla="*/ 30 h 870"/>
                    <a:gd name="T12" fmla="*/ 199 w 204"/>
                    <a:gd name="T13" fmla="*/ 50 h 870"/>
                    <a:gd name="T14" fmla="*/ 201 w 204"/>
                    <a:gd name="T15" fmla="*/ 66 h 870"/>
                    <a:gd name="T16" fmla="*/ 204 w 204"/>
                    <a:gd name="T17" fmla="*/ 95 h 870"/>
                    <a:gd name="T18" fmla="*/ 204 w 204"/>
                    <a:gd name="T19" fmla="*/ 410 h 870"/>
                    <a:gd name="T20" fmla="*/ 199 w 204"/>
                    <a:gd name="T21" fmla="*/ 429 h 870"/>
                    <a:gd name="T22" fmla="*/ 184 w 204"/>
                    <a:gd name="T23" fmla="*/ 439 h 870"/>
                    <a:gd name="T24" fmla="*/ 173 w 204"/>
                    <a:gd name="T25" fmla="*/ 448 h 870"/>
                    <a:gd name="T26" fmla="*/ 173 w 204"/>
                    <a:gd name="T27" fmla="*/ 851 h 870"/>
                    <a:gd name="T28" fmla="*/ 150 w 204"/>
                    <a:gd name="T29" fmla="*/ 870 h 870"/>
                    <a:gd name="T30" fmla="*/ 129 w 204"/>
                    <a:gd name="T31" fmla="*/ 854 h 870"/>
                    <a:gd name="T32" fmla="*/ 129 w 204"/>
                    <a:gd name="T33" fmla="*/ 445 h 870"/>
                    <a:gd name="T34" fmla="*/ 108 w 204"/>
                    <a:gd name="T35" fmla="*/ 436 h 870"/>
                    <a:gd name="T36" fmla="*/ 93 w 204"/>
                    <a:gd name="T37" fmla="*/ 429 h 870"/>
                    <a:gd name="T38" fmla="*/ 91 w 204"/>
                    <a:gd name="T39" fmla="*/ 420 h 870"/>
                    <a:gd name="T40" fmla="*/ 91 w 204"/>
                    <a:gd name="T41" fmla="*/ 406 h 870"/>
                    <a:gd name="T42" fmla="*/ 91 w 204"/>
                    <a:gd name="T43" fmla="*/ 140 h 870"/>
                    <a:gd name="T44" fmla="*/ 91 w 204"/>
                    <a:gd name="T45" fmla="*/ 117 h 870"/>
                    <a:gd name="T46" fmla="*/ 83 w 204"/>
                    <a:gd name="T47" fmla="*/ 95 h 870"/>
                    <a:gd name="T48" fmla="*/ 73 w 204"/>
                    <a:gd name="T49" fmla="*/ 78 h 870"/>
                    <a:gd name="T50" fmla="*/ 58 w 204"/>
                    <a:gd name="T51" fmla="*/ 66 h 870"/>
                    <a:gd name="T52" fmla="*/ 38 w 204"/>
                    <a:gd name="T53" fmla="*/ 58 h 870"/>
                    <a:gd name="T54" fmla="*/ 0 w 204"/>
                    <a:gd name="T55" fmla="*/ 56 h 8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870"/>
                    <a:gd name="T86" fmla="*/ 204 w 204"/>
                    <a:gd name="T87" fmla="*/ 870 h 8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870">
                      <a:moveTo>
                        <a:pt x="0" y="56"/>
                      </a:moveTo>
                      <a:lnTo>
                        <a:pt x="98" y="0"/>
                      </a:lnTo>
                      <a:lnTo>
                        <a:pt x="131" y="0"/>
                      </a:lnTo>
                      <a:lnTo>
                        <a:pt x="158" y="9"/>
                      </a:lnTo>
                      <a:lnTo>
                        <a:pt x="176" y="18"/>
                      </a:lnTo>
                      <a:lnTo>
                        <a:pt x="189" y="30"/>
                      </a:lnTo>
                      <a:lnTo>
                        <a:pt x="199" y="50"/>
                      </a:lnTo>
                      <a:lnTo>
                        <a:pt x="201" y="66"/>
                      </a:lnTo>
                      <a:lnTo>
                        <a:pt x="204" y="95"/>
                      </a:lnTo>
                      <a:lnTo>
                        <a:pt x="204" y="410"/>
                      </a:lnTo>
                      <a:lnTo>
                        <a:pt x="199" y="429"/>
                      </a:lnTo>
                      <a:lnTo>
                        <a:pt x="184" y="439"/>
                      </a:lnTo>
                      <a:lnTo>
                        <a:pt x="173" y="448"/>
                      </a:lnTo>
                      <a:lnTo>
                        <a:pt x="173" y="851"/>
                      </a:lnTo>
                      <a:lnTo>
                        <a:pt x="150" y="870"/>
                      </a:lnTo>
                      <a:lnTo>
                        <a:pt x="129" y="854"/>
                      </a:lnTo>
                      <a:lnTo>
                        <a:pt x="129" y="445"/>
                      </a:lnTo>
                      <a:lnTo>
                        <a:pt x="108" y="436"/>
                      </a:lnTo>
                      <a:lnTo>
                        <a:pt x="93" y="429"/>
                      </a:lnTo>
                      <a:lnTo>
                        <a:pt x="91" y="420"/>
                      </a:lnTo>
                      <a:lnTo>
                        <a:pt x="91" y="406"/>
                      </a:lnTo>
                      <a:lnTo>
                        <a:pt x="91" y="140"/>
                      </a:lnTo>
                      <a:lnTo>
                        <a:pt x="91" y="117"/>
                      </a:lnTo>
                      <a:lnTo>
                        <a:pt x="83" y="95"/>
                      </a:lnTo>
                      <a:lnTo>
                        <a:pt x="73" y="78"/>
                      </a:lnTo>
                      <a:lnTo>
                        <a:pt x="58" y="66"/>
                      </a:lnTo>
                      <a:lnTo>
                        <a:pt x="38" y="58"/>
                      </a:lnTo>
                      <a:lnTo>
                        <a:pt x="0" y="56"/>
                      </a:lnTo>
                      <a:close/>
                    </a:path>
                  </a:pathLst>
                </a:custGeom>
                <a:solidFill>
                  <a:srgbClr val="3F3F3F"/>
                </a:solidFill>
                <a:ln w="9525">
                  <a:noFill/>
                  <a:round/>
                  <a:headEnd/>
                  <a:tailEnd/>
                </a:ln>
              </p:spPr>
              <p:txBody>
                <a:bodyPr/>
                <a:lstStyle/>
                <a:p>
                  <a:endParaRPr lang="en-US" dirty="0">
                    <a:solidFill>
                      <a:prstClr val="black"/>
                    </a:solidFill>
                  </a:endParaRPr>
                </a:p>
              </p:txBody>
            </p:sp>
          </p:grpSp>
          <p:grpSp>
            <p:nvGrpSpPr>
              <p:cNvPr id="10" name="Group 51"/>
              <p:cNvGrpSpPr>
                <a:grpSpLocks/>
              </p:cNvGrpSpPr>
              <p:nvPr/>
            </p:nvGrpSpPr>
            <p:grpSpPr bwMode="auto">
              <a:xfrm>
                <a:off x="3615" y="3378"/>
                <a:ext cx="595" cy="613"/>
                <a:chOff x="3615" y="3378"/>
                <a:chExt cx="595" cy="613"/>
              </a:xfrm>
            </p:grpSpPr>
            <p:sp>
              <p:nvSpPr>
                <p:cNvPr id="3140" name="Freeform 52"/>
                <p:cNvSpPr>
                  <a:spLocks/>
                </p:cNvSpPr>
                <p:nvPr/>
              </p:nvSpPr>
              <p:spPr bwMode="auto">
                <a:xfrm>
                  <a:off x="3847" y="3537"/>
                  <a:ext cx="73" cy="315"/>
                </a:xfrm>
                <a:custGeom>
                  <a:avLst/>
                  <a:gdLst>
                    <a:gd name="T0" fmla="*/ 0 w 219"/>
                    <a:gd name="T1" fmla="*/ 63 h 945"/>
                    <a:gd name="T2" fmla="*/ 106 w 219"/>
                    <a:gd name="T3" fmla="*/ 2 h 945"/>
                    <a:gd name="T4" fmla="*/ 142 w 219"/>
                    <a:gd name="T5" fmla="*/ 0 h 945"/>
                    <a:gd name="T6" fmla="*/ 170 w 219"/>
                    <a:gd name="T7" fmla="*/ 10 h 945"/>
                    <a:gd name="T8" fmla="*/ 189 w 219"/>
                    <a:gd name="T9" fmla="*/ 21 h 945"/>
                    <a:gd name="T10" fmla="*/ 203 w 219"/>
                    <a:gd name="T11" fmla="*/ 35 h 945"/>
                    <a:gd name="T12" fmla="*/ 214 w 219"/>
                    <a:gd name="T13" fmla="*/ 55 h 945"/>
                    <a:gd name="T14" fmla="*/ 217 w 219"/>
                    <a:gd name="T15" fmla="*/ 74 h 945"/>
                    <a:gd name="T16" fmla="*/ 219 w 219"/>
                    <a:gd name="T17" fmla="*/ 103 h 945"/>
                    <a:gd name="T18" fmla="*/ 219 w 219"/>
                    <a:gd name="T19" fmla="*/ 445 h 945"/>
                    <a:gd name="T20" fmla="*/ 214 w 219"/>
                    <a:gd name="T21" fmla="*/ 464 h 945"/>
                    <a:gd name="T22" fmla="*/ 196 w 219"/>
                    <a:gd name="T23" fmla="*/ 478 h 945"/>
                    <a:gd name="T24" fmla="*/ 186 w 219"/>
                    <a:gd name="T25" fmla="*/ 486 h 945"/>
                    <a:gd name="T26" fmla="*/ 186 w 219"/>
                    <a:gd name="T27" fmla="*/ 922 h 945"/>
                    <a:gd name="T28" fmla="*/ 161 w 219"/>
                    <a:gd name="T29" fmla="*/ 945 h 945"/>
                    <a:gd name="T30" fmla="*/ 139 w 219"/>
                    <a:gd name="T31" fmla="*/ 925 h 945"/>
                    <a:gd name="T32" fmla="*/ 139 w 219"/>
                    <a:gd name="T33" fmla="*/ 482 h 945"/>
                    <a:gd name="T34" fmla="*/ 116 w 219"/>
                    <a:gd name="T35" fmla="*/ 476 h 945"/>
                    <a:gd name="T36" fmla="*/ 100 w 219"/>
                    <a:gd name="T37" fmla="*/ 464 h 945"/>
                    <a:gd name="T38" fmla="*/ 97 w 219"/>
                    <a:gd name="T39" fmla="*/ 457 h 945"/>
                    <a:gd name="T40" fmla="*/ 97 w 219"/>
                    <a:gd name="T41" fmla="*/ 439 h 945"/>
                    <a:gd name="T42" fmla="*/ 97 w 219"/>
                    <a:gd name="T43" fmla="*/ 154 h 945"/>
                    <a:gd name="T44" fmla="*/ 97 w 219"/>
                    <a:gd name="T45" fmla="*/ 128 h 945"/>
                    <a:gd name="T46" fmla="*/ 89 w 219"/>
                    <a:gd name="T47" fmla="*/ 103 h 945"/>
                    <a:gd name="T48" fmla="*/ 78 w 219"/>
                    <a:gd name="T49" fmla="*/ 85 h 945"/>
                    <a:gd name="T50" fmla="*/ 61 w 219"/>
                    <a:gd name="T51" fmla="*/ 74 h 945"/>
                    <a:gd name="T52" fmla="*/ 41 w 219"/>
                    <a:gd name="T53" fmla="*/ 67 h 945"/>
                    <a:gd name="T54" fmla="*/ 0 w 219"/>
                    <a:gd name="T55" fmla="*/ 63 h 9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5"/>
                    <a:gd name="T86" fmla="*/ 219 w 219"/>
                    <a:gd name="T87" fmla="*/ 945 h 9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5">
                      <a:moveTo>
                        <a:pt x="0" y="63"/>
                      </a:moveTo>
                      <a:lnTo>
                        <a:pt x="106" y="2"/>
                      </a:lnTo>
                      <a:lnTo>
                        <a:pt x="142" y="0"/>
                      </a:lnTo>
                      <a:lnTo>
                        <a:pt x="170" y="10"/>
                      </a:lnTo>
                      <a:lnTo>
                        <a:pt x="189" y="21"/>
                      </a:lnTo>
                      <a:lnTo>
                        <a:pt x="203" y="35"/>
                      </a:lnTo>
                      <a:lnTo>
                        <a:pt x="214" y="55"/>
                      </a:lnTo>
                      <a:lnTo>
                        <a:pt x="217" y="74"/>
                      </a:lnTo>
                      <a:lnTo>
                        <a:pt x="219" y="103"/>
                      </a:lnTo>
                      <a:lnTo>
                        <a:pt x="219" y="445"/>
                      </a:lnTo>
                      <a:lnTo>
                        <a:pt x="214" y="464"/>
                      </a:lnTo>
                      <a:lnTo>
                        <a:pt x="196" y="478"/>
                      </a:lnTo>
                      <a:lnTo>
                        <a:pt x="186" y="486"/>
                      </a:lnTo>
                      <a:lnTo>
                        <a:pt x="186" y="922"/>
                      </a:lnTo>
                      <a:lnTo>
                        <a:pt x="161" y="945"/>
                      </a:lnTo>
                      <a:lnTo>
                        <a:pt x="139" y="925"/>
                      </a:lnTo>
                      <a:lnTo>
                        <a:pt x="139" y="482"/>
                      </a:lnTo>
                      <a:lnTo>
                        <a:pt x="116" y="476"/>
                      </a:lnTo>
                      <a:lnTo>
                        <a:pt x="100" y="464"/>
                      </a:lnTo>
                      <a:lnTo>
                        <a:pt x="97" y="457"/>
                      </a:lnTo>
                      <a:lnTo>
                        <a:pt x="97" y="439"/>
                      </a:lnTo>
                      <a:lnTo>
                        <a:pt x="97" y="154"/>
                      </a:lnTo>
                      <a:lnTo>
                        <a:pt x="97" y="128"/>
                      </a:lnTo>
                      <a:lnTo>
                        <a:pt x="89" y="103"/>
                      </a:lnTo>
                      <a:lnTo>
                        <a:pt x="78" y="85"/>
                      </a:lnTo>
                      <a:lnTo>
                        <a:pt x="61" y="74"/>
                      </a:lnTo>
                      <a:lnTo>
                        <a:pt x="41" y="67"/>
                      </a:lnTo>
                      <a:lnTo>
                        <a:pt x="0" y="63"/>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1" name="Freeform 53"/>
                <p:cNvSpPr>
                  <a:spLocks/>
                </p:cNvSpPr>
                <p:nvPr/>
              </p:nvSpPr>
              <p:spPr bwMode="auto">
                <a:xfrm>
                  <a:off x="3738" y="3595"/>
                  <a:ext cx="77" cy="324"/>
                </a:xfrm>
                <a:custGeom>
                  <a:avLst/>
                  <a:gdLst>
                    <a:gd name="T0" fmla="*/ 0 w 232"/>
                    <a:gd name="T1" fmla="*/ 64 h 972"/>
                    <a:gd name="T2" fmla="*/ 112 w 232"/>
                    <a:gd name="T3" fmla="*/ 3 h 972"/>
                    <a:gd name="T4" fmla="*/ 151 w 232"/>
                    <a:gd name="T5" fmla="*/ 0 h 972"/>
                    <a:gd name="T6" fmla="*/ 181 w 232"/>
                    <a:gd name="T7" fmla="*/ 10 h 972"/>
                    <a:gd name="T8" fmla="*/ 201 w 232"/>
                    <a:gd name="T9" fmla="*/ 22 h 972"/>
                    <a:gd name="T10" fmla="*/ 215 w 232"/>
                    <a:gd name="T11" fmla="*/ 37 h 972"/>
                    <a:gd name="T12" fmla="*/ 226 w 232"/>
                    <a:gd name="T13" fmla="*/ 55 h 972"/>
                    <a:gd name="T14" fmla="*/ 229 w 232"/>
                    <a:gd name="T15" fmla="*/ 75 h 972"/>
                    <a:gd name="T16" fmla="*/ 232 w 232"/>
                    <a:gd name="T17" fmla="*/ 107 h 972"/>
                    <a:gd name="T18" fmla="*/ 232 w 232"/>
                    <a:gd name="T19" fmla="*/ 458 h 972"/>
                    <a:gd name="T20" fmla="*/ 226 w 232"/>
                    <a:gd name="T21" fmla="*/ 477 h 972"/>
                    <a:gd name="T22" fmla="*/ 210 w 232"/>
                    <a:gd name="T23" fmla="*/ 493 h 972"/>
                    <a:gd name="T24" fmla="*/ 197 w 232"/>
                    <a:gd name="T25" fmla="*/ 500 h 972"/>
                    <a:gd name="T26" fmla="*/ 197 w 232"/>
                    <a:gd name="T27" fmla="*/ 952 h 972"/>
                    <a:gd name="T28" fmla="*/ 170 w 232"/>
                    <a:gd name="T29" fmla="*/ 972 h 972"/>
                    <a:gd name="T30" fmla="*/ 148 w 232"/>
                    <a:gd name="T31" fmla="*/ 954 h 972"/>
                    <a:gd name="T32" fmla="*/ 148 w 232"/>
                    <a:gd name="T33" fmla="*/ 498 h 972"/>
                    <a:gd name="T34" fmla="*/ 123 w 232"/>
                    <a:gd name="T35" fmla="*/ 490 h 972"/>
                    <a:gd name="T36" fmla="*/ 107 w 232"/>
                    <a:gd name="T37" fmla="*/ 477 h 972"/>
                    <a:gd name="T38" fmla="*/ 104 w 232"/>
                    <a:gd name="T39" fmla="*/ 470 h 972"/>
                    <a:gd name="T40" fmla="*/ 104 w 232"/>
                    <a:gd name="T41" fmla="*/ 452 h 972"/>
                    <a:gd name="T42" fmla="*/ 104 w 232"/>
                    <a:gd name="T43" fmla="*/ 158 h 972"/>
                    <a:gd name="T44" fmla="*/ 104 w 232"/>
                    <a:gd name="T45" fmla="*/ 132 h 972"/>
                    <a:gd name="T46" fmla="*/ 94 w 232"/>
                    <a:gd name="T47" fmla="*/ 107 h 972"/>
                    <a:gd name="T48" fmla="*/ 83 w 232"/>
                    <a:gd name="T49" fmla="*/ 87 h 972"/>
                    <a:gd name="T50" fmla="*/ 64 w 232"/>
                    <a:gd name="T51" fmla="*/ 74 h 972"/>
                    <a:gd name="T52" fmla="*/ 45 w 232"/>
                    <a:gd name="T53" fmla="*/ 68 h 972"/>
                    <a:gd name="T54" fmla="*/ 0 w 232"/>
                    <a:gd name="T55" fmla="*/ 64 h 9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2"/>
                    <a:gd name="T85" fmla="*/ 0 h 972"/>
                    <a:gd name="T86" fmla="*/ 232 w 232"/>
                    <a:gd name="T87" fmla="*/ 972 h 9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2" h="972">
                      <a:moveTo>
                        <a:pt x="0" y="64"/>
                      </a:moveTo>
                      <a:lnTo>
                        <a:pt x="112" y="3"/>
                      </a:lnTo>
                      <a:lnTo>
                        <a:pt x="151" y="0"/>
                      </a:lnTo>
                      <a:lnTo>
                        <a:pt x="181" y="10"/>
                      </a:lnTo>
                      <a:lnTo>
                        <a:pt x="201" y="22"/>
                      </a:lnTo>
                      <a:lnTo>
                        <a:pt x="215" y="37"/>
                      </a:lnTo>
                      <a:lnTo>
                        <a:pt x="226" y="55"/>
                      </a:lnTo>
                      <a:lnTo>
                        <a:pt x="229" y="75"/>
                      </a:lnTo>
                      <a:lnTo>
                        <a:pt x="232" y="107"/>
                      </a:lnTo>
                      <a:lnTo>
                        <a:pt x="232" y="458"/>
                      </a:lnTo>
                      <a:lnTo>
                        <a:pt x="226" y="477"/>
                      </a:lnTo>
                      <a:lnTo>
                        <a:pt x="210" y="493"/>
                      </a:lnTo>
                      <a:lnTo>
                        <a:pt x="197" y="500"/>
                      </a:lnTo>
                      <a:lnTo>
                        <a:pt x="197" y="952"/>
                      </a:lnTo>
                      <a:lnTo>
                        <a:pt x="170" y="972"/>
                      </a:lnTo>
                      <a:lnTo>
                        <a:pt x="148" y="954"/>
                      </a:lnTo>
                      <a:lnTo>
                        <a:pt x="148" y="498"/>
                      </a:lnTo>
                      <a:lnTo>
                        <a:pt x="123" y="490"/>
                      </a:lnTo>
                      <a:lnTo>
                        <a:pt x="107" y="477"/>
                      </a:lnTo>
                      <a:lnTo>
                        <a:pt x="104" y="470"/>
                      </a:lnTo>
                      <a:lnTo>
                        <a:pt x="104" y="452"/>
                      </a:lnTo>
                      <a:lnTo>
                        <a:pt x="104" y="158"/>
                      </a:lnTo>
                      <a:lnTo>
                        <a:pt x="104" y="132"/>
                      </a:lnTo>
                      <a:lnTo>
                        <a:pt x="94" y="107"/>
                      </a:lnTo>
                      <a:lnTo>
                        <a:pt x="83" y="87"/>
                      </a:lnTo>
                      <a:lnTo>
                        <a:pt x="64" y="74"/>
                      </a:lnTo>
                      <a:lnTo>
                        <a:pt x="45" y="68"/>
                      </a:lnTo>
                      <a:lnTo>
                        <a:pt x="0" y="64"/>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2" name="Freeform 54"/>
                <p:cNvSpPr>
                  <a:spLocks/>
                </p:cNvSpPr>
                <p:nvPr/>
              </p:nvSpPr>
              <p:spPr bwMode="auto">
                <a:xfrm>
                  <a:off x="3615" y="3661"/>
                  <a:ext cx="87" cy="330"/>
                </a:xfrm>
                <a:custGeom>
                  <a:avLst/>
                  <a:gdLst>
                    <a:gd name="T0" fmla="*/ 0 w 261"/>
                    <a:gd name="T1" fmla="*/ 66 h 989"/>
                    <a:gd name="T2" fmla="*/ 127 w 261"/>
                    <a:gd name="T3" fmla="*/ 2 h 989"/>
                    <a:gd name="T4" fmla="*/ 170 w 261"/>
                    <a:gd name="T5" fmla="*/ 0 h 989"/>
                    <a:gd name="T6" fmla="*/ 203 w 261"/>
                    <a:gd name="T7" fmla="*/ 11 h 989"/>
                    <a:gd name="T8" fmla="*/ 226 w 261"/>
                    <a:gd name="T9" fmla="*/ 23 h 989"/>
                    <a:gd name="T10" fmla="*/ 243 w 261"/>
                    <a:gd name="T11" fmla="*/ 37 h 989"/>
                    <a:gd name="T12" fmla="*/ 254 w 261"/>
                    <a:gd name="T13" fmla="*/ 57 h 989"/>
                    <a:gd name="T14" fmla="*/ 258 w 261"/>
                    <a:gd name="T15" fmla="*/ 77 h 989"/>
                    <a:gd name="T16" fmla="*/ 261 w 261"/>
                    <a:gd name="T17" fmla="*/ 109 h 989"/>
                    <a:gd name="T18" fmla="*/ 261 w 261"/>
                    <a:gd name="T19" fmla="*/ 465 h 989"/>
                    <a:gd name="T20" fmla="*/ 254 w 261"/>
                    <a:gd name="T21" fmla="*/ 486 h 989"/>
                    <a:gd name="T22" fmla="*/ 236 w 261"/>
                    <a:gd name="T23" fmla="*/ 500 h 989"/>
                    <a:gd name="T24" fmla="*/ 222 w 261"/>
                    <a:gd name="T25" fmla="*/ 509 h 989"/>
                    <a:gd name="T26" fmla="*/ 222 w 261"/>
                    <a:gd name="T27" fmla="*/ 967 h 989"/>
                    <a:gd name="T28" fmla="*/ 193 w 261"/>
                    <a:gd name="T29" fmla="*/ 989 h 989"/>
                    <a:gd name="T30" fmla="*/ 166 w 261"/>
                    <a:gd name="T31" fmla="*/ 970 h 989"/>
                    <a:gd name="T32" fmla="*/ 166 w 261"/>
                    <a:gd name="T33" fmla="*/ 505 h 989"/>
                    <a:gd name="T34" fmla="*/ 140 w 261"/>
                    <a:gd name="T35" fmla="*/ 498 h 989"/>
                    <a:gd name="T36" fmla="*/ 121 w 261"/>
                    <a:gd name="T37" fmla="*/ 486 h 989"/>
                    <a:gd name="T38" fmla="*/ 117 w 261"/>
                    <a:gd name="T39" fmla="*/ 478 h 989"/>
                    <a:gd name="T40" fmla="*/ 117 w 261"/>
                    <a:gd name="T41" fmla="*/ 460 h 989"/>
                    <a:gd name="T42" fmla="*/ 117 w 261"/>
                    <a:gd name="T43" fmla="*/ 160 h 989"/>
                    <a:gd name="T44" fmla="*/ 117 w 261"/>
                    <a:gd name="T45" fmla="*/ 134 h 989"/>
                    <a:gd name="T46" fmla="*/ 107 w 261"/>
                    <a:gd name="T47" fmla="*/ 109 h 989"/>
                    <a:gd name="T48" fmla="*/ 93 w 261"/>
                    <a:gd name="T49" fmla="*/ 90 h 989"/>
                    <a:gd name="T50" fmla="*/ 72 w 261"/>
                    <a:gd name="T51" fmla="*/ 76 h 989"/>
                    <a:gd name="T52" fmla="*/ 49 w 261"/>
                    <a:gd name="T53" fmla="*/ 70 h 989"/>
                    <a:gd name="T54" fmla="*/ 0 w 261"/>
                    <a:gd name="T55" fmla="*/ 66 h 9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1"/>
                    <a:gd name="T85" fmla="*/ 0 h 989"/>
                    <a:gd name="T86" fmla="*/ 261 w 261"/>
                    <a:gd name="T87" fmla="*/ 989 h 9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1" h="989">
                      <a:moveTo>
                        <a:pt x="0" y="66"/>
                      </a:moveTo>
                      <a:lnTo>
                        <a:pt x="127" y="2"/>
                      </a:lnTo>
                      <a:lnTo>
                        <a:pt x="170" y="0"/>
                      </a:lnTo>
                      <a:lnTo>
                        <a:pt x="203" y="11"/>
                      </a:lnTo>
                      <a:lnTo>
                        <a:pt x="226" y="23"/>
                      </a:lnTo>
                      <a:lnTo>
                        <a:pt x="243" y="37"/>
                      </a:lnTo>
                      <a:lnTo>
                        <a:pt x="254" y="57"/>
                      </a:lnTo>
                      <a:lnTo>
                        <a:pt x="258" y="77"/>
                      </a:lnTo>
                      <a:lnTo>
                        <a:pt x="261" y="109"/>
                      </a:lnTo>
                      <a:lnTo>
                        <a:pt x="261" y="465"/>
                      </a:lnTo>
                      <a:lnTo>
                        <a:pt x="254" y="486"/>
                      </a:lnTo>
                      <a:lnTo>
                        <a:pt x="236" y="500"/>
                      </a:lnTo>
                      <a:lnTo>
                        <a:pt x="222" y="509"/>
                      </a:lnTo>
                      <a:lnTo>
                        <a:pt x="222" y="967"/>
                      </a:lnTo>
                      <a:lnTo>
                        <a:pt x="193" y="989"/>
                      </a:lnTo>
                      <a:lnTo>
                        <a:pt x="166" y="970"/>
                      </a:lnTo>
                      <a:lnTo>
                        <a:pt x="166" y="505"/>
                      </a:lnTo>
                      <a:lnTo>
                        <a:pt x="140" y="498"/>
                      </a:lnTo>
                      <a:lnTo>
                        <a:pt x="121" y="486"/>
                      </a:lnTo>
                      <a:lnTo>
                        <a:pt x="117" y="478"/>
                      </a:lnTo>
                      <a:lnTo>
                        <a:pt x="117" y="460"/>
                      </a:lnTo>
                      <a:lnTo>
                        <a:pt x="117" y="160"/>
                      </a:lnTo>
                      <a:lnTo>
                        <a:pt x="117" y="134"/>
                      </a:lnTo>
                      <a:lnTo>
                        <a:pt x="107" y="109"/>
                      </a:lnTo>
                      <a:lnTo>
                        <a:pt x="93" y="90"/>
                      </a:lnTo>
                      <a:lnTo>
                        <a:pt x="72" y="76"/>
                      </a:lnTo>
                      <a:lnTo>
                        <a:pt x="49" y="70"/>
                      </a:lnTo>
                      <a:lnTo>
                        <a:pt x="0" y="66"/>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3" name="Freeform 55"/>
                <p:cNvSpPr>
                  <a:spLocks/>
                </p:cNvSpPr>
                <p:nvPr/>
              </p:nvSpPr>
              <p:spPr bwMode="auto">
                <a:xfrm>
                  <a:off x="3952" y="3481"/>
                  <a:ext cx="74" cy="310"/>
                </a:xfrm>
                <a:custGeom>
                  <a:avLst/>
                  <a:gdLst>
                    <a:gd name="T0" fmla="*/ 0 w 220"/>
                    <a:gd name="T1" fmla="*/ 62 h 930"/>
                    <a:gd name="T2" fmla="*/ 106 w 220"/>
                    <a:gd name="T3" fmla="*/ 2 h 930"/>
                    <a:gd name="T4" fmla="*/ 142 w 220"/>
                    <a:gd name="T5" fmla="*/ 0 h 930"/>
                    <a:gd name="T6" fmla="*/ 170 w 220"/>
                    <a:gd name="T7" fmla="*/ 10 h 930"/>
                    <a:gd name="T8" fmla="*/ 189 w 220"/>
                    <a:gd name="T9" fmla="*/ 22 h 930"/>
                    <a:gd name="T10" fmla="*/ 203 w 220"/>
                    <a:gd name="T11" fmla="*/ 36 h 930"/>
                    <a:gd name="T12" fmla="*/ 215 w 220"/>
                    <a:gd name="T13" fmla="*/ 55 h 930"/>
                    <a:gd name="T14" fmla="*/ 217 w 220"/>
                    <a:gd name="T15" fmla="*/ 74 h 930"/>
                    <a:gd name="T16" fmla="*/ 220 w 220"/>
                    <a:gd name="T17" fmla="*/ 104 h 930"/>
                    <a:gd name="T18" fmla="*/ 220 w 220"/>
                    <a:gd name="T19" fmla="*/ 439 h 930"/>
                    <a:gd name="T20" fmla="*/ 215 w 220"/>
                    <a:gd name="T21" fmla="*/ 458 h 930"/>
                    <a:gd name="T22" fmla="*/ 198 w 220"/>
                    <a:gd name="T23" fmla="*/ 471 h 930"/>
                    <a:gd name="T24" fmla="*/ 187 w 220"/>
                    <a:gd name="T25" fmla="*/ 480 h 930"/>
                    <a:gd name="T26" fmla="*/ 187 w 220"/>
                    <a:gd name="T27" fmla="*/ 910 h 930"/>
                    <a:gd name="T28" fmla="*/ 162 w 220"/>
                    <a:gd name="T29" fmla="*/ 930 h 930"/>
                    <a:gd name="T30" fmla="*/ 140 w 220"/>
                    <a:gd name="T31" fmla="*/ 912 h 930"/>
                    <a:gd name="T32" fmla="*/ 140 w 220"/>
                    <a:gd name="T33" fmla="*/ 477 h 930"/>
                    <a:gd name="T34" fmla="*/ 118 w 220"/>
                    <a:gd name="T35" fmla="*/ 468 h 930"/>
                    <a:gd name="T36" fmla="*/ 101 w 220"/>
                    <a:gd name="T37" fmla="*/ 458 h 930"/>
                    <a:gd name="T38" fmla="*/ 99 w 220"/>
                    <a:gd name="T39" fmla="*/ 449 h 930"/>
                    <a:gd name="T40" fmla="*/ 99 w 220"/>
                    <a:gd name="T41" fmla="*/ 432 h 930"/>
                    <a:gd name="T42" fmla="*/ 99 w 220"/>
                    <a:gd name="T43" fmla="*/ 151 h 930"/>
                    <a:gd name="T44" fmla="*/ 99 w 220"/>
                    <a:gd name="T45" fmla="*/ 127 h 930"/>
                    <a:gd name="T46" fmla="*/ 90 w 220"/>
                    <a:gd name="T47" fmla="*/ 104 h 930"/>
                    <a:gd name="T48" fmla="*/ 78 w 220"/>
                    <a:gd name="T49" fmla="*/ 84 h 930"/>
                    <a:gd name="T50" fmla="*/ 62 w 220"/>
                    <a:gd name="T51" fmla="*/ 72 h 930"/>
                    <a:gd name="T52" fmla="*/ 42 w 220"/>
                    <a:gd name="T53" fmla="*/ 66 h 930"/>
                    <a:gd name="T54" fmla="*/ 0 w 220"/>
                    <a:gd name="T55" fmla="*/ 62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30"/>
                    <a:gd name="T86" fmla="*/ 220 w 220"/>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30">
                      <a:moveTo>
                        <a:pt x="0" y="62"/>
                      </a:moveTo>
                      <a:lnTo>
                        <a:pt x="106" y="2"/>
                      </a:lnTo>
                      <a:lnTo>
                        <a:pt x="142" y="0"/>
                      </a:lnTo>
                      <a:lnTo>
                        <a:pt x="170" y="10"/>
                      </a:lnTo>
                      <a:lnTo>
                        <a:pt x="189" y="22"/>
                      </a:lnTo>
                      <a:lnTo>
                        <a:pt x="203" y="36"/>
                      </a:lnTo>
                      <a:lnTo>
                        <a:pt x="215" y="55"/>
                      </a:lnTo>
                      <a:lnTo>
                        <a:pt x="217" y="74"/>
                      </a:lnTo>
                      <a:lnTo>
                        <a:pt x="220" y="104"/>
                      </a:lnTo>
                      <a:lnTo>
                        <a:pt x="220" y="439"/>
                      </a:lnTo>
                      <a:lnTo>
                        <a:pt x="215" y="458"/>
                      </a:lnTo>
                      <a:lnTo>
                        <a:pt x="198" y="471"/>
                      </a:lnTo>
                      <a:lnTo>
                        <a:pt x="187" y="480"/>
                      </a:lnTo>
                      <a:lnTo>
                        <a:pt x="187" y="910"/>
                      </a:lnTo>
                      <a:lnTo>
                        <a:pt x="162" y="930"/>
                      </a:lnTo>
                      <a:lnTo>
                        <a:pt x="140" y="912"/>
                      </a:lnTo>
                      <a:lnTo>
                        <a:pt x="140" y="477"/>
                      </a:lnTo>
                      <a:lnTo>
                        <a:pt x="118" y="468"/>
                      </a:lnTo>
                      <a:lnTo>
                        <a:pt x="101" y="458"/>
                      </a:lnTo>
                      <a:lnTo>
                        <a:pt x="99" y="449"/>
                      </a:lnTo>
                      <a:lnTo>
                        <a:pt x="99" y="432"/>
                      </a:lnTo>
                      <a:lnTo>
                        <a:pt x="99" y="151"/>
                      </a:lnTo>
                      <a:lnTo>
                        <a:pt x="99" y="127"/>
                      </a:lnTo>
                      <a:lnTo>
                        <a:pt x="90" y="104"/>
                      </a:lnTo>
                      <a:lnTo>
                        <a:pt x="78" y="84"/>
                      </a:lnTo>
                      <a:lnTo>
                        <a:pt x="62" y="72"/>
                      </a:lnTo>
                      <a:lnTo>
                        <a:pt x="42" y="66"/>
                      </a:lnTo>
                      <a:lnTo>
                        <a:pt x="0" y="62"/>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4" name="Freeform 56"/>
                <p:cNvSpPr>
                  <a:spLocks/>
                </p:cNvSpPr>
                <p:nvPr/>
              </p:nvSpPr>
              <p:spPr bwMode="auto">
                <a:xfrm>
                  <a:off x="4053" y="3427"/>
                  <a:ext cx="68" cy="300"/>
                </a:xfrm>
                <a:custGeom>
                  <a:avLst/>
                  <a:gdLst>
                    <a:gd name="T0" fmla="*/ 0 w 204"/>
                    <a:gd name="T1" fmla="*/ 58 h 900"/>
                    <a:gd name="T2" fmla="*/ 101 w 204"/>
                    <a:gd name="T3" fmla="*/ 1 h 900"/>
                    <a:gd name="T4" fmla="*/ 134 w 204"/>
                    <a:gd name="T5" fmla="*/ 0 h 900"/>
                    <a:gd name="T6" fmla="*/ 158 w 204"/>
                    <a:gd name="T7" fmla="*/ 9 h 900"/>
                    <a:gd name="T8" fmla="*/ 177 w 204"/>
                    <a:gd name="T9" fmla="*/ 20 h 900"/>
                    <a:gd name="T10" fmla="*/ 190 w 204"/>
                    <a:gd name="T11" fmla="*/ 31 h 900"/>
                    <a:gd name="T12" fmla="*/ 200 w 204"/>
                    <a:gd name="T13" fmla="*/ 50 h 900"/>
                    <a:gd name="T14" fmla="*/ 203 w 204"/>
                    <a:gd name="T15" fmla="*/ 68 h 900"/>
                    <a:gd name="T16" fmla="*/ 204 w 204"/>
                    <a:gd name="T17" fmla="*/ 100 h 900"/>
                    <a:gd name="T18" fmla="*/ 204 w 204"/>
                    <a:gd name="T19" fmla="*/ 423 h 900"/>
                    <a:gd name="T20" fmla="*/ 200 w 204"/>
                    <a:gd name="T21" fmla="*/ 442 h 900"/>
                    <a:gd name="T22" fmla="*/ 184 w 204"/>
                    <a:gd name="T23" fmla="*/ 455 h 900"/>
                    <a:gd name="T24" fmla="*/ 175 w 204"/>
                    <a:gd name="T25" fmla="*/ 463 h 900"/>
                    <a:gd name="T26" fmla="*/ 175 w 204"/>
                    <a:gd name="T27" fmla="*/ 880 h 900"/>
                    <a:gd name="T28" fmla="*/ 151 w 204"/>
                    <a:gd name="T29" fmla="*/ 900 h 900"/>
                    <a:gd name="T30" fmla="*/ 131 w 204"/>
                    <a:gd name="T31" fmla="*/ 883 h 900"/>
                    <a:gd name="T32" fmla="*/ 131 w 204"/>
                    <a:gd name="T33" fmla="*/ 460 h 900"/>
                    <a:gd name="T34" fmla="*/ 111 w 204"/>
                    <a:gd name="T35" fmla="*/ 451 h 900"/>
                    <a:gd name="T36" fmla="*/ 95 w 204"/>
                    <a:gd name="T37" fmla="*/ 442 h 900"/>
                    <a:gd name="T38" fmla="*/ 92 w 204"/>
                    <a:gd name="T39" fmla="*/ 435 h 900"/>
                    <a:gd name="T40" fmla="*/ 92 w 204"/>
                    <a:gd name="T41" fmla="*/ 418 h 900"/>
                    <a:gd name="T42" fmla="*/ 92 w 204"/>
                    <a:gd name="T43" fmla="*/ 147 h 900"/>
                    <a:gd name="T44" fmla="*/ 92 w 204"/>
                    <a:gd name="T45" fmla="*/ 123 h 900"/>
                    <a:gd name="T46" fmla="*/ 84 w 204"/>
                    <a:gd name="T47" fmla="*/ 100 h 900"/>
                    <a:gd name="T48" fmla="*/ 74 w 204"/>
                    <a:gd name="T49" fmla="*/ 80 h 900"/>
                    <a:gd name="T50" fmla="*/ 58 w 204"/>
                    <a:gd name="T51" fmla="*/ 68 h 900"/>
                    <a:gd name="T52" fmla="*/ 39 w 204"/>
                    <a:gd name="T53" fmla="*/ 61 h 900"/>
                    <a:gd name="T54" fmla="*/ 0 w 204"/>
                    <a:gd name="T55" fmla="*/ 58 h 9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900"/>
                    <a:gd name="T86" fmla="*/ 204 w 204"/>
                    <a:gd name="T87" fmla="*/ 900 h 9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900">
                      <a:moveTo>
                        <a:pt x="0" y="58"/>
                      </a:moveTo>
                      <a:lnTo>
                        <a:pt x="101" y="1"/>
                      </a:lnTo>
                      <a:lnTo>
                        <a:pt x="134" y="0"/>
                      </a:lnTo>
                      <a:lnTo>
                        <a:pt x="158" y="9"/>
                      </a:lnTo>
                      <a:lnTo>
                        <a:pt x="177" y="20"/>
                      </a:lnTo>
                      <a:lnTo>
                        <a:pt x="190" y="31"/>
                      </a:lnTo>
                      <a:lnTo>
                        <a:pt x="200" y="50"/>
                      </a:lnTo>
                      <a:lnTo>
                        <a:pt x="203" y="68"/>
                      </a:lnTo>
                      <a:lnTo>
                        <a:pt x="204" y="100"/>
                      </a:lnTo>
                      <a:lnTo>
                        <a:pt x="204" y="423"/>
                      </a:lnTo>
                      <a:lnTo>
                        <a:pt x="200" y="442"/>
                      </a:lnTo>
                      <a:lnTo>
                        <a:pt x="184" y="455"/>
                      </a:lnTo>
                      <a:lnTo>
                        <a:pt x="175" y="463"/>
                      </a:lnTo>
                      <a:lnTo>
                        <a:pt x="175" y="880"/>
                      </a:lnTo>
                      <a:lnTo>
                        <a:pt x="151" y="900"/>
                      </a:lnTo>
                      <a:lnTo>
                        <a:pt x="131" y="883"/>
                      </a:lnTo>
                      <a:lnTo>
                        <a:pt x="131" y="460"/>
                      </a:lnTo>
                      <a:lnTo>
                        <a:pt x="111" y="451"/>
                      </a:lnTo>
                      <a:lnTo>
                        <a:pt x="95" y="442"/>
                      </a:lnTo>
                      <a:lnTo>
                        <a:pt x="92" y="435"/>
                      </a:lnTo>
                      <a:lnTo>
                        <a:pt x="92" y="418"/>
                      </a:lnTo>
                      <a:lnTo>
                        <a:pt x="92" y="147"/>
                      </a:lnTo>
                      <a:lnTo>
                        <a:pt x="92" y="123"/>
                      </a:lnTo>
                      <a:lnTo>
                        <a:pt x="84" y="100"/>
                      </a:lnTo>
                      <a:lnTo>
                        <a:pt x="74" y="80"/>
                      </a:lnTo>
                      <a:lnTo>
                        <a:pt x="58" y="68"/>
                      </a:lnTo>
                      <a:lnTo>
                        <a:pt x="39" y="61"/>
                      </a:lnTo>
                      <a:lnTo>
                        <a:pt x="0" y="58"/>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5" name="Freeform 57"/>
                <p:cNvSpPr>
                  <a:spLocks/>
                </p:cNvSpPr>
                <p:nvPr/>
              </p:nvSpPr>
              <p:spPr bwMode="auto">
                <a:xfrm>
                  <a:off x="4143" y="3378"/>
                  <a:ext cx="67" cy="291"/>
                </a:xfrm>
                <a:custGeom>
                  <a:avLst/>
                  <a:gdLst>
                    <a:gd name="T0" fmla="*/ 0 w 203"/>
                    <a:gd name="T1" fmla="*/ 56 h 871"/>
                    <a:gd name="T2" fmla="*/ 99 w 203"/>
                    <a:gd name="T3" fmla="*/ 0 h 871"/>
                    <a:gd name="T4" fmla="*/ 132 w 203"/>
                    <a:gd name="T5" fmla="*/ 0 h 871"/>
                    <a:gd name="T6" fmla="*/ 158 w 203"/>
                    <a:gd name="T7" fmla="*/ 9 h 871"/>
                    <a:gd name="T8" fmla="*/ 177 w 203"/>
                    <a:gd name="T9" fmla="*/ 21 h 871"/>
                    <a:gd name="T10" fmla="*/ 189 w 203"/>
                    <a:gd name="T11" fmla="*/ 32 h 871"/>
                    <a:gd name="T12" fmla="*/ 200 w 203"/>
                    <a:gd name="T13" fmla="*/ 50 h 871"/>
                    <a:gd name="T14" fmla="*/ 202 w 203"/>
                    <a:gd name="T15" fmla="*/ 68 h 871"/>
                    <a:gd name="T16" fmla="*/ 203 w 203"/>
                    <a:gd name="T17" fmla="*/ 96 h 871"/>
                    <a:gd name="T18" fmla="*/ 203 w 203"/>
                    <a:gd name="T19" fmla="*/ 411 h 871"/>
                    <a:gd name="T20" fmla="*/ 200 w 203"/>
                    <a:gd name="T21" fmla="*/ 430 h 871"/>
                    <a:gd name="T22" fmla="*/ 183 w 203"/>
                    <a:gd name="T23" fmla="*/ 440 h 871"/>
                    <a:gd name="T24" fmla="*/ 173 w 203"/>
                    <a:gd name="T25" fmla="*/ 448 h 871"/>
                    <a:gd name="T26" fmla="*/ 173 w 203"/>
                    <a:gd name="T27" fmla="*/ 851 h 871"/>
                    <a:gd name="T28" fmla="*/ 150 w 203"/>
                    <a:gd name="T29" fmla="*/ 871 h 871"/>
                    <a:gd name="T30" fmla="*/ 130 w 203"/>
                    <a:gd name="T31" fmla="*/ 854 h 871"/>
                    <a:gd name="T32" fmla="*/ 130 w 203"/>
                    <a:gd name="T33" fmla="*/ 446 h 871"/>
                    <a:gd name="T34" fmla="*/ 109 w 203"/>
                    <a:gd name="T35" fmla="*/ 437 h 871"/>
                    <a:gd name="T36" fmla="*/ 93 w 203"/>
                    <a:gd name="T37" fmla="*/ 430 h 871"/>
                    <a:gd name="T38" fmla="*/ 90 w 203"/>
                    <a:gd name="T39" fmla="*/ 421 h 871"/>
                    <a:gd name="T40" fmla="*/ 90 w 203"/>
                    <a:gd name="T41" fmla="*/ 407 h 871"/>
                    <a:gd name="T42" fmla="*/ 90 w 203"/>
                    <a:gd name="T43" fmla="*/ 142 h 871"/>
                    <a:gd name="T44" fmla="*/ 90 w 203"/>
                    <a:gd name="T45" fmla="*/ 119 h 871"/>
                    <a:gd name="T46" fmla="*/ 83 w 203"/>
                    <a:gd name="T47" fmla="*/ 96 h 871"/>
                    <a:gd name="T48" fmla="*/ 72 w 203"/>
                    <a:gd name="T49" fmla="*/ 78 h 871"/>
                    <a:gd name="T50" fmla="*/ 56 w 203"/>
                    <a:gd name="T51" fmla="*/ 66 h 871"/>
                    <a:gd name="T52" fmla="*/ 38 w 203"/>
                    <a:gd name="T53" fmla="*/ 60 h 871"/>
                    <a:gd name="T54" fmla="*/ 0 w 203"/>
                    <a:gd name="T55" fmla="*/ 56 h 8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871"/>
                    <a:gd name="T86" fmla="*/ 203 w 203"/>
                    <a:gd name="T87" fmla="*/ 871 h 8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871">
                      <a:moveTo>
                        <a:pt x="0" y="56"/>
                      </a:moveTo>
                      <a:lnTo>
                        <a:pt x="99" y="0"/>
                      </a:lnTo>
                      <a:lnTo>
                        <a:pt x="132" y="0"/>
                      </a:lnTo>
                      <a:lnTo>
                        <a:pt x="158" y="9"/>
                      </a:lnTo>
                      <a:lnTo>
                        <a:pt x="177" y="21"/>
                      </a:lnTo>
                      <a:lnTo>
                        <a:pt x="189" y="32"/>
                      </a:lnTo>
                      <a:lnTo>
                        <a:pt x="200" y="50"/>
                      </a:lnTo>
                      <a:lnTo>
                        <a:pt x="202" y="68"/>
                      </a:lnTo>
                      <a:lnTo>
                        <a:pt x="203" y="96"/>
                      </a:lnTo>
                      <a:lnTo>
                        <a:pt x="203" y="411"/>
                      </a:lnTo>
                      <a:lnTo>
                        <a:pt x="200" y="430"/>
                      </a:lnTo>
                      <a:lnTo>
                        <a:pt x="183" y="440"/>
                      </a:lnTo>
                      <a:lnTo>
                        <a:pt x="173" y="448"/>
                      </a:lnTo>
                      <a:lnTo>
                        <a:pt x="173" y="851"/>
                      </a:lnTo>
                      <a:lnTo>
                        <a:pt x="150" y="871"/>
                      </a:lnTo>
                      <a:lnTo>
                        <a:pt x="130" y="854"/>
                      </a:lnTo>
                      <a:lnTo>
                        <a:pt x="130" y="446"/>
                      </a:lnTo>
                      <a:lnTo>
                        <a:pt x="109" y="437"/>
                      </a:lnTo>
                      <a:lnTo>
                        <a:pt x="93" y="430"/>
                      </a:lnTo>
                      <a:lnTo>
                        <a:pt x="90" y="421"/>
                      </a:lnTo>
                      <a:lnTo>
                        <a:pt x="90" y="407"/>
                      </a:lnTo>
                      <a:lnTo>
                        <a:pt x="90" y="142"/>
                      </a:lnTo>
                      <a:lnTo>
                        <a:pt x="90" y="119"/>
                      </a:lnTo>
                      <a:lnTo>
                        <a:pt x="83" y="96"/>
                      </a:lnTo>
                      <a:lnTo>
                        <a:pt x="72" y="78"/>
                      </a:lnTo>
                      <a:lnTo>
                        <a:pt x="56" y="66"/>
                      </a:lnTo>
                      <a:lnTo>
                        <a:pt x="38" y="60"/>
                      </a:lnTo>
                      <a:lnTo>
                        <a:pt x="0" y="56"/>
                      </a:lnTo>
                      <a:close/>
                    </a:path>
                  </a:pathLst>
                </a:custGeom>
                <a:solidFill>
                  <a:srgbClr val="C0C0C0"/>
                </a:solidFill>
                <a:ln w="9525">
                  <a:noFill/>
                  <a:round/>
                  <a:headEnd/>
                  <a:tailEnd/>
                </a:ln>
              </p:spPr>
              <p:txBody>
                <a:bodyPr/>
                <a:lstStyle/>
                <a:p>
                  <a:endParaRPr lang="en-US" dirty="0">
                    <a:solidFill>
                      <a:prstClr val="black"/>
                    </a:solidFill>
                  </a:endParaRPr>
                </a:p>
              </p:txBody>
            </p:sp>
          </p:grpSp>
        </p:grpSp>
        <p:grpSp>
          <p:nvGrpSpPr>
            <p:cNvPr id="11" name="Group 58"/>
            <p:cNvGrpSpPr>
              <a:grpSpLocks/>
            </p:cNvGrpSpPr>
            <p:nvPr/>
          </p:nvGrpSpPr>
          <p:grpSpPr bwMode="auto">
            <a:xfrm>
              <a:off x="2478" y="3553"/>
              <a:ext cx="100" cy="31"/>
              <a:chOff x="3355" y="3536"/>
              <a:chExt cx="76" cy="38"/>
            </a:xfrm>
          </p:grpSpPr>
          <p:sp>
            <p:nvSpPr>
              <p:cNvPr id="3136" name="Freeform 59"/>
              <p:cNvSpPr>
                <a:spLocks/>
              </p:cNvSpPr>
              <p:nvPr/>
            </p:nvSpPr>
            <p:spPr bwMode="auto">
              <a:xfrm>
                <a:off x="3356" y="3536"/>
                <a:ext cx="75" cy="28"/>
              </a:xfrm>
              <a:custGeom>
                <a:avLst/>
                <a:gdLst>
                  <a:gd name="T0" fmla="*/ 0 w 226"/>
                  <a:gd name="T1" fmla="*/ 34 h 84"/>
                  <a:gd name="T2" fmla="*/ 196 w 226"/>
                  <a:gd name="T3" fmla="*/ 84 h 84"/>
                  <a:gd name="T4" fmla="*/ 212 w 226"/>
                  <a:gd name="T5" fmla="*/ 77 h 84"/>
                  <a:gd name="T6" fmla="*/ 222 w 226"/>
                  <a:gd name="T7" fmla="*/ 64 h 84"/>
                  <a:gd name="T8" fmla="*/ 226 w 226"/>
                  <a:gd name="T9" fmla="*/ 48 h 84"/>
                  <a:gd name="T10" fmla="*/ 222 w 226"/>
                  <a:gd name="T11" fmla="*/ 34 h 84"/>
                  <a:gd name="T12" fmla="*/ 209 w 226"/>
                  <a:gd name="T13" fmla="*/ 21 h 84"/>
                  <a:gd name="T14" fmla="*/ 186 w 226"/>
                  <a:gd name="T15" fmla="*/ 11 h 84"/>
                  <a:gd name="T16" fmla="*/ 162 w 226"/>
                  <a:gd name="T17" fmla="*/ 3 h 84"/>
                  <a:gd name="T18" fmla="*/ 142 w 226"/>
                  <a:gd name="T19" fmla="*/ 1 h 84"/>
                  <a:gd name="T20" fmla="*/ 119 w 226"/>
                  <a:gd name="T21" fmla="*/ 0 h 84"/>
                  <a:gd name="T22" fmla="*/ 83 w 226"/>
                  <a:gd name="T23" fmla="*/ 1 h 84"/>
                  <a:gd name="T24" fmla="*/ 55 w 226"/>
                  <a:gd name="T25" fmla="*/ 6 h 84"/>
                  <a:gd name="T26" fmla="*/ 31 w 226"/>
                  <a:gd name="T27" fmla="*/ 14 h 84"/>
                  <a:gd name="T28" fmla="*/ 0 w 226"/>
                  <a:gd name="T29" fmla="*/ 3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6"/>
                  <a:gd name="T46" fmla="*/ 0 h 84"/>
                  <a:gd name="T47" fmla="*/ 226 w 226"/>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6" h="84">
                    <a:moveTo>
                      <a:pt x="0" y="34"/>
                    </a:moveTo>
                    <a:lnTo>
                      <a:pt x="196" y="84"/>
                    </a:lnTo>
                    <a:lnTo>
                      <a:pt x="212" y="77"/>
                    </a:lnTo>
                    <a:lnTo>
                      <a:pt x="222" y="64"/>
                    </a:lnTo>
                    <a:lnTo>
                      <a:pt x="226" y="48"/>
                    </a:lnTo>
                    <a:lnTo>
                      <a:pt x="222" y="34"/>
                    </a:lnTo>
                    <a:lnTo>
                      <a:pt x="209" y="21"/>
                    </a:lnTo>
                    <a:lnTo>
                      <a:pt x="186" y="11"/>
                    </a:lnTo>
                    <a:lnTo>
                      <a:pt x="162" y="3"/>
                    </a:lnTo>
                    <a:lnTo>
                      <a:pt x="142" y="1"/>
                    </a:lnTo>
                    <a:lnTo>
                      <a:pt x="119" y="0"/>
                    </a:lnTo>
                    <a:lnTo>
                      <a:pt x="83" y="1"/>
                    </a:lnTo>
                    <a:lnTo>
                      <a:pt x="55" y="6"/>
                    </a:lnTo>
                    <a:lnTo>
                      <a:pt x="31" y="14"/>
                    </a:lnTo>
                    <a:lnTo>
                      <a:pt x="0" y="34"/>
                    </a:lnTo>
                    <a:close/>
                  </a:path>
                </a:pathLst>
              </a:custGeom>
              <a:solidFill>
                <a:srgbClr val="000000"/>
              </a:solidFill>
              <a:ln w="9525">
                <a:noFill/>
                <a:round/>
                <a:headEnd/>
                <a:tailEnd/>
              </a:ln>
            </p:spPr>
            <p:txBody>
              <a:bodyPr/>
              <a:lstStyle/>
              <a:p>
                <a:endParaRPr lang="en-US" dirty="0">
                  <a:solidFill>
                    <a:prstClr val="black"/>
                  </a:solidFill>
                </a:endParaRPr>
              </a:p>
            </p:txBody>
          </p:sp>
          <p:sp>
            <p:nvSpPr>
              <p:cNvPr id="3137" name="Freeform 60"/>
              <p:cNvSpPr>
                <a:spLocks/>
              </p:cNvSpPr>
              <p:nvPr/>
            </p:nvSpPr>
            <p:spPr bwMode="auto">
              <a:xfrm>
                <a:off x="3355" y="3548"/>
                <a:ext cx="66" cy="26"/>
              </a:xfrm>
              <a:custGeom>
                <a:avLst/>
                <a:gdLst>
                  <a:gd name="T0" fmla="*/ 0 w 197"/>
                  <a:gd name="T1" fmla="*/ 0 h 80"/>
                  <a:gd name="T2" fmla="*/ 197 w 197"/>
                  <a:gd name="T3" fmla="*/ 48 h 80"/>
                  <a:gd name="T4" fmla="*/ 197 w 197"/>
                  <a:gd name="T5" fmla="*/ 80 h 80"/>
                  <a:gd name="T6" fmla="*/ 1 w 197"/>
                  <a:gd name="T7" fmla="*/ 30 h 80"/>
                  <a:gd name="T8" fmla="*/ 0 w 197"/>
                  <a:gd name="T9" fmla="*/ 0 h 80"/>
                  <a:gd name="T10" fmla="*/ 0 60000 65536"/>
                  <a:gd name="T11" fmla="*/ 0 60000 65536"/>
                  <a:gd name="T12" fmla="*/ 0 60000 65536"/>
                  <a:gd name="T13" fmla="*/ 0 60000 65536"/>
                  <a:gd name="T14" fmla="*/ 0 60000 65536"/>
                  <a:gd name="T15" fmla="*/ 0 w 197"/>
                  <a:gd name="T16" fmla="*/ 0 h 80"/>
                  <a:gd name="T17" fmla="*/ 197 w 197"/>
                  <a:gd name="T18" fmla="*/ 80 h 80"/>
                </a:gdLst>
                <a:ahLst/>
                <a:cxnLst>
                  <a:cxn ang="T10">
                    <a:pos x="T0" y="T1"/>
                  </a:cxn>
                  <a:cxn ang="T11">
                    <a:pos x="T2" y="T3"/>
                  </a:cxn>
                  <a:cxn ang="T12">
                    <a:pos x="T4" y="T5"/>
                  </a:cxn>
                  <a:cxn ang="T13">
                    <a:pos x="T6" y="T7"/>
                  </a:cxn>
                  <a:cxn ang="T14">
                    <a:pos x="T8" y="T9"/>
                  </a:cxn>
                </a:cxnLst>
                <a:rect l="T15" t="T16" r="T17" b="T18"/>
                <a:pathLst>
                  <a:path w="197" h="80">
                    <a:moveTo>
                      <a:pt x="0" y="0"/>
                    </a:moveTo>
                    <a:lnTo>
                      <a:pt x="197" y="48"/>
                    </a:lnTo>
                    <a:lnTo>
                      <a:pt x="197" y="80"/>
                    </a:lnTo>
                    <a:lnTo>
                      <a:pt x="1" y="30"/>
                    </a:lnTo>
                    <a:lnTo>
                      <a:pt x="0" y="0"/>
                    </a:lnTo>
                    <a:close/>
                  </a:path>
                </a:pathLst>
              </a:custGeom>
              <a:solidFill>
                <a:srgbClr val="000000"/>
              </a:solidFill>
              <a:ln w="9525">
                <a:noFill/>
                <a:round/>
                <a:headEnd/>
                <a:tailEnd/>
              </a:ln>
            </p:spPr>
            <p:txBody>
              <a:bodyPr/>
              <a:lstStyle/>
              <a:p>
                <a:endParaRPr lang="en-US" dirty="0">
                  <a:solidFill>
                    <a:prstClr val="black"/>
                  </a:solidFill>
                </a:endParaRPr>
              </a:p>
            </p:txBody>
          </p:sp>
        </p:grpSp>
      </p:grpSp>
      <p:sp>
        <p:nvSpPr>
          <p:cNvPr id="3093" name="Line 61"/>
          <p:cNvSpPr>
            <a:spLocks noChangeAspect="1" noChangeShapeType="1"/>
          </p:cNvSpPr>
          <p:nvPr/>
        </p:nvSpPr>
        <p:spPr bwMode="auto">
          <a:xfrm flipH="1" flipV="1">
            <a:off x="3554413" y="4240579"/>
            <a:ext cx="469900" cy="0"/>
          </a:xfrm>
          <a:prstGeom prst="line">
            <a:avLst/>
          </a:prstGeom>
          <a:noFill/>
          <a:ln w="12700">
            <a:solidFill>
              <a:srgbClr val="CC6600"/>
            </a:solidFill>
            <a:round/>
            <a:headEnd type="none" w="sm" len="sm"/>
            <a:tailEnd type="triangle" w="lg" len="lg"/>
          </a:ln>
        </p:spPr>
        <p:txBody>
          <a:bodyPr wrap="none" anchor="ctr"/>
          <a:lstStyle/>
          <a:p>
            <a:endParaRPr lang="en-US" dirty="0">
              <a:solidFill>
                <a:prstClr val="black"/>
              </a:solidFill>
            </a:endParaRPr>
          </a:p>
        </p:txBody>
      </p:sp>
      <p:sp>
        <p:nvSpPr>
          <p:cNvPr id="3094" name="AutoShape 63"/>
          <p:cNvSpPr>
            <a:spLocks noChangeArrowheads="1"/>
          </p:cNvSpPr>
          <p:nvPr/>
        </p:nvSpPr>
        <p:spPr bwMode="black">
          <a:xfrm rot="955136" flipV="1">
            <a:off x="5803900" y="5032742"/>
            <a:ext cx="3005138" cy="684213"/>
          </a:xfrm>
          <a:custGeom>
            <a:avLst/>
            <a:gdLst>
              <a:gd name="T0" fmla="*/ 1532342 w 21600"/>
              <a:gd name="T1" fmla="*/ 63 h 21600"/>
              <a:gd name="T2" fmla="*/ 216620 w 21600"/>
              <a:gd name="T3" fmla="*/ 272513 h 21600"/>
              <a:gd name="T4" fmla="*/ 1525247 w 21600"/>
              <a:gd name="T5" fmla="*/ 82422 h 21600"/>
              <a:gd name="T6" fmla="*/ 3345581 w 21600"/>
              <a:gd name="T7" fmla="*/ 259843 h 21600"/>
              <a:gd name="T8" fmla="*/ 2906636 w 21600"/>
              <a:gd name="T9" fmla="*/ 408564 h 21600"/>
              <a:gd name="T10" fmla="*/ 2253297 w 21600"/>
              <a:gd name="T11" fmla="*/ 30859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45" y="9223"/>
                </a:moveTo>
                <a:cubicBezTo>
                  <a:pt x="18091" y="5376"/>
                  <a:pt x="14720" y="2601"/>
                  <a:pt x="10800" y="2601"/>
                </a:cubicBezTo>
                <a:cubicBezTo>
                  <a:pt x="7002" y="2600"/>
                  <a:pt x="3701" y="5209"/>
                  <a:pt x="2823" y="8904"/>
                </a:cubicBezTo>
                <a:lnTo>
                  <a:pt x="292" y="8302"/>
                </a:lnTo>
                <a:cubicBezTo>
                  <a:pt x="1449" y="3435"/>
                  <a:pt x="5797" y="-1"/>
                  <a:pt x="10800" y="0"/>
                </a:cubicBezTo>
                <a:cubicBezTo>
                  <a:pt x="15963" y="0"/>
                  <a:pt x="20405" y="3655"/>
                  <a:pt x="21398" y="8722"/>
                </a:cubicBezTo>
                <a:lnTo>
                  <a:pt x="24047" y="8203"/>
                </a:lnTo>
                <a:lnTo>
                  <a:pt x="20892" y="12898"/>
                </a:lnTo>
                <a:lnTo>
                  <a:pt x="16196" y="9742"/>
                </a:lnTo>
                <a:lnTo>
                  <a:pt x="18845" y="9223"/>
                </a:lnTo>
                <a:close/>
              </a:path>
            </a:pathLst>
          </a:custGeom>
          <a:solidFill>
            <a:schemeClr val="accent2"/>
          </a:solidFill>
          <a:ln w="9525" algn="ctr">
            <a:solidFill>
              <a:schemeClr val="tx1"/>
            </a:solidFill>
            <a:miter lim="800000"/>
            <a:headEnd/>
            <a:tailEnd/>
          </a:ln>
        </p:spPr>
        <p:txBody>
          <a:bodyPr wrap="none" anchor="ctr"/>
          <a:lstStyle/>
          <a:p>
            <a:endParaRPr lang="en-US" dirty="0">
              <a:solidFill>
                <a:prstClr val="black"/>
              </a:solidFill>
            </a:endParaRPr>
          </a:p>
        </p:txBody>
      </p:sp>
      <p:sp>
        <p:nvSpPr>
          <p:cNvPr id="3095" name="Oval 64"/>
          <p:cNvSpPr>
            <a:spLocks noChangeArrowheads="1"/>
          </p:cNvSpPr>
          <p:nvPr/>
        </p:nvSpPr>
        <p:spPr bwMode="auto">
          <a:xfrm>
            <a:off x="6232525" y="1404561"/>
            <a:ext cx="1581150" cy="649188"/>
          </a:xfrm>
          <a:prstGeom prst="ellipse">
            <a:avLst/>
          </a:prstGeom>
          <a:solidFill>
            <a:srgbClr val="33CC33"/>
          </a:solidFill>
          <a:ln w="9525">
            <a:solidFill>
              <a:schemeClr val="tx1"/>
            </a:solidFill>
            <a:round/>
            <a:headEnd/>
            <a:tailEnd/>
          </a:ln>
        </p:spPr>
        <p:txBody>
          <a:bodyPr tIns="91440" bIns="91440" anchor="ctr">
            <a:spAutoFit/>
          </a:bodyPr>
          <a:lstStyle/>
          <a:p>
            <a:endParaRPr lang="en-US" dirty="0">
              <a:solidFill>
                <a:prstClr val="black"/>
              </a:solidFill>
            </a:endParaRPr>
          </a:p>
        </p:txBody>
      </p:sp>
      <p:sp>
        <p:nvSpPr>
          <p:cNvPr id="1644609" name="AutoShape 65"/>
          <p:cNvSpPr>
            <a:spLocks noChangeAspect="1" noChangeArrowheads="1"/>
          </p:cNvSpPr>
          <p:nvPr/>
        </p:nvSpPr>
        <p:spPr bwMode="auto">
          <a:xfrm rot="17862050">
            <a:off x="8162132" y="2517348"/>
            <a:ext cx="990600" cy="871537"/>
          </a:xfrm>
          <a:prstGeom prst="rightArrow">
            <a:avLst>
              <a:gd name="adj1" fmla="val 50000"/>
              <a:gd name="adj2" fmla="val 28415"/>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lnSpc>
                <a:spcPct val="85000"/>
              </a:lnSpc>
              <a:defRPr/>
            </a:pPr>
            <a:endParaRPr lang="en-US" sz="1200" dirty="0">
              <a:solidFill>
                <a:prstClr val="black"/>
              </a:solidFill>
              <a:latin typeface="Arial Narrow" pitchFamily="34" charset="0"/>
            </a:endParaRPr>
          </a:p>
          <a:p>
            <a:pPr algn="ctr" eaLnBrk="0" hangingPunct="0">
              <a:lnSpc>
                <a:spcPct val="85000"/>
              </a:lnSpc>
              <a:defRPr/>
            </a:pPr>
            <a:endParaRPr lang="en-US" sz="1200" dirty="0">
              <a:solidFill>
                <a:prstClr val="black"/>
              </a:solidFill>
              <a:latin typeface="Arial Narrow" pitchFamily="34" charset="0"/>
            </a:endParaRPr>
          </a:p>
        </p:txBody>
      </p:sp>
      <p:sp>
        <p:nvSpPr>
          <p:cNvPr id="1644610" name="Rectangle 66"/>
          <p:cNvSpPr>
            <a:spLocks noChangeAspect="1" noChangeArrowheads="1"/>
          </p:cNvSpPr>
          <p:nvPr/>
        </p:nvSpPr>
        <p:spPr bwMode="auto">
          <a:xfrm>
            <a:off x="8032751" y="3516679"/>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Verify</a:t>
            </a:r>
          </a:p>
        </p:txBody>
      </p:sp>
      <p:sp>
        <p:nvSpPr>
          <p:cNvPr id="1644611" name="Rectangle 67"/>
          <p:cNvSpPr>
            <a:spLocks noChangeAspect="1" noChangeArrowheads="1"/>
          </p:cNvSpPr>
          <p:nvPr/>
        </p:nvSpPr>
        <p:spPr bwMode="auto">
          <a:xfrm>
            <a:off x="8669338" y="1721216"/>
            <a:ext cx="1098550"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Compare</a:t>
            </a:r>
          </a:p>
        </p:txBody>
      </p:sp>
      <p:grpSp>
        <p:nvGrpSpPr>
          <p:cNvPr id="12" name="Group 68"/>
          <p:cNvGrpSpPr>
            <a:grpSpLocks noChangeAspect="1"/>
          </p:cNvGrpSpPr>
          <p:nvPr/>
        </p:nvGrpSpPr>
        <p:grpSpPr bwMode="auto">
          <a:xfrm rot="5400000">
            <a:off x="7519988" y="3586529"/>
            <a:ext cx="415925" cy="317500"/>
            <a:chOff x="3400" y="1775"/>
            <a:chExt cx="430" cy="261"/>
          </a:xfrm>
        </p:grpSpPr>
        <p:sp>
          <p:nvSpPr>
            <p:cNvPr id="3127" name="Freeform 69"/>
            <p:cNvSpPr>
              <a:spLocks noChangeAspect="1"/>
            </p:cNvSpPr>
            <p:nvPr/>
          </p:nvSpPr>
          <p:spPr bwMode="auto">
            <a:xfrm>
              <a:off x="3534" y="1886"/>
              <a:ext cx="296" cy="32"/>
            </a:xfrm>
            <a:custGeom>
              <a:avLst/>
              <a:gdLst>
                <a:gd name="T0" fmla="*/ 859 w 889"/>
                <a:gd name="T1" fmla="*/ 97 h 97"/>
                <a:gd name="T2" fmla="*/ 864 w 889"/>
                <a:gd name="T3" fmla="*/ 95 h 97"/>
                <a:gd name="T4" fmla="*/ 868 w 889"/>
                <a:gd name="T5" fmla="*/ 91 h 97"/>
                <a:gd name="T6" fmla="*/ 872 w 889"/>
                <a:gd name="T7" fmla="*/ 90 h 97"/>
                <a:gd name="T8" fmla="*/ 874 w 889"/>
                <a:gd name="T9" fmla="*/ 87 h 97"/>
                <a:gd name="T10" fmla="*/ 879 w 889"/>
                <a:gd name="T11" fmla="*/ 80 h 97"/>
                <a:gd name="T12" fmla="*/ 882 w 889"/>
                <a:gd name="T13" fmla="*/ 76 h 97"/>
                <a:gd name="T14" fmla="*/ 884 w 889"/>
                <a:gd name="T15" fmla="*/ 71 h 97"/>
                <a:gd name="T16" fmla="*/ 887 w 889"/>
                <a:gd name="T17" fmla="*/ 66 h 97"/>
                <a:gd name="T18" fmla="*/ 888 w 889"/>
                <a:gd name="T19" fmla="*/ 60 h 97"/>
                <a:gd name="T20" fmla="*/ 889 w 889"/>
                <a:gd name="T21" fmla="*/ 54 h 97"/>
                <a:gd name="T22" fmla="*/ 889 w 889"/>
                <a:gd name="T23" fmla="*/ 46 h 97"/>
                <a:gd name="T24" fmla="*/ 889 w 889"/>
                <a:gd name="T25" fmla="*/ 40 h 97"/>
                <a:gd name="T26" fmla="*/ 888 w 889"/>
                <a:gd name="T27" fmla="*/ 33 h 97"/>
                <a:gd name="T28" fmla="*/ 887 w 889"/>
                <a:gd name="T29" fmla="*/ 28 h 97"/>
                <a:gd name="T30" fmla="*/ 884 w 889"/>
                <a:gd name="T31" fmla="*/ 23 h 97"/>
                <a:gd name="T32" fmla="*/ 879 w 889"/>
                <a:gd name="T33" fmla="*/ 14 h 97"/>
                <a:gd name="T34" fmla="*/ 874 w 889"/>
                <a:gd name="T35" fmla="*/ 8 h 97"/>
                <a:gd name="T36" fmla="*/ 868 w 889"/>
                <a:gd name="T37" fmla="*/ 4 h 97"/>
                <a:gd name="T38" fmla="*/ 864 w 889"/>
                <a:gd name="T39" fmla="*/ 1 h 97"/>
                <a:gd name="T40" fmla="*/ 859 w 889"/>
                <a:gd name="T41" fmla="*/ 0 h 97"/>
                <a:gd name="T42" fmla="*/ 0 w 889"/>
                <a:gd name="T43" fmla="*/ 0 h 97"/>
                <a:gd name="T44" fmla="*/ 0 w 889"/>
                <a:gd name="T45" fmla="*/ 97 h 97"/>
                <a:gd name="T46" fmla="*/ 859 w 889"/>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9"/>
                <a:gd name="T73" fmla="*/ 0 h 97"/>
                <a:gd name="T74" fmla="*/ 889 w 88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9" h="97">
                  <a:moveTo>
                    <a:pt x="859" y="97"/>
                  </a:moveTo>
                  <a:lnTo>
                    <a:pt x="864" y="95"/>
                  </a:lnTo>
                  <a:lnTo>
                    <a:pt x="868" y="91"/>
                  </a:lnTo>
                  <a:lnTo>
                    <a:pt x="872" y="90"/>
                  </a:lnTo>
                  <a:lnTo>
                    <a:pt x="874" y="87"/>
                  </a:lnTo>
                  <a:lnTo>
                    <a:pt x="879" y="80"/>
                  </a:lnTo>
                  <a:lnTo>
                    <a:pt x="882" y="76"/>
                  </a:lnTo>
                  <a:lnTo>
                    <a:pt x="884" y="71"/>
                  </a:lnTo>
                  <a:lnTo>
                    <a:pt x="887" y="66"/>
                  </a:lnTo>
                  <a:lnTo>
                    <a:pt x="888" y="60"/>
                  </a:lnTo>
                  <a:lnTo>
                    <a:pt x="889" y="54"/>
                  </a:lnTo>
                  <a:lnTo>
                    <a:pt x="889" y="46"/>
                  </a:lnTo>
                  <a:lnTo>
                    <a:pt x="889" y="40"/>
                  </a:lnTo>
                  <a:lnTo>
                    <a:pt x="888" y="33"/>
                  </a:lnTo>
                  <a:lnTo>
                    <a:pt x="887" y="28"/>
                  </a:lnTo>
                  <a:lnTo>
                    <a:pt x="884" y="23"/>
                  </a:lnTo>
                  <a:lnTo>
                    <a:pt x="879" y="14"/>
                  </a:lnTo>
                  <a:lnTo>
                    <a:pt x="874" y="8"/>
                  </a:lnTo>
                  <a:lnTo>
                    <a:pt x="868" y="4"/>
                  </a:lnTo>
                  <a:lnTo>
                    <a:pt x="864" y="1"/>
                  </a:lnTo>
                  <a:lnTo>
                    <a:pt x="859" y="0"/>
                  </a:lnTo>
                  <a:lnTo>
                    <a:pt x="0" y="0"/>
                  </a:lnTo>
                  <a:lnTo>
                    <a:pt x="0" y="97"/>
                  </a:lnTo>
                  <a:lnTo>
                    <a:pt x="859" y="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28" name="Freeform 70"/>
            <p:cNvSpPr>
              <a:spLocks noChangeAspect="1"/>
            </p:cNvSpPr>
            <p:nvPr/>
          </p:nvSpPr>
          <p:spPr bwMode="auto">
            <a:xfrm>
              <a:off x="3760" y="1915"/>
              <a:ext cx="46" cy="47"/>
            </a:xfrm>
            <a:custGeom>
              <a:avLst/>
              <a:gdLst>
                <a:gd name="T0" fmla="*/ 45 w 137"/>
                <a:gd name="T1" fmla="*/ 141 h 141"/>
                <a:gd name="T2" fmla="*/ 45 w 137"/>
                <a:gd name="T3" fmla="*/ 54 h 141"/>
                <a:gd name="T4" fmla="*/ 85 w 137"/>
                <a:gd name="T5" fmla="*/ 54 h 141"/>
                <a:gd name="T6" fmla="*/ 85 w 137"/>
                <a:gd name="T7" fmla="*/ 141 h 141"/>
                <a:gd name="T8" fmla="*/ 137 w 137"/>
                <a:gd name="T9" fmla="*/ 141 h 141"/>
                <a:gd name="T10" fmla="*/ 137 w 137"/>
                <a:gd name="T11" fmla="*/ 0 h 141"/>
                <a:gd name="T12" fmla="*/ 0 w 137"/>
                <a:gd name="T13" fmla="*/ 0 h 141"/>
                <a:gd name="T14" fmla="*/ 0 w 137"/>
                <a:gd name="T15" fmla="*/ 141 h 141"/>
                <a:gd name="T16" fmla="*/ 45 w 137"/>
                <a:gd name="T17" fmla="*/ 141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41"/>
                <a:gd name="T29" fmla="*/ 137 w 137"/>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41">
                  <a:moveTo>
                    <a:pt x="45" y="141"/>
                  </a:moveTo>
                  <a:lnTo>
                    <a:pt x="45" y="54"/>
                  </a:lnTo>
                  <a:lnTo>
                    <a:pt x="85" y="54"/>
                  </a:lnTo>
                  <a:lnTo>
                    <a:pt x="85" y="141"/>
                  </a:lnTo>
                  <a:lnTo>
                    <a:pt x="137" y="141"/>
                  </a:lnTo>
                  <a:lnTo>
                    <a:pt x="137" y="0"/>
                  </a:lnTo>
                  <a:lnTo>
                    <a:pt x="0" y="0"/>
                  </a:lnTo>
                  <a:lnTo>
                    <a:pt x="0" y="141"/>
                  </a:lnTo>
                  <a:lnTo>
                    <a:pt x="45" y="141"/>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29" name="Freeform 71"/>
            <p:cNvSpPr>
              <a:spLocks noChangeAspect="1"/>
            </p:cNvSpPr>
            <p:nvPr/>
          </p:nvSpPr>
          <p:spPr bwMode="auto">
            <a:xfrm>
              <a:off x="3400" y="1775"/>
              <a:ext cx="149" cy="261"/>
            </a:xfrm>
            <a:custGeom>
              <a:avLst/>
              <a:gdLst>
                <a:gd name="T0" fmla="*/ 127 w 446"/>
                <a:gd name="T1" fmla="*/ 359 h 782"/>
                <a:gd name="T2" fmla="*/ 106 w 446"/>
                <a:gd name="T3" fmla="*/ 322 h 782"/>
                <a:gd name="T4" fmla="*/ 94 w 446"/>
                <a:gd name="T5" fmla="*/ 278 h 782"/>
                <a:gd name="T6" fmla="*/ 95 w 446"/>
                <a:gd name="T7" fmla="*/ 239 h 782"/>
                <a:gd name="T8" fmla="*/ 110 w 446"/>
                <a:gd name="T9" fmla="*/ 198 h 782"/>
                <a:gd name="T10" fmla="*/ 134 w 446"/>
                <a:gd name="T11" fmla="*/ 164 h 782"/>
                <a:gd name="T12" fmla="*/ 164 w 446"/>
                <a:gd name="T13" fmla="*/ 138 h 782"/>
                <a:gd name="T14" fmla="*/ 198 w 446"/>
                <a:gd name="T15" fmla="*/ 122 h 782"/>
                <a:gd name="T16" fmla="*/ 231 w 446"/>
                <a:gd name="T17" fmla="*/ 119 h 782"/>
                <a:gd name="T18" fmla="*/ 262 w 446"/>
                <a:gd name="T19" fmla="*/ 127 h 782"/>
                <a:gd name="T20" fmla="*/ 291 w 446"/>
                <a:gd name="T21" fmla="*/ 145 h 782"/>
                <a:gd name="T22" fmla="*/ 322 w 446"/>
                <a:gd name="T23" fmla="*/ 181 h 782"/>
                <a:gd name="T24" fmla="*/ 351 w 446"/>
                <a:gd name="T25" fmla="*/ 239 h 782"/>
                <a:gd name="T26" fmla="*/ 371 w 446"/>
                <a:gd name="T27" fmla="*/ 311 h 782"/>
                <a:gd name="T28" fmla="*/ 378 w 446"/>
                <a:gd name="T29" fmla="*/ 391 h 782"/>
                <a:gd name="T30" fmla="*/ 375 w 446"/>
                <a:gd name="T31" fmla="*/ 446 h 782"/>
                <a:gd name="T32" fmla="*/ 362 w 446"/>
                <a:gd name="T33" fmla="*/ 509 h 782"/>
                <a:gd name="T34" fmla="*/ 333 w 446"/>
                <a:gd name="T35" fmla="*/ 583 h 782"/>
                <a:gd name="T36" fmla="*/ 310 w 446"/>
                <a:gd name="T37" fmla="*/ 617 h 782"/>
                <a:gd name="T38" fmla="*/ 283 w 446"/>
                <a:gd name="T39" fmla="*/ 643 h 782"/>
                <a:gd name="T40" fmla="*/ 255 w 446"/>
                <a:gd name="T41" fmla="*/ 657 h 782"/>
                <a:gd name="T42" fmla="*/ 223 w 446"/>
                <a:gd name="T43" fmla="*/ 664 h 782"/>
                <a:gd name="T44" fmla="*/ 182 w 446"/>
                <a:gd name="T45" fmla="*/ 657 h 782"/>
                <a:gd name="T46" fmla="*/ 148 w 446"/>
                <a:gd name="T47" fmla="*/ 644 h 782"/>
                <a:gd name="T48" fmla="*/ 121 w 446"/>
                <a:gd name="T49" fmla="*/ 622 h 782"/>
                <a:gd name="T50" fmla="*/ 101 w 446"/>
                <a:gd name="T51" fmla="*/ 591 h 782"/>
                <a:gd name="T52" fmla="*/ 93 w 446"/>
                <a:gd name="T53" fmla="*/ 551 h 782"/>
                <a:gd name="T54" fmla="*/ 101 w 446"/>
                <a:gd name="T55" fmla="*/ 503 h 782"/>
                <a:gd name="T56" fmla="*/ 127 w 446"/>
                <a:gd name="T57" fmla="*/ 445 h 782"/>
                <a:gd name="T58" fmla="*/ 0 w 446"/>
                <a:gd name="T59" fmla="*/ 391 h 782"/>
                <a:gd name="T60" fmla="*/ 5 w 446"/>
                <a:gd name="T61" fmla="*/ 492 h 782"/>
                <a:gd name="T62" fmla="*/ 17 w 446"/>
                <a:gd name="T63" fmla="*/ 576 h 782"/>
                <a:gd name="T64" fmla="*/ 38 w 446"/>
                <a:gd name="T65" fmla="*/ 644 h 782"/>
                <a:gd name="T66" fmla="*/ 66 w 446"/>
                <a:gd name="T67" fmla="*/ 697 h 782"/>
                <a:gd name="T68" fmla="*/ 99 w 446"/>
                <a:gd name="T69" fmla="*/ 736 h 782"/>
                <a:gd name="T70" fmla="*/ 136 w 446"/>
                <a:gd name="T71" fmla="*/ 762 h 782"/>
                <a:gd name="T72" fmla="*/ 178 w 446"/>
                <a:gd name="T73" fmla="*/ 777 h 782"/>
                <a:gd name="T74" fmla="*/ 223 w 446"/>
                <a:gd name="T75" fmla="*/ 782 h 782"/>
                <a:gd name="T76" fmla="*/ 268 w 446"/>
                <a:gd name="T77" fmla="*/ 775 h 782"/>
                <a:gd name="T78" fmla="*/ 310 w 446"/>
                <a:gd name="T79" fmla="*/ 751 h 782"/>
                <a:gd name="T80" fmla="*/ 347 w 446"/>
                <a:gd name="T81" fmla="*/ 715 h 782"/>
                <a:gd name="T82" fmla="*/ 381 w 446"/>
                <a:gd name="T83" fmla="*/ 667 h 782"/>
                <a:gd name="T84" fmla="*/ 413 w 446"/>
                <a:gd name="T85" fmla="*/ 594 h 782"/>
                <a:gd name="T86" fmla="*/ 433 w 446"/>
                <a:gd name="T87" fmla="*/ 525 h 782"/>
                <a:gd name="T88" fmla="*/ 444 w 446"/>
                <a:gd name="T89" fmla="*/ 450 h 782"/>
                <a:gd name="T90" fmla="*/ 445 w 446"/>
                <a:gd name="T91" fmla="*/ 371 h 782"/>
                <a:gd name="T92" fmla="*/ 439 w 446"/>
                <a:gd name="T93" fmla="*/ 293 h 782"/>
                <a:gd name="T94" fmla="*/ 424 w 446"/>
                <a:gd name="T95" fmla="*/ 222 h 782"/>
                <a:gd name="T96" fmla="*/ 402 w 446"/>
                <a:gd name="T97" fmla="*/ 158 h 782"/>
                <a:gd name="T98" fmla="*/ 373 w 446"/>
                <a:gd name="T99" fmla="*/ 102 h 782"/>
                <a:gd name="T100" fmla="*/ 339 w 446"/>
                <a:gd name="T101" fmla="*/ 56 h 782"/>
                <a:gd name="T102" fmla="*/ 299 w 446"/>
                <a:gd name="T103" fmla="*/ 23 h 782"/>
                <a:gd name="T104" fmla="*/ 257 w 446"/>
                <a:gd name="T105" fmla="*/ 4 h 782"/>
                <a:gd name="T106" fmla="*/ 211 w 446"/>
                <a:gd name="T107" fmla="*/ 1 h 782"/>
                <a:gd name="T108" fmla="*/ 167 w 446"/>
                <a:gd name="T109" fmla="*/ 12 h 782"/>
                <a:gd name="T110" fmla="*/ 126 w 446"/>
                <a:gd name="T111" fmla="*/ 38 h 782"/>
                <a:gd name="T112" fmla="*/ 90 w 446"/>
                <a:gd name="T113" fmla="*/ 77 h 782"/>
                <a:gd name="T114" fmla="*/ 51 w 446"/>
                <a:gd name="T115" fmla="*/ 143 h 782"/>
                <a:gd name="T116" fmla="*/ 27 w 446"/>
                <a:gd name="T117" fmla="*/ 204 h 782"/>
                <a:gd name="T118" fmla="*/ 10 w 446"/>
                <a:gd name="T119" fmla="*/ 275 h 782"/>
                <a:gd name="T120" fmla="*/ 1 w 446"/>
                <a:gd name="T121" fmla="*/ 351 h 7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6"/>
                <a:gd name="T184" fmla="*/ 0 h 782"/>
                <a:gd name="T185" fmla="*/ 446 w 446"/>
                <a:gd name="T186" fmla="*/ 782 h 7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6" h="782">
                  <a:moveTo>
                    <a:pt x="163" y="397"/>
                  </a:moveTo>
                  <a:lnTo>
                    <a:pt x="150" y="383"/>
                  </a:lnTo>
                  <a:lnTo>
                    <a:pt x="139" y="371"/>
                  </a:lnTo>
                  <a:lnTo>
                    <a:pt x="127" y="359"/>
                  </a:lnTo>
                  <a:lnTo>
                    <a:pt x="124" y="353"/>
                  </a:lnTo>
                  <a:lnTo>
                    <a:pt x="119" y="346"/>
                  </a:lnTo>
                  <a:lnTo>
                    <a:pt x="111" y="334"/>
                  </a:lnTo>
                  <a:lnTo>
                    <a:pt x="106" y="322"/>
                  </a:lnTo>
                  <a:lnTo>
                    <a:pt x="101" y="309"/>
                  </a:lnTo>
                  <a:lnTo>
                    <a:pt x="98" y="297"/>
                  </a:lnTo>
                  <a:lnTo>
                    <a:pt x="95" y="285"/>
                  </a:lnTo>
                  <a:lnTo>
                    <a:pt x="94" y="278"/>
                  </a:lnTo>
                  <a:lnTo>
                    <a:pt x="94" y="274"/>
                  </a:lnTo>
                  <a:lnTo>
                    <a:pt x="93" y="261"/>
                  </a:lnTo>
                  <a:lnTo>
                    <a:pt x="94" y="250"/>
                  </a:lnTo>
                  <a:lnTo>
                    <a:pt x="95" y="239"/>
                  </a:lnTo>
                  <a:lnTo>
                    <a:pt x="98" y="228"/>
                  </a:lnTo>
                  <a:lnTo>
                    <a:pt x="101" y="218"/>
                  </a:lnTo>
                  <a:lnTo>
                    <a:pt x="105" y="208"/>
                  </a:lnTo>
                  <a:lnTo>
                    <a:pt x="110" y="198"/>
                  </a:lnTo>
                  <a:lnTo>
                    <a:pt x="115" y="188"/>
                  </a:lnTo>
                  <a:lnTo>
                    <a:pt x="121" y="180"/>
                  </a:lnTo>
                  <a:lnTo>
                    <a:pt x="127" y="171"/>
                  </a:lnTo>
                  <a:lnTo>
                    <a:pt x="134" y="164"/>
                  </a:lnTo>
                  <a:lnTo>
                    <a:pt x="141" y="156"/>
                  </a:lnTo>
                  <a:lnTo>
                    <a:pt x="148" y="149"/>
                  </a:lnTo>
                  <a:lnTo>
                    <a:pt x="157" y="143"/>
                  </a:lnTo>
                  <a:lnTo>
                    <a:pt x="164" y="138"/>
                  </a:lnTo>
                  <a:lnTo>
                    <a:pt x="173" y="133"/>
                  </a:lnTo>
                  <a:lnTo>
                    <a:pt x="182" y="129"/>
                  </a:lnTo>
                  <a:lnTo>
                    <a:pt x="189" y="125"/>
                  </a:lnTo>
                  <a:lnTo>
                    <a:pt x="198" y="122"/>
                  </a:lnTo>
                  <a:lnTo>
                    <a:pt x="207" y="120"/>
                  </a:lnTo>
                  <a:lnTo>
                    <a:pt x="215" y="119"/>
                  </a:lnTo>
                  <a:lnTo>
                    <a:pt x="223" y="118"/>
                  </a:lnTo>
                  <a:lnTo>
                    <a:pt x="231" y="119"/>
                  </a:lnTo>
                  <a:lnTo>
                    <a:pt x="239" y="120"/>
                  </a:lnTo>
                  <a:lnTo>
                    <a:pt x="246" y="122"/>
                  </a:lnTo>
                  <a:lnTo>
                    <a:pt x="255" y="124"/>
                  </a:lnTo>
                  <a:lnTo>
                    <a:pt x="262" y="127"/>
                  </a:lnTo>
                  <a:lnTo>
                    <a:pt x="270" y="130"/>
                  </a:lnTo>
                  <a:lnTo>
                    <a:pt x="277" y="135"/>
                  </a:lnTo>
                  <a:lnTo>
                    <a:pt x="283" y="140"/>
                  </a:lnTo>
                  <a:lnTo>
                    <a:pt x="291" y="145"/>
                  </a:lnTo>
                  <a:lnTo>
                    <a:pt x="297" y="151"/>
                  </a:lnTo>
                  <a:lnTo>
                    <a:pt x="303" y="158"/>
                  </a:lnTo>
                  <a:lnTo>
                    <a:pt x="310" y="165"/>
                  </a:lnTo>
                  <a:lnTo>
                    <a:pt x="322" y="181"/>
                  </a:lnTo>
                  <a:lnTo>
                    <a:pt x="333" y="198"/>
                  </a:lnTo>
                  <a:lnTo>
                    <a:pt x="343" y="218"/>
                  </a:lnTo>
                  <a:lnTo>
                    <a:pt x="347" y="228"/>
                  </a:lnTo>
                  <a:lnTo>
                    <a:pt x="351" y="239"/>
                  </a:lnTo>
                  <a:lnTo>
                    <a:pt x="360" y="261"/>
                  </a:lnTo>
                  <a:lnTo>
                    <a:pt x="362" y="272"/>
                  </a:lnTo>
                  <a:lnTo>
                    <a:pt x="366" y="285"/>
                  </a:lnTo>
                  <a:lnTo>
                    <a:pt x="371" y="311"/>
                  </a:lnTo>
                  <a:lnTo>
                    <a:pt x="373" y="323"/>
                  </a:lnTo>
                  <a:lnTo>
                    <a:pt x="375" y="336"/>
                  </a:lnTo>
                  <a:lnTo>
                    <a:pt x="377" y="364"/>
                  </a:lnTo>
                  <a:lnTo>
                    <a:pt x="378" y="391"/>
                  </a:lnTo>
                  <a:lnTo>
                    <a:pt x="378" y="406"/>
                  </a:lnTo>
                  <a:lnTo>
                    <a:pt x="377" y="419"/>
                  </a:lnTo>
                  <a:lnTo>
                    <a:pt x="376" y="433"/>
                  </a:lnTo>
                  <a:lnTo>
                    <a:pt x="375" y="446"/>
                  </a:lnTo>
                  <a:lnTo>
                    <a:pt x="373" y="459"/>
                  </a:lnTo>
                  <a:lnTo>
                    <a:pt x="371" y="472"/>
                  </a:lnTo>
                  <a:lnTo>
                    <a:pt x="366" y="497"/>
                  </a:lnTo>
                  <a:lnTo>
                    <a:pt x="362" y="509"/>
                  </a:lnTo>
                  <a:lnTo>
                    <a:pt x="360" y="520"/>
                  </a:lnTo>
                  <a:lnTo>
                    <a:pt x="351" y="544"/>
                  </a:lnTo>
                  <a:lnTo>
                    <a:pt x="343" y="565"/>
                  </a:lnTo>
                  <a:lnTo>
                    <a:pt x="333" y="583"/>
                  </a:lnTo>
                  <a:lnTo>
                    <a:pt x="328" y="593"/>
                  </a:lnTo>
                  <a:lnTo>
                    <a:pt x="322" y="601"/>
                  </a:lnTo>
                  <a:lnTo>
                    <a:pt x="315" y="609"/>
                  </a:lnTo>
                  <a:lnTo>
                    <a:pt x="310" y="617"/>
                  </a:lnTo>
                  <a:lnTo>
                    <a:pt x="303" y="624"/>
                  </a:lnTo>
                  <a:lnTo>
                    <a:pt x="297" y="630"/>
                  </a:lnTo>
                  <a:lnTo>
                    <a:pt x="291" y="636"/>
                  </a:lnTo>
                  <a:lnTo>
                    <a:pt x="283" y="643"/>
                  </a:lnTo>
                  <a:lnTo>
                    <a:pt x="277" y="647"/>
                  </a:lnTo>
                  <a:lnTo>
                    <a:pt x="270" y="651"/>
                  </a:lnTo>
                  <a:lnTo>
                    <a:pt x="262" y="655"/>
                  </a:lnTo>
                  <a:lnTo>
                    <a:pt x="255" y="657"/>
                  </a:lnTo>
                  <a:lnTo>
                    <a:pt x="246" y="660"/>
                  </a:lnTo>
                  <a:lnTo>
                    <a:pt x="239" y="662"/>
                  </a:lnTo>
                  <a:lnTo>
                    <a:pt x="231" y="664"/>
                  </a:lnTo>
                  <a:lnTo>
                    <a:pt x="223" y="664"/>
                  </a:lnTo>
                  <a:lnTo>
                    <a:pt x="207" y="662"/>
                  </a:lnTo>
                  <a:lnTo>
                    <a:pt x="198" y="661"/>
                  </a:lnTo>
                  <a:lnTo>
                    <a:pt x="189" y="660"/>
                  </a:lnTo>
                  <a:lnTo>
                    <a:pt x="182" y="657"/>
                  </a:lnTo>
                  <a:lnTo>
                    <a:pt x="173" y="655"/>
                  </a:lnTo>
                  <a:lnTo>
                    <a:pt x="164" y="651"/>
                  </a:lnTo>
                  <a:lnTo>
                    <a:pt x="157" y="647"/>
                  </a:lnTo>
                  <a:lnTo>
                    <a:pt x="148" y="644"/>
                  </a:lnTo>
                  <a:lnTo>
                    <a:pt x="141" y="639"/>
                  </a:lnTo>
                  <a:lnTo>
                    <a:pt x="134" y="633"/>
                  </a:lnTo>
                  <a:lnTo>
                    <a:pt x="127" y="628"/>
                  </a:lnTo>
                  <a:lnTo>
                    <a:pt x="121" y="622"/>
                  </a:lnTo>
                  <a:lnTo>
                    <a:pt x="115" y="614"/>
                  </a:lnTo>
                  <a:lnTo>
                    <a:pt x="110" y="607"/>
                  </a:lnTo>
                  <a:lnTo>
                    <a:pt x="105" y="599"/>
                  </a:lnTo>
                  <a:lnTo>
                    <a:pt x="101" y="591"/>
                  </a:lnTo>
                  <a:lnTo>
                    <a:pt x="98" y="581"/>
                  </a:lnTo>
                  <a:lnTo>
                    <a:pt x="95" y="572"/>
                  </a:lnTo>
                  <a:lnTo>
                    <a:pt x="94" y="561"/>
                  </a:lnTo>
                  <a:lnTo>
                    <a:pt x="93" y="551"/>
                  </a:lnTo>
                  <a:lnTo>
                    <a:pt x="94" y="540"/>
                  </a:lnTo>
                  <a:lnTo>
                    <a:pt x="95" y="528"/>
                  </a:lnTo>
                  <a:lnTo>
                    <a:pt x="98" y="515"/>
                  </a:lnTo>
                  <a:lnTo>
                    <a:pt x="101" y="503"/>
                  </a:lnTo>
                  <a:lnTo>
                    <a:pt x="106" y="490"/>
                  </a:lnTo>
                  <a:lnTo>
                    <a:pt x="111" y="475"/>
                  </a:lnTo>
                  <a:lnTo>
                    <a:pt x="119" y="461"/>
                  </a:lnTo>
                  <a:lnTo>
                    <a:pt x="127" y="445"/>
                  </a:lnTo>
                  <a:lnTo>
                    <a:pt x="139" y="430"/>
                  </a:lnTo>
                  <a:lnTo>
                    <a:pt x="150" y="413"/>
                  </a:lnTo>
                  <a:lnTo>
                    <a:pt x="163" y="397"/>
                  </a:lnTo>
                  <a:lnTo>
                    <a:pt x="0" y="391"/>
                  </a:lnTo>
                  <a:lnTo>
                    <a:pt x="0" y="418"/>
                  </a:lnTo>
                  <a:lnTo>
                    <a:pt x="1" y="444"/>
                  </a:lnTo>
                  <a:lnTo>
                    <a:pt x="2" y="469"/>
                  </a:lnTo>
                  <a:lnTo>
                    <a:pt x="5" y="492"/>
                  </a:lnTo>
                  <a:lnTo>
                    <a:pt x="7" y="514"/>
                  </a:lnTo>
                  <a:lnTo>
                    <a:pt x="10" y="536"/>
                  </a:lnTo>
                  <a:lnTo>
                    <a:pt x="14" y="556"/>
                  </a:lnTo>
                  <a:lnTo>
                    <a:pt x="17" y="576"/>
                  </a:lnTo>
                  <a:lnTo>
                    <a:pt x="22" y="594"/>
                  </a:lnTo>
                  <a:lnTo>
                    <a:pt x="27" y="612"/>
                  </a:lnTo>
                  <a:lnTo>
                    <a:pt x="32" y="629"/>
                  </a:lnTo>
                  <a:lnTo>
                    <a:pt x="38" y="644"/>
                  </a:lnTo>
                  <a:lnTo>
                    <a:pt x="45" y="659"/>
                  </a:lnTo>
                  <a:lnTo>
                    <a:pt x="51" y="672"/>
                  </a:lnTo>
                  <a:lnTo>
                    <a:pt x="58" y="685"/>
                  </a:lnTo>
                  <a:lnTo>
                    <a:pt x="66" y="697"/>
                  </a:lnTo>
                  <a:lnTo>
                    <a:pt x="73" y="708"/>
                  </a:lnTo>
                  <a:lnTo>
                    <a:pt x="82" y="718"/>
                  </a:lnTo>
                  <a:lnTo>
                    <a:pt x="90" y="728"/>
                  </a:lnTo>
                  <a:lnTo>
                    <a:pt x="99" y="736"/>
                  </a:lnTo>
                  <a:lnTo>
                    <a:pt x="108" y="744"/>
                  </a:lnTo>
                  <a:lnTo>
                    <a:pt x="116" y="751"/>
                  </a:lnTo>
                  <a:lnTo>
                    <a:pt x="126" y="757"/>
                  </a:lnTo>
                  <a:lnTo>
                    <a:pt x="136" y="762"/>
                  </a:lnTo>
                  <a:lnTo>
                    <a:pt x="146" y="767"/>
                  </a:lnTo>
                  <a:lnTo>
                    <a:pt x="157" y="771"/>
                  </a:lnTo>
                  <a:lnTo>
                    <a:pt x="167" y="775"/>
                  </a:lnTo>
                  <a:lnTo>
                    <a:pt x="178" y="777"/>
                  </a:lnTo>
                  <a:lnTo>
                    <a:pt x="189" y="780"/>
                  </a:lnTo>
                  <a:lnTo>
                    <a:pt x="200" y="781"/>
                  </a:lnTo>
                  <a:lnTo>
                    <a:pt x="211" y="782"/>
                  </a:lnTo>
                  <a:lnTo>
                    <a:pt x="223" y="782"/>
                  </a:lnTo>
                  <a:lnTo>
                    <a:pt x="235" y="782"/>
                  </a:lnTo>
                  <a:lnTo>
                    <a:pt x="246" y="780"/>
                  </a:lnTo>
                  <a:lnTo>
                    <a:pt x="257" y="777"/>
                  </a:lnTo>
                  <a:lnTo>
                    <a:pt x="268" y="775"/>
                  </a:lnTo>
                  <a:lnTo>
                    <a:pt x="278" y="770"/>
                  </a:lnTo>
                  <a:lnTo>
                    <a:pt x="289" y="765"/>
                  </a:lnTo>
                  <a:lnTo>
                    <a:pt x="299" y="759"/>
                  </a:lnTo>
                  <a:lnTo>
                    <a:pt x="310" y="751"/>
                  </a:lnTo>
                  <a:lnTo>
                    <a:pt x="319" y="744"/>
                  </a:lnTo>
                  <a:lnTo>
                    <a:pt x="329" y="735"/>
                  </a:lnTo>
                  <a:lnTo>
                    <a:pt x="339" y="725"/>
                  </a:lnTo>
                  <a:lnTo>
                    <a:pt x="347" y="715"/>
                  </a:lnTo>
                  <a:lnTo>
                    <a:pt x="356" y="704"/>
                  </a:lnTo>
                  <a:lnTo>
                    <a:pt x="365" y="693"/>
                  </a:lnTo>
                  <a:lnTo>
                    <a:pt x="373" y="681"/>
                  </a:lnTo>
                  <a:lnTo>
                    <a:pt x="381" y="667"/>
                  </a:lnTo>
                  <a:lnTo>
                    <a:pt x="394" y="640"/>
                  </a:lnTo>
                  <a:lnTo>
                    <a:pt x="402" y="625"/>
                  </a:lnTo>
                  <a:lnTo>
                    <a:pt x="408" y="609"/>
                  </a:lnTo>
                  <a:lnTo>
                    <a:pt x="413" y="594"/>
                  </a:lnTo>
                  <a:lnTo>
                    <a:pt x="419" y="577"/>
                  </a:lnTo>
                  <a:lnTo>
                    <a:pt x="424" y="561"/>
                  </a:lnTo>
                  <a:lnTo>
                    <a:pt x="428" y="544"/>
                  </a:lnTo>
                  <a:lnTo>
                    <a:pt x="433" y="525"/>
                  </a:lnTo>
                  <a:lnTo>
                    <a:pt x="435" y="507"/>
                  </a:lnTo>
                  <a:lnTo>
                    <a:pt x="439" y="488"/>
                  </a:lnTo>
                  <a:lnTo>
                    <a:pt x="441" y="470"/>
                  </a:lnTo>
                  <a:lnTo>
                    <a:pt x="444" y="450"/>
                  </a:lnTo>
                  <a:lnTo>
                    <a:pt x="445" y="431"/>
                  </a:lnTo>
                  <a:lnTo>
                    <a:pt x="445" y="411"/>
                  </a:lnTo>
                  <a:lnTo>
                    <a:pt x="446" y="391"/>
                  </a:lnTo>
                  <a:lnTo>
                    <a:pt x="445" y="371"/>
                  </a:lnTo>
                  <a:lnTo>
                    <a:pt x="445" y="351"/>
                  </a:lnTo>
                  <a:lnTo>
                    <a:pt x="444" y="332"/>
                  </a:lnTo>
                  <a:lnTo>
                    <a:pt x="441" y="312"/>
                  </a:lnTo>
                  <a:lnTo>
                    <a:pt x="439" y="293"/>
                  </a:lnTo>
                  <a:lnTo>
                    <a:pt x="435" y="275"/>
                  </a:lnTo>
                  <a:lnTo>
                    <a:pt x="433" y="256"/>
                  </a:lnTo>
                  <a:lnTo>
                    <a:pt x="428" y="239"/>
                  </a:lnTo>
                  <a:lnTo>
                    <a:pt x="424" y="222"/>
                  </a:lnTo>
                  <a:lnTo>
                    <a:pt x="419" y="204"/>
                  </a:lnTo>
                  <a:lnTo>
                    <a:pt x="413" y="188"/>
                  </a:lnTo>
                  <a:lnTo>
                    <a:pt x="408" y="172"/>
                  </a:lnTo>
                  <a:lnTo>
                    <a:pt x="402" y="158"/>
                  </a:lnTo>
                  <a:lnTo>
                    <a:pt x="394" y="143"/>
                  </a:lnTo>
                  <a:lnTo>
                    <a:pt x="388" y="128"/>
                  </a:lnTo>
                  <a:lnTo>
                    <a:pt x="381" y="114"/>
                  </a:lnTo>
                  <a:lnTo>
                    <a:pt x="373" y="102"/>
                  </a:lnTo>
                  <a:lnTo>
                    <a:pt x="365" y="90"/>
                  </a:lnTo>
                  <a:lnTo>
                    <a:pt x="356" y="77"/>
                  </a:lnTo>
                  <a:lnTo>
                    <a:pt x="347" y="66"/>
                  </a:lnTo>
                  <a:lnTo>
                    <a:pt x="339" y="56"/>
                  </a:lnTo>
                  <a:lnTo>
                    <a:pt x="329" y="46"/>
                  </a:lnTo>
                  <a:lnTo>
                    <a:pt x="319" y="38"/>
                  </a:lnTo>
                  <a:lnTo>
                    <a:pt x="310" y="30"/>
                  </a:lnTo>
                  <a:lnTo>
                    <a:pt x="299" y="23"/>
                  </a:lnTo>
                  <a:lnTo>
                    <a:pt x="289" y="17"/>
                  </a:lnTo>
                  <a:lnTo>
                    <a:pt x="278" y="12"/>
                  </a:lnTo>
                  <a:lnTo>
                    <a:pt x="268" y="8"/>
                  </a:lnTo>
                  <a:lnTo>
                    <a:pt x="257" y="4"/>
                  </a:lnTo>
                  <a:lnTo>
                    <a:pt x="246" y="2"/>
                  </a:lnTo>
                  <a:lnTo>
                    <a:pt x="235" y="1"/>
                  </a:lnTo>
                  <a:lnTo>
                    <a:pt x="223" y="0"/>
                  </a:lnTo>
                  <a:lnTo>
                    <a:pt x="211" y="1"/>
                  </a:lnTo>
                  <a:lnTo>
                    <a:pt x="200" y="2"/>
                  </a:lnTo>
                  <a:lnTo>
                    <a:pt x="189" y="4"/>
                  </a:lnTo>
                  <a:lnTo>
                    <a:pt x="178" y="8"/>
                  </a:lnTo>
                  <a:lnTo>
                    <a:pt x="167" y="12"/>
                  </a:lnTo>
                  <a:lnTo>
                    <a:pt x="157" y="17"/>
                  </a:lnTo>
                  <a:lnTo>
                    <a:pt x="146" y="23"/>
                  </a:lnTo>
                  <a:lnTo>
                    <a:pt x="136" y="30"/>
                  </a:lnTo>
                  <a:lnTo>
                    <a:pt x="126" y="38"/>
                  </a:lnTo>
                  <a:lnTo>
                    <a:pt x="116" y="46"/>
                  </a:lnTo>
                  <a:lnTo>
                    <a:pt x="108" y="56"/>
                  </a:lnTo>
                  <a:lnTo>
                    <a:pt x="99" y="66"/>
                  </a:lnTo>
                  <a:lnTo>
                    <a:pt x="90" y="77"/>
                  </a:lnTo>
                  <a:lnTo>
                    <a:pt x="82" y="90"/>
                  </a:lnTo>
                  <a:lnTo>
                    <a:pt x="73" y="102"/>
                  </a:lnTo>
                  <a:lnTo>
                    <a:pt x="66" y="114"/>
                  </a:lnTo>
                  <a:lnTo>
                    <a:pt x="51" y="143"/>
                  </a:lnTo>
                  <a:lnTo>
                    <a:pt x="45" y="158"/>
                  </a:lnTo>
                  <a:lnTo>
                    <a:pt x="38" y="172"/>
                  </a:lnTo>
                  <a:lnTo>
                    <a:pt x="32" y="188"/>
                  </a:lnTo>
                  <a:lnTo>
                    <a:pt x="27" y="204"/>
                  </a:lnTo>
                  <a:lnTo>
                    <a:pt x="22" y="222"/>
                  </a:lnTo>
                  <a:lnTo>
                    <a:pt x="17" y="239"/>
                  </a:lnTo>
                  <a:lnTo>
                    <a:pt x="14" y="256"/>
                  </a:lnTo>
                  <a:lnTo>
                    <a:pt x="10" y="275"/>
                  </a:lnTo>
                  <a:lnTo>
                    <a:pt x="7" y="293"/>
                  </a:lnTo>
                  <a:lnTo>
                    <a:pt x="5" y="312"/>
                  </a:lnTo>
                  <a:lnTo>
                    <a:pt x="2" y="332"/>
                  </a:lnTo>
                  <a:lnTo>
                    <a:pt x="1" y="351"/>
                  </a:lnTo>
                  <a:lnTo>
                    <a:pt x="0" y="371"/>
                  </a:lnTo>
                  <a:lnTo>
                    <a:pt x="0" y="391"/>
                  </a:lnTo>
                  <a:lnTo>
                    <a:pt x="163" y="3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30" name="Rectangle 72"/>
            <p:cNvSpPr>
              <a:spLocks noChangeAspect="1" noChangeArrowheads="1"/>
            </p:cNvSpPr>
            <p:nvPr/>
          </p:nvSpPr>
          <p:spPr bwMode="auto">
            <a:xfrm>
              <a:off x="3731"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sp>
          <p:nvSpPr>
            <p:cNvPr id="3131" name="Rectangle 73"/>
            <p:cNvSpPr>
              <a:spLocks noChangeAspect="1" noChangeArrowheads="1"/>
            </p:cNvSpPr>
            <p:nvPr/>
          </p:nvSpPr>
          <p:spPr bwMode="auto">
            <a:xfrm>
              <a:off x="3704"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grpSp>
      <p:sp>
        <p:nvSpPr>
          <p:cNvPr id="3100" name="Line 74"/>
          <p:cNvSpPr>
            <a:spLocks noChangeAspect="1" noChangeShapeType="1"/>
          </p:cNvSpPr>
          <p:nvPr/>
        </p:nvSpPr>
        <p:spPr bwMode="auto">
          <a:xfrm>
            <a:off x="7772400" y="3743691"/>
            <a:ext cx="469900" cy="0"/>
          </a:xfrm>
          <a:prstGeom prst="line">
            <a:avLst/>
          </a:prstGeom>
          <a:noFill/>
          <a:ln w="12700">
            <a:solidFill>
              <a:srgbClr val="FF9900"/>
            </a:solidFill>
            <a:round/>
            <a:headEnd type="none" w="sm" len="sm"/>
            <a:tailEnd type="triangle" w="lg" len="lg"/>
          </a:ln>
        </p:spPr>
        <p:txBody>
          <a:bodyPr wrap="none" anchor="ctr"/>
          <a:lstStyle/>
          <a:p>
            <a:endParaRPr lang="en-US" dirty="0">
              <a:solidFill>
                <a:prstClr val="black"/>
              </a:solidFill>
            </a:endParaRPr>
          </a:p>
        </p:txBody>
      </p:sp>
      <p:sp>
        <p:nvSpPr>
          <p:cNvPr id="3101" name="Text Box 75"/>
          <p:cNvSpPr txBox="1">
            <a:spLocks noChangeArrowheads="1"/>
          </p:cNvSpPr>
          <p:nvPr/>
        </p:nvSpPr>
        <p:spPr bwMode="auto">
          <a:xfrm rot="17751664">
            <a:off x="8185151" y="2756267"/>
            <a:ext cx="917575" cy="549275"/>
          </a:xfrm>
          <a:prstGeom prst="rect">
            <a:avLst/>
          </a:prstGeom>
          <a:noFill/>
          <a:ln w="25400">
            <a:noFill/>
            <a:miter lim="800000"/>
            <a:headEnd/>
            <a:tailEnd/>
          </a:ln>
        </p:spPr>
        <p:txBody>
          <a:bodyPr wrap="none" tIns="91440" bIns="91440">
            <a:spAutoFit/>
          </a:bodyPr>
          <a:lstStyle/>
          <a:p>
            <a:pPr algn="ctr"/>
            <a:r>
              <a:rPr lang="en-US" sz="1200" b="1" dirty="0">
                <a:solidFill>
                  <a:prstClr val="black"/>
                </a:solidFill>
                <a:cs typeface="Arial" pitchFamily="34" charset="0"/>
              </a:rPr>
              <a:t>Reference</a:t>
            </a:r>
          </a:p>
          <a:p>
            <a:pPr algn="ctr"/>
            <a:r>
              <a:rPr lang="en-US" sz="1200" b="1" dirty="0">
                <a:solidFill>
                  <a:prstClr val="black"/>
                </a:solidFill>
                <a:cs typeface="Arial" pitchFamily="34" charset="0"/>
              </a:rPr>
              <a:t>Hash</a:t>
            </a:r>
          </a:p>
        </p:txBody>
      </p:sp>
      <p:sp>
        <p:nvSpPr>
          <p:cNvPr id="1644620" name="AutoShape 76"/>
          <p:cNvSpPr>
            <a:spLocks noChangeAspect="1" noChangeArrowheads="1"/>
          </p:cNvSpPr>
          <p:nvPr/>
        </p:nvSpPr>
        <p:spPr bwMode="auto">
          <a:xfrm rot="3737950" flipH="1">
            <a:off x="9254332" y="2530048"/>
            <a:ext cx="990600" cy="871537"/>
          </a:xfrm>
          <a:prstGeom prst="rightArrow">
            <a:avLst>
              <a:gd name="adj1" fmla="val 50000"/>
              <a:gd name="adj2" fmla="val 28415"/>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lnSpc>
                <a:spcPct val="85000"/>
              </a:lnSpc>
              <a:defRPr/>
            </a:pPr>
            <a:endParaRPr lang="en-US" sz="1200" dirty="0">
              <a:solidFill>
                <a:prstClr val="black"/>
              </a:solidFill>
              <a:latin typeface="Arial Narrow" pitchFamily="34" charset="0"/>
            </a:endParaRPr>
          </a:p>
          <a:p>
            <a:pPr algn="ctr" eaLnBrk="0" hangingPunct="0">
              <a:lnSpc>
                <a:spcPct val="85000"/>
              </a:lnSpc>
              <a:defRPr/>
            </a:pPr>
            <a:endParaRPr lang="en-US" sz="1200" dirty="0">
              <a:solidFill>
                <a:prstClr val="black"/>
              </a:solidFill>
              <a:latin typeface="Arial Narrow" pitchFamily="34" charset="0"/>
            </a:endParaRPr>
          </a:p>
        </p:txBody>
      </p:sp>
      <p:sp>
        <p:nvSpPr>
          <p:cNvPr id="1644621" name="Rectangle 77"/>
          <p:cNvSpPr>
            <a:spLocks noChangeAspect="1" noChangeArrowheads="1"/>
          </p:cNvSpPr>
          <p:nvPr/>
        </p:nvSpPr>
        <p:spPr bwMode="auto">
          <a:xfrm>
            <a:off x="9305926" y="3527791"/>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Hash</a:t>
            </a:r>
          </a:p>
        </p:txBody>
      </p:sp>
      <p:sp>
        <p:nvSpPr>
          <p:cNvPr id="3104" name="Text Box 78"/>
          <p:cNvSpPr txBox="1">
            <a:spLocks noChangeArrowheads="1"/>
          </p:cNvSpPr>
          <p:nvPr/>
        </p:nvSpPr>
        <p:spPr bwMode="auto">
          <a:xfrm rot="3848336" flipH="1">
            <a:off x="9331326" y="2748330"/>
            <a:ext cx="936625" cy="549275"/>
          </a:xfrm>
          <a:prstGeom prst="rect">
            <a:avLst/>
          </a:prstGeom>
          <a:noFill/>
          <a:ln w="25400">
            <a:noFill/>
            <a:miter lim="800000"/>
            <a:headEnd/>
            <a:tailEnd/>
          </a:ln>
        </p:spPr>
        <p:txBody>
          <a:bodyPr wrap="none" tIns="91440" bIns="91440">
            <a:spAutoFit/>
          </a:bodyPr>
          <a:lstStyle/>
          <a:p>
            <a:pPr algn="ctr"/>
            <a:r>
              <a:rPr lang="en-US" sz="1200" b="1" dirty="0">
                <a:solidFill>
                  <a:prstClr val="black"/>
                </a:solidFill>
                <a:cs typeface="Arial" pitchFamily="34" charset="0"/>
              </a:rPr>
              <a:t>Generated</a:t>
            </a:r>
          </a:p>
          <a:p>
            <a:pPr algn="ctr"/>
            <a:r>
              <a:rPr lang="en-US" sz="1200" b="1" dirty="0">
                <a:solidFill>
                  <a:prstClr val="black"/>
                </a:solidFill>
                <a:cs typeface="Arial" pitchFamily="34" charset="0"/>
              </a:rPr>
              <a:t>Hash</a:t>
            </a:r>
          </a:p>
        </p:txBody>
      </p:sp>
      <p:sp>
        <p:nvSpPr>
          <p:cNvPr id="1644623" name="AutoShape 79"/>
          <p:cNvSpPr>
            <a:spLocks noChangeAspect="1" noChangeArrowheads="1"/>
          </p:cNvSpPr>
          <p:nvPr/>
        </p:nvSpPr>
        <p:spPr bwMode="auto">
          <a:xfrm rot="4205806" flipH="1">
            <a:off x="8289132" y="4308048"/>
            <a:ext cx="990600" cy="871537"/>
          </a:xfrm>
          <a:prstGeom prst="rightArrow">
            <a:avLst>
              <a:gd name="adj1" fmla="val 50000"/>
              <a:gd name="adj2" fmla="val 28415"/>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lnSpc>
                <a:spcPct val="85000"/>
              </a:lnSpc>
              <a:defRPr/>
            </a:pPr>
            <a:endParaRPr lang="en-US" sz="1200" dirty="0">
              <a:solidFill>
                <a:prstClr val="black"/>
              </a:solidFill>
              <a:latin typeface="Arial Narrow" pitchFamily="34" charset="0"/>
            </a:endParaRPr>
          </a:p>
          <a:p>
            <a:pPr algn="ctr" eaLnBrk="0" hangingPunct="0">
              <a:lnSpc>
                <a:spcPct val="85000"/>
              </a:lnSpc>
              <a:defRPr/>
            </a:pPr>
            <a:endParaRPr lang="en-US" sz="1200" dirty="0">
              <a:solidFill>
                <a:prstClr val="black"/>
              </a:solidFill>
              <a:latin typeface="Arial Narrow" pitchFamily="34" charset="0"/>
            </a:endParaRPr>
          </a:p>
        </p:txBody>
      </p:sp>
      <p:sp>
        <p:nvSpPr>
          <p:cNvPr id="3106" name="Text Box 80"/>
          <p:cNvSpPr txBox="1">
            <a:spLocks noChangeArrowheads="1"/>
          </p:cNvSpPr>
          <p:nvPr/>
        </p:nvSpPr>
        <p:spPr bwMode="auto">
          <a:xfrm rot="4319889" flipH="1">
            <a:off x="8413751" y="4604117"/>
            <a:ext cx="887413" cy="366713"/>
          </a:xfrm>
          <a:prstGeom prst="rect">
            <a:avLst/>
          </a:prstGeom>
          <a:noFill/>
          <a:ln w="25400">
            <a:noFill/>
            <a:miter lim="800000"/>
            <a:headEnd/>
            <a:tailEnd/>
          </a:ln>
        </p:spPr>
        <p:txBody>
          <a:bodyPr wrap="none" tIns="91440" bIns="91440">
            <a:spAutoFit/>
          </a:bodyPr>
          <a:lstStyle/>
          <a:p>
            <a:pPr algn="ctr"/>
            <a:r>
              <a:rPr lang="en-US" sz="1200" b="1" dirty="0">
                <a:solidFill>
                  <a:prstClr val="black"/>
                </a:solidFill>
                <a:cs typeface="Arial" pitchFamily="34" charset="0"/>
              </a:rPr>
              <a:t>Signature</a:t>
            </a:r>
          </a:p>
        </p:txBody>
      </p:sp>
      <p:sp>
        <p:nvSpPr>
          <p:cNvPr id="1644625" name="AutoShape 81"/>
          <p:cNvSpPr>
            <a:spLocks noChangeAspect="1" noChangeArrowheads="1"/>
          </p:cNvSpPr>
          <p:nvPr/>
        </p:nvSpPr>
        <p:spPr bwMode="auto">
          <a:xfrm rot="17394194">
            <a:off x="9178132" y="4320748"/>
            <a:ext cx="990600" cy="871537"/>
          </a:xfrm>
          <a:prstGeom prst="rightArrow">
            <a:avLst>
              <a:gd name="adj1" fmla="val 50000"/>
              <a:gd name="adj2" fmla="val 28415"/>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lnSpc>
                <a:spcPct val="85000"/>
              </a:lnSpc>
              <a:defRPr/>
            </a:pPr>
            <a:endParaRPr lang="en-US" sz="1200" dirty="0">
              <a:solidFill>
                <a:prstClr val="black"/>
              </a:solidFill>
              <a:latin typeface="Arial Narrow" pitchFamily="34" charset="0"/>
            </a:endParaRPr>
          </a:p>
          <a:p>
            <a:pPr algn="ctr" eaLnBrk="0" hangingPunct="0">
              <a:lnSpc>
                <a:spcPct val="85000"/>
              </a:lnSpc>
              <a:defRPr/>
            </a:pPr>
            <a:endParaRPr lang="en-US" sz="1200" dirty="0">
              <a:solidFill>
                <a:prstClr val="black"/>
              </a:solidFill>
              <a:latin typeface="Arial Narrow" pitchFamily="34" charset="0"/>
            </a:endParaRPr>
          </a:p>
        </p:txBody>
      </p:sp>
      <p:sp>
        <p:nvSpPr>
          <p:cNvPr id="3108" name="Text Box 82"/>
          <p:cNvSpPr txBox="1">
            <a:spLocks noChangeArrowheads="1"/>
          </p:cNvSpPr>
          <p:nvPr/>
        </p:nvSpPr>
        <p:spPr bwMode="auto">
          <a:xfrm rot="17280111">
            <a:off x="9166226" y="4654917"/>
            <a:ext cx="912813" cy="366713"/>
          </a:xfrm>
          <a:prstGeom prst="rect">
            <a:avLst/>
          </a:prstGeom>
          <a:noFill/>
          <a:ln w="25400">
            <a:noFill/>
            <a:miter lim="800000"/>
            <a:headEnd/>
            <a:tailEnd/>
          </a:ln>
        </p:spPr>
        <p:txBody>
          <a:bodyPr wrap="none" tIns="91440" bIns="91440">
            <a:spAutoFit/>
          </a:bodyPr>
          <a:lstStyle/>
          <a:p>
            <a:pPr algn="ctr"/>
            <a:r>
              <a:rPr lang="en-US" sz="1200" b="1" dirty="0">
                <a:solidFill>
                  <a:prstClr val="black"/>
                </a:solidFill>
                <a:cs typeface="Arial" pitchFamily="34" charset="0"/>
              </a:rPr>
              <a:t>SW Image</a:t>
            </a:r>
          </a:p>
        </p:txBody>
      </p:sp>
      <p:sp>
        <p:nvSpPr>
          <p:cNvPr id="1644627" name="AutoShape 83"/>
          <p:cNvSpPr>
            <a:spLocks noChangeAspect="1" noChangeArrowheads="1"/>
          </p:cNvSpPr>
          <p:nvPr/>
        </p:nvSpPr>
        <p:spPr bwMode="auto">
          <a:xfrm>
            <a:off x="8778876" y="5204191"/>
            <a:ext cx="874713" cy="628650"/>
          </a:xfrm>
          <a:prstGeom prst="flowChartMagneticDisk">
            <a:avLst/>
          </a:prstGeom>
          <a:solidFill>
            <a:schemeClr val="accent1"/>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500" b="1" dirty="0">
                <a:solidFill>
                  <a:prstClr val="white"/>
                </a:solidFill>
                <a:latin typeface="Arial Narrow" pitchFamily="34" charset="0"/>
              </a:rPr>
              <a:t>SW Image +</a:t>
            </a:r>
          </a:p>
          <a:p>
            <a:pPr algn="ctr" eaLnBrk="0" hangingPunct="0">
              <a:defRPr/>
            </a:pPr>
            <a:r>
              <a:rPr lang="en-US" sz="1500" b="1" dirty="0">
                <a:solidFill>
                  <a:prstClr val="white"/>
                </a:solidFill>
                <a:latin typeface="Arial Narrow" pitchFamily="34" charset="0"/>
              </a:rPr>
              <a:t>Signature</a:t>
            </a:r>
          </a:p>
        </p:txBody>
      </p:sp>
      <p:sp>
        <p:nvSpPr>
          <p:cNvPr id="3110" name="Rectangle 84"/>
          <p:cNvSpPr>
            <a:spLocks noChangeAspect="1" noChangeArrowheads="1"/>
          </p:cNvSpPr>
          <p:nvPr/>
        </p:nvSpPr>
        <p:spPr bwMode="auto">
          <a:xfrm>
            <a:off x="7111248" y="3521442"/>
            <a:ext cx="484107" cy="430887"/>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FF9900"/>
                </a:solidFill>
                <a:latin typeface="Arial Narrow" pitchFamily="34" charset="0"/>
              </a:rPr>
              <a:t>Public </a:t>
            </a:r>
          </a:p>
          <a:p>
            <a:pPr algn="ctr" eaLnBrk="0" hangingPunct="0"/>
            <a:r>
              <a:rPr lang="en-US" sz="1400" b="1" dirty="0">
                <a:solidFill>
                  <a:srgbClr val="FF9900"/>
                </a:solidFill>
                <a:latin typeface="Arial Narrow" pitchFamily="34" charset="0"/>
              </a:rPr>
              <a:t>Key</a:t>
            </a:r>
          </a:p>
        </p:txBody>
      </p:sp>
      <p:sp>
        <p:nvSpPr>
          <p:cNvPr id="3111" name="Freeform 85"/>
          <p:cNvSpPr>
            <a:spLocks/>
          </p:cNvSpPr>
          <p:nvPr/>
        </p:nvSpPr>
        <p:spPr bwMode="auto">
          <a:xfrm rot="270454">
            <a:off x="7054851" y="1303058"/>
            <a:ext cx="1635125" cy="461665"/>
          </a:xfrm>
          <a:custGeom>
            <a:avLst/>
            <a:gdLst>
              <a:gd name="T0" fmla="*/ 1547 w 1547"/>
              <a:gd name="T1" fmla="*/ 385 h 385"/>
              <a:gd name="T2" fmla="*/ 403 w 1547"/>
              <a:gd name="T3" fmla="*/ 31 h 385"/>
              <a:gd name="T4" fmla="*/ 0 w 1547"/>
              <a:gd name="T5" fmla="*/ 196 h 385"/>
              <a:gd name="T6" fmla="*/ 0 60000 65536"/>
              <a:gd name="T7" fmla="*/ 0 60000 65536"/>
              <a:gd name="T8" fmla="*/ 0 60000 65536"/>
              <a:gd name="T9" fmla="*/ 0 w 1547"/>
              <a:gd name="T10" fmla="*/ 0 h 385"/>
              <a:gd name="T11" fmla="*/ 1547 w 1547"/>
              <a:gd name="T12" fmla="*/ 385 h 385"/>
            </a:gdLst>
            <a:ahLst/>
            <a:cxnLst>
              <a:cxn ang="T6">
                <a:pos x="T0" y="T1"/>
              </a:cxn>
              <a:cxn ang="T7">
                <a:pos x="T2" y="T3"/>
              </a:cxn>
              <a:cxn ang="T8">
                <a:pos x="T4" y="T5"/>
              </a:cxn>
            </a:cxnLst>
            <a:rect l="T9" t="T10" r="T11" b="T12"/>
            <a:pathLst>
              <a:path w="1547" h="385">
                <a:moveTo>
                  <a:pt x="1547" y="385"/>
                </a:moveTo>
                <a:cubicBezTo>
                  <a:pt x="1104" y="223"/>
                  <a:pt x="661" y="62"/>
                  <a:pt x="403" y="31"/>
                </a:cubicBezTo>
                <a:cubicBezTo>
                  <a:pt x="145" y="0"/>
                  <a:pt x="72" y="98"/>
                  <a:pt x="0" y="196"/>
                </a:cubicBezTo>
              </a:path>
            </a:pathLst>
          </a:custGeom>
          <a:noFill/>
          <a:ln w="25400">
            <a:solidFill>
              <a:schemeClr val="tx1"/>
            </a:solidFill>
            <a:round/>
            <a:headEnd/>
            <a:tailEnd type="triangle" w="lg" len="med"/>
          </a:ln>
        </p:spPr>
        <p:txBody>
          <a:bodyPr tIns="91440" bIns="91440">
            <a:spAutoFit/>
          </a:bodyPr>
          <a:lstStyle/>
          <a:p>
            <a:endParaRPr lang="en-US" dirty="0">
              <a:solidFill>
                <a:prstClr val="black"/>
              </a:solidFill>
            </a:endParaRPr>
          </a:p>
        </p:txBody>
      </p:sp>
      <p:grpSp>
        <p:nvGrpSpPr>
          <p:cNvPr id="13" name="Group 86"/>
          <p:cNvGrpSpPr>
            <a:grpSpLocks/>
          </p:cNvGrpSpPr>
          <p:nvPr/>
        </p:nvGrpSpPr>
        <p:grpSpPr bwMode="auto">
          <a:xfrm>
            <a:off x="8039100" y="1225917"/>
            <a:ext cx="382588" cy="569913"/>
            <a:chOff x="2611" y="1440"/>
            <a:chExt cx="241" cy="359"/>
          </a:xfrm>
        </p:grpSpPr>
        <p:sp>
          <p:nvSpPr>
            <p:cNvPr id="3125" name="AutoShape 87"/>
            <p:cNvSpPr>
              <a:spLocks noChangeArrowheads="1"/>
            </p:cNvSpPr>
            <p:nvPr/>
          </p:nvSpPr>
          <p:spPr bwMode="auto">
            <a:xfrm>
              <a:off x="2611" y="1552"/>
              <a:ext cx="211" cy="218"/>
            </a:xfrm>
            <a:prstGeom prst="roundRect">
              <a:avLst>
                <a:gd name="adj" fmla="val 12102"/>
              </a:avLst>
            </a:prstGeom>
            <a:noFill/>
            <a:ln w="9525">
              <a:solidFill>
                <a:srgbClr val="00FFFF"/>
              </a:solidFill>
              <a:round/>
              <a:headEnd/>
              <a:tailEnd/>
            </a:ln>
          </p:spPr>
          <p:txBody>
            <a:bodyPr/>
            <a:lstStyle/>
            <a:p>
              <a:endParaRPr lang="en-US" dirty="0">
                <a:solidFill>
                  <a:prstClr val="black"/>
                </a:solidFill>
              </a:endParaRPr>
            </a:p>
          </p:txBody>
        </p:sp>
        <p:sp>
          <p:nvSpPr>
            <p:cNvPr id="3126" name="Freeform 88"/>
            <p:cNvSpPr>
              <a:spLocks/>
            </p:cNvSpPr>
            <p:nvPr/>
          </p:nvSpPr>
          <p:spPr bwMode="auto">
            <a:xfrm>
              <a:off x="2625" y="1440"/>
              <a:ext cx="227" cy="359"/>
            </a:xfrm>
            <a:custGeom>
              <a:avLst/>
              <a:gdLst>
                <a:gd name="T0" fmla="*/ 153 w 1359"/>
                <a:gd name="T1" fmla="*/ 1005 h 2156"/>
                <a:gd name="T2" fmla="*/ 0 w 1359"/>
                <a:gd name="T3" fmla="*/ 1589 h 2156"/>
                <a:gd name="T4" fmla="*/ 525 w 1359"/>
                <a:gd name="T5" fmla="*/ 2156 h 2156"/>
                <a:gd name="T6" fmla="*/ 1359 w 1359"/>
                <a:gd name="T7" fmla="*/ 251 h 2156"/>
                <a:gd name="T8" fmla="*/ 1359 w 1359"/>
                <a:gd name="T9" fmla="*/ 0 h 2156"/>
                <a:gd name="T10" fmla="*/ 428 w 1359"/>
                <a:gd name="T11" fmla="*/ 1606 h 2156"/>
                <a:gd name="T12" fmla="*/ 153 w 1359"/>
                <a:gd name="T13" fmla="*/ 1005 h 2156"/>
                <a:gd name="T14" fmla="*/ 0 60000 65536"/>
                <a:gd name="T15" fmla="*/ 0 60000 65536"/>
                <a:gd name="T16" fmla="*/ 0 60000 65536"/>
                <a:gd name="T17" fmla="*/ 0 60000 65536"/>
                <a:gd name="T18" fmla="*/ 0 60000 65536"/>
                <a:gd name="T19" fmla="*/ 0 60000 65536"/>
                <a:gd name="T20" fmla="*/ 0 60000 65536"/>
                <a:gd name="T21" fmla="*/ 0 w 1359"/>
                <a:gd name="T22" fmla="*/ 0 h 2156"/>
                <a:gd name="T23" fmla="*/ 1359 w 1359"/>
                <a:gd name="T24" fmla="*/ 2156 h 21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9" h="2156">
                  <a:moveTo>
                    <a:pt x="153" y="1005"/>
                  </a:moveTo>
                  <a:lnTo>
                    <a:pt x="0" y="1589"/>
                  </a:lnTo>
                  <a:lnTo>
                    <a:pt x="525" y="2156"/>
                  </a:lnTo>
                  <a:lnTo>
                    <a:pt x="1359" y="251"/>
                  </a:lnTo>
                  <a:lnTo>
                    <a:pt x="1359" y="0"/>
                  </a:lnTo>
                  <a:lnTo>
                    <a:pt x="428" y="1606"/>
                  </a:lnTo>
                  <a:lnTo>
                    <a:pt x="153" y="1005"/>
                  </a:lnTo>
                  <a:close/>
                </a:path>
              </a:pathLst>
            </a:custGeom>
            <a:solidFill>
              <a:srgbClr val="33CC33"/>
            </a:solidFill>
            <a:ln w="9525">
              <a:solidFill>
                <a:schemeClr val="tx1"/>
              </a:solidFill>
              <a:round/>
              <a:headEnd/>
              <a:tailEnd/>
            </a:ln>
          </p:spPr>
          <p:txBody>
            <a:bodyPr/>
            <a:lstStyle/>
            <a:p>
              <a:endParaRPr lang="en-US" dirty="0">
                <a:solidFill>
                  <a:prstClr val="black"/>
                </a:solidFill>
              </a:endParaRPr>
            </a:p>
          </p:txBody>
        </p:sp>
      </p:grpSp>
      <p:grpSp>
        <p:nvGrpSpPr>
          <p:cNvPr id="14" name="Group 89"/>
          <p:cNvGrpSpPr>
            <a:grpSpLocks/>
          </p:cNvGrpSpPr>
          <p:nvPr/>
        </p:nvGrpSpPr>
        <p:grpSpPr bwMode="auto">
          <a:xfrm>
            <a:off x="7920038" y="2053004"/>
            <a:ext cx="552450" cy="793750"/>
            <a:chOff x="3857" y="1653"/>
            <a:chExt cx="348" cy="500"/>
          </a:xfrm>
        </p:grpSpPr>
        <p:sp>
          <p:nvSpPr>
            <p:cNvPr id="3123" name="AutoShape 90"/>
            <p:cNvSpPr>
              <a:spLocks noChangeArrowheads="1"/>
            </p:cNvSpPr>
            <p:nvPr/>
          </p:nvSpPr>
          <p:spPr bwMode="auto">
            <a:xfrm>
              <a:off x="3917" y="1792"/>
              <a:ext cx="211" cy="218"/>
            </a:xfrm>
            <a:prstGeom prst="roundRect">
              <a:avLst>
                <a:gd name="adj" fmla="val 12102"/>
              </a:avLst>
            </a:prstGeom>
            <a:noFill/>
            <a:ln w="9525">
              <a:solidFill>
                <a:srgbClr val="00FFFF"/>
              </a:solidFill>
              <a:round/>
              <a:headEnd/>
              <a:tailEnd/>
            </a:ln>
          </p:spPr>
          <p:txBody>
            <a:bodyPr/>
            <a:lstStyle/>
            <a:p>
              <a:endParaRPr lang="en-US" dirty="0">
                <a:solidFill>
                  <a:prstClr val="black"/>
                </a:solidFill>
              </a:endParaRPr>
            </a:p>
          </p:txBody>
        </p:sp>
        <p:sp>
          <p:nvSpPr>
            <p:cNvPr id="3124" name="Text Box 91"/>
            <p:cNvSpPr txBox="1">
              <a:spLocks noChangeArrowheads="1"/>
            </p:cNvSpPr>
            <p:nvPr/>
          </p:nvSpPr>
          <p:spPr bwMode="auto">
            <a:xfrm>
              <a:off x="3857" y="1653"/>
              <a:ext cx="348" cy="500"/>
            </a:xfrm>
            <a:prstGeom prst="rect">
              <a:avLst/>
            </a:prstGeom>
            <a:noFill/>
            <a:ln w="25400">
              <a:noFill/>
              <a:miter lim="800000"/>
              <a:headEnd/>
              <a:tailEnd/>
            </a:ln>
          </p:spPr>
          <p:txBody>
            <a:bodyPr wrap="none" tIns="91440" bIns="91440">
              <a:spAutoFit/>
            </a:bodyPr>
            <a:lstStyle/>
            <a:p>
              <a:r>
                <a:rPr lang="en-US" sz="4000" dirty="0">
                  <a:solidFill>
                    <a:srgbClr val="FF3300"/>
                  </a:solidFill>
                  <a:latin typeface="Comic Sans MS" pitchFamily="66" charset="0"/>
                </a:rPr>
                <a:t>X</a:t>
              </a:r>
            </a:p>
          </p:txBody>
        </p:sp>
      </p:grpSp>
      <p:sp>
        <p:nvSpPr>
          <p:cNvPr id="3114" name="Text Box 92"/>
          <p:cNvSpPr txBox="1">
            <a:spLocks noChangeArrowheads="1"/>
          </p:cNvSpPr>
          <p:nvPr/>
        </p:nvSpPr>
        <p:spPr bwMode="auto">
          <a:xfrm>
            <a:off x="6313383" y="1472362"/>
            <a:ext cx="1495922" cy="492443"/>
          </a:xfrm>
          <a:prstGeom prst="rect">
            <a:avLst/>
          </a:prstGeom>
          <a:noFill/>
          <a:ln w="25400">
            <a:noFill/>
            <a:miter lim="800000"/>
            <a:headEnd/>
            <a:tailEnd/>
          </a:ln>
        </p:spPr>
        <p:txBody>
          <a:bodyPr wrap="none" tIns="91440" bIns="91440">
            <a:spAutoFit/>
          </a:bodyPr>
          <a:lstStyle/>
          <a:p>
            <a:r>
              <a:rPr lang="en-US" sz="2000" b="1" dirty="0">
                <a:solidFill>
                  <a:srgbClr val="010000"/>
                </a:solidFill>
              </a:rPr>
              <a:t>Run Image</a:t>
            </a:r>
          </a:p>
        </p:txBody>
      </p:sp>
      <p:grpSp>
        <p:nvGrpSpPr>
          <p:cNvPr id="15" name="Group 93"/>
          <p:cNvGrpSpPr>
            <a:grpSpLocks/>
          </p:cNvGrpSpPr>
          <p:nvPr/>
        </p:nvGrpSpPr>
        <p:grpSpPr bwMode="auto">
          <a:xfrm>
            <a:off x="6194425" y="2002206"/>
            <a:ext cx="1733550" cy="649288"/>
            <a:chOff x="2562" y="1413"/>
            <a:chExt cx="1092" cy="409"/>
          </a:xfrm>
        </p:grpSpPr>
        <p:sp>
          <p:nvSpPr>
            <p:cNvPr id="3121" name="Oval 94"/>
            <p:cNvSpPr>
              <a:spLocks noChangeArrowheads="1"/>
            </p:cNvSpPr>
            <p:nvPr/>
          </p:nvSpPr>
          <p:spPr bwMode="auto">
            <a:xfrm>
              <a:off x="2562" y="1413"/>
              <a:ext cx="1092" cy="409"/>
            </a:xfrm>
            <a:prstGeom prst="ellipse">
              <a:avLst/>
            </a:prstGeom>
            <a:solidFill>
              <a:srgbClr val="FF6600"/>
            </a:solidFill>
            <a:ln w="9525">
              <a:solidFill>
                <a:schemeClr val="tx1"/>
              </a:solidFill>
              <a:round/>
              <a:headEnd/>
              <a:tailEnd/>
            </a:ln>
          </p:spPr>
          <p:txBody>
            <a:bodyPr tIns="91440" bIns="91440" anchor="ctr">
              <a:spAutoFit/>
            </a:bodyPr>
            <a:lstStyle/>
            <a:p>
              <a:endParaRPr lang="en-US" dirty="0">
                <a:solidFill>
                  <a:prstClr val="black"/>
                </a:solidFill>
              </a:endParaRPr>
            </a:p>
          </p:txBody>
        </p:sp>
        <p:sp>
          <p:nvSpPr>
            <p:cNvPr id="3122" name="Text Box 95"/>
            <p:cNvSpPr txBox="1">
              <a:spLocks noChangeArrowheads="1"/>
            </p:cNvSpPr>
            <p:nvPr/>
          </p:nvSpPr>
          <p:spPr bwMode="auto">
            <a:xfrm>
              <a:off x="2597" y="1462"/>
              <a:ext cx="1052" cy="289"/>
            </a:xfrm>
            <a:prstGeom prst="rect">
              <a:avLst/>
            </a:prstGeom>
            <a:noFill/>
            <a:ln w="25400">
              <a:noFill/>
              <a:miter lim="800000"/>
              <a:headEnd/>
              <a:tailEnd/>
            </a:ln>
          </p:spPr>
          <p:txBody>
            <a:bodyPr wrap="none" tIns="91440" bIns="91440">
              <a:spAutoFit/>
            </a:bodyPr>
            <a:lstStyle/>
            <a:p>
              <a:pPr algn="ctr"/>
              <a:r>
                <a:rPr lang="en-US" b="1" dirty="0">
                  <a:solidFill>
                    <a:srgbClr val="010000"/>
                  </a:solidFill>
                </a:rPr>
                <a:t>Reload Image</a:t>
              </a:r>
            </a:p>
          </p:txBody>
        </p:sp>
      </p:grpSp>
      <p:sp>
        <p:nvSpPr>
          <p:cNvPr id="1644640" name="Text Box 96"/>
          <p:cNvSpPr txBox="1">
            <a:spLocks noChangeAspect="1" noChangeArrowheads="1"/>
          </p:cNvSpPr>
          <p:nvPr/>
        </p:nvSpPr>
        <p:spPr bwMode="auto">
          <a:xfrm rot="906704">
            <a:off x="8723226" y="1088490"/>
            <a:ext cx="1790875" cy="646331"/>
          </a:xfrm>
          <a:prstGeom prst="rect">
            <a:avLst/>
          </a:prstGeom>
          <a:noFill/>
          <a:ln w="12700">
            <a:noFill/>
            <a:miter lim="800000"/>
            <a:headEnd/>
            <a:tailEnd/>
          </a:ln>
          <a:effectLst/>
        </p:spPr>
        <p:txBody>
          <a:bodyPr wrap="none">
            <a:spAutoFit/>
          </a:bodyPr>
          <a:lstStyle/>
          <a:p>
            <a:pPr algn="ctr">
              <a:defRPr/>
            </a:pPr>
            <a:r>
              <a:rPr lang="en-US" b="1" dirty="0">
                <a:solidFill>
                  <a:srgbClr val="0066FF"/>
                </a:solidFill>
                <a:latin typeface="Arial Narrow" pitchFamily="34" charset="0"/>
              </a:rPr>
              <a:t>Authentication</a:t>
            </a:r>
          </a:p>
          <a:p>
            <a:pPr algn="ctr">
              <a:defRPr/>
            </a:pPr>
            <a:r>
              <a:rPr lang="en-US" b="1" dirty="0">
                <a:solidFill>
                  <a:srgbClr val="0066FF"/>
                </a:solidFill>
                <a:latin typeface="Arial Narrow" pitchFamily="34" charset="0"/>
              </a:rPr>
              <a:t>Using Public Key</a:t>
            </a:r>
            <a:r>
              <a:rPr lang="en-US" dirty="0">
                <a:solidFill>
                  <a:srgbClr val="0066FF"/>
                </a:solidFill>
                <a:effectLst>
                  <a:outerShdw blurRad="38100" dist="38100" dir="2700000" algn="tl">
                    <a:srgbClr val="C0C0C0"/>
                  </a:outerShdw>
                </a:effectLst>
                <a:latin typeface="Times New Roman" pitchFamily="18" charset="0"/>
              </a:rPr>
              <a:t> </a:t>
            </a:r>
          </a:p>
        </p:txBody>
      </p:sp>
      <p:sp>
        <p:nvSpPr>
          <p:cNvPr id="3117" name="Freeform 97"/>
          <p:cNvSpPr>
            <a:spLocks/>
          </p:cNvSpPr>
          <p:nvPr/>
        </p:nvSpPr>
        <p:spPr bwMode="auto">
          <a:xfrm rot="21329546" flipV="1">
            <a:off x="7054851" y="2280958"/>
            <a:ext cx="1635125" cy="461665"/>
          </a:xfrm>
          <a:custGeom>
            <a:avLst/>
            <a:gdLst>
              <a:gd name="T0" fmla="*/ 1547 w 1547"/>
              <a:gd name="T1" fmla="*/ 385 h 385"/>
              <a:gd name="T2" fmla="*/ 403 w 1547"/>
              <a:gd name="T3" fmla="*/ 31 h 385"/>
              <a:gd name="T4" fmla="*/ 0 w 1547"/>
              <a:gd name="T5" fmla="*/ 196 h 385"/>
              <a:gd name="T6" fmla="*/ 0 60000 65536"/>
              <a:gd name="T7" fmla="*/ 0 60000 65536"/>
              <a:gd name="T8" fmla="*/ 0 60000 65536"/>
              <a:gd name="T9" fmla="*/ 0 w 1547"/>
              <a:gd name="T10" fmla="*/ 0 h 385"/>
              <a:gd name="T11" fmla="*/ 1547 w 1547"/>
              <a:gd name="T12" fmla="*/ 385 h 385"/>
            </a:gdLst>
            <a:ahLst/>
            <a:cxnLst>
              <a:cxn ang="T6">
                <a:pos x="T0" y="T1"/>
              </a:cxn>
              <a:cxn ang="T7">
                <a:pos x="T2" y="T3"/>
              </a:cxn>
              <a:cxn ang="T8">
                <a:pos x="T4" y="T5"/>
              </a:cxn>
            </a:cxnLst>
            <a:rect l="T9" t="T10" r="T11" b="T12"/>
            <a:pathLst>
              <a:path w="1547" h="385">
                <a:moveTo>
                  <a:pt x="1547" y="385"/>
                </a:moveTo>
                <a:cubicBezTo>
                  <a:pt x="1104" y="223"/>
                  <a:pt x="661" y="62"/>
                  <a:pt x="403" y="31"/>
                </a:cubicBezTo>
                <a:cubicBezTo>
                  <a:pt x="145" y="0"/>
                  <a:pt x="72" y="98"/>
                  <a:pt x="0" y="196"/>
                </a:cubicBezTo>
              </a:path>
            </a:pathLst>
          </a:custGeom>
          <a:noFill/>
          <a:ln w="25400">
            <a:solidFill>
              <a:schemeClr val="tx1"/>
            </a:solidFill>
            <a:round/>
            <a:headEnd/>
            <a:tailEnd type="triangle" w="lg" len="med"/>
          </a:ln>
        </p:spPr>
        <p:txBody>
          <a:bodyPr tIns="91440" bIns="91440">
            <a:spAutoFit/>
          </a:bodyPr>
          <a:lstStyle/>
          <a:p>
            <a:endParaRPr lang="en-US" dirty="0">
              <a:solidFill>
                <a:prstClr val="black"/>
              </a:solidFill>
            </a:endParaRPr>
          </a:p>
        </p:txBody>
      </p:sp>
      <p:sp>
        <p:nvSpPr>
          <p:cNvPr id="1644642" name="Text Box 98"/>
          <p:cNvSpPr txBox="1">
            <a:spLocks noChangeArrowheads="1"/>
          </p:cNvSpPr>
          <p:nvPr/>
        </p:nvSpPr>
        <p:spPr bwMode="black">
          <a:xfrm>
            <a:off x="3505200" y="1335455"/>
            <a:ext cx="1314450" cy="396875"/>
          </a:xfrm>
          <a:prstGeom prst="rect">
            <a:avLst/>
          </a:prstGeom>
          <a:noFill/>
          <a:ln w="9525" algn="ctr">
            <a:noFill/>
            <a:miter lim="800000"/>
            <a:headEnd/>
            <a:tailEnd/>
          </a:ln>
          <a:effectLst/>
        </p:spPr>
        <p:txBody>
          <a:bodyPr>
            <a:spAutoFit/>
          </a:bodyPr>
          <a:lstStyle/>
          <a:p>
            <a:pPr algn="ctr">
              <a:defRPr/>
            </a:pPr>
            <a:r>
              <a:rPr lang="en-US" sz="1000" b="1" dirty="0">
                <a:solidFill>
                  <a:prstClr val="black"/>
                </a:solidFill>
                <a:effectLst>
                  <a:outerShdw blurRad="38100" dist="38100" dir="2700000" algn="tl">
                    <a:srgbClr val="C0C0C0"/>
                  </a:outerShdw>
                </a:effectLst>
              </a:rPr>
              <a:t>Secured Environment</a:t>
            </a:r>
          </a:p>
        </p:txBody>
      </p:sp>
      <p:sp>
        <p:nvSpPr>
          <p:cNvPr id="3119" name="AutoShape 99"/>
          <p:cNvSpPr>
            <a:spLocks noChangeArrowheads="1"/>
          </p:cNvSpPr>
          <p:nvPr/>
        </p:nvSpPr>
        <p:spPr bwMode="black">
          <a:xfrm rot="20644864">
            <a:off x="2940050" y="4940667"/>
            <a:ext cx="3005138" cy="684213"/>
          </a:xfrm>
          <a:custGeom>
            <a:avLst/>
            <a:gdLst>
              <a:gd name="T0" fmla="*/ 1532342 w 21600"/>
              <a:gd name="T1" fmla="*/ 63 h 21600"/>
              <a:gd name="T2" fmla="*/ 216620 w 21600"/>
              <a:gd name="T3" fmla="*/ 272513 h 21600"/>
              <a:gd name="T4" fmla="*/ 1525247 w 21600"/>
              <a:gd name="T5" fmla="*/ 82422 h 21600"/>
              <a:gd name="T6" fmla="*/ 3345581 w 21600"/>
              <a:gd name="T7" fmla="*/ 259843 h 21600"/>
              <a:gd name="T8" fmla="*/ 2906636 w 21600"/>
              <a:gd name="T9" fmla="*/ 408564 h 21600"/>
              <a:gd name="T10" fmla="*/ 2253297 w 21600"/>
              <a:gd name="T11" fmla="*/ 30859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45" y="9223"/>
                </a:moveTo>
                <a:cubicBezTo>
                  <a:pt x="18091" y="5376"/>
                  <a:pt x="14720" y="2601"/>
                  <a:pt x="10800" y="2601"/>
                </a:cubicBezTo>
                <a:cubicBezTo>
                  <a:pt x="7002" y="2600"/>
                  <a:pt x="3701" y="5209"/>
                  <a:pt x="2823" y="8904"/>
                </a:cubicBezTo>
                <a:lnTo>
                  <a:pt x="292" y="8302"/>
                </a:lnTo>
                <a:cubicBezTo>
                  <a:pt x="1449" y="3435"/>
                  <a:pt x="5797" y="-1"/>
                  <a:pt x="10800" y="0"/>
                </a:cubicBezTo>
                <a:cubicBezTo>
                  <a:pt x="15963" y="0"/>
                  <a:pt x="20405" y="3655"/>
                  <a:pt x="21398" y="8722"/>
                </a:cubicBezTo>
                <a:lnTo>
                  <a:pt x="24047" y="8203"/>
                </a:lnTo>
                <a:lnTo>
                  <a:pt x="20892" y="12898"/>
                </a:lnTo>
                <a:lnTo>
                  <a:pt x="16196" y="9742"/>
                </a:lnTo>
                <a:lnTo>
                  <a:pt x="18845" y="9223"/>
                </a:lnTo>
                <a:close/>
              </a:path>
            </a:pathLst>
          </a:custGeom>
          <a:solidFill>
            <a:schemeClr val="accent2"/>
          </a:solidFill>
          <a:ln w="9525" algn="ctr">
            <a:solidFill>
              <a:schemeClr val="tx1"/>
            </a:solidFill>
            <a:miter lim="800000"/>
            <a:headEnd/>
            <a:tailEnd/>
          </a:ln>
        </p:spPr>
        <p:txBody>
          <a:bodyPr wrap="none" anchor="ctr"/>
          <a:lstStyle/>
          <a:p>
            <a:endParaRPr lang="en-US" dirty="0">
              <a:solidFill>
                <a:prstClr val="black"/>
              </a:solidFill>
            </a:endParaRPr>
          </a:p>
        </p:txBody>
      </p:sp>
      <p:sp>
        <p:nvSpPr>
          <p:cNvPr id="1644644" name="AutoShape 100"/>
          <p:cNvSpPr>
            <a:spLocks noChangeAspect="1" noChangeArrowheads="1"/>
          </p:cNvSpPr>
          <p:nvPr/>
        </p:nvSpPr>
        <p:spPr bwMode="auto">
          <a:xfrm>
            <a:off x="2720976" y="5159288"/>
            <a:ext cx="874713" cy="628650"/>
          </a:xfrm>
          <a:prstGeom prst="flowChartMagneticDisk">
            <a:avLst/>
          </a:prstGeom>
          <a:solidFill>
            <a:schemeClr val="accent1"/>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500" b="1" dirty="0">
                <a:solidFill>
                  <a:prstClr val="white"/>
                </a:solidFill>
                <a:latin typeface="Arial Narrow" pitchFamily="34" charset="0"/>
              </a:rPr>
              <a:t>SW Image +</a:t>
            </a:r>
          </a:p>
          <a:p>
            <a:pPr algn="ctr" eaLnBrk="0" hangingPunct="0">
              <a:defRPr/>
            </a:pPr>
            <a:r>
              <a:rPr lang="en-US" sz="1500" b="1" dirty="0">
                <a:solidFill>
                  <a:prstClr val="white"/>
                </a:solidFill>
                <a:latin typeface="Arial Narrow" pitchFamily="34" charset="0"/>
              </a:rPr>
              <a:t>Signature</a:t>
            </a:r>
          </a:p>
        </p:txBody>
      </p:sp>
      <p:sp>
        <p:nvSpPr>
          <p:cNvPr id="101" name="Text Box 20"/>
          <p:cNvSpPr txBox="1">
            <a:spLocks noChangeArrowheads="1"/>
          </p:cNvSpPr>
          <p:nvPr/>
        </p:nvSpPr>
        <p:spPr bwMode="auto">
          <a:xfrm>
            <a:off x="5468705" y="4675544"/>
            <a:ext cx="1114243" cy="553998"/>
          </a:xfrm>
          <a:prstGeom prst="rect">
            <a:avLst/>
          </a:prstGeom>
          <a:noFill/>
          <a:ln w="25400">
            <a:noFill/>
            <a:miter lim="800000"/>
            <a:headEnd/>
            <a:tailEnd/>
          </a:ln>
          <a:scene3d>
            <a:camera prst="orthographicFront">
              <a:rot lat="19265771" lon="18001564" rev="4250282"/>
            </a:camera>
            <a:lightRig rig="threePt" dir="t"/>
          </a:scene3d>
        </p:spPr>
        <p:txBody>
          <a:bodyPr wrap="square" tIns="91440" bIns="91440">
            <a:spAutoFit/>
          </a:bodyPr>
          <a:lstStyle/>
          <a:p>
            <a:pPr algn="ctr"/>
            <a:r>
              <a:rPr lang="en-US" sz="2400" b="1" dirty="0">
                <a:solidFill>
                  <a:srgbClr val="0066CC"/>
                </a:solidFill>
              </a:rPr>
              <a:t>Flash</a:t>
            </a:r>
          </a:p>
        </p:txBody>
      </p:sp>
      <p:sp>
        <p:nvSpPr>
          <p:cNvPr id="102" name="AutoShape 254"/>
          <p:cNvSpPr>
            <a:spLocks noChangeArrowheads="1"/>
          </p:cNvSpPr>
          <p:nvPr/>
        </p:nvSpPr>
        <p:spPr bwMode="auto">
          <a:xfrm>
            <a:off x="5511007" y="3518465"/>
            <a:ext cx="976312" cy="510778"/>
          </a:xfrm>
          <a:prstGeom prst="flowChartAlternateProcess">
            <a:avLst/>
          </a:prstGeom>
          <a:solidFill>
            <a:schemeClr val="tx1"/>
          </a:solidFill>
          <a:ln w="25400">
            <a:noFill/>
            <a:miter lim="800000"/>
            <a:headEnd/>
            <a:tailEnd type="none" w="lg" len="sm"/>
          </a:ln>
          <a:effectLst>
            <a:outerShdw dist="35921" dir="2700000" algn="ctr" rotWithShape="0">
              <a:srgbClr val="808080"/>
            </a:outerShdw>
          </a:effectLst>
        </p:spPr>
        <p:txBody>
          <a:bodyPr tIns="91440" bIns="91440" anchor="ctr">
            <a:spAutoFit/>
          </a:bodyPr>
          <a:lstStyle/>
          <a:p>
            <a:pPr>
              <a:defRPr/>
            </a:pPr>
            <a:endParaRPr lang="en-US" dirty="0">
              <a:solidFill>
                <a:prstClr val="black"/>
              </a:solidFill>
            </a:endParaRPr>
          </a:p>
        </p:txBody>
      </p:sp>
      <p:grpSp>
        <p:nvGrpSpPr>
          <p:cNvPr id="16" name="Group 255"/>
          <p:cNvGrpSpPr>
            <a:grpSpLocks noChangeAspect="1"/>
          </p:cNvGrpSpPr>
          <p:nvPr/>
        </p:nvGrpSpPr>
        <p:grpSpPr bwMode="auto">
          <a:xfrm>
            <a:off x="6127546" y="3389376"/>
            <a:ext cx="275344" cy="286293"/>
            <a:chOff x="1300" y="1519"/>
            <a:chExt cx="752" cy="756"/>
          </a:xfrm>
        </p:grpSpPr>
        <p:sp>
          <p:nvSpPr>
            <p:cNvPr id="104" name="Freeform 256"/>
            <p:cNvSpPr>
              <a:spLocks noChangeAspect="1"/>
            </p:cNvSpPr>
            <p:nvPr/>
          </p:nvSpPr>
          <p:spPr bwMode="black">
            <a:xfrm>
              <a:off x="1512" y="1519"/>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5" name="Freeform 257"/>
            <p:cNvSpPr>
              <a:spLocks noChangeAspect="1"/>
            </p:cNvSpPr>
            <p:nvPr/>
          </p:nvSpPr>
          <p:spPr bwMode="black">
            <a:xfrm>
              <a:off x="1661" y="1591"/>
              <a:ext cx="249" cy="148"/>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6" name="Freeform 258"/>
            <p:cNvSpPr>
              <a:spLocks noChangeAspect="1"/>
            </p:cNvSpPr>
            <p:nvPr/>
          </p:nvSpPr>
          <p:spPr bwMode="black">
            <a:xfrm>
              <a:off x="1798" y="1667"/>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7" name="Freeform 259"/>
            <p:cNvSpPr>
              <a:spLocks noChangeAspect="1"/>
            </p:cNvSpPr>
            <p:nvPr/>
          </p:nvSpPr>
          <p:spPr bwMode="black">
            <a:xfrm>
              <a:off x="1586" y="1795"/>
              <a:ext cx="254" cy="148"/>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8" name="Freeform 260"/>
            <p:cNvSpPr>
              <a:spLocks noChangeAspect="1"/>
            </p:cNvSpPr>
            <p:nvPr/>
          </p:nvSpPr>
          <p:spPr bwMode="black">
            <a:xfrm>
              <a:off x="1729" y="1872"/>
              <a:ext cx="249"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9" name="Freeform 261"/>
            <p:cNvSpPr>
              <a:spLocks noChangeAspect="1"/>
            </p:cNvSpPr>
            <p:nvPr/>
          </p:nvSpPr>
          <p:spPr bwMode="black">
            <a:xfrm>
              <a:off x="1375" y="1923"/>
              <a:ext cx="249" cy="148"/>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10" name="Freeform 262"/>
            <p:cNvSpPr>
              <a:spLocks noChangeAspect="1"/>
            </p:cNvSpPr>
            <p:nvPr/>
          </p:nvSpPr>
          <p:spPr bwMode="black">
            <a:xfrm>
              <a:off x="1512" y="1999"/>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11" name="Freeform 263"/>
            <p:cNvSpPr>
              <a:spLocks noChangeAspect="1"/>
            </p:cNvSpPr>
            <p:nvPr/>
          </p:nvSpPr>
          <p:spPr bwMode="black">
            <a:xfrm>
              <a:off x="1300" y="2132"/>
              <a:ext cx="249" cy="143"/>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grpSp>
      <p:grpSp>
        <p:nvGrpSpPr>
          <p:cNvPr id="17" name="Group 68"/>
          <p:cNvGrpSpPr>
            <a:grpSpLocks noChangeAspect="1"/>
          </p:cNvGrpSpPr>
          <p:nvPr/>
        </p:nvGrpSpPr>
        <p:grpSpPr bwMode="auto">
          <a:xfrm>
            <a:off x="5877515" y="3851875"/>
            <a:ext cx="203790" cy="155565"/>
            <a:chOff x="3400" y="1775"/>
            <a:chExt cx="430" cy="261"/>
          </a:xfrm>
        </p:grpSpPr>
        <p:sp>
          <p:nvSpPr>
            <p:cNvPr id="113" name="Freeform 69"/>
            <p:cNvSpPr>
              <a:spLocks noChangeAspect="1"/>
            </p:cNvSpPr>
            <p:nvPr/>
          </p:nvSpPr>
          <p:spPr bwMode="auto">
            <a:xfrm>
              <a:off x="3534" y="1886"/>
              <a:ext cx="296" cy="32"/>
            </a:xfrm>
            <a:custGeom>
              <a:avLst/>
              <a:gdLst>
                <a:gd name="T0" fmla="*/ 859 w 889"/>
                <a:gd name="T1" fmla="*/ 97 h 97"/>
                <a:gd name="T2" fmla="*/ 864 w 889"/>
                <a:gd name="T3" fmla="*/ 95 h 97"/>
                <a:gd name="T4" fmla="*/ 868 w 889"/>
                <a:gd name="T5" fmla="*/ 91 h 97"/>
                <a:gd name="T6" fmla="*/ 872 w 889"/>
                <a:gd name="T7" fmla="*/ 90 h 97"/>
                <a:gd name="T8" fmla="*/ 874 w 889"/>
                <a:gd name="T9" fmla="*/ 87 h 97"/>
                <a:gd name="T10" fmla="*/ 879 w 889"/>
                <a:gd name="T11" fmla="*/ 80 h 97"/>
                <a:gd name="T12" fmla="*/ 882 w 889"/>
                <a:gd name="T13" fmla="*/ 76 h 97"/>
                <a:gd name="T14" fmla="*/ 884 w 889"/>
                <a:gd name="T15" fmla="*/ 71 h 97"/>
                <a:gd name="T16" fmla="*/ 887 w 889"/>
                <a:gd name="T17" fmla="*/ 66 h 97"/>
                <a:gd name="T18" fmla="*/ 888 w 889"/>
                <a:gd name="T19" fmla="*/ 60 h 97"/>
                <a:gd name="T20" fmla="*/ 889 w 889"/>
                <a:gd name="T21" fmla="*/ 54 h 97"/>
                <a:gd name="T22" fmla="*/ 889 w 889"/>
                <a:gd name="T23" fmla="*/ 46 h 97"/>
                <a:gd name="T24" fmla="*/ 889 w 889"/>
                <a:gd name="T25" fmla="*/ 40 h 97"/>
                <a:gd name="T26" fmla="*/ 888 w 889"/>
                <a:gd name="T27" fmla="*/ 33 h 97"/>
                <a:gd name="T28" fmla="*/ 887 w 889"/>
                <a:gd name="T29" fmla="*/ 28 h 97"/>
                <a:gd name="T30" fmla="*/ 884 w 889"/>
                <a:gd name="T31" fmla="*/ 23 h 97"/>
                <a:gd name="T32" fmla="*/ 879 w 889"/>
                <a:gd name="T33" fmla="*/ 14 h 97"/>
                <a:gd name="T34" fmla="*/ 874 w 889"/>
                <a:gd name="T35" fmla="*/ 8 h 97"/>
                <a:gd name="T36" fmla="*/ 868 w 889"/>
                <a:gd name="T37" fmla="*/ 4 h 97"/>
                <a:gd name="T38" fmla="*/ 864 w 889"/>
                <a:gd name="T39" fmla="*/ 1 h 97"/>
                <a:gd name="T40" fmla="*/ 859 w 889"/>
                <a:gd name="T41" fmla="*/ 0 h 97"/>
                <a:gd name="T42" fmla="*/ 0 w 889"/>
                <a:gd name="T43" fmla="*/ 0 h 97"/>
                <a:gd name="T44" fmla="*/ 0 w 889"/>
                <a:gd name="T45" fmla="*/ 97 h 97"/>
                <a:gd name="T46" fmla="*/ 859 w 889"/>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9"/>
                <a:gd name="T73" fmla="*/ 0 h 97"/>
                <a:gd name="T74" fmla="*/ 889 w 88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9" h="97">
                  <a:moveTo>
                    <a:pt x="859" y="97"/>
                  </a:moveTo>
                  <a:lnTo>
                    <a:pt x="864" y="95"/>
                  </a:lnTo>
                  <a:lnTo>
                    <a:pt x="868" y="91"/>
                  </a:lnTo>
                  <a:lnTo>
                    <a:pt x="872" y="90"/>
                  </a:lnTo>
                  <a:lnTo>
                    <a:pt x="874" y="87"/>
                  </a:lnTo>
                  <a:lnTo>
                    <a:pt x="879" y="80"/>
                  </a:lnTo>
                  <a:lnTo>
                    <a:pt x="882" y="76"/>
                  </a:lnTo>
                  <a:lnTo>
                    <a:pt x="884" y="71"/>
                  </a:lnTo>
                  <a:lnTo>
                    <a:pt x="887" y="66"/>
                  </a:lnTo>
                  <a:lnTo>
                    <a:pt x="888" y="60"/>
                  </a:lnTo>
                  <a:lnTo>
                    <a:pt x="889" y="54"/>
                  </a:lnTo>
                  <a:lnTo>
                    <a:pt x="889" y="46"/>
                  </a:lnTo>
                  <a:lnTo>
                    <a:pt x="889" y="40"/>
                  </a:lnTo>
                  <a:lnTo>
                    <a:pt x="888" y="33"/>
                  </a:lnTo>
                  <a:lnTo>
                    <a:pt x="887" y="28"/>
                  </a:lnTo>
                  <a:lnTo>
                    <a:pt x="884" y="23"/>
                  </a:lnTo>
                  <a:lnTo>
                    <a:pt x="879" y="14"/>
                  </a:lnTo>
                  <a:lnTo>
                    <a:pt x="874" y="8"/>
                  </a:lnTo>
                  <a:lnTo>
                    <a:pt x="868" y="4"/>
                  </a:lnTo>
                  <a:lnTo>
                    <a:pt x="864" y="1"/>
                  </a:lnTo>
                  <a:lnTo>
                    <a:pt x="859" y="0"/>
                  </a:lnTo>
                  <a:lnTo>
                    <a:pt x="0" y="0"/>
                  </a:lnTo>
                  <a:lnTo>
                    <a:pt x="0" y="97"/>
                  </a:lnTo>
                  <a:lnTo>
                    <a:pt x="859" y="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114" name="Freeform 70"/>
            <p:cNvSpPr>
              <a:spLocks noChangeAspect="1"/>
            </p:cNvSpPr>
            <p:nvPr/>
          </p:nvSpPr>
          <p:spPr bwMode="auto">
            <a:xfrm>
              <a:off x="3760" y="1915"/>
              <a:ext cx="46" cy="47"/>
            </a:xfrm>
            <a:custGeom>
              <a:avLst/>
              <a:gdLst>
                <a:gd name="T0" fmla="*/ 45 w 137"/>
                <a:gd name="T1" fmla="*/ 141 h 141"/>
                <a:gd name="T2" fmla="*/ 45 w 137"/>
                <a:gd name="T3" fmla="*/ 54 h 141"/>
                <a:gd name="T4" fmla="*/ 85 w 137"/>
                <a:gd name="T5" fmla="*/ 54 h 141"/>
                <a:gd name="T6" fmla="*/ 85 w 137"/>
                <a:gd name="T7" fmla="*/ 141 h 141"/>
                <a:gd name="T8" fmla="*/ 137 w 137"/>
                <a:gd name="T9" fmla="*/ 141 h 141"/>
                <a:gd name="T10" fmla="*/ 137 w 137"/>
                <a:gd name="T11" fmla="*/ 0 h 141"/>
                <a:gd name="T12" fmla="*/ 0 w 137"/>
                <a:gd name="T13" fmla="*/ 0 h 141"/>
                <a:gd name="T14" fmla="*/ 0 w 137"/>
                <a:gd name="T15" fmla="*/ 141 h 141"/>
                <a:gd name="T16" fmla="*/ 45 w 137"/>
                <a:gd name="T17" fmla="*/ 141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41"/>
                <a:gd name="T29" fmla="*/ 137 w 137"/>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41">
                  <a:moveTo>
                    <a:pt x="45" y="141"/>
                  </a:moveTo>
                  <a:lnTo>
                    <a:pt x="45" y="54"/>
                  </a:lnTo>
                  <a:lnTo>
                    <a:pt x="85" y="54"/>
                  </a:lnTo>
                  <a:lnTo>
                    <a:pt x="85" y="141"/>
                  </a:lnTo>
                  <a:lnTo>
                    <a:pt x="137" y="141"/>
                  </a:lnTo>
                  <a:lnTo>
                    <a:pt x="137" y="0"/>
                  </a:lnTo>
                  <a:lnTo>
                    <a:pt x="0" y="0"/>
                  </a:lnTo>
                  <a:lnTo>
                    <a:pt x="0" y="141"/>
                  </a:lnTo>
                  <a:lnTo>
                    <a:pt x="45" y="141"/>
                  </a:lnTo>
                  <a:close/>
                </a:path>
              </a:pathLst>
            </a:custGeom>
            <a:solidFill>
              <a:srgbClr val="FF9C04"/>
            </a:solidFill>
            <a:ln w="9525">
              <a:noFill/>
              <a:round/>
              <a:headEnd/>
              <a:tailEnd/>
            </a:ln>
          </p:spPr>
          <p:txBody>
            <a:bodyPr/>
            <a:lstStyle/>
            <a:p>
              <a:endParaRPr lang="en-US" dirty="0">
                <a:solidFill>
                  <a:prstClr val="black"/>
                </a:solidFill>
              </a:endParaRPr>
            </a:p>
          </p:txBody>
        </p:sp>
        <p:sp>
          <p:nvSpPr>
            <p:cNvPr id="115" name="Freeform 71"/>
            <p:cNvSpPr>
              <a:spLocks noChangeAspect="1"/>
            </p:cNvSpPr>
            <p:nvPr/>
          </p:nvSpPr>
          <p:spPr bwMode="auto">
            <a:xfrm>
              <a:off x="3400" y="1775"/>
              <a:ext cx="149" cy="261"/>
            </a:xfrm>
            <a:custGeom>
              <a:avLst/>
              <a:gdLst>
                <a:gd name="T0" fmla="*/ 127 w 446"/>
                <a:gd name="T1" fmla="*/ 359 h 782"/>
                <a:gd name="T2" fmla="*/ 106 w 446"/>
                <a:gd name="T3" fmla="*/ 322 h 782"/>
                <a:gd name="T4" fmla="*/ 94 w 446"/>
                <a:gd name="T5" fmla="*/ 278 h 782"/>
                <a:gd name="T6" fmla="*/ 95 w 446"/>
                <a:gd name="T7" fmla="*/ 239 h 782"/>
                <a:gd name="T8" fmla="*/ 110 w 446"/>
                <a:gd name="T9" fmla="*/ 198 h 782"/>
                <a:gd name="T10" fmla="*/ 134 w 446"/>
                <a:gd name="T11" fmla="*/ 164 h 782"/>
                <a:gd name="T12" fmla="*/ 164 w 446"/>
                <a:gd name="T13" fmla="*/ 138 h 782"/>
                <a:gd name="T14" fmla="*/ 198 w 446"/>
                <a:gd name="T15" fmla="*/ 122 h 782"/>
                <a:gd name="T16" fmla="*/ 231 w 446"/>
                <a:gd name="T17" fmla="*/ 119 h 782"/>
                <a:gd name="T18" fmla="*/ 262 w 446"/>
                <a:gd name="T19" fmla="*/ 127 h 782"/>
                <a:gd name="T20" fmla="*/ 291 w 446"/>
                <a:gd name="T21" fmla="*/ 145 h 782"/>
                <a:gd name="T22" fmla="*/ 322 w 446"/>
                <a:gd name="T23" fmla="*/ 181 h 782"/>
                <a:gd name="T24" fmla="*/ 351 w 446"/>
                <a:gd name="T25" fmla="*/ 239 h 782"/>
                <a:gd name="T26" fmla="*/ 371 w 446"/>
                <a:gd name="T27" fmla="*/ 311 h 782"/>
                <a:gd name="T28" fmla="*/ 378 w 446"/>
                <a:gd name="T29" fmla="*/ 391 h 782"/>
                <a:gd name="T30" fmla="*/ 375 w 446"/>
                <a:gd name="T31" fmla="*/ 446 h 782"/>
                <a:gd name="T32" fmla="*/ 362 w 446"/>
                <a:gd name="T33" fmla="*/ 509 h 782"/>
                <a:gd name="T34" fmla="*/ 333 w 446"/>
                <a:gd name="T35" fmla="*/ 583 h 782"/>
                <a:gd name="T36" fmla="*/ 310 w 446"/>
                <a:gd name="T37" fmla="*/ 617 h 782"/>
                <a:gd name="T38" fmla="*/ 283 w 446"/>
                <a:gd name="T39" fmla="*/ 643 h 782"/>
                <a:gd name="T40" fmla="*/ 255 w 446"/>
                <a:gd name="T41" fmla="*/ 657 h 782"/>
                <a:gd name="T42" fmla="*/ 223 w 446"/>
                <a:gd name="T43" fmla="*/ 664 h 782"/>
                <a:gd name="T44" fmla="*/ 182 w 446"/>
                <a:gd name="T45" fmla="*/ 657 h 782"/>
                <a:gd name="T46" fmla="*/ 148 w 446"/>
                <a:gd name="T47" fmla="*/ 644 h 782"/>
                <a:gd name="T48" fmla="*/ 121 w 446"/>
                <a:gd name="T49" fmla="*/ 622 h 782"/>
                <a:gd name="T50" fmla="*/ 101 w 446"/>
                <a:gd name="T51" fmla="*/ 591 h 782"/>
                <a:gd name="T52" fmla="*/ 93 w 446"/>
                <a:gd name="T53" fmla="*/ 551 h 782"/>
                <a:gd name="T54" fmla="*/ 101 w 446"/>
                <a:gd name="T55" fmla="*/ 503 h 782"/>
                <a:gd name="T56" fmla="*/ 127 w 446"/>
                <a:gd name="T57" fmla="*/ 445 h 782"/>
                <a:gd name="T58" fmla="*/ 0 w 446"/>
                <a:gd name="T59" fmla="*/ 391 h 782"/>
                <a:gd name="T60" fmla="*/ 5 w 446"/>
                <a:gd name="T61" fmla="*/ 492 h 782"/>
                <a:gd name="T62" fmla="*/ 17 w 446"/>
                <a:gd name="T63" fmla="*/ 576 h 782"/>
                <a:gd name="T64" fmla="*/ 38 w 446"/>
                <a:gd name="T65" fmla="*/ 644 h 782"/>
                <a:gd name="T66" fmla="*/ 66 w 446"/>
                <a:gd name="T67" fmla="*/ 697 h 782"/>
                <a:gd name="T68" fmla="*/ 99 w 446"/>
                <a:gd name="T69" fmla="*/ 736 h 782"/>
                <a:gd name="T70" fmla="*/ 136 w 446"/>
                <a:gd name="T71" fmla="*/ 762 h 782"/>
                <a:gd name="T72" fmla="*/ 178 w 446"/>
                <a:gd name="T73" fmla="*/ 777 h 782"/>
                <a:gd name="T74" fmla="*/ 223 w 446"/>
                <a:gd name="T75" fmla="*/ 782 h 782"/>
                <a:gd name="T76" fmla="*/ 268 w 446"/>
                <a:gd name="T77" fmla="*/ 775 h 782"/>
                <a:gd name="T78" fmla="*/ 310 w 446"/>
                <a:gd name="T79" fmla="*/ 751 h 782"/>
                <a:gd name="T80" fmla="*/ 347 w 446"/>
                <a:gd name="T81" fmla="*/ 715 h 782"/>
                <a:gd name="T82" fmla="*/ 381 w 446"/>
                <a:gd name="T83" fmla="*/ 667 h 782"/>
                <a:gd name="T84" fmla="*/ 413 w 446"/>
                <a:gd name="T85" fmla="*/ 594 h 782"/>
                <a:gd name="T86" fmla="*/ 433 w 446"/>
                <a:gd name="T87" fmla="*/ 525 h 782"/>
                <a:gd name="T88" fmla="*/ 444 w 446"/>
                <a:gd name="T89" fmla="*/ 450 h 782"/>
                <a:gd name="T90" fmla="*/ 445 w 446"/>
                <a:gd name="T91" fmla="*/ 371 h 782"/>
                <a:gd name="T92" fmla="*/ 439 w 446"/>
                <a:gd name="T93" fmla="*/ 293 h 782"/>
                <a:gd name="T94" fmla="*/ 424 w 446"/>
                <a:gd name="T95" fmla="*/ 222 h 782"/>
                <a:gd name="T96" fmla="*/ 402 w 446"/>
                <a:gd name="T97" fmla="*/ 158 h 782"/>
                <a:gd name="T98" fmla="*/ 373 w 446"/>
                <a:gd name="T99" fmla="*/ 102 h 782"/>
                <a:gd name="T100" fmla="*/ 339 w 446"/>
                <a:gd name="T101" fmla="*/ 56 h 782"/>
                <a:gd name="T102" fmla="*/ 299 w 446"/>
                <a:gd name="T103" fmla="*/ 23 h 782"/>
                <a:gd name="T104" fmla="*/ 257 w 446"/>
                <a:gd name="T105" fmla="*/ 4 h 782"/>
                <a:gd name="T106" fmla="*/ 211 w 446"/>
                <a:gd name="T107" fmla="*/ 1 h 782"/>
                <a:gd name="T108" fmla="*/ 167 w 446"/>
                <a:gd name="T109" fmla="*/ 12 h 782"/>
                <a:gd name="T110" fmla="*/ 126 w 446"/>
                <a:gd name="T111" fmla="*/ 38 h 782"/>
                <a:gd name="T112" fmla="*/ 90 w 446"/>
                <a:gd name="T113" fmla="*/ 77 h 782"/>
                <a:gd name="T114" fmla="*/ 51 w 446"/>
                <a:gd name="T115" fmla="*/ 143 h 782"/>
                <a:gd name="T116" fmla="*/ 27 w 446"/>
                <a:gd name="T117" fmla="*/ 204 h 782"/>
                <a:gd name="T118" fmla="*/ 10 w 446"/>
                <a:gd name="T119" fmla="*/ 275 h 782"/>
                <a:gd name="T120" fmla="*/ 1 w 446"/>
                <a:gd name="T121" fmla="*/ 351 h 7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6"/>
                <a:gd name="T184" fmla="*/ 0 h 782"/>
                <a:gd name="T185" fmla="*/ 446 w 446"/>
                <a:gd name="T186" fmla="*/ 782 h 7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6" h="782">
                  <a:moveTo>
                    <a:pt x="163" y="397"/>
                  </a:moveTo>
                  <a:lnTo>
                    <a:pt x="150" y="383"/>
                  </a:lnTo>
                  <a:lnTo>
                    <a:pt x="139" y="371"/>
                  </a:lnTo>
                  <a:lnTo>
                    <a:pt x="127" y="359"/>
                  </a:lnTo>
                  <a:lnTo>
                    <a:pt x="124" y="353"/>
                  </a:lnTo>
                  <a:lnTo>
                    <a:pt x="119" y="346"/>
                  </a:lnTo>
                  <a:lnTo>
                    <a:pt x="111" y="334"/>
                  </a:lnTo>
                  <a:lnTo>
                    <a:pt x="106" y="322"/>
                  </a:lnTo>
                  <a:lnTo>
                    <a:pt x="101" y="309"/>
                  </a:lnTo>
                  <a:lnTo>
                    <a:pt x="98" y="297"/>
                  </a:lnTo>
                  <a:lnTo>
                    <a:pt x="95" y="285"/>
                  </a:lnTo>
                  <a:lnTo>
                    <a:pt x="94" y="278"/>
                  </a:lnTo>
                  <a:lnTo>
                    <a:pt x="94" y="274"/>
                  </a:lnTo>
                  <a:lnTo>
                    <a:pt x="93" y="261"/>
                  </a:lnTo>
                  <a:lnTo>
                    <a:pt x="94" y="250"/>
                  </a:lnTo>
                  <a:lnTo>
                    <a:pt x="95" y="239"/>
                  </a:lnTo>
                  <a:lnTo>
                    <a:pt x="98" y="228"/>
                  </a:lnTo>
                  <a:lnTo>
                    <a:pt x="101" y="218"/>
                  </a:lnTo>
                  <a:lnTo>
                    <a:pt x="105" y="208"/>
                  </a:lnTo>
                  <a:lnTo>
                    <a:pt x="110" y="198"/>
                  </a:lnTo>
                  <a:lnTo>
                    <a:pt x="115" y="188"/>
                  </a:lnTo>
                  <a:lnTo>
                    <a:pt x="121" y="180"/>
                  </a:lnTo>
                  <a:lnTo>
                    <a:pt x="127" y="171"/>
                  </a:lnTo>
                  <a:lnTo>
                    <a:pt x="134" y="164"/>
                  </a:lnTo>
                  <a:lnTo>
                    <a:pt x="141" y="156"/>
                  </a:lnTo>
                  <a:lnTo>
                    <a:pt x="148" y="149"/>
                  </a:lnTo>
                  <a:lnTo>
                    <a:pt x="157" y="143"/>
                  </a:lnTo>
                  <a:lnTo>
                    <a:pt x="164" y="138"/>
                  </a:lnTo>
                  <a:lnTo>
                    <a:pt x="173" y="133"/>
                  </a:lnTo>
                  <a:lnTo>
                    <a:pt x="182" y="129"/>
                  </a:lnTo>
                  <a:lnTo>
                    <a:pt x="189" y="125"/>
                  </a:lnTo>
                  <a:lnTo>
                    <a:pt x="198" y="122"/>
                  </a:lnTo>
                  <a:lnTo>
                    <a:pt x="207" y="120"/>
                  </a:lnTo>
                  <a:lnTo>
                    <a:pt x="215" y="119"/>
                  </a:lnTo>
                  <a:lnTo>
                    <a:pt x="223" y="118"/>
                  </a:lnTo>
                  <a:lnTo>
                    <a:pt x="231" y="119"/>
                  </a:lnTo>
                  <a:lnTo>
                    <a:pt x="239" y="120"/>
                  </a:lnTo>
                  <a:lnTo>
                    <a:pt x="246" y="122"/>
                  </a:lnTo>
                  <a:lnTo>
                    <a:pt x="255" y="124"/>
                  </a:lnTo>
                  <a:lnTo>
                    <a:pt x="262" y="127"/>
                  </a:lnTo>
                  <a:lnTo>
                    <a:pt x="270" y="130"/>
                  </a:lnTo>
                  <a:lnTo>
                    <a:pt x="277" y="135"/>
                  </a:lnTo>
                  <a:lnTo>
                    <a:pt x="283" y="140"/>
                  </a:lnTo>
                  <a:lnTo>
                    <a:pt x="291" y="145"/>
                  </a:lnTo>
                  <a:lnTo>
                    <a:pt x="297" y="151"/>
                  </a:lnTo>
                  <a:lnTo>
                    <a:pt x="303" y="158"/>
                  </a:lnTo>
                  <a:lnTo>
                    <a:pt x="310" y="165"/>
                  </a:lnTo>
                  <a:lnTo>
                    <a:pt x="322" y="181"/>
                  </a:lnTo>
                  <a:lnTo>
                    <a:pt x="333" y="198"/>
                  </a:lnTo>
                  <a:lnTo>
                    <a:pt x="343" y="218"/>
                  </a:lnTo>
                  <a:lnTo>
                    <a:pt x="347" y="228"/>
                  </a:lnTo>
                  <a:lnTo>
                    <a:pt x="351" y="239"/>
                  </a:lnTo>
                  <a:lnTo>
                    <a:pt x="360" y="261"/>
                  </a:lnTo>
                  <a:lnTo>
                    <a:pt x="362" y="272"/>
                  </a:lnTo>
                  <a:lnTo>
                    <a:pt x="366" y="285"/>
                  </a:lnTo>
                  <a:lnTo>
                    <a:pt x="371" y="311"/>
                  </a:lnTo>
                  <a:lnTo>
                    <a:pt x="373" y="323"/>
                  </a:lnTo>
                  <a:lnTo>
                    <a:pt x="375" y="336"/>
                  </a:lnTo>
                  <a:lnTo>
                    <a:pt x="377" y="364"/>
                  </a:lnTo>
                  <a:lnTo>
                    <a:pt x="378" y="391"/>
                  </a:lnTo>
                  <a:lnTo>
                    <a:pt x="378" y="406"/>
                  </a:lnTo>
                  <a:lnTo>
                    <a:pt x="377" y="419"/>
                  </a:lnTo>
                  <a:lnTo>
                    <a:pt x="376" y="433"/>
                  </a:lnTo>
                  <a:lnTo>
                    <a:pt x="375" y="446"/>
                  </a:lnTo>
                  <a:lnTo>
                    <a:pt x="373" y="459"/>
                  </a:lnTo>
                  <a:lnTo>
                    <a:pt x="371" y="472"/>
                  </a:lnTo>
                  <a:lnTo>
                    <a:pt x="366" y="497"/>
                  </a:lnTo>
                  <a:lnTo>
                    <a:pt x="362" y="509"/>
                  </a:lnTo>
                  <a:lnTo>
                    <a:pt x="360" y="520"/>
                  </a:lnTo>
                  <a:lnTo>
                    <a:pt x="351" y="544"/>
                  </a:lnTo>
                  <a:lnTo>
                    <a:pt x="343" y="565"/>
                  </a:lnTo>
                  <a:lnTo>
                    <a:pt x="333" y="583"/>
                  </a:lnTo>
                  <a:lnTo>
                    <a:pt x="328" y="593"/>
                  </a:lnTo>
                  <a:lnTo>
                    <a:pt x="322" y="601"/>
                  </a:lnTo>
                  <a:lnTo>
                    <a:pt x="315" y="609"/>
                  </a:lnTo>
                  <a:lnTo>
                    <a:pt x="310" y="617"/>
                  </a:lnTo>
                  <a:lnTo>
                    <a:pt x="303" y="624"/>
                  </a:lnTo>
                  <a:lnTo>
                    <a:pt x="297" y="630"/>
                  </a:lnTo>
                  <a:lnTo>
                    <a:pt x="291" y="636"/>
                  </a:lnTo>
                  <a:lnTo>
                    <a:pt x="283" y="643"/>
                  </a:lnTo>
                  <a:lnTo>
                    <a:pt x="277" y="647"/>
                  </a:lnTo>
                  <a:lnTo>
                    <a:pt x="270" y="651"/>
                  </a:lnTo>
                  <a:lnTo>
                    <a:pt x="262" y="655"/>
                  </a:lnTo>
                  <a:lnTo>
                    <a:pt x="255" y="657"/>
                  </a:lnTo>
                  <a:lnTo>
                    <a:pt x="246" y="660"/>
                  </a:lnTo>
                  <a:lnTo>
                    <a:pt x="239" y="662"/>
                  </a:lnTo>
                  <a:lnTo>
                    <a:pt x="231" y="664"/>
                  </a:lnTo>
                  <a:lnTo>
                    <a:pt x="223" y="664"/>
                  </a:lnTo>
                  <a:lnTo>
                    <a:pt x="207" y="662"/>
                  </a:lnTo>
                  <a:lnTo>
                    <a:pt x="198" y="661"/>
                  </a:lnTo>
                  <a:lnTo>
                    <a:pt x="189" y="660"/>
                  </a:lnTo>
                  <a:lnTo>
                    <a:pt x="182" y="657"/>
                  </a:lnTo>
                  <a:lnTo>
                    <a:pt x="173" y="655"/>
                  </a:lnTo>
                  <a:lnTo>
                    <a:pt x="164" y="651"/>
                  </a:lnTo>
                  <a:lnTo>
                    <a:pt x="157" y="647"/>
                  </a:lnTo>
                  <a:lnTo>
                    <a:pt x="148" y="644"/>
                  </a:lnTo>
                  <a:lnTo>
                    <a:pt x="141" y="639"/>
                  </a:lnTo>
                  <a:lnTo>
                    <a:pt x="134" y="633"/>
                  </a:lnTo>
                  <a:lnTo>
                    <a:pt x="127" y="628"/>
                  </a:lnTo>
                  <a:lnTo>
                    <a:pt x="121" y="622"/>
                  </a:lnTo>
                  <a:lnTo>
                    <a:pt x="115" y="614"/>
                  </a:lnTo>
                  <a:lnTo>
                    <a:pt x="110" y="607"/>
                  </a:lnTo>
                  <a:lnTo>
                    <a:pt x="105" y="599"/>
                  </a:lnTo>
                  <a:lnTo>
                    <a:pt x="101" y="591"/>
                  </a:lnTo>
                  <a:lnTo>
                    <a:pt x="98" y="581"/>
                  </a:lnTo>
                  <a:lnTo>
                    <a:pt x="95" y="572"/>
                  </a:lnTo>
                  <a:lnTo>
                    <a:pt x="94" y="561"/>
                  </a:lnTo>
                  <a:lnTo>
                    <a:pt x="93" y="551"/>
                  </a:lnTo>
                  <a:lnTo>
                    <a:pt x="94" y="540"/>
                  </a:lnTo>
                  <a:lnTo>
                    <a:pt x="95" y="528"/>
                  </a:lnTo>
                  <a:lnTo>
                    <a:pt x="98" y="515"/>
                  </a:lnTo>
                  <a:lnTo>
                    <a:pt x="101" y="503"/>
                  </a:lnTo>
                  <a:lnTo>
                    <a:pt x="106" y="490"/>
                  </a:lnTo>
                  <a:lnTo>
                    <a:pt x="111" y="475"/>
                  </a:lnTo>
                  <a:lnTo>
                    <a:pt x="119" y="461"/>
                  </a:lnTo>
                  <a:lnTo>
                    <a:pt x="127" y="445"/>
                  </a:lnTo>
                  <a:lnTo>
                    <a:pt x="139" y="430"/>
                  </a:lnTo>
                  <a:lnTo>
                    <a:pt x="150" y="413"/>
                  </a:lnTo>
                  <a:lnTo>
                    <a:pt x="163" y="397"/>
                  </a:lnTo>
                  <a:lnTo>
                    <a:pt x="0" y="391"/>
                  </a:lnTo>
                  <a:lnTo>
                    <a:pt x="0" y="418"/>
                  </a:lnTo>
                  <a:lnTo>
                    <a:pt x="1" y="444"/>
                  </a:lnTo>
                  <a:lnTo>
                    <a:pt x="2" y="469"/>
                  </a:lnTo>
                  <a:lnTo>
                    <a:pt x="5" y="492"/>
                  </a:lnTo>
                  <a:lnTo>
                    <a:pt x="7" y="514"/>
                  </a:lnTo>
                  <a:lnTo>
                    <a:pt x="10" y="536"/>
                  </a:lnTo>
                  <a:lnTo>
                    <a:pt x="14" y="556"/>
                  </a:lnTo>
                  <a:lnTo>
                    <a:pt x="17" y="576"/>
                  </a:lnTo>
                  <a:lnTo>
                    <a:pt x="22" y="594"/>
                  </a:lnTo>
                  <a:lnTo>
                    <a:pt x="27" y="612"/>
                  </a:lnTo>
                  <a:lnTo>
                    <a:pt x="32" y="629"/>
                  </a:lnTo>
                  <a:lnTo>
                    <a:pt x="38" y="644"/>
                  </a:lnTo>
                  <a:lnTo>
                    <a:pt x="45" y="659"/>
                  </a:lnTo>
                  <a:lnTo>
                    <a:pt x="51" y="672"/>
                  </a:lnTo>
                  <a:lnTo>
                    <a:pt x="58" y="685"/>
                  </a:lnTo>
                  <a:lnTo>
                    <a:pt x="66" y="697"/>
                  </a:lnTo>
                  <a:lnTo>
                    <a:pt x="73" y="708"/>
                  </a:lnTo>
                  <a:lnTo>
                    <a:pt x="82" y="718"/>
                  </a:lnTo>
                  <a:lnTo>
                    <a:pt x="90" y="728"/>
                  </a:lnTo>
                  <a:lnTo>
                    <a:pt x="99" y="736"/>
                  </a:lnTo>
                  <a:lnTo>
                    <a:pt x="108" y="744"/>
                  </a:lnTo>
                  <a:lnTo>
                    <a:pt x="116" y="751"/>
                  </a:lnTo>
                  <a:lnTo>
                    <a:pt x="126" y="757"/>
                  </a:lnTo>
                  <a:lnTo>
                    <a:pt x="136" y="762"/>
                  </a:lnTo>
                  <a:lnTo>
                    <a:pt x="146" y="767"/>
                  </a:lnTo>
                  <a:lnTo>
                    <a:pt x="157" y="771"/>
                  </a:lnTo>
                  <a:lnTo>
                    <a:pt x="167" y="775"/>
                  </a:lnTo>
                  <a:lnTo>
                    <a:pt x="178" y="777"/>
                  </a:lnTo>
                  <a:lnTo>
                    <a:pt x="189" y="780"/>
                  </a:lnTo>
                  <a:lnTo>
                    <a:pt x="200" y="781"/>
                  </a:lnTo>
                  <a:lnTo>
                    <a:pt x="211" y="782"/>
                  </a:lnTo>
                  <a:lnTo>
                    <a:pt x="223" y="782"/>
                  </a:lnTo>
                  <a:lnTo>
                    <a:pt x="235" y="782"/>
                  </a:lnTo>
                  <a:lnTo>
                    <a:pt x="246" y="780"/>
                  </a:lnTo>
                  <a:lnTo>
                    <a:pt x="257" y="777"/>
                  </a:lnTo>
                  <a:lnTo>
                    <a:pt x="268" y="775"/>
                  </a:lnTo>
                  <a:lnTo>
                    <a:pt x="278" y="770"/>
                  </a:lnTo>
                  <a:lnTo>
                    <a:pt x="289" y="765"/>
                  </a:lnTo>
                  <a:lnTo>
                    <a:pt x="299" y="759"/>
                  </a:lnTo>
                  <a:lnTo>
                    <a:pt x="310" y="751"/>
                  </a:lnTo>
                  <a:lnTo>
                    <a:pt x="319" y="744"/>
                  </a:lnTo>
                  <a:lnTo>
                    <a:pt x="329" y="735"/>
                  </a:lnTo>
                  <a:lnTo>
                    <a:pt x="339" y="725"/>
                  </a:lnTo>
                  <a:lnTo>
                    <a:pt x="347" y="715"/>
                  </a:lnTo>
                  <a:lnTo>
                    <a:pt x="356" y="704"/>
                  </a:lnTo>
                  <a:lnTo>
                    <a:pt x="365" y="693"/>
                  </a:lnTo>
                  <a:lnTo>
                    <a:pt x="373" y="681"/>
                  </a:lnTo>
                  <a:lnTo>
                    <a:pt x="381" y="667"/>
                  </a:lnTo>
                  <a:lnTo>
                    <a:pt x="394" y="640"/>
                  </a:lnTo>
                  <a:lnTo>
                    <a:pt x="402" y="625"/>
                  </a:lnTo>
                  <a:lnTo>
                    <a:pt x="408" y="609"/>
                  </a:lnTo>
                  <a:lnTo>
                    <a:pt x="413" y="594"/>
                  </a:lnTo>
                  <a:lnTo>
                    <a:pt x="419" y="577"/>
                  </a:lnTo>
                  <a:lnTo>
                    <a:pt x="424" y="561"/>
                  </a:lnTo>
                  <a:lnTo>
                    <a:pt x="428" y="544"/>
                  </a:lnTo>
                  <a:lnTo>
                    <a:pt x="433" y="525"/>
                  </a:lnTo>
                  <a:lnTo>
                    <a:pt x="435" y="507"/>
                  </a:lnTo>
                  <a:lnTo>
                    <a:pt x="439" y="488"/>
                  </a:lnTo>
                  <a:lnTo>
                    <a:pt x="441" y="470"/>
                  </a:lnTo>
                  <a:lnTo>
                    <a:pt x="444" y="450"/>
                  </a:lnTo>
                  <a:lnTo>
                    <a:pt x="445" y="431"/>
                  </a:lnTo>
                  <a:lnTo>
                    <a:pt x="445" y="411"/>
                  </a:lnTo>
                  <a:lnTo>
                    <a:pt x="446" y="391"/>
                  </a:lnTo>
                  <a:lnTo>
                    <a:pt x="445" y="371"/>
                  </a:lnTo>
                  <a:lnTo>
                    <a:pt x="445" y="351"/>
                  </a:lnTo>
                  <a:lnTo>
                    <a:pt x="444" y="332"/>
                  </a:lnTo>
                  <a:lnTo>
                    <a:pt x="441" y="312"/>
                  </a:lnTo>
                  <a:lnTo>
                    <a:pt x="439" y="293"/>
                  </a:lnTo>
                  <a:lnTo>
                    <a:pt x="435" y="275"/>
                  </a:lnTo>
                  <a:lnTo>
                    <a:pt x="433" y="256"/>
                  </a:lnTo>
                  <a:lnTo>
                    <a:pt x="428" y="239"/>
                  </a:lnTo>
                  <a:lnTo>
                    <a:pt x="424" y="222"/>
                  </a:lnTo>
                  <a:lnTo>
                    <a:pt x="419" y="204"/>
                  </a:lnTo>
                  <a:lnTo>
                    <a:pt x="413" y="188"/>
                  </a:lnTo>
                  <a:lnTo>
                    <a:pt x="408" y="172"/>
                  </a:lnTo>
                  <a:lnTo>
                    <a:pt x="402" y="158"/>
                  </a:lnTo>
                  <a:lnTo>
                    <a:pt x="394" y="143"/>
                  </a:lnTo>
                  <a:lnTo>
                    <a:pt x="388" y="128"/>
                  </a:lnTo>
                  <a:lnTo>
                    <a:pt x="381" y="114"/>
                  </a:lnTo>
                  <a:lnTo>
                    <a:pt x="373" y="102"/>
                  </a:lnTo>
                  <a:lnTo>
                    <a:pt x="365" y="90"/>
                  </a:lnTo>
                  <a:lnTo>
                    <a:pt x="356" y="77"/>
                  </a:lnTo>
                  <a:lnTo>
                    <a:pt x="347" y="66"/>
                  </a:lnTo>
                  <a:lnTo>
                    <a:pt x="339" y="56"/>
                  </a:lnTo>
                  <a:lnTo>
                    <a:pt x="329" y="46"/>
                  </a:lnTo>
                  <a:lnTo>
                    <a:pt x="319" y="38"/>
                  </a:lnTo>
                  <a:lnTo>
                    <a:pt x="310" y="30"/>
                  </a:lnTo>
                  <a:lnTo>
                    <a:pt x="299" y="23"/>
                  </a:lnTo>
                  <a:lnTo>
                    <a:pt x="289" y="17"/>
                  </a:lnTo>
                  <a:lnTo>
                    <a:pt x="278" y="12"/>
                  </a:lnTo>
                  <a:lnTo>
                    <a:pt x="268" y="8"/>
                  </a:lnTo>
                  <a:lnTo>
                    <a:pt x="257" y="4"/>
                  </a:lnTo>
                  <a:lnTo>
                    <a:pt x="246" y="2"/>
                  </a:lnTo>
                  <a:lnTo>
                    <a:pt x="235" y="1"/>
                  </a:lnTo>
                  <a:lnTo>
                    <a:pt x="223" y="0"/>
                  </a:lnTo>
                  <a:lnTo>
                    <a:pt x="211" y="1"/>
                  </a:lnTo>
                  <a:lnTo>
                    <a:pt x="200" y="2"/>
                  </a:lnTo>
                  <a:lnTo>
                    <a:pt x="189" y="4"/>
                  </a:lnTo>
                  <a:lnTo>
                    <a:pt x="178" y="8"/>
                  </a:lnTo>
                  <a:lnTo>
                    <a:pt x="167" y="12"/>
                  </a:lnTo>
                  <a:lnTo>
                    <a:pt x="157" y="17"/>
                  </a:lnTo>
                  <a:lnTo>
                    <a:pt x="146" y="23"/>
                  </a:lnTo>
                  <a:lnTo>
                    <a:pt x="136" y="30"/>
                  </a:lnTo>
                  <a:lnTo>
                    <a:pt x="126" y="38"/>
                  </a:lnTo>
                  <a:lnTo>
                    <a:pt x="116" y="46"/>
                  </a:lnTo>
                  <a:lnTo>
                    <a:pt x="108" y="56"/>
                  </a:lnTo>
                  <a:lnTo>
                    <a:pt x="99" y="66"/>
                  </a:lnTo>
                  <a:lnTo>
                    <a:pt x="90" y="77"/>
                  </a:lnTo>
                  <a:lnTo>
                    <a:pt x="82" y="90"/>
                  </a:lnTo>
                  <a:lnTo>
                    <a:pt x="73" y="102"/>
                  </a:lnTo>
                  <a:lnTo>
                    <a:pt x="66" y="114"/>
                  </a:lnTo>
                  <a:lnTo>
                    <a:pt x="51" y="143"/>
                  </a:lnTo>
                  <a:lnTo>
                    <a:pt x="45" y="158"/>
                  </a:lnTo>
                  <a:lnTo>
                    <a:pt x="38" y="172"/>
                  </a:lnTo>
                  <a:lnTo>
                    <a:pt x="32" y="188"/>
                  </a:lnTo>
                  <a:lnTo>
                    <a:pt x="27" y="204"/>
                  </a:lnTo>
                  <a:lnTo>
                    <a:pt x="22" y="222"/>
                  </a:lnTo>
                  <a:lnTo>
                    <a:pt x="17" y="239"/>
                  </a:lnTo>
                  <a:lnTo>
                    <a:pt x="14" y="256"/>
                  </a:lnTo>
                  <a:lnTo>
                    <a:pt x="10" y="275"/>
                  </a:lnTo>
                  <a:lnTo>
                    <a:pt x="7" y="293"/>
                  </a:lnTo>
                  <a:lnTo>
                    <a:pt x="5" y="312"/>
                  </a:lnTo>
                  <a:lnTo>
                    <a:pt x="2" y="332"/>
                  </a:lnTo>
                  <a:lnTo>
                    <a:pt x="1" y="351"/>
                  </a:lnTo>
                  <a:lnTo>
                    <a:pt x="0" y="371"/>
                  </a:lnTo>
                  <a:lnTo>
                    <a:pt x="0" y="391"/>
                  </a:lnTo>
                  <a:lnTo>
                    <a:pt x="163" y="3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116" name="Rectangle 72"/>
            <p:cNvSpPr>
              <a:spLocks noChangeAspect="1" noChangeArrowheads="1"/>
            </p:cNvSpPr>
            <p:nvPr/>
          </p:nvSpPr>
          <p:spPr bwMode="auto">
            <a:xfrm>
              <a:off x="3731"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sp>
          <p:nvSpPr>
            <p:cNvPr id="117" name="Rectangle 73"/>
            <p:cNvSpPr>
              <a:spLocks noChangeAspect="1" noChangeArrowheads="1"/>
            </p:cNvSpPr>
            <p:nvPr/>
          </p:nvSpPr>
          <p:spPr bwMode="auto">
            <a:xfrm>
              <a:off x="3704"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grpSp>
      <p:sp>
        <p:nvSpPr>
          <p:cNvPr id="118" name="Rectangle 84"/>
          <p:cNvSpPr>
            <a:spLocks noChangeAspect="1" noChangeArrowheads="1"/>
          </p:cNvSpPr>
          <p:nvPr/>
        </p:nvSpPr>
        <p:spPr bwMode="auto">
          <a:xfrm>
            <a:off x="5584193" y="3804660"/>
            <a:ext cx="267702" cy="369332"/>
          </a:xfrm>
          <a:prstGeom prst="rect">
            <a:avLst/>
          </a:prstGeom>
          <a:noFill/>
          <a:ln w="9525">
            <a:noFill/>
            <a:miter lim="800000"/>
            <a:headEnd/>
            <a:tailEnd/>
          </a:ln>
        </p:spPr>
        <p:txBody>
          <a:bodyPr wrap="none" lIns="0" tIns="0" rIns="0" bIns="0">
            <a:spAutoFit/>
          </a:bodyPr>
          <a:lstStyle/>
          <a:p>
            <a:pPr algn="ctr" eaLnBrk="0" hangingPunct="0"/>
            <a:r>
              <a:rPr lang="en-US" sz="1200" b="1" dirty="0">
                <a:solidFill>
                  <a:srgbClr val="FF9900"/>
                </a:solidFill>
                <a:latin typeface="Arial Narrow" pitchFamily="34" charset="0"/>
              </a:rPr>
              <a:t>OTP</a:t>
            </a:r>
          </a:p>
          <a:p>
            <a:pPr algn="ctr" eaLnBrk="0" hangingPunct="0"/>
            <a:r>
              <a:rPr lang="en-US" sz="1200" b="1" dirty="0">
                <a:solidFill>
                  <a:srgbClr val="FF9900"/>
                </a:solidFill>
                <a:latin typeface="Arial Narrow" pitchFamily="34" charset="0"/>
              </a:rPr>
              <a:t>SRK</a:t>
            </a:r>
          </a:p>
        </p:txBody>
      </p:sp>
      <p:cxnSp>
        <p:nvCxnSpPr>
          <p:cNvPr id="128" name="Straight Arrow Connector 127"/>
          <p:cNvCxnSpPr/>
          <p:nvPr/>
        </p:nvCxnSpPr>
        <p:spPr>
          <a:xfrm rot="5400000" flipH="1" flipV="1">
            <a:off x="6757910" y="3208235"/>
            <a:ext cx="44000" cy="1561495"/>
          </a:xfrm>
          <a:prstGeom prst="bentConnector4">
            <a:avLst>
              <a:gd name="adj1" fmla="val -905762"/>
              <a:gd name="adj2" fmla="val 100352"/>
            </a:avLst>
          </a:prstGeom>
          <a:noFill/>
          <a:ln w="12700">
            <a:solidFill>
              <a:srgbClr val="CC6600"/>
            </a:solidFill>
            <a:prstDash val="dash"/>
            <a:round/>
            <a:headEnd type="triangle" w="lg" len="lg"/>
            <a:tailEnd type="triangle" w="lg" len="lg"/>
          </a:ln>
        </p:spPr>
      </p:cxnSp>
      <p:sp>
        <p:nvSpPr>
          <p:cNvPr id="120" name="Title 1"/>
          <p:cNvSpPr>
            <a:spLocks noGrp="1"/>
          </p:cNvSpPr>
          <p:nvPr>
            <p:ph type="title"/>
          </p:nvPr>
        </p:nvSpPr>
        <p:spPr>
          <a:xfrm>
            <a:off x="299524" y="211706"/>
            <a:ext cx="11663021" cy="654049"/>
          </a:xfrm>
        </p:spPr>
        <p:txBody>
          <a:bodyPr/>
          <a:lstStyle/>
          <a:p>
            <a:r>
              <a:rPr lang="en-US" dirty="0"/>
              <a:t>Boot ROM: High Assurance Boot</a:t>
            </a:r>
          </a:p>
        </p:txBody>
      </p:sp>
    </p:spTree>
    <p:extLst>
      <p:ext uri="{BB962C8B-B14F-4D97-AF65-F5344CB8AC3E}">
        <p14:creationId xmlns:p14="http://schemas.microsoft.com/office/powerpoint/2010/main" val="36725421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692482" y="1064419"/>
            <a:ext cx="6560450" cy="490538"/>
          </a:xfrm>
          <a:prstGeom prst="rect">
            <a:avLst/>
          </a:prstGeom>
          <a:noFill/>
          <a:ln w="9525" algn="ctr">
            <a:noFill/>
            <a:miter lim="800000"/>
            <a:headEnd/>
            <a:tailEnd/>
          </a:ln>
          <a:effectLst/>
        </p:spPr>
        <p:txBody>
          <a:bodyPr vert="horz" wrap="square" lIns="68580" tIns="34290" rIns="68580" bIns="34290" numCol="1" anchor="ctr" anchorCtr="0" compatLnSpc="1">
            <a:prstTxWarp prst="textNoShape">
              <a:avLst/>
            </a:prstTxWarp>
          </a:bodyPr>
          <a:lstStyle>
            <a:lvl1pPr algn="l" rtl="0" fontAlgn="base">
              <a:lnSpc>
                <a:spcPct val="100000"/>
              </a:lnSpc>
              <a:spcBef>
                <a:spcPct val="0"/>
              </a:spcBef>
              <a:spcAft>
                <a:spcPct val="0"/>
              </a:spcAft>
              <a:defRPr lang="en-US" sz="26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endParaRPr lang="en-US" sz="1950" dirty="0"/>
          </a:p>
        </p:txBody>
      </p:sp>
      <p:pic>
        <p:nvPicPr>
          <p:cNvPr id="8" name="Picture 7" descr="media.JPG"/>
          <p:cNvPicPr>
            <a:picLocks noChangeAspect="1"/>
          </p:cNvPicPr>
          <p:nvPr/>
        </p:nvPicPr>
        <p:blipFill>
          <a:blip r:embed="rId2" cstate="print"/>
          <a:stretch>
            <a:fillRect/>
          </a:stretch>
        </p:blipFill>
        <p:spPr>
          <a:xfrm>
            <a:off x="5624268" y="4661268"/>
            <a:ext cx="911860" cy="911860"/>
          </a:xfrm>
          <a:prstGeom prst="rect">
            <a:avLst/>
          </a:prstGeom>
        </p:spPr>
      </p:pic>
      <p:sp>
        <p:nvSpPr>
          <p:cNvPr id="9" name="Rectangle 8"/>
          <p:cNvSpPr/>
          <p:nvPr/>
        </p:nvSpPr>
        <p:spPr>
          <a:xfrm>
            <a:off x="8026171" y="1653763"/>
            <a:ext cx="1909335" cy="2010803"/>
          </a:xfrm>
          <a:prstGeom prst="rect">
            <a:avLst/>
          </a:prstGeom>
          <a:solidFill>
            <a:srgbClr val="3597B8">
              <a:lumMod val="75000"/>
            </a:srgbClr>
          </a:solidFill>
          <a:ln w="25400" cap="flat" cmpd="sng" algn="ctr">
            <a:noFill/>
            <a:prstDash val="solid"/>
          </a:ln>
          <a:effectLst/>
        </p:spPr>
        <p:txBody>
          <a:bodyPr rtlCol="0" anchor="ctr"/>
          <a:lstStyle/>
          <a:p>
            <a:pPr algn="ctr" defTabSz="685800" fontAlgn="auto">
              <a:spcBef>
                <a:spcPts val="0"/>
              </a:spcBef>
              <a:spcAft>
                <a:spcPts val="0"/>
              </a:spcAft>
              <a:defRPr/>
            </a:pPr>
            <a:endParaRPr lang="en-US" sz="1350" kern="0" dirty="0">
              <a:solidFill>
                <a:sysClr val="window" lastClr="FFFFFF"/>
              </a:solidFill>
              <a:latin typeface="Arial"/>
            </a:endParaRPr>
          </a:p>
        </p:txBody>
      </p:sp>
      <p:pic>
        <p:nvPicPr>
          <p:cNvPr id="10" name="Picture 9" descr="Computer.PNG"/>
          <p:cNvPicPr>
            <a:picLocks noChangeAspect="1"/>
          </p:cNvPicPr>
          <p:nvPr/>
        </p:nvPicPr>
        <p:blipFill>
          <a:blip r:embed="rId3" cstate="print"/>
          <a:stretch>
            <a:fillRect/>
          </a:stretch>
        </p:blipFill>
        <p:spPr>
          <a:xfrm>
            <a:off x="5042911" y="1360277"/>
            <a:ext cx="1748468" cy="1760123"/>
          </a:xfrm>
          <a:prstGeom prst="rect">
            <a:avLst/>
          </a:prstGeom>
        </p:spPr>
      </p:pic>
      <p:sp>
        <p:nvSpPr>
          <p:cNvPr id="11" name="TextBox 10"/>
          <p:cNvSpPr txBox="1"/>
          <p:nvPr/>
        </p:nvSpPr>
        <p:spPr>
          <a:xfrm>
            <a:off x="2251254" y="2742292"/>
            <a:ext cx="1758815" cy="338554"/>
          </a:xfrm>
          <a:prstGeom prst="rect">
            <a:avLst/>
          </a:prstGeom>
          <a:noFill/>
        </p:spPr>
        <p:txBody>
          <a:bodyPr wrap="none" rtlCol="0">
            <a:spAutoFit/>
          </a:bodyPr>
          <a:lstStyle/>
          <a:p>
            <a:pPr defTabSz="685800" fontAlgn="auto">
              <a:spcBef>
                <a:spcPts val="0"/>
              </a:spcBef>
              <a:spcAft>
                <a:spcPts val="0"/>
              </a:spcAft>
              <a:defRPr/>
            </a:pPr>
            <a:r>
              <a:rPr lang="en-US" sz="1600" kern="0" dirty="0">
                <a:solidFill>
                  <a:sysClr val="windowText" lastClr="000000"/>
                </a:solidFill>
              </a:rPr>
              <a:t>Product Software</a:t>
            </a:r>
          </a:p>
        </p:txBody>
      </p:sp>
      <p:sp>
        <p:nvSpPr>
          <p:cNvPr id="12" name="TextBox 11"/>
          <p:cNvSpPr txBox="1"/>
          <p:nvPr/>
        </p:nvSpPr>
        <p:spPr>
          <a:xfrm>
            <a:off x="2079322" y="1477644"/>
            <a:ext cx="2061783" cy="338554"/>
          </a:xfrm>
          <a:prstGeom prst="rect">
            <a:avLst/>
          </a:prstGeom>
          <a:noFill/>
        </p:spPr>
        <p:txBody>
          <a:bodyPr wrap="none" rtlCol="0">
            <a:spAutoFit/>
          </a:bodyPr>
          <a:lstStyle/>
          <a:p>
            <a:pPr defTabSz="685800" fontAlgn="auto">
              <a:spcBef>
                <a:spcPts val="0"/>
              </a:spcBef>
              <a:spcAft>
                <a:spcPts val="0"/>
              </a:spcAft>
              <a:defRPr/>
            </a:pPr>
            <a:r>
              <a:rPr lang="en-US" sz="1600" kern="0" dirty="0">
                <a:solidFill>
                  <a:sysClr val="windowText" lastClr="000000"/>
                </a:solidFill>
              </a:rPr>
              <a:t>CSF Description File</a:t>
            </a:r>
          </a:p>
        </p:txBody>
      </p:sp>
      <p:cxnSp>
        <p:nvCxnSpPr>
          <p:cNvPr id="13" name="Straight Arrow Connector 12"/>
          <p:cNvCxnSpPr>
            <a:stCxn id="21" idx="3"/>
            <a:endCxn id="10" idx="1"/>
          </p:cNvCxnSpPr>
          <p:nvPr/>
        </p:nvCxnSpPr>
        <p:spPr>
          <a:xfrm flipV="1">
            <a:off x="3508340" y="2240338"/>
            <a:ext cx="1534572" cy="5531"/>
          </a:xfrm>
          <a:prstGeom prst="straightConnector1">
            <a:avLst/>
          </a:prstGeom>
          <a:noFill/>
          <a:ln w="31750" cap="flat" cmpd="sng" algn="ctr">
            <a:solidFill>
              <a:srgbClr val="0070C0"/>
            </a:solidFill>
            <a:prstDash val="solid"/>
            <a:tailEnd type="triangle"/>
          </a:ln>
          <a:effectLst/>
        </p:spPr>
      </p:cxnSp>
      <p:cxnSp>
        <p:nvCxnSpPr>
          <p:cNvPr id="14" name="Shape 21"/>
          <p:cNvCxnSpPr>
            <a:endCxn id="10" idx="1"/>
          </p:cNvCxnSpPr>
          <p:nvPr/>
        </p:nvCxnSpPr>
        <p:spPr>
          <a:xfrm flipV="1">
            <a:off x="3838926" y="2240338"/>
            <a:ext cx="1203987" cy="1401963"/>
          </a:xfrm>
          <a:prstGeom prst="bentConnector3">
            <a:avLst>
              <a:gd name="adj1" fmla="val 50000"/>
            </a:avLst>
          </a:prstGeom>
          <a:noFill/>
          <a:ln w="31750" cap="flat" cmpd="sng" algn="ctr">
            <a:solidFill>
              <a:srgbClr val="0070C0"/>
            </a:solidFill>
            <a:prstDash val="solid"/>
            <a:tailEnd type="triangle"/>
          </a:ln>
          <a:effectLst/>
        </p:spPr>
      </p:cxnSp>
      <p:cxnSp>
        <p:nvCxnSpPr>
          <p:cNvPr id="15" name="Straight Arrow Connector 14"/>
          <p:cNvCxnSpPr>
            <a:stCxn id="10" idx="3"/>
          </p:cNvCxnSpPr>
          <p:nvPr/>
        </p:nvCxnSpPr>
        <p:spPr>
          <a:xfrm flipV="1">
            <a:off x="6791380" y="2238082"/>
            <a:ext cx="1056631" cy="2256"/>
          </a:xfrm>
          <a:prstGeom prst="straightConnector1">
            <a:avLst/>
          </a:prstGeom>
          <a:noFill/>
          <a:ln w="31750" cap="flat" cmpd="sng" algn="ctr">
            <a:solidFill>
              <a:srgbClr val="0070C0"/>
            </a:solidFill>
            <a:prstDash val="solid"/>
            <a:tailEnd type="triangle"/>
          </a:ln>
          <a:effectLst/>
        </p:spPr>
      </p:cxnSp>
      <p:grpSp>
        <p:nvGrpSpPr>
          <p:cNvPr id="3" name="Group 5"/>
          <p:cNvGrpSpPr/>
          <p:nvPr/>
        </p:nvGrpSpPr>
        <p:grpSpPr>
          <a:xfrm>
            <a:off x="8628261" y="1832752"/>
            <a:ext cx="1174801" cy="1518726"/>
            <a:chOff x="6674494" y="1832752"/>
            <a:chExt cx="1066194" cy="1378324"/>
          </a:xfrm>
        </p:grpSpPr>
        <p:pic>
          <p:nvPicPr>
            <p:cNvPr id="16" name="Picture 15" descr="Signture.WMF"/>
            <p:cNvPicPr>
              <a:picLocks noChangeAspect="1"/>
            </p:cNvPicPr>
            <p:nvPr/>
          </p:nvPicPr>
          <p:blipFill>
            <a:blip r:embed="rId4" cstate="print"/>
            <a:stretch>
              <a:fillRect/>
            </a:stretch>
          </p:blipFill>
          <p:spPr>
            <a:xfrm>
              <a:off x="6674494" y="1832752"/>
              <a:ext cx="713164" cy="666816"/>
            </a:xfrm>
            <a:prstGeom prst="rect">
              <a:avLst/>
            </a:prstGeom>
          </p:spPr>
        </p:pic>
        <p:pic>
          <p:nvPicPr>
            <p:cNvPr id="17" name="Picture 16" descr="Cert.PNG"/>
            <p:cNvPicPr>
              <a:picLocks noChangeAspect="1"/>
            </p:cNvPicPr>
            <p:nvPr/>
          </p:nvPicPr>
          <p:blipFill>
            <a:blip r:embed="rId5" cstate="print"/>
            <a:stretch>
              <a:fillRect/>
            </a:stretch>
          </p:blipFill>
          <p:spPr>
            <a:xfrm>
              <a:off x="6700366" y="2592845"/>
              <a:ext cx="618231" cy="618231"/>
            </a:xfrm>
            <a:prstGeom prst="rect">
              <a:avLst/>
            </a:prstGeom>
          </p:spPr>
        </p:pic>
        <p:sp>
          <p:nvSpPr>
            <p:cNvPr id="18" name="TextBox 17"/>
            <p:cNvSpPr txBox="1"/>
            <p:nvPr/>
          </p:nvSpPr>
          <p:spPr>
            <a:xfrm>
              <a:off x="7443004" y="2022722"/>
              <a:ext cx="259248" cy="272340"/>
            </a:xfrm>
            <a:prstGeom prst="rect">
              <a:avLst/>
            </a:prstGeom>
            <a:noFill/>
          </p:spPr>
          <p:txBody>
            <a:bodyPr wrap="none" rtlCol="0">
              <a:spAutoFit/>
            </a:bodyPr>
            <a:lstStyle/>
            <a:p>
              <a:pPr defTabSz="685800" fontAlgn="auto">
                <a:spcBef>
                  <a:spcPts val="0"/>
                </a:spcBef>
                <a:spcAft>
                  <a:spcPts val="0"/>
                </a:spcAft>
                <a:defRPr/>
              </a:pPr>
              <a:r>
                <a:rPr lang="en-US" sz="1350" kern="0" dirty="0">
                  <a:solidFill>
                    <a:sysClr val="window" lastClr="FFFFFF"/>
                  </a:solidFill>
                </a:rPr>
                <a:t>+</a:t>
              </a:r>
            </a:p>
          </p:txBody>
        </p:sp>
        <p:sp>
          <p:nvSpPr>
            <p:cNvPr id="19" name="TextBox 18"/>
            <p:cNvSpPr txBox="1"/>
            <p:nvPr/>
          </p:nvSpPr>
          <p:spPr>
            <a:xfrm>
              <a:off x="7481440" y="2752922"/>
              <a:ext cx="259248" cy="272340"/>
            </a:xfrm>
            <a:prstGeom prst="rect">
              <a:avLst/>
            </a:prstGeom>
            <a:noFill/>
          </p:spPr>
          <p:txBody>
            <a:bodyPr wrap="none" rtlCol="0">
              <a:spAutoFit/>
            </a:bodyPr>
            <a:lstStyle/>
            <a:p>
              <a:pPr defTabSz="685800" fontAlgn="auto">
                <a:spcBef>
                  <a:spcPts val="0"/>
                </a:spcBef>
                <a:spcAft>
                  <a:spcPts val="0"/>
                </a:spcAft>
                <a:defRPr/>
              </a:pPr>
              <a:r>
                <a:rPr lang="en-US" sz="1350" kern="0" dirty="0">
                  <a:solidFill>
                    <a:sysClr val="window" lastClr="FFFFFF"/>
                  </a:solidFill>
                </a:rPr>
                <a:t>+</a:t>
              </a:r>
            </a:p>
          </p:txBody>
        </p:sp>
      </p:grpSp>
      <p:sp>
        <p:nvSpPr>
          <p:cNvPr id="20" name="TextBox 19"/>
          <p:cNvSpPr txBox="1"/>
          <p:nvPr/>
        </p:nvSpPr>
        <p:spPr>
          <a:xfrm>
            <a:off x="8013936" y="3341257"/>
            <a:ext cx="1888706" cy="338554"/>
          </a:xfrm>
          <a:prstGeom prst="rect">
            <a:avLst/>
          </a:prstGeom>
          <a:noFill/>
        </p:spPr>
        <p:txBody>
          <a:bodyPr wrap="square" rtlCol="0">
            <a:spAutoFit/>
          </a:bodyPr>
          <a:lstStyle/>
          <a:p>
            <a:pPr algn="ctr" defTabSz="685800" fontAlgn="auto">
              <a:spcBef>
                <a:spcPts val="0"/>
              </a:spcBef>
              <a:spcAft>
                <a:spcPts val="0"/>
              </a:spcAft>
              <a:defRPr/>
            </a:pPr>
            <a:r>
              <a:rPr lang="en-US" sz="1600" kern="0" dirty="0">
                <a:solidFill>
                  <a:sysClr val="window" lastClr="FFFFFF"/>
                </a:solidFill>
              </a:rPr>
              <a:t>CSF Commands</a:t>
            </a:r>
          </a:p>
        </p:txBody>
      </p:sp>
      <p:pic>
        <p:nvPicPr>
          <p:cNvPr id="21" name="Picture 20" descr="CSF.PNG"/>
          <p:cNvPicPr>
            <a:picLocks noChangeAspect="1"/>
          </p:cNvPicPr>
          <p:nvPr/>
        </p:nvPicPr>
        <p:blipFill>
          <a:blip r:embed="rId6" cstate="print"/>
          <a:stretch>
            <a:fillRect/>
          </a:stretch>
        </p:blipFill>
        <p:spPr>
          <a:xfrm>
            <a:off x="2711045" y="1847220"/>
            <a:ext cx="797297" cy="797297"/>
          </a:xfrm>
          <a:prstGeom prst="rect">
            <a:avLst/>
          </a:prstGeom>
        </p:spPr>
      </p:pic>
      <p:cxnSp>
        <p:nvCxnSpPr>
          <p:cNvPr id="22" name="Elbow Connector 21"/>
          <p:cNvCxnSpPr/>
          <p:nvPr/>
        </p:nvCxnSpPr>
        <p:spPr>
          <a:xfrm rot="16200000" flipH="1">
            <a:off x="4469924" y="3011303"/>
            <a:ext cx="588777" cy="2737603"/>
          </a:xfrm>
          <a:prstGeom prst="bentConnector3">
            <a:avLst>
              <a:gd name="adj1" fmla="val 50000"/>
            </a:avLst>
          </a:prstGeom>
          <a:noFill/>
          <a:ln w="31750" cap="flat" cmpd="sng" algn="ctr">
            <a:solidFill>
              <a:srgbClr val="0070C0"/>
            </a:solidFill>
            <a:prstDash val="solid"/>
            <a:tailEnd type="triangle"/>
          </a:ln>
          <a:effectLst/>
        </p:spPr>
      </p:cxnSp>
      <p:cxnSp>
        <p:nvCxnSpPr>
          <p:cNvPr id="23" name="Elbow Connector 22"/>
          <p:cNvCxnSpPr/>
          <p:nvPr/>
        </p:nvCxnSpPr>
        <p:spPr>
          <a:xfrm rot="5400000">
            <a:off x="7052014" y="2745667"/>
            <a:ext cx="1009926" cy="2847725"/>
          </a:xfrm>
          <a:prstGeom prst="bentConnector3">
            <a:avLst>
              <a:gd name="adj1" fmla="val 70778"/>
            </a:avLst>
          </a:prstGeom>
          <a:noFill/>
          <a:ln w="31750" cap="flat" cmpd="sng" algn="ctr">
            <a:solidFill>
              <a:srgbClr val="0070C0"/>
            </a:solidFill>
            <a:prstDash val="solid"/>
            <a:tailEnd type="triangle"/>
          </a:ln>
          <a:effectLst/>
        </p:spPr>
      </p:cxnSp>
      <p:sp>
        <p:nvSpPr>
          <p:cNvPr id="24" name="TextBox 23"/>
          <p:cNvSpPr txBox="1"/>
          <p:nvPr/>
        </p:nvSpPr>
        <p:spPr>
          <a:xfrm>
            <a:off x="4867778" y="5439161"/>
            <a:ext cx="2452916" cy="338554"/>
          </a:xfrm>
          <a:prstGeom prst="rect">
            <a:avLst/>
          </a:prstGeom>
          <a:noFill/>
        </p:spPr>
        <p:txBody>
          <a:bodyPr wrap="none" rtlCol="0">
            <a:spAutoFit/>
          </a:bodyPr>
          <a:lstStyle/>
          <a:p>
            <a:pPr defTabSz="685800" fontAlgn="auto">
              <a:spcBef>
                <a:spcPts val="0"/>
              </a:spcBef>
              <a:spcAft>
                <a:spcPts val="0"/>
              </a:spcAft>
              <a:defRPr/>
            </a:pPr>
            <a:r>
              <a:rPr lang="en-US" sz="1600" kern="0" dirty="0">
                <a:solidFill>
                  <a:sysClr val="windowText" lastClr="000000"/>
                </a:solidFill>
              </a:rPr>
              <a:t>Signed Product Software</a:t>
            </a:r>
          </a:p>
        </p:txBody>
      </p:sp>
      <p:sp>
        <p:nvSpPr>
          <p:cNvPr id="25" name="TextBox 24"/>
          <p:cNvSpPr txBox="1"/>
          <p:nvPr/>
        </p:nvSpPr>
        <p:spPr>
          <a:xfrm>
            <a:off x="8377703" y="1225296"/>
            <a:ext cx="1095172" cy="338554"/>
          </a:xfrm>
          <a:prstGeom prst="rect">
            <a:avLst/>
          </a:prstGeom>
          <a:noFill/>
        </p:spPr>
        <p:txBody>
          <a:bodyPr wrap="none" rtlCol="0">
            <a:spAutoFit/>
          </a:bodyPr>
          <a:lstStyle/>
          <a:p>
            <a:pPr defTabSz="685800" fontAlgn="auto">
              <a:spcBef>
                <a:spcPts val="0"/>
              </a:spcBef>
              <a:spcAft>
                <a:spcPts val="0"/>
              </a:spcAft>
              <a:defRPr/>
            </a:pPr>
            <a:r>
              <a:rPr lang="en-US" sz="1600" kern="0" dirty="0">
                <a:solidFill>
                  <a:sysClr val="windowText" lastClr="000000"/>
                </a:solidFill>
              </a:rPr>
              <a:t>HAB Data</a:t>
            </a:r>
          </a:p>
        </p:txBody>
      </p:sp>
      <p:pic>
        <p:nvPicPr>
          <p:cNvPr id="26" name="Picture 25" descr="media.JPG"/>
          <p:cNvPicPr>
            <a:picLocks noChangeAspect="1"/>
          </p:cNvPicPr>
          <p:nvPr/>
        </p:nvPicPr>
        <p:blipFill>
          <a:blip r:embed="rId2" cstate="print"/>
          <a:stretch>
            <a:fillRect/>
          </a:stretch>
        </p:blipFill>
        <p:spPr>
          <a:xfrm>
            <a:off x="2928113" y="3147860"/>
            <a:ext cx="911860" cy="911860"/>
          </a:xfrm>
          <a:prstGeom prst="rect">
            <a:avLst/>
          </a:prstGeom>
        </p:spPr>
      </p:pic>
      <p:pic>
        <p:nvPicPr>
          <p:cNvPr id="27" name="Picture 26" descr="Signture.WMF"/>
          <p:cNvPicPr>
            <a:picLocks noChangeAspect="1"/>
          </p:cNvPicPr>
          <p:nvPr/>
        </p:nvPicPr>
        <p:blipFill>
          <a:blip r:embed="rId4" cstate="print"/>
          <a:stretch>
            <a:fillRect/>
          </a:stretch>
        </p:blipFill>
        <p:spPr>
          <a:xfrm>
            <a:off x="6030298" y="4896231"/>
            <a:ext cx="253775" cy="237283"/>
          </a:xfrm>
          <a:prstGeom prst="rect">
            <a:avLst/>
          </a:prstGeom>
        </p:spPr>
      </p:pic>
      <p:sp>
        <p:nvSpPr>
          <p:cNvPr id="29" name="Freeform 686"/>
          <p:cNvSpPr>
            <a:spLocks/>
          </p:cNvSpPr>
          <p:nvPr/>
        </p:nvSpPr>
        <p:spPr bwMode="auto">
          <a:xfrm rot="21432813" flipH="1">
            <a:off x="5658385" y="2714840"/>
            <a:ext cx="523148" cy="459030"/>
          </a:xfrm>
          <a:custGeom>
            <a:avLst/>
            <a:gdLst/>
            <a:ahLst/>
            <a:cxnLst>
              <a:cxn ang="0">
                <a:pos x="186" y="324"/>
              </a:cxn>
              <a:cxn ang="0">
                <a:pos x="132" y="102"/>
              </a:cxn>
              <a:cxn ang="0">
                <a:pos x="78" y="192"/>
              </a:cxn>
              <a:cxn ang="0">
                <a:pos x="0" y="0"/>
              </a:cxn>
            </a:cxnLst>
            <a:rect l="0" t="0" r="r" b="b"/>
            <a:pathLst>
              <a:path w="186" h="324">
                <a:moveTo>
                  <a:pt x="186" y="324"/>
                </a:moveTo>
                <a:cubicBezTo>
                  <a:pt x="168" y="224"/>
                  <a:pt x="150" y="124"/>
                  <a:pt x="132" y="102"/>
                </a:cubicBezTo>
                <a:cubicBezTo>
                  <a:pt x="114" y="80"/>
                  <a:pt x="100" y="209"/>
                  <a:pt x="78" y="192"/>
                </a:cubicBezTo>
                <a:cubicBezTo>
                  <a:pt x="56" y="175"/>
                  <a:pt x="28" y="87"/>
                  <a:pt x="0" y="0"/>
                </a:cubicBezTo>
              </a:path>
            </a:pathLst>
          </a:custGeom>
          <a:noFill/>
          <a:ln w="9525">
            <a:solidFill>
              <a:schemeClr val="tx1"/>
            </a:solidFill>
            <a:round/>
            <a:headEnd type="none" w="med" len="med"/>
            <a:tailEnd type="triangle" w="med" len="med"/>
          </a:ln>
          <a:effectLst/>
        </p:spPr>
        <p:txBody>
          <a:bodyPr/>
          <a:lstStyle/>
          <a:p>
            <a:endParaRPr lang="en-AU" dirty="0"/>
          </a:p>
        </p:txBody>
      </p:sp>
      <p:sp>
        <p:nvSpPr>
          <p:cNvPr id="2" name="Title 1"/>
          <p:cNvSpPr>
            <a:spLocks noGrp="1"/>
          </p:cNvSpPr>
          <p:nvPr>
            <p:ph type="title"/>
          </p:nvPr>
        </p:nvSpPr>
        <p:spPr/>
        <p:txBody>
          <a:bodyPr/>
          <a:lstStyle/>
          <a:p>
            <a:r>
              <a:rPr lang="en-US" dirty="0"/>
              <a:t>NXP Reference Code Signing Tool</a:t>
            </a:r>
          </a:p>
        </p:txBody>
      </p:sp>
      <p:sp>
        <p:nvSpPr>
          <p:cNvPr id="5" name="Rectangle 4"/>
          <p:cNvSpPr/>
          <p:nvPr/>
        </p:nvSpPr>
        <p:spPr>
          <a:xfrm>
            <a:off x="5069111" y="3180030"/>
            <a:ext cx="2176147" cy="899400"/>
          </a:xfrm>
          <a:prstGeom prst="rect">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Performs the signature operations of both a</a:t>
            </a:r>
          </a:p>
          <a:p>
            <a:pPr algn="ctr"/>
            <a:r>
              <a:rPr lang="en-AU" sz="1400" dirty="0"/>
              <a:t>Certificate Authority </a:t>
            </a:r>
            <a:br>
              <a:rPr lang="en-AU" sz="1400" dirty="0"/>
            </a:br>
            <a:r>
              <a:rPr lang="en-AU" sz="1400" dirty="0"/>
              <a:t>and Signing authority</a:t>
            </a:r>
          </a:p>
        </p:txBody>
      </p:sp>
    </p:spTree>
    <p:extLst>
      <p:ext uri="{BB962C8B-B14F-4D97-AF65-F5344CB8AC3E}">
        <p14:creationId xmlns:p14="http://schemas.microsoft.com/office/powerpoint/2010/main" val="33766762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a:spLocks noGrp="1"/>
          </p:cNvSpPr>
          <p:nvPr>
            <p:ph type="body" sz="quarter" idx="10"/>
          </p:nvPr>
        </p:nvSpPr>
        <p:spPr/>
        <p:txBody>
          <a:bodyPr>
            <a:normAutofit/>
          </a:bodyPr>
          <a:lstStyle/>
          <a:p>
            <a:pPr marL="564754" lvl="1" indent="-217488">
              <a:spcAft>
                <a:spcPts val="600"/>
              </a:spcAft>
              <a:buClrTx/>
              <a:buNone/>
              <a:tabLst>
                <a:tab pos="519113" algn="l"/>
              </a:tabLst>
            </a:pPr>
            <a:r>
              <a:rPr lang="en-US" sz="1800" dirty="0"/>
              <a:t>Extension of secure boot </a:t>
            </a:r>
          </a:p>
          <a:p>
            <a:pPr marL="564754" lvl="1" indent="-217488">
              <a:spcAft>
                <a:spcPts val="600"/>
              </a:spcAft>
              <a:buClrTx/>
              <a:buNone/>
              <a:tabLst>
                <a:tab pos="519113" algn="l"/>
              </a:tabLst>
            </a:pPr>
            <a:endParaRPr lang="en-US" sz="1900" dirty="0">
              <a:solidFill>
                <a:schemeClr val="tx1"/>
              </a:solidFill>
            </a:endParaRPr>
          </a:p>
          <a:p>
            <a:pPr marL="564754" lvl="1" indent="-217488">
              <a:spcAft>
                <a:spcPts val="600"/>
              </a:spcAft>
              <a:buClrTx/>
              <a:buNone/>
              <a:tabLst>
                <a:tab pos="519113" algn="l"/>
              </a:tabLst>
            </a:pPr>
            <a:r>
              <a:rPr lang="en-US" sz="1800" dirty="0"/>
              <a:t>Protection mechanism</a:t>
            </a:r>
            <a:endParaRPr lang="en-US" sz="1800" dirty="0">
              <a:solidFill>
                <a:schemeClr val="tx1"/>
              </a:solidFill>
            </a:endParaRPr>
          </a:p>
          <a:p>
            <a:pPr marL="564754" lvl="1" indent="-217488">
              <a:spcAft>
                <a:spcPts val="600"/>
              </a:spcAft>
              <a:buClrTx/>
              <a:tabLst>
                <a:tab pos="519113" algn="l"/>
              </a:tabLst>
            </a:pPr>
            <a:r>
              <a:rPr lang="en-US" sz="1800" dirty="0">
                <a:solidFill>
                  <a:schemeClr val="tx1"/>
                </a:solidFill>
              </a:rPr>
              <a:t>Digital signature authenticates the source of the binary image </a:t>
            </a:r>
          </a:p>
          <a:p>
            <a:pPr marL="564754" lvl="1" indent="-217488">
              <a:spcAft>
                <a:spcPts val="600"/>
              </a:spcAft>
              <a:buClrTx/>
              <a:tabLst>
                <a:tab pos="519113" algn="l"/>
              </a:tabLst>
            </a:pPr>
            <a:r>
              <a:rPr lang="en-US" sz="1800" dirty="0">
                <a:solidFill>
                  <a:schemeClr val="tx1"/>
                </a:solidFill>
              </a:rPr>
              <a:t>Encrypted image bestows confidentiality to the image data</a:t>
            </a:r>
          </a:p>
        </p:txBody>
      </p:sp>
      <p:sp>
        <p:nvSpPr>
          <p:cNvPr id="5" name="Title 1"/>
          <p:cNvSpPr>
            <a:spLocks noGrp="1"/>
          </p:cNvSpPr>
          <p:nvPr>
            <p:ph type="title"/>
          </p:nvPr>
        </p:nvSpPr>
        <p:spPr>
          <a:xfrm>
            <a:off x="298800" y="276225"/>
            <a:ext cx="8747266" cy="654050"/>
          </a:xfrm>
        </p:spPr>
        <p:txBody>
          <a:bodyPr/>
          <a:lstStyle/>
          <a:p>
            <a:r>
              <a:rPr lang="en-US" dirty="0"/>
              <a:t>Encrypted Boot</a:t>
            </a:r>
          </a:p>
        </p:txBody>
      </p:sp>
      <p:graphicFrame>
        <p:nvGraphicFramePr>
          <p:cNvPr id="4" name="Diagram 3"/>
          <p:cNvGraphicFramePr/>
          <p:nvPr>
            <p:extLst/>
          </p:nvPr>
        </p:nvGraphicFramePr>
        <p:xfrm>
          <a:off x="1752600" y="3257720"/>
          <a:ext cx="8752116" cy="2815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bwMode="auto">
          <a:xfrm>
            <a:off x="3626768" y="3479694"/>
            <a:ext cx="4857748" cy="51724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a:lstStyle>
          <a:p>
            <a:pPr algn="ctr"/>
            <a:r>
              <a:rPr lang="en-US" sz="1800" b="0" dirty="0">
                <a:solidFill>
                  <a:schemeClr val="tx1"/>
                </a:solidFill>
              </a:rPr>
              <a:t>3-Step Process</a:t>
            </a:r>
          </a:p>
        </p:txBody>
      </p:sp>
    </p:spTree>
    <p:extLst>
      <p:ext uri="{BB962C8B-B14F-4D97-AF65-F5344CB8AC3E}">
        <p14:creationId xmlns:p14="http://schemas.microsoft.com/office/powerpoint/2010/main" val="15454771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4294967295"/>
          </p:nvPr>
        </p:nvSpPr>
        <p:spPr>
          <a:xfrm>
            <a:off x="2390776" y="1203118"/>
            <a:ext cx="8277225" cy="4667250"/>
          </a:xfrm>
          <a:prstGeom prst="rect">
            <a:avLst/>
          </a:prstGeom>
          <a:noFill/>
        </p:spPr>
        <p:txBody>
          <a:bodyPr/>
          <a:lstStyle/>
          <a:p>
            <a:fld id="{D427B9C7-DC93-4221-9CBC-8E84A43F9AFF}" type="slidenum">
              <a:rPr lang="en-US" smtClean="0">
                <a:solidFill>
                  <a:prstClr val="black"/>
                </a:solidFill>
              </a:rPr>
              <a:pPr/>
              <a:t>13</a:t>
            </a:fld>
            <a:endParaRPr lang="en-US" dirty="0">
              <a:solidFill>
                <a:prstClr val="black"/>
              </a:solidFill>
            </a:endParaRPr>
          </a:p>
        </p:txBody>
      </p:sp>
      <p:sp>
        <p:nvSpPr>
          <p:cNvPr id="3076" name="Rectangle 2"/>
          <p:cNvSpPr>
            <a:spLocks noChangeArrowheads="1"/>
          </p:cNvSpPr>
          <p:nvPr/>
        </p:nvSpPr>
        <p:spPr bwMode="black">
          <a:xfrm>
            <a:off x="7113588" y="1080635"/>
            <a:ext cx="3473450" cy="4900613"/>
          </a:xfrm>
          <a:prstGeom prst="rect">
            <a:avLst/>
          </a:prstGeom>
          <a:solidFill>
            <a:srgbClr val="FFE699"/>
          </a:solidFill>
          <a:ln w="9525" algn="ctr">
            <a:noFill/>
            <a:miter lim="800000"/>
            <a:headEnd/>
            <a:tailEnd/>
          </a:ln>
        </p:spPr>
        <p:txBody>
          <a:bodyPr wrap="none" anchor="ctr"/>
          <a:lstStyle/>
          <a:p>
            <a:endParaRPr lang="en-US" dirty="0">
              <a:solidFill>
                <a:prstClr val="black"/>
              </a:solidFill>
            </a:endParaRPr>
          </a:p>
        </p:txBody>
      </p:sp>
      <p:sp>
        <p:nvSpPr>
          <p:cNvPr id="3077" name="Rectangle 3"/>
          <p:cNvSpPr>
            <a:spLocks noChangeArrowheads="1"/>
          </p:cNvSpPr>
          <p:nvPr/>
        </p:nvSpPr>
        <p:spPr bwMode="black">
          <a:xfrm>
            <a:off x="1752601" y="1059997"/>
            <a:ext cx="3140075" cy="4875212"/>
          </a:xfrm>
          <a:prstGeom prst="rect">
            <a:avLst/>
          </a:prstGeom>
          <a:solidFill>
            <a:srgbClr val="DDDDDD"/>
          </a:solidFill>
          <a:ln w="9525" algn="ctr">
            <a:noFill/>
            <a:miter lim="800000"/>
            <a:headEnd/>
            <a:tailEnd/>
          </a:ln>
        </p:spPr>
        <p:txBody>
          <a:bodyPr wrap="none" anchor="ctr"/>
          <a:lstStyle/>
          <a:p>
            <a:endParaRPr lang="en-US" dirty="0">
              <a:solidFill>
                <a:prstClr val="black"/>
              </a:solidFill>
            </a:endParaRPr>
          </a:p>
        </p:txBody>
      </p:sp>
      <p:grpSp>
        <p:nvGrpSpPr>
          <p:cNvPr id="2" name="Group 4"/>
          <p:cNvGrpSpPr>
            <a:grpSpLocks/>
          </p:cNvGrpSpPr>
          <p:nvPr/>
        </p:nvGrpSpPr>
        <p:grpSpPr bwMode="auto">
          <a:xfrm>
            <a:off x="4819650" y="2982459"/>
            <a:ext cx="2459038" cy="2946400"/>
            <a:chOff x="349" y="596"/>
            <a:chExt cx="1551" cy="2851"/>
          </a:xfrm>
        </p:grpSpPr>
        <p:pic>
          <p:nvPicPr>
            <p:cNvPr id="3171" name="Picture 5" descr="shell_board_slender_nochips"/>
            <p:cNvPicPr>
              <a:picLocks noChangeAspect="1" noChangeArrowheads="1"/>
            </p:cNvPicPr>
            <p:nvPr/>
          </p:nvPicPr>
          <p:blipFill>
            <a:blip r:embed="rId4" cstate="email"/>
            <a:srcRect/>
            <a:stretch>
              <a:fillRect/>
            </a:stretch>
          </p:blipFill>
          <p:spPr bwMode="auto">
            <a:xfrm>
              <a:off x="349" y="596"/>
              <a:ext cx="1551" cy="2851"/>
            </a:xfrm>
            <a:prstGeom prst="rect">
              <a:avLst/>
            </a:prstGeom>
            <a:noFill/>
            <a:ln w="9525">
              <a:noFill/>
              <a:miter lim="800000"/>
              <a:headEnd/>
              <a:tailEnd/>
            </a:ln>
          </p:spPr>
        </p:pic>
        <p:pic>
          <p:nvPicPr>
            <p:cNvPr id="3172" name="Picture 6" descr="board_mute"/>
            <p:cNvPicPr>
              <a:picLocks noChangeAspect="1" noChangeArrowheads="1"/>
            </p:cNvPicPr>
            <p:nvPr/>
          </p:nvPicPr>
          <p:blipFill>
            <a:blip r:embed="rId5" cstate="email"/>
            <a:srcRect/>
            <a:stretch>
              <a:fillRect/>
            </a:stretch>
          </p:blipFill>
          <p:spPr bwMode="auto">
            <a:xfrm>
              <a:off x="626" y="760"/>
              <a:ext cx="980" cy="2500"/>
            </a:xfrm>
            <a:prstGeom prst="rect">
              <a:avLst/>
            </a:prstGeom>
            <a:noFill/>
            <a:ln w="9525">
              <a:noFill/>
              <a:miter lim="800000"/>
              <a:headEnd/>
              <a:tailEnd/>
            </a:ln>
          </p:spPr>
        </p:pic>
      </p:grpSp>
      <p:sp>
        <p:nvSpPr>
          <p:cNvPr id="1644552" name="AutoShape 8"/>
          <p:cNvSpPr>
            <a:spLocks noChangeAspect="1" noChangeArrowheads="1"/>
          </p:cNvSpPr>
          <p:nvPr/>
        </p:nvSpPr>
        <p:spPr bwMode="auto">
          <a:xfrm>
            <a:off x="3017045" y="4259680"/>
            <a:ext cx="390525" cy="390836"/>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3084" name="Rectangle 12"/>
          <p:cNvSpPr>
            <a:spLocks noChangeAspect="1" noChangeArrowheads="1"/>
          </p:cNvSpPr>
          <p:nvPr/>
        </p:nvSpPr>
        <p:spPr bwMode="auto">
          <a:xfrm>
            <a:off x="4291210" y="3173889"/>
            <a:ext cx="450444" cy="430887"/>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CC6600"/>
                </a:solidFill>
                <a:latin typeface="Arial Narrow" pitchFamily="34" charset="0"/>
              </a:rPr>
              <a:t>Secret</a:t>
            </a:r>
          </a:p>
          <a:p>
            <a:pPr algn="ctr" eaLnBrk="0" hangingPunct="0"/>
            <a:r>
              <a:rPr lang="en-US" sz="1400" b="1" dirty="0">
                <a:solidFill>
                  <a:srgbClr val="CC6600"/>
                </a:solidFill>
                <a:latin typeface="Arial Narrow" pitchFamily="34" charset="0"/>
              </a:rPr>
              <a:t>Key</a:t>
            </a:r>
          </a:p>
        </p:txBody>
      </p:sp>
      <p:graphicFrame>
        <p:nvGraphicFramePr>
          <p:cNvPr id="3074" name="Object 2"/>
          <p:cNvGraphicFramePr>
            <a:graphicFrameLocks noChangeAspect="1"/>
          </p:cNvGraphicFramePr>
          <p:nvPr>
            <p:extLst>
              <p:ext uri="{D42A27DB-BD31-4B8C-83A1-F6EECF244321}">
                <p14:modId xmlns:p14="http://schemas.microsoft.com/office/powerpoint/2010/main" val="1572623894"/>
              </p:ext>
            </p:extLst>
          </p:nvPr>
        </p:nvGraphicFramePr>
        <p:xfrm>
          <a:off x="4037013" y="3567026"/>
          <a:ext cx="273050" cy="520700"/>
        </p:xfrm>
        <a:graphic>
          <a:graphicData uri="http://schemas.openxmlformats.org/presentationml/2006/ole">
            <mc:AlternateContent xmlns:mc="http://schemas.openxmlformats.org/markup-compatibility/2006">
              <mc:Choice xmlns:v="urn:schemas-microsoft-com:vml" Requires="v">
                <p:oleObj spid="_x0000_s2218" name="Clip" r:id="rId6" imgW="1395413" imgH="2659063" progId="">
                  <p:embed/>
                </p:oleObj>
              </mc:Choice>
              <mc:Fallback>
                <p:oleObj name="Clip" r:id="rId6" imgW="1395413" imgH="2659063" progId="">
                  <p:embed/>
                  <p:pic>
                    <p:nvPicPr>
                      <p:cNvPr id="0" name="Picture 1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3" y="3567026"/>
                        <a:ext cx="2730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558" name="AutoShape 14"/>
          <p:cNvSpPr>
            <a:spLocks noChangeAspect="1" noChangeArrowheads="1"/>
          </p:cNvSpPr>
          <p:nvPr/>
        </p:nvSpPr>
        <p:spPr bwMode="auto">
          <a:xfrm>
            <a:off x="2774951" y="1489676"/>
            <a:ext cx="874713" cy="628650"/>
          </a:xfrm>
          <a:prstGeom prst="flowChartMagneticDisk">
            <a:avLst/>
          </a:prstGeom>
          <a:solidFill>
            <a:srgbClr val="FF9999"/>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400" b="1" dirty="0">
                <a:solidFill>
                  <a:prstClr val="white"/>
                </a:solidFill>
                <a:latin typeface="Arial Narrow" pitchFamily="34" charset="0"/>
              </a:rPr>
              <a:t>SW Image</a:t>
            </a:r>
            <a:endParaRPr lang="en-US" sz="1200" dirty="0">
              <a:solidFill>
                <a:prstClr val="white"/>
              </a:solidFill>
              <a:latin typeface="Arial Narrow" pitchFamily="34" charset="0"/>
            </a:endParaRPr>
          </a:p>
        </p:txBody>
      </p:sp>
      <p:sp>
        <p:nvSpPr>
          <p:cNvPr id="1644560" name="Rectangle 16"/>
          <p:cNvSpPr>
            <a:spLocks noChangeAspect="1" noChangeArrowheads="1"/>
          </p:cNvSpPr>
          <p:nvPr/>
        </p:nvSpPr>
        <p:spPr bwMode="auto">
          <a:xfrm>
            <a:off x="2663826" y="3457883"/>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Encrypt</a:t>
            </a:r>
          </a:p>
          <a:p>
            <a:pPr algn="ctr" eaLnBrk="0" hangingPunct="0">
              <a:defRPr/>
            </a:pPr>
            <a:r>
              <a:rPr lang="en-US" sz="1600" b="1" dirty="0">
                <a:solidFill>
                  <a:prstClr val="white"/>
                </a:solidFill>
                <a:latin typeface="Arial Narrow" pitchFamily="34" charset="0"/>
              </a:rPr>
              <a:t>(AES)</a:t>
            </a:r>
          </a:p>
        </p:txBody>
      </p:sp>
      <p:sp>
        <p:nvSpPr>
          <p:cNvPr id="1644561" name="AutoShape 17"/>
          <p:cNvSpPr>
            <a:spLocks noChangeAspect="1" noChangeArrowheads="1"/>
          </p:cNvSpPr>
          <p:nvPr/>
        </p:nvSpPr>
        <p:spPr bwMode="auto">
          <a:xfrm>
            <a:off x="3017045" y="2244764"/>
            <a:ext cx="390525" cy="1124791"/>
          </a:xfrm>
          <a:prstGeom prst="downArrow">
            <a:avLst>
              <a:gd name="adj1" fmla="val 50000"/>
              <a:gd name="adj2" fmla="val 25000"/>
            </a:avLst>
          </a:prstGeom>
          <a:solidFill>
            <a:srgbClr val="FF99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3090" name="Text Box 19"/>
          <p:cNvSpPr txBox="1">
            <a:spLocks noChangeAspect="1" noChangeArrowheads="1"/>
          </p:cNvSpPr>
          <p:nvPr/>
        </p:nvSpPr>
        <p:spPr bwMode="auto">
          <a:xfrm rot="20700000">
            <a:off x="1726544" y="889233"/>
            <a:ext cx="1744388" cy="646331"/>
          </a:xfrm>
          <a:prstGeom prst="rect">
            <a:avLst/>
          </a:prstGeom>
          <a:noFill/>
          <a:ln w="12700" algn="ctr">
            <a:noFill/>
            <a:miter lim="800000"/>
            <a:headEnd/>
            <a:tailEnd/>
          </a:ln>
        </p:spPr>
        <p:txBody>
          <a:bodyPr wrap="none">
            <a:spAutoFit/>
          </a:bodyPr>
          <a:lstStyle/>
          <a:p>
            <a:pPr algn="ctr"/>
            <a:r>
              <a:rPr lang="en-US" b="1" dirty="0">
                <a:solidFill>
                  <a:srgbClr val="0066FF"/>
                </a:solidFill>
                <a:latin typeface="Arial Narrow" pitchFamily="34" charset="0"/>
              </a:rPr>
              <a:t>Encryption</a:t>
            </a:r>
          </a:p>
          <a:p>
            <a:pPr algn="ctr"/>
            <a:r>
              <a:rPr lang="en-US" b="1" dirty="0">
                <a:solidFill>
                  <a:srgbClr val="0066FF"/>
                </a:solidFill>
                <a:latin typeface="Arial Narrow" pitchFamily="34" charset="0"/>
              </a:rPr>
              <a:t>Using Secret Key</a:t>
            </a:r>
          </a:p>
        </p:txBody>
      </p:sp>
      <p:grpSp>
        <p:nvGrpSpPr>
          <p:cNvPr id="3" name="Group 21"/>
          <p:cNvGrpSpPr>
            <a:grpSpLocks/>
          </p:cNvGrpSpPr>
          <p:nvPr/>
        </p:nvGrpSpPr>
        <p:grpSpPr bwMode="auto">
          <a:xfrm>
            <a:off x="5368925" y="4741409"/>
            <a:ext cx="1309688" cy="763588"/>
            <a:chOff x="2174" y="3296"/>
            <a:chExt cx="1449" cy="633"/>
          </a:xfrm>
        </p:grpSpPr>
        <p:grpSp>
          <p:nvGrpSpPr>
            <p:cNvPr id="4" name="Group 22"/>
            <p:cNvGrpSpPr>
              <a:grpSpLocks/>
            </p:cNvGrpSpPr>
            <p:nvPr/>
          </p:nvGrpSpPr>
          <p:grpSpPr bwMode="auto">
            <a:xfrm>
              <a:off x="2260" y="3350"/>
              <a:ext cx="791" cy="482"/>
              <a:chOff x="3189" y="3286"/>
              <a:chExt cx="601" cy="593"/>
            </a:xfrm>
          </p:grpSpPr>
          <p:grpSp>
            <p:nvGrpSpPr>
              <p:cNvPr id="5" name="Group 23"/>
              <p:cNvGrpSpPr>
                <a:grpSpLocks/>
              </p:cNvGrpSpPr>
              <p:nvPr/>
            </p:nvGrpSpPr>
            <p:grpSpPr bwMode="auto">
              <a:xfrm>
                <a:off x="3189" y="3293"/>
                <a:ext cx="594" cy="586"/>
                <a:chOff x="3189" y="3293"/>
                <a:chExt cx="594" cy="586"/>
              </a:xfrm>
            </p:grpSpPr>
            <p:sp>
              <p:nvSpPr>
                <p:cNvPr id="3165" name="Freeform 24"/>
                <p:cNvSpPr>
                  <a:spLocks/>
                </p:cNvSpPr>
                <p:nvPr/>
              </p:nvSpPr>
              <p:spPr bwMode="auto">
                <a:xfrm>
                  <a:off x="3409" y="3444"/>
                  <a:ext cx="73" cy="316"/>
                </a:xfrm>
                <a:custGeom>
                  <a:avLst/>
                  <a:gdLst>
                    <a:gd name="T0" fmla="*/ 0 w 220"/>
                    <a:gd name="T1" fmla="*/ 65 h 947"/>
                    <a:gd name="T2" fmla="*/ 106 w 220"/>
                    <a:gd name="T3" fmla="*/ 3 h 947"/>
                    <a:gd name="T4" fmla="*/ 143 w 220"/>
                    <a:gd name="T5" fmla="*/ 0 h 947"/>
                    <a:gd name="T6" fmla="*/ 170 w 220"/>
                    <a:gd name="T7" fmla="*/ 11 h 947"/>
                    <a:gd name="T8" fmla="*/ 189 w 220"/>
                    <a:gd name="T9" fmla="*/ 22 h 947"/>
                    <a:gd name="T10" fmla="*/ 203 w 220"/>
                    <a:gd name="T11" fmla="*/ 36 h 947"/>
                    <a:gd name="T12" fmla="*/ 213 w 220"/>
                    <a:gd name="T13" fmla="*/ 56 h 947"/>
                    <a:gd name="T14" fmla="*/ 216 w 220"/>
                    <a:gd name="T15" fmla="*/ 77 h 947"/>
                    <a:gd name="T16" fmla="*/ 220 w 220"/>
                    <a:gd name="T17" fmla="*/ 106 h 947"/>
                    <a:gd name="T18" fmla="*/ 220 w 220"/>
                    <a:gd name="T19" fmla="*/ 447 h 947"/>
                    <a:gd name="T20" fmla="*/ 213 w 220"/>
                    <a:gd name="T21" fmla="*/ 466 h 947"/>
                    <a:gd name="T22" fmla="*/ 197 w 220"/>
                    <a:gd name="T23" fmla="*/ 480 h 947"/>
                    <a:gd name="T24" fmla="*/ 187 w 220"/>
                    <a:gd name="T25" fmla="*/ 489 h 947"/>
                    <a:gd name="T26" fmla="*/ 187 w 220"/>
                    <a:gd name="T27" fmla="*/ 924 h 947"/>
                    <a:gd name="T28" fmla="*/ 162 w 220"/>
                    <a:gd name="T29" fmla="*/ 947 h 947"/>
                    <a:gd name="T30" fmla="*/ 141 w 220"/>
                    <a:gd name="T31" fmla="*/ 928 h 947"/>
                    <a:gd name="T32" fmla="*/ 141 w 220"/>
                    <a:gd name="T33" fmla="*/ 487 h 947"/>
                    <a:gd name="T34" fmla="*/ 118 w 220"/>
                    <a:gd name="T35" fmla="*/ 478 h 947"/>
                    <a:gd name="T36" fmla="*/ 101 w 220"/>
                    <a:gd name="T37" fmla="*/ 466 h 947"/>
                    <a:gd name="T38" fmla="*/ 99 w 220"/>
                    <a:gd name="T39" fmla="*/ 459 h 947"/>
                    <a:gd name="T40" fmla="*/ 99 w 220"/>
                    <a:gd name="T41" fmla="*/ 442 h 947"/>
                    <a:gd name="T42" fmla="*/ 99 w 220"/>
                    <a:gd name="T43" fmla="*/ 156 h 947"/>
                    <a:gd name="T44" fmla="*/ 99 w 220"/>
                    <a:gd name="T45" fmla="*/ 130 h 947"/>
                    <a:gd name="T46" fmla="*/ 90 w 220"/>
                    <a:gd name="T47" fmla="*/ 106 h 947"/>
                    <a:gd name="T48" fmla="*/ 80 w 220"/>
                    <a:gd name="T49" fmla="*/ 87 h 947"/>
                    <a:gd name="T50" fmla="*/ 62 w 220"/>
                    <a:gd name="T51" fmla="*/ 76 h 947"/>
                    <a:gd name="T52" fmla="*/ 42 w 220"/>
                    <a:gd name="T53" fmla="*/ 69 h 947"/>
                    <a:gd name="T54" fmla="*/ 0 w 220"/>
                    <a:gd name="T55" fmla="*/ 65 h 9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47"/>
                    <a:gd name="T86" fmla="*/ 220 w 220"/>
                    <a:gd name="T87" fmla="*/ 947 h 9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47">
                      <a:moveTo>
                        <a:pt x="0" y="65"/>
                      </a:moveTo>
                      <a:lnTo>
                        <a:pt x="106" y="3"/>
                      </a:lnTo>
                      <a:lnTo>
                        <a:pt x="143" y="0"/>
                      </a:lnTo>
                      <a:lnTo>
                        <a:pt x="170" y="11"/>
                      </a:lnTo>
                      <a:lnTo>
                        <a:pt x="189" y="22"/>
                      </a:lnTo>
                      <a:lnTo>
                        <a:pt x="203" y="36"/>
                      </a:lnTo>
                      <a:lnTo>
                        <a:pt x="213" y="56"/>
                      </a:lnTo>
                      <a:lnTo>
                        <a:pt x="216" y="77"/>
                      </a:lnTo>
                      <a:lnTo>
                        <a:pt x="220" y="106"/>
                      </a:lnTo>
                      <a:lnTo>
                        <a:pt x="220" y="447"/>
                      </a:lnTo>
                      <a:lnTo>
                        <a:pt x="213" y="466"/>
                      </a:lnTo>
                      <a:lnTo>
                        <a:pt x="197" y="480"/>
                      </a:lnTo>
                      <a:lnTo>
                        <a:pt x="187" y="489"/>
                      </a:lnTo>
                      <a:lnTo>
                        <a:pt x="187" y="924"/>
                      </a:lnTo>
                      <a:lnTo>
                        <a:pt x="162" y="947"/>
                      </a:lnTo>
                      <a:lnTo>
                        <a:pt x="141" y="928"/>
                      </a:lnTo>
                      <a:lnTo>
                        <a:pt x="141" y="487"/>
                      </a:lnTo>
                      <a:lnTo>
                        <a:pt x="118" y="478"/>
                      </a:lnTo>
                      <a:lnTo>
                        <a:pt x="101" y="466"/>
                      </a:lnTo>
                      <a:lnTo>
                        <a:pt x="99" y="459"/>
                      </a:lnTo>
                      <a:lnTo>
                        <a:pt x="99" y="442"/>
                      </a:lnTo>
                      <a:lnTo>
                        <a:pt x="99" y="156"/>
                      </a:lnTo>
                      <a:lnTo>
                        <a:pt x="99" y="130"/>
                      </a:lnTo>
                      <a:lnTo>
                        <a:pt x="90" y="106"/>
                      </a:lnTo>
                      <a:lnTo>
                        <a:pt x="80" y="87"/>
                      </a:lnTo>
                      <a:lnTo>
                        <a:pt x="62" y="76"/>
                      </a:lnTo>
                      <a:lnTo>
                        <a:pt x="42" y="69"/>
                      </a:lnTo>
                      <a:lnTo>
                        <a:pt x="0" y="65"/>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6" name="Freeform 25"/>
                <p:cNvSpPr>
                  <a:spLocks/>
                </p:cNvSpPr>
                <p:nvPr/>
              </p:nvSpPr>
              <p:spPr bwMode="auto">
                <a:xfrm>
                  <a:off x="3301" y="3493"/>
                  <a:ext cx="78" cy="325"/>
                </a:xfrm>
                <a:custGeom>
                  <a:avLst/>
                  <a:gdLst>
                    <a:gd name="T0" fmla="*/ 0 w 233"/>
                    <a:gd name="T1" fmla="*/ 66 h 975"/>
                    <a:gd name="T2" fmla="*/ 114 w 233"/>
                    <a:gd name="T3" fmla="*/ 3 h 975"/>
                    <a:gd name="T4" fmla="*/ 152 w 233"/>
                    <a:gd name="T5" fmla="*/ 0 h 975"/>
                    <a:gd name="T6" fmla="*/ 181 w 233"/>
                    <a:gd name="T7" fmla="*/ 12 h 975"/>
                    <a:gd name="T8" fmla="*/ 201 w 233"/>
                    <a:gd name="T9" fmla="*/ 23 h 975"/>
                    <a:gd name="T10" fmla="*/ 215 w 233"/>
                    <a:gd name="T11" fmla="*/ 37 h 975"/>
                    <a:gd name="T12" fmla="*/ 228 w 233"/>
                    <a:gd name="T13" fmla="*/ 56 h 975"/>
                    <a:gd name="T14" fmla="*/ 231 w 233"/>
                    <a:gd name="T15" fmla="*/ 76 h 975"/>
                    <a:gd name="T16" fmla="*/ 233 w 233"/>
                    <a:gd name="T17" fmla="*/ 107 h 975"/>
                    <a:gd name="T18" fmla="*/ 233 w 233"/>
                    <a:gd name="T19" fmla="*/ 459 h 975"/>
                    <a:gd name="T20" fmla="*/ 228 w 233"/>
                    <a:gd name="T21" fmla="*/ 478 h 975"/>
                    <a:gd name="T22" fmla="*/ 210 w 233"/>
                    <a:gd name="T23" fmla="*/ 492 h 975"/>
                    <a:gd name="T24" fmla="*/ 199 w 233"/>
                    <a:gd name="T25" fmla="*/ 501 h 975"/>
                    <a:gd name="T26" fmla="*/ 199 w 233"/>
                    <a:gd name="T27" fmla="*/ 952 h 975"/>
                    <a:gd name="T28" fmla="*/ 172 w 233"/>
                    <a:gd name="T29" fmla="*/ 975 h 975"/>
                    <a:gd name="T30" fmla="*/ 149 w 233"/>
                    <a:gd name="T31" fmla="*/ 954 h 975"/>
                    <a:gd name="T32" fmla="*/ 149 w 233"/>
                    <a:gd name="T33" fmla="*/ 498 h 975"/>
                    <a:gd name="T34" fmla="*/ 126 w 233"/>
                    <a:gd name="T35" fmla="*/ 490 h 975"/>
                    <a:gd name="T36" fmla="*/ 108 w 233"/>
                    <a:gd name="T37" fmla="*/ 478 h 975"/>
                    <a:gd name="T38" fmla="*/ 106 w 233"/>
                    <a:gd name="T39" fmla="*/ 471 h 975"/>
                    <a:gd name="T40" fmla="*/ 106 w 233"/>
                    <a:gd name="T41" fmla="*/ 453 h 975"/>
                    <a:gd name="T42" fmla="*/ 106 w 233"/>
                    <a:gd name="T43" fmla="*/ 159 h 975"/>
                    <a:gd name="T44" fmla="*/ 106 w 233"/>
                    <a:gd name="T45" fmla="*/ 132 h 975"/>
                    <a:gd name="T46" fmla="*/ 96 w 233"/>
                    <a:gd name="T47" fmla="*/ 107 h 975"/>
                    <a:gd name="T48" fmla="*/ 84 w 233"/>
                    <a:gd name="T49" fmla="*/ 87 h 975"/>
                    <a:gd name="T50" fmla="*/ 65 w 233"/>
                    <a:gd name="T51" fmla="*/ 76 h 975"/>
                    <a:gd name="T52" fmla="*/ 45 w 233"/>
                    <a:gd name="T53" fmla="*/ 70 h 975"/>
                    <a:gd name="T54" fmla="*/ 0 w 233"/>
                    <a:gd name="T55" fmla="*/ 66 h 9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3"/>
                    <a:gd name="T85" fmla="*/ 0 h 975"/>
                    <a:gd name="T86" fmla="*/ 233 w 233"/>
                    <a:gd name="T87" fmla="*/ 975 h 9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3" h="975">
                      <a:moveTo>
                        <a:pt x="0" y="66"/>
                      </a:moveTo>
                      <a:lnTo>
                        <a:pt x="114" y="3"/>
                      </a:lnTo>
                      <a:lnTo>
                        <a:pt x="152" y="0"/>
                      </a:lnTo>
                      <a:lnTo>
                        <a:pt x="181" y="12"/>
                      </a:lnTo>
                      <a:lnTo>
                        <a:pt x="201" y="23"/>
                      </a:lnTo>
                      <a:lnTo>
                        <a:pt x="215" y="37"/>
                      </a:lnTo>
                      <a:lnTo>
                        <a:pt x="228" y="56"/>
                      </a:lnTo>
                      <a:lnTo>
                        <a:pt x="231" y="76"/>
                      </a:lnTo>
                      <a:lnTo>
                        <a:pt x="233" y="107"/>
                      </a:lnTo>
                      <a:lnTo>
                        <a:pt x="233" y="459"/>
                      </a:lnTo>
                      <a:lnTo>
                        <a:pt x="228" y="478"/>
                      </a:lnTo>
                      <a:lnTo>
                        <a:pt x="210" y="492"/>
                      </a:lnTo>
                      <a:lnTo>
                        <a:pt x="199" y="501"/>
                      </a:lnTo>
                      <a:lnTo>
                        <a:pt x="199" y="952"/>
                      </a:lnTo>
                      <a:lnTo>
                        <a:pt x="172" y="975"/>
                      </a:lnTo>
                      <a:lnTo>
                        <a:pt x="149" y="954"/>
                      </a:lnTo>
                      <a:lnTo>
                        <a:pt x="149" y="498"/>
                      </a:lnTo>
                      <a:lnTo>
                        <a:pt x="126" y="490"/>
                      </a:lnTo>
                      <a:lnTo>
                        <a:pt x="108" y="478"/>
                      </a:lnTo>
                      <a:lnTo>
                        <a:pt x="106" y="471"/>
                      </a:lnTo>
                      <a:lnTo>
                        <a:pt x="106" y="453"/>
                      </a:lnTo>
                      <a:lnTo>
                        <a:pt x="106" y="159"/>
                      </a:lnTo>
                      <a:lnTo>
                        <a:pt x="106" y="132"/>
                      </a:lnTo>
                      <a:lnTo>
                        <a:pt x="96" y="107"/>
                      </a:lnTo>
                      <a:lnTo>
                        <a:pt x="84" y="87"/>
                      </a:lnTo>
                      <a:lnTo>
                        <a:pt x="65" y="76"/>
                      </a:lnTo>
                      <a:lnTo>
                        <a:pt x="45" y="70"/>
                      </a:lnTo>
                      <a:lnTo>
                        <a:pt x="0" y="66"/>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7" name="Freeform 26"/>
                <p:cNvSpPr>
                  <a:spLocks/>
                </p:cNvSpPr>
                <p:nvPr/>
              </p:nvSpPr>
              <p:spPr bwMode="auto">
                <a:xfrm>
                  <a:off x="3189" y="3550"/>
                  <a:ext cx="87" cy="329"/>
                </a:xfrm>
                <a:custGeom>
                  <a:avLst/>
                  <a:gdLst>
                    <a:gd name="T0" fmla="*/ 0 w 262"/>
                    <a:gd name="T1" fmla="*/ 65 h 988"/>
                    <a:gd name="T2" fmla="*/ 129 w 262"/>
                    <a:gd name="T3" fmla="*/ 3 h 988"/>
                    <a:gd name="T4" fmla="*/ 171 w 262"/>
                    <a:gd name="T5" fmla="*/ 0 h 988"/>
                    <a:gd name="T6" fmla="*/ 204 w 262"/>
                    <a:gd name="T7" fmla="*/ 12 h 988"/>
                    <a:gd name="T8" fmla="*/ 227 w 262"/>
                    <a:gd name="T9" fmla="*/ 23 h 988"/>
                    <a:gd name="T10" fmla="*/ 243 w 262"/>
                    <a:gd name="T11" fmla="*/ 37 h 988"/>
                    <a:gd name="T12" fmla="*/ 256 w 262"/>
                    <a:gd name="T13" fmla="*/ 56 h 988"/>
                    <a:gd name="T14" fmla="*/ 260 w 262"/>
                    <a:gd name="T15" fmla="*/ 77 h 988"/>
                    <a:gd name="T16" fmla="*/ 262 w 262"/>
                    <a:gd name="T17" fmla="*/ 108 h 988"/>
                    <a:gd name="T18" fmla="*/ 262 w 262"/>
                    <a:gd name="T19" fmla="*/ 465 h 988"/>
                    <a:gd name="T20" fmla="*/ 256 w 262"/>
                    <a:gd name="T21" fmla="*/ 485 h 988"/>
                    <a:gd name="T22" fmla="*/ 237 w 262"/>
                    <a:gd name="T23" fmla="*/ 500 h 988"/>
                    <a:gd name="T24" fmla="*/ 223 w 262"/>
                    <a:gd name="T25" fmla="*/ 508 h 988"/>
                    <a:gd name="T26" fmla="*/ 223 w 262"/>
                    <a:gd name="T27" fmla="*/ 965 h 988"/>
                    <a:gd name="T28" fmla="*/ 194 w 262"/>
                    <a:gd name="T29" fmla="*/ 988 h 988"/>
                    <a:gd name="T30" fmla="*/ 167 w 262"/>
                    <a:gd name="T31" fmla="*/ 968 h 988"/>
                    <a:gd name="T32" fmla="*/ 167 w 262"/>
                    <a:gd name="T33" fmla="*/ 505 h 988"/>
                    <a:gd name="T34" fmla="*/ 141 w 262"/>
                    <a:gd name="T35" fmla="*/ 498 h 988"/>
                    <a:gd name="T36" fmla="*/ 122 w 262"/>
                    <a:gd name="T37" fmla="*/ 485 h 988"/>
                    <a:gd name="T38" fmla="*/ 118 w 262"/>
                    <a:gd name="T39" fmla="*/ 477 h 988"/>
                    <a:gd name="T40" fmla="*/ 118 w 262"/>
                    <a:gd name="T41" fmla="*/ 460 h 988"/>
                    <a:gd name="T42" fmla="*/ 118 w 262"/>
                    <a:gd name="T43" fmla="*/ 161 h 988"/>
                    <a:gd name="T44" fmla="*/ 118 w 262"/>
                    <a:gd name="T45" fmla="*/ 135 h 988"/>
                    <a:gd name="T46" fmla="*/ 108 w 262"/>
                    <a:gd name="T47" fmla="*/ 108 h 988"/>
                    <a:gd name="T48" fmla="*/ 96 w 262"/>
                    <a:gd name="T49" fmla="*/ 88 h 988"/>
                    <a:gd name="T50" fmla="*/ 74 w 262"/>
                    <a:gd name="T51" fmla="*/ 75 h 988"/>
                    <a:gd name="T52" fmla="*/ 50 w 262"/>
                    <a:gd name="T53" fmla="*/ 69 h 988"/>
                    <a:gd name="T54" fmla="*/ 0 w 262"/>
                    <a:gd name="T55" fmla="*/ 65 h 9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2"/>
                    <a:gd name="T85" fmla="*/ 0 h 988"/>
                    <a:gd name="T86" fmla="*/ 262 w 262"/>
                    <a:gd name="T87" fmla="*/ 988 h 9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2" h="988">
                      <a:moveTo>
                        <a:pt x="0" y="65"/>
                      </a:moveTo>
                      <a:lnTo>
                        <a:pt x="129" y="3"/>
                      </a:lnTo>
                      <a:lnTo>
                        <a:pt x="171" y="0"/>
                      </a:lnTo>
                      <a:lnTo>
                        <a:pt x="204" y="12"/>
                      </a:lnTo>
                      <a:lnTo>
                        <a:pt x="227" y="23"/>
                      </a:lnTo>
                      <a:lnTo>
                        <a:pt x="243" y="37"/>
                      </a:lnTo>
                      <a:lnTo>
                        <a:pt x="256" y="56"/>
                      </a:lnTo>
                      <a:lnTo>
                        <a:pt x="260" y="77"/>
                      </a:lnTo>
                      <a:lnTo>
                        <a:pt x="262" y="108"/>
                      </a:lnTo>
                      <a:lnTo>
                        <a:pt x="262" y="465"/>
                      </a:lnTo>
                      <a:lnTo>
                        <a:pt x="256" y="485"/>
                      </a:lnTo>
                      <a:lnTo>
                        <a:pt x="237" y="500"/>
                      </a:lnTo>
                      <a:lnTo>
                        <a:pt x="223" y="508"/>
                      </a:lnTo>
                      <a:lnTo>
                        <a:pt x="223" y="965"/>
                      </a:lnTo>
                      <a:lnTo>
                        <a:pt x="194" y="988"/>
                      </a:lnTo>
                      <a:lnTo>
                        <a:pt x="167" y="968"/>
                      </a:lnTo>
                      <a:lnTo>
                        <a:pt x="167" y="505"/>
                      </a:lnTo>
                      <a:lnTo>
                        <a:pt x="141" y="498"/>
                      </a:lnTo>
                      <a:lnTo>
                        <a:pt x="122" y="485"/>
                      </a:lnTo>
                      <a:lnTo>
                        <a:pt x="118" y="477"/>
                      </a:lnTo>
                      <a:lnTo>
                        <a:pt x="118" y="460"/>
                      </a:lnTo>
                      <a:lnTo>
                        <a:pt x="118" y="161"/>
                      </a:lnTo>
                      <a:lnTo>
                        <a:pt x="118" y="135"/>
                      </a:lnTo>
                      <a:lnTo>
                        <a:pt x="108" y="108"/>
                      </a:lnTo>
                      <a:lnTo>
                        <a:pt x="96" y="88"/>
                      </a:lnTo>
                      <a:lnTo>
                        <a:pt x="74" y="75"/>
                      </a:lnTo>
                      <a:lnTo>
                        <a:pt x="50" y="69"/>
                      </a:lnTo>
                      <a:lnTo>
                        <a:pt x="0" y="65"/>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8" name="Freeform 27"/>
                <p:cNvSpPr>
                  <a:spLocks/>
                </p:cNvSpPr>
                <p:nvPr/>
              </p:nvSpPr>
              <p:spPr bwMode="auto">
                <a:xfrm>
                  <a:off x="3514" y="3395"/>
                  <a:ext cx="73" cy="310"/>
                </a:xfrm>
                <a:custGeom>
                  <a:avLst/>
                  <a:gdLst>
                    <a:gd name="T0" fmla="*/ 0 w 218"/>
                    <a:gd name="T1" fmla="*/ 62 h 931"/>
                    <a:gd name="T2" fmla="*/ 106 w 218"/>
                    <a:gd name="T3" fmla="*/ 2 h 931"/>
                    <a:gd name="T4" fmla="*/ 142 w 218"/>
                    <a:gd name="T5" fmla="*/ 0 h 931"/>
                    <a:gd name="T6" fmla="*/ 170 w 218"/>
                    <a:gd name="T7" fmla="*/ 10 h 931"/>
                    <a:gd name="T8" fmla="*/ 189 w 218"/>
                    <a:gd name="T9" fmla="*/ 22 h 931"/>
                    <a:gd name="T10" fmla="*/ 201 w 218"/>
                    <a:gd name="T11" fmla="*/ 36 h 931"/>
                    <a:gd name="T12" fmla="*/ 213 w 218"/>
                    <a:gd name="T13" fmla="*/ 55 h 931"/>
                    <a:gd name="T14" fmla="*/ 215 w 218"/>
                    <a:gd name="T15" fmla="*/ 74 h 931"/>
                    <a:gd name="T16" fmla="*/ 218 w 218"/>
                    <a:gd name="T17" fmla="*/ 104 h 931"/>
                    <a:gd name="T18" fmla="*/ 218 w 218"/>
                    <a:gd name="T19" fmla="*/ 440 h 931"/>
                    <a:gd name="T20" fmla="*/ 213 w 218"/>
                    <a:gd name="T21" fmla="*/ 459 h 931"/>
                    <a:gd name="T22" fmla="*/ 198 w 218"/>
                    <a:gd name="T23" fmla="*/ 472 h 931"/>
                    <a:gd name="T24" fmla="*/ 186 w 218"/>
                    <a:gd name="T25" fmla="*/ 481 h 931"/>
                    <a:gd name="T26" fmla="*/ 186 w 218"/>
                    <a:gd name="T27" fmla="*/ 911 h 931"/>
                    <a:gd name="T28" fmla="*/ 161 w 218"/>
                    <a:gd name="T29" fmla="*/ 931 h 931"/>
                    <a:gd name="T30" fmla="*/ 139 w 218"/>
                    <a:gd name="T31" fmla="*/ 913 h 931"/>
                    <a:gd name="T32" fmla="*/ 139 w 218"/>
                    <a:gd name="T33" fmla="*/ 478 h 931"/>
                    <a:gd name="T34" fmla="*/ 117 w 218"/>
                    <a:gd name="T35" fmla="*/ 469 h 931"/>
                    <a:gd name="T36" fmla="*/ 101 w 218"/>
                    <a:gd name="T37" fmla="*/ 459 h 931"/>
                    <a:gd name="T38" fmla="*/ 97 w 218"/>
                    <a:gd name="T39" fmla="*/ 452 h 931"/>
                    <a:gd name="T40" fmla="*/ 97 w 218"/>
                    <a:gd name="T41" fmla="*/ 435 h 931"/>
                    <a:gd name="T42" fmla="*/ 97 w 218"/>
                    <a:gd name="T43" fmla="*/ 151 h 931"/>
                    <a:gd name="T44" fmla="*/ 97 w 218"/>
                    <a:gd name="T45" fmla="*/ 127 h 931"/>
                    <a:gd name="T46" fmla="*/ 89 w 218"/>
                    <a:gd name="T47" fmla="*/ 104 h 931"/>
                    <a:gd name="T48" fmla="*/ 78 w 218"/>
                    <a:gd name="T49" fmla="*/ 85 h 931"/>
                    <a:gd name="T50" fmla="*/ 60 w 218"/>
                    <a:gd name="T51" fmla="*/ 72 h 931"/>
                    <a:gd name="T52" fmla="*/ 40 w 218"/>
                    <a:gd name="T53" fmla="*/ 66 h 931"/>
                    <a:gd name="T54" fmla="*/ 0 w 218"/>
                    <a:gd name="T55" fmla="*/ 62 h 93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931"/>
                    <a:gd name="T86" fmla="*/ 218 w 218"/>
                    <a:gd name="T87" fmla="*/ 931 h 93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931">
                      <a:moveTo>
                        <a:pt x="0" y="62"/>
                      </a:moveTo>
                      <a:lnTo>
                        <a:pt x="106" y="2"/>
                      </a:lnTo>
                      <a:lnTo>
                        <a:pt x="142" y="0"/>
                      </a:lnTo>
                      <a:lnTo>
                        <a:pt x="170" y="10"/>
                      </a:lnTo>
                      <a:lnTo>
                        <a:pt x="189" y="22"/>
                      </a:lnTo>
                      <a:lnTo>
                        <a:pt x="201" y="36"/>
                      </a:lnTo>
                      <a:lnTo>
                        <a:pt x="213" y="55"/>
                      </a:lnTo>
                      <a:lnTo>
                        <a:pt x="215" y="74"/>
                      </a:lnTo>
                      <a:lnTo>
                        <a:pt x="218" y="104"/>
                      </a:lnTo>
                      <a:lnTo>
                        <a:pt x="218" y="440"/>
                      </a:lnTo>
                      <a:lnTo>
                        <a:pt x="213" y="459"/>
                      </a:lnTo>
                      <a:lnTo>
                        <a:pt x="198" y="472"/>
                      </a:lnTo>
                      <a:lnTo>
                        <a:pt x="186" y="481"/>
                      </a:lnTo>
                      <a:lnTo>
                        <a:pt x="186" y="911"/>
                      </a:lnTo>
                      <a:lnTo>
                        <a:pt x="161" y="931"/>
                      </a:lnTo>
                      <a:lnTo>
                        <a:pt x="139" y="913"/>
                      </a:lnTo>
                      <a:lnTo>
                        <a:pt x="139" y="478"/>
                      </a:lnTo>
                      <a:lnTo>
                        <a:pt x="117" y="469"/>
                      </a:lnTo>
                      <a:lnTo>
                        <a:pt x="101" y="459"/>
                      </a:lnTo>
                      <a:lnTo>
                        <a:pt x="97" y="452"/>
                      </a:lnTo>
                      <a:lnTo>
                        <a:pt x="97" y="435"/>
                      </a:lnTo>
                      <a:lnTo>
                        <a:pt x="97" y="151"/>
                      </a:lnTo>
                      <a:lnTo>
                        <a:pt x="97" y="127"/>
                      </a:lnTo>
                      <a:lnTo>
                        <a:pt x="89" y="104"/>
                      </a:lnTo>
                      <a:lnTo>
                        <a:pt x="78" y="85"/>
                      </a:lnTo>
                      <a:lnTo>
                        <a:pt x="60" y="72"/>
                      </a:lnTo>
                      <a:lnTo>
                        <a:pt x="40" y="66"/>
                      </a:lnTo>
                      <a:lnTo>
                        <a:pt x="0" y="62"/>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69" name="Freeform 28"/>
                <p:cNvSpPr>
                  <a:spLocks/>
                </p:cNvSpPr>
                <p:nvPr/>
              </p:nvSpPr>
              <p:spPr bwMode="auto">
                <a:xfrm>
                  <a:off x="3622" y="3339"/>
                  <a:ext cx="68" cy="301"/>
                </a:xfrm>
                <a:custGeom>
                  <a:avLst/>
                  <a:gdLst>
                    <a:gd name="T0" fmla="*/ 0 w 204"/>
                    <a:gd name="T1" fmla="*/ 57 h 901"/>
                    <a:gd name="T2" fmla="*/ 100 w 204"/>
                    <a:gd name="T3" fmla="*/ 0 h 901"/>
                    <a:gd name="T4" fmla="*/ 133 w 204"/>
                    <a:gd name="T5" fmla="*/ 0 h 901"/>
                    <a:gd name="T6" fmla="*/ 158 w 204"/>
                    <a:gd name="T7" fmla="*/ 9 h 901"/>
                    <a:gd name="T8" fmla="*/ 176 w 204"/>
                    <a:gd name="T9" fmla="*/ 21 h 901"/>
                    <a:gd name="T10" fmla="*/ 190 w 204"/>
                    <a:gd name="T11" fmla="*/ 32 h 901"/>
                    <a:gd name="T12" fmla="*/ 200 w 204"/>
                    <a:gd name="T13" fmla="*/ 51 h 901"/>
                    <a:gd name="T14" fmla="*/ 203 w 204"/>
                    <a:gd name="T15" fmla="*/ 69 h 901"/>
                    <a:gd name="T16" fmla="*/ 204 w 204"/>
                    <a:gd name="T17" fmla="*/ 98 h 901"/>
                    <a:gd name="T18" fmla="*/ 204 w 204"/>
                    <a:gd name="T19" fmla="*/ 424 h 901"/>
                    <a:gd name="T20" fmla="*/ 200 w 204"/>
                    <a:gd name="T21" fmla="*/ 443 h 901"/>
                    <a:gd name="T22" fmla="*/ 184 w 204"/>
                    <a:gd name="T23" fmla="*/ 454 h 901"/>
                    <a:gd name="T24" fmla="*/ 173 w 204"/>
                    <a:gd name="T25" fmla="*/ 463 h 901"/>
                    <a:gd name="T26" fmla="*/ 173 w 204"/>
                    <a:gd name="T27" fmla="*/ 881 h 901"/>
                    <a:gd name="T28" fmla="*/ 150 w 204"/>
                    <a:gd name="T29" fmla="*/ 901 h 901"/>
                    <a:gd name="T30" fmla="*/ 129 w 204"/>
                    <a:gd name="T31" fmla="*/ 883 h 901"/>
                    <a:gd name="T32" fmla="*/ 129 w 204"/>
                    <a:gd name="T33" fmla="*/ 461 h 901"/>
                    <a:gd name="T34" fmla="*/ 108 w 204"/>
                    <a:gd name="T35" fmla="*/ 452 h 901"/>
                    <a:gd name="T36" fmla="*/ 93 w 204"/>
                    <a:gd name="T37" fmla="*/ 443 h 901"/>
                    <a:gd name="T38" fmla="*/ 91 w 204"/>
                    <a:gd name="T39" fmla="*/ 434 h 901"/>
                    <a:gd name="T40" fmla="*/ 91 w 204"/>
                    <a:gd name="T41" fmla="*/ 419 h 901"/>
                    <a:gd name="T42" fmla="*/ 91 w 204"/>
                    <a:gd name="T43" fmla="*/ 145 h 901"/>
                    <a:gd name="T44" fmla="*/ 91 w 204"/>
                    <a:gd name="T45" fmla="*/ 121 h 901"/>
                    <a:gd name="T46" fmla="*/ 83 w 204"/>
                    <a:gd name="T47" fmla="*/ 98 h 901"/>
                    <a:gd name="T48" fmla="*/ 73 w 204"/>
                    <a:gd name="T49" fmla="*/ 80 h 901"/>
                    <a:gd name="T50" fmla="*/ 56 w 204"/>
                    <a:gd name="T51" fmla="*/ 68 h 901"/>
                    <a:gd name="T52" fmla="*/ 38 w 204"/>
                    <a:gd name="T53" fmla="*/ 61 h 901"/>
                    <a:gd name="T54" fmla="*/ 0 w 204"/>
                    <a:gd name="T55" fmla="*/ 57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901"/>
                    <a:gd name="T86" fmla="*/ 204 w 204"/>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901">
                      <a:moveTo>
                        <a:pt x="0" y="57"/>
                      </a:moveTo>
                      <a:lnTo>
                        <a:pt x="100" y="0"/>
                      </a:lnTo>
                      <a:lnTo>
                        <a:pt x="133" y="0"/>
                      </a:lnTo>
                      <a:lnTo>
                        <a:pt x="158" y="9"/>
                      </a:lnTo>
                      <a:lnTo>
                        <a:pt x="176" y="21"/>
                      </a:lnTo>
                      <a:lnTo>
                        <a:pt x="190" y="32"/>
                      </a:lnTo>
                      <a:lnTo>
                        <a:pt x="200" y="51"/>
                      </a:lnTo>
                      <a:lnTo>
                        <a:pt x="203" y="69"/>
                      </a:lnTo>
                      <a:lnTo>
                        <a:pt x="204" y="98"/>
                      </a:lnTo>
                      <a:lnTo>
                        <a:pt x="204" y="424"/>
                      </a:lnTo>
                      <a:lnTo>
                        <a:pt x="200" y="443"/>
                      </a:lnTo>
                      <a:lnTo>
                        <a:pt x="184" y="454"/>
                      </a:lnTo>
                      <a:lnTo>
                        <a:pt x="173" y="463"/>
                      </a:lnTo>
                      <a:lnTo>
                        <a:pt x="173" y="881"/>
                      </a:lnTo>
                      <a:lnTo>
                        <a:pt x="150" y="901"/>
                      </a:lnTo>
                      <a:lnTo>
                        <a:pt x="129" y="883"/>
                      </a:lnTo>
                      <a:lnTo>
                        <a:pt x="129" y="461"/>
                      </a:lnTo>
                      <a:lnTo>
                        <a:pt x="108" y="452"/>
                      </a:lnTo>
                      <a:lnTo>
                        <a:pt x="93" y="443"/>
                      </a:lnTo>
                      <a:lnTo>
                        <a:pt x="91" y="434"/>
                      </a:lnTo>
                      <a:lnTo>
                        <a:pt x="91" y="419"/>
                      </a:lnTo>
                      <a:lnTo>
                        <a:pt x="91" y="145"/>
                      </a:lnTo>
                      <a:lnTo>
                        <a:pt x="91" y="121"/>
                      </a:lnTo>
                      <a:lnTo>
                        <a:pt x="83" y="98"/>
                      </a:lnTo>
                      <a:lnTo>
                        <a:pt x="73" y="80"/>
                      </a:lnTo>
                      <a:lnTo>
                        <a:pt x="56" y="68"/>
                      </a:lnTo>
                      <a:lnTo>
                        <a:pt x="38" y="61"/>
                      </a:lnTo>
                      <a:lnTo>
                        <a:pt x="0" y="57"/>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70" name="Freeform 29"/>
                <p:cNvSpPr>
                  <a:spLocks/>
                </p:cNvSpPr>
                <p:nvPr/>
              </p:nvSpPr>
              <p:spPr bwMode="auto">
                <a:xfrm>
                  <a:off x="3715" y="3293"/>
                  <a:ext cx="68" cy="290"/>
                </a:xfrm>
                <a:custGeom>
                  <a:avLst/>
                  <a:gdLst>
                    <a:gd name="T0" fmla="*/ 0 w 204"/>
                    <a:gd name="T1" fmla="*/ 56 h 871"/>
                    <a:gd name="T2" fmla="*/ 99 w 204"/>
                    <a:gd name="T3" fmla="*/ 0 h 871"/>
                    <a:gd name="T4" fmla="*/ 131 w 204"/>
                    <a:gd name="T5" fmla="*/ 0 h 871"/>
                    <a:gd name="T6" fmla="*/ 157 w 204"/>
                    <a:gd name="T7" fmla="*/ 9 h 871"/>
                    <a:gd name="T8" fmla="*/ 176 w 204"/>
                    <a:gd name="T9" fmla="*/ 19 h 871"/>
                    <a:gd name="T10" fmla="*/ 188 w 204"/>
                    <a:gd name="T11" fmla="*/ 32 h 871"/>
                    <a:gd name="T12" fmla="*/ 198 w 204"/>
                    <a:gd name="T13" fmla="*/ 50 h 871"/>
                    <a:gd name="T14" fmla="*/ 201 w 204"/>
                    <a:gd name="T15" fmla="*/ 66 h 871"/>
                    <a:gd name="T16" fmla="*/ 204 w 204"/>
                    <a:gd name="T17" fmla="*/ 96 h 871"/>
                    <a:gd name="T18" fmla="*/ 204 w 204"/>
                    <a:gd name="T19" fmla="*/ 409 h 871"/>
                    <a:gd name="T20" fmla="*/ 198 w 204"/>
                    <a:gd name="T21" fmla="*/ 428 h 871"/>
                    <a:gd name="T22" fmla="*/ 183 w 204"/>
                    <a:gd name="T23" fmla="*/ 438 h 871"/>
                    <a:gd name="T24" fmla="*/ 173 w 204"/>
                    <a:gd name="T25" fmla="*/ 447 h 871"/>
                    <a:gd name="T26" fmla="*/ 173 w 204"/>
                    <a:gd name="T27" fmla="*/ 851 h 871"/>
                    <a:gd name="T28" fmla="*/ 150 w 204"/>
                    <a:gd name="T29" fmla="*/ 871 h 871"/>
                    <a:gd name="T30" fmla="*/ 129 w 204"/>
                    <a:gd name="T31" fmla="*/ 854 h 871"/>
                    <a:gd name="T32" fmla="*/ 129 w 204"/>
                    <a:gd name="T33" fmla="*/ 444 h 871"/>
                    <a:gd name="T34" fmla="*/ 109 w 204"/>
                    <a:gd name="T35" fmla="*/ 435 h 871"/>
                    <a:gd name="T36" fmla="*/ 94 w 204"/>
                    <a:gd name="T37" fmla="*/ 428 h 871"/>
                    <a:gd name="T38" fmla="*/ 90 w 204"/>
                    <a:gd name="T39" fmla="*/ 420 h 871"/>
                    <a:gd name="T40" fmla="*/ 90 w 204"/>
                    <a:gd name="T41" fmla="*/ 406 h 871"/>
                    <a:gd name="T42" fmla="*/ 90 w 204"/>
                    <a:gd name="T43" fmla="*/ 140 h 871"/>
                    <a:gd name="T44" fmla="*/ 90 w 204"/>
                    <a:gd name="T45" fmla="*/ 117 h 871"/>
                    <a:gd name="T46" fmla="*/ 84 w 204"/>
                    <a:gd name="T47" fmla="*/ 96 h 871"/>
                    <a:gd name="T48" fmla="*/ 74 w 204"/>
                    <a:gd name="T49" fmla="*/ 78 h 871"/>
                    <a:gd name="T50" fmla="*/ 57 w 204"/>
                    <a:gd name="T51" fmla="*/ 66 h 871"/>
                    <a:gd name="T52" fmla="*/ 37 w 204"/>
                    <a:gd name="T53" fmla="*/ 59 h 871"/>
                    <a:gd name="T54" fmla="*/ 0 w 204"/>
                    <a:gd name="T55" fmla="*/ 56 h 8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871"/>
                    <a:gd name="T86" fmla="*/ 204 w 204"/>
                    <a:gd name="T87" fmla="*/ 871 h 8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871">
                      <a:moveTo>
                        <a:pt x="0" y="56"/>
                      </a:moveTo>
                      <a:lnTo>
                        <a:pt x="99" y="0"/>
                      </a:lnTo>
                      <a:lnTo>
                        <a:pt x="131" y="0"/>
                      </a:lnTo>
                      <a:lnTo>
                        <a:pt x="157" y="9"/>
                      </a:lnTo>
                      <a:lnTo>
                        <a:pt x="176" y="19"/>
                      </a:lnTo>
                      <a:lnTo>
                        <a:pt x="188" y="32"/>
                      </a:lnTo>
                      <a:lnTo>
                        <a:pt x="198" y="50"/>
                      </a:lnTo>
                      <a:lnTo>
                        <a:pt x="201" y="66"/>
                      </a:lnTo>
                      <a:lnTo>
                        <a:pt x="204" y="96"/>
                      </a:lnTo>
                      <a:lnTo>
                        <a:pt x="204" y="409"/>
                      </a:lnTo>
                      <a:lnTo>
                        <a:pt x="198" y="428"/>
                      </a:lnTo>
                      <a:lnTo>
                        <a:pt x="183" y="438"/>
                      </a:lnTo>
                      <a:lnTo>
                        <a:pt x="173" y="447"/>
                      </a:lnTo>
                      <a:lnTo>
                        <a:pt x="173" y="851"/>
                      </a:lnTo>
                      <a:lnTo>
                        <a:pt x="150" y="871"/>
                      </a:lnTo>
                      <a:lnTo>
                        <a:pt x="129" y="854"/>
                      </a:lnTo>
                      <a:lnTo>
                        <a:pt x="129" y="444"/>
                      </a:lnTo>
                      <a:lnTo>
                        <a:pt x="109" y="435"/>
                      </a:lnTo>
                      <a:lnTo>
                        <a:pt x="94" y="428"/>
                      </a:lnTo>
                      <a:lnTo>
                        <a:pt x="90" y="420"/>
                      </a:lnTo>
                      <a:lnTo>
                        <a:pt x="90" y="406"/>
                      </a:lnTo>
                      <a:lnTo>
                        <a:pt x="90" y="140"/>
                      </a:lnTo>
                      <a:lnTo>
                        <a:pt x="90" y="117"/>
                      </a:lnTo>
                      <a:lnTo>
                        <a:pt x="84" y="96"/>
                      </a:lnTo>
                      <a:lnTo>
                        <a:pt x="74" y="78"/>
                      </a:lnTo>
                      <a:lnTo>
                        <a:pt x="57" y="66"/>
                      </a:lnTo>
                      <a:lnTo>
                        <a:pt x="37" y="59"/>
                      </a:lnTo>
                      <a:lnTo>
                        <a:pt x="0" y="56"/>
                      </a:lnTo>
                      <a:close/>
                    </a:path>
                  </a:pathLst>
                </a:custGeom>
                <a:solidFill>
                  <a:srgbClr val="3F3F3F"/>
                </a:solidFill>
                <a:ln w="9525">
                  <a:noFill/>
                  <a:round/>
                  <a:headEnd/>
                  <a:tailEnd/>
                </a:ln>
              </p:spPr>
              <p:txBody>
                <a:bodyPr/>
                <a:lstStyle/>
                <a:p>
                  <a:endParaRPr lang="en-US" dirty="0">
                    <a:solidFill>
                      <a:prstClr val="black"/>
                    </a:solidFill>
                  </a:endParaRPr>
                </a:p>
              </p:txBody>
            </p:sp>
          </p:grpSp>
          <p:grpSp>
            <p:nvGrpSpPr>
              <p:cNvPr id="6" name="Group 30"/>
              <p:cNvGrpSpPr>
                <a:grpSpLocks/>
              </p:cNvGrpSpPr>
              <p:nvPr/>
            </p:nvGrpSpPr>
            <p:grpSpPr bwMode="auto">
              <a:xfrm>
                <a:off x="3196" y="3286"/>
                <a:ext cx="594" cy="586"/>
                <a:chOff x="3196" y="3286"/>
                <a:chExt cx="594" cy="586"/>
              </a:xfrm>
            </p:grpSpPr>
            <p:sp>
              <p:nvSpPr>
                <p:cNvPr id="3159" name="Freeform 31"/>
                <p:cNvSpPr>
                  <a:spLocks/>
                </p:cNvSpPr>
                <p:nvPr/>
              </p:nvSpPr>
              <p:spPr bwMode="auto">
                <a:xfrm>
                  <a:off x="3416" y="3437"/>
                  <a:ext cx="73" cy="315"/>
                </a:xfrm>
                <a:custGeom>
                  <a:avLst/>
                  <a:gdLst>
                    <a:gd name="T0" fmla="*/ 0 w 219"/>
                    <a:gd name="T1" fmla="*/ 65 h 946"/>
                    <a:gd name="T2" fmla="*/ 107 w 219"/>
                    <a:gd name="T3" fmla="*/ 2 h 946"/>
                    <a:gd name="T4" fmla="*/ 143 w 219"/>
                    <a:gd name="T5" fmla="*/ 0 h 946"/>
                    <a:gd name="T6" fmla="*/ 170 w 219"/>
                    <a:gd name="T7" fmla="*/ 11 h 946"/>
                    <a:gd name="T8" fmla="*/ 189 w 219"/>
                    <a:gd name="T9" fmla="*/ 21 h 946"/>
                    <a:gd name="T10" fmla="*/ 203 w 219"/>
                    <a:gd name="T11" fmla="*/ 35 h 946"/>
                    <a:gd name="T12" fmla="*/ 214 w 219"/>
                    <a:gd name="T13" fmla="*/ 56 h 946"/>
                    <a:gd name="T14" fmla="*/ 217 w 219"/>
                    <a:gd name="T15" fmla="*/ 76 h 946"/>
                    <a:gd name="T16" fmla="*/ 219 w 219"/>
                    <a:gd name="T17" fmla="*/ 107 h 946"/>
                    <a:gd name="T18" fmla="*/ 219 w 219"/>
                    <a:gd name="T19" fmla="*/ 446 h 946"/>
                    <a:gd name="T20" fmla="*/ 214 w 219"/>
                    <a:gd name="T21" fmla="*/ 467 h 946"/>
                    <a:gd name="T22" fmla="*/ 198 w 219"/>
                    <a:gd name="T23" fmla="*/ 480 h 946"/>
                    <a:gd name="T24" fmla="*/ 186 w 219"/>
                    <a:gd name="T25" fmla="*/ 488 h 946"/>
                    <a:gd name="T26" fmla="*/ 186 w 219"/>
                    <a:gd name="T27" fmla="*/ 925 h 946"/>
                    <a:gd name="T28" fmla="*/ 161 w 219"/>
                    <a:gd name="T29" fmla="*/ 946 h 946"/>
                    <a:gd name="T30" fmla="*/ 140 w 219"/>
                    <a:gd name="T31" fmla="*/ 927 h 946"/>
                    <a:gd name="T32" fmla="*/ 140 w 219"/>
                    <a:gd name="T33" fmla="*/ 486 h 946"/>
                    <a:gd name="T34" fmla="*/ 119 w 219"/>
                    <a:gd name="T35" fmla="*/ 477 h 946"/>
                    <a:gd name="T36" fmla="*/ 101 w 219"/>
                    <a:gd name="T37" fmla="*/ 467 h 946"/>
                    <a:gd name="T38" fmla="*/ 98 w 219"/>
                    <a:gd name="T39" fmla="*/ 458 h 946"/>
                    <a:gd name="T40" fmla="*/ 98 w 219"/>
                    <a:gd name="T41" fmla="*/ 441 h 946"/>
                    <a:gd name="T42" fmla="*/ 98 w 219"/>
                    <a:gd name="T43" fmla="*/ 155 h 946"/>
                    <a:gd name="T44" fmla="*/ 98 w 219"/>
                    <a:gd name="T45" fmla="*/ 131 h 946"/>
                    <a:gd name="T46" fmla="*/ 91 w 219"/>
                    <a:gd name="T47" fmla="*/ 107 h 946"/>
                    <a:gd name="T48" fmla="*/ 79 w 219"/>
                    <a:gd name="T49" fmla="*/ 88 h 946"/>
                    <a:gd name="T50" fmla="*/ 62 w 219"/>
                    <a:gd name="T51" fmla="*/ 75 h 946"/>
                    <a:gd name="T52" fmla="*/ 41 w 219"/>
                    <a:gd name="T53" fmla="*/ 69 h 946"/>
                    <a:gd name="T54" fmla="*/ 0 w 219"/>
                    <a:gd name="T55" fmla="*/ 65 h 9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6"/>
                    <a:gd name="T86" fmla="*/ 219 w 219"/>
                    <a:gd name="T87" fmla="*/ 946 h 9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6">
                      <a:moveTo>
                        <a:pt x="0" y="65"/>
                      </a:moveTo>
                      <a:lnTo>
                        <a:pt x="107" y="2"/>
                      </a:lnTo>
                      <a:lnTo>
                        <a:pt x="143" y="0"/>
                      </a:lnTo>
                      <a:lnTo>
                        <a:pt x="170" y="11"/>
                      </a:lnTo>
                      <a:lnTo>
                        <a:pt x="189" y="21"/>
                      </a:lnTo>
                      <a:lnTo>
                        <a:pt x="203" y="35"/>
                      </a:lnTo>
                      <a:lnTo>
                        <a:pt x="214" y="56"/>
                      </a:lnTo>
                      <a:lnTo>
                        <a:pt x="217" y="76"/>
                      </a:lnTo>
                      <a:lnTo>
                        <a:pt x="219" y="107"/>
                      </a:lnTo>
                      <a:lnTo>
                        <a:pt x="219" y="446"/>
                      </a:lnTo>
                      <a:lnTo>
                        <a:pt x="214" y="467"/>
                      </a:lnTo>
                      <a:lnTo>
                        <a:pt x="198" y="480"/>
                      </a:lnTo>
                      <a:lnTo>
                        <a:pt x="186" y="488"/>
                      </a:lnTo>
                      <a:lnTo>
                        <a:pt x="186" y="925"/>
                      </a:lnTo>
                      <a:lnTo>
                        <a:pt x="161" y="946"/>
                      </a:lnTo>
                      <a:lnTo>
                        <a:pt x="140" y="927"/>
                      </a:lnTo>
                      <a:lnTo>
                        <a:pt x="140" y="486"/>
                      </a:lnTo>
                      <a:lnTo>
                        <a:pt x="119" y="477"/>
                      </a:lnTo>
                      <a:lnTo>
                        <a:pt x="101" y="467"/>
                      </a:lnTo>
                      <a:lnTo>
                        <a:pt x="98" y="458"/>
                      </a:lnTo>
                      <a:lnTo>
                        <a:pt x="98" y="441"/>
                      </a:lnTo>
                      <a:lnTo>
                        <a:pt x="98" y="155"/>
                      </a:lnTo>
                      <a:lnTo>
                        <a:pt x="98" y="131"/>
                      </a:lnTo>
                      <a:lnTo>
                        <a:pt x="91" y="107"/>
                      </a:lnTo>
                      <a:lnTo>
                        <a:pt x="79" y="88"/>
                      </a:lnTo>
                      <a:lnTo>
                        <a:pt x="62" y="75"/>
                      </a:lnTo>
                      <a:lnTo>
                        <a:pt x="41" y="69"/>
                      </a:lnTo>
                      <a:lnTo>
                        <a:pt x="0" y="65"/>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0" name="Freeform 32"/>
                <p:cNvSpPr>
                  <a:spLocks/>
                </p:cNvSpPr>
                <p:nvPr/>
              </p:nvSpPr>
              <p:spPr bwMode="auto">
                <a:xfrm>
                  <a:off x="3308" y="3486"/>
                  <a:ext cx="78" cy="325"/>
                </a:xfrm>
                <a:custGeom>
                  <a:avLst/>
                  <a:gdLst>
                    <a:gd name="T0" fmla="*/ 0 w 234"/>
                    <a:gd name="T1" fmla="*/ 67 h 975"/>
                    <a:gd name="T2" fmla="*/ 114 w 234"/>
                    <a:gd name="T3" fmla="*/ 4 h 975"/>
                    <a:gd name="T4" fmla="*/ 151 w 234"/>
                    <a:gd name="T5" fmla="*/ 0 h 975"/>
                    <a:gd name="T6" fmla="*/ 181 w 234"/>
                    <a:gd name="T7" fmla="*/ 12 h 975"/>
                    <a:gd name="T8" fmla="*/ 201 w 234"/>
                    <a:gd name="T9" fmla="*/ 23 h 975"/>
                    <a:gd name="T10" fmla="*/ 216 w 234"/>
                    <a:gd name="T11" fmla="*/ 37 h 975"/>
                    <a:gd name="T12" fmla="*/ 228 w 234"/>
                    <a:gd name="T13" fmla="*/ 58 h 975"/>
                    <a:gd name="T14" fmla="*/ 230 w 234"/>
                    <a:gd name="T15" fmla="*/ 78 h 975"/>
                    <a:gd name="T16" fmla="*/ 234 w 234"/>
                    <a:gd name="T17" fmla="*/ 109 h 975"/>
                    <a:gd name="T18" fmla="*/ 234 w 234"/>
                    <a:gd name="T19" fmla="*/ 461 h 975"/>
                    <a:gd name="T20" fmla="*/ 228 w 234"/>
                    <a:gd name="T21" fmla="*/ 480 h 975"/>
                    <a:gd name="T22" fmla="*/ 210 w 234"/>
                    <a:gd name="T23" fmla="*/ 494 h 975"/>
                    <a:gd name="T24" fmla="*/ 198 w 234"/>
                    <a:gd name="T25" fmla="*/ 502 h 975"/>
                    <a:gd name="T26" fmla="*/ 198 w 234"/>
                    <a:gd name="T27" fmla="*/ 953 h 975"/>
                    <a:gd name="T28" fmla="*/ 172 w 234"/>
                    <a:gd name="T29" fmla="*/ 975 h 975"/>
                    <a:gd name="T30" fmla="*/ 149 w 234"/>
                    <a:gd name="T31" fmla="*/ 956 h 975"/>
                    <a:gd name="T32" fmla="*/ 149 w 234"/>
                    <a:gd name="T33" fmla="*/ 500 h 975"/>
                    <a:gd name="T34" fmla="*/ 126 w 234"/>
                    <a:gd name="T35" fmla="*/ 492 h 975"/>
                    <a:gd name="T36" fmla="*/ 108 w 234"/>
                    <a:gd name="T37" fmla="*/ 480 h 975"/>
                    <a:gd name="T38" fmla="*/ 106 w 234"/>
                    <a:gd name="T39" fmla="*/ 471 h 975"/>
                    <a:gd name="T40" fmla="*/ 106 w 234"/>
                    <a:gd name="T41" fmla="*/ 453 h 975"/>
                    <a:gd name="T42" fmla="*/ 106 w 234"/>
                    <a:gd name="T43" fmla="*/ 159 h 975"/>
                    <a:gd name="T44" fmla="*/ 106 w 234"/>
                    <a:gd name="T45" fmla="*/ 134 h 975"/>
                    <a:gd name="T46" fmla="*/ 97 w 234"/>
                    <a:gd name="T47" fmla="*/ 109 h 975"/>
                    <a:gd name="T48" fmla="*/ 84 w 234"/>
                    <a:gd name="T49" fmla="*/ 88 h 975"/>
                    <a:gd name="T50" fmla="*/ 66 w 234"/>
                    <a:gd name="T51" fmla="*/ 77 h 975"/>
                    <a:gd name="T52" fmla="*/ 45 w 234"/>
                    <a:gd name="T53" fmla="*/ 70 h 975"/>
                    <a:gd name="T54" fmla="*/ 0 w 234"/>
                    <a:gd name="T55" fmla="*/ 67 h 9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4"/>
                    <a:gd name="T85" fmla="*/ 0 h 975"/>
                    <a:gd name="T86" fmla="*/ 234 w 234"/>
                    <a:gd name="T87" fmla="*/ 975 h 9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4" h="975">
                      <a:moveTo>
                        <a:pt x="0" y="67"/>
                      </a:moveTo>
                      <a:lnTo>
                        <a:pt x="114" y="4"/>
                      </a:lnTo>
                      <a:lnTo>
                        <a:pt x="151" y="0"/>
                      </a:lnTo>
                      <a:lnTo>
                        <a:pt x="181" y="12"/>
                      </a:lnTo>
                      <a:lnTo>
                        <a:pt x="201" y="23"/>
                      </a:lnTo>
                      <a:lnTo>
                        <a:pt x="216" y="37"/>
                      </a:lnTo>
                      <a:lnTo>
                        <a:pt x="228" y="58"/>
                      </a:lnTo>
                      <a:lnTo>
                        <a:pt x="230" y="78"/>
                      </a:lnTo>
                      <a:lnTo>
                        <a:pt x="234" y="109"/>
                      </a:lnTo>
                      <a:lnTo>
                        <a:pt x="234" y="461"/>
                      </a:lnTo>
                      <a:lnTo>
                        <a:pt x="228" y="480"/>
                      </a:lnTo>
                      <a:lnTo>
                        <a:pt x="210" y="494"/>
                      </a:lnTo>
                      <a:lnTo>
                        <a:pt x="198" y="502"/>
                      </a:lnTo>
                      <a:lnTo>
                        <a:pt x="198" y="953"/>
                      </a:lnTo>
                      <a:lnTo>
                        <a:pt x="172" y="975"/>
                      </a:lnTo>
                      <a:lnTo>
                        <a:pt x="149" y="956"/>
                      </a:lnTo>
                      <a:lnTo>
                        <a:pt x="149" y="500"/>
                      </a:lnTo>
                      <a:lnTo>
                        <a:pt x="126" y="492"/>
                      </a:lnTo>
                      <a:lnTo>
                        <a:pt x="108" y="480"/>
                      </a:lnTo>
                      <a:lnTo>
                        <a:pt x="106" y="471"/>
                      </a:lnTo>
                      <a:lnTo>
                        <a:pt x="106" y="453"/>
                      </a:lnTo>
                      <a:lnTo>
                        <a:pt x="106" y="159"/>
                      </a:lnTo>
                      <a:lnTo>
                        <a:pt x="106" y="134"/>
                      </a:lnTo>
                      <a:lnTo>
                        <a:pt x="97" y="109"/>
                      </a:lnTo>
                      <a:lnTo>
                        <a:pt x="84" y="88"/>
                      </a:lnTo>
                      <a:lnTo>
                        <a:pt x="66" y="77"/>
                      </a:lnTo>
                      <a:lnTo>
                        <a:pt x="45" y="70"/>
                      </a:lnTo>
                      <a:lnTo>
                        <a:pt x="0" y="67"/>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1" name="Freeform 33"/>
                <p:cNvSpPr>
                  <a:spLocks/>
                </p:cNvSpPr>
                <p:nvPr/>
              </p:nvSpPr>
              <p:spPr bwMode="auto">
                <a:xfrm>
                  <a:off x="3196" y="3543"/>
                  <a:ext cx="88" cy="329"/>
                </a:xfrm>
                <a:custGeom>
                  <a:avLst/>
                  <a:gdLst>
                    <a:gd name="T0" fmla="*/ 0 w 263"/>
                    <a:gd name="T1" fmla="*/ 66 h 987"/>
                    <a:gd name="T2" fmla="*/ 127 w 263"/>
                    <a:gd name="T3" fmla="*/ 2 h 987"/>
                    <a:gd name="T4" fmla="*/ 170 w 263"/>
                    <a:gd name="T5" fmla="*/ 0 h 987"/>
                    <a:gd name="T6" fmla="*/ 203 w 263"/>
                    <a:gd name="T7" fmla="*/ 11 h 987"/>
                    <a:gd name="T8" fmla="*/ 228 w 263"/>
                    <a:gd name="T9" fmla="*/ 23 h 987"/>
                    <a:gd name="T10" fmla="*/ 244 w 263"/>
                    <a:gd name="T11" fmla="*/ 37 h 987"/>
                    <a:gd name="T12" fmla="*/ 257 w 263"/>
                    <a:gd name="T13" fmla="*/ 57 h 987"/>
                    <a:gd name="T14" fmla="*/ 261 w 263"/>
                    <a:gd name="T15" fmla="*/ 76 h 987"/>
                    <a:gd name="T16" fmla="*/ 263 w 263"/>
                    <a:gd name="T17" fmla="*/ 109 h 987"/>
                    <a:gd name="T18" fmla="*/ 263 w 263"/>
                    <a:gd name="T19" fmla="*/ 464 h 987"/>
                    <a:gd name="T20" fmla="*/ 257 w 263"/>
                    <a:gd name="T21" fmla="*/ 484 h 987"/>
                    <a:gd name="T22" fmla="*/ 238 w 263"/>
                    <a:gd name="T23" fmla="*/ 500 h 987"/>
                    <a:gd name="T24" fmla="*/ 224 w 263"/>
                    <a:gd name="T25" fmla="*/ 509 h 987"/>
                    <a:gd name="T26" fmla="*/ 224 w 263"/>
                    <a:gd name="T27" fmla="*/ 965 h 987"/>
                    <a:gd name="T28" fmla="*/ 193 w 263"/>
                    <a:gd name="T29" fmla="*/ 987 h 987"/>
                    <a:gd name="T30" fmla="*/ 166 w 263"/>
                    <a:gd name="T31" fmla="*/ 969 h 987"/>
                    <a:gd name="T32" fmla="*/ 166 w 263"/>
                    <a:gd name="T33" fmla="*/ 505 h 987"/>
                    <a:gd name="T34" fmla="*/ 140 w 263"/>
                    <a:gd name="T35" fmla="*/ 497 h 987"/>
                    <a:gd name="T36" fmla="*/ 121 w 263"/>
                    <a:gd name="T37" fmla="*/ 484 h 987"/>
                    <a:gd name="T38" fmla="*/ 118 w 263"/>
                    <a:gd name="T39" fmla="*/ 477 h 987"/>
                    <a:gd name="T40" fmla="*/ 118 w 263"/>
                    <a:gd name="T41" fmla="*/ 460 h 987"/>
                    <a:gd name="T42" fmla="*/ 118 w 263"/>
                    <a:gd name="T43" fmla="*/ 160 h 987"/>
                    <a:gd name="T44" fmla="*/ 118 w 263"/>
                    <a:gd name="T45" fmla="*/ 135 h 987"/>
                    <a:gd name="T46" fmla="*/ 108 w 263"/>
                    <a:gd name="T47" fmla="*/ 109 h 987"/>
                    <a:gd name="T48" fmla="*/ 95 w 263"/>
                    <a:gd name="T49" fmla="*/ 89 h 987"/>
                    <a:gd name="T50" fmla="*/ 74 w 263"/>
                    <a:gd name="T51" fmla="*/ 75 h 987"/>
                    <a:gd name="T52" fmla="*/ 51 w 263"/>
                    <a:gd name="T53" fmla="*/ 70 h 987"/>
                    <a:gd name="T54" fmla="*/ 0 w 263"/>
                    <a:gd name="T55" fmla="*/ 66 h 9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3"/>
                    <a:gd name="T85" fmla="*/ 0 h 987"/>
                    <a:gd name="T86" fmla="*/ 263 w 263"/>
                    <a:gd name="T87" fmla="*/ 987 h 9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3" h="987">
                      <a:moveTo>
                        <a:pt x="0" y="66"/>
                      </a:moveTo>
                      <a:lnTo>
                        <a:pt x="127" y="2"/>
                      </a:lnTo>
                      <a:lnTo>
                        <a:pt x="170" y="0"/>
                      </a:lnTo>
                      <a:lnTo>
                        <a:pt x="203" y="11"/>
                      </a:lnTo>
                      <a:lnTo>
                        <a:pt x="228" y="23"/>
                      </a:lnTo>
                      <a:lnTo>
                        <a:pt x="244" y="37"/>
                      </a:lnTo>
                      <a:lnTo>
                        <a:pt x="257" y="57"/>
                      </a:lnTo>
                      <a:lnTo>
                        <a:pt x="261" y="76"/>
                      </a:lnTo>
                      <a:lnTo>
                        <a:pt x="263" y="109"/>
                      </a:lnTo>
                      <a:lnTo>
                        <a:pt x="263" y="464"/>
                      </a:lnTo>
                      <a:lnTo>
                        <a:pt x="257" y="484"/>
                      </a:lnTo>
                      <a:lnTo>
                        <a:pt x="238" y="500"/>
                      </a:lnTo>
                      <a:lnTo>
                        <a:pt x="224" y="509"/>
                      </a:lnTo>
                      <a:lnTo>
                        <a:pt x="224" y="965"/>
                      </a:lnTo>
                      <a:lnTo>
                        <a:pt x="193" y="987"/>
                      </a:lnTo>
                      <a:lnTo>
                        <a:pt x="166" y="969"/>
                      </a:lnTo>
                      <a:lnTo>
                        <a:pt x="166" y="505"/>
                      </a:lnTo>
                      <a:lnTo>
                        <a:pt x="140" y="497"/>
                      </a:lnTo>
                      <a:lnTo>
                        <a:pt x="121" y="484"/>
                      </a:lnTo>
                      <a:lnTo>
                        <a:pt x="118" y="477"/>
                      </a:lnTo>
                      <a:lnTo>
                        <a:pt x="118" y="460"/>
                      </a:lnTo>
                      <a:lnTo>
                        <a:pt x="118" y="160"/>
                      </a:lnTo>
                      <a:lnTo>
                        <a:pt x="118" y="135"/>
                      </a:lnTo>
                      <a:lnTo>
                        <a:pt x="108" y="109"/>
                      </a:lnTo>
                      <a:lnTo>
                        <a:pt x="95" y="89"/>
                      </a:lnTo>
                      <a:lnTo>
                        <a:pt x="74" y="75"/>
                      </a:lnTo>
                      <a:lnTo>
                        <a:pt x="51" y="70"/>
                      </a:lnTo>
                      <a:lnTo>
                        <a:pt x="0" y="66"/>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2" name="Freeform 34"/>
                <p:cNvSpPr>
                  <a:spLocks/>
                </p:cNvSpPr>
                <p:nvPr/>
              </p:nvSpPr>
              <p:spPr bwMode="auto">
                <a:xfrm>
                  <a:off x="3522" y="3389"/>
                  <a:ext cx="73" cy="310"/>
                </a:xfrm>
                <a:custGeom>
                  <a:avLst/>
                  <a:gdLst>
                    <a:gd name="T0" fmla="*/ 0 w 219"/>
                    <a:gd name="T1" fmla="*/ 60 h 930"/>
                    <a:gd name="T2" fmla="*/ 106 w 219"/>
                    <a:gd name="T3" fmla="*/ 1 h 930"/>
                    <a:gd name="T4" fmla="*/ 143 w 219"/>
                    <a:gd name="T5" fmla="*/ 0 h 930"/>
                    <a:gd name="T6" fmla="*/ 169 w 219"/>
                    <a:gd name="T7" fmla="*/ 9 h 930"/>
                    <a:gd name="T8" fmla="*/ 188 w 219"/>
                    <a:gd name="T9" fmla="*/ 19 h 930"/>
                    <a:gd name="T10" fmla="*/ 202 w 219"/>
                    <a:gd name="T11" fmla="*/ 33 h 930"/>
                    <a:gd name="T12" fmla="*/ 213 w 219"/>
                    <a:gd name="T13" fmla="*/ 53 h 930"/>
                    <a:gd name="T14" fmla="*/ 215 w 219"/>
                    <a:gd name="T15" fmla="*/ 71 h 930"/>
                    <a:gd name="T16" fmla="*/ 219 w 219"/>
                    <a:gd name="T17" fmla="*/ 102 h 930"/>
                    <a:gd name="T18" fmla="*/ 219 w 219"/>
                    <a:gd name="T19" fmla="*/ 437 h 930"/>
                    <a:gd name="T20" fmla="*/ 213 w 219"/>
                    <a:gd name="T21" fmla="*/ 457 h 930"/>
                    <a:gd name="T22" fmla="*/ 196 w 219"/>
                    <a:gd name="T23" fmla="*/ 471 h 930"/>
                    <a:gd name="T24" fmla="*/ 185 w 219"/>
                    <a:gd name="T25" fmla="*/ 478 h 930"/>
                    <a:gd name="T26" fmla="*/ 185 w 219"/>
                    <a:gd name="T27" fmla="*/ 910 h 930"/>
                    <a:gd name="T28" fmla="*/ 162 w 219"/>
                    <a:gd name="T29" fmla="*/ 930 h 930"/>
                    <a:gd name="T30" fmla="*/ 139 w 219"/>
                    <a:gd name="T31" fmla="*/ 912 h 930"/>
                    <a:gd name="T32" fmla="*/ 139 w 219"/>
                    <a:gd name="T33" fmla="*/ 476 h 930"/>
                    <a:gd name="T34" fmla="*/ 117 w 219"/>
                    <a:gd name="T35" fmla="*/ 467 h 930"/>
                    <a:gd name="T36" fmla="*/ 101 w 219"/>
                    <a:gd name="T37" fmla="*/ 457 h 930"/>
                    <a:gd name="T38" fmla="*/ 98 w 219"/>
                    <a:gd name="T39" fmla="*/ 449 h 930"/>
                    <a:gd name="T40" fmla="*/ 98 w 219"/>
                    <a:gd name="T41" fmla="*/ 432 h 930"/>
                    <a:gd name="T42" fmla="*/ 98 w 219"/>
                    <a:gd name="T43" fmla="*/ 150 h 930"/>
                    <a:gd name="T44" fmla="*/ 98 w 219"/>
                    <a:gd name="T45" fmla="*/ 126 h 930"/>
                    <a:gd name="T46" fmla="*/ 89 w 219"/>
                    <a:gd name="T47" fmla="*/ 102 h 930"/>
                    <a:gd name="T48" fmla="*/ 79 w 219"/>
                    <a:gd name="T49" fmla="*/ 83 h 930"/>
                    <a:gd name="T50" fmla="*/ 61 w 219"/>
                    <a:gd name="T51" fmla="*/ 70 h 930"/>
                    <a:gd name="T52" fmla="*/ 41 w 219"/>
                    <a:gd name="T53" fmla="*/ 63 h 930"/>
                    <a:gd name="T54" fmla="*/ 0 w 219"/>
                    <a:gd name="T55" fmla="*/ 60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30"/>
                    <a:gd name="T86" fmla="*/ 219 w 219"/>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30">
                      <a:moveTo>
                        <a:pt x="0" y="60"/>
                      </a:moveTo>
                      <a:lnTo>
                        <a:pt x="106" y="1"/>
                      </a:lnTo>
                      <a:lnTo>
                        <a:pt x="143" y="0"/>
                      </a:lnTo>
                      <a:lnTo>
                        <a:pt x="169" y="9"/>
                      </a:lnTo>
                      <a:lnTo>
                        <a:pt x="188" y="19"/>
                      </a:lnTo>
                      <a:lnTo>
                        <a:pt x="202" y="33"/>
                      </a:lnTo>
                      <a:lnTo>
                        <a:pt x="213" y="53"/>
                      </a:lnTo>
                      <a:lnTo>
                        <a:pt x="215" y="71"/>
                      </a:lnTo>
                      <a:lnTo>
                        <a:pt x="219" y="102"/>
                      </a:lnTo>
                      <a:lnTo>
                        <a:pt x="219" y="437"/>
                      </a:lnTo>
                      <a:lnTo>
                        <a:pt x="213" y="457"/>
                      </a:lnTo>
                      <a:lnTo>
                        <a:pt x="196" y="471"/>
                      </a:lnTo>
                      <a:lnTo>
                        <a:pt x="185" y="478"/>
                      </a:lnTo>
                      <a:lnTo>
                        <a:pt x="185" y="910"/>
                      </a:lnTo>
                      <a:lnTo>
                        <a:pt x="162" y="930"/>
                      </a:lnTo>
                      <a:lnTo>
                        <a:pt x="139" y="912"/>
                      </a:lnTo>
                      <a:lnTo>
                        <a:pt x="139" y="476"/>
                      </a:lnTo>
                      <a:lnTo>
                        <a:pt x="117" y="467"/>
                      </a:lnTo>
                      <a:lnTo>
                        <a:pt x="101" y="457"/>
                      </a:lnTo>
                      <a:lnTo>
                        <a:pt x="98" y="449"/>
                      </a:lnTo>
                      <a:lnTo>
                        <a:pt x="98" y="432"/>
                      </a:lnTo>
                      <a:lnTo>
                        <a:pt x="98" y="150"/>
                      </a:lnTo>
                      <a:lnTo>
                        <a:pt x="98" y="126"/>
                      </a:lnTo>
                      <a:lnTo>
                        <a:pt x="89" y="102"/>
                      </a:lnTo>
                      <a:lnTo>
                        <a:pt x="79" y="83"/>
                      </a:lnTo>
                      <a:lnTo>
                        <a:pt x="61" y="70"/>
                      </a:lnTo>
                      <a:lnTo>
                        <a:pt x="41" y="63"/>
                      </a:lnTo>
                      <a:lnTo>
                        <a:pt x="0" y="60"/>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3" name="Freeform 35"/>
                <p:cNvSpPr>
                  <a:spLocks/>
                </p:cNvSpPr>
                <p:nvPr/>
              </p:nvSpPr>
              <p:spPr bwMode="auto">
                <a:xfrm>
                  <a:off x="3629" y="3332"/>
                  <a:ext cx="68" cy="300"/>
                </a:xfrm>
                <a:custGeom>
                  <a:avLst/>
                  <a:gdLst>
                    <a:gd name="T0" fmla="*/ 0 w 203"/>
                    <a:gd name="T1" fmla="*/ 58 h 900"/>
                    <a:gd name="T2" fmla="*/ 98 w 203"/>
                    <a:gd name="T3" fmla="*/ 1 h 900"/>
                    <a:gd name="T4" fmla="*/ 131 w 203"/>
                    <a:gd name="T5" fmla="*/ 0 h 900"/>
                    <a:gd name="T6" fmla="*/ 157 w 203"/>
                    <a:gd name="T7" fmla="*/ 9 h 900"/>
                    <a:gd name="T8" fmla="*/ 176 w 203"/>
                    <a:gd name="T9" fmla="*/ 20 h 900"/>
                    <a:gd name="T10" fmla="*/ 189 w 203"/>
                    <a:gd name="T11" fmla="*/ 33 h 900"/>
                    <a:gd name="T12" fmla="*/ 199 w 203"/>
                    <a:gd name="T13" fmla="*/ 50 h 900"/>
                    <a:gd name="T14" fmla="*/ 200 w 203"/>
                    <a:gd name="T15" fmla="*/ 68 h 900"/>
                    <a:gd name="T16" fmla="*/ 203 w 203"/>
                    <a:gd name="T17" fmla="*/ 98 h 900"/>
                    <a:gd name="T18" fmla="*/ 203 w 203"/>
                    <a:gd name="T19" fmla="*/ 425 h 900"/>
                    <a:gd name="T20" fmla="*/ 199 w 203"/>
                    <a:gd name="T21" fmla="*/ 442 h 900"/>
                    <a:gd name="T22" fmla="*/ 183 w 203"/>
                    <a:gd name="T23" fmla="*/ 455 h 900"/>
                    <a:gd name="T24" fmla="*/ 173 w 203"/>
                    <a:gd name="T25" fmla="*/ 463 h 900"/>
                    <a:gd name="T26" fmla="*/ 173 w 203"/>
                    <a:gd name="T27" fmla="*/ 880 h 900"/>
                    <a:gd name="T28" fmla="*/ 150 w 203"/>
                    <a:gd name="T29" fmla="*/ 900 h 900"/>
                    <a:gd name="T30" fmla="*/ 129 w 203"/>
                    <a:gd name="T31" fmla="*/ 883 h 900"/>
                    <a:gd name="T32" fmla="*/ 129 w 203"/>
                    <a:gd name="T33" fmla="*/ 460 h 900"/>
                    <a:gd name="T34" fmla="*/ 108 w 203"/>
                    <a:gd name="T35" fmla="*/ 451 h 900"/>
                    <a:gd name="T36" fmla="*/ 93 w 203"/>
                    <a:gd name="T37" fmla="*/ 442 h 900"/>
                    <a:gd name="T38" fmla="*/ 89 w 203"/>
                    <a:gd name="T39" fmla="*/ 436 h 900"/>
                    <a:gd name="T40" fmla="*/ 89 w 203"/>
                    <a:gd name="T41" fmla="*/ 419 h 900"/>
                    <a:gd name="T42" fmla="*/ 89 w 203"/>
                    <a:gd name="T43" fmla="*/ 146 h 900"/>
                    <a:gd name="T44" fmla="*/ 89 w 203"/>
                    <a:gd name="T45" fmla="*/ 122 h 900"/>
                    <a:gd name="T46" fmla="*/ 83 w 203"/>
                    <a:gd name="T47" fmla="*/ 98 h 900"/>
                    <a:gd name="T48" fmla="*/ 73 w 203"/>
                    <a:gd name="T49" fmla="*/ 80 h 900"/>
                    <a:gd name="T50" fmla="*/ 56 w 203"/>
                    <a:gd name="T51" fmla="*/ 68 h 900"/>
                    <a:gd name="T52" fmla="*/ 36 w 203"/>
                    <a:gd name="T53" fmla="*/ 61 h 900"/>
                    <a:gd name="T54" fmla="*/ 0 w 203"/>
                    <a:gd name="T55" fmla="*/ 58 h 9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900"/>
                    <a:gd name="T86" fmla="*/ 203 w 203"/>
                    <a:gd name="T87" fmla="*/ 900 h 9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900">
                      <a:moveTo>
                        <a:pt x="0" y="58"/>
                      </a:moveTo>
                      <a:lnTo>
                        <a:pt x="98" y="1"/>
                      </a:lnTo>
                      <a:lnTo>
                        <a:pt x="131" y="0"/>
                      </a:lnTo>
                      <a:lnTo>
                        <a:pt x="157" y="9"/>
                      </a:lnTo>
                      <a:lnTo>
                        <a:pt x="176" y="20"/>
                      </a:lnTo>
                      <a:lnTo>
                        <a:pt x="189" y="33"/>
                      </a:lnTo>
                      <a:lnTo>
                        <a:pt x="199" y="50"/>
                      </a:lnTo>
                      <a:lnTo>
                        <a:pt x="200" y="68"/>
                      </a:lnTo>
                      <a:lnTo>
                        <a:pt x="203" y="98"/>
                      </a:lnTo>
                      <a:lnTo>
                        <a:pt x="203" y="425"/>
                      </a:lnTo>
                      <a:lnTo>
                        <a:pt x="199" y="442"/>
                      </a:lnTo>
                      <a:lnTo>
                        <a:pt x="183" y="455"/>
                      </a:lnTo>
                      <a:lnTo>
                        <a:pt x="173" y="463"/>
                      </a:lnTo>
                      <a:lnTo>
                        <a:pt x="173" y="880"/>
                      </a:lnTo>
                      <a:lnTo>
                        <a:pt x="150" y="900"/>
                      </a:lnTo>
                      <a:lnTo>
                        <a:pt x="129" y="883"/>
                      </a:lnTo>
                      <a:lnTo>
                        <a:pt x="129" y="460"/>
                      </a:lnTo>
                      <a:lnTo>
                        <a:pt x="108" y="451"/>
                      </a:lnTo>
                      <a:lnTo>
                        <a:pt x="93" y="442"/>
                      </a:lnTo>
                      <a:lnTo>
                        <a:pt x="89" y="436"/>
                      </a:lnTo>
                      <a:lnTo>
                        <a:pt x="89" y="419"/>
                      </a:lnTo>
                      <a:lnTo>
                        <a:pt x="89" y="146"/>
                      </a:lnTo>
                      <a:lnTo>
                        <a:pt x="89" y="122"/>
                      </a:lnTo>
                      <a:lnTo>
                        <a:pt x="83" y="98"/>
                      </a:lnTo>
                      <a:lnTo>
                        <a:pt x="73" y="80"/>
                      </a:lnTo>
                      <a:lnTo>
                        <a:pt x="56" y="68"/>
                      </a:lnTo>
                      <a:lnTo>
                        <a:pt x="36" y="61"/>
                      </a:lnTo>
                      <a:lnTo>
                        <a:pt x="0" y="58"/>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64" name="Freeform 36"/>
                <p:cNvSpPr>
                  <a:spLocks/>
                </p:cNvSpPr>
                <p:nvPr/>
              </p:nvSpPr>
              <p:spPr bwMode="auto">
                <a:xfrm>
                  <a:off x="3722" y="3286"/>
                  <a:ext cx="68" cy="290"/>
                </a:xfrm>
                <a:custGeom>
                  <a:avLst/>
                  <a:gdLst>
                    <a:gd name="T0" fmla="*/ 0 w 203"/>
                    <a:gd name="T1" fmla="*/ 55 h 869"/>
                    <a:gd name="T2" fmla="*/ 98 w 203"/>
                    <a:gd name="T3" fmla="*/ 0 h 869"/>
                    <a:gd name="T4" fmla="*/ 132 w 203"/>
                    <a:gd name="T5" fmla="*/ 0 h 869"/>
                    <a:gd name="T6" fmla="*/ 157 w 203"/>
                    <a:gd name="T7" fmla="*/ 8 h 869"/>
                    <a:gd name="T8" fmla="*/ 175 w 203"/>
                    <a:gd name="T9" fmla="*/ 19 h 869"/>
                    <a:gd name="T10" fmla="*/ 189 w 203"/>
                    <a:gd name="T11" fmla="*/ 30 h 869"/>
                    <a:gd name="T12" fmla="*/ 199 w 203"/>
                    <a:gd name="T13" fmla="*/ 50 h 869"/>
                    <a:gd name="T14" fmla="*/ 202 w 203"/>
                    <a:gd name="T15" fmla="*/ 66 h 869"/>
                    <a:gd name="T16" fmla="*/ 203 w 203"/>
                    <a:gd name="T17" fmla="*/ 94 h 869"/>
                    <a:gd name="T18" fmla="*/ 203 w 203"/>
                    <a:gd name="T19" fmla="*/ 408 h 869"/>
                    <a:gd name="T20" fmla="*/ 199 w 203"/>
                    <a:gd name="T21" fmla="*/ 427 h 869"/>
                    <a:gd name="T22" fmla="*/ 183 w 203"/>
                    <a:gd name="T23" fmla="*/ 439 h 869"/>
                    <a:gd name="T24" fmla="*/ 173 w 203"/>
                    <a:gd name="T25" fmla="*/ 445 h 869"/>
                    <a:gd name="T26" fmla="*/ 173 w 203"/>
                    <a:gd name="T27" fmla="*/ 850 h 869"/>
                    <a:gd name="T28" fmla="*/ 150 w 203"/>
                    <a:gd name="T29" fmla="*/ 869 h 869"/>
                    <a:gd name="T30" fmla="*/ 128 w 203"/>
                    <a:gd name="T31" fmla="*/ 852 h 869"/>
                    <a:gd name="T32" fmla="*/ 128 w 203"/>
                    <a:gd name="T33" fmla="*/ 444 h 869"/>
                    <a:gd name="T34" fmla="*/ 108 w 203"/>
                    <a:gd name="T35" fmla="*/ 436 h 869"/>
                    <a:gd name="T36" fmla="*/ 94 w 203"/>
                    <a:gd name="T37" fmla="*/ 427 h 869"/>
                    <a:gd name="T38" fmla="*/ 91 w 203"/>
                    <a:gd name="T39" fmla="*/ 419 h 869"/>
                    <a:gd name="T40" fmla="*/ 91 w 203"/>
                    <a:gd name="T41" fmla="*/ 405 h 869"/>
                    <a:gd name="T42" fmla="*/ 91 w 203"/>
                    <a:gd name="T43" fmla="*/ 140 h 869"/>
                    <a:gd name="T44" fmla="*/ 91 w 203"/>
                    <a:gd name="T45" fmla="*/ 117 h 869"/>
                    <a:gd name="T46" fmla="*/ 84 w 203"/>
                    <a:gd name="T47" fmla="*/ 94 h 869"/>
                    <a:gd name="T48" fmla="*/ 73 w 203"/>
                    <a:gd name="T49" fmla="*/ 76 h 869"/>
                    <a:gd name="T50" fmla="*/ 57 w 203"/>
                    <a:gd name="T51" fmla="*/ 65 h 869"/>
                    <a:gd name="T52" fmla="*/ 38 w 203"/>
                    <a:gd name="T53" fmla="*/ 58 h 869"/>
                    <a:gd name="T54" fmla="*/ 0 w 203"/>
                    <a:gd name="T55" fmla="*/ 55 h 8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869"/>
                    <a:gd name="T86" fmla="*/ 203 w 203"/>
                    <a:gd name="T87" fmla="*/ 869 h 86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869">
                      <a:moveTo>
                        <a:pt x="0" y="55"/>
                      </a:moveTo>
                      <a:lnTo>
                        <a:pt x="98" y="0"/>
                      </a:lnTo>
                      <a:lnTo>
                        <a:pt x="132" y="0"/>
                      </a:lnTo>
                      <a:lnTo>
                        <a:pt x="157" y="8"/>
                      </a:lnTo>
                      <a:lnTo>
                        <a:pt x="175" y="19"/>
                      </a:lnTo>
                      <a:lnTo>
                        <a:pt x="189" y="30"/>
                      </a:lnTo>
                      <a:lnTo>
                        <a:pt x="199" y="50"/>
                      </a:lnTo>
                      <a:lnTo>
                        <a:pt x="202" y="66"/>
                      </a:lnTo>
                      <a:lnTo>
                        <a:pt x="203" y="94"/>
                      </a:lnTo>
                      <a:lnTo>
                        <a:pt x="203" y="408"/>
                      </a:lnTo>
                      <a:lnTo>
                        <a:pt x="199" y="427"/>
                      </a:lnTo>
                      <a:lnTo>
                        <a:pt x="183" y="439"/>
                      </a:lnTo>
                      <a:lnTo>
                        <a:pt x="173" y="445"/>
                      </a:lnTo>
                      <a:lnTo>
                        <a:pt x="173" y="850"/>
                      </a:lnTo>
                      <a:lnTo>
                        <a:pt x="150" y="869"/>
                      </a:lnTo>
                      <a:lnTo>
                        <a:pt x="128" y="852"/>
                      </a:lnTo>
                      <a:lnTo>
                        <a:pt x="128" y="444"/>
                      </a:lnTo>
                      <a:lnTo>
                        <a:pt x="108" y="436"/>
                      </a:lnTo>
                      <a:lnTo>
                        <a:pt x="94" y="427"/>
                      </a:lnTo>
                      <a:lnTo>
                        <a:pt x="91" y="419"/>
                      </a:lnTo>
                      <a:lnTo>
                        <a:pt x="91" y="405"/>
                      </a:lnTo>
                      <a:lnTo>
                        <a:pt x="91" y="140"/>
                      </a:lnTo>
                      <a:lnTo>
                        <a:pt x="91" y="117"/>
                      </a:lnTo>
                      <a:lnTo>
                        <a:pt x="84" y="94"/>
                      </a:lnTo>
                      <a:lnTo>
                        <a:pt x="73" y="76"/>
                      </a:lnTo>
                      <a:lnTo>
                        <a:pt x="57" y="65"/>
                      </a:lnTo>
                      <a:lnTo>
                        <a:pt x="38" y="58"/>
                      </a:lnTo>
                      <a:lnTo>
                        <a:pt x="0" y="55"/>
                      </a:lnTo>
                      <a:close/>
                    </a:path>
                  </a:pathLst>
                </a:custGeom>
                <a:solidFill>
                  <a:srgbClr val="C0C0C0"/>
                </a:solidFill>
                <a:ln w="9525">
                  <a:noFill/>
                  <a:round/>
                  <a:headEnd/>
                  <a:tailEnd/>
                </a:ln>
              </p:spPr>
              <p:txBody>
                <a:bodyPr/>
                <a:lstStyle/>
                <a:p>
                  <a:endParaRPr lang="en-US" dirty="0">
                    <a:solidFill>
                      <a:prstClr val="black"/>
                    </a:solidFill>
                  </a:endParaRPr>
                </a:p>
              </p:txBody>
            </p:sp>
          </p:grpSp>
        </p:grpSp>
        <p:grpSp>
          <p:nvGrpSpPr>
            <p:cNvPr id="7" name="Group 37"/>
            <p:cNvGrpSpPr>
              <a:grpSpLocks/>
            </p:cNvGrpSpPr>
            <p:nvPr/>
          </p:nvGrpSpPr>
          <p:grpSpPr bwMode="auto">
            <a:xfrm>
              <a:off x="2174" y="3296"/>
              <a:ext cx="1449" cy="453"/>
              <a:chOff x="3124" y="3220"/>
              <a:chExt cx="1100" cy="557"/>
            </a:xfrm>
          </p:grpSpPr>
          <p:sp>
            <p:nvSpPr>
              <p:cNvPr id="3152" name="Freeform 38"/>
              <p:cNvSpPr>
                <a:spLocks/>
              </p:cNvSpPr>
              <p:nvPr/>
            </p:nvSpPr>
            <p:spPr bwMode="auto">
              <a:xfrm>
                <a:off x="3124" y="3572"/>
                <a:ext cx="455" cy="205"/>
              </a:xfrm>
              <a:custGeom>
                <a:avLst/>
                <a:gdLst>
                  <a:gd name="T0" fmla="*/ 88 w 1366"/>
                  <a:gd name="T1" fmla="*/ 264 h 616"/>
                  <a:gd name="T2" fmla="*/ 1321 w 1366"/>
                  <a:gd name="T3" fmla="*/ 616 h 616"/>
                  <a:gd name="T4" fmla="*/ 1366 w 1366"/>
                  <a:gd name="T5" fmla="*/ 396 h 616"/>
                  <a:gd name="T6" fmla="*/ 0 w 1366"/>
                  <a:gd name="T7" fmla="*/ 0 h 616"/>
                  <a:gd name="T8" fmla="*/ 88 w 1366"/>
                  <a:gd name="T9" fmla="*/ 264 h 616"/>
                  <a:gd name="T10" fmla="*/ 0 60000 65536"/>
                  <a:gd name="T11" fmla="*/ 0 60000 65536"/>
                  <a:gd name="T12" fmla="*/ 0 60000 65536"/>
                  <a:gd name="T13" fmla="*/ 0 60000 65536"/>
                  <a:gd name="T14" fmla="*/ 0 60000 65536"/>
                  <a:gd name="T15" fmla="*/ 0 w 1366"/>
                  <a:gd name="T16" fmla="*/ 0 h 616"/>
                  <a:gd name="T17" fmla="*/ 1366 w 1366"/>
                  <a:gd name="T18" fmla="*/ 616 h 616"/>
                </a:gdLst>
                <a:ahLst/>
                <a:cxnLst>
                  <a:cxn ang="T10">
                    <a:pos x="T0" y="T1"/>
                  </a:cxn>
                  <a:cxn ang="T11">
                    <a:pos x="T2" y="T3"/>
                  </a:cxn>
                  <a:cxn ang="T12">
                    <a:pos x="T4" y="T5"/>
                  </a:cxn>
                  <a:cxn ang="T13">
                    <a:pos x="T6" y="T7"/>
                  </a:cxn>
                  <a:cxn ang="T14">
                    <a:pos x="T8" y="T9"/>
                  </a:cxn>
                </a:cxnLst>
                <a:rect l="T15" t="T16" r="T17" b="T18"/>
                <a:pathLst>
                  <a:path w="1366" h="616">
                    <a:moveTo>
                      <a:pt x="88" y="264"/>
                    </a:moveTo>
                    <a:lnTo>
                      <a:pt x="1321" y="616"/>
                    </a:lnTo>
                    <a:lnTo>
                      <a:pt x="1366" y="396"/>
                    </a:lnTo>
                    <a:lnTo>
                      <a:pt x="0" y="0"/>
                    </a:lnTo>
                    <a:lnTo>
                      <a:pt x="88" y="264"/>
                    </a:lnTo>
                    <a:close/>
                  </a:path>
                </a:pathLst>
              </a:custGeom>
              <a:solidFill>
                <a:srgbClr val="001F9F"/>
              </a:solidFill>
              <a:ln w="4763">
                <a:solidFill>
                  <a:srgbClr val="000000"/>
                </a:solidFill>
                <a:round/>
                <a:headEnd/>
                <a:tailEnd/>
              </a:ln>
            </p:spPr>
            <p:txBody>
              <a:bodyPr/>
              <a:lstStyle/>
              <a:p>
                <a:endParaRPr lang="en-US" dirty="0">
                  <a:solidFill>
                    <a:prstClr val="black"/>
                  </a:solidFill>
                </a:endParaRPr>
              </a:p>
            </p:txBody>
          </p:sp>
          <p:sp>
            <p:nvSpPr>
              <p:cNvPr id="3153" name="Freeform 39"/>
              <p:cNvSpPr>
                <a:spLocks/>
              </p:cNvSpPr>
              <p:nvPr/>
            </p:nvSpPr>
            <p:spPr bwMode="auto">
              <a:xfrm>
                <a:off x="3124" y="3498"/>
                <a:ext cx="455" cy="206"/>
              </a:xfrm>
              <a:custGeom>
                <a:avLst/>
                <a:gdLst>
                  <a:gd name="T0" fmla="*/ 0 w 1366"/>
                  <a:gd name="T1" fmla="*/ 220 h 616"/>
                  <a:gd name="T2" fmla="*/ 133 w 1366"/>
                  <a:gd name="T3" fmla="*/ 0 h 616"/>
                  <a:gd name="T4" fmla="*/ 1321 w 1366"/>
                  <a:gd name="T5" fmla="*/ 310 h 616"/>
                  <a:gd name="T6" fmla="*/ 1366 w 1366"/>
                  <a:gd name="T7" fmla="*/ 616 h 616"/>
                  <a:gd name="T8" fmla="*/ 0 w 1366"/>
                  <a:gd name="T9" fmla="*/ 220 h 616"/>
                  <a:gd name="T10" fmla="*/ 0 60000 65536"/>
                  <a:gd name="T11" fmla="*/ 0 60000 65536"/>
                  <a:gd name="T12" fmla="*/ 0 60000 65536"/>
                  <a:gd name="T13" fmla="*/ 0 60000 65536"/>
                  <a:gd name="T14" fmla="*/ 0 60000 65536"/>
                  <a:gd name="T15" fmla="*/ 0 w 1366"/>
                  <a:gd name="T16" fmla="*/ 0 h 616"/>
                  <a:gd name="T17" fmla="*/ 1366 w 1366"/>
                  <a:gd name="T18" fmla="*/ 616 h 616"/>
                </a:gdLst>
                <a:ahLst/>
                <a:cxnLst>
                  <a:cxn ang="T10">
                    <a:pos x="T0" y="T1"/>
                  </a:cxn>
                  <a:cxn ang="T11">
                    <a:pos x="T2" y="T3"/>
                  </a:cxn>
                  <a:cxn ang="T12">
                    <a:pos x="T4" y="T5"/>
                  </a:cxn>
                  <a:cxn ang="T13">
                    <a:pos x="T6" y="T7"/>
                  </a:cxn>
                  <a:cxn ang="T14">
                    <a:pos x="T8" y="T9"/>
                  </a:cxn>
                </a:cxnLst>
                <a:rect l="T15" t="T16" r="T17" b="T18"/>
                <a:pathLst>
                  <a:path w="1366" h="616">
                    <a:moveTo>
                      <a:pt x="0" y="220"/>
                    </a:moveTo>
                    <a:lnTo>
                      <a:pt x="133" y="0"/>
                    </a:lnTo>
                    <a:lnTo>
                      <a:pt x="1321" y="310"/>
                    </a:lnTo>
                    <a:lnTo>
                      <a:pt x="1366" y="616"/>
                    </a:lnTo>
                    <a:lnTo>
                      <a:pt x="0" y="220"/>
                    </a:lnTo>
                    <a:close/>
                  </a:path>
                </a:pathLst>
              </a:custGeom>
              <a:solidFill>
                <a:srgbClr val="5F7FFF"/>
              </a:solidFill>
              <a:ln w="4763">
                <a:solidFill>
                  <a:srgbClr val="000000"/>
                </a:solidFill>
                <a:round/>
                <a:headEnd/>
                <a:tailEnd/>
              </a:ln>
            </p:spPr>
            <p:txBody>
              <a:bodyPr/>
              <a:lstStyle/>
              <a:p>
                <a:endParaRPr lang="en-US" dirty="0">
                  <a:solidFill>
                    <a:prstClr val="black"/>
                  </a:solidFill>
                </a:endParaRPr>
              </a:p>
            </p:txBody>
          </p:sp>
          <p:sp>
            <p:nvSpPr>
              <p:cNvPr id="3154" name="Freeform 40"/>
              <p:cNvSpPr>
                <a:spLocks/>
              </p:cNvSpPr>
              <p:nvPr/>
            </p:nvSpPr>
            <p:spPr bwMode="auto">
              <a:xfrm>
                <a:off x="3564" y="3352"/>
                <a:ext cx="660" cy="425"/>
              </a:xfrm>
              <a:custGeom>
                <a:avLst/>
                <a:gdLst>
                  <a:gd name="T0" fmla="*/ 45 w 1980"/>
                  <a:gd name="T1" fmla="*/ 1056 h 1276"/>
                  <a:gd name="T2" fmla="*/ 0 w 1980"/>
                  <a:gd name="T3" fmla="*/ 1276 h 1276"/>
                  <a:gd name="T4" fmla="*/ 1937 w 1980"/>
                  <a:gd name="T5" fmla="*/ 220 h 1276"/>
                  <a:gd name="T6" fmla="*/ 1980 w 1980"/>
                  <a:gd name="T7" fmla="*/ 0 h 1276"/>
                  <a:gd name="T8" fmla="*/ 45 w 1980"/>
                  <a:gd name="T9" fmla="*/ 1056 h 1276"/>
                  <a:gd name="T10" fmla="*/ 0 60000 65536"/>
                  <a:gd name="T11" fmla="*/ 0 60000 65536"/>
                  <a:gd name="T12" fmla="*/ 0 60000 65536"/>
                  <a:gd name="T13" fmla="*/ 0 60000 65536"/>
                  <a:gd name="T14" fmla="*/ 0 60000 65536"/>
                  <a:gd name="T15" fmla="*/ 0 w 1980"/>
                  <a:gd name="T16" fmla="*/ 0 h 1276"/>
                  <a:gd name="T17" fmla="*/ 1980 w 1980"/>
                  <a:gd name="T18" fmla="*/ 1276 h 1276"/>
                </a:gdLst>
                <a:ahLst/>
                <a:cxnLst>
                  <a:cxn ang="T10">
                    <a:pos x="T0" y="T1"/>
                  </a:cxn>
                  <a:cxn ang="T11">
                    <a:pos x="T2" y="T3"/>
                  </a:cxn>
                  <a:cxn ang="T12">
                    <a:pos x="T4" y="T5"/>
                  </a:cxn>
                  <a:cxn ang="T13">
                    <a:pos x="T6" y="T7"/>
                  </a:cxn>
                  <a:cxn ang="T14">
                    <a:pos x="T8" y="T9"/>
                  </a:cxn>
                </a:cxnLst>
                <a:rect l="T15" t="T16" r="T17" b="T18"/>
                <a:pathLst>
                  <a:path w="1980" h="1276">
                    <a:moveTo>
                      <a:pt x="45" y="1056"/>
                    </a:moveTo>
                    <a:lnTo>
                      <a:pt x="0" y="1276"/>
                    </a:lnTo>
                    <a:lnTo>
                      <a:pt x="1937" y="220"/>
                    </a:lnTo>
                    <a:lnTo>
                      <a:pt x="1980" y="0"/>
                    </a:lnTo>
                    <a:lnTo>
                      <a:pt x="45" y="1056"/>
                    </a:lnTo>
                    <a:close/>
                  </a:path>
                </a:pathLst>
              </a:custGeom>
              <a:solidFill>
                <a:srgbClr val="000080"/>
              </a:solidFill>
              <a:ln w="4763">
                <a:solidFill>
                  <a:srgbClr val="000000"/>
                </a:solidFill>
                <a:round/>
                <a:headEnd/>
                <a:tailEnd/>
              </a:ln>
            </p:spPr>
            <p:txBody>
              <a:bodyPr/>
              <a:lstStyle/>
              <a:p>
                <a:endParaRPr lang="en-US" dirty="0">
                  <a:solidFill>
                    <a:prstClr val="black"/>
                  </a:solidFill>
                </a:endParaRPr>
              </a:p>
            </p:txBody>
          </p:sp>
          <p:sp>
            <p:nvSpPr>
              <p:cNvPr id="3155" name="Freeform 41"/>
              <p:cNvSpPr>
                <a:spLocks/>
              </p:cNvSpPr>
              <p:nvPr/>
            </p:nvSpPr>
            <p:spPr bwMode="auto">
              <a:xfrm>
                <a:off x="3564" y="3293"/>
                <a:ext cx="660" cy="411"/>
              </a:xfrm>
              <a:custGeom>
                <a:avLst/>
                <a:gdLst>
                  <a:gd name="T0" fmla="*/ 0 w 1980"/>
                  <a:gd name="T1" fmla="*/ 925 h 1231"/>
                  <a:gd name="T2" fmla="*/ 45 w 1980"/>
                  <a:gd name="T3" fmla="*/ 1231 h 1231"/>
                  <a:gd name="T4" fmla="*/ 1980 w 1980"/>
                  <a:gd name="T5" fmla="*/ 175 h 1231"/>
                  <a:gd name="T6" fmla="*/ 1848 w 1980"/>
                  <a:gd name="T7" fmla="*/ 0 h 1231"/>
                  <a:gd name="T8" fmla="*/ 0 w 1980"/>
                  <a:gd name="T9" fmla="*/ 925 h 1231"/>
                  <a:gd name="T10" fmla="*/ 0 60000 65536"/>
                  <a:gd name="T11" fmla="*/ 0 60000 65536"/>
                  <a:gd name="T12" fmla="*/ 0 60000 65536"/>
                  <a:gd name="T13" fmla="*/ 0 60000 65536"/>
                  <a:gd name="T14" fmla="*/ 0 60000 65536"/>
                  <a:gd name="T15" fmla="*/ 0 w 1980"/>
                  <a:gd name="T16" fmla="*/ 0 h 1231"/>
                  <a:gd name="T17" fmla="*/ 1980 w 1980"/>
                  <a:gd name="T18" fmla="*/ 1231 h 1231"/>
                </a:gdLst>
                <a:ahLst/>
                <a:cxnLst>
                  <a:cxn ang="T10">
                    <a:pos x="T0" y="T1"/>
                  </a:cxn>
                  <a:cxn ang="T11">
                    <a:pos x="T2" y="T3"/>
                  </a:cxn>
                  <a:cxn ang="T12">
                    <a:pos x="T4" y="T5"/>
                  </a:cxn>
                  <a:cxn ang="T13">
                    <a:pos x="T6" y="T7"/>
                  </a:cxn>
                  <a:cxn ang="T14">
                    <a:pos x="T8" y="T9"/>
                  </a:cxn>
                </a:cxnLst>
                <a:rect l="T15" t="T16" r="T17" b="T18"/>
                <a:pathLst>
                  <a:path w="1980" h="1231">
                    <a:moveTo>
                      <a:pt x="0" y="925"/>
                    </a:moveTo>
                    <a:lnTo>
                      <a:pt x="45" y="1231"/>
                    </a:lnTo>
                    <a:lnTo>
                      <a:pt x="1980" y="175"/>
                    </a:lnTo>
                    <a:lnTo>
                      <a:pt x="1848" y="0"/>
                    </a:lnTo>
                    <a:lnTo>
                      <a:pt x="0" y="925"/>
                    </a:lnTo>
                    <a:close/>
                  </a:path>
                </a:pathLst>
              </a:custGeom>
              <a:solidFill>
                <a:srgbClr val="3F7FFF"/>
              </a:solidFill>
              <a:ln w="4763">
                <a:solidFill>
                  <a:srgbClr val="000000"/>
                </a:solidFill>
                <a:round/>
                <a:headEnd/>
                <a:tailEnd/>
              </a:ln>
            </p:spPr>
            <p:txBody>
              <a:bodyPr/>
              <a:lstStyle/>
              <a:p>
                <a:endParaRPr lang="en-US" dirty="0">
                  <a:solidFill>
                    <a:prstClr val="black"/>
                  </a:solidFill>
                </a:endParaRPr>
              </a:p>
            </p:txBody>
          </p:sp>
          <p:sp>
            <p:nvSpPr>
              <p:cNvPr id="3156" name="Freeform 42"/>
              <p:cNvSpPr>
                <a:spLocks/>
              </p:cNvSpPr>
              <p:nvPr/>
            </p:nvSpPr>
            <p:spPr bwMode="auto">
              <a:xfrm>
                <a:off x="3168" y="3220"/>
                <a:ext cx="1012" cy="382"/>
              </a:xfrm>
              <a:custGeom>
                <a:avLst/>
                <a:gdLst>
                  <a:gd name="T0" fmla="*/ 0 w 3036"/>
                  <a:gd name="T1" fmla="*/ 836 h 1146"/>
                  <a:gd name="T2" fmla="*/ 1188 w 3036"/>
                  <a:gd name="T3" fmla="*/ 1146 h 1146"/>
                  <a:gd name="T4" fmla="*/ 3036 w 3036"/>
                  <a:gd name="T5" fmla="*/ 221 h 1146"/>
                  <a:gd name="T6" fmla="*/ 1804 w 3036"/>
                  <a:gd name="T7" fmla="*/ 0 h 1146"/>
                  <a:gd name="T8" fmla="*/ 0 w 3036"/>
                  <a:gd name="T9" fmla="*/ 836 h 1146"/>
                  <a:gd name="T10" fmla="*/ 0 60000 65536"/>
                  <a:gd name="T11" fmla="*/ 0 60000 65536"/>
                  <a:gd name="T12" fmla="*/ 0 60000 65536"/>
                  <a:gd name="T13" fmla="*/ 0 60000 65536"/>
                  <a:gd name="T14" fmla="*/ 0 60000 65536"/>
                  <a:gd name="T15" fmla="*/ 0 w 3036"/>
                  <a:gd name="T16" fmla="*/ 0 h 1146"/>
                  <a:gd name="T17" fmla="*/ 3036 w 3036"/>
                  <a:gd name="T18" fmla="*/ 1146 h 1146"/>
                </a:gdLst>
                <a:ahLst/>
                <a:cxnLst>
                  <a:cxn ang="T10">
                    <a:pos x="T0" y="T1"/>
                  </a:cxn>
                  <a:cxn ang="T11">
                    <a:pos x="T2" y="T3"/>
                  </a:cxn>
                  <a:cxn ang="T12">
                    <a:pos x="T4" y="T5"/>
                  </a:cxn>
                  <a:cxn ang="T13">
                    <a:pos x="T6" y="T7"/>
                  </a:cxn>
                  <a:cxn ang="T14">
                    <a:pos x="T8" y="T9"/>
                  </a:cxn>
                </a:cxnLst>
                <a:rect l="T15" t="T16" r="T17" b="T18"/>
                <a:pathLst>
                  <a:path w="3036" h="1146">
                    <a:moveTo>
                      <a:pt x="0" y="836"/>
                    </a:moveTo>
                    <a:lnTo>
                      <a:pt x="1188" y="1146"/>
                    </a:lnTo>
                    <a:lnTo>
                      <a:pt x="3036" y="221"/>
                    </a:lnTo>
                    <a:lnTo>
                      <a:pt x="1804" y="0"/>
                    </a:lnTo>
                    <a:lnTo>
                      <a:pt x="0" y="836"/>
                    </a:lnTo>
                    <a:close/>
                  </a:path>
                </a:pathLst>
              </a:custGeom>
              <a:solidFill>
                <a:srgbClr val="9FBFFF"/>
              </a:solidFill>
              <a:ln w="4763">
                <a:solidFill>
                  <a:srgbClr val="000000"/>
                </a:solidFill>
                <a:round/>
                <a:headEnd/>
                <a:tailEnd/>
              </a:ln>
            </p:spPr>
            <p:txBody>
              <a:bodyPr/>
              <a:lstStyle/>
              <a:p>
                <a:endParaRPr lang="en-US" dirty="0">
                  <a:solidFill>
                    <a:prstClr val="black"/>
                  </a:solidFill>
                </a:endParaRPr>
              </a:p>
            </p:txBody>
          </p:sp>
        </p:grpSp>
        <p:grpSp>
          <p:nvGrpSpPr>
            <p:cNvPr id="8" name="Group 43"/>
            <p:cNvGrpSpPr>
              <a:grpSpLocks/>
            </p:cNvGrpSpPr>
            <p:nvPr/>
          </p:nvGrpSpPr>
          <p:grpSpPr bwMode="auto">
            <a:xfrm>
              <a:off x="2810" y="3425"/>
              <a:ext cx="795" cy="504"/>
              <a:chOff x="3607" y="3378"/>
              <a:chExt cx="603" cy="620"/>
            </a:xfrm>
          </p:grpSpPr>
          <p:grpSp>
            <p:nvGrpSpPr>
              <p:cNvPr id="9" name="Group 44"/>
              <p:cNvGrpSpPr>
                <a:grpSpLocks/>
              </p:cNvGrpSpPr>
              <p:nvPr/>
            </p:nvGrpSpPr>
            <p:grpSpPr bwMode="auto">
              <a:xfrm>
                <a:off x="3607" y="3386"/>
                <a:ext cx="596" cy="612"/>
                <a:chOff x="3607" y="3386"/>
                <a:chExt cx="596" cy="612"/>
              </a:xfrm>
            </p:grpSpPr>
            <p:sp>
              <p:nvSpPr>
                <p:cNvPr id="3146" name="Freeform 45"/>
                <p:cNvSpPr>
                  <a:spLocks/>
                </p:cNvSpPr>
                <p:nvPr/>
              </p:nvSpPr>
              <p:spPr bwMode="auto">
                <a:xfrm>
                  <a:off x="3840" y="3543"/>
                  <a:ext cx="73" cy="316"/>
                </a:xfrm>
                <a:custGeom>
                  <a:avLst/>
                  <a:gdLst>
                    <a:gd name="T0" fmla="*/ 0 w 219"/>
                    <a:gd name="T1" fmla="*/ 64 h 946"/>
                    <a:gd name="T2" fmla="*/ 106 w 219"/>
                    <a:gd name="T3" fmla="*/ 3 h 946"/>
                    <a:gd name="T4" fmla="*/ 143 w 219"/>
                    <a:gd name="T5" fmla="*/ 0 h 946"/>
                    <a:gd name="T6" fmla="*/ 170 w 219"/>
                    <a:gd name="T7" fmla="*/ 12 h 946"/>
                    <a:gd name="T8" fmla="*/ 190 w 219"/>
                    <a:gd name="T9" fmla="*/ 23 h 946"/>
                    <a:gd name="T10" fmla="*/ 203 w 219"/>
                    <a:gd name="T11" fmla="*/ 37 h 946"/>
                    <a:gd name="T12" fmla="*/ 214 w 219"/>
                    <a:gd name="T13" fmla="*/ 56 h 946"/>
                    <a:gd name="T14" fmla="*/ 217 w 219"/>
                    <a:gd name="T15" fmla="*/ 74 h 946"/>
                    <a:gd name="T16" fmla="*/ 219 w 219"/>
                    <a:gd name="T17" fmla="*/ 105 h 946"/>
                    <a:gd name="T18" fmla="*/ 219 w 219"/>
                    <a:gd name="T19" fmla="*/ 447 h 946"/>
                    <a:gd name="T20" fmla="*/ 214 w 219"/>
                    <a:gd name="T21" fmla="*/ 465 h 946"/>
                    <a:gd name="T22" fmla="*/ 198 w 219"/>
                    <a:gd name="T23" fmla="*/ 479 h 946"/>
                    <a:gd name="T24" fmla="*/ 186 w 219"/>
                    <a:gd name="T25" fmla="*/ 486 h 946"/>
                    <a:gd name="T26" fmla="*/ 186 w 219"/>
                    <a:gd name="T27" fmla="*/ 924 h 946"/>
                    <a:gd name="T28" fmla="*/ 162 w 219"/>
                    <a:gd name="T29" fmla="*/ 946 h 946"/>
                    <a:gd name="T30" fmla="*/ 139 w 219"/>
                    <a:gd name="T31" fmla="*/ 926 h 946"/>
                    <a:gd name="T32" fmla="*/ 139 w 219"/>
                    <a:gd name="T33" fmla="*/ 484 h 946"/>
                    <a:gd name="T34" fmla="*/ 117 w 219"/>
                    <a:gd name="T35" fmla="*/ 476 h 946"/>
                    <a:gd name="T36" fmla="*/ 101 w 219"/>
                    <a:gd name="T37" fmla="*/ 465 h 946"/>
                    <a:gd name="T38" fmla="*/ 98 w 219"/>
                    <a:gd name="T39" fmla="*/ 457 h 946"/>
                    <a:gd name="T40" fmla="*/ 98 w 219"/>
                    <a:gd name="T41" fmla="*/ 440 h 946"/>
                    <a:gd name="T42" fmla="*/ 98 w 219"/>
                    <a:gd name="T43" fmla="*/ 154 h 946"/>
                    <a:gd name="T44" fmla="*/ 98 w 219"/>
                    <a:gd name="T45" fmla="*/ 130 h 946"/>
                    <a:gd name="T46" fmla="*/ 89 w 219"/>
                    <a:gd name="T47" fmla="*/ 105 h 946"/>
                    <a:gd name="T48" fmla="*/ 79 w 219"/>
                    <a:gd name="T49" fmla="*/ 85 h 946"/>
                    <a:gd name="T50" fmla="*/ 63 w 219"/>
                    <a:gd name="T51" fmla="*/ 73 h 946"/>
                    <a:gd name="T52" fmla="*/ 42 w 219"/>
                    <a:gd name="T53" fmla="*/ 68 h 946"/>
                    <a:gd name="T54" fmla="*/ 0 w 219"/>
                    <a:gd name="T55" fmla="*/ 64 h 9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6"/>
                    <a:gd name="T86" fmla="*/ 219 w 219"/>
                    <a:gd name="T87" fmla="*/ 946 h 9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6">
                      <a:moveTo>
                        <a:pt x="0" y="64"/>
                      </a:moveTo>
                      <a:lnTo>
                        <a:pt x="106" y="3"/>
                      </a:lnTo>
                      <a:lnTo>
                        <a:pt x="143" y="0"/>
                      </a:lnTo>
                      <a:lnTo>
                        <a:pt x="170" y="12"/>
                      </a:lnTo>
                      <a:lnTo>
                        <a:pt x="190" y="23"/>
                      </a:lnTo>
                      <a:lnTo>
                        <a:pt x="203" y="37"/>
                      </a:lnTo>
                      <a:lnTo>
                        <a:pt x="214" y="56"/>
                      </a:lnTo>
                      <a:lnTo>
                        <a:pt x="217" y="74"/>
                      </a:lnTo>
                      <a:lnTo>
                        <a:pt x="219" y="105"/>
                      </a:lnTo>
                      <a:lnTo>
                        <a:pt x="219" y="447"/>
                      </a:lnTo>
                      <a:lnTo>
                        <a:pt x="214" y="465"/>
                      </a:lnTo>
                      <a:lnTo>
                        <a:pt x="198" y="479"/>
                      </a:lnTo>
                      <a:lnTo>
                        <a:pt x="186" y="486"/>
                      </a:lnTo>
                      <a:lnTo>
                        <a:pt x="186" y="924"/>
                      </a:lnTo>
                      <a:lnTo>
                        <a:pt x="162" y="946"/>
                      </a:lnTo>
                      <a:lnTo>
                        <a:pt x="139" y="926"/>
                      </a:lnTo>
                      <a:lnTo>
                        <a:pt x="139" y="484"/>
                      </a:lnTo>
                      <a:lnTo>
                        <a:pt x="117" y="476"/>
                      </a:lnTo>
                      <a:lnTo>
                        <a:pt x="101" y="465"/>
                      </a:lnTo>
                      <a:lnTo>
                        <a:pt x="98" y="457"/>
                      </a:lnTo>
                      <a:lnTo>
                        <a:pt x="98" y="440"/>
                      </a:lnTo>
                      <a:lnTo>
                        <a:pt x="98" y="154"/>
                      </a:lnTo>
                      <a:lnTo>
                        <a:pt x="98" y="130"/>
                      </a:lnTo>
                      <a:lnTo>
                        <a:pt x="89" y="105"/>
                      </a:lnTo>
                      <a:lnTo>
                        <a:pt x="79" y="85"/>
                      </a:lnTo>
                      <a:lnTo>
                        <a:pt x="63" y="73"/>
                      </a:lnTo>
                      <a:lnTo>
                        <a:pt x="42" y="68"/>
                      </a:lnTo>
                      <a:lnTo>
                        <a:pt x="0" y="64"/>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7" name="Freeform 46"/>
                <p:cNvSpPr>
                  <a:spLocks/>
                </p:cNvSpPr>
                <p:nvPr/>
              </p:nvSpPr>
              <p:spPr bwMode="auto">
                <a:xfrm>
                  <a:off x="3730" y="3602"/>
                  <a:ext cx="78" cy="324"/>
                </a:xfrm>
                <a:custGeom>
                  <a:avLst/>
                  <a:gdLst>
                    <a:gd name="T0" fmla="*/ 0 w 234"/>
                    <a:gd name="T1" fmla="*/ 64 h 973"/>
                    <a:gd name="T2" fmla="*/ 113 w 234"/>
                    <a:gd name="T3" fmla="*/ 3 h 973"/>
                    <a:gd name="T4" fmla="*/ 151 w 234"/>
                    <a:gd name="T5" fmla="*/ 0 h 973"/>
                    <a:gd name="T6" fmla="*/ 181 w 234"/>
                    <a:gd name="T7" fmla="*/ 11 h 973"/>
                    <a:gd name="T8" fmla="*/ 201 w 234"/>
                    <a:gd name="T9" fmla="*/ 22 h 973"/>
                    <a:gd name="T10" fmla="*/ 216 w 234"/>
                    <a:gd name="T11" fmla="*/ 35 h 973"/>
                    <a:gd name="T12" fmla="*/ 228 w 234"/>
                    <a:gd name="T13" fmla="*/ 55 h 973"/>
                    <a:gd name="T14" fmla="*/ 230 w 234"/>
                    <a:gd name="T15" fmla="*/ 76 h 973"/>
                    <a:gd name="T16" fmla="*/ 234 w 234"/>
                    <a:gd name="T17" fmla="*/ 106 h 973"/>
                    <a:gd name="T18" fmla="*/ 234 w 234"/>
                    <a:gd name="T19" fmla="*/ 459 h 973"/>
                    <a:gd name="T20" fmla="*/ 228 w 234"/>
                    <a:gd name="T21" fmla="*/ 478 h 973"/>
                    <a:gd name="T22" fmla="*/ 211 w 234"/>
                    <a:gd name="T23" fmla="*/ 492 h 973"/>
                    <a:gd name="T24" fmla="*/ 199 w 234"/>
                    <a:gd name="T25" fmla="*/ 501 h 973"/>
                    <a:gd name="T26" fmla="*/ 199 w 234"/>
                    <a:gd name="T27" fmla="*/ 951 h 973"/>
                    <a:gd name="T28" fmla="*/ 172 w 234"/>
                    <a:gd name="T29" fmla="*/ 973 h 973"/>
                    <a:gd name="T30" fmla="*/ 149 w 234"/>
                    <a:gd name="T31" fmla="*/ 954 h 973"/>
                    <a:gd name="T32" fmla="*/ 149 w 234"/>
                    <a:gd name="T33" fmla="*/ 498 h 973"/>
                    <a:gd name="T34" fmla="*/ 125 w 234"/>
                    <a:gd name="T35" fmla="*/ 489 h 973"/>
                    <a:gd name="T36" fmla="*/ 107 w 234"/>
                    <a:gd name="T37" fmla="*/ 478 h 973"/>
                    <a:gd name="T38" fmla="*/ 104 w 234"/>
                    <a:gd name="T39" fmla="*/ 469 h 973"/>
                    <a:gd name="T40" fmla="*/ 104 w 234"/>
                    <a:gd name="T41" fmla="*/ 451 h 973"/>
                    <a:gd name="T42" fmla="*/ 104 w 234"/>
                    <a:gd name="T43" fmla="*/ 157 h 973"/>
                    <a:gd name="T44" fmla="*/ 104 w 234"/>
                    <a:gd name="T45" fmla="*/ 133 h 973"/>
                    <a:gd name="T46" fmla="*/ 96 w 234"/>
                    <a:gd name="T47" fmla="*/ 106 h 973"/>
                    <a:gd name="T48" fmla="*/ 83 w 234"/>
                    <a:gd name="T49" fmla="*/ 86 h 973"/>
                    <a:gd name="T50" fmla="*/ 66 w 234"/>
                    <a:gd name="T51" fmla="*/ 75 h 973"/>
                    <a:gd name="T52" fmla="*/ 45 w 234"/>
                    <a:gd name="T53" fmla="*/ 68 h 973"/>
                    <a:gd name="T54" fmla="*/ 0 w 234"/>
                    <a:gd name="T55" fmla="*/ 64 h 9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4"/>
                    <a:gd name="T85" fmla="*/ 0 h 973"/>
                    <a:gd name="T86" fmla="*/ 234 w 234"/>
                    <a:gd name="T87" fmla="*/ 973 h 9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4" h="973">
                      <a:moveTo>
                        <a:pt x="0" y="64"/>
                      </a:moveTo>
                      <a:lnTo>
                        <a:pt x="113" y="3"/>
                      </a:lnTo>
                      <a:lnTo>
                        <a:pt x="151" y="0"/>
                      </a:lnTo>
                      <a:lnTo>
                        <a:pt x="181" y="11"/>
                      </a:lnTo>
                      <a:lnTo>
                        <a:pt x="201" y="22"/>
                      </a:lnTo>
                      <a:lnTo>
                        <a:pt x="216" y="35"/>
                      </a:lnTo>
                      <a:lnTo>
                        <a:pt x="228" y="55"/>
                      </a:lnTo>
                      <a:lnTo>
                        <a:pt x="230" y="76"/>
                      </a:lnTo>
                      <a:lnTo>
                        <a:pt x="234" y="106"/>
                      </a:lnTo>
                      <a:lnTo>
                        <a:pt x="234" y="459"/>
                      </a:lnTo>
                      <a:lnTo>
                        <a:pt x="228" y="478"/>
                      </a:lnTo>
                      <a:lnTo>
                        <a:pt x="211" y="492"/>
                      </a:lnTo>
                      <a:lnTo>
                        <a:pt x="199" y="501"/>
                      </a:lnTo>
                      <a:lnTo>
                        <a:pt x="199" y="951"/>
                      </a:lnTo>
                      <a:lnTo>
                        <a:pt x="172" y="973"/>
                      </a:lnTo>
                      <a:lnTo>
                        <a:pt x="149" y="954"/>
                      </a:lnTo>
                      <a:lnTo>
                        <a:pt x="149" y="498"/>
                      </a:lnTo>
                      <a:lnTo>
                        <a:pt x="125" y="489"/>
                      </a:lnTo>
                      <a:lnTo>
                        <a:pt x="107" y="478"/>
                      </a:lnTo>
                      <a:lnTo>
                        <a:pt x="104" y="469"/>
                      </a:lnTo>
                      <a:lnTo>
                        <a:pt x="104" y="451"/>
                      </a:lnTo>
                      <a:lnTo>
                        <a:pt x="104" y="157"/>
                      </a:lnTo>
                      <a:lnTo>
                        <a:pt x="104" y="133"/>
                      </a:lnTo>
                      <a:lnTo>
                        <a:pt x="96" y="106"/>
                      </a:lnTo>
                      <a:lnTo>
                        <a:pt x="83" y="86"/>
                      </a:lnTo>
                      <a:lnTo>
                        <a:pt x="66" y="75"/>
                      </a:lnTo>
                      <a:lnTo>
                        <a:pt x="45" y="68"/>
                      </a:lnTo>
                      <a:lnTo>
                        <a:pt x="0" y="64"/>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8" name="Freeform 47"/>
                <p:cNvSpPr>
                  <a:spLocks/>
                </p:cNvSpPr>
                <p:nvPr/>
              </p:nvSpPr>
              <p:spPr bwMode="auto">
                <a:xfrm>
                  <a:off x="3607" y="3668"/>
                  <a:ext cx="88" cy="330"/>
                </a:xfrm>
                <a:custGeom>
                  <a:avLst/>
                  <a:gdLst>
                    <a:gd name="T0" fmla="*/ 0 w 263"/>
                    <a:gd name="T1" fmla="*/ 66 h 990"/>
                    <a:gd name="T2" fmla="*/ 127 w 263"/>
                    <a:gd name="T3" fmla="*/ 3 h 990"/>
                    <a:gd name="T4" fmla="*/ 170 w 263"/>
                    <a:gd name="T5" fmla="*/ 0 h 990"/>
                    <a:gd name="T6" fmla="*/ 203 w 263"/>
                    <a:gd name="T7" fmla="*/ 12 h 990"/>
                    <a:gd name="T8" fmla="*/ 228 w 263"/>
                    <a:gd name="T9" fmla="*/ 23 h 990"/>
                    <a:gd name="T10" fmla="*/ 244 w 263"/>
                    <a:gd name="T11" fmla="*/ 37 h 990"/>
                    <a:gd name="T12" fmla="*/ 257 w 263"/>
                    <a:gd name="T13" fmla="*/ 58 h 990"/>
                    <a:gd name="T14" fmla="*/ 261 w 263"/>
                    <a:gd name="T15" fmla="*/ 78 h 990"/>
                    <a:gd name="T16" fmla="*/ 263 w 263"/>
                    <a:gd name="T17" fmla="*/ 108 h 990"/>
                    <a:gd name="T18" fmla="*/ 263 w 263"/>
                    <a:gd name="T19" fmla="*/ 466 h 990"/>
                    <a:gd name="T20" fmla="*/ 257 w 263"/>
                    <a:gd name="T21" fmla="*/ 485 h 990"/>
                    <a:gd name="T22" fmla="*/ 236 w 263"/>
                    <a:gd name="T23" fmla="*/ 500 h 990"/>
                    <a:gd name="T24" fmla="*/ 224 w 263"/>
                    <a:gd name="T25" fmla="*/ 508 h 990"/>
                    <a:gd name="T26" fmla="*/ 224 w 263"/>
                    <a:gd name="T27" fmla="*/ 967 h 990"/>
                    <a:gd name="T28" fmla="*/ 193 w 263"/>
                    <a:gd name="T29" fmla="*/ 990 h 990"/>
                    <a:gd name="T30" fmla="*/ 166 w 263"/>
                    <a:gd name="T31" fmla="*/ 971 h 990"/>
                    <a:gd name="T32" fmla="*/ 166 w 263"/>
                    <a:gd name="T33" fmla="*/ 505 h 990"/>
                    <a:gd name="T34" fmla="*/ 140 w 263"/>
                    <a:gd name="T35" fmla="*/ 498 h 990"/>
                    <a:gd name="T36" fmla="*/ 121 w 263"/>
                    <a:gd name="T37" fmla="*/ 485 h 990"/>
                    <a:gd name="T38" fmla="*/ 117 w 263"/>
                    <a:gd name="T39" fmla="*/ 477 h 990"/>
                    <a:gd name="T40" fmla="*/ 117 w 263"/>
                    <a:gd name="T41" fmla="*/ 461 h 990"/>
                    <a:gd name="T42" fmla="*/ 117 w 263"/>
                    <a:gd name="T43" fmla="*/ 161 h 990"/>
                    <a:gd name="T44" fmla="*/ 117 w 263"/>
                    <a:gd name="T45" fmla="*/ 135 h 990"/>
                    <a:gd name="T46" fmla="*/ 107 w 263"/>
                    <a:gd name="T47" fmla="*/ 108 h 990"/>
                    <a:gd name="T48" fmla="*/ 94 w 263"/>
                    <a:gd name="T49" fmla="*/ 88 h 990"/>
                    <a:gd name="T50" fmla="*/ 74 w 263"/>
                    <a:gd name="T51" fmla="*/ 77 h 990"/>
                    <a:gd name="T52" fmla="*/ 51 w 263"/>
                    <a:gd name="T53" fmla="*/ 70 h 990"/>
                    <a:gd name="T54" fmla="*/ 0 w 263"/>
                    <a:gd name="T55" fmla="*/ 66 h 9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3"/>
                    <a:gd name="T85" fmla="*/ 0 h 990"/>
                    <a:gd name="T86" fmla="*/ 263 w 263"/>
                    <a:gd name="T87" fmla="*/ 990 h 99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3" h="990">
                      <a:moveTo>
                        <a:pt x="0" y="66"/>
                      </a:moveTo>
                      <a:lnTo>
                        <a:pt x="127" y="3"/>
                      </a:lnTo>
                      <a:lnTo>
                        <a:pt x="170" y="0"/>
                      </a:lnTo>
                      <a:lnTo>
                        <a:pt x="203" y="12"/>
                      </a:lnTo>
                      <a:lnTo>
                        <a:pt x="228" y="23"/>
                      </a:lnTo>
                      <a:lnTo>
                        <a:pt x="244" y="37"/>
                      </a:lnTo>
                      <a:lnTo>
                        <a:pt x="257" y="58"/>
                      </a:lnTo>
                      <a:lnTo>
                        <a:pt x="261" y="78"/>
                      </a:lnTo>
                      <a:lnTo>
                        <a:pt x="263" y="108"/>
                      </a:lnTo>
                      <a:lnTo>
                        <a:pt x="263" y="466"/>
                      </a:lnTo>
                      <a:lnTo>
                        <a:pt x="257" y="485"/>
                      </a:lnTo>
                      <a:lnTo>
                        <a:pt x="236" y="500"/>
                      </a:lnTo>
                      <a:lnTo>
                        <a:pt x="224" y="508"/>
                      </a:lnTo>
                      <a:lnTo>
                        <a:pt x="224" y="967"/>
                      </a:lnTo>
                      <a:lnTo>
                        <a:pt x="193" y="990"/>
                      </a:lnTo>
                      <a:lnTo>
                        <a:pt x="166" y="971"/>
                      </a:lnTo>
                      <a:lnTo>
                        <a:pt x="166" y="505"/>
                      </a:lnTo>
                      <a:lnTo>
                        <a:pt x="140" y="498"/>
                      </a:lnTo>
                      <a:lnTo>
                        <a:pt x="121" y="485"/>
                      </a:lnTo>
                      <a:lnTo>
                        <a:pt x="117" y="477"/>
                      </a:lnTo>
                      <a:lnTo>
                        <a:pt x="117" y="461"/>
                      </a:lnTo>
                      <a:lnTo>
                        <a:pt x="117" y="161"/>
                      </a:lnTo>
                      <a:lnTo>
                        <a:pt x="117" y="135"/>
                      </a:lnTo>
                      <a:lnTo>
                        <a:pt x="107" y="108"/>
                      </a:lnTo>
                      <a:lnTo>
                        <a:pt x="94" y="88"/>
                      </a:lnTo>
                      <a:lnTo>
                        <a:pt x="74" y="77"/>
                      </a:lnTo>
                      <a:lnTo>
                        <a:pt x="51" y="70"/>
                      </a:lnTo>
                      <a:lnTo>
                        <a:pt x="0" y="66"/>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49" name="Freeform 48"/>
                <p:cNvSpPr>
                  <a:spLocks/>
                </p:cNvSpPr>
                <p:nvPr/>
              </p:nvSpPr>
              <p:spPr bwMode="auto">
                <a:xfrm>
                  <a:off x="3945" y="3488"/>
                  <a:ext cx="73" cy="310"/>
                </a:xfrm>
                <a:custGeom>
                  <a:avLst/>
                  <a:gdLst>
                    <a:gd name="T0" fmla="*/ 0 w 220"/>
                    <a:gd name="T1" fmla="*/ 62 h 930"/>
                    <a:gd name="T2" fmla="*/ 107 w 220"/>
                    <a:gd name="T3" fmla="*/ 1 h 930"/>
                    <a:gd name="T4" fmla="*/ 142 w 220"/>
                    <a:gd name="T5" fmla="*/ 0 h 930"/>
                    <a:gd name="T6" fmla="*/ 170 w 220"/>
                    <a:gd name="T7" fmla="*/ 10 h 930"/>
                    <a:gd name="T8" fmla="*/ 190 w 220"/>
                    <a:gd name="T9" fmla="*/ 21 h 930"/>
                    <a:gd name="T10" fmla="*/ 204 w 220"/>
                    <a:gd name="T11" fmla="*/ 35 h 930"/>
                    <a:gd name="T12" fmla="*/ 215 w 220"/>
                    <a:gd name="T13" fmla="*/ 54 h 930"/>
                    <a:gd name="T14" fmla="*/ 218 w 220"/>
                    <a:gd name="T15" fmla="*/ 72 h 930"/>
                    <a:gd name="T16" fmla="*/ 220 w 220"/>
                    <a:gd name="T17" fmla="*/ 103 h 930"/>
                    <a:gd name="T18" fmla="*/ 220 w 220"/>
                    <a:gd name="T19" fmla="*/ 437 h 930"/>
                    <a:gd name="T20" fmla="*/ 215 w 220"/>
                    <a:gd name="T21" fmla="*/ 458 h 930"/>
                    <a:gd name="T22" fmla="*/ 198 w 220"/>
                    <a:gd name="T23" fmla="*/ 470 h 930"/>
                    <a:gd name="T24" fmla="*/ 187 w 220"/>
                    <a:gd name="T25" fmla="*/ 478 h 930"/>
                    <a:gd name="T26" fmla="*/ 187 w 220"/>
                    <a:gd name="T27" fmla="*/ 908 h 930"/>
                    <a:gd name="T28" fmla="*/ 162 w 220"/>
                    <a:gd name="T29" fmla="*/ 930 h 930"/>
                    <a:gd name="T30" fmla="*/ 140 w 220"/>
                    <a:gd name="T31" fmla="*/ 910 h 930"/>
                    <a:gd name="T32" fmla="*/ 140 w 220"/>
                    <a:gd name="T33" fmla="*/ 475 h 930"/>
                    <a:gd name="T34" fmla="*/ 116 w 220"/>
                    <a:gd name="T35" fmla="*/ 468 h 930"/>
                    <a:gd name="T36" fmla="*/ 100 w 220"/>
                    <a:gd name="T37" fmla="*/ 458 h 930"/>
                    <a:gd name="T38" fmla="*/ 98 w 220"/>
                    <a:gd name="T39" fmla="*/ 449 h 930"/>
                    <a:gd name="T40" fmla="*/ 98 w 220"/>
                    <a:gd name="T41" fmla="*/ 432 h 930"/>
                    <a:gd name="T42" fmla="*/ 98 w 220"/>
                    <a:gd name="T43" fmla="*/ 151 h 930"/>
                    <a:gd name="T44" fmla="*/ 98 w 220"/>
                    <a:gd name="T45" fmla="*/ 125 h 930"/>
                    <a:gd name="T46" fmla="*/ 90 w 220"/>
                    <a:gd name="T47" fmla="*/ 103 h 930"/>
                    <a:gd name="T48" fmla="*/ 79 w 220"/>
                    <a:gd name="T49" fmla="*/ 84 h 930"/>
                    <a:gd name="T50" fmla="*/ 61 w 220"/>
                    <a:gd name="T51" fmla="*/ 72 h 930"/>
                    <a:gd name="T52" fmla="*/ 41 w 220"/>
                    <a:gd name="T53" fmla="*/ 66 h 930"/>
                    <a:gd name="T54" fmla="*/ 0 w 220"/>
                    <a:gd name="T55" fmla="*/ 62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30"/>
                    <a:gd name="T86" fmla="*/ 220 w 220"/>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30">
                      <a:moveTo>
                        <a:pt x="0" y="62"/>
                      </a:moveTo>
                      <a:lnTo>
                        <a:pt x="107" y="1"/>
                      </a:lnTo>
                      <a:lnTo>
                        <a:pt x="142" y="0"/>
                      </a:lnTo>
                      <a:lnTo>
                        <a:pt x="170" y="10"/>
                      </a:lnTo>
                      <a:lnTo>
                        <a:pt x="190" y="21"/>
                      </a:lnTo>
                      <a:lnTo>
                        <a:pt x="204" y="35"/>
                      </a:lnTo>
                      <a:lnTo>
                        <a:pt x="215" y="54"/>
                      </a:lnTo>
                      <a:lnTo>
                        <a:pt x="218" y="72"/>
                      </a:lnTo>
                      <a:lnTo>
                        <a:pt x="220" y="103"/>
                      </a:lnTo>
                      <a:lnTo>
                        <a:pt x="220" y="437"/>
                      </a:lnTo>
                      <a:lnTo>
                        <a:pt x="215" y="458"/>
                      </a:lnTo>
                      <a:lnTo>
                        <a:pt x="198" y="470"/>
                      </a:lnTo>
                      <a:lnTo>
                        <a:pt x="187" y="478"/>
                      </a:lnTo>
                      <a:lnTo>
                        <a:pt x="187" y="908"/>
                      </a:lnTo>
                      <a:lnTo>
                        <a:pt x="162" y="930"/>
                      </a:lnTo>
                      <a:lnTo>
                        <a:pt x="140" y="910"/>
                      </a:lnTo>
                      <a:lnTo>
                        <a:pt x="140" y="475"/>
                      </a:lnTo>
                      <a:lnTo>
                        <a:pt x="116" y="468"/>
                      </a:lnTo>
                      <a:lnTo>
                        <a:pt x="100" y="458"/>
                      </a:lnTo>
                      <a:lnTo>
                        <a:pt x="98" y="449"/>
                      </a:lnTo>
                      <a:lnTo>
                        <a:pt x="98" y="432"/>
                      </a:lnTo>
                      <a:lnTo>
                        <a:pt x="98" y="151"/>
                      </a:lnTo>
                      <a:lnTo>
                        <a:pt x="98" y="125"/>
                      </a:lnTo>
                      <a:lnTo>
                        <a:pt x="90" y="103"/>
                      </a:lnTo>
                      <a:lnTo>
                        <a:pt x="79" y="84"/>
                      </a:lnTo>
                      <a:lnTo>
                        <a:pt x="61" y="72"/>
                      </a:lnTo>
                      <a:lnTo>
                        <a:pt x="41" y="66"/>
                      </a:lnTo>
                      <a:lnTo>
                        <a:pt x="0" y="62"/>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50" name="Freeform 49"/>
                <p:cNvSpPr>
                  <a:spLocks/>
                </p:cNvSpPr>
                <p:nvPr/>
              </p:nvSpPr>
              <p:spPr bwMode="auto">
                <a:xfrm>
                  <a:off x="4046" y="3434"/>
                  <a:ext cx="68" cy="301"/>
                </a:xfrm>
                <a:custGeom>
                  <a:avLst/>
                  <a:gdLst>
                    <a:gd name="T0" fmla="*/ 0 w 203"/>
                    <a:gd name="T1" fmla="*/ 57 h 901"/>
                    <a:gd name="T2" fmla="*/ 99 w 203"/>
                    <a:gd name="T3" fmla="*/ 0 h 901"/>
                    <a:gd name="T4" fmla="*/ 132 w 203"/>
                    <a:gd name="T5" fmla="*/ 0 h 901"/>
                    <a:gd name="T6" fmla="*/ 159 w 203"/>
                    <a:gd name="T7" fmla="*/ 8 h 901"/>
                    <a:gd name="T8" fmla="*/ 175 w 203"/>
                    <a:gd name="T9" fmla="*/ 19 h 901"/>
                    <a:gd name="T10" fmla="*/ 188 w 203"/>
                    <a:gd name="T11" fmla="*/ 32 h 901"/>
                    <a:gd name="T12" fmla="*/ 198 w 203"/>
                    <a:gd name="T13" fmla="*/ 51 h 901"/>
                    <a:gd name="T14" fmla="*/ 202 w 203"/>
                    <a:gd name="T15" fmla="*/ 70 h 901"/>
                    <a:gd name="T16" fmla="*/ 203 w 203"/>
                    <a:gd name="T17" fmla="*/ 99 h 901"/>
                    <a:gd name="T18" fmla="*/ 203 w 203"/>
                    <a:gd name="T19" fmla="*/ 424 h 901"/>
                    <a:gd name="T20" fmla="*/ 198 w 203"/>
                    <a:gd name="T21" fmla="*/ 443 h 901"/>
                    <a:gd name="T22" fmla="*/ 183 w 203"/>
                    <a:gd name="T23" fmla="*/ 454 h 901"/>
                    <a:gd name="T24" fmla="*/ 173 w 203"/>
                    <a:gd name="T25" fmla="*/ 463 h 901"/>
                    <a:gd name="T26" fmla="*/ 173 w 203"/>
                    <a:gd name="T27" fmla="*/ 881 h 901"/>
                    <a:gd name="T28" fmla="*/ 151 w 203"/>
                    <a:gd name="T29" fmla="*/ 901 h 901"/>
                    <a:gd name="T30" fmla="*/ 130 w 203"/>
                    <a:gd name="T31" fmla="*/ 883 h 901"/>
                    <a:gd name="T32" fmla="*/ 130 w 203"/>
                    <a:gd name="T33" fmla="*/ 461 h 901"/>
                    <a:gd name="T34" fmla="*/ 109 w 203"/>
                    <a:gd name="T35" fmla="*/ 452 h 901"/>
                    <a:gd name="T36" fmla="*/ 94 w 203"/>
                    <a:gd name="T37" fmla="*/ 443 h 901"/>
                    <a:gd name="T38" fmla="*/ 91 w 203"/>
                    <a:gd name="T39" fmla="*/ 434 h 901"/>
                    <a:gd name="T40" fmla="*/ 91 w 203"/>
                    <a:gd name="T41" fmla="*/ 419 h 901"/>
                    <a:gd name="T42" fmla="*/ 91 w 203"/>
                    <a:gd name="T43" fmla="*/ 145 h 901"/>
                    <a:gd name="T44" fmla="*/ 91 w 203"/>
                    <a:gd name="T45" fmla="*/ 122 h 901"/>
                    <a:gd name="T46" fmla="*/ 84 w 203"/>
                    <a:gd name="T47" fmla="*/ 99 h 901"/>
                    <a:gd name="T48" fmla="*/ 74 w 203"/>
                    <a:gd name="T49" fmla="*/ 82 h 901"/>
                    <a:gd name="T50" fmla="*/ 57 w 203"/>
                    <a:gd name="T51" fmla="*/ 69 h 901"/>
                    <a:gd name="T52" fmla="*/ 38 w 203"/>
                    <a:gd name="T53" fmla="*/ 61 h 901"/>
                    <a:gd name="T54" fmla="*/ 0 w 203"/>
                    <a:gd name="T55" fmla="*/ 57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901"/>
                    <a:gd name="T86" fmla="*/ 203 w 203"/>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901">
                      <a:moveTo>
                        <a:pt x="0" y="57"/>
                      </a:moveTo>
                      <a:lnTo>
                        <a:pt x="99" y="0"/>
                      </a:lnTo>
                      <a:lnTo>
                        <a:pt x="132" y="0"/>
                      </a:lnTo>
                      <a:lnTo>
                        <a:pt x="159" y="8"/>
                      </a:lnTo>
                      <a:lnTo>
                        <a:pt x="175" y="19"/>
                      </a:lnTo>
                      <a:lnTo>
                        <a:pt x="188" y="32"/>
                      </a:lnTo>
                      <a:lnTo>
                        <a:pt x="198" y="51"/>
                      </a:lnTo>
                      <a:lnTo>
                        <a:pt x="202" y="70"/>
                      </a:lnTo>
                      <a:lnTo>
                        <a:pt x="203" y="99"/>
                      </a:lnTo>
                      <a:lnTo>
                        <a:pt x="203" y="424"/>
                      </a:lnTo>
                      <a:lnTo>
                        <a:pt x="198" y="443"/>
                      </a:lnTo>
                      <a:lnTo>
                        <a:pt x="183" y="454"/>
                      </a:lnTo>
                      <a:lnTo>
                        <a:pt x="173" y="463"/>
                      </a:lnTo>
                      <a:lnTo>
                        <a:pt x="173" y="881"/>
                      </a:lnTo>
                      <a:lnTo>
                        <a:pt x="151" y="901"/>
                      </a:lnTo>
                      <a:lnTo>
                        <a:pt x="130" y="883"/>
                      </a:lnTo>
                      <a:lnTo>
                        <a:pt x="130" y="461"/>
                      </a:lnTo>
                      <a:lnTo>
                        <a:pt x="109" y="452"/>
                      </a:lnTo>
                      <a:lnTo>
                        <a:pt x="94" y="443"/>
                      </a:lnTo>
                      <a:lnTo>
                        <a:pt x="91" y="434"/>
                      </a:lnTo>
                      <a:lnTo>
                        <a:pt x="91" y="419"/>
                      </a:lnTo>
                      <a:lnTo>
                        <a:pt x="91" y="145"/>
                      </a:lnTo>
                      <a:lnTo>
                        <a:pt x="91" y="122"/>
                      </a:lnTo>
                      <a:lnTo>
                        <a:pt x="84" y="99"/>
                      </a:lnTo>
                      <a:lnTo>
                        <a:pt x="74" y="82"/>
                      </a:lnTo>
                      <a:lnTo>
                        <a:pt x="57" y="69"/>
                      </a:lnTo>
                      <a:lnTo>
                        <a:pt x="38" y="61"/>
                      </a:lnTo>
                      <a:lnTo>
                        <a:pt x="0" y="57"/>
                      </a:lnTo>
                      <a:close/>
                    </a:path>
                  </a:pathLst>
                </a:custGeom>
                <a:solidFill>
                  <a:srgbClr val="3F3F3F"/>
                </a:solidFill>
                <a:ln w="9525">
                  <a:noFill/>
                  <a:round/>
                  <a:headEnd/>
                  <a:tailEnd/>
                </a:ln>
              </p:spPr>
              <p:txBody>
                <a:bodyPr/>
                <a:lstStyle/>
                <a:p>
                  <a:endParaRPr lang="en-US" dirty="0">
                    <a:solidFill>
                      <a:prstClr val="black"/>
                    </a:solidFill>
                  </a:endParaRPr>
                </a:p>
              </p:txBody>
            </p:sp>
            <p:sp>
              <p:nvSpPr>
                <p:cNvPr id="3151" name="Freeform 50"/>
                <p:cNvSpPr>
                  <a:spLocks/>
                </p:cNvSpPr>
                <p:nvPr/>
              </p:nvSpPr>
              <p:spPr bwMode="auto">
                <a:xfrm>
                  <a:off x="4135" y="3386"/>
                  <a:ext cx="68" cy="290"/>
                </a:xfrm>
                <a:custGeom>
                  <a:avLst/>
                  <a:gdLst>
                    <a:gd name="T0" fmla="*/ 0 w 204"/>
                    <a:gd name="T1" fmla="*/ 56 h 870"/>
                    <a:gd name="T2" fmla="*/ 98 w 204"/>
                    <a:gd name="T3" fmla="*/ 0 h 870"/>
                    <a:gd name="T4" fmla="*/ 131 w 204"/>
                    <a:gd name="T5" fmla="*/ 0 h 870"/>
                    <a:gd name="T6" fmla="*/ 158 w 204"/>
                    <a:gd name="T7" fmla="*/ 9 h 870"/>
                    <a:gd name="T8" fmla="*/ 176 w 204"/>
                    <a:gd name="T9" fmla="*/ 18 h 870"/>
                    <a:gd name="T10" fmla="*/ 189 w 204"/>
                    <a:gd name="T11" fmla="*/ 30 h 870"/>
                    <a:gd name="T12" fmla="*/ 199 w 204"/>
                    <a:gd name="T13" fmla="*/ 50 h 870"/>
                    <a:gd name="T14" fmla="*/ 201 w 204"/>
                    <a:gd name="T15" fmla="*/ 66 h 870"/>
                    <a:gd name="T16" fmla="*/ 204 w 204"/>
                    <a:gd name="T17" fmla="*/ 95 h 870"/>
                    <a:gd name="T18" fmla="*/ 204 w 204"/>
                    <a:gd name="T19" fmla="*/ 410 h 870"/>
                    <a:gd name="T20" fmla="*/ 199 w 204"/>
                    <a:gd name="T21" fmla="*/ 429 h 870"/>
                    <a:gd name="T22" fmla="*/ 184 w 204"/>
                    <a:gd name="T23" fmla="*/ 439 h 870"/>
                    <a:gd name="T24" fmla="*/ 173 w 204"/>
                    <a:gd name="T25" fmla="*/ 448 h 870"/>
                    <a:gd name="T26" fmla="*/ 173 w 204"/>
                    <a:gd name="T27" fmla="*/ 851 h 870"/>
                    <a:gd name="T28" fmla="*/ 150 w 204"/>
                    <a:gd name="T29" fmla="*/ 870 h 870"/>
                    <a:gd name="T30" fmla="*/ 129 w 204"/>
                    <a:gd name="T31" fmla="*/ 854 h 870"/>
                    <a:gd name="T32" fmla="*/ 129 w 204"/>
                    <a:gd name="T33" fmla="*/ 445 h 870"/>
                    <a:gd name="T34" fmla="*/ 108 w 204"/>
                    <a:gd name="T35" fmla="*/ 436 h 870"/>
                    <a:gd name="T36" fmla="*/ 93 w 204"/>
                    <a:gd name="T37" fmla="*/ 429 h 870"/>
                    <a:gd name="T38" fmla="*/ 91 w 204"/>
                    <a:gd name="T39" fmla="*/ 420 h 870"/>
                    <a:gd name="T40" fmla="*/ 91 w 204"/>
                    <a:gd name="T41" fmla="*/ 406 h 870"/>
                    <a:gd name="T42" fmla="*/ 91 w 204"/>
                    <a:gd name="T43" fmla="*/ 140 h 870"/>
                    <a:gd name="T44" fmla="*/ 91 w 204"/>
                    <a:gd name="T45" fmla="*/ 117 h 870"/>
                    <a:gd name="T46" fmla="*/ 83 w 204"/>
                    <a:gd name="T47" fmla="*/ 95 h 870"/>
                    <a:gd name="T48" fmla="*/ 73 w 204"/>
                    <a:gd name="T49" fmla="*/ 78 h 870"/>
                    <a:gd name="T50" fmla="*/ 58 w 204"/>
                    <a:gd name="T51" fmla="*/ 66 h 870"/>
                    <a:gd name="T52" fmla="*/ 38 w 204"/>
                    <a:gd name="T53" fmla="*/ 58 h 870"/>
                    <a:gd name="T54" fmla="*/ 0 w 204"/>
                    <a:gd name="T55" fmla="*/ 56 h 8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870"/>
                    <a:gd name="T86" fmla="*/ 204 w 204"/>
                    <a:gd name="T87" fmla="*/ 870 h 8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870">
                      <a:moveTo>
                        <a:pt x="0" y="56"/>
                      </a:moveTo>
                      <a:lnTo>
                        <a:pt x="98" y="0"/>
                      </a:lnTo>
                      <a:lnTo>
                        <a:pt x="131" y="0"/>
                      </a:lnTo>
                      <a:lnTo>
                        <a:pt x="158" y="9"/>
                      </a:lnTo>
                      <a:lnTo>
                        <a:pt x="176" y="18"/>
                      </a:lnTo>
                      <a:lnTo>
                        <a:pt x="189" y="30"/>
                      </a:lnTo>
                      <a:lnTo>
                        <a:pt x="199" y="50"/>
                      </a:lnTo>
                      <a:lnTo>
                        <a:pt x="201" y="66"/>
                      </a:lnTo>
                      <a:lnTo>
                        <a:pt x="204" y="95"/>
                      </a:lnTo>
                      <a:lnTo>
                        <a:pt x="204" y="410"/>
                      </a:lnTo>
                      <a:lnTo>
                        <a:pt x="199" y="429"/>
                      </a:lnTo>
                      <a:lnTo>
                        <a:pt x="184" y="439"/>
                      </a:lnTo>
                      <a:lnTo>
                        <a:pt x="173" y="448"/>
                      </a:lnTo>
                      <a:lnTo>
                        <a:pt x="173" y="851"/>
                      </a:lnTo>
                      <a:lnTo>
                        <a:pt x="150" y="870"/>
                      </a:lnTo>
                      <a:lnTo>
                        <a:pt x="129" y="854"/>
                      </a:lnTo>
                      <a:lnTo>
                        <a:pt x="129" y="445"/>
                      </a:lnTo>
                      <a:lnTo>
                        <a:pt x="108" y="436"/>
                      </a:lnTo>
                      <a:lnTo>
                        <a:pt x="93" y="429"/>
                      </a:lnTo>
                      <a:lnTo>
                        <a:pt x="91" y="420"/>
                      </a:lnTo>
                      <a:lnTo>
                        <a:pt x="91" y="406"/>
                      </a:lnTo>
                      <a:lnTo>
                        <a:pt x="91" y="140"/>
                      </a:lnTo>
                      <a:lnTo>
                        <a:pt x="91" y="117"/>
                      </a:lnTo>
                      <a:lnTo>
                        <a:pt x="83" y="95"/>
                      </a:lnTo>
                      <a:lnTo>
                        <a:pt x="73" y="78"/>
                      </a:lnTo>
                      <a:lnTo>
                        <a:pt x="58" y="66"/>
                      </a:lnTo>
                      <a:lnTo>
                        <a:pt x="38" y="58"/>
                      </a:lnTo>
                      <a:lnTo>
                        <a:pt x="0" y="56"/>
                      </a:lnTo>
                      <a:close/>
                    </a:path>
                  </a:pathLst>
                </a:custGeom>
                <a:solidFill>
                  <a:srgbClr val="3F3F3F"/>
                </a:solidFill>
                <a:ln w="9525">
                  <a:noFill/>
                  <a:round/>
                  <a:headEnd/>
                  <a:tailEnd/>
                </a:ln>
              </p:spPr>
              <p:txBody>
                <a:bodyPr/>
                <a:lstStyle/>
                <a:p>
                  <a:endParaRPr lang="en-US" dirty="0">
                    <a:solidFill>
                      <a:prstClr val="black"/>
                    </a:solidFill>
                  </a:endParaRPr>
                </a:p>
              </p:txBody>
            </p:sp>
          </p:grpSp>
          <p:grpSp>
            <p:nvGrpSpPr>
              <p:cNvPr id="10" name="Group 51"/>
              <p:cNvGrpSpPr>
                <a:grpSpLocks/>
              </p:cNvGrpSpPr>
              <p:nvPr/>
            </p:nvGrpSpPr>
            <p:grpSpPr bwMode="auto">
              <a:xfrm>
                <a:off x="3615" y="3378"/>
                <a:ext cx="595" cy="613"/>
                <a:chOff x="3615" y="3378"/>
                <a:chExt cx="595" cy="613"/>
              </a:xfrm>
            </p:grpSpPr>
            <p:sp>
              <p:nvSpPr>
                <p:cNvPr id="3140" name="Freeform 52"/>
                <p:cNvSpPr>
                  <a:spLocks/>
                </p:cNvSpPr>
                <p:nvPr/>
              </p:nvSpPr>
              <p:spPr bwMode="auto">
                <a:xfrm>
                  <a:off x="3847" y="3537"/>
                  <a:ext cx="73" cy="315"/>
                </a:xfrm>
                <a:custGeom>
                  <a:avLst/>
                  <a:gdLst>
                    <a:gd name="T0" fmla="*/ 0 w 219"/>
                    <a:gd name="T1" fmla="*/ 63 h 945"/>
                    <a:gd name="T2" fmla="*/ 106 w 219"/>
                    <a:gd name="T3" fmla="*/ 2 h 945"/>
                    <a:gd name="T4" fmla="*/ 142 w 219"/>
                    <a:gd name="T5" fmla="*/ 0 h 945"/>
                    <a:gd name="T6" fmla="*/ 170 w 219"/>
                    <a:gd name="T7" fmla="*/ 10 h 945"/>
                    <a:gd name="T8" fmla="*/ 189 w 219"/>
                    <a:gd name="T9" fmla="*/ 21 h 945"/>
                    <a:gd name="T10" fmla="*/ 203 w 219"/>
                    <a:gd name="T11" fmla="*/ 35 h 945"/>
                    <a:gd name="T12" fmla="*/ 214 w 219"/>
                    <a:gd name="T13" fmla="*/ 55 h 945"/>
                    <a:gd name="T14" fmla="*/ 217 w 219"/>
                    <a:gd name="T15" fmla="*/ 74 h 945"/>
                    <a:gd name="T16" fmla="*/ 219 w 219"/>
                    <a:gd name="T17" fmla="*/ 103 h 945"/>
                    <a:gd name="T18" fmla="*/ 219 w 219"/>
                    <a:gd name="T19" fmla="*/ 445 h 945"/>
                    <a:gd name="T20" fmla="*/ 214 w 219"/>
                    <a:gd name="T21" fmla="*/ 464 h 945"/>
                    <a:gd name="T22" fmla="*/ 196 w 219"/>
                    <a:gd name="T23" fmla="*/ 478 h 945"/>
                    <a:gd name="T24" fmla="*/ 186 w 219"/>
                    <a:gd name="T25" fmla="*/ 486 h 945"/>
                    <a:gd name="T26" fmla="*/ 186 w 219"/>
                    <a:gd name="T27" fmla="*/ 922 h 945"/>
                    <a:gd name="T28" fmla="*/ 161 w 219"/>
                    <a:gd name="T29" fmla="*/ 945 h 945"/>
                    <a:gd name="T30" fmla="*/ 139 w 219"/>
                    <a:gd name="T31" fmla="*/ 925 h 945"/>
                    <a:gd name="T32" fmla="*/ 139 w 219"/>
                    <a:gd name="T33" fmla="*/ 482 h 945"/>
                    <a:gd name="T34" fmla="*/ 116 w 219"/>
                    <a:gd name="T35" fmla="*/ 476 h 945"/>
                    <a:gd name="T36" fmla="*/ 100 w 219"/>
                    <a:gd name="T37" fmla="*/ 464 h 945"/>
                    <a:gd name="T38" fmla="*/ 97 w 219"/>
                    <a:gd name="T39" fmla="*/ 457 h 945"/>
                    <a:gd name="T40" fmla="*/ 97 w 219"/>
                    <a:gd name="T41" fmla="*/ 439 h 945"/>
                    <a:gd name="T42" fmla="*/ 97 w 219"/>
                    <a:gd name="T43" fmla="*/ 154 h 945"/>
                    <a:gd name="T44" fmla="*/ 97 w 219"/>
                    <a:gd name="T45" fmla="*/ 128 h 945"/>
                    <a:gd name="T46" fmla="*/ 89 w 219"/>
                    <a:gd name="T47" fmla="*/ 103 h 945"/>
                    <a:gd name="T48" fmla="*/ 78 w 219"/>
                    <a:gd name="T49" fmla="*/ 85 h 945"/>
                    <a:gd name="T50" fmla="*/ 61 w 219"/>
                    <a:gd name="T51" fmla="*/ 74 h 945"/>
                    <a:gd name="T52" fmla="*/ 41 w 219"/>
                    <a:gd name="T53" fmla="*/ 67 h 945"/>
                    <a:gd name="T54" fmla="*/ 0 w 219"/>
                    <a:gd name="T55" fmla="*/ 63 h 9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945"/>
                    <a:gd name="T86" fmla="*/ 219 w 219"/>
                    <a:gd name="T87" fmla="*/ 945 h 9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945">
                      <a:moveTo>
                        <a:pt x="0" y="63"/>
                      </a:moveTo>
                      <a:lnTo>
                        <a:pt x="106" y="2"/>
                      </a:lnTo>
                      <a:lnTo>
                        <a:pt x="142" y="0"/>
                      </a:lnTo>
                      <a:lnTo>
                        <a:pt x="170" y="10"/>
                      </a:lnTo>
                      <a:lnTo>
                        <a:pt x="189" y="21"/>
                      </a:lnTo>
                      <a:lnTo>
                        <a:pt x="203" y="35"/>
                      </a:lnTo>
                      <a:lnTo>
                        <a:pt x="214" y="55"/>
                      </a:lnTo>
                      <a:lnTo>
                        <a:pt x="217" y="74"/>
                      </a:lnTo>
                      <a:lnTo>
                        <a:pt x="219" y="103"/>
                      </a:lnTo>
                      <a:lnTo>
                        <a:pt x="219" y="445"/>
                      </a:lnTo>
                      <a:lnTo>
                        <a:pt x="214" y="464"/>
                      </a:lnTo>
                      <a:lnTo>
                        <a:pt x="196" y="478"/>
                      </a:lnTo>
                      <a:lnTo>
                        <a:pt x="186" y="486"/>
                      </a:lnTo>
                      <a:lnTo>
                        <a:pt x="186" y="922"/>
                      </a:lnTo>
                      <a:lnTo>
                        <a:pt x="161" y="945"/>
                      </a:lnTo>
                      <a:lnTo>
                        <a:pt x="139" y="925"/>
                      </a:lnTo>
                      <a:lnTo>
                        <a:pt x="139" y="482"/>
                      </a:lnTo>
                      <a:lnTo>
                        <a:pt x="116" y="476"/>
                      </a:lnTo>
                      <a:lnTo>
                        <a:pt x="100" y="464"/>
                      </a:lnTo>
                      <a:lnTo>
                        <a:pt x="97" y="457"/>
                      </a:lnTo>
                      <a:lnTo>
                        <a:pt x="97" y="439"/>
                      </a:lnTo>
                      <a:lnTo>
                        <a:pt x="97" y="154"/>
                      </a:lnTo>
                      <a:lnTo>
                        <a:pt x="97" y="128"/>
                      </a:lnTo>
                      <a:lnTo>
                        <a:pt x="89" y="103"/>
                      </a:lnTo>
                      <a:lnTo>
                        <a:pt x="78" y="85"/>
                      </a:lnTo>
                      <a:lnTo>
                        <a:pt x="61" y="74"/>
                      </a:lnTo>
                      <a:lnTo>
                        <a:pt x="41" y="67"/>
                      </a:lnTo>
                      <a:lnTo>
                        <a:pt x="0" y="63"/>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1" name="Freeform 53"/>
                <p:cNvSpPr>
                  <a:spLocks/>
                </p:cNvSpPr>
                <p:nvPr/>
              </p:nvSpPr>
              <p:spPr bwMode="auto">
                <a:xfrm>
                  <a:off x="3738" y="3595"/>
                  <a:ext cx="77" cy="324"/>
                </a:xfrm>
                <a:custGeom>
                  <a:avLst/>
                  <a:gdLst>
                    <a:gd name="T0" fmla="*/ 0 w 232"/>
                    <a:gd name="T1" fmla="*/ 64 h 972"/>
                    <a:gd name="T2" fmla="*/ 112 w 232"/>
                    <a:gd name="T3" fmla="*/ 3 h 972"/>
                    <a:gd name="T4" fmla="*/ 151 w 232"/>
                    <a:gd name="T5" fmla="*/ 0 h 972"/>
                    <a:gd name="T6" fmla="*/ 181 w 232"/>
                    <a:gd name="T7" fmla="*/ 10 h 972"/>
                    <a:gd name="T8" fmla="*/ 201 w 232"/>
                    <a:gd name="T9" fmla="*/ 22 h 972"/>
                    <a:gd name="T10" fmla="*/ 215 w 232"/>
                    <a:gd name="T11" fmla="*/ 37 h 972"/>
                    <a:gd name="T12" fmla="*/ 226 w 232"/>
                    <a:gd name="T13" fmla="*/ 55 h 972"/>
                    <a:gd name="T14" fmla="*/ 229 w 232"/>
                    <a:gd name="T15" fmla="*/ 75 h 972"/>
                    <a:gd name="T16" fmla="*/ 232 w 232"/>
                    <a:gd name="T17" fmla="*/ 107 h 972"/>
                    <a:gd name="T18" fmla="*/ 232 w 232"/>
                    <a:gd name="T19" fmla="*/ 458 h 972"/>
                    <a:gd name="T20" fmla="*/ 226 w 232"/>
                    <a:gd name="T21" fmla="*/ 477 h 972"/>
                    <a:gd name="T22" fmla="*/ 210 w 232"/>
                    <a:gd name="T23" fmla="*/ 493 h 972"/>
                    <a:gd name="T24" fmla="*/ 197 w 232"/>
                    <a:gd name="T25" fmla="*/ 500 h 972"/>
                    <a:gd name="T26" fmla="*/ 197 w 232"/>
                    <a:gd name="T27" fmla="*/ 952 h 972"/>
                    <a:gd name="T28" fmla="*/ 170 w 232"/>
                    <a:gd name="T29" fmla="*/ 972 h 972"/>
                    <a:gd name="T30" fmla="*/ 148 w 232"/>
                    <a:gd name="T31" fmla="*/ 954 h 972"/>
                    <a:gd name="T32" fmla="*/ 148 w 232"/>
                    <a:gd name="T33" fmla="*/ 498 h 972"/>
                    <a:gd name="T34" fmla="*/ 123 w 232"/>
                    <a:gd name="T35" fmla="*/ 490 h 972"/>
                    <a:gd name="T36" fmla="*/ 107 w 232"/>
                    <a:gd name="T37" fmla="*/ 477 h 972"/>
                    <a:gd name="T38" fmla="*/ 104 w 232"/>
                    <a:gd name="T39" fmla="*/ 470 h 972"/>
                    <a:gd name="T40" fmla="*/ 104 w 232"/>
                    <a:gd name="T41" fmla="*/ 452 h 972"/>
                    <a:gd name="T42" fmla="*/ 104 w 232"/>
                    <a:gd name="T43" fmla="*/ 158 h 972"/>
                    <a:gd name="T44" fmla="*/ 104 w 232"/>
                    <a:gd name="T45" fmla="*/ 132 h 972"/>
                    <a:gd name="T46" fmla="*/ 94 w 232"/>
                    <a:gd name="T47" fmla="*/ 107 h 972"/>
                    <a:gd name="T48" fmla="*/ 83 w 232"/>
                    <a:gd name="T49" fmla="*/ 87 h 972"/>
                    <a:gd name="T50" fmla="*/ 64 w 232"/>
                    <a:gd name="T51" fmla="*/ 74 h 972"/>
                    <a:gd name="T52" fmla="*/ 45 w 232"/>
                    <a:gd name="T53" fmla="*/ 68 h 972"/>
                    <a:gd name="T54" fmla="*/ 0 w 232"/>
                    <a:gd name="T55" fmla="*/ 64 h 9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2"/>
                    <a:gd name="T85" fmla="*/ 0 h 972"/>
                    <a:gd name="T86" fmla="*/ 232 w 232"/>
                    <a:gd name="T87" fmla="*/ 972 h 9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2" h="972">
                      <a:moveTo>
                        <a:pt x="0" y="64"/>
                      </a:moveTo>
                      <a:lnTo>
                        <a:pt x="112" y="3"/>
                      </a:lnTo>
                      <a:lnTo>
                        <a:pt x="151" y="0"/>
                      </a:lnTo>
                      <a:lnTo>
                        <a:pt x="181" y="10"/>
                      </a:lnTo>
                      <a:lnTo>
                        <a:pt x="201" y="22"/>
                      </a:lnTo>
                      <a:lnTo>
                        <a:pt x="215" y="37"/>
                      </a:lnTo>
                      <a:lnTo>
                        <a:pt x="226" y="55"/>
                      </a:lnTo>
                      <a:lnTo>
                        <a:pt x="229" y="75"/>
                      </a:lnTo>
                      <a:lnTo>
                        <a:pt x="232" y="107"/>
                      </a:lnTo>
                      <a:lnTo>
                        <a:pt x="232" y="458"/>
                      </a:lnTo>
                      <a:lnTo>
                        <a:pt x="226" y="477"/>
                      </a:lnTo>
                      <a:lnTo>
                        <a:pt x="210" y="493"/>
                      </a:lnTo>
                      <a:lnTo>
                        <a:pt x="197" y="500"/>
                      </a:lnTo>
                      <a:lnTo>
                        <a:pt x="197" y="952"/>
                      </a:lnTo>
                      <a:lnTo>
                        <a:pt x="170" y="972"/>
                      </a:lnTo>
                      <a:lnTo>
                        <a:pt x="148" y="954"/>
                      </a:lnTo>
                      <a:lnTo>
                        <a:pt x="148" y="498"/>
                      </a:lnTo>
                      <a:lnTo>
                        <a:pt x="123" y="490"/>
                      </a:lnTo>
                      <a:lnTo>
                        <a:pt x="107" y="477"/>
                      </a:lnTo>
                      <a:lnTo>
                        <a:pt x="104" y="470"/>
                      </a:lnTo>
                      <a:lnTo>
                        <a:pt x="104" y="452"/>
                      </a:lnTo>
                      <a:lnTo>
                        <a:pt x="104" y="158"/>
                      </a:lnTo>
                      <a:lnTo>
                        <a:pt x="104" y="132"/>
                      </a:lnTo>
                      <a:lnTo>
                        <a:pt x="94" y="107"/>
                      </a:lnTo>
                      <a:lnTo>
                        <a:pt x="83" y="87"/>
                      </a:lnTo>
                      <a:lnTo>
                        <a:pt x="64" y="74"/>
                      </a:lnTo>
                      <a:lnTo>
                        <a:pt x="45" y="68"/>
                      </a:lnTo>
                      <a:lnTo>
                        <a:pt x="0" y="64"/>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2" name="Freeform 54"/>
                <p:cNvSpPr>
                  <a:spLocks/>
                </p:cNvSpPr>
                <p:nvPr/>
              </p:nvSpPr>
              <p:spPr bwMode="auto">
                <a:xfrm>
                  <a:off x="3615" y="3661"/>
                  <a:ext cx="87" cy="330"/>
                </a:xfrm>
                <a:custGeom>
                  <a:avLst/>
                  <a:gdLst>
                    <a:gd name="T0" fmla="*/ 0 w 261"/>
                    <a:gd name="T1" fmla="*/ 66 h 989"/>
                    <a:gd name="T2" fmla="*/ 127 w 261"/>
                    <a:gd name="T3" fmla="*/ 2 h 989"/>
                    <a:gd name="T4" fmla="*/ 170 w 261"/>
                    <a:gd name="T5" fmla="*/ 0 h 989"/>
                    <a:gd name="T6" fmla="*/ 203 w 261"/>
                    <a:gd name="T7" fmla="*/ 11 h 989"/>
                    <a:gd name="T8" fmla="*/ 226 w 261"/>
                    <a:gd name="T9" fmla="*/ 23 h 989"/>
                    <a:gd name="T10" fmla="*/ 243 w 261"/>
                    <a:gd name="T11" fmla="*/ 37 h 989"/>
                    <a:gd name="T12" fmla="*/ 254 w 261"/>
                    <a:gd name="T13" fmla="*/ 57 h 989"/>
                    <a:gd name="T14" fmla="*/ 258 w 261"/>
                    <a:gd name="T15" fmla="*/ 77 h 989"/>
                    <a:gd name="T16" fmla="*/ 261 w 261"/>
                    <a:gd name="T17" fmla="*/ 109 h 989"/>
                    <a:gd name="T18" fmla="*/ 261 w 261"/>
                    <a:gd name="T19" fmla="*/ 465 h 989"/>
                    <a:gd name="T20" fmla="*/ 254 w 261"/>
                    <a:gd name="T21" fmla="*/ 486 h 989"/>
                    <a:gd name="T22" fmla="*/ 236 w 261"/>
                    <a:gd name="T23" fmla="*/ 500 h 989"/>
                    <a:gd name="T24" fmla="*/ 222 w 261"/>
                    <a:gd name="T25" fmla="*/ 509 h 989"/>
                    <a:gd name="T26" fmla="*/ 222 w 261"/>
                    <a:gd name="T27" fmla="*/ 967 h 989"/>
                    <a:gd name="T28" fmla="*/ 193 w 261"/>
                    <a:gd name="T29" fmla="*/ 989 h 989"/>
                    <a:gd name="T30" fmla="*/ 166 w 261"/>
                    <a:gd name="T31" fmla="*/ 970 h 989"/>
                    <a:gd name="T32" fmla="*/ 166 w 261"/>
                    <a:gd name="T33" fmla="*/ 505 h 989"/>
                    <a:gd name="T34" fmla="*/ 140 w 261"/>
                    <a:gd name="T35" fmla="*/ 498 h 989"/>
                    <a:gd name="T36" fmla="*/ 121 w 261"/>
                    <a:gd name="T37" fmla="*/ 486 h 989"/>
                    <a:gd name="T38" fmla="*/ 117 w 261"/>
                    <a:gd name="T39" fmla="*/ 478 h 989"/>
                    <a:gd name="T40" fmla="*/ 117 w 261"/>
                    <a:gd name="T41" fmla="*/ 460 h 989"/>
                    <a:gd name="T42" fmla="*/ 117 w 261"/>
                    <a:gd name="T43" fmla="*/ 160 h 989"/>
                    <a:gd name="T44" fmla="*/ 117 w 261"/>
                    <a:gd name="T45" fmla="*/ 134 h 989"/>
                    <a:gd name="T46" fmla="*/ 107 w 261"/>
                    <a:gd name="T47" fmla="*/ 109 h 989"/>
                    <a:gd name="T48" fmla="*/ 93 w 261"/>
                    <a:gd name="T49" fmla="*/ 90 h 989"/>
                    <a:gd name="T50" fmla="*/ 72 w 261"/>
                    <a:gd name="T51" fmla="*/ 76 h 989"/>
                    <a:gd name="T52" fmla="*/ 49 w 261"/>
                    <a:gd name="T53" fmla="*/ 70 h 989"/>
                    <a:gd name="T54" fmla="*/ 0 w 261"/>
                    <a:gd name="T55" fmla="*/ 66 h 9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1"/>
                    <a:gd name="T85" fmla="*/ 0 h 989"/>
                    <a:gd name="T86" fmla="*/ 261 w 261"/>
                    <a:gd name="T87" fmla="*/ 989 h 9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1" h="989">
                      <a:moveTo>
                        <a:pt x="0" y="66"/>
                      </a:moveTo>
                      <a:lnTo>
                        <a:pt x="127" y="2"/>
                      </a:lnTo>
                      <a:lnTo>
                        <a:pt x="170" y="0"/>
                      </a:lnTo>
                      <a:lnTo>
                        <a:pt x="203" y="11"/>
                      </a:lnTo>
                      <a:lnTo>
                        <a:pt x="226" y="23"/>
                      </a:lnTo>
                      <a:lnTo>
                        <a:pt x="243" y="37"/>
                      </a:lnTo>
                      <a:lnTo>
                        <a:pt x="254" y="57"/>
                      </a:lnTo>
                      <a:lnTo>
                        <a:pt x="258" y="77"/>
                      </a:lnTo>
                      <a:lnTo>
                        <a:pt x="261" y="109"/>
                      </a:lnTo>
                      <a:lnTo>
                        <a:pt x="261" y="465"/>
                      </a:lnTo>
                      <a:lnTo>
                        <a:pt x="254" y="486"/>
                      </a:lnTo>
                      <a:lnTo>
                        <a:pt x="236" y="500"/>
                      </a:lnTo>
                      <a:lnTo>
                        <a:pt x="222" y="509"/>
                      </a:lnTo>
                      <a:lnTo>
                        <a:pt x="222" y="967"/>
                      </a:lnTo>
                      <a:lnTo>
                        <a:pt x="193" y="989"/>
                      </a:lnTo>
                      <a:lnTo>
                        <a:pt x="166" y="970"/>
                      </a:lnTo>
                      <a:lnTo>
                        <a:pt x="166" y="505"/>
                      </a:lnTo>
                      <a:lnTo>
                        <a:pt x="140" y="498"/>
                      </a:lnTo>
                      <a:lnTo>
                        <a:pt x="121" y="486"/>
                      </a:lnTo>
                      <a:lnTo>
                        <a:pt x="117" y="478"/>
                      </a:lnTo>
                      <a:lnTo>
                        <a:pt x="117" y="460"/>
                      </a:lnTo>
                      <a:lnTo>
                        <a:pt x="117" y="160"/>
                      </a:lnTo>
                      <a:lnTo>
                        <a:pt x="117" y="134"/>
                      </a:lnTo>
                      <a:lnTo>
                        <a:pt x="107" y="109"/>
                      </a:lnTo>
                      <a:lnTo>
                        <a:pt x="93" y="90"/>
                      </a:lnTo>
                      <a:lnTo>
                        <a:pt x="72" y="76"/>
                      </a:lnTo>
                      <a:lnTo>
                        <a:pt x="49" y="70"/>
                      </a:lnTo>
                      <a:lnTo>
                        <a:pt x="0" y="66"/>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3" name="Freeform 55"/>
                <p:cNvSpPr>
                  <a:spLocks/>
                </p:cNvSpPr>
                <p:nvPr/>
              </p:nvSpPr>
              <p:spPr bwMode="auto">
                <a:xfrm>
                  <a:off x="3952" y="3481"/>
                  <a:ext cx="74" cy="310"/>
                </a:xfrm>
                <a:custGeom>
                  <a:avLst/>
                  <a:gdLst>
                    <a:gd name="T0" fmla="*/ 0 w 220"/>
                    <a:gd name="T1" fmla="*/ 62 h 930"/>
                    <a:gd name="T2" fmla="*/ 106 w 220"/>
                    <a:gd name="T3" fmla="*/ 2 h 930"/>
                    <a:gd name="T4" fmla="*/ 142 w 220"/>
                    <a:gd name="T5" fmla="*/ 0 h 930"/>
                    <a:gd name="T6" fmla="*/ 170 w 220"/>
                    <a:gd name="T7" fmla="*/ 10 h 930"/>
                    <a:gd name="T8" fmla="*/ 189 w 220"/>
                    <a:gd name="T9" fmla="*/ 22 h 930"/>
                    <a:gd name="T10" fmla="*/ 203 w 220"/>
                    <a:gd name="T11" fmla="*/ 36 h 930"/>
                    <a:gd name="T12" fmla="*/ 215 w 220"/>
                    <a:gd name="T13" fmla="*/ 55 h 930"/>
                    <a:gd name="T14" fmla="*/ 217 w 220"/>
                    <a:gd name="T15" fmla="*/ 74 h 930"/>
                    <a:gd name="T16" fmla="*/ 220 w 220"/>
                    <a:gd name="T17" fmla="*/ 104 h 930"/>
                    <a:gd name="T18" fmla="*/ 220 w 220"/>
                    <a:gd name="T19" fmla="*/ 439 h 930"/>
                    <a:gd name="T20" fmla="*/ 215 w 220"/>
                    <a:gd name="T21" fmla="*/ 458 h 930"/>
                    <a:gd name="T22" fmla="*/ 198 w 220"/>
                    <a:gd name="T23" fmla="*/ 471 h 930"/>
                    <a:gd name="T24" fmla="*/ 187 w 220"/>
                    <a:gd name="T25" fmla="*/ 480 h 930"/>
                    <a:gd name="T26" fmla="*/ 187 w 220"/>
                    <a:gd name="T27" fmla="*/ 910 h 930"/>
                    <a:gd name="T28" fmla="*/ 162 w 220"/>
                    <a:gd name="T29" fmla="*/ 930 h 930"/>
                    <a:gd name="T30" fmla="*/ 140 w 220"/>
                    <a:gd name="T31" fmla="*/ 912 h 930"/>
                    <a:gd name="T32" fmla="*/ 140 w 220"/>
                    <a:gd name="T33" fmla="*/ 477 h 930"/>
                    <a:gd name="T34" fmla="*/ 118 w 220"/>
                    <a:gd name="T35" fmla="*/ 468 h 930"/>
                    <a:gd name="T36" fmla="*/ 101 w 220"/>
                    <a:gd name="T37" fmla="*/ 458 h 930"/>
                    <a:gd name="T38" fmla="*/ 99 w 220"/>
                    <a:gd name="T39" fmla="*/ 449 h 930"/>
                    <a:gd name="T40" fmla="*/ 99 w 220"/>
                    <a:gd name="T41" fmla="*/ 432 h 930"/>
                    <a:gd name="T42" fmla="*/ 99 w 220"/>
                    <a:gd name="T43" fmla="*/ 151 h 930"/>
                    <a:gd name="T44" fmla="*/ 99 w 220"/>
                    <a:gd name="T45" fmla="*/ 127 h 930"/>
                    <a:gd name="T46" fmla="*/ 90 w 220"/>
                    <a:gd name="T47" fmla="*/ 104 h 930"/>
                    <a:gd name="T48" fmla="*/ 78 w 220"/>
                    <a:gd name="T49" fmla="*/ 84 h 930"/>
                    <a:gd name="T50" fmla="*/ 62 w 220"/>
                    <a:gd name="T51" fmla="*/ 72 h 930"/>
                    <a:gd name="T52" fmla="*/ 42 w 220"/>
                    <a:gd name="T53" fmla="*/ 66 h 930"/>
                    <a:gd name="T54" fmla="*/ 0 w 220"/>
                    <a:gd name="T55" fmla="*/ 62 h 9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0"/>
                    <a:gd name="T85" fmla="*/ 0 h 930"/>
                    <a:gd name="T86" fmla="*/ 220 w 220"/>
                    <a:gd name="T87" fmla="*/ 930 h 9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0" h="930">
                      <a:moveTo>
                        <a:pt x="0" y="62"/>
                      </a:moveTo>
                      <a:lnTo>
                        <a:pt x="106" y="2"/>
                      </a:lnTo>
                      <a:lnTo>
                        <a:pt x="142" y="0"/>
                      </a:lnTo>
                      <a:lnTo>
                        <a:pt x="170" y="10"/>
                      </a:lnTo>
                      <a:lnTo>
                        <a:pt x="189" y="22"/>
                      </a:lnTo>
                      <a:lnTo>
                        <a:pt x="203" y="36"/>
                      </a:lnTo>
                      <a:lnTo>
                        <a:pt x="215" y="55"/>
                      </a:lnTo>
                      <a:lnTo>
                        <a:pt x="217" y="74"/>
                      </a:lnTo>
                      <a:lnTo>
                        <a:pt x="220" y="104"/>
                      </a:lnTo>
                      <a:lnTo>
                        <a:pt x="220" y="439"/>
                      </a:lnTo>
                      <a:lnTo>
                        <a:pt x="215" y="458"/>
                      </a:lnTo>
                      <a:lnTo>
                        <a:pt x="198" y="471"/>
                      </a:lnTo>
                      <a:lnTo>
                        <a:pt x="187" y="480"/>
                      </a:lnTo>
                      <a:lnTo>
                        <a:pt x="187" y="910"/>
                      </a:lnTo>
                      <a:lnTo>
                        <a:pt x="162" y="930"/>
                      </a:lnTo>
                      <a:lnTo>
                        <a:pt x="140" y="912"/>
                      </a:lnTo>
                      <a:lnTo>
                        <a:pt x="140" y="477"/>
                      </a:lnTo>
                      <a:lnTo>
                        <a:pt x="118" y="468"/>
                      </a:lnTo>
                      <a:lnTo>
                        <a:pt x="101" y="458"/>
                      </a:lnTo>
                      <a:lnTo>
                        <a:pt x="99" y="449"/>
                      </a:lnTo>
                      <a:lnTo>
                        <a:pt x="99" y="432"/>
                      </a:lnTo>
                      <a:lnTo>
                        <a:pt x="99" y="151"/>
                      </a:lnTo>
                      <a:lnTo>
                        <a:pt x="99" y="127"/>
                      </a:lnTo>
                      <a:lnTo>
                        <a:pt x="90" y="104"/>
                      </a:lnTo>
                      <a:lnTo>
                        <a:pt x="78" y="84"/>
                      </a:lnTo>
                      <a:lnTo>
                        <a:pt x="62" y="72"/>
                      </a:lnTo>
                      <a:lnTo>
                        <a:pt x="42" y="66"/>
                      </a:lnTo>
                      <a:lnTo>
                        <a:pt x="0" y="62"/>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4" name="Freeform 56"/>
                <p:cNvSpPr>
                  <a:spLocks/>
                </p:cNvSpPr>
                <p:nvPr/>
              </p:nvSpPr>
              <p:spPr bwMode="auto">
                <a:xfrm>
                  <a:off x="4053" y="3427"/>
                  <a:ext cx="68" cy="300"/>
                </a:xfrm>
                <a:custGeom>
                  <a:avLst/>
                  <a:gdLst>
                    <a:gd name="T0" fmla="*/ 0 w 204"/>
                    <a:gd name="T1" fmla="*/ 58 h 900"/>
                    <a:gd name="T2" fmla="*/ 101 w 204"/>
                    <a:gd name="T3" fmla="*/ 1 h 900"/>
                    <a:gd name="T4" fmla="*/ 134 w 204"/>
                    <a:gd name="T5" fmla="*/ 0 h 900"/>
                    <a:gd name="T6" fmla="*/ 158 w 204"/>
                    <a:gd name="T7" fmla="*/ 9 h 900"/>
                    <a:gd name="T8" fmla="*/ 177 w 204"/>
                    <a:gd name="T9" fmla="*/ 20 h 900"/>
                    <a:gd name="T10" fmla="*/ 190 w 204"/>
                    <a:gd name="T11" fmla="*/ 31 h 900"/>
                    <a:gd name="T12" fmla="*/ 200 w 204"/>
                    <a:gd name="T13" fmla="*/ 50 h 900"/>
                    <a:gd name="T14" fmla="*/ 203 w 204"/>
                    <a:gd name="T15" fmla="*/ 68 h 900"/>
                    <a:gd name="T16" fmla="*/ 204 w 204"/>
                    <a:gd name="T17" fmla="*/ 100 h 900"/>
                    <a:gd name="T18" fmla="*/ 204 w 204"/>
                    <a:gd name="T19" fmla="*/ 423 h 900"/>
                    <a:gd name="T20" fmla="*/ 200 w 204"/>
                    <a:gd name="T21" fmla="*/ 442 h 900"/>
                    <a:gd name="T22" fmla="*/ 184 w 204"/>
                    <a:gd name="T23" fmla="*/ 455 h 900"/>
                    <a:gd name="T24" fmla="*/ 175 w 204"/>
                    <a:gd name="T25" fmla="*/ 463 h 900"/>
                    <a:gd name="T26" fmla="*/ 175 w 204"/>
                    <a:gd name="T27" fmla="*/ 880 h 900"/>
                    <a:gd name="T28" fmla="*/ 151 w 204"/>
                    <a:gd name="T29" fmla="*/ 900 h 900"/>
                    <a:gd name="T30" fmla="*/ 131 w 204"/>
                    <a:gd name="T31" fmla="*/ 883 h 900"/>
                    <a:gd name="T32" fmla="*/ 131 w 204"/>
                    <a:gd name="T33" fmla="*/ 460 h 900"/>
                    <a:gd name="T34" fmla="*/ 111 w 204"/>
                    <a:gd name="T35" fmla="*/ 451 h 900"/>
                    <a:gd name="T36" fmla="*/ 95 w 204"/>
                    <a:gd name="T37" fmla="*/ 442 h 900"/>
                    <a:gd name="T38" fmla="*/ 92 w 204"/>
                    <a:gd name="T39" fmla="*/ 435 h 900"/>
                    <a:gd name="T40" fmla="*/ 92 w 204"/>
                    <a:gd name="T41" fmla="*/ 418 h 900"/>
                    <a:gd name="T42" fmla="*/ 92 w 204"/>
                    <a:gd name="T43" fmla="*/ 147 h 900"/>
                    <a:gd name="T44" fmla="*/ 92 w 204"/>
                    <a:gd name="T45" fmla="*/ 123 h 900"/>
                    <a:gd name="T46" fmla="*/ 84 w 204"/>
                    <a:gd name="T47" fmla="*/ 100 h 900"/>
                    <a:gd name="T48" fmla="*/ 74 w 204"/>
                    <a:gd name="T49" fmla="*/ 80 h 900"/>
                    <a:gd name="T50" fmla="*/ 58 w 204"/>
                    <a:gd name="T51" fmla="*/ 68 h 900"/>
                    <a:gd name="T52" fmla="*/ 39 w 204"/>
                    <a:gd name="T53" fmla="*/ 61 h 900"/>
                    <a:gd name="T54" fmla="*/ 0 w 204"/>
                    <a:gd name="T55" fmla="*/ 58 h 9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4"/>
                    <a:gd name="T85" fmla="*/ 0 h 900"/>
                    <a:gd name="T86" fmla="*/ 204 w 204"/>
                    <a:gd name="T87" fmla="*/ 900 h 9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4" h="900">
                      <a:moveTo>
                        <a:pt x="0" y="58"/>
                      </a:moveTo>
                      <a:lnTo>
                        <a:pt x="101" y="1"/>
                      </a:lnTo>
                      <a:lnTo>
                        <a:pt x="134" y="0"/>
                      </a:lnTo>
                      <a:lnTo>
                        <a:pt x="158" y="9"/>
                      </a:lnTo>
                      <a:lnTo>
                        <a:pt x="177" y="20"/>
                      </a:lnTo>
                      <a:lnTo>
                        <a:pt x="190" y="31"/>
                      </a:lnTo>
                      <a:lnTo>
                        <a:pt x="200" y="50"/>
                      </a:lnTo>
                      <a:lnTo>
                        <a:pt x="203" y="68"/>
                      </a:lnTo>
                      <a:lnTo>
                        <a:pt x="204" y="100"/>
                      </a:lnTo>
                      <a:lnTo>
                        <a:pt x="204" y="423"/>
                      </a:lnTo>
                      <a:lnTo>
                        <a:pt x="200" y="442"/>
                      </a:lnTo>
                      <a:lnTo>
                        <a:pt x="184" y="455"/>
                      </a:lnTo>
                      <a:lnTo>
                        <a:pt x="175" y="463"/>
                      </a:lnTo>
                      <a:lnTo>
                        <a:pt x="175" y="880"/>
                      </a:lnTo>
                      <a:lnTo>
                        <a:pt x="151" y="900"/>
                      </a:lnTo>
                      <a:lnTo>
                        <a:pt x="131" y="883"/>
                      </a:lnTo>
                      <a:lnTo>
                        <a:pt x="131" y="460"/>
                      </a:lnTo>
                      <a:lnTo>
                        <a:pt x="111" y="451"/>
                      </a:lnTo>
                      <a:lnTo>
                        <a:pt x="95" y="442"/>
                      </a:lnTo>
                      <a:lnTo>
                        <a:pt x="92" y="435"/>
                      </a:lnTo>
                      <a:lnTo>
                        <a:pt x="92" y="418"/>
                      </a:lnTo>
                      <a:lnTo>
                        <a:pt x="92" y="147"/>
                      </a:lnTo>
                      <a:lnTo>
                        <a:pt x="92" y="123"/>
                      </a:lnTo>
                      <a:lnTo>
                        <a:pt x="84" y="100"/>
                      </a:lnTo>
                      <a:lnTo>
                        <a:pt x="74" y="80"/>
                      </a:lnTo>
                      <a:lnTo>
                        <a:pt x="58" y="68"/>
                      </a:lnTo>
                      <a:lnTo>
                        <a:pt x="39" y="61"/>
                      </a:lnTo>
                      <a:lnTo>
                        <a:pt x="0" y="58"/>
                      </a:lnTo>
                      <a:close/>
                    </a:path>
                  </a:pathLst>
                </a:custGeom>
                <a:solidFill>
                  <a:srgbClr val="C0C0C0"/>
                </a:solidFill>
                <a:ln w="9525">
                  <a:noFill/>
                  <a:round/>
                  <a:headEnd/>
                  <a:tailEnd/>
                </a:ln>
              </p:spPr>
              <p:txBody>
                <a:bodyPr/>
                <a:lstStyle/>
                <a:p>
                  <a:endParaRPr lang="en-US" dirty="0">
                    <a:solidFill>
                      <a:prstClr val="black"/>
                    </a:solidFill>
                  </a:endParaRPr>
                </a:p>
              </p:txBody>
            </p:sp>
            <p:sp>
              <p:nvSpPr>
                <p:cNvPr id="3145" name="Freeform 57"/>
                <p:cNvSpPr>
                  <a:spLocks/>
                </p:cNvSpPr>
                <p:nvPr/>
              </p:nvSpPr>
              <p:spPr bwMode="auto">
                <a:xfrm>
                  <a:off x="4143" y="3378"/>
                  <a:ext cx="67" cy="291"/>
                </a:xfrm>
                <a:custGeom>
                  <a:avLst/>
                  <a:gdLst>
                    <a:gd name="T0" fmla="*/ 0 w 203"/>
                    <a:gd name="T1" fmla="*/ 56 h 871"/>
                    <a:gd name="T2" fmla="*/ 99 w 203"/>
                    <a:gd name="T3" fmla="*/ 0 h 871"/>
                    <a:gd name="T4" fmla="*/ 132 w 203"/>
                    <a:gd name="T5" fmla="*/ 0 h 871"/>
                    <a:gd name="T6" fmla="*/ 158 w 203"/>
                    <a:gd name="T7" fmla="*/ 9 h 871"/>
                    <a:gd name="T8" fmla="*/ 177 w 203"/>
                    <a:gd name="T9" fmla="*/ 21 h 871"/>
                    <a:gd name="T10" fmla="*/ 189 w 203"/>
                    <a:gd name="T11" fmla="*/ 32 h 871"/>
                    <a:gd name="T12" fmla="*/ 200 w 203"/>
                    <a:gd name="T13" fmla="*/ 50 h 871"/>
                    <a:gd name="T14" fmla="*/ 202 w 203"/>
                    <a:gd name="T15" fmla="*/ 68 h 871"/>
                    <a:gd name="T16" fmla="*/ 203 w 203"/>
                    <a:gd name="T17" fmla="*/ 96 h 871"/>
                    <a:gd name="T18" fmla="*/ 203 w 203"/>
                    <a:gd name="T19" fmla="*/ 411 h 871"/>
                    <a:gd name="T20" fmla="*/ 200 w 203"/>
                    <a:gd name="T21" fmla="*/ 430 h 871"/>
                    <a:gd name="T22" fmla="*/ 183 w 203"/>
                    <a:gd name="T23" fmla="*/ 440 h 871"/>
                    <a:gd name="T24" fmla="*/ 173 w 203"/>
                    <a:gd name="T25" fmla="*/ 448 h 871"/>
                    <a:gd name="T26" fmla="*/ 173 w 203"/>
                    <a:gd name="T27" fmla="*/ 851 h 871"/>
                    <a:gd name="T28" fmla="*/ 150 w 203"/>
                    <a:gd name="T29" fmla="*/ 871 h 871"/>
                    <a:gd name="T30" fmla="*/ 130 w 203"/>
                    <a:gd name="T31" fmla="*/ 854 h 871"/>
                    <a:gd name="T32" fmla="*/ 130 w 203"/>
                    <a:gd name="T33" fmla="*/ 446 h 871"/>
                    <a:gd name="T34" fmla="*/ 109 w 203"/>
                    <a:gd name="T35" fmla="*/ 437 h 871"/>
                    <a:gd name="T36" fmla="*/ 93 w 203"/>
                    <a:gd name="T37" fmla="*/ 430 h 871"/>
                    <a:gd name="T38" fmla="*/ 90 w 203"/>
                    <a:gd name="T39" fmla="*/ 421 h 871"/>
                    <a:gd name="T40" fmla="*/ 90 w 203"/>
                    <a:gd name="T41" fmla="*/ 407 h 871"/>
                    <a:gd name="T42" fmla="*/ 90 w 203"/>
                    <a:gd name="T43" fmla="*/ 142 h 871"/>
                    <a:gd name="T44" fmla="*/ 90 w 203"/>
                    <a:gd name="T45" fmla="*/ 119 h 871"/>
                    <a:gd name="T46" fmla="*/ 83 w 203"/>
                    <a:gd name="T47" fmla="*/ 96 h 871"/>
                    <a:gd name="T48" fmla="*/ 72 w 203"/>
                    <a:gd name="T49" fmla="*/ 78 h 871"/>
                    <a:gd name="T50" fmla="*/ 56 w 203"/>
                    <a:gd name="T51" fmla="*/ 66 h 871"/>
                    <a:gd name="T52" fmla="*/ 38 w 203"/>
                    <a:gd name="T53" fmla="*/ 60 h 871"/>
                    <a:gd name="T54" fmla="*/ 0 w 203"/>
                    <a:gd name="T55" fmla="*/ 56 h 8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871"/>
                    <a:gd name="T86" fmla="*/ 203 w 203"/>
                    <a:gd name="T87" fmla="*/ 871 h 8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871">
                      <a:moveTo>
                        <a:pt x="0" y="56"/>
                      </a:moveTo>
                      <a:lnTo>
                        <a:pt x="99" y="0"/>
                      </a:lnTo>
                      <a:lnTo>
                        <a:pt x="132" y="0"/>
                      </a:lnTo>
                      <a:lnTo>
                        <a:pt x="158" y="9"/>
                      </a:lnTo>
                      <a:lnTo>
                        <a:pt x="177" y="21"/>
                      </a:lnTo>
                      <a:lnTo>
                        <a:pt x="189" y="32"/>
                      </a:lnTo>
                      <a:lnTo>
                        <a:pt x="200" y="50"/>
                      </a:lnTo>
                      <a:lnTo>
                        <a:pt x="202" y="68"/>
                      </a:lnTo>
                      <a:lnTo>
                        <a:pt x="203" y="96"/>
                      </a:lnTo>
                      <a:lnTo>
                        <a:pt x="203" y="411"/>
                      </a:lnTo>
                      <a:lnTo>
                        <a:pt x="200" y="430"/>
                      </a:lnTo>
                      <a:lnTo>
                        <a:pt x="183" y="440"/>
                      </a:lnTo>
                      <a:lnTo>
                        <a:pt x="173" y="448"/>
                      </a:lnTo>
                      <a:lnTo>
                        <a:pt x="173" y="851"/>
                      </a:lnTo>
                      <a:lnTo>
                        <a:pt x="150" y="871"/>
                      </a:lnTo>
                      <a:lnTo>
                        <a:pt x="130" y="854"/>
                      </a:lnTo>
                      <a:lnTo>
                        <a:pt x="130" y="446"/>
                      </a:lnTo>
                      <a:lnTo>
                        <a:pt x="109" y="437"/>
                      </a:lnTo>
                      <a:lnTo>
                        <a:pt x="93" y="430"/>
                      </a:lnTo>
                      <a:lnTo>
                        <a:pt x="90" y="421"/>
                      </a:lnTo>
                      <a:lnTo>
                        <a:pt x="90" y="407"/>
                      </a:lnTo>
                      <a:lnTo>
                        <a:pt x="90" y="142"/>
                      </a:lnTo>
                      <a:lnTo>
                        <a:pt x="90" y="119"/>
                      </a:lnTo>
                      <a:lnTo>
                        <a:pt x="83" y="96"/>
                      </a:lnTo>
                      <a:lnTo>
                        <a:pt x="72" y="78"/>
                      </a:lnTo>
                      <a:lnTo>
                        <a:pt x="56" y="66"/>
                      </a:lnTo>
                      <a:lnTo>
                        <a:pt x="38" y="60"/>
                      </a:lnTo>
                      <a:lnTo>
                        <a:pt x="0" y="56"/>
                      </a:lnTo>
                      <a:close/>
                    </a:path>
                  </a:pathLst>
                </a:custGeom>
                <a:solidFill>
                  <a:srgbClr val="C0C0C0"/>
                </a:solidFill>
                <a:ln w="9525">
                  <a:noFill/>
                  <a:round/>
                  <a:headEnd/>
                  <a:tailEnd/>
                </a:ln>
              </p:spPr>
              <p:txBody>
                <a:bodyPr/>
                <a:lstStyle/>
                <a:p>
                  <a:endParaRPr lang="en-US" dirty="0">
                    <a:solidFill>
                      <a:prstClr val="black"/>
                    </a:solidFill>
                  </a:endParaRPr>
                </a:p>
              </p:txBody>
            </p:sp>
          </p:grpSp>
        </p:grpSp>
        <p:grpSp>
          <p:nvGrpSpPr>
            <p:cNvPr id="11" name="Group 58"/>
            <p:cNvGrpSpPr>
              <a:grpSpLocks/>
            </p:cNvGrpSpPr>
            <p:nvPr/>
          </p:nvGrpSpPr>
          <p:grpSpPr bwMode="auto">
            <a:xfrm>
              <a:off x="2478" y="3553"/>
              <a:ext cx="100" cy="31"/>
              <a:chOff x="3355" y="3536"/>
              <a:chExt cx="76" cy="38"/>
            </a:xfrm>
          </p:grpSpPr>
          <p:sp>
            <p:nvSpPr>
              <p:cNvPr id="3136" name="Freeform 59"/>
              <p:cNvSpPr>
                <a:spLocks/>
              </p:cNvSpPr>
              <p:nvPr/>
            </p:nvSpPr>
            <p:spPr bwMode="auto">
              <a:xfrm>
                <a:off x="3356" y="3536"/>
                <a:ext cx="75" cy="28"/>
              </a:xfrm>
              <a:custGeom>
                <a:avLst/>
                <a:gdLst>
                  <a:gd name="T0" fmla="*/ 0 w 226"/>
                  <a:gd name="T1" fmla="*/ 34 h 84"/>
                  <a:gd name="T2" fmla="*/ 196 w 226"/>
                  <a:gd name="T3" fmla="*/ 84 h 84"/>
                  <a:gd name="T4" fmla="*/ 212 w 226"/>
                  <a:gd name="T5" fmla="*/ 77 h 84"/>
                  <a:gd name="T6" fmla="*/ 222 w 226"/>
                  <a:gd name="T7" fmla="*/ 64 h 84"/>
                  <a:gd name="T8" fmla="*/ 226 w 226"/>
                  <a:gd name="T9" fmla="*/ 48 h 84"/>
                  <a:gd name="T10" fmla="*/ 222 w 226"/>
                  <a:gd name="T11" fmla="*/ 34 h 84"/>
                  <a:gd name="T12" fmla="*/ 209 w 226"/>
                  <a:gd name="T13" fmla="*/ 21 h 84"/>
                  <a:gd name="T14" fmla="*/ 186 w 226"/>
                  <a:gd name="T15" fmla="*/ 11 h 84"/>
                  <a:gd name="T16" fmla="*/ 162 w 226"/>
                  <a:gd name="T17" fmla="*/ 3 h 84"/>
                  <a:gd name="T18" fmla="*/ 142 w 226"/>
                  <a:gd name="T19" fmla="*/ 1 h 84"/>
                  <a:gd name="T20" fmla="*/ 119 w 226"/>
                  <a:gd name="T21" fmla="*/ 0 h 84"/>
                  <a:gd name="T22" fmla="*/ 83 w 226"/>
                  <a:gd name="T23" fmla="*/ 1 h 84"/>
                  <a:gd name="T24" fmla="*/ 55 w 226"/>
                  <a:gd name="T25" fmla="*/ 6 h 84"/>
                  <a:gd name="T26" fmla="*/ 31 w 226"/>
                  <a:gd name="T27" fmla="*/ 14 h 84"/>
                  <a:gd name="T28" fmla="*/ 0 w 226"/>
                  <a:gd name="T29" fmla="*/ 3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6"/>
                  <a:gd name="T46" fmla="*/ 0 h 84"/>
                  <a:gd name="T47" fmla="*/ 226 w 226"/>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6" h="84">
                    <a:moveTo>
                      <a:pt x="0" y="34"/>
                    </a:moveTo>
                    <a:lnTo>
                      <a:pt x="196" y="84"/>
                    </a:lnTo>
                    <a:lnTo>
                      <a:pt x="212" y="77"/>
                    </a:lnTo>
                    <a:lnTo>
                      <a:pt x="222" y="64"/>
                    </a:lnTo>
                    <a:lnTo>
                      <a:pt x="226" y="48"/>
                    </a:lnTo>
                    <a:lnTo>
                      <a:pt x="222" y="34"/>
                    </a:lnTo>
                    <a:lnTo>
                      <a:pt x="209" y="21"/>
                    </a:lnTo>
                    <a:lnTo>
                      <a:pt x="186" y="11"/>
                    </a:lnTo>
                    <a:lnTo>
                      <a:pt x="162" y="3"/>
                    </a:lnTo>
                    <a:lnTo>
                      <a:pt x="142" y="1"/>
                    </a:lnTo>
                    <a:lnTo>
                      <a:pt x="119" y="0"/>
                    </a:lnTo>
                    <a:lnTo>
                      <a:pt x="83" y="1"/>
                    </a:lnTo>
                    <a:lnTo>
                      <a:pt x="55" y="6"/>
                    </a:lnTo>
                    <a:lnTo>
                      <a:pt x="31" y="14"/>
                    </a:lnTo>
                    <a:lnTo>
                      <a:pt x="0" y="34"/>
                    </a:lnTo>
                    <a:close/>
                  </a:path>
                </a:pathLst>
              </a:custGeom>
              <a:solidFill>
                <a:srgbClr val="000000"/>
              </a:solidFill>
              <a:ln w="9525">
                <a:noFill/>
                <a:round/>
                <a:headEnd/>
                <a:tailEnd/>
              </a:ln>
            </p:spPr>
            <p:txBody>
              <a:bodyPr/>
              <a:lstStyle/>
              <a:p>
                <a:endParaRPr lang="en-US" dirty="0">
                  <a:solidFill>
                    <a:prstClr val="black"/>
                  </a:solidFill>
                </a:endParaRPr>
              </a:p>
            </p:txBody>
          </p:sp>
          <p:sp>
            <p:nvSpPr>
              <p:cNvPr id="3137" name="Freeform 60"/>
              <p:cNvSpPr>
                <a:spLocks/>
              </p:cNvSpPr>
              <p:nvPr/>
            </p:nvSpPr>
            <p:spPr bwMode="auto">
              <a:xfrm>
                <a:off x="3355" y="3548"/>
                <a:ext cx="66" cy="26"/>
              </a:xfrm>
              <a:custGeom>
                <a:avLst/>
                <a:gdLst>
                  <a:gd name="T0" fmla="*/ 0 w 197"/>
                  <a:gd name="T1" fmla="*/ 0 h 80"/>
                  <a:gd name="T2" fmla="*/ 197 w 197"/>
                  <a:gd name="T3" fmla="*/ 48 h 80"/>
                  <a:gd name="T4" fmla="*/ 197 w 197"/>
                  <a:gd name="T5" fmla="*/ 80 h 80"/>
                  <a:gd name="T6" fmla="*/ 1 w 197"/>
                  <a:gd name="T7" fmla="*/ 30 h 80"/>
                  <a:gd name="T8" fmla="*/ 0 w 197"/>
                  <a:gd name="T9" fmla="*/ 0 h 80"/>
                  <a:gd name="T10" fmla="*/ 0 60000 65536"/>
                  <a:gd name="T11" fmla="*/ 0 60000 65536"/>
                  <a:gd name="T12" fmla="*/ 0 60000 65536"/>
                  <a:gd name="T13" fmla="*/ 0 60000 65536"/>
                  <a:gd name="T14" fmla="*/ 0 60000 65536"/>
                  <a:gd name="T15" fmla="*/ 0 w 197"/>
                  <a:gd name="T16" fmla="*/ 0 h 80"/>
                  <a:gd name="T17" fmla="*/ 197 w 197"/>
                  <a:gd name="T18" fmla="*/ 80 h 80"/>
                </a:gdLst>
                <a:ahLst/>
                <a:cxnLst>
                  <a:cxn ang="T10">
                    <a:pos x="T0" y="T1"/>
                  </a:cxn>
                  <a:cxn ang="T11">
                    <a:pos x="T2" y="T3"/>
                  </a:cxn>
                  <a:cxn ang="T12">
                    <a:pos x="T4" y="T5"/>
                  </a:cxn>
                  <a:cxn ang="T13">
                    <a:pos x="T6" y="T7"/>
                  </a:cxn>
                  <a:cxn ang="T14">
                    <a:pos x="T8" y="T9"/>
                  </a:cxn>
                </a:cxnLst>
                <a:rect l="T15" t="T16" r="T17" b="T18"/>
                <a:pathLst>
                  <a:path w="197" h="80">
                    <a:moveTo>
                      <a:pt x="0" y="0"/>
                    </a:moveTo>
                    <a:lnTo>
                      <a:pt x="197" y="48"/>
                    </a:lnTo>
                    <a:lnTo>
                      <a:pt x="197" y="80"/>
                    </a:lnTo>
                    <a:lnTo>
                      <a:pt x="1" y="30"/>
                    </a:lnTo>
                    <a:lnTo>
                      <a:pt x="0" y="0"/>
                    </a:lnTo>
                    <a:close/>
                  </a:path>
                </a:pathLst>
              </a:custGeom>
              <a:solidFill>
                <a:srgbClr val="000000"/>
              </a:solidFill>
              <a:ln w="9525">
                <a:noFill/>
                <a:round/>
                <a:headEnd/>
                <a:tailEnd/>
              </a:ln>
            </p:spPr>
            <p:txBody>
              <a:bodyPr/>
              <a:lstStyle/>
              <a:p>
                <a:endParaRPr lang="en-US" dirty="0">
                  <a:solidFill>
                    <a:prstClr val="black"/>
                  </a:solidFill>
                </a:endParaRPr>
              </a:p>
            </p:txBody>
          </p:sp>
        </p:grpSp>
      </p:grpSp>
      <p:sp>
        <p:nvSpPr>
          <p:cNvPr id="3093" name="Line 61"/>
          <p:cNvSpPr>
            <a:spLocks noChangeAspect="1" noChangeShapeType="1"/>
          </p:cNvSpPr>
          <p:nvPr/>
        </p:nvSpPr>
        <p:spPr bwMode="auto">
          <a:xfrm flipH="1" flipV="1">
            <a:off x="3554413" y="3813089"/>
            <a:ext cx="469900" cy="0"/>
          </a:xfrm>
          <a:prstGeom prst="line">
            <a:avLst/>
          </a:prstGeom>
          <a:noFill/>
          <a:ln w="12700">
            <a:solidFill>
              <a:srgbClr val="CC6600"/>
            </a:solidFill>
            <a:round/>
            <a:headEnd type="none" w="sm" len="sm"/>
            <a:tailEnd type="triangle" w="lg" len="lg"/>
          </a:ln>
        </p:spPr>
        <p:txBody>
          <a:bodyPr wrap="none" anchor="ctr"/>
          <a:lstStyle/>
          <a:p>
            <a:endParaRPr lang="en-US" dirty="0">
              <a:solidFill>
                <a:prstClr val="black"/>
              </a:solidFill>
            </a:endParaRPr>
          </a:p>
        </p:txBody>
      </p:sp>
      <p:sp>
        <p:nvSpPr>
          <p:cNvPr id="1644610" name="Rectangle 66"/>
          <p:cNvSpPr>
            <a:spLocks noChangeAspect="1" noChangeArrowheads="1"/>
          </p:cNvSpPr>
          <p:nvPr/>
        </p:nvSpPr>
        <p:spPr bwMode="auto">
          <a:xfrm>
            <a:off x="8032751" y="3485697"/>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Decrypt</a:t>
            </a:r>
          </a:p>
          <a:p>
            <a:pPr algn="ctr" eaLnBrk="0" hangingPunct="0">
              <a:defRPr/>
            </a:pPr>
            <a:r>
              <a:rPr lang="en-US" sz="1600" b="1" dirty="0">
                <a:solidFill>
                  <a:prstClr val="white"/>
                </a:solidFill>
                <a:latin typeface="Arial Narrow" pitchFamily="34" charset="0"/>
              </a:rPr>
              <a:t>(AES)</a:t>
            </a:r>
            <a:endParaRPr lang="en-US" sz="1600" b="1" dirty="0">
              <a:solidFill>
                <a:prstClr val="black"/>
              </a:solidFill>
              <a:latin typeface="Arial Narrow" pitchFamily="34" charset="0"/>
            </a:endParaRPr>
          </a:p>
        </p:txBody>
      </p:sp>
      <p:sp>
        <p:nvSpPr>
          <p:cNvPr id="1644640" name="Text Box 96"/>
          <p:cNvSpPr txBox="1">
            <a:spLocks noChangeAspect="1" noChangeArrowheads="1"/>
          </p:cNvSpPr>
          <p:nvPr/>
        </p:nvSpPr>
        <p:spPr bwMode="auto">
          <a:xfrm rot="20700000">
            <a:off x="7277232" y="887576"/>
            <a:ext cx="1802096" cy="646331"/>
          </a:xfrm>
          <a:prstGeom prst="rect">
            <a:avLst/>
          </a:prstGeom>
          <a:noFill/>
          <a:ln w="12700">
            <a:noFill/>
            <a:miter lim="800000"/>
            <a:headEnd/>
            <a:tailEnd/>
          </a:ln>
          <a:effectLst/>
        </p:spPr>
        <p:txBody>
          <a:bodyPr wrap="none">
            <a:spAutoFit/>
          </a:bodyPr>
          <a:lstStyle/>
          <a:p>
            <a:pPr algn="ctr">
              <a:defRPr/>
            </a:pPr>
            <a:r>
              <a:rPr lang="en-US" b="1" dirty="0">
                <a:solidFill>
                  <a:srgbClr val="0066FF"/>
                </a:solidFill>
                <a:latin typeface="Arial Narrow" pitchFamily="34" charset="0"/>
              </a:rPr>
              <a:t>Decryption</a:t>
            </a:r>
          </a:p>
          <a:p>
            <a:pPr algn="ctr">
              <a:defRPr/>
            </a:pPr>
            <a:r>
              <a:rPr lang="en-US" b="1" dirty="0">
                <a:solidFill>
                  <a:srgbClr val="0066FF"/>
                </a:solidFill>
                <a:latin typeface="Arial Narrow" pitchFamily="34" charset="0"/>
              </a:rPr>
              <a:t>Using Secret Key</a:t>
            </a:r>
            <a:r>
              <a:rPr lang="en-US" dirty="0">
                <a:solidFill>
                  <a:srgbClr val="0066FF"/>
                </a:solidFill>
                <a:effectLst>
                  <a:outerShdw blurRad="38100" dist="38100" dir="2700000" algn="tl">
                    <a:srgbClr val="C0C0C0"/>
                  </a:outerShdw>
                </a:effectLst>
                <a:latin typeface="Times New Roman" pitchFamily="18" charset="0"/>
              </a:rPr>
              <a:t> </a:t>
            </a:r>
          </a:p>
        </p:txBody>
      </p:sp>
      <p:sp>
        <p:nvSpPr>
          <p:cNvPr id="1644642" name="Text Box 98"/>
          <p:cNvSpPr txBox="1">
            <a:spLocks noChangeArrowheads="1"/>
          </p:cNvSpPr>
          <p:nvPr/>
        </p:nvSpPr>
        <p:spPr bwMode="black">
          <a:xfrm>
            <a:off x="3505200" y="1304472"/>
            <a:ext cx="1314450" cy="400110"/>
          </a:xfrm>
          <a:prstGeom prst="rect">
            <a:avLst/>
          </a:prstGeom>
          <a:noFill/>
          <a:ln w="9525" algn="ctr">
            <a:noFill/>
            <a:miter lim="800000"/>
            <a:headEnd/>
            <a:tailEnd/>
          </a:ln>
          <a:effectLst/>
        </p:spPr>
        <p:txBody>
          <a:bodyPr>
            <a:spAutoFit/>
          </a:bodyPr>
          <a:lstStyle/>
          <a:p>
            <a:pPr algn="ctr">
              <a:defRPr/>
            </a:pPr>
            <a:r>
              <a:rPr lang="en-US" sz="1000" b="1" dirty="0">
                <a:solidFill>
                  <a:prstClr val="black"/>
                </a:solidFill>
                <a:effectLst>
                  <a:outerShdw blurRad="38100" dist="38100" dir="2700000" algn="tl">
                    <a:srgbClr val="C0C0C0"/>
                  </a:outerShdw>
                </a:effectLst>
              </a:rPr>
              <a:t>Build</a:t>
            </a:r>
          </a:p>
          <a:p>
            <a:pPr algn="ctr">
              <a:defRPr/>
            </a:pPr>
            <a:r>
              <a:rPr lang="en-US" sz="1000" b="1" dirty="0">
                <a:solidFill>
                  <a:prstClr val="black"/>
                </a:solidFill>
                <a:effectLst>
                  <a:outerShdw blurRad="38100" dist="38100" dir="2700000" algn="tl">
                    <a:srgbClr val="C0C0C0"/>
                  </a:outerShdw>
                </a:effectLst>
              </a:rPr>
              <a:t>Environment</a:t>
            </a:r>
          </a:p>
        </p:txBody>
      </p:sp>
      <p:sp>
        <p:nvSpPr>
          <p:cNvPr id="102" name="AutoShape 254"/>
          <p:cNvSpPr>
            <a:spLocks noChangeArrowheads="1"/>
          </p:cNvSpPr>
          <p:nvPr/>
        </p:nvSpPr>
        <p:spPr bwMode="auto">
          <a:xfrm>
            <a:off x="5511007" y="3487483"/>
            <a:ext cx="976312" cy="510778"/>
          </a:xfrm>
          <a:prstGeom prst="flowChartAlternateProcess">
            <a:avLst/>
          </a:prstGeom>
          <a:solidFill>
            <a:schemeClr val="tx1"/>
          </a:solidFill>
          <a:ln w="25400">
            <a:noFill/>
            <a:miter lim="800000"/>
            <a:headEnd/>
            <a:tailEnd type="none" w="lg" len="sm"/>
          </a:ln>
          <a:effectLst>
            <a:outerShdw dist="35921" dir="2700000" algn="ctr" rotWithShape="0">
              <a:srgbClr val="808080"/>
            </a:outerShdw>
          </a:effectLst>
        </p:spPr>
        <p:txBody>
          <a:bodyPr tIns="91440" bIns="91440" anchor="ctr">
            <a:spAutoFit/>
          </a:bodyPr>
          <a:lstStyle/>
          <a:p>
            <a:pPr>
              <a:defRPr/>
            </a:pPr>
            <a:endParaRPr lang="en-US" dirty="0">
              <a:solidFill>
                <a:prstClr val="black"/>
              </a:solidFill>
            </a:endParaRPr>
          </a:p>
        </p:txBody>
      </p:sp>
      <p:grpSp>
        <p:nvGrpSpPr>
          <p:cNvPr id="12" name="Group 255"/>
          <p:cNvGrpSpPr>
            <a:grpSpLocks noChangeAspect="1"/>
          </p:cNvGrpSpPr>
          <p:nvPr/>
        </p:nvGrpSpPr>
        <p:grpSpPr bwMode="auto">
          <a:xfrm>
            <a:off x="6127546" y="3358394"/>
            <a:ext cx="275344" cy="286293"/>
            <a:chOff x="1300" y="1519"/>
            <a:chExt cx="752" cy="756"/>
          </a:xfrm>
        </p:grpSpPr>
        <p:sp>
          <p:nvSpPr>
            <p:cNvPr id="104" name="Freeform 256"/>
            <p:cNvSpPr>
              <a:spLocks noChangeAspect="1"/>
            </p:cNvSpPr>
            <p:nvPr/>
          </p:nvSpPr>
          <p:spPr bwMode="black">
            <a:xfrm>
              <a:off x="1512" y="1519"/>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5" name="Freeform 257"/>
            <p:cNvSpPr>
              <a:spLocks noChangeAspect="1"/>
            </p:cNvSpPr>
            <p:nvPr/>
          </p:nvSpPr>
          <p:spPr bwMode="black">
            <a:xfrm>
              <a:off x="1661" y="1591"/>
              <a:ext cx="249" cy="148"/>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6" name="Freeform 258"/>
            <p:cNvSpPr>
              <a:spLocks noChangeAspect="1"/>
            </p:cNvSpPr>
            <p:nvPr/>
          </p:nvSpPr>
          <p:spPr bwMode="black">
            <a:xfrm>
              <a:off x="1798" y="1667"/>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7" name="Freeform 259"/>
            <p:cNvSpPr>
              <a:spLocks noChangeAspect="1"/>
            </p:cNvSpPr>
            <p:nvPr/>
          </p:nvSpPr>
          <p:spPr bwMode="black">
            <a:xfrm>
              <a:off x="1586" y="1795"/>
              <a:ext cx="254" cy="148"/>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8" name="Freeform 260"/>
            <p:cNvSpPr>
              <a:spLocks noChangeAspect="1"/>
            </p:cNvSpPr>
            <p:nvPr/>
          </p:nvSpPr>
          <p:spPr bwMode="black">
            <a:xfrm>
              <a:off x="1729" y="1872"/>
              <a:ext cx="249"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09" name="Freeform 261"/>
            <p:cNvSpPr>
              <a:spLocks noChangeAspect="1"/>
            </p:cNvSpPr>
            <p:nvPr/>
          </p:nvSpPr>
          <p:spPr bwMode="black">
            <a:xfrm>
              <a:off x="1375" y="1923"/>
              <a:ext cx="249" cy="148"/>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10" name="Freeform 262"/>
            <p:cNvSpPr>
              <a:spLocks noChangeAspect="1"/>
            </p:cNvSpPr>
            <p:nvPr/>
          </p:nvSpPr>
          <p:spPr bwMode="black">
            <a:xfrm>
              <a:off x="1512" y="1999"/>
              <a:ext cx="254" cy="1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sp>
          <p:nvSpPr>
            <p:cNvPr id="111" name="Freeform 263"/>
            <p:cNvSpPr>
              <a:spLocks noChangeAspect="1"/>
            </p:cNvSpPr>
            <p:nvPr/>
          </p:nvSpPr>
          <p:spPr bwMode="black">
            <a:xfrm>
              <a:off x="1300" y="2132"/>
              <a:ext cx="249" cy="143"/>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FFFF"/>
            </a:solidFill>
            <a:ln w="9525">
              <a:noFill/>
              <a:round/>
              <a:headEnd/>
              <a:tailEnd/>
            </a:ln>
            <a:effectLst>
              <a:outerShdw dist="35921" dir="2700000" algn="ctr" rotWithShape="0">
                <a:srgbClr val="808080"/>
              </a:outerShdw>
            </a:effectLst>
          </p:spPr>
          <p:txBody>
            <a:bodyPr/>
            <a:lstStyle/>
            <a:p>
              <a:pPr>
                <a:defRPr/>
              </a:pPr>
              <a:endParaRPr lang="en-US" dirty="0">
                <a:solidFill>
                  <a:prstClr val="black"/>
                </a:solidFill>
              </a:endParaRPr>
            </a:p>
          </p:txBody>
        </p:sp>
      </p:grpSp>
      <p:sp>
        <p:nvSpPr>
          <p:cNvPr id="112" name="Text Box 20"/>
          <p:cNvSpPr txBox="1">
            <a:spLocks noChangeArrowheads="1"/>
          </p:cNvSpPr>
          <p:nvPr/>
        </p:nvSpPr>
        <p:spPr bwMode="auto">
          <a:xfrm>
            <a:off x="5468705" y="4644562"/>
            <a:ext cx="1114243" cy="553998"/>
          </a:xfrm>
          <a:prstGeom prst="rect">
            <a:avLst/>
          </a:prstGeom>
          <a:noFill/>
          <a:ln w="25400">
            <a:noFill/>
            <a:miter lim="800000"/>
            <a:headEnd/>
            <a:tailEnd/>
          </a:ln>
          <a:scene3d>
            <a:camera prst="orthographicFront">
              <a:rot lat="19265771" lon="18001564" rev="4250282"/>
            </a:camera>
            <a:lightRig rig="threePt" dir="t"/>
          </a:scene3d>
        </p:spPr>
        <p:txBody>
          <a:bodyPr wrap="square" tIns="91440" bIns="91440">
            <a:spAutoFit/>
          </a:bodyPr>
          <a:lstStyle/>
          <a:p>
            <a:pPr algn="ctr"/>
            <a:r>
              <a:rPr lang="en-US" sz="2400" b="1" dirty="0">
                <a:solidFill>
                  <a:srgbClr val="0066CC"/>
                </a:solidFill>
              </a:rPr>
              <a:t>Flash</a:t>
            </a:r>
          </a:p>
        </p:txBody>
      </p:sp>
      <p:sp>
        <p:nvSpPr>
          <p:cNvPr id="113" name="AutoShape 15"/>
          <p:cNvSpPr>
            <a:spLocks noChangeAspect="1" noChangeArrowheads="1"/>
          </p:cNvSpPr>
          <p:nvPr/>
        </p:nvSpPr>
        <p:spPr bwMode="auto">
          <a:xfrm rot="16200000">
            <a:off x="4825983" y="3179523"/>
            <a:ext cx="390525" cy="1330060"/>
          </a:xfrm>
          <a:prstGeom prst="downArrow">
            <a:avLst>
              <a:gd name="adj1" fmla="val 50000"/>
              <a:gd name="adj2" fmla="val 25000"/>
            </a:avLst>
          </a:prstGeom>
          <a:solidFill>
            <a:srgbClr val="FF9999"/>
          </a:solidFill>
          <a:ln w="12700">
            <a:solidFill>
              <a:schemeClr val="tx1"/>
            </a:solidFill>
            <a:miter lim="800000"/>
            <a:headEnd type="none" w="sm" len="sm"/>
            <a:tailEnd type="none" w="sm" len="sm"/>
          </a:ln>
          <a:effectLst/>
        </p:spPr>
        <p:txBody>
          <a:bodyPr wrap="none" anchor="ctr"/>
          <a:lstStyle/>
          <a:p>
            <a:pPr>
              <a:defRPr/>
            </a:pPr>
            <a:endParaRPr lang="en-US" dirty="0">
              <a:solidFill>
                <a:prstClr val="black"/>
              </a:solidFill>
            </a:endParaRPr>
          </a:p>
        </p:txBody>
      </p:sp>
      <p:sp>
        <p:nvSpPr>
          <p:cNvPr id="114" name="AutoShape 15"/>
          <p:cNvSpPr>
            <a:spLocks noChangeAspect="1" noChangeArrowheads="1"/>
          </p:cNvSpPr>
          <p:nvPr/>
        </p:nvSpPr>
        <p:spPr bwMode="auto">
          <a:xfrm rot="16200000">
            <a:off x="4472494" y="4115636"/>
            <a:ext cx="390525" cy="1804523"/>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p:spPr>
        <p:txBody>
          <a:bodyPr wrap="none" anchor="ctr"/>
          <a:lstStyle/>
          <a:p>
            <a:pPr>
              <a:defRPr/>
            </a:pPr>
            <a:endParaRPr lang="en-US" dirty="0">
              <a:solidFill>
                <a:prstClr val="black"/>
              </a:solidFill>
            </a:endParaRPr>
          </a:p>
        </p:txBody>
      </p:sp>
      <p:sp>
        <p:nvSpPr>
          <p:cNvPr id="115" name="AutoShape 14"/>
          <p:cNvSpPr>
            <a:spLocks noChangeAspect="1" noChangeArrowheads="1"/>
          </p:cNvSpPr>
          <p:nvPr/>
        </p:nvSpPr>
        <p:spPr bwMode="auto">
          <a:xfrm>
            <a:off x="2774951" y="4726490"/>
            <a:ext cx="874713" cy="628650"/>
          </a:xfrm>
          <a:prstGeom prst="flowChartMagneticDisk">
            <a:avLst/>
          </a:prstGeom>
          <a:solidFill>
            <a:schemeClr val="tx1">
              <a:lumMod val="50000"/>
              <a:lumOff val="50000"/>
            </a:schemeClr>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400" b="1" dirty="0">
                <a:solidFill>
                  <a:prstClr val="white"/>
                </a:solidFill>
                <a:latin typeface="Arial Narrow" pitchFamily="34" charset="0"/>
              </a:rPr>
              <a:t>Encrypted</a:t>
            </a:r>
          </a:p>
          <a:p>
            <a:pPr algn="ctr" eaLnBrk="0" hangingPunct="0">
              <a:defRPr/>
            </a:pPr>
            <a:r>
              <a:rPr lang="en-US" sz="1400" b="1" dirty="0">
                <a:solidFill>
                  <a:prstClr val="white"/>
                </a:solidFill>
                <a:latin typeface="Arial Narrow" pitchFamily="34" charset="0"/>
              </a:rPr>
              <a:t>SW Image</a:t>
            </a:r>
            <a:endParaRPr lang="en-US" sz="1200" dirty="0">
              <a:solidFill>
                <a:prstClr val="white"/>
              </a:solidFill>
              <a:latin typeface="Arial Narrow" pitchFamily="34" charset="0"/>
            </a:endParaRPr>
          </a:p>
        </p:txBody>
      </p:sp>
      <p:sp>
        <p:nvSpPr>
          <p:cNvPr id="116" name="AutoShape 8"/>
          <p:cNvSpPr>
            <a:spLocks noChangeAspect="1" noChangeArrowheads="1"/>
          </p:cNvSpPr>
          <p:nvPr/>
        </p:nvSpPr>
        <p:spPr bwMode="auto">
          <a:xfrm>
            <a:off x="5816890" y="4033104"/>
            <a:ext cx="390525" cy="771161"/>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p:spPr>
        <p:txBody>
          <a:bodyPr wrap="none" anchor="ctr"/>
          <a:lstStyle/>
          <a:p>
            <a:pPr>
              <a:defRPr/>
            </a:pPr>
            <a:endParaRPr lang="en-US" dirty="0">
              <a:solidFill>
                <a:prstClr val="black"/>
              </a:solidFill>
            </a:endParaRPr>
          </a:p>
        </p:txBody>
      </p:sp>
      <p:sp>
        <p:nvSpPr>
          <p:cNvPr id="117" name="Rectangle 16"/>
          <p:cNvSpPr>
            <a:spLocks noChangeAspect="1" noChangeArrowheads="1"/>
          </p:cNvSpPr>
          <p:nvPr/>
        </p:nvSpPr>
        <p:spPr bwMode="auto">
          <a:xfrm>
            <a:off x="5723767" y="3671112"/>
            <a:ext cx="576768" cy="34723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defRPr/>
            </a:pPr>
            <a:r>
              <a:rPr lang="en-US" sz="1100" b="1" dirty="0">
                <a:solidFill>
                  <a:prstClr val="white"/>
                </a:solidFill>
                <a:latin typeface="Arial Narrow" pitchFamily="34" charset="0"/>
              </a:rPr>
              <a:t>CAAM</a:t>
            </a:r>
          </a:p>
          <a:p>
            <a:pPr algn="ctr" eaLnBrk="0" hangingPunct="0">
              <a:defRPr/>
            </a:pPr>
            <a:r>
              <a:rPr lang="en-US" sz="1100" b="1" dirty="0">
                <a:solidFill>
                  <a:prstClr val="white"/>
                </a:solidFill>
                <a:latin typeface="Arial Narrow" pitchFamily="34" charset="0"/>
              </a:rPr>
              <a:t>(AES)</a:t>
            </a:r>
          </a:p>
        </p:txBody>
      </p:sp>
      <p:sp>
        <p:nvSpPr>
          <p:cNvPr id="118" name="Rectangle 12"/>
          <p:cNvSpPr>
            <a:spLocks noChangeAspect="1" noChangeArrowheads="1"/>
          </p:cNvSpPr>
          <p:nvPr/>
        </p:nvSpPr>
        <p:spPr bwMode="auto">
          <a:xfrm rot="5400000">
            <a:off x="5668521" y="4313005"/>
            <a:ext cx="679731" cy="184666"/>
          </a:xfrm>
          <a:prstGeom prst="rect">
            <a:avLst/>
          </a:prstGeom>
          <a:noFill/>
          <a:ln w="9525">
            <a:noFill/>
            <a:miter lim="800000"/>
            <a:headEnd/>
            <a:tailEnd/>
          </a:ln>
        </p:spPr>
        <p:txBody>
          <a:bodyPr wrap="square" lIns="0" tIns="0" rIns="0" bIns="0">
            <a:spAutoFit/>
          </a:bodyPr>
          <a:lstStyle/>
          <a:p>
            <a:pPr algn="ctr" eaLnBrk="0" hangingPunct="0"/>
            <a:r>
              <a:rPr lang="en-US" sz="1200" b="1" dirty="0">
                <a:solidFill>
                  <a:prstClr val="white"/>
                </a:solidFill>
                <a:latin typeface="Arial Narrow" pitchFamily="34" charset="0"/>
              </a:rPr>
              <a:t>Key Blob</a:t>
            </a:r>
          </a:p>
        </p:txBody>
      </p:sp>
      <p:grpSp>
        <p:nvGrpSpPr>
          <p:cNvPr id="13" name="Group 68"/>
          <p:cNvGrpSpPr>
            <a:grpSpLocks noChangeAspect="1"/>
          </p:cNvGrpSpPr>
          <p:nvPr/>
        </p:nvGrpSpPr>
        <p:grpSpPr bwMode="auto">
          <a:xfrm>
            <a:off x="5877515" y="3319189"/>
            <a:ext cx="203790" cy="155565"/>
            <a:chOff x="3400" y="1775"/>
            <a:chExt cx="430" cy="261"/>
          </a:xfrm>
        </p:grpSpPr>
        <p:sp>
          <p:nvSpPr>
            <p:cNvPr id="3127" name="Freeform 69"/>
            <p:cNvSpPr>
              <a:spLocks noChangeAspect="1"/>
            </p:cNvSpPr>
            <p:nvPr/>
          </p:nvSpPr>
          <p:spPr bwMode="auto">
            <a:xfrm>
              <a:off x="3534" y="1886"/>
              <a:ext cx="296" cy="32"/>
            </a:xfrm>
            <a:custGeom>
              <a:avLst/>
              <a:gdLst>
                <a:gd name="T0" fmla="*/ 859 w 889"/>
                <a:gd name="T1" fmla="*/ 97 h 97"/>
                <a:gd name="T2" fmla="*/ 864 w 889"/>
                <a:gd name="T3" fmla="*/ 95 h 97"/>
                <a:gd name="T4" fmla="*/ 868 w 889"/>
                <a:gd name="T5" fmla="*/ 91 h 97"/>
                <a:gd name="T6" fmla="*/ 872 w 889"/>
                <a:gd name="T7" fmla="*/ 90 h 97"/>
                <a:gd name="T8" fmla="*/ 874 w 889"/>
                <a:gd name="T9" fmla="*/ 87 h 97"/>
                <a:gd name="T10" fmla="*/ 879 w 889"/>
                <a:gd name="T11" fmla="*/ 80 h 97"/>
                <a:gd name="T12" fmla="*/ 882 w 889"/>
                <a:gd name="T13" fmla="*/ 76 h 97"/>
                <a:gd name="T14" fmla="*/ 884 w 889"/>
                <a:gd name="T15" fmla="*/ 71 h 97"/>
                <a:gd name="T16" fmla="*/ 887 w 889"/>
                <a:gd name="T17" fmla="*/ 66 h 97"/>
                <a:gd name="T18" fmla="*/ 888 w 889"/>
                <a:gd name="T19" fmla="*/ 60 h 97"/>
                <a:gd name="T20" fmla="*/ 889 w 889"/>
                <a:gd name="T21" fmla="*/ 54 h 97"/>
                <a:gd name="T22" fmla="*/ 889 w 889"/>
                <a:gd name="T23" fmla="*/ 46 h 97"/>
                <a:gd name="T24" fmla="*/ 889 w 889"/>
                <a:gd name="T25" fmla="*/ 40 h 97"/>
                <a:gd name="T26" fmla="*/ 888 w 889"/>
                <a:gd name="T27" fmla="*/ 33 h 97"/>
                <a:gd name="T28" fmla="*/ 887 w 889"/>
                <a:gd name="T29" fmla="*/ 28 h 97"/>
                <a:gd name="T30" fmla="*/ 884 w 889"/>
                <a:gd name="T31" fmla="*/ 23 h 97"/>
                <a:gd name="T32" fmla="*/ 879 w 889"/>
                <a:gd name="T33" fmla="*/ 14 h 97"/>
                <a:gd name="T34" fmla="*/ 874 w 889"/>
                <a:gd name="T35" fmla="*/ 8 h 97"/>
                <a:gd name="T36" fmla="*/ 868 w 889"/>
                <a:gd name="T37" fmla="*/ 4 h 97"/>
                <a:gd name="T38" fmla="*/ 864 w 889"/>
                <a:gd name="T39" fmla="*/ 1 h 97"/>
                <a:gd name="T40" fmla="*/ 859 w 889"/>
                <a:gd name="T41" fmla="*/ 0 h 97"/>
                <a:gd name="T42" fmla="*/ 0 w 889"/>
                <a:gd name="T43" fmla="*/ 0 h 97"/>
                <a:gd name="T44" fmla="*/ 0 w 889"/>
                <a:gd name="T45" fmla="*/ 97 h 97"/>
                <a:gd name="T46" fmla="*/ 859 w 889"/>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9"/>
                <a:gd name="T73" fmla="*/ 0 h 97"/>
                <a:gd name="T74" fmla="*/ 889 w 88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9" h="97">
                  <a:moveTo>
                    <a:pt x="859" y="97"/>
                  </a:moveTo>
                  <a:lnTo>
                    <a:pt x="864" y="95"/>
                  </a:lnTo>
                  <a:lnTo>
                    <a:pt x="868" y="91"/>
                  </a:lnTo>
                  <a:lnTo>
                    <a:pt x="872" y="90"/>
                  </a:lnTo>
                  <a:lnTo>
                    <a:pt x="874" y="87"/>
                  </a:lnTo>
                  <a:lnTo>
                    <a:pt x="879" y="80"/>
                  </a:lnTo>
                  <a:lnTo>
                    <a:pt x="882" y="76"/>
                  </a:lnTo>
                  <a:lnTo>
                    <a:pt x="884" y="71"/>
                  </a:lnTo>
                  <a:lnTo>
                    <a:pt x="887" y="66"/>
                  </a:lnTo>
                  <a:lnTo>
                    <a:pt x="888" y="60"/>
                  </a:lnTo>
                  <a:lnTo>
                    <a:pt x="889" y="54"/>
                  </a:lnTo>
                  <a:lnTo>
                    <a:pt x="889" y="46"/>
                  </a:lnTo>
                  <a:lnTo>
                    <a:pt x="889" y="40"/>
                  </a:lnTo>
                  <a:lnTo>
                    <a:pt x="888" y="33"/>
                  </a:lnTo>
                  <a:lnTo>
                    <a:pt x="887" y="28"/>
                  </a:lnTo>
                  <a:lnTo>
                    <a:pt x="884" y="23"/>
                  </a:lnTo>
                  <a:lnTo>
                    <a:pt x="879" y="14"/>
                  </a:lnTo>
                  <a:lnTo>
                    <a:pt x="874" y="8"/>
                  </a:lnTo>
                  <a:lnTo>
                    <a:pt x="868" y="4"/>
                  </a:lnTo>
                  <a:lnTo>
                    <a:pt x="864" y="1"/>
                  </a:lnTo>
                  <a:lnTo>
                    <a:pt x="859" y="0"/>
                  </a:lnTo>
                  <a:lnTo>
                    <a:pt x="0" y="0"/>
                  </a:lnTo>
                  <a:lnTo>
                    <a:pt x="0" y="97"/>
                  </a:lnTo>
                  <a:lnTo>
                    <a:pt x="859" y="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28" name="Freeform 70"/>
            <p:cNvSpPr>
              <a:spLocks noChangeAspect="1"/>
            </p:cNvSpPr>
            <p:nvPr/>
          </p:nvSpPr>
          <p:spPr bwMode="auto">
            <a:xfrm>
              <a:off x="3760" y="1915"/>
              <a:ext cx="46" cy="47"/>
            </a:xfrm>
            <a:custGeom>
              <a:avLst/>
              <a:gdLst>
                <a:gd name="T0" fmla="*/ 45 w 137"/>
                <a:gd name="T1" fmla="*/ 141 h 141"/>
                <a:gd name="T2" fmla="*/ 45 w 137"/>
                <a:gd name="T3" fmla="*/ 54 h 141"/>
                <a:gd name="T4" fmla="*/ 85 w 137"/>
                <a:gd name="T5" fmla="*/ 54 h 141"/>
                <a:gd name="T6" fmla="*/ 85 w 137"/>
                <a:gd name="T7" fmla="*/ 141 h 141"/>
                <a:gd name="T8" fmla="*/ 137 w 137"/>
                <a:gd name="T9" fmla="*/ 141 h 141"/>
                <a:gd name="T10" fmla="*/ 137 w 137"/>
                <a:gd name="T11" fmla="*/ 0 h 141"/>
                <a:gd name="T12" fmla="*/ 0 w 137"/>
                <a:gd name="T13" fmla="*/ 0 h 141"/>
                <a:gd name="T14" fmla="*/ 0 w 137"/>
                <a:gd name="T15" fmla="*/ 141 h 141"/>
                <a:gd name="T16" fmla="*/ 45 w 137"/>
                <a:gd name="T17" fmla="*/ 141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41"/>
                <a:gd name="T29" fmla="*/ 137 w 137"/>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41">
                  <a:moveTo>
                    <a:pt x="45" y="141"/>
                  </a:moveTo>
                  <a:lnTo>
                    <a:pt x="45" y="54"/>
                  </a:lnTo>
                  <a:lnTo>
                    <a:pt x="85" y="54"/>
                  </a:lnTo>
                  <a:lnTo>
                    <a:pt x="85" y="141"/>
                  </a:lnTo>
                  <a:lnTo>
                    <a:pt x="137" y="141"/>
                  </a:lnTo>
                  <a:lnTo>
                    <a:pt x="137" y="0"/>
                  </a:lnTo>
                  <a:lnTo>
                    <a:pt x="0" y="0"/>
                  </a:lnTo>
                  <a:lnTo>
                    <a:pt x="0" y="141"/>
                  </a:lnTo>
                  <a:lnTo>
                    <a:pt x="45" y="141"/>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29" name="Freeform 71"/>
            <p:cNvSpPr>
              <a:spLocks noChangeAspect="1"/>
            </p:cNvSpPr>
            <p:nvPr/>
          </p:nvSpPr>
          <p:spPr bwMode="auto">
            <a:xfrm>
              <a:off x="3400" y="1775"/>
              <a:ext cx="149" cy="261"/>
            </a:xfrm>
            <a:custGeom>
              <a:avLst/>
              <a:gdLst>
                <a:gd name="T0" fmla="*/ 127 w 446"/>
                <a:gd name="T1" fmla="*/ 359 h 782"/>
                <a:gd name="T2" fmla="*/ 106 w 446"/>
                <a:gd name="T3" fmla="*/ 322 h 782"/>
                <a:gd name="T4" fmla="*/ 94 w 446"/>
                <a:gd name="T5" fmla="*/ 278 h 782"/>
                <a:gd name="T6" fmla="*/ 95 w 446"/>
                <a:gd name="T7" fmla="*/ 239 h 782"/>
                <a:gd name="T8" fmla="*/ 110 w 446"/>
                <a:gd name="T9" fmla="*/ 198 h 782"/>
                <a:gd name="T10" fmla="*/ 134 w 446"/>
                <a:gd name="T11" fmla="*/ 164 h 782"/>
                <a:gd name="T12" fmla="*/ 164 w 446"/>
                <a:gd name="T13" fmla="*/ 138 h 782"/>
                <a:gd name="T14" fmla="*/ 198 w 446"/>
                <a:gd name="T15" fmla="*/ 122 h 782"/>
                <a:gd name="T16" fmla="*/ 231 w 446"/>
                <a:gd name="T17" fmla="*/ 119 h 782"/>
                <a:gd name="T18" fmla="*/ 262 w 446"/>
                <a:gd name="T19" fmla="*/ 127 h 782"/>
                <a:gd name="T20" fmla="*/ 291 w 446"/>
                <a:gd name="T21" fmla="*/ 145 h 782"/>
                <a:gd name="T22" fmla="*/ 322 w 446"/>
                <a:gd name="T23" fmla="*/ 181 h 782"/>
                <a:gd name="T24" fmla="*/ 351 w 446"/>
                <a:gd name="T25" fmla="*/ 239 h 782"/>
                <a:gd name="T26" fmla="*/ 371 w 446"/>
                <a:gd name="T27" fmla="*/ 311 h 782"/>
                <a:gd name="T28" fmla="*/ 378 w 446"/>
                <a:gd name="T29" fmla="*/ 391 h 782"/>
                <a:gd name="T30" fmla="*/ 375 w 446"/>
                <a:gd name="T31" fmla="*/ 446 h 782"/>
                <a:gd name="T32" fmla="*/ 362 w 446"/>
                <a:gd name="T33" fmla="*/ 509 h 782"/>
                <a:gd name="T34" fmla="*/ 333 w 446"/>
                <a:gd name="T35" fmla="*/ 583 h 782"/>
                <a:gd name="T36" fmla="*/ 310 w 446"/>
                <a:gd name="T37" fmla="*/ 617 h 782"/>
                <a:gd name="T38" fmla="*/ 283 w 446"/>
                <a:gd name="T39" fmla="*/ 643 h 782"/>
                <a:gd name="T40" fmla="*/ 255 w 446"/>
                <a:gd name="T41" fmla="*/ 657 h 782"/>
                <a:gd name="T42" fmla="*/ 223 w 446"/>
                <a:gd name="T43" fmla="*/ 664 h 782"/>
                <a:gd name="T44" fmla="*/ 182 w 446"/>
                <a:gd name="T45" fmla="*/ 657 h 782"/>
                <a:gd name="T46" fmla="*/ 148 w 446"/>
                <a:gd name="T47" fmla="*/ 644 h 782"/>
                <a:gd name="T48" fmla="*/ 121 w 446"/>
                <a:gd name="T49" fmla="*/ 622 h 782"/>
                <a:gd name="T50" fmla="*/ 101 w 446"/>
                <a:gd name="T51" fmla="*/ 591 h 782"/>
                <a:gd name="T52" fmla="*/ 93 w 446"/>
                <a:gd name="T53" fmla="*/ 551 h 782"/>
                <a:gd name="T54" fmla="*/ 101 w 446"/>
                <a:gd name="T55" fmla="*/ 503 h 782"/>
                <a:gd name="T56" fmla="*/ 127 w 446"/>
                <a:gd name="T57" fmla="*/ 445 h 782"/>
                <a:gd name="T58" fmla="*/ 0 w 446"/>
                <a:gd name="T59" fmla="*/ 391 h 782"/>
                <a:gd name="T60" fmla="*/ 5 w 446"/>
                <a:gd name="T61" fmla="*/ 492 h 782"/>
                <a:gd name="T62" fmla="*/ 17 w 446"/>
                <a:gd name="T63" fmla="*/ 576 h 782"/>
                <a:gd name="T64" fmla="*/ 38 w 446"/>
                <a:gd name="T65" fmla="*/ 644 h 782"/>
                <a:gd name="T66" fmla="*/ 66 w 446"/>
                <a:gd name="T67" fmla="*/ 697 h 782"/>
                <a:gd name="T68" fmla="*/ 99 w 446"/>
                <a:gd name="T69" fmla="*/ 736 h 782"/>
                <a:gd name="T70" fmla="*/ 136 w 446"/>
                <a:gd name="T71" fmla="*/ 762 h 782"/>
                <a:gd name="T72" fmla="*/ 178 w 446"/>
                <a:gd name="T73" fmla="*/ 777 h 782"/>
                <a:gd name="T74" fmla="*/ 223 w 446"/>
                <a:gd name="T75" fmla="*/ 782 h 782"/>
                <a:gd name="T76" fmla="*/ 268 w 446"/>
                <a:gd name="T77" fmla="*/ 775 h 782"/>
                <a:gd name="T78" fmla="*/ 310 w 446"/>
                <a:gd name="T79" fmla="*/ 751 h 782"/>
                <a:gd name="T80" fmla="*/ 347 w 446"/>
                <a:gd name="T81" fmla="*/ 715 h 782"/>
                <a:gd name="T82" fmla="*/ 381 w 446"/>
                <a:gd name="T83" fmla="*/ 667 h 782"/>
                <a:gd name="T84" fmla="*/ 413 w 446"/>
                <a:gd name="T85" fmla="*/ 594 h 782"/>
                <a:gd name="T86" fmla="*/ 433 w 446"/>
                <a:gd name="T87" fmla="*/ 525 h 782"/>
                <a:gd name="T88" fmla="*/ 444 w 446"/>
                <a:gd name="T89" fmla="*/ 450 h 782"/>
                <a:gd name="T90" fmla="*/ 445 w 446"/>
                <a:gd name="T91" fmla="*/ 371 h 782"/>
                <a:gd name="T92" fmla="*/ 439 w 446"/>
                <a:gd name="T93" fmla="*/ 293 h 782"/>
                <a:gd name="T94" fmla="*/ 424 w 446"/>
                <a:gd name="T95" fmla="*/ 222 h 782"/>
                <a:gd name="T96" fmla="*/ 402 w 446"/>
                <a:gd name="T97" fmla="*/ 158 h 782"/>
                <a:gd name="T98" fmla="*/ 373 w 446"/>
                <a:gd name="T99" fmla="*/ 102 h 782"/>
                <a:gd name="T100" fmla="*/ 339 w 446"/>
                <a:gd name="T101" fmla="*/ 56 h 782"/>
                <a:gd name="T102" fmla="*/ 299 w 446"/>
                <a:gd name="T103" fmla="*/ 23 h 782"/>
                <a:gd name="T104" fmla="*/ 257 w 446"/>
                <a:gd name="T105" fmla="*/ 4 h 782"/>
                <a:gd name="T106" fmla="*/ 211 w 446"/>
                <a:gd name="T107" fmla="*/ 1 h 782"/>
                <a:gd name="T108" fmla="*/ 167 w 446"/>
                <a:gd name="T109" fmla="*/ 12 h 782"/>
                <a:gd name="T110" fmla="*/ 126 w 446"/>
                <a:gd name="T111" fmla="*/ 38 h 782"/>
                <a:gd name="T112" fmla="*/ 90 w 446"/>
                <a:gd name="T113" fmla="*/ 77 h 782"/>
                <a:gd name="T114" fmla="*/ 51 w 446"/>
                <a:gd name="T115" fmla="*/ 143 h 782"/>
                <a:gd name="T116" fmla="*/ 27 w 446"/>
                <a:gd name="T117" fmla="*/ 204 h 782"/>
                <a:gd name="T118" fmla="*/ 10 w 446"/>
                <a:gd name="T119" fmla="*/ 275 h 782"/>
                <a:gd name="T120" fmla="*/ 1 w 446"/>
                <a:gd name="T121" fmla="*/ 351 h 7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6"/>
                <a:gd name="T184" fmla="*/ 0 h 782"/>
                <a:gd name="T185" fmla="*/ 446 w 446"/>
                <a:gd name="T186" fmla="*/ 782 h 7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6" h="782">
                  <a:moveTo>
                    <a:pt x="163" y="397"/>
                  </a:moveTo>
                  <a:lnTo>
                    <a:pt x="150" y="383"/>
                  </a:lnTo>
                  <a:lnTo>
                    <a:pt x="139" y="371"/>
                  </a:lnTo>
                  <a:lnTo>
                    <a:pt x="127" y="359"/>
                  </a:lnTo>
                  <a:lnTo>
                    <a:pt x="124" y="353"/>
                  </a:lnTo>
                  <a:lnTo>
                    <a:pt x="119" y="346"/>
                  </a:lnTo>
                  <a:lnTo>
                    <a:pt x="111" y="334"/>
                  </a:lnTo>
                  <a:lnTo>
                    <a:pt x="106" y="322"/>
                  </a:lnTo>
                  <a:lnTo>
                    <a:pt x="101" y="309"/>
                  </a:lnTo>
                  <a:lnTo>
                    <a:pt x="98" y="297"/>
                  </a:lnTo>
                  <a:lnTo>
                    <a:pt x="95" y="285"/>
                  </a:lnTo>
                  <a:lnTo>
                    <a:pt x="94" y="278"/>
                  </a:lnTo>
                  <a:lnTo>
                    <a:pt x="94" y="274"/>
                  </a:lnTo>
                  <a:lnTo>
                    <a:pt x="93" y="261"/>
                  </a:lnTo>
                  <a:lnTo>
                    <a:pt x="94" y="250"/>
                  </a:lnTo>
                  <a:lnTo>
                    <a:pt x="95" y="239"/>
                  </a:lnTo>
                  <a:lnTo>
                    <a:pt x="98" y="228"/>
                  </a:lnTo>
                  <a:lnTo>
                    <a:pt x="101" y="218"/>
                  </a:lnTo>
                  <a:lnTo>
                    <a:pt x="105" y="208"/>
                  </a:lnTo>
                  <a:lnTo>
                    <a:pt x="110" y="198"/>
                  </a:lnTo>
                  <a:lnTo>
                    <a:pt x="115" y="188"/>
                  </a:lnTo>
                  <a:lnTo>
                    <a:pt x="121" y="180"/>
                  </a:lnTo>
                  <a:lnTo>
                    <a:pt x="127" y="171"/>
                  </a:lnTo>
                  <a:lnTo>
                    <a:pt x="134" y="164"/>
                  </a:lnTo>
                  <a:lnTo>
                    <a:pt x="141" y="156"/>
                  </a:lnTo>
                  <a:lnTo>
                    <a:pt x="148" y="149"/>
                  </a:lnTo>
                  <a:lnTo>
                    <a:pt x="157" y="143"/>
                  </a:lnTo>
                  <a:lnTo>
                    <a:pt x="164" y="138"/>
                  </a:lnTo>
                  <a:lnTo>
                    <a:pt x="173" y="133"/>
                  </a:lnTo>
                  <a:lnTo>
                    <a:pt x="182" y="129"/>
                  </a:lnTo>
                  <a:lnTo>
                    <a:pt x="189" y="125"/>
                  </a:lnTo>
                  <a:lnTo>
                    <a:pt x="198" y="122"/>
                  </a:lnTo>
                  <a:lnTo>
                    <a:pt x="207" y="120"/>
                  </a:lnTo>
                  <a:lnTo>
                    <a:pt x="215" y="119"/>
                  </a:lnTo>
                  <a:lnTo>
                    <a:pt x="223" y="118"/>
                  </a:lnTo>
                  <a:lnTo>
                    <a:pt x="231" y="119"/>
                  </a:lnTo>
                  <a:lnTo>
                    <a:pt x="239" y="120"/>
                  </a:lnTo>
                  <a:lnTo>
                    <a:pt x="246" y="122"/>
                  </a:lnTo>
                  <a:lnTo>
                    <a:pt x="255" y="124"/>
                  </a:lnTo>
                  <a:lnTo>
                    <a:pt x="262" y="127"/>
                  </a:lnTo>
                  <a:lnTo>
                    <a:pt x="270" y="130"/>
                  </a:lnTo>
                  <a:lnTo>
                    <a:pt x="277" y="135"/>
                  </a:lnTo>
                  <a:lnTo>
                    <a:pt x="283" y="140"/>
                  </a:lnTo>
                  <a:lnTo>
                    <a:pt x="291" y="145"/>
                  </a:lnTo>
                  <a:lnTo>
                    <a:pt x="297" y="151"/>
                  </a:lnTo>
                  <a:lnTo>
                    <a:pt x="303" y="158"/>
                  </a:lnTo>
                  <a:lnTo>
                    <a:pt x="310" y="165"/>
                  </a:lnTo>
                  <a:lnTo>
                    <a:pt x="322" y="181"/>
                  </a:lnTo>
                  <a:lnTo>
                    <a:pt x="333" y="198"/>
                  </a:lnTo>
                  <a:lnTo>
                    <a:pt x="343" y="218"/>
                  </a:lnTo>
                  <a:lnTo>
                    <a:pt x="347" y="228"/>
                  </a:lnTo>
                  <a:lnTo>
                    <a:pt x="351" y="239"/>
                  </a:lnTo>
                  <a:lnTo>
                    <a:pt x="360" y="261"/>
                  </a:lnTo>
                  <a:lnTo>
                    <a:pt x="362" y="272"/>
                  </a:lnTo>
                  <a:lnTo>
                    <a:pt x="366" y="285"/>
                  </a:lnTo>
                  <a:lnTo>
                    <a:pt x="371" y="311"/>
                  </a:lnTo>
                  <a:lnTo>
                    <a:pt x="373" y="323"/>
                  </a:lnTo>
                  <a:lnTo>
                    <a:pt x="375" y="336"/>
                  </a:lnTo>
                  <a:lnTo>
                    <a:pt x="377" y="364"/>
                  </a:lnTo>
                  <a:lnTo>
                    <a:pt x="378" y="391"/>
                  </a:lnTo>
                  <a:lnTo>
                    <a:pt x="378" y="406"/>
                  </a:lnTo>
                  <a:lnTo>
                    <a:pt x="377" y="419"/>
                  </a:lnTo>
                  <a:lnTo>
                    <a:pt x="376" y="433"/>
                  </a:lnTo>
                  <a:lnTo>
                    <a:pt x="375" y="446"/>
                  </a:lnTo>
                  <a:lnTo>
                    <a:pt x="373" y="459"/>
                  </a:lnTo>
                  <a:lnTo>
                    <a:pt x="371" y="472"/>
                  </a:lnTo>
                  <a:lnTo>
                    <a:pt x="366" y="497"/>
                  </a:lnTo>
                  <a:lnTo>
                    <a:pt x="362" y="509"/>
                  </a:lnTo>
                  <a:lnTo>
                    <a:pt x="360" y="520"/>
                  </a:lnTo>
                  <a:lnTo>
                    <a:pt x="351" y="544"/>
                  </a:lnTo>
                  <a:lnTo>
                    <a:pt x="343" y="565"/>
                  </a:lnTo>
                  <a:lnTo>
                    <a:pt x="333" y="583"/>
                  </a:lnTo>
                  <a:lnTo>
                    <a:pt x="328" y="593"/>
                  </a:lnTo>
                  <a:lnTo>
                    <a:pt x="322" y="601"/>
                  </a:lnTo>
                  <a:lnTo>
                    <a:pt x="315" y="609"/>
                  </a:lnTo>
                  <a:lnTo>
                    <a:pt x="310" y="617"/>
                  </a:lnTo>
                  <a:lnTo>
                    <a:pt x="303" y="624"/>
                  </a:lnTo>
                  <a:lnTo>
                    <a:pt x="297" y="630"/>
                  </a:lnTo>
                  <a:lnTo>
                    <a:pt x="291" y="636"/>
                  </a:lnTo>
                  <a:lnTo>
                    <a:pt x="283" y="643"/>
                  </a:lnTo>
                  <a:lnTo>
                    <a:pt x="277" y="647"/>
                  </a:lnTo>
                  <a:lnTo>
                    <a:pt x="270" y="651"/>
                  </a:lnTo>
                  <a:lnTo>
                    <a:pt x="262" y="655"/>
                  </a:lnTo>
                  <a:lnTo>
                    <a:pt x="255" y="657"/>
                  </a:lnTo>
                  <a:lnTo>
                    <a:pt x="246" y="660"/>
                  </a:lnTo>
                  <a:lnTo>
                    <a:pt x="239" y="662"/>
                  </a:lnTo>
                  <a:lnTo>
                    <a:pt x="231" y="664"/>
                  </a:lnTo>
                  <a:lnTo>
                    <a:pt x="223" y="664"/>
                  </a:lnTo>
                  <a:lnTo>
                    <a:pt x="207" y="662"/>
                  </a:lnTo>
                  <a:lnTo>
                    <a:pt x="198" y="661"/>
                  </a:lnTo>
                  <a:lnTo>
                    <a:pt x="189" y="660"/>
                  </a:lnTo>
                  <a:lnTo>
                    <a:pt x="182" y="657"/>
                  </a:lnTo>
                  <a:lnTo>
                    <a:pt x="173" y="655"/>
                  </a:lnTo>
                  <a:lnTo>
                    <a:pt x="164" y="651"/>
                  </a:lnTo>
                  <a:lnTo>
                    <a:pt x="157" y="647"/>
                  </a:lnTo>
                  <a:lnTo>
                    <a:pt x="148" y="644"/>
                  </a:lnTo>
                  <a:lnTo>
                    <a:pt x="141" y="639"/>
                  </a:lnTo>
                  <a:lnTo>
                    <a:pt x="134" y="633"/>
                  </a:lnTo>
                  <a:lnTo>
                    <a:pt x="127" y="628"/>
                  </a:lnTo>
                  <a:lnTo>
                    <a:pt x="121" y="622"/>
                  </a:lnTo>
                  <a:lnTo>
                    <a:pt x="115" y="614"/>
                  </a:lnTo>
                  <a:lnTo>
                    <a:pt x="110" y="607"/>
                  </a:lnTo>
                  <a:lnTo>
                    <a:pt x="105" y="599"/>
                  </a:lnTo>
                  <a:lnTo>
                    <a:pt x="101" y="591"/>
                  </a:lnTo>
                  <a:lnTo>
                    <a:pt x="98" y="581"/>
                  </a:lnTo>
                  <a:lnTo>
                    <a:pt x="95" y="572"/>
                  </a:lnTo>
                  <a:lnTo>
                    <a:pt x="94" y="561"/>
                  </a:lnTo>
                  <a:lnTo>
                    <a:pt x="93" y="551"/>
                  </a:lnTo>
                  <a:lnTo>
                    <a:pt x="94" y="540"/>
                  </a:lnTo>
                  <a:lnTo>
                    <a:pt x="95" y="528"/>
                  </a:lnTo>
                  <a:lnTo>
                    <a:pt x="98" y="515"/>
                  </a:lnTo>
                  <a:lnTo>
                    <a:pt x="101" y="503"/>
                  </a:lnTo>
                  <a:lnTo>
                    <a:pt x="106" y="490"/>
                  </a:lnTo>
                  <a:lnTo>
                    <a:pt x="111" y="475"/>
                  </a:lnTo>
                  <a:lnTo>
                    <a:pt x="119" y="461"/>
                  </a:lnTo>
                  <a:lnTo>
                    <a:pt x="127" y="445"/>
                  </a:lnTo>
                  <a:lnTo>
                    <a:pt x="139" y="430"/>
                  </a:lnTo>
                  <a:lnTo>
                    <a:pt x="150" y="413"/>
                  </a:lnTo>
                  <a:lnTo>
                    <a:pt x="163" y="397"/>
                  </a:lnTo>
                  <a:lnTo>
                    <a:pt x="0" y="391"/>
                  </a:lnTo>
                  <a:lnTo>
                    <a:pt x="0" y="418"/>
                  </a:lnTo>
                  <a:lnTo>
                    <a:pt x="1" y="444"/>
                  </a:lnTo>
                  <a:lnTo>
                    <a:pt x="2" y="469"/>
                  </a:lnTo>
                  <a:lnTo>
                    <a:pt x="5" y="492"/>
                  </a:lnTo>
                  <a:lnTo>
                    <a:pt x="7" y="514"/>
                  </a:lnTo>
                  <a:lnTo>
                    <a:pt x="10" y="536"/>
                  </a:lnTo>
                  <a:lnTo>
                    <a:pt x="14" y="556"/>
                  </a:lnTo>
                  <a:lnTo>
                    <a:pt x="17" y="576"/>
                  </a:lnTo>
                  <a:lnTo>
                    <a:pt x="22" y="594"/>
                  </a:lnTo>
                  <a:lnTo>
                    <a:pt x="27" y="612"/>
                  </a:lnTo>
                  <a:lnTo>
                    <a:pt x="32" y="629"/>
                  </a:lnTo>
                  <a:lnTo>
                    <a:pt x="38" y="644"/>
                  </a:lnTo>
                  <a:lnTo>
                    <a:pt x="45" y="659"/>
                  </a:lnTo>
                  <a:lnTo>
                    <a:pt x="51" y="672"/>
                  </a:lnTo>
                  <a:lnTo>
                    <a:pt x="58" y="685"/>
                  </a:lnTo>
                  <a:lnTo>
                    <a:pt x="66" y="697"/>
                  </a:lnTo>
                  <a:lnTo>
                    <a:pt x="73" y="708"/>
                  </a:lnTo>
                  <a:lnTo>
                    <a:pt x="82" y="718"/>
                  </a:lnTo>
                  <a:lnTo>
                    <a:pt x="90" y="728"/>
                  </a:lnTo>
                  <a:lnTo>
                    <a:pt x="99" y="736"/>
                  </a:lnTo>
                  <a:lnTo>
                    <a:pt x="108" y="744"/>
                  </a:lnTo>
                  <a:lnTo>
                    <a:pt x="116" y="751"/>
                  </a:lnTo>
                  <a:lnTo>
                    <a:pt x="126" y="757"/>
                  </a:lnTo>
                  <a:lnTo>
                    <a:pt x="136" y="762"/>
                  </a:lnTo>
                  <a:lnTo>
                    <a:pt x="146" y="767"/>
                  </a:lnTo>
                  <a:lnTo>
                    <a:pt x="157" y="771"/>
                  </a:lnTo>
                  <a:lnTo>
                    <a:pt x="167" y="775"/>
                  </a:lnTo>
                  <a:lnTo>
                    <a:pt x="178" y="777"/>
                  </a:lnTo>
                  <a:lnTo>
                    <a:pt x="189" y="780"/>
                  </a:lnTo>
                  <a:lnTo>
                    <a:pt x="200" y="781"/>
                  </a:lnTo>
                  <a:lnTo>
                    <a:pt x="211" y="782"/>
                  </a:lnTo>
                  <a:lnTo>
                    <a:pt x="223" y="782"/>
                  </a:lnTo>
                  <a:lnTo>
                    <a:pt x="235" y="782"/>
                  </a:lnTo>
                  <a:lnTo>
                    <a:pt x="246" y="780"/>
                  </a:lnTo>
                  <a:lnTo>
                    <a:pt x="257" y="777"/>
                  </a:lnTo>
                  <a:lnTo>
                    <a:pt x="268" y="775"/>
                  </a:lnTo>
                  <a:lnTo>
                    <a:pt x="278" y="770"/>
                  </a:lnTo>
                  <a:lnTo>
                    <a:pt x="289" y="765"/>
                  </a:lnTo>
                  <a:lnTo>
                    <a:pt x="299" y="759"/>
                  </a:lnTo>
                  <a:lnTo>
                    <a:pt x="310" y="751"/>
                  </a:lnTo>
                  <a:lnTo>
                    <a:pt x="319" y="744"/>
                  </a:lnTo>
                  <a:lnTo>
                    <a:pt x="329" y="735"/>
                  </a:lnTo>
                  <a:lnTo>
                    <a:pt x="339" y="725"/>
                  </a:lnTo>
                  <a:lnTo>
                    <a:pt x="347" y="715"/>
                  </a:lnTo>
                  <a:lnTo>
                    <a:pt x="356" y="704"/>
                  </a:lnTo>
                  <a:lnTo>
                    <a:pt x="365" y="693"/>
                  </a:lnTo>
                  <a:lnTo>
                    <a:pt x="373" y="681"/>
                  </a:lnTo>
                  <a:lnTo>
                    <a:pt x="381" y="667"/>
                  </a:lnTo>
                  <a:lnTo>
                    <a:pt x="394" y="640"/>
                  </a:lnTo>
                  <a:lnTo>
                    <a:pt x="402" y="625"/>
                  </a:lnTo>
                  <a:lnTo>
                    <a:pt x="408" y="609"/>
                  </a:lnTo>
                  <a:lnTo>
                    <a:pt x="413" y="594"/>
                  </a:lnTo>
                  <a:lnTo>
                    <a:pt x="419" y="577"/>
                  </a:lnTo>
                  <a:lnTo>
                    <a:pt x="424" y="561"/>
                  </a:lnTo>
                  <a:lnTo>
                    <a:pt x="428" y="544"/>
                  </a:lnTo>
                  <a:lnTo>
                    <a:pt x="433" y="525"/>
                  </a:lnTo>
                  <a:lnTo>
                    <a:pt x="435" y="507"/>
                  </a:lnTo>
                  <a:lnTo>
                    <a:pt x="439" y="488"/>
                  </a:lnTo>
                  <a:lnTo>
                    <a:pt x="441" y="470"/>
                  </a:lnTo>
                  <a:lnTo>
                    <a:pt x="444" y="450"/>
                  </a:lnTo>
                  <a:lnTo>
                    <a:pt x="445" y="431"/>
                  </a:lnTo>
                  <a:lnTo>
                    <a:pt x="445" y="411"/>
                  </a:lnTo>
                  <a:lnTo>
                    <a:pt x="446" y="391"/>
                  </a:lnTo>
                  <a:lnTo>
                    <a:pt x="445" y="371"/>
                  </a:lnTo>
                  <a:lnTo>
                    <a:pt x="445" y="351"/>
                  </a:lnTo>
                  <a:lnTo>
                    <a:pt x="444" y="332"/>
                  </a:lnTo>
                  <a:lnTo>
                    <a:pt x="441" y="312"/>
                  </a:lnTo>
                  <a:lnTo>
                    <a:pt x="439" y="293"/>
                  </a:lnTo>
                  <a:lnTo>
                    <a:pt x="435" y="275"/>
                  </a:lnTo>
                  <a:lnTo>
                    <a:pt x="433" y="256"/>
                  </a:lnTo>
                  <a:lnTo>
                    <a:pt x="428" y="239"/>
                  </a:lnTo>
                  <a:lnTo>
                    <a:pt x="424" y="222"/>
                  </a:lnTo>
                  <a:lnTo>
                    <a:pt x="419" y="204"/>
                  </a:lnTo>
                  <a:lnTo>
                    <a:pt x="413" y="188"/>
                  </a:lnTo>
                  <a:lnTo>
                    <a:pt x="408" y="172"/>
                  </a:lnTo>
                  <a:lnTo>
                    <a:pt x="402" y="158"/>
                  </a:lnTo>
                  <a:lnTo>
                    <a:pt x="394" y="143"/>
                  </a:lnTo>
                  <a:lnTo>
                    <a:pt x="388" y="128"/>
                  </a:lnTo>
                  <a:lnTo>
                    <a:pt x="381" y="114"/>
                  </a:lnTo>
                  <a:lnTo>
                    <a:pt x="373" y="102"/>
                  </a:lnTo>
                  <a:lnTo>
                    <a:pt x="365" y="90"/>
                  </a:lnTo>
                  <a:lnTo>
                    <a:pt x="356" y="77"/>
                  </a:lnTo>
                  <a:lnTo>
                    <a:pt x="347" y="66"/>
                  </a:lnTo>
                  <a:lnTo>
                    <a:pt x="339" y="56"/>
                  </a:lnTo>
                  <a:lnTo>
                    <a:pt x="329" y="46"/>
                  </a:lnTo>
                  <a:lnTo>
                    <a:pt x="319" y="38"/>
                  </a:lnTo>
                  <a:lnTo>
                    <a:pt x="310" y="30"/>
                  </a:lnTo>
                  <a:lnTo>
                    <a:pt x="299" y="23"/>
                  </a:lnTo>
                  <a:lnTo>
                    <a:pt x="289" y="17"/>
                  </a:lnTo>
                  <a:lnTo>
                    <a:pt x="278" y="12"/>
                  </a:lnTo>
                  <a:lnTo>
                    <a:pt x="268" y="8"/>
                  </a:lnTo>
                  <a:lnTo>
                    <a:pt x="257" y="4"/>
                  </a:lnTo>
                  <a:lnTo>
                    <a:pt x="246" y="2"/>
                  </a:lnTo>
                  <a:lnTo>
                    <a:pt x="235" y="1"/>
                  </a:lnTo>
                  <a:lnTo>
                    <a:pt x="223" y="0"/>
                  </a:lnTo>
                  <a:lnTo>
                    <a:pt x="211" y="1"/>
                  </a:lnTo>
                  <a:lnTo>
                    <a:pt x="200" y="2"/>
                  </a:lnTo>
                  <a:lnTo>
                    <a:pt x="189" y="4"/>
                  </a:lnTo>
                  <a:lnTo>
                    <a:pt x="178" y="8"/>
                  </a:lnTo>
                  <a:lnTo>
                    <a:pt x="167" y="12"/>
                  </a:lnTo>
                  <a:lnTo>
                    <a:pt x="157" y="17"/>
                  </a:lnTo>
                  <a:lnTo>
                    <a:pt x="146" y="23"/>
                  </a:lnTo>
                  <a:lnTo>
                    <a:pt x="136" y="30"/>
                  </a:lnTo>
                  <a:lnTo>
                    <a:pt x="126" y="38"/>
                  </a:lnTo>
                  <a:lnTo>
                    <a:pt x="116" y="46"/>
                  </a:lnTo>
                  <a:lnTo>
                    <a:pt x="108" y="56"/>
                  </a:lnTo>
                  <a:lnTo>
                    <a:pt x="99" y="66"/>
                  </a:lnTo>
                  <a:lnTo>
                    <a:pt x="90" y="77"/>
                  </a:lnTo>
                  <a:lnTo>
                    <a:pt x="82" y="90"/>
                  </a:lnTo>
                  <a:lnTo>
                    <a:pt x="73" y="102"/>
                  </a:lnTo>
                  <a:lnTo>
                    <a:pt x="66" y="114"/>
                  </a:lnTo>
                  <a:lnTo>
                    <a:pt x="51" y="143"/>
                  </a:lnTo>
                  <a:lnTo>
                    <a:pt x="45" y="158"/>
                  </a:lnTo>
                  <a:lnTo>
                    <a:pt x="38" y="172"/>
                  </a:lnTo>
                  <a:lnTo>
                    <a:pt x="32" y="188"/>
                  </a:lnTo>
                  <a:lnTo>
                    <a:pt x="27" y="204"/>
                  </a:lnTo>
                  <a:lnTo>
                    <a:pt x="22" y="222"/>
                  </a:lnTo>
                  <a:lnTo>
                    <a:pt x="17" y="239"/>
                  </a:lnTo>
                  <a:lnTo>
                    <a:pt x="14" y="256"/>
                  </a:lnTo>
                  <a:lnTo>
                    <a:pt x="10" y="275"/>
                  </a:lnTo>
                  <a:lnTo>
                    <a:pt x="7" y="293"/>
                  </a:lnTo>
                  <a:lnTo>
                    <a:pt x="5" y="312"/>
                  </a:lnTo>
                  <a:lnTo>
                    <a:pt x="2" y="332"/>
                  </a:lnTo>
                  <a:lnTo>
                    <a:pt x="1" y="351"/>
                  </a:lnTo>
                  <a:lnTo>
                    <a:pt x="0" y="371"/>
                  </a:lnTo>
                  <a:lnTo>
                    <a:pt x="0" y="391"/>
                  </a:lnTo>
                  <a:lnTo>
                    <a:pt x="163" y="3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3130" name="Rectangle 72"/>
            <p:cNvSpPr>
              <a:spLocks noChangeAspect="1" noChangeArrowheads="1"/>
            </p:cNvSpPr>
            <p:nvPr/>
          </p:nvSpPr>
          <p:spPr bwMode="auto">
            <a:xfrm>
              <a:off x="3731"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sp>
          <p:nvSpPr>
            <p:cNvPr id="3131" name="Rectangle 73"/>
            <p:cNvSpPr>
              <a:spLocks noChangeAspect="1" noChangeArrowheads="1"/>
            </p:cNvSpPr>
            <p:nvPr/>
          </p:nvSpPr>
          <p:spPr bwMode="auto">
            <a:xfrm>
              <a:off x="3704"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grpSp>
      <p:sp>
        <p:nvSpPr>
          <p:cNvPr id="3110" name="Rectangle 84"/>
          <p:cNvSpPr>
            <a:spLocks noChangeAspect="1" noChangeArrowheads="1"/>
          </p:cNvSpPr>
          <p:nvPr/>
        </p:nvSpPr>
        <p:spPr bwMode="auto">
          <a:xfrm>
            <a:off x="5584193" y="3271974"/>
            <a:ext cx="259686" cy="369332"/>
          </a:xfrm>
          <a:prstGeom prst="rect">
            <a:avLst/>
          </a:prstGeom>
          <a:noFill/>
          <a:ln w="9525">
            <a:noFill/>
            <a:miter lim="800000"/>
            <a:headEnd/>
            <a:tailEnd/>
          </a:ln>
        </p:spPr>
        <p:txBody>
          <a:bodyPr wrap="none" lIns="0" tIns="0" rIns="0" bIns="0">
            <a:spAutoFit/>
          </a:bodyPr>
          <a:lstStyle/>
          <a:p>
            <a:pPr algn="ctr" eaLnBrk="0" hangingPunct="0"/>
            <a:r>
              <a:rPr lang="en-US" sz="1200" b="1" dirty="0">
                <a:solidFill>
                  <a:srgbClr val="FF9900"/>
                </a:solidFill>
                <a:latin typeface="Arial Narrow" pitchFamily="34" charset="0"/>
              </a:rPr>
              <a:t>OTP</a:t>
            </a:r>
          </a:p>
          <a:p>
            <a:pPr algn="ctr" eaLnBrk="0" hangingPunct="0"/>
            <a:r>
              <a:rPr lang="en-US" sz="1200" b="1" dirty="0">
                <a:solidFill>
                  <a:srgbClr val="FF9900"/>
                </a:solidFill>
                <a:latin typeface="Arial Narrow" pitchFamily="34" charset="0"/>
              </a:rPr>
              <a:t>Key</a:t>
            </a:r>
          </a:p>
        </p:txBody>
      </p:sp>
      <p:sp>
        <p:nvSpPr>
          <p:cNvPr id="120" name="Line 61"/>
          <p:cNvSpPr>
            <a:spLocks noChangeAspect="1" noChangeShapeType="1"/>
          </p:cNvSpPr>
          <p:nvPr/>
        </p:nvSpPr>
        <p:spPr bwMode="auto">
          <a:xfrm rot="16200000" flipH="1">
            <a:off x="5877936" y="3563345"/>
            <a:ext cx="233420" cy="7685"/>
          </a:xfrm>
          <a:prstGeom prst="line">
            <a:avLst/>
          </a:prstGeom>
          <a:noFill/>
          <a:ln w="12700">
            <a:solidFill>
              <a:srgbClr val="CC6600"/>
            </a:solidFill>
            <a:round/>
            <a:headEnd type="none" w="sm" len="sm"/>
            <a:tailEnd type="triangle" w="lg" len="lg"/>
          </a:ln>
        </p:spPr>
        <p:txBody>
          <a:bodyPr wrap="none" anchor="ctr"/>
          <a:lstStyle/>
          <a:p>
            <a:endParaRPr lang="en-US" dirty="0">
              <a:solidFill>
                <a:prstClr val="black"/>
              </a:solidFill>
            </a:endParaRPr>
          </a:p>
        </p:txBody>
      </p:sp>
      <p:sp>
        <p:nvSpPr>
          <p:cNvPr id="122" name="AutoShape 8"/>
          <p:cNvSpPr>
            <a:spLocks noChangeAspect="1" noChangeArrowheads="1"/>
          </p:cNvSpPr>
          <p:nvPr/>
        </p:nvSpPr>
        <p:spPr bwMode="auto">
          <a:xfrm rot="10800000">
            <a:off x="8406338" y="4154484"/>
            <a:ext cx="390525" cy="771161"/>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23" name="Rectangle 12"/>
          <p:cNvSpPr>
            <a:spLocks noChangeAspect="1" noChangeArrowheads="1"/>
          </p:cNvSpPr>
          <p:nvPr/>
        </p:nvSpPr>
        <p:spPr bwMode="auto">
          <a:xfrm rot="16200000">
            <a:off x="8257969" y="4434385"/>
            <a:ext cx="679731" cy="184666"/>
          </a:xfrm>
          <a:prstGeom prst="rect">
            <a:avLst/>
          </a:prstGeom>
          <a:noFill/>
          <a:ln w="9525">
            <a:noFill/>
            <a:miter lim="800000"/>
            <a:headEnd/>
            <a:tailEnd/>
          </a:ln>
        </p:spPr>
        <p:txBody>
          <a:bodyPr wrap="square" lIns="0" tIns="0" rIns="0" bIns="0">
            <a:spAutoFit/>
          </a:bodyPr>
          <a:lstStyle/>
          <a:p>
            <a:pPr algn="ctr" eaLnBrk="0" hangingPunct="0"/>
            <a:r>
              <a:rPr lang="en-US" sz="1200" b="1" dirty="0">
                <a:solidFill>
                  <a:prstClr val="white"/>
                </a:solidFill>
                <a:latin typeface="Arial Narrow" pitchFamily="34" charset="0"/>
              </a:rPr>
              <a:t>Key Blob</a:t>
            </a:r>
          </a:p>
        </p:txBody>
      </p:sp>
      <p:sp>
        <p:nvSpPr>
          <p:cNvPr id="124" name="AutoShape 14"/>
          <p:cNvSpPr>
            <a:spLocks noChangeAspect="1" noChangeArrowheads="1"/>
          </p:cNvSpPr>
          <p:nvPr/>
        </p:nvSpPr>
        <p:spPr bwMode="auto">
          <a:xfrm>
            <a:off x="9381957" y="4726490"/>
            <a:ext cx="874713" cy="628650"/>
          </a:xfrm>
          <a:prstGeom prst="flowChartMagneticDisk">
            <a:avLst/>
          </a:prstGeom>
          <a:solidFill>
            <a:schemeClr val="tx1">
              <a:lumMod val="50000"/>
              <a:lumOff val="50000"/>
            </a:schemeClr>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400" b="1" dirty="0">
                <a:solidFill>
                  <a:prstClr val="white"/>
                </a:solidFill>
                <a:latin typeface="Arial Narrow" pitchFamily="34" charset="0"/>
              </a:rPr>
              <a:t>Encrypted</a:t>
            </a:r>
          </a:p>
          <a:p>
            <a:pPr algn="ctr" eaLnBrk="0" hangingPunct="0">
              <a:defRPr/>
            </a:pPr>
            <a:r>
              <a:rPr lang="en-US" sz="1400" b="1" dirty="0">
                <a:solidFill>
                  <a:prstClr val="white"/>
                </a:solidFill>
                <a:latin typeface="Arial Narrow" pitchFamily="34" charset="0"/>
              </a:rPr>
              <a:t>SW Image</a:t>
            </a:r>
            <a:endParaRPr lang="en-US" sz="1200" dirty="0">
              <a:solidFill>
                <a:prstClr val="white"/>
              </a:solidFill>
              <a:latin typeface="Arial Narrow" pitchFamily="34" charset="0"/>
            </a:endParaRPr>
          </a:p>
        </p:txBody>
      </p:sp>
      <p:sp>
        <p:nvSpPr>
          <p:cNvPr id="125" name="Rectangle 66"/>
          <p:cNvSpPr>
            <a:spLocks noChangeAspect="1" noChangeArrowheads="1"/>
          </p:cNvSpPr>
          <p:nvPr/>
        </p:nvSpPr>
        <p:spPr bwMode="auto">
          <a:xfrm>
            <a:off x="9270832" y="2636037"/>
            <a:ext cx="1096963" cy="660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defRPr/>
            </a:pPr>
            <a:r>
              <a:rPr lang="en-US" sz="1600" b="1" dirty="0">
                <a:solidFill>
                  <a:prstClr val="white"/>
                </a:solidFill>
                <a:latin typeface="Arial Narrow" pitchFamily="34" charset="0"/>
              </a:rPr>
              <a:t>Decrypt</a:t>
            </a:r>
          </a:p>
          <a:p>
            <a:pPr algn="ctr" eaLnBrk="0" hangingPunct="0">
              <a:defRPr/>
            </a:pPr>
            <a:r>
              <a:rPr lang="en-US" sz="1600" b="1" dirty="0">
                <a:solidFill>
                  <a:prstClr val="white"/>
                </a:solidFill>
                <a:latin typeface="Arial Narrow" pitchFamily="34" charset="0"/>
              </a:rPr>
              <a:t>(AES)</a:t>
            </a:r>
            <a:endParaRPr lang="en-US" sz="1600" b="1" dirty="0">
              <a:solidFill>
                <a:prstClr val="black"/>
              </a:solidFill>
              <a:latin typeface="Arial Narrow" pitchFamily="34" charset="0"/>
            </a:endParaRPr>
          </a:p>
        </p:txBody>
      </p:sp>
      <p:sp>
        <p:nvSpPr>
          <p:cNvPr id="126" name="AutoShape 8"/>
          <p:cNvSpPr>
            <a:spLocks noChangeAspect="1" noChangeArrowheads="1"/>
          </p:cNvSpPr>
          <p:nvPr/>
        </p:nvSpPr>
        <p:spPr bwMode="auto">
          <a:xfrm flipV="1">
            <a:off x="9624051" y="3442384"/>
            <a:ext cx="390525" cy="1159580"/>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grpSp>
        <p:nvGrpSpPr>
          <p:cNvPr id="14" name="Group 68"/>
          <p:cNvGrpSpPr>
            <a:grpSpLocks noChangeAspect="1"/>
          </p:cNvGrpSpPr>
          <p:nvPr/>
        </p:nvGrpSpPr>
        <p:grpSpPr bwMode="auto">
          <a:xfrm>
            <a:off x="7236040" y="3652777"/>
            <a:ext cx="432244" cy="329956"/>
            <a:chOff x="3400" y="1775"/>
            <a:chExt cx="430" cy="261"/>
          </a:xfrm>
        </p:grpSpPr>
        <p:sp>
          <p:nvSpPr>
            <p:cNvPr id="128" name="Freeform 69"/>
            <p:cNvSpPr>
              <a:spLocks noChangeAspect="1"/>
            </p:cNvSpPr>
            <p:nvPr/>
          </p:nvSpPr>
          <p:spPr bwMode="auto">
            <a:xfrm>
              <a:off x="3534" y="1886"/>
              <a:ext cx="296" cy="32"/>
            </a:xfrm>
            <a:custGeom>
              <a:avLst/>
              <a:gdLst>
                <a:gd name="T0" fmla="*/ 859 w 889"/>
                <a:gd name="T1" fmla="*/ 97 h 97"/>
                <a:gd name="T2" fmla="*/ 864 w 889"/>
                <a:gd name="T3" fmla="*/ 95 h 97"/>
                <a:gd name="T4" fmla="*/ 868 w 889"/>
                <a:gd name="T5" fmla="*/ 91 h 97"/>
                <a:gd name="T6" fmla="*/ 872 w 889"/>
                <a:gd name="T7" fmla="*/ 90 h 97"/>
                <a:gd name="T8" fmla="*/ 874 w 889"/>
                <a:gd name="T9" fmla="*/ 87 h 97"/>
                <a:gd name="T10" fmla="*/ 879 w 889"/>
                <a:gd name="T11" fmla="*/ 80 h 97"/>
                <a:gd name="T12" fmla="*/ 882 w 889"/>
                <a:gd name="T13" fmla="*/ 76 h 97"/>
                <a:gd name="T14" fmla="*/ 884 w 889"/>
                <a:gd name="T15" fmla="*/ 71 h 97"/>
                <a:gd name="T16" fmla="*/ 887 w 889"/>
                <a:gd name="T17" fmla="*/ 66 h 97"/>
                <a:gd name="T18" fmla="*/ 888 w 889"/>
                <a:gd name="T19" fmla="*/ 60 h 97"/>
                <a:gd name="T20" fmla="*/ 889 w 889"/>
                <a:gd name="T21" fmla="*/ 54 h 97"/>
                <a:gd name="T22" fmla="*/ 889 w 889"/>
                <a:gd name="T23" fmla="*/ 46 h 97"/>
                <a:gd name="T24" fmla="*/ 889 w 889"/>
                <a:gd name="T25" fmla="*/ 40 h 97"/>
                <a:gd name="T26" fmla="*/ 888 w 889"/>
                <a:gd name="T27" fmla="*/ 33 h 97"/>
                <a:gd name="T28" fmla="*/ 887 w 889"/>
                <a:gd name="T29" fmla="*/ 28 h 97"/>
                <a:gd name="T30" fmla="*/ 884 w 889"/>
                <a:gd name="T31" fmla="*/ 23 h 97"/>
                <a:gd name="T32" fmla="*/ 879 w 889"/>
                <a:gd name="T33" fmla="*/ 14 h 97"/>
                <a:gd name="T34" fmla="*/ 874 w 889"/>
                <a:gd name="T35" fmla="*/ 8 h 97"/>
                <a:gd name="T36" fmla="*/ 868 w 889"/>
                <a:gd name="T37" fmla="*/ 4 h 97"/>
                <a:gd name="T38" fmla="*/ 864 w 889"/>
                <a:gd name="T39" fmla="*/ 1 h 97"/>
                <a:gd name="T40" fmla="*/ 859 w 889"/>
                <a:gd name="T41" fmla="*/ 0 h 97"/>
                <a:gd name="T42" fmla="*/ 0 w 889"/>
                <a:gd name="T43" fmla="*/ 0 h 97"/>
                <a:gd name="T44" fmla="*/ 0 w 889"/>
                <a:gd name="T45" fmla="*/ 97 h 97"/>
                <a:gd name="T46" fmla="*/ 859 w 889"/>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9"/>
                <a:gd name="T73" fmla="*/ 0 h 97"/>
                <a:gd name="T74" fmla="*/ 889 w 88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9" h="97">
                  <a:moveTo>
                    <a:pt x="859" y="97"/>
                  </a:moveTo>
                  <a:lnTo>
                    <a:pt x="864" y="95"/>
                  </a:lnTo>
                  <a:lnTo>
                    <a:pt x="868" y="91"/>
                  </a:lnTo>
                  <a:lnTo>
                    <a:pt x="872" y="90"/>
                  </a:lnTo>
                  <a:lnTo>
                    <a:pt x="874" y="87"/>
                  </a:lnTo>
                  <a:lnTo>
                    <a:pt x="879" y="80"/>
                  </a:lnTo>
                  <a:lnTo>
                    <a:pt x="882" y="76"/>
                  </a:lnTo>
                  <a:lnTo>
                    <a:pt x="884" y="71"/>
                  </a:lnTo>
                  <a:lnTo>
                    <a:pt x="887" y="66"/>
                  </a:lnTo>
                  <a:lnTo>
                    <a:pt x="888" y="60"/>
                  </a:lnTo>
                  <a:lnTo>
                    <a:pt x="889" y="54"/>
                  </a:lnTo>
                  <a:lnTo>
                    <a:pt x="889" y="46"/>
                  </a:lnTo>
                  <a:lnTo>
                    <a:pt x="889" y="40"/>
                  </a:lnTo>
                  <a:lnTo>
                    <a:pt x="888" y="33"/>
                  </a:lnTo>
                  <a:lnTo>
                    <a:pt x="887" y="28"/>
                  </a:lnTo>
                  <a:lnTo>
                    <a:pt x="884" y="23"/>
                  </a:lnTo>
                  <a:lnTo>
                    <a:pt x="879" y="14"/>
                  </a:lnTo>
                  <a:lnTo>
                    <a:pt x="874" y="8"/>
                  </a:lnTo>
                  <a:lnTo>
                    <a:pt x="868" y="4"/>
                  </a:lnTo>
                  <a:lnTo>
                    <a:pt x="864" y="1"/>
                  </a:lnTo>
                  <a:lnTo>
                    <a:pt x="859" y="0"/>
                  </a:lnTo>
                  <a:lnTo>
                    <a:pt x="0" y="0"/>
                  </a:lnTo>
                  <a:lnTo>
                    <a:pt x="0" y="97"/>
                  </a:lnTo>
                  <a:lnTo>
                    <a:pt x="859" y="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129" name="Freeform 70"/>
            <p:cNvSpPr>
              <a:spLocks noChangeAspect="1"/>
            </p:cNvSpPr>
            <p:nvPr/>
          </p:nvSpPr>
          <p:spPr bwMode="auto">
            <a:xfrm>
              <a:off x="3760" y="1915"/>
              <a:ext cx="46" cy="47"/>
            </a:xfrm>
            <a:custGeom>
              <a:avLst/>
              <a:gdLst>
                <a:gd name="T0" fmla="*/ 45 w 137"/>
                <a:gd name="T1" fmla="*/ 141 h 141"/>
                <a:gd name="T2" fmla="*/ 45 w 137"/>
                <a:gd name="T3" fmla="*/ 54 h 141"/>
                <a:gd name="T4" fmla="*/ 85 w 137"/>
                <a:gd name="T5" fmla="*/ 54 h 141"/>
                <a:gd name="T6" fmla="*/ 85 w 137"/>
                <a:gd name="T7" fmla="*/ 141 h 141"/>
                <a:gd name="T8" fmla="*/ 137 w 137"/>
                <a:gd name="T9" fmla="*/ 141 h 141"/>
                <a:gd name="T10" fmla="*/ 137 w 137"/>
                <a:gd name="T11" fmla="*/ 0 h 141"/>
                <a:gd name="T12" fmla="*/ 0 w 137"/>
                <a:gd name="T13" fmla="*/ 0 h 141"/>
                <a:gd name="T14" fmla="*/ 0 w 137"/>
                <a:gd name="T15" fmla="*/ 141 h 141"/>
                <a:gd name="T16" fmla="*/ 45 w 137"/>
                <a:gd name="T17" fmla="*/ 141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41"/>
                <a:gd name="T29" fmla="*/ 137 w 137"/>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41">
                  <a:moveTo>
                    <a:pt x="45" y="141"/>
                  </a:moveTo>
                  <a:lnTo>
                    <a:pt x="45" y="54"/>
                  </a:lnTo>
                  <a:lnTo>
                    <a:pt x="85" y="54"/>
                  </a:lnTo>
                  <a:lnTo>
                    <a:pt x="85" y="141"/>
                  </a:lnTo>
                  <a:lnTo>
                    <a:pt x="137" y="141"/>
                  </a:lnTo>
                  <a:lnTo>
                    <a:pt x="137" y="0"/>
                  </a:lnTo>
                  <a:lnTo>
                    <a:pt x="0" y="0"/>
                  </a:lnTo>
                  <a:lnTo>
                    <a:pt x="0" y="141"/>
                  </a:lnTo>
                  <a:lnTo>
                    <a:pt x="45" y="141"/>
                  </a:lnTo>
                  <a:close/>
                </a:path>
              </a:pathLst>
            </a:custGeom>
            <a:solidFill>
              <a:srgbClr val="FF9C04"/>
            </a:solidFill>
            <a:ln w="9525">
              <a:noFill/>
              <a:round/>
              <a:headEnd/>
              <a:tailEnd/>
            </a:ln>
          </p:spPr>
          <p:txBody>
            <a:bodyPr/>
            <a:lstStyle/>
            <a:p>
              <a:endParaRPr lang="en-US" dirty="0">
                <a:solidFill>
                  <a:prstClr val="black"/>
                </a:solidFill>
              </a:endParaRPr>
            </a:p>
          </p:txBody>
        </p:sp>
        <p:sp>
          <p:nvSpPr>
            <p:cNvPr id="130" name="Freeform 71"/>
            <p:cNvSpPr>
              <a:spLocks noChangeAspect="1"/>
            </p:cNvSpPr>
            <p:nvPr/>
          </p:nvSpPr>
          <p:spPr bwMode="auto">
            <a:xfrm>
              <a:off x="3400" y="1775"/>
              <a:ext cx="149" cy="261"/>
            </a:xfrm>
            <a:custGeom>
              <a:avLst/>
              <a:gdLst>
                <a:gd name="T0" fmla="*/ 127 w 446"/>
                <a:gd name="T1" fmla="*/ 359 h 782"/>
                <a:gd name="T2" fmla="*/ 106 w 446"/>
                <a:gd name="T3" fmla="*/ 322 h 782"/>
                <a:gd name="T4" fmla="*/ 94 w 446"/>
                <a:gd name="T5" fmla="*/ 278 h 782"/>
                <a:gd name="T6" fmla="*/ 95 w 446"/>
                <a:gd name="T7" fmla="*/ 239 h 782"/>
                <a:gd name="T8" fmla="*/ 110 w 446"/>
                <a:gd name="T9" fmla="*/ 198 h 782"/>
                <a:gd name="T10" fmla="*/ 134 w 446"/>
                <a:gd name="T11" fmla="*/ 164 h 782"/>
                <a:gd name="T12" fmla="*/ 164 w 446"/>
                <a:gd name="T13" fmla="*/ 138 h 782"/>
                <a:gd name="T14" fmla="*/ 198 w 446"/>
                <a:gd name="T15" fmla="*/ 122 h 782"/>
                <a:gd name="T16" fmla="*/ 231 w 446"/>
                <a:gd name="T17" fmla="*/ 119 h 782"/>
                <a:gd name="T18" fmla="*/ 262 w 446"/>
                <a:gd name="T19" fmla="*/ 127 h 782"/>
                <a:gd name="T20" fmla="*/ 291 w 446"/>
                <a:gd name="T21" fmla="*/ 145 h 782"/>
                <a:gd name="T22" fmla="*/ 322 w 446"/>
                <a:gd name="T23" fmla="*/ 181 h 782"/>
                <a:gd name="T24" fmla="*/ 351 w 446"/>
                <a:gd name="T25" fmla="*/ 239 h 782"/>
                <a:gd name="T26" fmla="*/ 371 w 446"/>
                <a:gd name="T27" fmla="*/ 311 h 782"/>
                <a:gd name="T28" fmla="*/ 378 w 446"/>
                <a:gd name="T29" fmla="*/ 391 h 782"/>
                <a:gd name="T30" fmla="*/ 375 w 446"/>
                <a:gd name="T31" fmla="*/ 446 h 782"/>
                <a:gd name="T32" fmla="*/ 362 w 446"/>
                <a:gd name="T33" fmla="*/ 509 h 782"/>
                <a:gd name="T34" fmla="*/ 333 w 446"/>
                <a:gd name="T35" fmla="*/ 583 h 782"/>
                <a:gd name="T36" fmla="*/ 310 w 446"/>
                <a:gd name="T37" fmla="*/ 617 h 782"/>
                <a:gd name="T38" fmla="*/ 283 w 446"/>
                <a:gd name="T39" fmla="*/ 643 h 782"/>
                <a:gd name="T40" fmla="*/ 255 w 446"/>
                <a:gd name="T41" fmla="*/ 657 h 782"/>
                <a:gd name="T42" fmla="*/ 223 w 446"/>
                <a:gd name="T43" fmla="*/ 664 h 782"/>
                <a:gd name="T44" fmla="*/ 182 w 446"/>
                <a:gd name="T45" fmla="*/ 657 h 782"/>
                <a:gd name="T46" fmla="*/ 148 w 446"/>
                <a:gd name="T47" fmla="*/ 644 h 782"/>
                <a:gd name="T48" fmla="*/ 121 w 446"/>
                <a:gd name="T49" fmla="*/ 622 h 782"/>
                <a:gd name="T50" fmla="*/ 101 w 446"/>
                <a:gd name="T51" fmla="*/ 591 h 782"/>
                <a:gd name="T52" fmla="*/ 93 w 446"/>
                <a:gd name="T53" fmla="*/ 551 h 782"/>
                <a:gd name="T54" fmla="*/ 101 w 446"/>
                <a:gd name="T55" fmla="*/ 503 h 782"/>
                <a:gd name="T56" fmla="*/ 127 w 446"/>
                <a:gd name="T57" fmla="*/ 445 h 782"/>
                <a:gd name="T58" fmla="*/ 0 w 446"/>
                <a:gd name="T59" fmla="*/ 391 h 782"/>
                <a:gd name="T60" fmla="*/ 5 w 446"/>
                <a:gd name="T61" fmla="*/ 492 h 782"/>
                <a:gd name="T62" fmla="*/ 17 w 446"/>
                <a:gd name="T63" fmla="*/ 576 h 782"/>
                <a:gd name="T64" fmla="*/ 38 w 446"/>
                <a:gd name="T65" fmla="*/ 644 h 782"/>
                <a:gd name="T66" fmla="*/ 66 w 446"/>
                <a:gd name="T67" fmla="*/ 697 h 782"/>
                <a:gd name="T68" fmla="*/ 99 w 446"/>
                <a:gd name="T69" fmla="*/ 736 h 782"/>
                <a:gd name="T70" fmla="*/ 136 w 446"/>
                <a:gd name="T71" fmla="*/ 762 h 782"/>
                <a:gd name="T72" fmla="*/ 178 w 446"/>
                <a:gd name="T73" fmla="*/ 777 h 782"/>
                <a:gd name="T74" fmla="*/ 223 w 446"/>
                <a:gd name="T75" fmla="*/ 782 h 782"/>
                <a:gd name="T76" fmla="*/ 268 w 446"/>
                <a:gd name="T77" fmla="*/ 775 h 782"/>
                <a:gd name="T78" fmla="*/ 310 w 446"/>
                <a:gd name="T79" fmla="*/ 751 h 782"/>
                <a:gd name="T80" fmla="*/ 347 w 446"/>
                <a:gd name="T81" fmla="*/ 715 h 782"/>
                <a:gd name="T82" fmla="*/ 381 w 446"/>
                <a:gd name="T83" fmla="*/ 667 h 782"/>
                <a:gd name="T84" fmla="*/ 413 w 446"/>
                <a:gd name="T85" fmla="*/ 594 h 782"/>
                <a:gd name="T86" fmla="*/ 433 w 446"/>
                <a:gd name="T87" fmla="*/ 525 h 782"/>
                <a:gd name="T88" fmla="*/ 444 w 446"/>
                <a:gd name="T89" fmla="*/ 450 h 782"/>
                <a:gd name="T90" fmla="*/ 445 w 446"/>
                <a:gd name="T91" fmla="*/ 371 h 782"/>
                <a:gd name="T92" fmla="*/ 439 w 446"/>
                <a:gd name="T93" fmla="*/ 293 h 782"/>
                <a:gd name="T94" fmla="*/ 424 w 446"/>
                <a:gd name="T95" fmla="*/ 222 h 782"/>
                <a:gd name="T96" fmla="*/ 402 w 446"/>
                <a:gd name="T97" fmla="*/ 158 h 782"/>
                <a:gd name="T98" fmla="*/ 373 w 446"/>
                <a:gd name="T99" fmla="*/ 102 h 782"/>
                <a:gd name="T100" fmla="*/ 339 w 446"/>
                <a:gd name="T101" fmla="*/ 56 h 782"/>
                <a:gd name="T102" fmla="*/ 299 w 446"/>
                <a:gd name="T103" fmla="*/ 23 h 782"/>
                <a:gd name="T104" fmla="*/ 257 w 446"/>
                <a:gd name="T105" fmla="*/ 4 h 782"/>
                <a:gd name="T106" fmla="*/ 211 w 446"/>
                <a:gd name="T107" fmla="*/ 1 h 782"/>
                <a:gd name="T108" fmla="*/ 167 w 446"/>
                <a:gd name="T109" fmla="*/ 12 h 782"/>
                <a:gd name="T110" fmla="*/ 126 w 446"/>
                <a:gd name="T111" fmla="*/ 38 h 782"/>
                <a:gd name="T112" fmla="*/ 90 w 446"/>
                <a:gd name="T113" fmla="*/ 77 h 782"/>
                <a:gd name="T114" fmla="*/ 51 w 446"/>
                <a:gd name="T115" fmla="*/ 143 h 782"/>
                <a:gd name="T116" fmla="*/ 27 w 446"/>
                <a:gd name="T117" fmla="*/ 204 h 782"/>
                <a:gd name="T118" fmla="*/ 10 w 446"/>
                <a:gd name="T119" fmla="*/ 275 h 782"/>
                <a:gd name="T120" fmla="*/ 1 w 446"/>
                <a:gd name="T121" fmla="*/ 351 h 7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6"/>
                <a:gd name="T184" fmla="*/ 0 h 782"/>
                <a:gd name="T185" fmla="*/ 446 w 446"/>
                <a:gd name="T186" fmla="*/ 782 h 7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6" h="782">
                  <a:moveTo>
                    <a:pt x="163" y="397"/>
                  </a:moveTo>
                  <a:lnTo>
                    <a:pt x="150" y="383"/>
                  </a:lnTo>
                  <a:lnTo>
                    <a:pt x="139" y="371"/>
                  </a:lnTo>
                  <a:lnTo>
                    <a:pt x="127" y="359"/>
                  </a:lnTo>
                  <a:lnTo>
                    <a:pt x="124" y="353"/>
                  </a:lnTo>
                  <a:lnTo>
                    <a:pt x="119" y="346"/>
                  </a:lnTo>
                  <a:lnTo>
                    <a:pt x="111" y="334"/>
                  </a:lnTo>
                  <a:lnTo>
                    <a:pt x="106" y="322"/>
                  </a:lnTo>
                  <a:lnTo>
                    <a:pt x="101" y="309"/>
                  </a:lnTo>
                  <a:lnTo>
                    <a:pt x="98" y="297"/>
                  </a:lnTo>
                  <a:lnTo>
                    <a:pt x="95" y="285"/>
                  </a:lnTo>
                  <a:lnTo>
                    <a:pt x="94" y="278"/>
                  </a:lnTo>
                  <a:lnTo>
                    <a:pt x="94" y="274"/>
                  </a:lnTo>
                  <a:lnTo>
                    <a:pt x="93" y="261"/>
                  </a:lnTo>
                  <a:lnTo>
                    <a:pt x="94" y="250"/>
                  </a:lnTo>
                  <a:lnTo>
                    <a:pt x="95" y="239"/>
                  </a:lnTo>
                  <a:lnTo>
                    <a:pt x="98" y="228"/>
                  </a:lnTo>
                  <a:lnTo>
                    <a:pt x="101" y="218"/>
                  </a:lnTo>
                  <a:lnTo>
                    <a:pt x="105" y="208"/>
                  </a:lnTo>
                  <a:lnTo>
                    <a:pt x="110" y="198"/>
                  </a:lnTo>
                  <a:lnTo>
                    <a:pt x="115" y="188"/>
                  </a:lnTo>
                  <a:lnTo>
                    <a:pt x="121" y="180"/>
                  </a:lnTo>
                  <a:lnTo>
                    <a:pt x="127" y="171"/>
                  </a:lnTo>
                  <a:lnTo>
                    <a:pt x="134" y="164"/>
                  </a:lnTo>
                  <a:lnTo>
                    <a:pt x="141" y="156"/>
                  </a:lnTo>
                  <a:lnTo>
                    <a:pt x="148" y="149"/>
                  </a:lnTo>
                  <a:lnTo>
                    <a:pt x="157" y="143"/>
                  </a:lnTo>
                  <a:lnTo>
                    <a:pt x="164" y="138"/>
                  </a:lnTo>
                  <a:lnTo>
                    <a:pt x="173" y="133"/>
                  </a:lnTo>
                  <a:lnTo>
                    <a:pt x="182" y="129"/>
                  </a:lnTo>
                  <a:lnTo>
                    <a:pt x="189" y="125"/>
                  </a:lnTo>
                  <a:lnTo>
                    <a:pt x="198" y="122"/>
                  </a:lnTo>
                  <a:lnTo>
                    <a:pt x="207" y="120"/>
                  </a:lnTo>
                  <a:lnTo>
                    <a:pt x="215" y="119"/>
                  </a:lnTo>
                  <a:lnTo>
                    <a:pt x="223" y="118"/>
                  </a:lnTo>
                  <a:lnTo>
                    <a:pt x="231" y="119"/>
                  </a:lnTo>
                  <a:lnTo>
                    <a:pt x="239" y="120"/>
                  </a:lnTo>
                  <a:lnTo>
                    <a:pt x="246" y="122"/>
                  </a:lnTo>
                  <a:lnTo>
                    <a:pt x="255" y="124"/>
                  </a:lnTo>
                  <a:lnTo>
                    <a:pt x="262" y="127"/>
                  </a:lnTo>
                  <a:lnTo>
                    <a:pt x="270" y="130"/>
                  </a:lnTo>
                  <a:lnTo>
                    <a:pt x="277" y="135"/>
                  </a:lnTo>
                  <a:lnTo>
                    <a:pt x="283" y="140"/>
                  </a:lnTo>
                  <a:lnTo>
                    <a:pt x="291" y="145"/>
                  </a:lnTo>
                  <a:lnTo>
                    <a:pt x="297" y="151"/>
                  </a:lnTo>
                  <a:lnTo>
                    <a:pt x="303" y="158"/>
                  </a:lnTo>
                  <a:lnTo>
                    <a:pt x="310" y="165"/>
                  </a:lnTo>
                  <a:lnTo>
                    <a:pt x="322" y="181"/>
                  </a:lnTo>
                  <a:lnTo>
                    <a:pt x="333" y="198"/>
                  </a:lnTo>
                  <a:lnTo>
                    <a:pt x="343" y="218"/>
                  </a:lnTo>
                  <a:lnTo>
                    <a:pt x="347" y="228"/>
                  </a:lnTo>
                  <a:lnTo>
                    <a:pt x="351" y="239"/>
                  </a:lnTo>
                  <a:lnTo>
                    <a:pt x="360" y="261"/>
                  </a:lnTo>
                  <a:lnTo>
                    <a:pt x="362" y="272"/>
                  </a:lnTo>
                  <a:lnTo>
                    <a:pt x="366" y="285"/>
                  </a:lnTo>
                  <a:lnTo>
                    <a:pt x="371" y="311"/>
                  </a:lnTo>
                  <a:lnTo>
                    <a:pt x="373" y="323"/>
                  </a:lnTo>
                  <a:lnTo>
                    <a:pt x="375" y="336"/>
                  </a:lnTo>
                  <a:lnTo>
                    <a:pt x="377" y="364"/>
                  </a:lnTo>
                  <a:lnTo>
                    <a:pt x="378" y="391"/>
                  </a:lnTo>
                  <a:lnTo>
                    <a:pt x="378" y="406"/>
                  </a:lnTo>
                  <a:lnTo>
                    <a:pt x="377" y="419"/>
                  </a:lnTo>
                  <a:lnTo>
                    <a:pt x="376" y="433"/>
                  </a:lnTo>
                  <a:lnTo>
                    <a:pt x="375" y="446"/>
                  </a:lnTo>
                  <a:lnTo>
                    <a:pt x="373" y="459"/>
                  </a:lnTo>
                  <a:lnTo>
                    <a:pt x="371" y="472"/>
                  </a:lnTo>
                  <a:lnTo>
                    <a:pt x="366" y="497"/>
                  </a:lnTo>
                  <a:lnTo>
                    <a:pt x="362" y="509"/>
                  </a:lnTo>
                  <a:lnTo>
                    <a:pt x="360" y="520"/>
                  </a:lnTo>
                  <a:lnTo>
                    <a:pt x="351" y="544"/>
                  </a:lnTo>
                  <a:lnTo>
                    <a:pt x="343" y="565"/>
                  </a:lnTo>
                  <a:lnTo>
                    <a:pt x="333" y="583"/>
                  </a:lnTo>
                  <a:lnTo>
                    <a:pt x="328" y="593"/>
                  </a:lnTo>
                  <a:lnTo>
                    <a:pt x="322" y="601"/>
                  </a:lnTo>
                  <a:lnTo>
                    <a:pt x="315" y="609"/>
                  </a:lnTo>
                  <a:lnTo>
                    <a:pt x="310" y="617"/>
                  </a:lnTo>
                  <a:lnTo>
                    <a:pt x="303" y="624"/>
                  </a:lnTo>
                  <a:lnTo>
                    <a:pt x="297" y="630"/>
                  </a:lnTo>
                  <a:lnTo>
                    <a:pt x="291" y="636"/>
                  </a:lnTo>
                  <a:lnTo>
                    <a:pt x="283" y="643"/>
                  </a:lnTo>
                  <a:lnTo>
                    <a:pt x="277" y="647"/>
                  </a:lnTo>
                  <a:lnTo>
                    <a:pt x="270" y="651"/>
                  </a:lnTo>
                  <a:lnTo>
                    <a:pt x="262" y="655"/>
                  </a:lnTo>
                  <a:lnTo>
                    <a:pt x="255" y="657"/>
                  </a:lnTo>
                  <a:lnTo>
                    <a:pt x="246" y="660"/>
                  </a:lnTo>
                  <a:lnTo>
                    <a:pt x="239" y="662"/>
                  </a:lnTo>
                  <a:lnTo>
                    <a:pt x="231" y="664"/>
                  </a:lnTo>
                  <a:lnTo>
                    <a:pt x="223" y="664"/>
                  </a:lnTo>
                  <a:lnTo>
                    <a:pt x="207" y="662"/>
                  </a:lnTo>
                  <a:lnTo>
                    <a:pt x="198" y="661"/>
                  </a:lnTo>
                  <a:lnTo>
                    <a:pt x="189" y="660"/>
                  </a:lnTo>
                  <a:lnTo>
                    <a:pt x="182" y="657"/>
                  </a:lnTo>
                  <a:lnTo>
                    <a:pt x="173" y="655"/>
                  </a:lnTo>
                  <a:lnTo>
                    <a:pt x="164" y="651"/>
                  </a:lnTo>
                  <a:lnTo>
                    <a:pt x="157" y="647"/>
                  </a:lnTo>
                  <a:lnTo>
                    <a:pt x="148" y="644"/>
                  </a:lnTo>
                  <a:lnTo>
                    <a:pt x="141" y="639"/>
                  </a:lnTo>
                  <a:lnTo>
                    <a:pt x="134" y="633"/>
                  </a:lnTo>
                  <a:lnTo>
                    <a:pt x="127" y="628"/>
                  </a:lnTo>
                  <a:lnTo>
                    <a:pt x="121" y="622"/>
                  </a:lnTo>
                  <a:lnTo>
                    <a:pt x="115" y="614"/>
                  </a:lnTo>
                  <a:lnTo>
                    <a:pt x="110" y="607"/>
                  </a:lnTo>
                  <a:lnTo>
                    <a:pt x="105" y="599"/>
                  </a:lnTo>
                  <a:lnTo>
                    <a:pt x="101" y="591"/>
                  </a:lnTo>
                  <a:lnTo>
                    <a:pt x="98" y="581"/>
                  </a:lnTo>
                  <a:lnTo>
                    <a:pt x="95" y="572"/>
                  </a:lnTo>
                  <a:lnTo>
                    <a:pt x="94" y="561"/>
                  </a:lnTo>
                  <a:lnTo>
                    <a:pt x="93" y="551"/>
                  </a:lnTo>
                  <a:lnTo>
                    <a:pt x="94" y="540"/>
                  </a:lnTo>
                  <a:lnTo>
                    <a:pt x="95" y="528"/>
                  </a:lnTo>
                  <a:lnTo>
                    <a:pt x="98" y="515"/>
                  </a:lnTo>
                  <a:lnTo>
                    <a:pt x="101" y="503"/>
                  </a:lnTo>
                  <a:lnTo>
                    <a:pt x="106" y="490"/>
                  </a:lnTo>
                  <a:lnTo>
                    <a:pt x="111" y="475"/>
                  </a:lnTo>
                  <a:lnTo>
                    <a:pt x="119" y="461"/>
                  </a:lnTo>
                  <a:lnTo>
                    <a:pt x="127" y="445"/>
                  </a:lnTo>
                  <a:lnTo>
                    <a:pt x="139" y="430"/>
                  </a:lnTo>
                  <a:lnTo>
                    <a:pt x="150" y="413"/>
                  </a:lnTo>
                  <a:lnTo>
                    <a:pt x="163" y="397"/>
                  </a:lnTo>
                  <a:lnTo>
                    <a:pt x="0" y="391"/>
                  </a:lnTo>
                  <a:lnTo>
                    <a:pt x="0" y="418"/>
                  </a:lnTo>
                  <a:lnTo>
                    <a:pt x="1" y="444"/>
                  </a:lnTo>
                  <a:lnTo>
                    <a:pt x="2" y="469"/>
                  </a:lnTo>
                  <a:lnTo>
                    <a:pt x="5" y="492"/>
                  </a:lnTo>
                  <a:lnTo>
                    <a:pt x="7" y="514"/>
                  </a:lnTo>
                  <a:lnTo>
                    <a:pt x="10" y="536"/>
                  </a:lnTo>
                  <a:lnTo>
                    <a:pt x="14" y="556"/>
                  </a:lnTo>
                  <a:lnTo>
                    <a:pt x="17" y="576"/>
                  </a:lnTo>
                  <a:lnTo>
                    <a:pt x="22" y="594"/>
                  </a:lnTo>
                  <a:lnTo>
                    <a:pt x="27" y="612"/>
                  </a:lnTo>
                  <a:lnTo>
                    <a:pt x="32" y="629"/>
                  </a:lnTo>
                  <a:lnTo>
                    <a:pt x="38" y="644"/>
                  </a:lnTo>
                  <a:lnTo>
                    <a:pt x="45" y="659"/>
                  </a:lnTo>
                  <a:lnTo>
                    <a:pt x="51" y="672"/>
                  </a:lnTo>
                  <a:lnTo>
                    <a:pt x="58" y="685"/>
                  </a:lnTo>
                  <a:lnTo>
                    <a:pt x="66" y="697"/>
                  </a:lnTo>
                  <a:lnTo>
                    <a:pt x="73" y="708"/>
                  </a:lnTo>
                  <a:lnTo>
                    <a:pt x="82" y="718"/>
                  </a:lnTo>
                  <a:lnTo>
                    <a:pt x="90" y="728"/>
                  </a:lnTo>
                  <a:lnTo>
                    <a:pt x="99" y="736"/>
                  </a:lnTo>
                  <a:lnTo>
                    <a:pt x="108" y="744"/>
                  </a:lnTo>
                  <a:lnTo>
                    <a:pt x="116" y="751"/>
                  </a:lnTo>
                  <a:lnTo>
                    <a:pt x="126" y="757"/>
                  </a:lnTo>
                  <a:lnTo>
                    <a:pt x="136" y="762"/>
                  </a:lnTo>
                  <a:lnTo>
                    <a:pt x="146" y="767"/>
                  </a:lnTo>
                  <a:lnTo>
                    <a:pt x="157" y="771"/>
                  </a:lnTo>
                  <a:lnTo>
                    <a:pt x="167" y="775"/>
                  </a:lnTo>
                  <a:lnTo>
                    <a:pt x="178" y="777"/>
                  </a:lnTo>
                  <a:lnTo>
                    <a:pt x="189" y="780"/>
                  </a:lnTo>
                  <a:lnTo>
                    <a:pt x="200" y="781"/>
                  </a:lnTo>
                  <a:lnTo>
                    <a:pt x="211" y="782"/>
                  </a:lnTo>
                  <a:lnTo>
                    <a:pt x="223" y="782"/>
                  </a:lnTo>
                  <a:lnTo>
                    <a:pt x="235" y="782"/>
                  </a:lnTo>
                  <a:lnTo>
                    <a:pt x="246" y="780"/>
                  </a:lnTo>
                  <a:lnTo>
                    <a:pt x="257" y="777"/>
                  </a:lnTo>
                  <a:lnTo>
                    <a:pt x="268" y="775"/>
                  </a:lnTo>
                  <a:lnTo>
                    <a:pt x="278" y="770"/>
                  </a:lnTo>
                  <a:lnTo>
                    <a:pt x="289" y="765"/>
                  </a:lnTo>
                  <a:lnTo>
                    <a:pt x="299" y="759"/>
                  </a:lnTo>
                  <a:lnTo>
                    <a:pt x="310" y="751"/>
                  </a:lnTo>
                  <a:lnTo>
                    <a:pt x="319" y="744"/>
                  </a:lnTo>
                  <a:lnTo>
                    <a:pt x="329" y="735"/>
                  </a:lnTo>
                  <a:lnTo>
                    <a:pt x="339" y="725"/>
                  </a:lnTo>
                  <a:lnTo>
                    <a:pt x="347" y="715"/>
                  </a:lnTo>
                  <a:lnTo>
                    <a:pt x="356" y="704"/>
                  </a:lnTo>
                  <a:lnTo>
                    <a:pt x="365" y="693"/>
                  </a:lnTo>
                  <a:lnTo>
                    <a:pt x="373" y="681"/>
                  </a:lnTo>
                  <a:lnTo>
                    <a:pt x="381" y="667"/>
                  </a:lnTo>
                  <a:lnTo>
                    <a:pt x="394" y="640"/>
                  </a:lnTo>
                  <a:lnTo>
                    <a:pt x="402" y="625"/>
                  </a:lnTo>
                  <a:lnTo>
                    <a:pt x="408" y="609"/>
                  </a:lnTo>
                  <a:lnTo>
                    <a:pt x="413" y="594"/>
                  </a:lnTo>
                  <a:lnTo>
                    <a:pt x="419" y="577"/>
                  </a:lnTo>
                  <a:lnTo>
                    <a:pt x="424" y="561"/>
                  </a:lnTo>
                  <a:lnTo>
                    <a:pt x="428" y="544"/>
                  </a:lnTo>
                  <a:lnTo>
                    <a:pt x="433" y="525"/>
                  </a:lnTo>
                  <a:lnTo>
                    <a:pt x="435" y="507"/>
                  </a:lnTo>
                  <a:lnTo>
                    <a:pt x="439" y="488"/>
                  </a:lnTo>
                  <a:lnTo>
                    <a:pt x="441" y="470"/>
                  </a:lnTo>
                  <a:lnTo>
                    <a:pt x="444" y="450"/>
                  </a:lnTo>
                  <a:lnTo>
                    <a:pt x="445" y="431"/>
                  </a:lnTo>
                  <a:lnTo>
                    <a:pt x="445" y="411"/>
                  </a:lnTo>
                  <a:lnTo>
                    <a:pt x="446" y="391"/>
                  </a:lnTo>
                  <a:lnTo>
                    <a:pt x="445" y="371"/>
                  </a:lnTo>
                  <a:lnTo>
                    <a:pt x="445" y="351"/>
                  </a:lnTo>
                  <a:lnTo>
                    <a:pt x="444" y="332"/>
                  </a:lnTo>
                  <a:lnTo>
                    <a:pt x="441" y="312"/>
                  </a:lnTo>
                  <a:lnTo>
                    <a:pt x="439" y="293"/>
                  </a:lnTo>
                  <a:lnTo>
                    <a:pt x="435" y="275"/>
                  </a:lnTo>
                  <a:lnTo>
                    <a:pt x="433" y="256"/>
                  </a:lnTo>
                  <a:lnTo>
                    <a:pt x="428" y="239"/>
                  </a:lnTo>
                  <a:lnTo>
                    <a:pt x="424" y="222"/>
                  </a:lnTo>
                  <a:lnTo>
                    <a:pt x="419" y="204"/>
                  </a:lnTo>
                  <a:lnTo>
                    <a:pt x="413" y="188"/>
                  </a:lnTo>
                  <a:lnTo>
                    <a:pt x="408" y="172"/>
                  </a:lnTo>
                  <a:lnTo>
                    <a:pt x="402" y="158"/>
                  </a:lnTo>
                  <a:lnTo>
                    <a:pt x="394" y="143"/>
                  </a:lnTo>
                  <a:lnTo>
                    <a:pt x="388" y="128"/>
                  </a:lnTo>
                  <a:lnTo>
                    <a:pt x="381" y="114"/>
                  </a:lnTo>
                  <a:lnTo>
                    <a:pt x="373" y="102"/>
                  </a:lnTo>
                  <a:lnTo>
                    <a:pt x="365" y="90"/>
                  </a:lnTo>
                  <a:lnTo>
                    <a:pt x="356" y="77"/>
                  </a:lnTo>
                  <a:lnTo>
                    <a:pt x="347" y="66"/>
                  </a:lnTo>
                  <a:lnTo>
                    <a:pt x="339" y="56"/>
                  </a:lnTo>
                  <a:lnTo>
                    <a:pt x="329" y="46"/>
                  </a:lnTo>
                  <a:lnTo>
                    <a:pt x="319" y="38"/>
                  </a:lnTo>
                  <a:lnTo>
                    <a:pt x="310" y="30"/>
                  </a:lnTo>
                  <a:lnTo>
                    <a:pt x="299" y="23"/>
                  </a:lnTo>
                  <a:lnTo>
                    <a:pt x="289" y="17"/>
                  </a:lnTo>
                  <a:lnTo>
                    <a:pt x="278" y="12"/>
                  </a:lnTo>
                  <a:lnTo>
                    <a:pt x="268" y="8"/>
                  </a:lnTo>
                  <a:lnTo>
                    <a:pt x="257" y="4"/>
                  </a:lnTo>
                  <a:lnTo>
                    <a:pt x="246" y="2"/>
                  </a:lnTo>
                  <a:lnTo>
                    <a:pt x="235" y="1"/>
                  </a:lnTo>
                  <a:lnTo>
                    <a:pt x="223" y="0"/>
                  </a:lnTo>
                  <a:lnTo>
                    <a:pt x="211" y="1"/>
                  </a:lnTo>
                  <a:lnTo>
                    <a:pt x="200" y="2"/>
                  </a:lnTo>
                  <a:lnTo>
                    <a:pt x="189" y="4"/>
                  </a:lnTo>
                  <a:lnTo>
                    <a:pt x="178" y="8"/>
                  </a:lnTo>
                  <a:lnTo>
                    <a:pt x="167" y="12"/>
                  </a:lnTo>
                  <a:lnTo>
                    <a:pt x="157" y="17"/>
                  </a:lnTo>
                  <a:lnTo>
                    <a:pt x="146" y="23"/>
                  </a:lnTo>
                  <a:lnTo>
                    <a:pt x="136" y="30"/>
                  </a:lnTo>
                  <a:lnTo>
                    <a:pt x="126" y="38"/>
                  </a:lnTo>
                  <a:lnTo>
                    <a:pt x="116" y="46"/>
                  </a:lnTo>
                  <a:lnTo>
                    <a:pt x="108" y="56"/>
                  </a:lnTo>
                  <a:lnTo>
                    <a:pt x="99" y="66"/>
                  </a:lnTo>
                  <a:lnTo>
                    <a:pt x="90" y="77"/>
                  </a:lnTo>
                  <a:lnTo>
                    <a:pt x="82" y="90"/>
                  </a:lnTo>
                  <a:lnTo>
                    <a:pt x="73" y="102"/>
                  </a:lnTo>
                  <a:lnTo>
                    <a:pt x="66" y="114"/>
                  </a:lnTo>
                  <a:lnTo>
                    <a:pt x="51" y="143"/>
                  </a:lnTo>
                  <a:lnTo>
                    <a:pt x="45" y="158"/>
                  </a:lnTo>
                  <a:lnTo>
                    <a:pt x="38" y="172"/>
                  </a:lnTo>
                  <a:lnTo>
                    <a:pt x="32" y="188"/>
                  </a:lnTo>
                  <a:lnTo>
                    <a:pt x="27" y="204"/>
                  </a:lnTo>
                  <a:lnTo>
                    <a:pt x="22" y="222"/>
                  </a:lnTo>
                  <a:lnTo>
                    <a:pt x="17" y="239"/>
                  </a:lnTo>
                  <a:lnTo>
                    <a:pt x="14" y="256"/>
                  </a:lnTo>
                  <a:lnTo>
                    <a:pt x="10" y="275"/>
                  </a:lnTo>
                  <a:lnTo>
                    <a:pt x="7" y="293"/>
                  </a:lnTo>
                  <a:lnTo>
                    <a:pt x="5" y="312"/>
                  </a:lnTo>
                  <a:lnTo>
                    <a:pt x="2" y="332"/>
                  </a:lnTo>
                  <a:lnTo>
                    <a:pt x="1" y="351"/>
                  </a:lnTo>
                  <a:lnTo>
                    <a:pt x="0" y="371"/>
                  </a:lnTo>
                  <a:lnTo>
                    <a:pt x="0" y="391"/>
                  </a:lnTo>
                  <a:lnTo>
                    <a:pt x="163" y="397"/>
                  </a:lnTo>
                  <a:close/>
                </a:path>
              </a:pathLst>
            </a:custGeom>
            <a:solidFill>
              <a:srgbClr val="FF9C04"/>
            </a:solidFill>
            <a:ln w="9525">
              <a:noFill/>
              <a:round/>
              <a:headEnd/>
              <a:tailEnd/>
            </a:ln>
          </p:spPr>
          <p:txBody>
            <a:bodyPr/>
            <a:lstStyle/>
            <a:p>
              <a:endParaRPr lang="en-US" dirty="0">
                <a:solidFill>
                  <a:prstClr val="black"/>
                </a:solidFill>
              </a:endParaRPr>
            </a:p>
          </p:txBody>
        </p:sp>
        <p:sp>
          <p:nvSpPr>
            <p:cNvPr id="131" name="Rectangle 72"/>
            <p:cNvSpPr>
              <a:spLocks noChangeAspect="1" noChangeArrowheads="1"/>
            </p:cNvSpPr>
            <p:nvPr/>
          </p:nvSpPr>
          <p:spPr bwMode="auto">
            <a:xfrm>
              <a:off x="3731"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sp>
          <p:nvSpPr>
            <p:cNvPr id="132" name="Rectangle 73"/>
            <p:cNvSpPr>
              <a:spLocks noChangeAspect="1" noChangeArrowheads="1"/>
            </p:cNvSpPr>
            <p:nvPr/>
          </p:nvSpPr>
          <p:spPr bwMode="auto">
            <a:xfrm>
              <a:off x="3704" y="1915"/>
              <a:ext cx="19" cy="20"/>
            </a:xfrm>
            <a:prstGeom prst="rect">
              <a:avLst/>
            </a:prstGeom>
            <a:solidFill>
              <a:srgbClr val="FF9C04"/>
            </a:solidFill>
            <a:ln w="9525">
              <a:noFill/>
              <a:miter lim="800000"/>
              <a:headEnd/>
              <a:tailEnd/>
            </a:ln>
          </p:spPr>
          <p:txBody>
            <a:bodyPr/>
            <a:lstStyle/>
            <a:p>
              <a:endParaRPr lang="en-US" dirty="0">
                <a:solidFill>
                  <a:prstClr val="black"/>
                </a:solidFill>
              </a:endParaRPr>
            </a:p>
          </p:txBody>
        </p:sp>
      </p:grpSp>
      <p:sp>
        <p:nvSpPr>
          <p:cNvPr id="133" name="Rectangle 84"/>
          <p:cNvSpPr>
            <a:spLocks noChangeAspect="1" noChangeArrowheads="1"/>
          </p:cNvSpPr>
          <p:nvPr/>
        </p:nvSpPr>
        <p:spPr bwMode="auto">
          <a:xfrm>
            <a:off x="7332073" y="3029213"/>
            <a:ext cx="552267" cy="492443"/>
          </a:xfrm>
          <a:prstGeom prst="rect">
            <a:avLst/>
          </a:prstGeom>
          <a:noFill/>
          <a:ln w="9525">
            <a:noFill/>
            <a:miter lim="800000"/>
            <a:headEnd/>
            <a:tailEnd/>
          </a:ln>
        </p:spPr>
        <p:txBody>
          <a:bodyPr wrap="square" lIns="0" tIns="0" rIns="0" bIns="0">
            <a:spAutoFit/>
          </a:bodyPr>
          <a:lstStyle/>
          <a:p>
            <a:pPr algn="ctr" eaLnBrk="0" hangingPunct="0"/>
            <a:r>
              <a:rPr lang="en-US" sz="1600" b="1" dirty="0">
                <a:solidFill>
                  <a:srgbClr val="FF9900"/>
                </a:solidFill>
                <a:latin typeface="Arial Narrow" pitchFamily="34" charset="0"/>
              </a:rPr>
              <a:t>OTP</a:t>
            </a:r>
          </a:p>
          <a:p>
            <a:pPr algn="ctr" eaLnBrk="0" hangingPunct="0"/>
            <a:r>
              <a:rPr lang="en-US" sz="1600" b="1" dirty="0">
                <a:solidFill>
                  <a:srgbClr val="FF9900"/>
                </a:solidFill>
                <a:latin typeface="Arial Narrow" pitchFamily="34" charset="0"/>
              </a:rPr>
              <a:t>Key</a:t>
            </a:r>
          </a:p>
        </p:txBody>
      </p:sp>
      <p:sp>
        <p:nvSpPr>
          <p:cNvPr id="135" name="Line 61"/>
          <p:cNvSpPr>
            <a:spLocks noChangeAspect="1" noChangeShapeType="1"/>
          </p:cNvSpPr>
          <p:nvPr/>
        </p:nvSpPr>
        <p:spPr bwMode="auto">
          <a:xfrm flipV="1">
            <a:off x="7729904" y="3813089"/>
            <a:ext cx="469900" cy="0"/>
          </a:xfrm>
          <a:prstGeom prst="line">
            <a:avLst/>
          </a:prstGeom>
          <a:noFill/>
          <a:ln w="12700">
            <a:solidFill>
              <a:srgbClr val="CC6600"/>
            </a:solidFill>
            <a:round/>
            <a:headEnd type="none" w="sm" len="sm"/>
            <a:tailEnd type="triangle" w="lg" len="lg"/>
          </a:ln>
        </p:spPr>
        <p:txBody>
          <a:bodyPr wrap="none" anchor="ctr"/>
          <a:lstStyle/>
          <a:p>
            <a:endParaRPr lang="en-US" dirty="0">
              <a:solidFill>
                <a:prstClr val="black"/>
              </a:solidFill>
            </a:endParaRPr>
          </a:p>
        </p:txBody>
      </p:sp>
      <p:sp>
        <p:nvSpPr>
          <p:cNvPr id="137" name="AutoShape 14"/>
          <p:cNvSpPr>
            <a:spLocks noChangeAspect="1" noChangeArrowheads="1"/>
          </p:cNvSpPr>
          <p:nvPr/>
        </p:nvSpPr>
        <p:spPr bwMode="auto">
          <a:xfrm>
            <a:off x="9381957" y="1489676"/>
            <a:ext cx="874713" cy="628650"/>
          </a:xfrm>
          <a:prstGeom prst="flowChartMagneticDisk">
            <a:avLst/>
          </a:prstGeom>
          <a:solidFill>
            <a:srgbClr val="FF9999"/>
          </a:solidFill>
          <a:ln w="12700">
            <a:solidFill>
              <a:schemeClr val="tx1"/>
            </a:solidFill>
            <a:round/>
            <a:headEnd type="none" w="sm" len="sm"/>
            <a:tailEnd type="none" w="sm" len="sm"/>
          </a:ln>
          <a:effectLst>
            <a:outerShdw dist="107763" dir="2700000" algn="ctr" rotWithShape="0">
              <a:schemeClr val="bg2"/>
            </a:outerShdw>
          </a:effectLst>
        </p:spPr>
        <p:txBody>
          <a:bodyPr wrap="none" tIns="137160" anchor="ctr"/>
          <a:lstStyle/>
          <a:p>
            <a:pPr algn="ctr" eaLnBrk="0" hangingPunct="0">
              <a:defRPr/>
            </a:pPr>
            <a:r>
              <a:rPr lang="en-US" sz="1400" b="1" dirty="0">
                <a:solidFill>
                  <a:prstClr val="white"/>
                </a:solidFill>
                <a:latin typeface="Arial Narrow" pitchFamily="34" charset="0"/>
              </a:rPr>
              <a:t>Decrypted</a:t>
            </a:r>
          </a:p>
          <a:p>
            <a:pPr algn="ctr" eaLnBrk="0" hangingPunct="0">
              <a:defRPr/>
            </a:pPr>
            <a:r>
              <a:rPr lang="en-US" sz="1400" b="1" dirty="0">
                <a:solidFill>
                  <a:prstClr val="white"/>
                </a:solidFill>
                <a:latin typeface="Arial Narrow" pitchFamily="34" charset="0"/>
              </a:rPr>
              <a:t>SW Image</a:t>
            </a:r>
            <a:endParaRPr lang="en-US" sz="1200" dirty="0">
              <a:solidFill>
                <a:prstClr val="white"/>
              </a:solidFill>
              <a:latin typeface="Arial Narrow" pitchFamily="34" charset="0"/>
            </a:endParaRPr>
          </a:p>
        </p:txBody>
      </p:sp>
      <p:sp>
        <p:nvSpPr>
          <p:cNvPr id="138" name="AutoShape 17"/>
          <p:cNvSpPr>
            <a:spLocks noChangeAspect="1" noChangeArrowheads="1"/>
          </p:cNvSpPr>
          <p:nvPr/>
        </p:nvSpPr>
        <p:spPr bwMode="auto">
          <a:xfrm rot="16200000" flipV="1">
            <a:off x="8552632" y="2741725"/>
            <a:ext cx="525981" cy="729679"/>
          </a:xfrm>
          <a:prstGeom prst="bentUpArrow">
            <a:avLst>
              <a:gd name="adj1" fmla="val 35769"/>
              <a:gd name="adj2" fmla="val 25000"/>
              <a:gd name="adj3" fmla="val 25000"/>
            </a:avLst>
          </a:prstGeom>
          <a:solidFill>
            <a:srgbClr val="FF99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39" name="AutoShape 17"/>
          <p:cNvSpPr>
            <a:spLocks noChangeAspect="1" noChangeArrowheads="1"/>
          </p:cNvSpPr>
          <p:nvPr/>
        </p:nvSpPr>
        <p:spPr bwMode="auto">
          <a:xfrm flipV="1">
            <a:off x="9595870" y="2163279"/>
            <a:ext cx="390525" cy="364706"/>
          </a:xfrm>
          <a:prstGeom prst="downArrow">
            <a:avLst>
              <a:gd name="adj1" fmla="val 50000"/>
              <a:gd name="adj2" fmla="val 25000"/>
            </a:avLst>
          </a:prstGeom>
          <a:solidFill>
            <a:srgbClr val="FF9999"/>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dirty="0">
              <a:solidFill>
                <a:prstClr val="black"/>
              </a:solidFill>
            </a:endParaRPr>
          </a:p>
        </p:txBody>
      </p:sp>
      <p:sp>
        <p:nvSpPr>
          <p:cNvPr id="119" name="AutoShape 15"/>
          <p:cNvSpPr>
            <a:spLocks noChangeAspect="1" noChangeArrowheads="1"/>
          </p:cNvSpPr>
          <p:nvPr/>
        </p:nvSpPr>
        <p:spPr bwMode="auto">
          <a:xfrm rot="16200000">
            <a:off x="7705262" y="3658434"/>
            <a:ext cx="390525" cy="2718924"/>
          </a:xfrm>
          <a:prstGeom prst="downArrow">
            <a:avLst>
              <a:gd name="adj1" fmla="val 50000"/>
              <a:gd name="adj2" fmla="val 25000"/>
            </a:avLst>
          </a:prstGeom>
          <a:solidFill>
            <a:schemeClr val="tx1">
              <a:lumMod val="50000"/>
              <a:lumOff val="50000"/>
            </a:schemeClr>
          </a:solidFill>
          <a:ln w="12700">
            <a:solidFill>
              <a:schemeClr val="tx1"/>
            </a:solidFill>
            <a:miter lim="800000"/>
            <a:headEnd type="none" w="sm" len="sm"/>
            <a:tailEnd type="none" w="sm" len="sm"/>
          </a:ln>
          <a:effectLst/>
        </p:spPr>
        <p:txBody>
          <a:bodyPr wrap="none" anchor="ctr"/>
          <a:lstStyle/>
          <a:p>
            <a:pPr>
              <a:defRPr/>
            </a:pPr>
            <a:endParaRPr lang="en-US" dirty="0">
              <a:solidFill>
                <a:prstClr val="black"/>
              </a:solidFill>
            </a:endParaRPr>
          </a:p>
        </p:txBody>
      </p:sp>
      <p:sp>
        <p:nvSpPr>
          <p:cNvPr id="140" name="Rectangle 12"/>
          <p:cNvSpPr>
            <a:spLocks noChangeAspect="1" noChangeArrowheads="1"/>
          </p:cNvSpPr>
          <p:nvPr/>
        </p:nvSpPr>
        <p:spPr bwMode="auto">
          <a:xfrm>
            <a:off x="8369595" y="2380870"/>
            <a:ext cx="450444" cy="430887"/>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CC6600"/>
                </a:solidFill>
                <a:latin typeface="Arial Narrow" pitchFamily="34" charset="0"/>
              </a:rPr>
              <a:t>Secret</a:t>
            </a:r>
          </a:p>
          <a:p>
            <a:pPr algn="ctr" eaLnBrk="0" hangingPunct="0"/>
            <a:r>
              <a:rPr lang="en-US" sz="1400" b="1" dirty="0">
                <a:solidFill>
                  <a:srgbClr val="CC6600"/>
                </a:solidFill>
                <a:latin typeface="Arial Narrow" pitchFamily="34" charset="0"/>
              </a:rPr>
              <a:t>Key</a:t>
            </a:r>
          </a:p>
        </p:txBody>
      </p:sp>
      <p:graphicFrame>
        <p:nvGraphicFramePr>
          <p:cNvPr id="141" name="Object 2"/>
          <p:cNvGraphicFramePr>
            <a:graphicFrameLocks noChangeAspect="1"/>
          </p:cNvGraphicFramePr>
          <p:nvPr>
            <p:extLst>
              <p:ext uri="{D42A27DB-BD31-4B8C-83A1-F6EECF244321}">
                <p14:modId xmlns:p14="http://schemas.microsoft.com/office/powerpoint/2010/main" val="327329440"/>
              </p:ext>
            </p:extLst>
          </p:nvPr>
        </p:nvGraphicFramePr>
        <p:xfrm>
          <a:off x="8115398" y="2774007"/>
          <a:ext cx="273050" cy="520700"/>
        </p:xfrm>
        <a:graphic>
          <a:graphicData uri="http://schemas.openxmlformats.org/presentationml/2006/ole">
            <mc:AlternateContent xmlns:mc="http://schemas.openxmlformats.org/markup-compatibility/2006">
              <mc:Choice xmlns:v="urn:schemas-microsoft-com:vml" Requires="v">
                <p:oleObj spid="_x0000_s2219" name="Clip" r:id="rId8" imgW="1395413" imgH="2659063" progId="">
                  <p:embed/>
                </p:oleObj>
              </mc:Choice>
              <mc:Fallback>
                <p:oleObj name="Clip" r:id="rId8" imgW="1395413" imgH="2659063" progId="">
                  <p:embed/>
                  <p:pic>
                    <p:nvPicPr>
                      <p:cNvPr id="0" name="Picture 1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5398" y="2774007"/>
                        <a:ext cx="2730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 name="Text Box 98"/>
          <p:cNvSpPr txBox="1">
            <a:spLocks noChangeArrowheads="1"/>
          </p:cNvSpPr>
          <p:nvPr/>
        </p:nvSpPr>
        <p:spPr bwMode="black">
          <a:xfrm>
            <a:off x="4241577" y="4314710"/>
            <a:ext cx="1314450" cy="246221"/>
          </a:xfrm>
          <a:prstGeom prst="rect">
            <a:avLst/>
          </a:prstGeom>
          <a:noFill/>
          <a:ln w="9525" algn="ctr">
            <a:noFill/>
            <a:miter lim="800000"/>
            <a:headEnd/>
            <a:tailEnd/>
          </a:ln>
          <a:effectLst/>
        </p:spPr>
        <p:txBody>
          <a:bodyPr>
            <a:spAutoFit/>
          </a:bodyPr>
          <a:lstStyle/>
          <a:p>
            <a:pPr algn="ctr">
              <a:defRPr/>
            </a:pPr>
            <a:r>
              <a:rPr lang="en-US" sz="1000" b="1" dirty="0">
                <a:solidFill>
                  <a:prstClr val="black"/>
                </a:solidFill>
                <a:effectLst>
                  <a:outerShdw blurRad="38100" dist="38100" dir="2700000" algn="tl">
                    <a:srgbClr val="C0C0C0"/>
                  </a:outerShdw>
                </a:effectLst>
              </a:rPr>
              <a:t>Manufacturing</a:t>
            </a:r>
          </a:p>
        </p:txBody>
      </p:sp>
      <p:sp>
        <p:nvSpPr>
          <p:cNvPr id="143" name="Text Box 98"/>
          <p:cNvSpPr txBox="1">
            <a:spLocks noChangeArrowheads="1"/>
          </p:cNvSpPr>
          <p:nvPr/>
        </p:nvSpPr>
        <p:spPr bwMode="black">
          <a:xfrm>
            <a:off x="7243720" y="1846638"/>
            <a:ext cx="1314450" cy="400110"/>
          </a:xfrm>
          <a:prstGeom prst="rect">
            <a:avLst/>
          </a:prstGeom>
          <a:noFill/>
          <a:ln w="9525" algn="ctr">
            <a:noFill/>
            <a:miter lim="800000"/>
            <a:headEnd/>
            <a:tailEnd/>
          </a:ln>
          <a:effectLst/>
        </p:spPr>
        <p:txBody>
          <a:bodyPr>
            <a:spAutoFit/>
          </a:bodyPr>
          <a:lstStyle/>
          <a:p>
            <a:pPr algn="ctr">
              <a:defRPr/>
            </a:pPr>
            <a:r>
              <a:rPr lang="en-US" sz="1000" b="1" dirty="0">
                <a:solidFill>
                  <a:prstClr val="black"/>
                </a:solidFill>
                <a:effectLst>
                  <a:outerShdw blurRad="38100" dist="38100" dir="2700000" algn="tl">
                    <a:srgbClr val="C0C0C0"/>
                  </a:outerShdw>
                </a:effectLst>
              </a:rPr>
              <a:t>Device</a:t>
            </a:r>
          </a:p>
          <a:p>
            <a:pPr algn="ctr">
              <a:defRPr/>
            </a:pPr>
            <a:r>
              <a:rPr lang="en-US" sz="1000" b="1" dirty="0">
                <a:solidFill>
                  <a:prstClr val="black"/>
                </a:solidFill>
                <a:effectLst>
                  <a:outerShdw blurRad="38100" dist="38100" dir="2700000" algn="tl">
                    <a:srgbClr val="C0C0C0"/>
                  </a:outerShdw>
                </a:effectLst>
              </a:rPr>
              <a:t>Boot</a:t>
            </a:r>
          </a:p>
        </p:txBody>
      </p:sp>
      <p:sp>
        <p:nvSpPr>
          <p:cNvPr id="134" name="Title 1"/>
          <p:cNvSpPr>
            <a:spLocks noGrp="1"/>
          </p:cNvSpPr>
          <p:nvPr>
            <p:ph type="title"/>
          </p:nvPr>
        </p:nvSpPr>
        <p:spPr>
          <a:xfrm>
            <a:off x="298800" y="211792"/>
            <a:ext cx="8747266" cy="654050"/>
          </a:xfrm>
        </p:spPr>
        <p:txBody>
          <a:bodyPr/>
          <a:lstStyle/>
          <a:p>
            <a:r>
              <a:rPr lang="en-US" dirty="0"/>
              <a:t>Boot ROM: High Assurance Boot – Encrypted</a:t>
            </a:r>
          </a:p>
        </p:txBody>
      </p:sp>
    </p:spTree>
    <p:extLst>
      <p:ext uri="{BB962C8B-B14F-4D97-AF65-F5344CB8AC3E}">
        <p14:creationId xmlns:p14="http://schemas.microsoft.com/office/powerpoint/2010/main" val="35762568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86" descr="media.JPG"/>
          <p:cNvPicPr>
            <a:picLocks noChangeAspect="1"/>
          </p:cNvPicPr>
          <p:nvPr/>
        </p:nvPicPr>
        <p:blipFill>
          <a:blip r:embed="rId3" cstate="print"/>
          <a:stretch>
            <a:fillRect/>
          </a:stretch>
        </p:blipFill>
        <p:spPr>
          <a:xfrm>
            <a:off x="5770418" y="5067759"/>
            <a:ext cx="993370" cy="993370"/>
          </a:xfrm>
          <a:prstGeom prst="rect">
            <a:avLst/>
          </a:prstGeom>
        </p:spPr>
      </p:pic>
      <p:sp>
        <p:nvSpPr>
          <p:cNvPr id="68" name="Rounded Rectangle 67"/>
          <p:cNvSpPr/>
          <p:nvPr/>
        </p:nvSpPr>
        <p:spPr>
          <a:xfrm>
            <a:off x="8387026" y="1791414"/>
            <a:ext cx="2080009" cy="2190548"/>
          </a:xfrm>
          <a:prstGeom prst="roundRect">
            <a:avLst/>
          </a:prstGeom>
          <a:solidFill>
            <a:srgbClr val="3597B8">
              <a:lumMod val="75000"/>
            </a:srgbClr>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Arial"/>
            </a:endParaRPr>
          </a:p>
        </p:txBody>
      </p:sp>
      <p:pic>
        <p:nvPicPr>
          <p:cNvPr id="69" name="Picture 68" descr="Computer.PNG"/>
          <p:cNvPicPr>
            <a:picLocks noChangeAspect="1"/>
          </p:cNvPicPr>
          <p:nvPr/>
        </p:nvPicPr>
        <p:blipFill>
          <a:blip r:embed="rId4" cstate="print"/>
          <a:stretch>
            <a:fillRect/>
          </a:stretch>
        </p:blipFill>
        <p:spPr>
          <a:xfrm>
            <a:off x="5137094" y="1471692"/>
            <a:ext cx="1904762" cy="1917460"/>
          </a:xfrm>
          <a:prstGeom prst="rect">
            <a:avLst/>
          </a:prstGeom>
        </p:spPr>
      </p:pic>
      <p:sp>
        <p:nvSpPr>
          <p:cNvPr id="70" name="TextBox 69"/>
          <p:cNvSpPr txBox="1"/>
          <p:nvPr/>
        </p:nvSpPr>
        <p:spPr>
          <a:xfrm>
            <a:off x="2145698" y="2977248"/>
            <a:ext cx="1954381" cy="369332"/>
          </a:xfrm>
          <a:prstGeom prst="rect">
            <a:avLst/>
          </a:prstGeom>
          <a:noFill/>
        </p:spPr>
        <p:txBody>
          <a:bodyPr wrap="none" rtlCol="0">
            <a:spAutoFit/>
          </a:bodyPr>
          <a:lstStyle/>
          <a:p>
            <a:pPr fontAlgn="auto">
              <a:spcBef>
                <a:spcPts val="0"/>
              </a:spcBef>
              <a:spcAft>
                <a:spcPts val="0"/>
              </a:spcAft>
              <a:defRPr/>
            </a:pPr>
            <a:r>
              <a:rPr lang="en-US" kern="0" dirty="0">
                <a:solidFill>
                  <a:sysClr val="windowText" lastClr="000000"/>
                </a:solidFill>
              </a:rPr>
              <a:t>Product Software</a:t>
            </a:r>
          </a:p>
        </p:txBody>
      </p:sp>
      <p:sp>
        <p:nvSpPr>
          <p:cNvPr id="71" name="TextBox 70"/>
          <p:cNvSpPr txBox="1"/>
          <p:nvPr/>
        </p:nvSpPr>
        <p:spPr>
          <a:xfrm>
            <a:off x="1958396" y="1599552"/>
            <a:ext cx="2300630" cy="369332"/>
          </a:xfrm>
          <a:prstGeom prst="rect">
            <a:avLst/>
          </a:prstGeom>
          <a:noFill/>
        </p:spPr>
        <p:txBody>
          <a:bodyPr wrap="none" rtlCol="0">
            <a:spAutoFit/>
          </a:bodyPr>
          <a:lstStyle/>
          <a:p>
            <a:pPr fontAlgn="auto">
              <a:spcBef>
                <a:spcPts val="0"/>
              </a:spcBef>
              <a:spcAft>
                <a:spcPts val="0"/>
              </a:spcAft>
              <a:defRPr/>
            </a:pPr>
            <a:r>
              <a:rPr lang="en-US" kern="0" dirty="0">
                <a:solidFill>
                  <a:sysClr val="windowText" lastClr="000000"/>
                </a:solidFill>
              </a:rPr>
              <a:t>CSF Description File</a:t>
            </a:r>
          </a:p>
        </p:txBody>
      </p:sp>
      <p:cxnSp>
        <p:nvCxnSpPr>
          <p:cNvPr id="72" name="Straight Arrow Connector 71"/>
          <p:cNvCxnSpPr>
            <a:stCxn id="80" idx="3"/>
            <a:endCxn id="69" idx="1"/>
          </p:cNvCxnSpPr>
          <p:nvPr/>
        </p:nvCxnSpPr>
        <p:spPr>
          <a:xfrm flipV="1">
            <a:off x="3465348" y="2430423"/>
            <a:ext cx="1671747" cy="6025"/>
          </a:xfrm>
          <a:prstGeom prst="straightConnector1">
            <a:avLst/>
          </a:prstGeom>
          <a:noFill/>
          <a:ln w="31750" cap="flat" cmpd="sng" algn="ctr">
            <a:solidFill>
              <a:srgbClr val="0070C0"/>
            </a:solidFill>
            <a:prstDash val="solid"/>
            <a:tailEnd type="triangle"/>
          </a:ln>
          <a:effectLst/>
        </p:spPr>
      </p:cxnSp>
      <p:cxnSp>
        <p:nvCxnSpPr>
          <p:cNvPr id="73" name="Shape 21"/>
          <p:cNvCxnSpPr>
            <a:endCxn id="69" idx="1"/>
          </p:cNvCxnSpPr>
          <p:nvPr/>
        </p:nvCxnSpPr>
        <p:spPr>
          <a:xfrm flipV="1">
            <a:off x="3825484" y="2430422"/>
            <a:ext cx="1311611" cy="1527284"/>
          </a:xfrm>
          <a:prstGeom prst="bentConnector3">
            <a:avLst>
              <a:gd name="adj1" fmla="val 50000"/>
            </a:avLst>
          </a:prstGeom>
          <a:noFill/>
          <a:ln w="31750" cap="flat" cmpd="sng" algn="ctr">
            <a:solidFill>
              <a:srgbClr val="0070C0"/>
            </a:solidFill>
            <a:prstDash val="solid"/>
            <a:tailEnd type="triangle"/>
          </a:ln>
          <a:effectLst/>
        </p:spPr>
      </p:cxnSp>
      <p:cxnSp>
        <p:nvCxnSpPr>
          <p:cNvPr id="74" name="Straight Arrow Connector 73"/>
          <p:cNvCxnSpPr/>
          <p:nvPr/>
        </p:nvCxnSpPr>
        <p:spPr>
          <a:xfrm>
            <a:off x="7041856" y="2230397"/>
            <a:ext cx="1340144" cy="0"/>
          </a:xfrm>
          <a:prstGeom prst="straightConnector1">
            <a:avLst/>
          </a:prstGeom>
          <a:noFill/>
          <a:ln w="31750" cap="flat" cmpd="sng" algn="ctr">
            <a:solidFill>
              <a:srgbClr val="0070C0"/>
            </a:solidFill>
            <a:prstDash val="solid"/>
            <a:tailEnd type="triangle"/>
          </a:ln>
          <a:effectLst/>
        </p:spPr>
      </p:cxnSp>
      <p:pic>
        <p:nvPicPr>
          <p:cNvPr id="75" name="Picture 74" descr="Signture.WMF"/>
          <p:cNvPicPr>
            <a:picLocks noChangeAspect="1"/>
          </p:cNvPicPr>
          <p:nvPr/>
        </p:nvPicPr>
        <p:blipFill>
          <a:blip r:embed="rId5" cstate="print"/>
          <a:stretch>
            <a:fillRect/>
          </a:stretch>
        </p:blipFill>
        <p:spPr>
          <a:xfrm>
            <a:off x="8574754" y="1986403"/>
            <a:ext cx="776913" cy="726423"/>
          </a:xfrm>
          <a:prstGeom prst="rect">
            <a:avLst/>
          </a:prstGeom>
        </p:spPr>
      </p:pic>
      <p:pic>
        <p:nvPicPr>
          <p:cNvPr id="76" name="Picture 75" descr="Cert.PNG"/>
          <p:cNvPicPr>
            <a:picLocks noChangeAspect="1"/>
          </p:cNvPicPr>
          <p:nvPr/>
        </p:nvPicPr>
        <p:blipFill>
          <a:blip r:embed="rId6" cstate="print"/>
          <a:stretch>
            <a:fillRect/>
          </a:stretch>
        </p:blipFill>
        <p:spPr>
          <a:xfrm>
            <a:off x="8602938" y="2814441"/>
            <a:ext cx="673494" cy="673494"/>
          </a:xfrm>
          <a:prstGeom prst="rect">
            <a:avLst/>
          </a:prstGeom>
        </p:spPr>
      </p:pic>
      <p:sp>
        <p:nvSpPr>
          <p:cNvPr id="77" name="TextBox 76"/>
          <p:cNvSpPr txBox="1"/>
          <p:nvPr/>
        </p:nvSpPr>
        <p:spPr>
          <a:xfrm>
            <a:off x="9411960" y="2193355"/>
            <a:ext cx="319318" cy="369332"/>
          </a:xfrm>
          <a:prstGeom prst="rect">
            <a:avLst/>
          </a:prstGeom>
          <a:noFill/>
        </p:spPr>
        <p:txBody>
          <a:bodyPr wrap="none" rtlCol="0">
            <a:spAutoFit/>
          </a:bodyPr>
          <a:lstStyle/>
          <a:p>
            <a:pPr fontAlgn="auto">
              <a:spcBef>
                <a:spcPts val="0"/>
              </a:spcBef>
              <a:spcAft>
                <a:spcPts val="0"/>
              </a:spcAft>
              <a:defRPr/>
            </a:pPr>
            <a:r>
              <a:rPr lang="en-US" kern="0" dirty="0">
                <a:solidFill>
                  <a:sysClr val="window" lastClr="FFFFFF"/>
                </a:solidFill>
              </a:rPr>
              <a:t>+</a:t>
            </a:r>
          </a:p>
        </p:txBody>
      </p:sp>
      <p:sp>
        <p:nvSpPr>
          <p:cNvPr id="78" name="TextBox 77"/>
          <p:cNvSpPr txBox="1"/>
          <p:nvPr/>
        </p:nvSpPr>
        <p:spPr>
          <a:xfrm>
            <a:off x="9453832" y="2988827"/>
            <a:ext cx="319318" cy="369332"/>
          </a:xfrm>
          <a:prstGeom prst="rect">
            <a:avLst/>
          </a:prstGeom>
          <a:noFill/>
        </p:spPr>
        <p:txBody>
          <a:bodyPr wrap="none" rtlCol="0">
            <a:spAutoFit/>
          </a:bodyPr>
          <a:lstStyle/>
          <a:p>
            <a:pPr fontAlgn="auto">
              <a:spcBef>
                <a:spcPts val="0"/>
              </a:spcBef>
              <a:spcAft>
                <a:spcPts val="0"/>
              </a:spcAft>
              <a:defRPr/>
            </a:pPr>
            <a:r>
              <a:rPr lang="en-US" kern="0" dirty="0">
                <a:solidFill>
                  <a:sysClr val="window" lastClr="FFFFFF"/>
                </a:solidFill>
              </a:rPr>
              <a:t>+</a:t>
            </a:r>
          </a:p>
        </p:txBody>
      </p:sp>
      <p:sp>
        <p:nvSpPr>
          <p:cNvPr id="79" name="TextBox 78"/>
          <p:cNvSpPr txBox="1"/>
          <p:nvPr/>
        </p:nvSpPr>
        <p:spPr>
          <a:xfrm>
            <a:off x="8492747" y="3559904"/>
            <a:ext cx="1903085" cy="369332"/>
          </a:xfrm>
          <a:prstGeom prst="rect">
            <a:avLst/>
          </a:prstGeom>
          <a:noFill/>
        </p:spPr>
        <p:txBody>
          <a:bodyPr wrap="none" rtlCol="0">
            <a:spAutoFit/>
          </a:bodyPr>
          <a:lstStyle/>
          <a:p>
            <a:pPr fontAlgn="auto">
              <a:spcBef>
                <a:spcPts val="0"/>
              </a:spcBef>
              <a:spcAft>
                <a:spcPts val="0"/>
              </a:spcAft>
              <a:defRPr/>
            </a:pPr>
            <a:r>
              <a:rPr lang="en-US" kern="0" dirty="0">
                <a:solidFill>
                  <a:sysClr val="window" lastClr="FFFFFF"/>
                </a:solidFill>
              </a:rPr>
              <a:t>CSF Commands</a:t>
            </a:r>
          </a:p>
        </p:txBody>
      </p:sp>
      <p:pic>
        <p:nvPicPr>
          <p:cNvPr id="80" name="Picture 79" descr="CSF.PNG"/>
          <p:cNvPicPr>
            <a:picLocks noChangeAspect="1"/>
          </p:cNvPicPr>
          <p:nvPr/>
        </p:nvPicPr>
        <p:blipFill>
          <a:blip r:embed="rId7" cstate="print"/>
          <a:stretch>
            <a:fillRect/>
          </a:stretch>
        </p:blipFill>
        <p:spPr>
          <a:xfrm>
            <a:off x="2596781" y="2002164"/>
            <a:ext cx="868566" cy="868566"/>
          </a:xfrm>
          <a:prstGeom prst="rect">
            <a:avLst/>
          </a:prstGeom>
        </p:spPr>
      </p:pic>
      <p:cxnSp>
        <p:nvCxnSpPr>
          <p:cNvPr id="82" name="Elbow Connector 81"/>
          <p:cNvCxnSpPr>
            <a:stCxn id="79" idx="2"/>
            <a:endCxn id="87" idx="0"/>
          </p:cNvCxnSpPr>
          <p:nvPr/>
        </p:nvCxnSpPr>
        <p:spPr>
          <a:xfrm rot="5400000">
            <a:off x="7286436" y="2909904"/>
            <a:ext cx="1138523" cy="3177186"/>
          </a:xfrm>
          <a:prstGeom prst="bentConnector3">
            <a:avLst>
              <a:gd name="adj1" fmla="val 69242"/>
            </a:avLst>
          </a:prstGeom>
          <a:noFill/>
          <a:ln w="31750" cap="flat" cmpd="sng" algn="ctr">
            <a:solidFill>
              <a:srgbClr val="0070C0"/>
            </a:solidFill>
            <a:prstDash val="solid"/>
            <a:tailEnd type="triangle"/>
          </a:ln>
          <a:effectLst/>
        </p:spPr>
      </p:cxnSp>
      <p:sp>
        <p:nvSpPr>
          <p:cNvPr id="83" name="TextBox 82"/>
          <p:cNvSpPr txBox="1"/>
          <p:nvPr/>
        </p:nvSpPr>
        <p:spPr>
          <a:xfrm>
            <a:off x="4946306" y="5915188"/>
            <a:ext cx="3057247" cy="369332"/>
          </a:xfrm>
          <a:prstGeom prst="rect">
            <a:avLst/>
          </a:prstGeom>
          <a:noFill/>
        </p:spPr>
        <p:txBody>
          <a:bodyPr wrap="none" rtlCol="0">
            <a:spAutoFit/>
          </a:bodyPr>
          <a:lstStyle/>
          <a:p>
            <a:pPr fontAlgn="auto">
              <a:spcBef>
                <a:spcPts val="0"/>
              </a:spcBef>
              <a:spcAft>
                <a:spcPts val="0"/>
              </a:spcAft>
              <a:defRPr/>
            </a:pPr>
            <a:r>
              <a:rPr lang="en-US" kern="0" dirty="0">
                <a:solidFill>
                  <a:sysClr val="windowText" lastClr="000000"/>
                </a:solidFill>
              </a:rPr>
              <a:t>Encrypted Product Software</a:t>
            </a:r>
          </a:p>
        </p:txBody>
      </p:sp>
      <p:sp>
        <p:nvSpPr>
          <p:cNvPr id="84" name="TextBox 83"/>
          <p:cNvSpPr txBox="1"/>
          <p:nvPr/>
        </p:nvSpPr>
        <p:spPr>
          <a:xfrm>
            <a:off x="4874972" y="1084193"/>
            <a:ext cx="2621230" cy="646331"/>
          </a:xfrm>
          <a:prstGeom prst="rect">
            <a:avLst/>
          </a:prstGeom>
          <a:noFill/>
        </p:spPr>
        <p:txBody>
          <a:bodyPr wrap="none" rtlCol="0">
            <a:spAutoFit/>
          </a:bodyPr>
          <a:lstStyle/>
          <a:p>
            <a:pPr fontAlgn="auto">
              <a:spcBef>
                <a:spcPts val="0"/>
              </a:spcBef>
              <a:spcAft>
                <a:spcPts val="0"/>
              </a:spcAft>
              <a:defRPr/>
            </a:pPr>
            <a:r>
              <a:rPr lang="en-US" kern="0" dirty="0">
                <a:solidFill>
                  <a:sysClr val="windowText" lastClr="000000"/>
                </a:solidFill>
              </a:rPr>
              <a:t>Freescale Reference </a:t>
            </a:r>
          </a:p>
          <a:p>
            <a:pPr fontAlgn="auto">
              <a:spcBef>
                <a:spcPts val="0"/>
              </a:spcBef>
              <a:spcAft>
                <a:spcPts val="0"/>
              </a:spcAft>
              <a:defRPr/>
            </a:pPr>
            <a:r>
              <a:rPr lang="en-US" kern="0" dirty="0">
                <a:solidFill>
                  <a:sysClr val="windowText" lastClr="000000"/>
                </a:solidFill>
              </a:rPr>
              <a:t>Code Signing Tool Host</a:t>
            </a:r>
          </a:p>
        </p:txBody>
      </p:sp>
      <p:sp>
        <p:nvSpPr>
          <p:cNvPr id="85" name="TextBox 84"/>
          <p:cNvSpPr txBox="1"/>
          <p:nvPr/>
        </p:nvSpPr>
        <p:spPr>
          <a:xfrm>
            <a:off x="8769980" y="1324647"/>
            <a:ext cx="1210588" cy="369332"/>
          </a:xfrm>
          <a:prstGeom prst="rect">
            <a:avLst/>
          </a:prstGeom>
          <a:noFill/>
        </p:spPr>
        <p:txBody>
          <a:bodyPr wrap="none" rtlCol="0">
            <a:spAutoFit/>
          </a:bodyPr>
          <a:lstStyle/>
          <a:p>
            <a:pPr fontAlgn="auto">
              <a:spcBef>
                <a:spcPts val="0"/>
              </a:spcBef>
              <a:spcAft>
                <a:spcPts val="0"/>
              </a:spcAft>
              <a:defRPr/>
            </a:pPr>
            <a:r>
              <a:rPr lang="en-US" kern="0" dirty="0">
                <a:solidFill>
                  <a:sysClr val="windowText" lastClr="000000"/>
                </a:solidFill>
              </a:rPr>
              <a:t>HAB Data</a:t>
            </a:r>
          </a:p>
        </p:txBody>
      </p:sp>
      <p:pic>
        <p:nvPicPr>
          <p:cNvPr id="86" name="Picture 85" descr="media.JPG"/>
          <p:cNvPicPr>
            <a:picLocks noChangeAspect="1"/>
          </p:cNvPicPr>
          <p:nvPr/>
        </p:nvPicPr>
        <p:blipFill>
          <a:blip r:embed="rId3" cstate="print"/>
          <a:stretch>
            <a:fillRect/>
          </a:stretch>
        </p:blipFill>
        <p:spPr>
          <a:xfrm>
            <a:off x="2833255" y="3419069"/>
            <a:ext cx="993370" cy="993370"/>
          </a:xfrm>
          <a:prstGeom prst="rect">
            <a:avLst/>
          </a:prstGeom>
        </p:spPr>
      </p:pic>
      <p:pic>
        <p:nvPicPr>
          <p:cNvPr id="88" name="Picture 87" descr="Signture.WMF"/>
          <p:cNvPicPr>
            <a:picLocks noChangeAspect="1"/>
          </p:cNvPicPr>
          <p:nvPr/>
        </p:nvPicPr>
        <p:blipFill>
          <a:blip r:embed="rId5" cstate="print"/>
          <a:stretch>
            <a:fillRect/>
          </a:stretch>
        </p:blipFill>
        <p:spPr>
          <a:xfrm>
            <a:off x="6212741" y="5323725"/>
            <a:ext cx="276460" cy="258493"/>
          </a:xfrm>
          <a:prstGeom prst="rect">
            <a:avLst/>
          </a:prstGeom>
        </p:spPr>
      </p:pic>
      <p:cxnSp>
        <p:nvCxnSpPr>
          <p:cNvPr id="28" name="Elbow Connector 27"/>
          <p:cNvCxnSpPr>
            <a:endCxn id="30" idx="0"/>
          </p:cNvCxnSpPr>
          <p:nvPr/>
        </p:nvCxnSpPr>
        <p:spPr>
          <a:xfrm rot="16200000" flipH="1">
            <a:off x="6996874" y="2718626"/>
            <a:ext cx="720128" cy="597826"/>
          </a:xfrm>
          <a:prstGeom prst="bentConnector3">
            <a:avLst>
              <a:gd name="adj1" fmla="val -262"/>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7120201" y="3377604"/>
            <a:ext cx="1071300" cy="1128233"/>
          </a:xfrm>
          <a:prstGeom prst="roundRect">
            <a:avLst/>
          </a:prstGeom>
          <a:solidFill>
            <a:schemeClr val="tx1">
              <a:lumMod val="50000"/>
              <a:lumOff val="50000"/>
            </a:schemeClr>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Arial"/>
            </a:endParaRPr>
          </a:p>
        </p:txBody>
      </p:sp>
      <p:sp>
        <p:nvSpPr>
          <p:cNvPr id="33" name="TextBox 32"/>
          <p:cNvSpPr txBox="1"/>
          <p:nvPr/>
        </p:nvSpPr>
        <p:spPr>
          <a:xfrm>
            <a:off x="7181851" y="3848099"/>
            <a:ext cx="904875" cy="600164"/>
          </a:xfrm>
          <a:prstGeom prst="rect">
            <a:avLst/>
          </a:prstGeom>
          <a:noFill/>
        </p:spPr>
        <p:txBody>
          <a:bodyPr wrap="square" rtlCol="0">
            <a:spAutoFit/>
          </a:bodyPr>
          <a:lstStyle/>
          <a:p>
            <a:r>
              <a:rPr lang="en-US" sz="1100" dirty="0">
                <a:solidFill>
                  <a:schemeClr val="bg1"/>
                </a:solidFill>
              </a:rPr>
              <a:t>Data Encryption Key</a:t>
            </a:r>
          </a:p>
        </p:txBody>
      </p:sp>
      <p:grpSp>
        <p:nvGrpSpPr>
          <p:cNvPr id="3" name="Group 494"/>
          <p:cNvGrpSpPr>
            <a:grpSpLocks/>
          </p:cNvGrpSpPr>
          <p:nvPr/>
        </p:nvGrpSpPr>
        <p:grpSpPr bwMode="auto">
          <a:xfrm>
            <a:off x="7464968" y="3534660"/>
            <a:ext cx="411164" cy="187325"/>
            <a:chOff x="2624" y="2017"/>
            <a:chExt cx="515" cy="234"/>
          </a:xfrm>
        </p:grpSpPr>
        <p:sp>
          <p:nvSpPr>
            <p:cNvPr id="35" name="AutoShape 495"/>
            <p:cNvSpPr>
              <a:spLocks noChangeAspect="1" noChangeArrowheads="1" noTextEdit="1"/>
            </p:cNvSpPr>
            <p:nvPr/>
          </p:nvSpPr>
          <p:spPr bwMode="auto">
            <a:xfrm>
              <a:off x="2624" y="2017"/>
              <a:ext cx="515" cy="234"/>
            </a:xfrm>
            <a:prstGeom prst="rect">
              <a:avLst/>
            </a:prstGeom>
            <a:noFill/>
            <a:ln w="9525">
              <a:noFill/>
              <a:miter lim="800000"/>
              <a:headEnd/>
              <a:tailEnd/>
            </a:ln>
          </p:spPr>
          <p:txBody>
            <a:bodyPr/>
            <a:lstStyle/>
            <a:p>
              <a:endParaRPr lang="en-AU" dirty="0"/>
            </a:p>
          </p:txBody>
        </p:sp>
        <p:sp>
          <p:nvSpPr>
            <p:cNvPr id="36" name="Freeform 496"/>
            <p:cNvSpPr>
              <a:spLocks/>
            </p:cNvSpPr>
            <p:nvPr/>
          </p:nvSpPr>
          <p:spPr bwMode="auto">
            <a:xfrm>
              <a:off x="2849" y="2094"/>
              <a:ext cx="5" cy="0"/>
            </a:xfrm>
            <a:custGeom>
              <a:avLst/>
              <a:gdLst/>
              <a:ahLst/>
              <a:cxnLst>
                <a:cxn ang="0">
                  <a:pos x="0" y="0"/>
                </a:cxn>
                <a:cxn ang="0">
                  <a:pos x="0" y="0"/>
                </a:cxn>
                <a:cxn ang="0">
                  <a:pos x="0"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3" y="0"/>
                </a:cxn>
                <a:cxn ang="0">
                  <a:pos x="3" y="0"/>
                </a:cxn>
                <a:cxn ang="0">
                  <a:pos x="3" y="0"/>
                </a:cxn>
                <a:cxn ang="0">
                  <a:pos x="3" y="0"/>
                </a:cxn>
                <a:cxn ang="0">
                  <a:pos x="3" y="0"/>
                </a:cxn>
                <a:cxn ang="0">
                  <a:pos x="3" y="0"/>
                </a:cxn>
                <a:cxn ang="0">
                  <a:pos x="3" y="0"/>
                </a:cxn>
                <a:cxn ang="0">
                  <a:pos x="4" y="0"/>
                </a:cxn>
                <a:cxn ang="0">
                  <a:pos x="4" y="0"/>
                </a:cxn>
                <a:cxn ang="0">
                  <a:pos x="4" y="0"/>
                </a:cxn>
                <a:cxn ang="0">
                  <a:pos x="4" y="0"/>
                </a:cxn>
                <a:cxn ang="0">
                  <a:pos x="4" y="0"/>
                </a:cxn>
                <a:cxn ang="0">
                  <a:pos x="4" y="0"/>
                </a:cxn>
                <a:cxn ang="0">
                  <a:pos x="4" y="0"/>
                </a:cxn>
                <a:cxn ang="0">
                  <a:pos x="5" y="0"/>
                </a:cxn>
                <a:cxn ang="0">
                  <a:pos x="5" y="0"/>
                </a:cxn>
                <a:cxn ang="0">
                  <a:pos x="5" y="0"/>
                </a:cxn>
              </a:cxnLst>
              <a:rect l="0" t="0" r="r" b="b"/>
              <a:pathLst>
                <a:path w="5">
                  <a:moveTo>
                    <a:pt x="0" y="0"/>
                  </a:moveTo>
                  <a:lnTo>
                    <a:pt x="0" y="0"/>
                  </a:lnTo>
                  <a:lnTo>
                    <a:pt x="0" y="0"/>
                  </a:lnTo>
                  <a:lnTo>
                    <a:pt x="1" y="0"/>
                  </a:lnTo>
                  <a:lnTo>
                    <a:pt x="1" y="0"/>
                  </a:lnTo>
                  <a:lnTo>
                    <a:pt x="1" y="0"/>
                  </a:lnTo>
                  <a:lnTo>
                    <a:pt x="1" y="0"/>
                  </a:lnTo>
                  <a:lnTo>
                    <a:pt x="1" y="0"/>
                  </a:lnTo>
                  <a:lnTo>
                    <a:pt x="1" y="0"/>
                  </a:lnTo>
                  <a:lnTo>
                    <a:pt x="2" y="0"/>
                  </a:lnTo>
                  <a:lnTo>
                    <a:pt x="2" y="0"/>
                  </a:lnTo>
                  <a:lnTo>
                    <a:pt x="2" y="0"/>
                  </a:lnTo>
                  <a:lnTo>
                    <a:pt x="2" y="0"/>
                  </a:lnTo>
                  <a:lnTo>
                    <a:pt x="2" y="0"/>
                  </a:lnTo>
                  <a:lnTo>
                    <a:pt x="2" y="0"/>
                  </a:lnTo>
                  <a:lnTo>
                    <a:pt x="2" y="0"/>
                  </a:lnTo>
                  <a:lnTo>
                    <a:pt x="3" y="0"/>
                  </a:lnTo>
                  <a:lnTo>
                    <a:pt x="3" y="0"/>
                  </a:lnTo>
                  <a:lnTo>
                    <a:pt x="3" y="0"/>
                  </a:lnTo>
                  <a:lnTo>
                    <a:pt x="3" y="0"/>
                  </a:lnTo>
                  <a:lnTo>
                    <a:pt x="3" y="0"/>
                  </a:lnTo>
                  <a:lnTo>
                    <a:pt x="3" y="0"/>
                  </a:lnTo>
                  <a:lnTo>
                    <a:pt x="3" y="0"/>
                  </a:lnTo>
                  <a:lnTo>
                    <a:pt x="4" y="0"/>
                  </a:lnTo>
                  <a:lnTo>
                    <a:pt x="4" y="0"/>
                  </a:lnTo>
                  <a:lnTo>
                    <a:pt x="4" y="0"/>
                  </a:lnTo>
                  <a:lnTo>
                    <a:pt x="4" y="0"/>
                  </a:lnTo>
                  <a:lnTo>
                    <a:pt x="4" y="0"/>
                  </a:lnTo>
                  <a:lnTo>
                    <a:pt x="4" y="0"/>
                  </a:lnTo>
                  <a:lnTo>
                    <a:pt x="4" y="0"/>
                  </a:lnTo>
                  <a:lnTo>
                    <a:pt x="5" y="0"/>
                  </a:lnTo>
                  <a:lnTo>
                    <a:pt x="5" y="0"/>
                  </a:lnTo>
                  <a:lnTo>
                    <a:pt x="5" y="0"/>
                  </a:lnTo>
                </a:path>
              </a:pathLst>
            </a:custGeom>
            <a:noFill/>
            <a:ln w="0">
              <a:solidFill>
                <a:srgbClr val="000000"/>
              </a:solidFill>
              <a:prstDash val="solid"/>
              <a:round/>
              <a:headEnd/>
              <a:tailEnd/>
            </a:ln>
          </p:spPr>
          <p:txBody>
            <a:bodyPr/>
            <a:lstStyle/>
            <a:p>
              <a:endParaRPr lang="en-AU" dirty="0"/>
            </a:p>
          </p:txBody>
        </p:sp>
        <p:sp>
          <p:nvSpPr>
            <p:cNvPr id="37" name="Freeform 497"/>
            <p:cNvSpPr>
              <a:spLocks/>
            </p:cNvSpPr>
            <p:nvPr/>
          </p:nvSpPr>
          <p:spPr bwMode="auto">
            <a:xfrm>
              <a:off x="2637" y="2030"/>
              <a:ext cx="491" cy="208"/>
            </a:xfrm>
            <a:custGeom>
              <a:avLst/>
              <a:gdLst/>
              <a:ahLst/>
              <a:cxnLst>
                <a:cxn ang="0">
                  <a:pos x="244" y="72"/>
                </a:cxn>
                <a:cxn ang="0">
                  <a:pos x="244" y="84"/>
                </a:cxn>
                <a:cxn ang="0">
                  <a:pos x="292" y="85"/>
                </a:cxn>
                <a:cxn ang="0">
                  <a:pos x="443" y="85"/>
                </a:cxn>
                <a:cxn ang="0">
                  <a:pos x="491" y="87"/>
                </a:cxn>
                <a:cxn ang="0">
                  <a:pos x="491" y="106"/>
                </a:cxn>
                <a:cxn ang="0">
                  <a:pos x="491" y="119"/>
                </a:cxn>
                <a:cxn ang="0">
                  <a:pos x="472" y="119"/>
                </a:cxn>
                <a:cxn ang="0">
                  <a:pos x="450" y="119"/>
                </a:cxn>
                <a:cxn ang="0">
                  <a:pos x="449" y="122"/>
                </a:cxn>
                <a:cxn ang="0">
                  <a:pos x="449" y="128"/>
                </a:cxn>
                <a:cxn ang="0">
                  <a:pos x="454" y="129"/>
                </a:cxn>
                <a:cxn ang="0">
                  <a:pos x="469" y="129"/>
                </a:cxn>
                <a:cxn ang="0">
                  <a:pos x="474" y="130"/>
                </a:cxn>
                <a:cxn ang="0">
                  <a:pos x="474" y="140"/>
                </a:cxn>
                <a:cxn ang="0">
                  <a:pos x="474" y="146"/>
                </a:cxn>
                <a:cxn ang="0">
                  <a:pos x="463" y="146"/>
                </a:cxn>
                <a:cxn ang="0">
                  <a:pos x="449" y="146"/>
                </a:cxn>
                <a:cxn ang="0">
                  <a:pos x="449" y="150"/>
                </a:cxn>
                <a:cxn ang="0">
                  <a:pos x="449" y="159"/>
                </a:cxn>
                <a:cxn ang="0">
                  <a:pos x="452" y="161"/>
                </a:cxn>
                <a:cxn ang="0">
                  <a:pos x="467" y="161"/>
                </a:cxn>
                <a:cxn ang="0">
                  <a:pos x="474" y="162"/>
                </a:cxn>
                <a:cxn ang="0">
                  <a:pos x="474" y="176"/>
                </a:cxn>
                <a:cxn ang="0">
                  <a:pos x="474" y="189"/>
                </a:cxn>
                <a:cxn ang="0">
                  <a:pos x="454" y="189"/>
                </a:cxn>
                <a:cxn ang="0">
                  <a:pos x="421" y="189"/>
                </a:cxn>
                <a:cxn ang="0">
                  <a:pos x="417" y="175"/>
                </a:cxn>
                <a:cxn ang="0">
                  <a:pos x="417" y="132"/>
                </a:cxn>
                <a:cxn ang="0">
                  <a:pos x="406" y="119"/>
                </a:cxn>
                <a:cxn ang="0">
                  <a:pos x="306" y="119"/>
                </a:cxn>
                <a:cxn ang="0">
                  <a:pos x="244" y="119"/>
                </a:cxn>
                <a:cxn ang="0">
                  <a:pos x="244" y="128"/>
                </a:cxn>
                <a:cxn ang="0">
                  <a:pos x="244" y="140"/>
                </a:cxn>
                <a:cxn ang="0">
                  <a:pos x="227" y="140"/>
                </a:cxn>
                <a:cxn ang="0">
                  <a:pos x="190" y="140"/>
                </a:cxn>
                <a:cxn ang="0">
                  <a:pos x="182" y="138"/>
                </a:cxn>
                <a:cxn ang="0">
                  <a:pos x="182" y="125"/>
                </a:cxn>
                <a:cxn ang="0">
                  <a:pos x="181" y="119"/>
                </a:cxn>
                <a:cxn ang="0">
                  <a:pos x="160" y="119"/>
                </a:cxn>
                <a:cxn ang="0">
                  <a:pos x="142" y="119"/>
                </a:cxn>
                <a:cxn ang="0">
                  <a:pos x="152" y="146"/>
                </a:cxn>
                <a:cxn ang="0">
                  <a:pos x="135" y="196"/>
                </a:cxn>
                <a:cxn ang="0">
                  <a:pos x="65" y="193"/>
                </a:cxn>
                <a:cxn ang="0">
                  <a:pos x="51" y="155"/>
                </a:cxn>
                <a:cxn ang="0">
                  <a:pos x="49" y="144"/>
                </a:cxn>
                <a:cxn ang="0">
                  <a:pos x="20" y="137"/>
                </a:cxn>
                <a:cxn ang="0">
                  <a:pos x="1" y="97"/>
                </a:cxn>
                <a:cxn ang="0">
                  <a:pos x="26" y="67"/>
                </a:cxn>
                <a:cxn ang="0">
                  <a:pos x="52" y="64"/>
                </a:cxn>
                <a:cxn ang="0">
                  <a:pos x="52" y="48"/>
                </a:cxn>
                <a:cxn ang="0">
                  <a:pos x="71" y="10"/>
                </a:cxn>
                <a:cxn ang="0">
                  <a:pos x="139" y="17"/>
                </a:cxn>
                <a:cxn ang="0">
                  <a:pos x="149" y="66"/>
                </a:cxn>
                <a:cxn ang="0">
                  <a:pos x="143" y="85"/>
                </a:cxn>
                <a:cxn ang="0">
                  <a:pos x="164" y="85"/>
                </a:cxn>
                <a:cxn ang="0">
                  <a:pos x="182" y="85"/>
                </a:cxn>
                <a:cxn ang="0">
                  <a:pos x="182" y="78"/>
                </a:cxn>
                <a:cxn ang="0">
                  <a:pos x="182" y="66"/>
                </a:cxn>
                <a:cxn ang="0">
                  <a:pos x="194" y="64"/>
                </a:cxn>
                <a:cxn ang="0">
                  <a:pos x="232" y="64"/>
                </a:cxn>
              </a:cxnLst>
              <a:rect l="0" t="0" r="r" b="b"/>
              <a:pathLst>
                <a:path w="491" h="208">
                  <a:moveTo>
                    <a:pt x="244" y="64"/>
                  </a:moveTo>
                  <a:lnTo>
                    <a:pt x="244" y="64"/>
                  </a:lnTo>
                  <a:lnTo>
                    <a:pt x="244" y="65"/>
                  </a:lnTo>
                  <a:lnTo>
                    <a:pt x="244" y="65"/>
                  </a:lnTo>
                  <a:lnTo>
                    <a:pt x="244" y="65"/>
                  </a:lnTo>
                  <a:lnTo>
                    <a:pt x="244" y="66"/>
                  </a:lnTo>
                  <a:lnTo>
                    <a:pt x="244" y="66"/>
                  </a:lnTo>
                  <a:lnTo>
                    <a:pt x="244" y="67"/>
                  </a:lnTo>
                  <a:lnTo>
                    <a:pt x="244" y="68"/>
                  </a:lnTo>
                  <a:lnTo>
                    <a:pt x="244" y="68"/>
                  </a:lnTo>
                  <a:lnTo>
                    <a:pt x="244" y="69"/>
                  </a:lnTo>
                  <a:lnTo>
                    <a:pt x="244" y="70"/>
                  </a:lnTo>
                  <a:lnTo>
                    <a:pt x="244" y="71"/>
                  </a:lnTo>
                  <a:lnTo>
                    <a:pt x="244" y="72"/>
                  </a:lnTo>
                  <a:lnTo>
                    <a:pt x="244" y="73"/>
                  </a:lnTo>
                  <a:lnTo>
                    <a:pt x="244" y="74"/>
                  </a:lnTo>
                  <a:lnTo>
                    <a:pt x="244" y="75"/>
                  </a:lnTo>
                  <a:lnTo>
                    <a:pt x="244" y="76"/>
                  </a:lnTo>
                  <a:lnTo>
                    <a:pt x="244" y="77"/>
                  </a:lnTo>
                  <a:lnTo>
                    <a:pt x="244" y="78"/>
                  </a:lnTo>
                  <a:lnTo>
                    <a:pt x="244" y="78"/>
                  </a:lnTo>
                  <a:lnTo>
                    <a:pt x="244" y="79"/>
                  </a:lnTo>
                  <a:lnTo>
                    <a:pt x="244" y="80"/>
                  </a:lnTo>
                  <a:lnTo>
                    <a:pt x="244" y="81"/>
                  </a:lnTo>
                  <a:lnTo>
                    <a:pt x="244" y="82"/>
                  </a:lnTo>
                  <a:lnTo>
                    <a:pt x="244" y="82"/>
                  </a:lnTo>
                  <a:lnTo>
                    <a:pt x="244" y="83"/>
                  </a:lnTo>
                  <a:lnTo>
                    <a:pt x="244" y="84"/>
                  </a:lnTo>
                  <a:lnTo>
                    <a:pt x="244" y="84"/>
                  </a:lnTo>
                  <a:lnTo>
                    <a:pt x="244" y="84"/>
                  </a:lnTo>
                  <a:lnTo>
                    <a:pt x="244" y="85"/>
                  </a:lnTo>
                  <a:lnTo>
                    <a:pt x="244" y="85"/>
                  </a:lnTo>
                  <a:lnTo>
                    <a:pt x="244" y="85"/>
                  </a:lnTo>
                  <a:lnTo>
                    <a:pt x="245" y="85"/>
                  </a:lnTo>
                  <a:lnTo>
                    <a:pt x="247" y="85"/>
                  </a:lnTo>
                  <a:lnTo>
                    <a:pt x="250" y="85"/>
                  </a:lnTo>
                  <a:lnTo>
                    <a:pt x="255" y="85"/>
                  </a:lnTo>
                  <a:lnTo>
                    <a:pt x="260" y="85"/>
                  </a:lnTo>
                  <a:lnTo>
                    <a:pt x="267" y="85"/>
                  </a:lnTo>
                  <a:lnTo>
                    <a:pt x="274" y="85"/>
                  </a:lnTo>
                  <a:lnTo>
                    <a:pt x="283" y="85"/>
                  </a:lnTo>
                  <a:lnTo>
                    <a:pt x="292" y="85"/>
                  </a:lnTo>
                  <a:lnTo>
                    <a:pt x="301" y="85"/>
                  </a:lnTo>
                  <a:lnTo>
                    <a:pt x="311" y="85"/>
                  </a:lnTo>
                  <a:lnTo>
                    <a:pt x="322" y="85"/>
                  </a:lnTo>
                  <a:lnTo>
                    <a:pt x="333" y="85"/>
                  </a:lnTo>
                  <a:lnTo>
                    <a:pt x="344" y="85"/>
                  </a:lnTo>
                  <a:lnTo>
                    <a:pt x="356" y="85"/>
                  </a:lnTo>
                  <a:lnTo>
                    <a:pt x="367" y="85"/>
                  </a:lnTo>
                  <a:lnTo>
                    <a:pt x="379" y="85"/>
                  </a:lnTo>
                  <a:lnTo>
                    <a:pt x="390" y="85"/>
                  </a:lnTo>
                  <a:lnTo>
                    <a:pt x="402" y="85"/>
                  </a:lnTo>
                  <a:lnTo>
                    <a:pt x="413" y="85"/>
                  </a:lnTo>
                  <a:lnTo>
                    <a:pt x="423" y="85"/>
                  </a:lnTo>
                  <a:lnTo>
                    <a:pt x="434" y="85"/>
                  </a:lnTo>
                  <a:lnTo>
                    <a:pt x="443" y="85"/>
                  </a:lnTo>
                  <a:lnTo>
                    <a:pt x="452" y="85"/>
                  </a:lnTo>
                  <a:lnTo>
                    <a:pt x="461" y="85"/>
                  </a:lnTo>
                  <a:lnTo>
                    <a:pt x="468" y="85"/>
                  </a:lnTo>
                  <a:lnTo>
                    <a:pt x="475" y="85"/>
                  </a:lnTo>
                  <a:lnTo>
                    <a:pt x="480" y="85"/>
                  </a:lnTo>
                  <a:lnTo>
                    <a:pt x="485" y="85"/>
                  </a:lnTo>
                  <a:lnTo>
                    <a:pt x="488" y="85"/>
                  </a:lnTo>
                  <a:lnTo>
                    <a:pt x="490" y="85"/>
                  </a:lnTo>
                  <a:lnTo>
                    <a:pt x="491" y="85"/>
                  </a:lnTo>
                  <a:lnTo>
                    <a:pt x="491" y="85"/>
                  </a:lnTo>
                  <a:lnTo>
                    <a:pt x="491" y="85"/>
                  </a:lnTo>
                  <a:lnTo>
                    <a:pt x="491" y="86"/>
                  </a:lnTo>
                  <a:lnTo>
                    <a:pt x="491" y="86"/>
                  </a:lnTo>
                  <a:lnTo>
                    <a:pt x="491" y="87"/>
                  </a:lnTo>
                  <a:lnTo>
                    <a:pt x="491" y="88"/>
                  </a:lnTo>
                  <a:lnTo>
                    <a:pt x="491" y="89"/>
                  </a:lnTo>
                  <a:lnTo>
                    <a:pt x="491" y="90"/>
                  </a:lnTo>
                  <a:lnTo>
                    <a:pt x="491" y="91"/>
                  </a:lnTo>
                  <a:lnTo>
                    <a:pt x="491" y="93"/>
                  </a:lnTo>
                  <a:lnTo>
                    <a:pt x="491" y="94"/>
                  </a:lnTo>
                  <a:lnTo>
                    <a:pt x="491" y="96"/>
                  </a:lnTo>
                  <a:lnTo>
                    <a:pt x="491" y="97"/>
                  </a:lnTo>
                  <a:lnTo>
                    <a:pt x="491" y="99"/>
                  </a:lnTo>
                  <a:lnTo>
                    <a:pt x="491" y="100"/>
                  </a:lnTo>
                  <a:lnTo>
                    <a:pt x="491" y="102"/>
                  </a:lnTo>
                  <a:lnTo>
                    <a:pt x="491" y="103"/>
                  </a:lnTo>
                  <a:lnTo>
                    <a:pt x="491" y="105"/>
                  </a:lnTo>
                  <a:lnTo>
                    <a:pt x="491" y="106"/>
                  </a:lnTo>
                  <a:lnTo>
                    <a:pt x="491" y="108"/>
                  </a:lnTo>
                  <a:lnTo>
                    <a:pt x="491" y="109"/>
                  </a:lnTo>
                  <a:lnTo>
                    <a:pt x="491" y="111"/>
                  </a:lnTo>
                  <a:lnTo>
                    <a:pt x="491" y="112"/>
                  </a:lnTo>
                  <a:lnTo>
                    <a:pt x="491" y="113"/>
                  </a:lnTo>
                  <a:lnTo>
                    <a:pt x="491" y="114"/>
                  </a:lnTo>
                  <a:lnTo>
                    <a:pt x="491" y="115"/>
                  </a:lnTo>
                  <a:lnTo>
                    <a:pt x="491" y="116"/>
                  </a:lnTo>
                  <a:lnTo>
                    <a:pt x="491" y="117"/>
                  </a:lnTo>
                  <a:lnTo>
                    <a:pt x="491" y="118"/>
                  </a:lnTo>
                  <a:lnTo>
                    <a:pt x="491" y="118"/>
                  </a:lnTo>
                  <a:lnTo>
                    <a:pt x="491" y="118"/>
                  </a:lnTo>
                  <a:lnTo>
                    <a:pt x="491" y="119"/>
                  </a:lnTo>
                  <a:lnTo>
                    <a:pt x="491" y="119"/>
                  </a:lnTo>
                  <a:lnTo>
                    <a:pt x="490" y="119"/>
                  </a:lnTo>
                  <a:lnTo>
                    <a:pt x="490" y="119"/>
                  </a:lnTo>
                  <a:lnTo>
                    <a:pt x="489" y="119"/>
                  </a:lnTo>
                  <a:lnTo>
                    <a:pt x="488" y="119"/>
                  </a:lnTo>
                  <a:lnTo>
                    <a:pt x="487" y="119"/>
                  </a:lnTo>
                  <a:lnTo>
                    <a:pt x="486" y="119"/>
                  </a:lnTo>
                  <a:lnTo>
                    <a:pt x="484" y="119"/>
                  </a:lnTo>
                  <a:lnTo>
                    <a:pt x="483" y="119"/>
                  </a:lnTo>
                  <a:lnTo>
                    <a:pt x="481" y="119"/>
                  </a:lnTo>
                  <a:lnTo>
                    <a:pt x="479" y="119"/>
                  </a:lnTo>
                  <a:lnTo>
                    <a:pt x="478" y="119"/>
                  </a:lnTo>
                  <a:lnTo>
                    <a:pt x="476" y="119"/>
                  </a:lnTo>
                  <a:lnTo>
                    <a:pt x="474" y="119"/>
                  </a:lnTo>
                  <a:lnTo>
                    <a:pt x="472" y="119"/>
                  </a:lnTo>
                  <a:lnTo>
                    <a:pt x="470" y="119"/>
                  </a:lnTo>
                  <a:lnTo>
                    <a:pt x="468" y="119"/>
                  </a:lnTo>
                  <a:lnTo>
                    <a:pt x="466" y="119"/>
                  </a:lnTo>
                  <a:lnTo>
                    <a:pt x="464" y="119"/>
                  </a:lnTo>
                  <a:lnTo>
                    <a:pt x="462" y="119"/>
                  </a:lnTo>
                  <a:lnTo>
                    <a:pt x="460" y="119"/>
                  </a:lnTo>
                  <a:lnTo>
                    <a:pt x="458" y="119"/>
                  </a:lnTo>
                  <a:lnTo>
                    <a:pt x="457" y="119"/>
                  </a:lnTo>
                  <a:lnTo>
                    <a:pt x="455" y="119"/>
                  </a:lnTo>
                  <a:lnTo>
                    <a:pt x="454" y="119"/>
                  </a:lnTo>
                  <a:lnTo>
                    <a:pt x="453" y="119"/>
                  </a:lnTo>
                  <a:lnTo>
                    <a:pt x="451" y="119"/>
                  </a:lnTo>
                  <a:lnTo>
                    <a:pt x="451" y="119"/>
                  </a:lnTo>
                  <a:lnTo>
                    <a:pt x="450" y="119"/>
                  </a:lnTo>
                  <a:lnTo>
                    <a:pt x="449" y="119"/>
                  </a:lnTo>
                  <a:lnTo>
                    <a:pt x="449" y="119"/>
                  </a:lnTo>
                  <a:lnTo>
                    <a:pt x="449" y="119"/>
                  </a:lnTo>
                  <a:lnTo>
                    <a:pt x="449" y="119"/>
                  </a:lnTo>
                  <a:lnTo>
                    <a:pt x="449" y="119"/>
                  </a:lnTo>
                  <a:lnTo>
                    <a:pt x="449" y="119"/>
                  </a:lnTo>
                  <a:lnTo>
                    <a:pt x="449" y="119"/>
                  </a:lnTo>
                  <a:lnTo>
                    <a:pt x="449" y="119"/>
                  </a:lnTo>
                  <a:lnTo>
                    <a:pt x="449" y="120"/>
                  </a:lnTo>
                  <a:lnTo>
                    <a:pt x="449" y="120"/>
                  </a:lnTo>
                  <a:lnTo>
                    <a:pt x="449" y="120"/>
                  </a:lnTo>
                  <a:lnTo>
                    <a:pt x="449" y="121"/>
                  </a:lnTo>
                  <a:lnTo>
                    <a:pt x="449" y="121"/>
                  </a:lnTo>
                  <a:lnTo>
                    <a:pt x="449" y="122"/>
                  </a:lnTo>
                  <a:lnTo>
                    <a:pt x="449" y="122"/>
                  </a:lnTo>
                  <a:lnTo>
                    <a:pt x="449" y="123"/>
                  </a:lnTo>
                  <a:lnTo>
                    <a:pt x="449" y="123"/>
                  </a:lnTo>
                  <a:lnTo>
                    <a:pt x="449" y="124"/>
                  </a:lnTo>
                  <a:lnTo>
                    <a:pt x="449" y="124"/>
                  </a:lnTo>
                  <a:lnTo>
                    <a:pt x="449" y="125"/>
                  </a:lnTo>
                  <a:lnTo>
                    <a:pt x="449" y="125"/>
                  </a:lnTo>
                  <a:lnTo>
                    <a:pt x="449" y="126"/>
                  </a:lnTo>
                  <a:lnTo>
                    <a:pt x="449" y="126"/>
                  </a:lnTo>
                  <a:lnTo>
                    <a:pt x="449" y="126"/>
                  </a:lnTo>
                  <a:lnTo>
                    <a:pt x="449" y="127"/>
                  </a:lnTo>
                  <a:lnTo>
                    <a:pt x="449" y="127"/>
                  </a:lnTo>
                  <a:lnTo>
                    <a:pt x="449" y="128"/>
                  </a:lnTo>
                  <a:lnTo>
                    <a:pt x="449" y="128"/>
                  </a:lnTo>
                  <a:lnTo>
                    <a:pt x="449" y="128"/>
                  </a:lnTo>
                  <a:lnTo>
                    <a:pt x="449" y="128"/>
                  </a:lnTo>
                  <a:lnTo>
                    <a:pt x="449" y="129"/>
                  </a:lnTo>
                  <a:lnTo>
                    <a:pt x="449" y="129"/>
                  </a:lnTo>
                  <a:lnTo>
                    <a:pt x="449" y="129"/>
                  </a:lnTo>
                  <a:lnTo>
                    <a:pt x="449" y="129"/>
                  </a:lnTo>
                  <a:lnTo>
                    <a:pt x="449" y="129"/>
                  </a:lnTo>
                  <a:lnTo>
                    <a:pt x="449" y="129"/>
                  </a:lnTo>
                  <a:lnTo>
                    <a:pt x="450" y="129"/>
                  </a:lnTo>
                  <a:lnTo>
                    <a:pt x="450" y="129"/>
                  </a:lnTo>
                  <a:lnTo>
                    <a:pt x="451" y="129"/>
                  </a:lnTo>
                  <a:lnTo>
                    <a:pt x="452" y="129"/>
                  </a:lnTo>
                  <a:lnTo>
                    <a:pt x="453" y="129"/>
                  </a:lnTo>
                  <a:lnTo>
                    <a:pt x="454" y="129"/>
                  </a:lnTo>
                  <a:lnTo>
                    <a:pt x="455" y="129"/>
                  </a:lnTo>
                  <a:lnTo>
                    <a:pt x="456" y="129"/>
                  </a:lnTo>
                  <a:lnTo>
                    <a:pt x="457" y="129"/>
                  </a:lnTo>
                  <a:lnTo>
                    <a:pt x="458" y="129"/>
                  </a:lnTo>
                  <a:lnTo>
                    <a:pt x="459" y="129"/>
                  </a:lnTo>
                  <a:lnTo>
                    <a:pt x="460" y="129"/>
                  </a:lnTo>
                  <a:lnTo>
                    <a:pt x="462" y="129"/>
                  </a:lnTo>
                  <a:lnTo>
                    <a:pt x="463" y="129"/>
                  </a:lnTo>
                  <a:lnTo>
                    <a:pt x="464" y="129"/>
                  </a:lnTo>
                  <a:lnTo>
                    <a:pt x="465" y="129"/>
                  </a:lnTo>
                  <a:lnTo>
                    <a:pt x="466" y="129"/>
                  </a:lnTo>
                  <a:lnTo>
                    <a:pt x="467" y="129"/>
                  </a:lnTo>
                  <a:lnTo>
                    <a:pt x="468" y="129"/>
                  </a:lnTo>
                  <a:lnTo>
                    <a:pt x="469" y="129"/>
                  </a:lnTo>
                  <a:lnTo>
                    <a:pt x="470" y="129"/>
                  </a:lnTo>
                  <a:lnTo>
                    <a:pt x="471" y="129"/>
                  </a:lnTo>
                  <a:lnTo>
                    <a:pt x="472" y="129"/>
                  </a:lnTo>
                  <a:lnTo>
                    <a:pt x="473" y="129"/>
                  </a:lnTo>
                  <a:lnTo>
                    <a:pt x="473" y="129"/>
                  </a:lnTo>
                  <a:lnTo>
                    <a:pt x="474" y="129"/>
                  </a:lnTo>
                  <a:lnTo>
                    <a:pt x="474" y="129"/>
                  </a:lnTo>
                  <a:lnTo>
                    <a:pt x="474" y="129"/>
                  </a:lnTo>
                  <a:lnTo>
                    <a:pt x="474" y="129"/>
                  </a:lnTo>
                  <a:lnTo>
                    <a:pt x="474" y="129"/>
                  </a:lnTo>
                  <a:lnTo>
                    <a:pt x="474" y="129"/>
                  </a:lnTo>
                  <a:lnTo>
                    <a:pt x="474" y="129"/>
                  </a:lnTo>
                  <a:lnTo>
                    <a:pt x="474" y="129"/>
                  </a:lnTo>
                  <a:lnTo>
                    <a:pt x="474" y="130"/>
                  </a:lnTo>
                  <a:lnTo>
                    <a:pt x="474" y="130"/>
                  </a:lnTo>
                  <a:lnTo>
                    <a:pt x="474" y="131"/>
                  </a:lnTo>
                  <a:lnTo>
                    <a:pt x="474" y="132"/>
                  </a:lnTo>
                  <a:lnTo>
                    <a:pt x="474" y="132"/>
                  </a:lnTo>
                  <a:lnTo>
                    <a:pt x="474" y="133"/>
                  </a:lnTo>
                  <a:lnTo>
                    <a:pt x="474" y="134"/>
                  </a:lnTo>
                  <a:lnTo>
                    <a:pt x="474" y="134"/>
                  </a:lnTo>
                  <a:lnTo>
                    <a:pt x="474" y="135"/>
                  </a:lnTo>
                  <a:lnTo>
                    <a:pt x="474" y="136"/>
                  </a:lnTo>
                  <a:lnTo>
                    <a:pt x="474" y="137"/>
                  </a:lnTo>
                  <a:lnTo>
                    <a:pt x="474" y="138"/>
                  </a:lnTo>
                  <a:lnTo>
                    <a:pt x="474" y="138"/>
                  </a:lnTo>
                  <a:lnTo>
                    <a:pt x="474" y="139"/>
                  </a:lnTo>
                  <a:lnTo>
                    <a:pt x="474" y="140"/>
                  </a:lnTo>
                  <a:lnTo>
                    <a:pt x="474" y="141"/>
                  </a:lnTo>
                  <a:lnTo>
                    <a:pt x="474" y="141"/>
                  </a:lnTo>
                  <a:lnTo>
                    <a:pt x="474" y="142"/>
                  </a:lnTo>
                  <a:lnTo>
                    <a:pt x="474" y="143"/>
                  </a:lnTo>
                  <a:lnTo>
                    <a:pt x="474" y="144"/>
                  </a:lnTo>
                  <a:lnTo>
                    <a:pt x="474" y="144"/>
                  </a:lnTo>
                  <a:lnTo>
                    <a:pt x="474" y="145"/>
                  </a:lnTo>
                  <a:lnTo>
                    <a:pt x="474" y="145"/>
                  </a:lnTo>
                  <a:lnTo>
                    <a:pt x="474" y="146"/>
                  </a:lnTo>
                  <a:lnTo>
                    <a:pt x="474" y="146"/>
                  </a:lnTo>
                  <a:lnTo>
                    <a:pt x="474" y="146"/>
                  </a:lnTo>
                  <a:lnTo>
                    <a:pt x="474" y="146"/>
                  </a:lnTo>
                  <a:lnTo>
                    <a:pt x="474" y="146"/>
                  </a:lnTo>
                  <a:lnTo>
                    <a:pt x="474" y="146"/>
                  </a:lnTo>
                  <a:lnTo>
                    <a:pt x="474" y="146"/>
                  </a:lnTo>
                  <a:lnTo>
                    <a:pt x="474" y="146"/>
                  </a:lnTo>
                  <a:lnTo>
                    <a:pt x="473" y="146"/>
                  </a:lnTo>
                  <a:lnTo>
                    <a:pt x="473" y="146"/>
                  </a:lnTo>
                  <a:lnTo>
                    <a:pt x="472" y="146"/>
                  </a:lnTo>
                  <a:lnTo>
                    <a:pt x="471" y="146"/>
                  </a:lnTo>
                  <a:lnTo>
                    <a:pt x="470" y="146"/>
                  </a:lnTo>
                  <a:lnTo>
                    <a:pt x="469" y="146"/>
                  </a:lnTo>
                  <a:lnTo>
                    <a:pt x="468" y="146"/>
                  </a:lnTo>
                  <a:lnTo>
                    <a:pt x="467" y="146"/>
                  </a:lnTo>
                  <a:lnTo>
                    <a:pt x="466" y="146"/>
                  </a:lnTo>
                  <a:lnTo>
                    <a:pt x="465" y="146"/>
                  </a:lnTo>
                  <a:lnTo>
                    <a:pt x="464" y="146"/>
                  </a:lnTo>
                  <a:lnTo>
                    <a:pt x="463" y="146"/>
                  </a:lnTo>
                  <a:lnTo>
                    <a:pt x="462" y="146"/>
                  </a:lnTo>
                  <a:lnTo>
                    <a:pt x="460" y="146"/>
                  </a:lnTo>
                  <a:lnTo>
                    <a:pt x="459" y="146"/>
                  </a:lnTo>
                  <a:lnTo>
                    <a:pt x="458" y="146"/>
                  </a:lnTo>
                  <a:lnTo>
                    <a:pt x="457" y="146"/>
                  </a:lnTo>
                  <a:lnTo>
                    <a:pt x="456" y="146"/>
                  </a:lnTo>
                  <a:lnTo>
                    <a:pt x="455" y="146"/>
                  </a:lnTo>
                  <a:lnTo>
                    <a:pt x="454" y="146"/>
                  </a:lnTo>
                  <a:lnTo>
                    <a:pt x="453" y="146"/>
                  </a:lnTo>
                  <a:lnTo>
                    <a:pt x="452" y="146"/>
                  </a:lnTo>
                  <a:lnTo>
                    <a:pt x="451" y="146"/>
                  </a:lnTo>
                  <a:lnTo>
                    <a:pt x="450" y="146"/>
                  </a:lnTo>
                  <a:lnTo>
                    <a:pt x="450" y="146"/>
                  </a:lnTo>
                  <a:lnTo>
                    <a:pt x="449" y="146"/>
                  </a:lnTo>
                  <a:lnTo>
                    <a:pt x="449" y="146"/>
                  </a:lnTo>
                  <a:lnTo>
                    <a:pt x="449" y="146"/>
                  </a:lnTo>
                  <a:lnTo>
                    <a:pt x="449" y="146"/>
                  </a:lnTo>
                  <a:lnTo>
                    <a:pt x="449" y="146"/>
                  </a:lnTo>
                  <a:lnTo>
                    <a:pt x="449" y="146"/>
                  </a:lnTo>
                  <a:lnTo>
                    <a:pt x="449" y="147"/>
                  </a:lnTo>
                  <a:lnTo>
                    <a:pt x="449" y="147"/>
                  </a:lnTo>
                  <a:lnTo>
                    <a:pt x="449" y="147"/>
                  </a:lnTo>
                  <a:lnTo>
                    <a:pt x="449" y="148"/>
                  </a:lnTo>
                  <a:lnTo>
                    <a:pt x="449" y="148"/>
                  </a:lnTo>
                  <a:lnTo>
                    <a:pt x="449" y="149"/>
                  </a:lnTo>
                  <a:lnTo>
                    <a:pt x="449" y="149"/>
                  </a:lnTo>
                  <a:lnTo>
                    <a:pt x="449" y="150"/>
                  </a:lnTo>
                  <a:lnTo>
                    <a:pt x="449" y="150"/>
                  </a:lnTo>
                  <a:lnTo>
                    <a:pt x="449" y="151"/>
                  </a:lnTo>
                  <a:lnTo>
                    <a:pt x="449" y="152"/>
                  </a:lnTo>
                  <a:lnTo>
                    <a:pt x="449" y="152"/>
                  </a:lnTo>
                  <a:lnTo>
                    <a:pt x="449" y="153"/>
                  </a:lnTo>
                  <a:lnTo>
                    <a:pt x="449" y="154"/>
                  </a:lnTo>
                  <a:lnTo>
                    <a:pt x="449" y="154"/>
                  </a:lnTo>
                  <a:lnTo>
                    <a:pt x="449" y="155"/>
                  </a:lnTo>
                  <a:lnTo>
                    <a:pt x="449" y="156"/>
                  </a:lnTo>
                  <a:lnTo>
                    <a:pt x="449" y="156"/>
                  </a:lnTo>
                  <a:lnTo>
                    <a:pt x="449" y="157"/>
                  </a:lnTo>
                  <a:lnTo>
                    <a:pt x="449" y="158"/>
                  </a:lnTo>
                  <a:lnTo>
                    <a:pt x="449" y="158"/>
                  </a:lnTo>
                  <a:lnTo>
                    <a:pt x="449" y="159"/>
                  </a:lnTo>
                  <a:lnTo>
                    <a:pt x="449" y="159"/>
                  </a:lnTo>
                  <a:lnTo>
                    <a:pt x="449" y="160"/>
                  </a:lnTo>
                  <a:lnTo>
                    <a:pt x="449" y="160"/>
                  </a:lnTo>
                  <a:lnTo>
                    <a:pt x="449" y="160"/>
                  </a:lnTo>
                  <a:lnTo>
                    <a:pt x="449" y="161"/>
                  </a:lnTo>
                  <a:lnTo>
                    <a:pt x="449" y="161"/>
                  </a:lnTo>
                  <a:lnTo>
                    <a:pt x="449" y="161"/>
                  </a:lnTo>
                  <a:lnTo>
                    <a:pt x="449" y="161"/>
                  </a:lnTo>
                  <a:lnTo>
                    <a:pt x="449" y="161"/>
                  </a:lnTo>
                  <a:lnTo>
                    <a:pt x="449" y="161"/>
                  </a:lnTo>
                  <a:lnTo>
                    <a:pt x="449" y="161"/>
                  </a:lnTo>
                  <a:lnTo>
                    <a:pt x="450" y="161"/>
                  </a:lnTo>
                  <a:lnTo>
                    <a:pt x="450" y="161"/>
                  </a:lnTo>
                  <a:lnTo>
                    <a:pt x="451" y="161"/>
                  </a:lnTo>
                  <a:lnTo>
                    <a:pt x="452" y="161"/>
                  </a:lnTo>
                  <a:lnTo>
                    <a:pt x="453" y="161"/>
                  </a:lnTo>
                  <a:lnTo>
                    <a:pt x="454" y="161"/>
                  </a:lnTo>
                  <a:lnTo>
                    <a:pt x="455" y="161"/>
                  </a:lnTo>
                  <a:lnTo>
                    <a:pt x="456" y="161"/>
                  </a:lnTo>
                  <a:lnTo>
                    <a:pt x="457" y="161"/>
                  </a:lnTo>
                  <a:lnTo>
                    <a:pt x="458" y="161"/>
                  </a:lnTo>
                  <a:lnTo>
                    <a:pt x="459" y="161"/>
                  </a:lnTo>
                  <a:lnTo>
                    <a:pt x="460" y="161"/>
                  </a:lnTo>
                  <a:lnTo>
                    <a:pt x="462" y="161"/>
                  </a:lnTo>
                  <a:lnTo>
                    <a:pt x="463" y="161"/>
                  </a:lnTo>
                  <a:lnTo>
                    <a:pt x="464" y="161"/>
                  </a:lnTo>
                  <a:lnTo>
                    <a:pt x="465" y="161"/>
                  </a:lnTo>
                  <a:lnTo>
                    <a:pt x="466" y="161"/>
                  </a:lnTo>
                  <a:lnTo>
                    <a:pt x="467" y="161"/>
                  </a:lnTo>
                  <a:lnTo>
                    <a:pt x="468" y="161"/>
                  </a:lnTo>
                  <a:lnTo>
                    <a:pt x="469" y="161"/>
                  </a:lnTo>
                  <a:lnTo>
                    <a:pt x="470" y="161"/>
                  </a:lnTo>
                  <a:lnTo>
                    <a:pt x="471" y="161"/>
                  </a:lnTo>
                  <a:lnTo>
                    <a:pt x="472" y="161"/>
                  </a:lnTo>
                  <a:lnTo>
                    <a:pt x="473" y="161"/>
                  </a:lnTo>
                  <a:lnTo>
                    <a:pt x="473" y="161"/>
                  </a:lnTo>
                  <a:lnTo>
                    <a:pt x="474" y="161"/>
                  </a:lnTo>
                  <a:lnTo>
                    <a:pt x="474" y="161"/>
                  </a:lnTo>
                  <a:lnTo>
                    <a:pt x="474" y="161"/>
                  </a:lnTo>
                  <a:lnTo>
                    <a:pt x="474" y="161"/>
                  </a:lnTo>
                  <a:lnTo>
                    <a:pt x="474" y="161"/>
                  </a:lnTo>
                  <a:lnTo>
                    <a:pt x="474" y="161"/>
                  </a:lnTo>
                  <a:lnTo>
                    <a:pt x="474" y="162"/>
                  </a:lnTo>
                  <a:lnTo>
                    <a:pt x="474" y="162"/>
                  </a:lnTo>
                  <a:lnTo>
                    <a:pt x="474" y="163"/>
                  </a:lnTo>
                  <a:lnTo>
                    <a:pt x="474" y="163"/>
                  </a:lnTo>
                  <a:lnTo>
                    <a:pt x="474" y="164"/>
                  </a:lnTo>
                  <a:lnTo>
                    <a:pt x="474" y="165"/>
                  </a:lnTo>
                  <a:lnTo>
                    <a:pt x="474" y="166"/>
                  </a:lnTo>
                  <a:lnTo>
                    <a:pt x="474" y="167"/>
                  </a:lnTo>
                  <a:lnTo>
                    <a:pt x="474" y="169"/>
                  </a:lnTo>
                  <a:lnTo>
                    <a:pt x="474" y="170"/>
                  </a:lnTo>
                  <a:lnTo>
                    <a:pt x="474" y="171"/>
                  </a:lnTo>
                  <a:lnTo>
                    <a:pt x="474" y="172"/>
                  </a:lnTo>
                  <a:lnTo>
                    <a:pt x="474" y="173"/>
                  </a:lnTo>
                  <a:lnTo>
                    <a:pt x="474" y="175"/>
                  </a:lnTo>
                  <a:lnTo>
                    <a:pt x="474" y="176"/>
                  </a:lnTo>
                  <a:lnTo>
                    <a:pt x="474" y="177"/>
                  </a:lnTo>
                  <a:lnTo>
                    <a:pt x="474" y="179"/>
                  </a:lnTo>
                  <a:lnTo>
                    <a:pt x="474" y="180"/>
                  </a:lnTo>
                  <a:lnTo>
                    <a:pt x="474" y="181"/>
                  </a:lnTo>
                  <a:lnTo>
                    <a:pt x="474" y="182"/>
                  </a:lnTo>
                  <a:lnTo>
                    <a:pt x="474" y="183"/>
                  </a:lnTo>
                  <a:lnTo>
                    <a:pt x="474" y="184"/>
                  </a:lnTo>
                  <a:lnTo>
                    <a:pt x="474" y="185"/>
                  </a:lnTo>
                  <a:lnTo>
                    <a:pt x="474" y="186"/>
                  </a:lnTo>
                  <a:lnTo>
                    <a:pt x="474" y="187"/>
                  </a:lnTo>
                  <a:lnTo>
                    <a:pt x="474" y="188"/>
                  </a:lnTo>
                  <a:lnTo>
                    <a:pt x="474" y="188"/>
                  </a:lnTo>
                  <a:lnTo>
                    <a:pt x="474" y="188"/>
                  </a:lnTo>
                  <a:lnTo>
                    <a:pt x="474" y="189"/>
                  </a:lnTo>
                  <a:lnTo>
                    <a:pt x="474" y="189"/>
                  </a:lnTo>
                  <a:lnTo>
                    <a:pt x="474" y="189"/>
                  </a:lnTo>
                  <a:lnTo>
                    <a:pt x="474" y="189"/>
                  </a:lnTo>
                  <a:lnTo>
                    <a:pt x="473" y="189"/>
                  </a:lnTo>
                  <a:lnTo>
                    <a:pt x="472" y="189"/>
                  </a:lnTo>
                  <a:lnTo>
                    <a:pt x="471" y="189"/>
                  </a:lnTo>
                  <a:lnTo>
                    <a:pt x="469" y="189"/>
                  </a:lnTo>
                  <a:lnTo>
                    <a:pt x="467" y="189"/>
                  </a:lnTo>
                  <a:lnTo>
                    <a:pt x="465" y="189"/>
                  </a:lnTo>
                  <a:lnTo>
                    <a:pt x="463" y="189"/>
                  </a:lnTo>
                  <a:lnTo>
                    <a:pt x="461" y="189"/>
                  </a:lnTo>
                  <a:lnTo>
                    <a:pt x="459" y="189"/>
                  </a:lnTo>
                  <a:lnTo>
                    <a:pt x="456" y="189"/>
                  </a:lnTo>
                  <a:lnTo>
                    <a:pt x="454" y="189"/>
                  </a:lnTo>
                  <a:lnTo>
                    <a:pt x="451" y="189"/>
                  </a:lnTo>
                  <a:lnTo>
                    <a:pt x="448" y="189"/>
                  </a:lnTo>
                  <a:lnTo>
                    <a:pt x="446" y="189"/>
                  </a:lnTo>
                  <a:lnTo>
                    <a:pt x="443" y="189"/>
                  </a:lnTo>
                  <a:lnTo>
                    <a:pt x="440" y="189"/>
                  </a:lnTo>
                  <a:lnTo>
                    <a:pt x="438" y="189"/>
                  </a:lnTo>
                  <a:lnTo>
                    <a:pt x="435" y="189"/>
                  </a:lnTo>
                  <a:lnTo>
                    <a:pt x="433" y="189"/>
                  </a:lnTo>
                  <a:lnTo>
                    <a:pt x="430" y="189"/>
                  </a:lnTo>
                  <a:lnTo>
                    <a:pt x="428" y="189"/>
                  </a:lnTo>
                  <a:lnTo>
                    <a:pt x="426" y="189"/>
                  </a:lnTo>
                  <a:lnTo>
                    <a:pt x="424" y="189"/>
                  </a:lnTo>
                  <a:lnTo>
                    <a:pt x="422" y="189"/>
                  </a:lnTo>
                  <a:lnTo>
                    <a:pt x="421" y="189"/>
                  </a:lnTo>
                  <a:lnTo>
                    <a:pt x="420" y="189"/>
                  </a:lnTo>
                  <a:lnTo>
                    <a:pt x="419" y="189"/>
                  </a:lnTo>
                  <a:lnTo>
                    <a:pt x="418" y="189"/>
                  </a:lnTo>
                  <a:lnTo>
                    <a:pt x="417" y="189"/>
                  </a:lnTo>
                  <a:lnTo>
                    <a:pt x="417" y="189"/>
                  </a:lnTo>
                  <a:lnTo>
                    <a:pt x="417" y="188"/>
                  </a:lnTo>
                  <a:lnTo>
                    <a:pt x="417" y="188"/>
                  </a:lnTo>
                  <a:lnTo>
                    <a:pt x="417" y="187"/>
                  </a:lnTo>
                  <a:lnTo>
                    <a:pt x="417" y="186"/>
                  </a:lnTo>
                  <a:lnTo>
                    <a:pt x="417" y="184"/>
                  </a:lnTo>
                  <a:lnTo>
                    <a:pt x="417" y="182"/>
                  </a:lnTo>
                  <a:lnTo>
                    <a:pt x="417" y="180"/>
                  </a:lnTo>
                  <a:lnTo>
                    <a:pt x="417" y="178"/>
                  </a:lnTo>
                  <a:lnTo>
                    <a:pt x="417" y="175"/>
                  </a:lnTo>
                  <a:lnTo>
                    <a:pt x="417" y="172"/>
                  </a:lnTo>
                  <a:lnTo>
                    <a:pt x="417" y="170"/>
                  </a:lnTo>
                  <a:lnTo>
                    <a:pt x="417" y="166"/>
                  </a:lnTo>
                  <a:lnTo>
                    <a:pt x="417" y="163"/>
                  </a:lnTo>
                  <a:lnTo>
                    <a:pt x="417" y="160"/>
                  </a:lnTo>
                  <a:lnTo>
                    <a:pt x="417" y="157"/>
                  </a:lnTo>
                  <a:lnTo>
                    <a:pt x="417" y="154"/>
                  </a:lnTo>
                  <a:lnTo>
                    <a:pt x="417" y="150"/>
                  </a:lnTo>
                  <a:lnTo>
                    <a:pt x="417" y="147"/>
                  </a:lnTo>
                  <a:lnTo>
                    <a:pt x="417" y="144"/>
                  </a:lnTo>
                  <a:lnTo>
                    <a:pt x="417" y="141"/>
                  </a:lnTo>
                  <a:lnTo>
                    <a:pt x="417" y="138"/>
                  </a:lnTo>
                  <a:lnTo>
                    <a:pt x="417" y="135"/>
                  </a:lnTo>
                  <a:lnTo>
                    <a:pt x="417" y="132"/>
                  </a:lnTo>
                  <a:lnTo>
                    <a:pt x="417" y="129"/>
                  </a:lnTo>
                  <a:lnTo>
                    <a:pt x="417" y="127"/>
                  </a:lnTo>
                  <a:lnTo>
                    <a:pt x="417" y="125"/>
                  </a:lnTo>
                  <a:lnTo>
                    <a:pt x="417" y="123"/>
                  </a:lnTo>
                  <a:lnTo>
                    <a:pt x="417" y="122"/>
                  </a:lnTo>
                  <a:lnTo>
                    <a:pt x="417" y="120"/>
                  </a:lnTo>
                  <a:lnTo>
                    <a:pt x="417" y="119"/>
                  </a:lnTo>
                  <a:lnTo>
                    <a:pt x="417" y="119"/>
                  </a:lnTo>
                  <a:lnTo>
                    <a:pt x="417" y="119"/>
                  </a:lnTo>
                  <a:lnTo>
                    <a:pt x="417" y="119"/>
                  </a:lnTo>
                  <a:lnTo>
                    <a:pt x="415" y="119"/>
                  </a:lnTo>
                  <a:lnTo>
                    <a:pt x="413" y="119"/>
                  </a:lnTo>
                  <a:lnTo>
                    <a:pt x="410" y="119"/>
                  </a:lnTo>
                  <a:lnTo>
                    <a:pt x="406" y="119"/>
                  </a:lnTo>
                  <a:lnTo>
                    <a:pt x="401" y="119"/>
                  </a:lnTo>
                  <a:lnTo>
                    <a:pt x="396" y="119"/>
                  </a:lnTo>
                  <a:lnTo>
                    <a:pt x="390" y="119"/>
                  </a:lnTo>
                  <a:lnTo>
                    <a:pt x="384" y="119"/>
                  </a:lnTo>
                  <a:lnTo>
                    <a:pt x="377" y="119"/>
                  </a:lnTo>
                  <a:lnTo>
                    <a:pt x="370" y="119"/>
                  </a:lnTo>
                  <a:lnTo>
                    <a:pt x="362" y="119"/>
                  </a:lnTo>
                  <a:lnTo>
                    <a:pt x="355" y="119"/>
                  </a:lnTo>
                  <a:lnTo>
                    <a:pt x="347" y="119"/>
                  </a:lnTo>
                  <a:lnTo>
                    <a:pt x="339" y="119"/>
                  </a:lnTo>
                  <a:lnTo>
                    <a:pt x="331" y="119"/>
                  </a:lnTo>
                  <a:lnTo>
                    <a:pt x="322" y="119"/>
                  </a:lnTo>
                  <a:lnTo>
                    <a:pt x="314" y="119"/>
                  </a:lnTo>
                  <a:lnTo>
                    <a:pt x="306" y="119"/>
                  </a:lnTo>
                  <a:lnTo>
                    <a:pt x="299" y="119"/>
                  </a:lnTo>
                  <a:lnTo>
                    <a:pt x="291" y="119"/>
                  </a:lnTo>
                  <a:lnTo>
                    <a:pt x="284" y="119"/>
                  </a:lnTo>
                  <a:lnTo>
                    <a:pt x="277" y="119"/>
                  </a:lnTo>
                  <a:lnTo>
                    <a:pt x="271" y="119"/>
                  </a:lnTo>
                  <a:lnTo>
                    <a:pt x="265" y="119"/>
                  </a:lnTo>
                  <a:lnTo>
                    <a:pt x="260" y="119"/>
                  </a:lnTo>
                  <a:lnTo>
                    <a:pt x="255" y="119"/>
                  </a:lnTo>
                  <a:lnTo>
                    <a:pt x="251" y="119"/>
                  </a:lnTo>
                  <a:lnTo>
                    <a:pt x="248" y="119"/>
                  </a:lnTo>
                  <a:lnTo>
                    <a:pt x="246" y="119"/>
                  </a:lnTo>
                  <a:lnTo>
                    <a:pt x="245" y="119"/>
                  </a:lnTo>
                  <a:lnTo>
                    <a:pt x="244" y="119"/>
                  </a:lnTo>
                  <a:lnTo>
                    <a:pt x="244" y="119"/>
                  </a:lnTo>
                  <a:lnTo>
                    <a:pt x="244" y="119"/>
                  </a:lnTo>
                  <a:lnTo>
                    <a:pt x="244" y="119"/>
                  </a:lnTo>
                  <a:lnTo>
                    <a:pt x="244" y="119"/>
                  </a:lnTo>
                  <a:lnTo>
                    <a:pt x="244" y="120"/>
                  </a:lnTo>
                  <a:lnTo>
                    <a:pt x="244" y="121"/>
                  </a:lnTo>
                  <a:lnTo>
                    <a:pt x="244" y="121"/>
                  </a:lnTo>
                  <a:lnTo>
                    <a:pt x="244" y="122"/>
                  </a:lnTo>
                  <a:lnTo>
                    <a:pt x="244" y="123"/>
                  </a:lnTo>
                  <a:lnTo>
                    <a:pt x="244" y="124"/>
                  </a:lnTo>
                  <a:lnTo>
                    <a:pt x="244" y="125"/>
                  </a:lnTo>
                  <a:lnTo>
                    <a:pt x="244" y="125"/>
                  </a:lnTo>
                  <a:lnTo>
                    <a:pt x="244" y="126"/>
                  </a:lnTo>
                  <a:lnTo>
                    <a:pt x="244" y="127"/>
                  </a:lnTo>
                  <a:lnTo>
                    <a:pt x="244" y="128"/>
                  </a:lnTo>
                  <a:lnTo>
                    <a:pt x="244" y="129"/>
                  </a:lnTo>
                  <a:lnTo>
                    <a:pt x="244" y="130"/>
                  </a:lnTo>
                  <a:lnTo>
                    <a:pt x="244" y="132"/>
                  </a:lnTo>
                  <a:lnTo>
                    <a:pt x="244" y="133"/>
                  </a:lnTo>
                  <a:lnTo>
                    <a:pt x="244" y="133"/>
                  </a:lnTo>
                  <a:lnTo>
                    <a:pt x="244" y="134"/>
                  </a:lnTo>
                  <a:lnTo>
                    <a:pt x="244" y="135"/>
                  </a:lnTo>
                  <a:lnTo>
                    <a:pt x="244" y="136"/>
                  </a:lnTo>
                  <a:lnTo>
                    <a:pt x="244" y="137"/>
                  </a:lnTo>
                  <a:lnTo>
                    <a:pt x="244" y="138"/>
                  </a:lnTo>
                  <a:lnTo>
                    <a:pt x="244" y="138"/>
                  </a:lnTo>
                  <a:lnTo>
                    <a:pt x="244" y="139"/>
                  </a:lnTo>
                  <a:lnTo>
                    <a:pt x="244" y="139"/>
                  </a:lnTo>
                  <a:lnTo>
                    <a:pt x="244" y="140"/>
                  </a:lnTo>
                  <a:lnTo>
                    <a:pt x="244" y="140"/>
                  </a:lnTo>
                  <a:lnTo>
                    <a:pt x="244" y="140"/>
                  </a:lnTo>
                  <a:lnTo>
                    <a:pt x="244" y="140"/>
                  </a:lnTo>
                  <a:lnTo>
                    <a:pt x="244" y="140"/>
                  </a:lnTo>
                  <a:lnTo>
                    <a:pt x="243" y="140"/>
                  </a:lnTo>
                  <a:lnTo>
                    <a:pt x="242" y="140"/>
                  </a:lnTo>
                  <a:lnTo>
                    <a:pt x="241" y="140"/>
                  </a:lnTo>
                  <a:lnTo>
                    <a:pt x="240" y="140"/>
                  </a:lnTo>
                  <a:lnTo>
                    <a:pt x="238" y="140"/>
                  </a:lnTo>
                  <a:lnTo>
                    <a:pt x="236" y="140"/>
                  </a:lnTo>
                  <a:lnTo>
                    <a:pt x="234" y="140"/>
                  </a:lnTo>
                  <a:lnTo>
                    <a:pt x="232" y="140"/>
                  </a:lnTo>
                  <a:lnTo>
                    <a:pt x="230" y="140"/>
                  </a:lnTo>
                  <a:lnTo>
                    <a:pt x="227" y="140"/>
                  </a:lnTo>
                  <a:lnTo>
                    <a:pt x="224" y="140"/>
                  </a:lnTo>
                  <a:lnTo>
                    <a:pt x="222" y="140"/>
                  </a:lnTo>
                  <a:lnTo>
                    <a:pt x="219" y="140"/>
                  </a:lnTo>
                  <a:lnTo>
                    <a:pt x="216" y="140"/>
                  </a:lnTo>
                  <a:lnTo>
                    <a:pt x="213" y="140"/>
                  </a:lnTo>
                  <a:lnTo>
                    <a:pt x="210" y="140"/>
                  </a:lnTo>
                  <a:lnTo>
                    <a:pt x="207" y="140"/>
                  </a:lnTo>
                  <a:lnTo>
                    <a:pt x="205" y="140"/>
                  </a:lnTo>
                  <a:lnTo>
                    <a:pt x="202" y="140"/>
                  </a:lnTo>
                  <a:lnTo>
                    <a:pt x="199" y="140"/>
                  </a:lnTo>
                  <a:lnTo>
                    <a:pt x="197" y="140"/>
                  </a:lnTo>
                  <a:lnTo>
                    <a:pt x="194" y="140"/>
                  </a:lnTo>
                  <a:lnTo>
                    <a:pt x="192" y="140"/>
                  </a:lnTo>
                  <a:lnTo>
                    <a:pt x="190" y="140"/>
                  </a:lnTo>
                  <a:lnTo>
                    <a:pt x="188" y="140"/>
                  </a:lnTo>
                  <a:lnTo>
                    <a:pt x="186" y="140"/>
                  </a:lnTo>
                  <a:lnTo>
                    <a:pt x="185" y="140"/>
                  </a:lnTo>
                  <a:lnTo>
                    <a:pt x="184" y="140"/>
                  </a:lnTo>
                  <a:lnTo>
                    <a:pt x="183" y="140"/>
                  </a:lnTo>
                  <a:lnTo>
                    <a:pt x="182" y="140"/>
                  </a:lnTo>
                  <a:lnTo>
                    <a:pt x="182" y="140"/>
                  </a:lnTo>
                  <a:lnTo>
                    <a:pt x="182" y="140"/>
                  </a:lnTo>
                  <a:lnTo>
                    <a:pt x="182" y="140"/>
                  </a:lnTo>
                  <a:lnTo>
                    <a:pt x="182" y="140"/>
                  </a:lnTo>
                  <a:lnTo>
                    <a:pt x="182" y="139"/>
                  </a:lnTo>
                  <a:lnTo>
                    <a:pt x="182" y="139"/>
                  </a:lnTo>
                  <a:lnTo>
                    <a:pt x="182" y="138"/>
                  </a:lnTo>
                  <a:lnTo>
                    <a:pt x="182" y="138"/>
                  </a:lnTo>
                  <a:lnTo>
                    <a:pt x="182" y="137"/>
                  </a:lnTo>
                  <a:lnTo>
                    <a:pt x="182" y="136"/>
                  </a:lnTo>
                  <a:lnTo>
                    <a:pt x="182" y="135"/>
                  </a:lnTo>
                  <a:lnTo>
                    <a:pt x="182" y="134"/>
                  </a:lnTo>
                  <a:lnTo>
                    <a:pt x="182" y="133"/>
                  </a:lnTo>
                  <a:lnTo>
                    <a:pt x="182" y="133"/>
                  </a:lnTo>
                  <a:lnTo>
                    <a:pt x="182" y="132"/>
                  </a:lnTo>
                  <a:lnTo>
                    <a:pt x="182" y="130"/>
                  </a:lnTo>
                  <a:lnTo>
                    <a:pt x="182" y="129"/>
                  </a:lnTo>
                  <a:lnTo>
                    <a:pt x="182" y="128"/>
                  </a:lnTo>
                  <a:lnTo>
                    <a:pt x="182" y="127"/>
                  </a:lnTo>
                  <a:lnTo>
                    <a:pt x="182" y="126"/>
                  </a:lnTo>
                  <a:lnTo>
                    <a:pt x="182" y="125"/>
                  </a:lnTo>
                  <a:lnTo>
                    <a:pt x="182" y="125"/>
                  </a:lnTo>
                  <a:lnTo>
                    <a:pt x="182" y="124"/>
                  </a:lnTo>
                  <a:lnTo>
                    <a:pt x="182" y="123"/>
                  </a:lnTo>
                  <a:lnTo>
                    <a:pt x="182" y="122"/>
                  </a:lnTo>
                  <a:lnTo>
                    <a:pt x="182" y="121"/>
                  </a:lnTo>
                  <a:lnTo>
                    <a:pt x="182" y="121"/>
                  </a:lnTo>
                  <a:lnTo>
                    <a:pt x="182" y="120"/>
                  </a:lnTo>
                  <a:lnTo>
                    <a:pt x="182" y="119"/>
                  </a:lnTo>
                  <a:lnTo>
                    <a:pt x="182" y="119"/>
                  </a:lnTo>
                  <a:lnTo>
                    <a:pt x="182" y="119"/>
                  </a:lnTo>
                  <a:lnTo>
                    <a:pt x="182" y="119"/>
                  </a:lnTo>
                  <a:lnTo>
                    <a:pt x="182" y="119"/>
                  </a:lnTo>
                  <a:lnTo>
                    <a:pt x="182" y="119"/>
                  </a:lnTo>
                  <a:lnTo>
                    <a:pt x="182" y="119"/>
                  </a:lnTo>
                  <a:lnTo>
                    <a:pt x="181" y="119"/>
                  </a:lnTo>
                  <a:lnTo>
                    <a:pt x="181" y="119"/>
                  </a:lnTo>
                  <a:lnTo>
                    <a:pt x="180" y="119"/>
                  </a:lnTo>
                  <a:lnTo>
                    <a:pt x="179" y="119"/>
                  </a:lnTo>
                  <a:lnTo>
                    <a:pt x="177" y="119"/>
                  </a:lnTo>
                  <a:lnTo>
                    <a:pt x="176" y="119"/>
                  </a:lnTo>
                  <a:lnTo>
                    <a:pt x="174" y="119"/>
                  </a:lnTo>
                  <a:lnTo>
                    <a:pt x="173" y="119"/>
                  </a:lnTo>
                  <a:lnTo>
                    <a:pt x="171" y="119"/>
                  </a:lnTo>
                  <a:lnTo>
                    <a:pt x="169" y="119"/>
                  </a:lnTo>
                  <a:lnTo>
                    <a:pt x="168" y="119"/>
                  </a:lnTo>
                  <a:lnTo>
                    <a:pt x="166" y="119"/>
                  </a:lnTo>
                  <a:lnTo>
                    <a:pt x="164" y="119"/>
                  </a:lnTo>
                  <a:lnTo>
                    <a:pt x="162" y="119"/>
                  </a:lnTo>
                  <a:lnTo>
                    <a:pt x="160" y="119"/>
                  </a:lnTo>
                  <a:lnTo>
                    <a:pt x="158" y="119"/>
                  </a:lnTo>
                  <a:lnTo>
                    <a:pt x="156" y="119"/>
                  </a:lnTo>
                  <a:lnTo>
                    <a:pt x="154" y="119"/>
                  </a:lnTo>
                  <a:lnTo>
                    <a:pt x="153" y="119"/>
                  </a:lnTo>
                  <a:lnTo>
                    <a:pt x="151" y="119"/>
                  </a:lnTo>
                  <a:lnTo>
                    <a:pt x="149" y="119"/>
                  </a:lnTo>
                  <a:lnTo>
                    <a:pt x="148" y="119"/>
                  </a:lnTo>
                  <a:lnTo>
                    <a:pt x="147" y="119"/>
                  </a:lnTo>
                  <a:lnTo>
                    <a:pt x="145" y="119"/>
                  </a:lnTo>
                  <a:lnTo>
                    <a:pt x="144" y="119"/>
                  </a:lnTo>
                  <a:lnTo>
                    <a:pt x="143" y="119"/>
                  </a:lnTo>
                  <a:lnTo>
                    <a:pt x="143" y="119"/>
                  </a:lnTo>
                  <a:lnTo>
                    <a:pt x="142" y="119"/>
                  </a:lnTo>
                  <a:lnTo>
                    <a:pt x="142" y="119"/>
                  </a:lnTo>
                  <a:lnTo>
                    <a:pt x="142" y="119"/>
                  </a:lnTo>
                  <a:lnTo>
                    <a:pt x="142" y="119"/>
                  </a:lnTo>
                  <a:lnTo>
                    <a:pt x="142" y="119"/>
                  </a:lnTo>
                  <a:lnTo>
                    <a:pt x="143" y="120"/>
                  </a:lnTo>
                  <a:lnTo>
                    <a:pt x="143" y="122"/>
                  </a:lnTo>
                  <a:lnTo>
                    <a:pt x="144" y="123"/>
                  </a:lnTo>
                  <a:lnTo>
                    <a:pt x="145" y="125"/>
                  </a:lnTo>
                  <a:lnTo>
                    <a:pt x="146" y="128"/>
                  </a:lnTo>
                  <a:lnTo>
                    <a:pt x="147" y="130"/>
                  </a:lnTo>
                  <a:lnTo>
                    <a:pt x="148" y="133"/>
                  </a:lnTo>
                  <a:lnTo>
                    <a:pt x="150" y="136"/>
                  </a:lnTo>
                  <a:lnTo>
                    <a:pt x="151" y="139"/>
                  </a:lnTo>
                  <a:lnTo>
                    <a:pt x="152" y="142"/>
                  </a:lnTo>
                  <a:lnTo>
                    <a:pt x="152" y="146"/>
                  </a:lnTo>
                  <a:lnTo>
                    <a:pt x="153" y="149"/>
                  </a:lnTo>
                  <a:lnTo>
                    <a:pt x="154" y="153"/>
                  </a:lnTo>
                  <a:lnTo>
                    <a:pt x="154" y="157"/>
                  </a:lnTo>
                  <a:lnTo>
                    <a:pt x="154" y="160"/>
                  </a:lnTo>
                  <a:lnTo>
                    <a:pt x="154" y="164"/>
                  </a:lnTo>
                  <a:lnTo>
                    <a:pt x="153" y="168"/>
                  </a:lnTo>
                  <a:lnTo>
                    <a:pt x="152" y="172"/>
                  </a:lnTo>
                  <a:lnTo>
                    <a:pt x="151" y="176"/>
                  </a:lnTo>
                  <a:lnTo>
                    <a:pt x="150" y="179"/>
                  </a:lnTo>
                  <a:lnTo>
                    <a:pt x="148" y="183"/>
                  </a:lnTo>
                  <a:lnTo>
                    <a:pt x="145" y="186"/>
                  </a:lnTo>
                  <a:lnTo>
                    <a:pt x="142" y="190"/>
                  </a:lnTo>
                  <a:lnTo>
                    <a:pt x="139" y="193"/>
                  </a:lnTo>
                  <a:lnTo>
                    <a:pt x="135" y="196"/>
                  </a:lnTo>
                  <a:lnTo>
                    <a:pt x="130" y="199"/>
                  </a:lnTo>
                  <a:lnTo>
                    <a:pt x="125" y="201"/>
                  </a:lnTo>
                  <a:lnTo>
                    <a:pt x="119" y="204"/>
                  </a:lnTo>
                  <a:lnTo>
                    <a:pt x="112" y="206"/>
                  </a:lnTo>
                  <a:lnTo>
                    <a:pt x="105" y="208"/>
                  </a:lnTo>
                  <a:lnTo>
                    <a:pt x="99" y="207"/>
                  </a:lnTo>
                  <a:lnTo>
                    <a:pt x="93" y="206"/>
                  </a:lnTo>
                  <a:lnTo>
                    <a:pt x="88" y="205"/>
                  </a:lnTo>
                  <a:lnTo>
                    <a:pt x="83" y="203"/>
                  </a:lnTo>
                  <a:lnTo>
                    <a:pt x="78" y="202"/>
                  </a:lnTo>
                  <a:lnTo>
                    <a:pt x="75" y="200"/>
                  </a:lnTo>
                  <a:lnTo>
                    <a:pt x="71" y="198"/>
                  </a:lnTo>
                  <a:lnTo>
                    <a:pt x="68" y="195"/>
                  </a:lnTo>
                  <a:lnTo>
                    <a:pt x="65" y="193"/>
                  </a:lnTo>
                  <a:lnTo>
                    <a:pt x="62" y="190"/>
                  </a:lnTo>
                  <a:lnTo>
                    <a:pt x="60" y="188"/>
                  </a:lnTo>
                  <a:lnTo>
                    <a:pt x="58" y="185"/>
                  </a:lnTo>
                  <a:lnTo>
                    <a:pt x="57" y="182"/>
                  </a:lnTo>
                  <a:lnTo>
                    <a:pt x="55" y="179"/>
                  </a:lnTo>
                  <a:lnTo>
                    <a:pt x="54" y="176"/>
                  </a:lnTo>
                  <a:lnTo>
                    <a:pt x="53" y="173"/>
                  </a:lnTo>
                  <a:lnTo>
                    <a:pt x="53" y="171"/>
                  </a:lnTo>
                  <a:lnTo>
                    <a:pt x="52" y="168"/>
                  </a:lnTo>
                  <a:lnTo>
                    <a:pt x="52" y="165"/>
                  </a:lnTo>
                  <a:lnTo>
                    <a:pt x="51" y="162"/>
                  </a:lnTo>
                  <a:lnTo>
                    <a:pt x="51" y="160"/>
                  </a:lnTo>
                  <a:lnTo>
                    <a:pt x="51" y="157"/>
                  </a:lnTo>
                  <a:lnTo>
                    <a:pt x="51" y="155"/>
                  </a:lnTo>
                  <a:lnTo>
                    <a:pt x="51" y="153"/>
                  </a:lnTo>
                  <a:lnTo>
                    <a:pt x="52" y="151"/>
                  </a:lnTo>
                  <a:lnTo>
                    <a:pt x="52" y="149"/>
                  </a:lnTo>
                  <a:lnTo>
                    <a:pt x="52" y="147"/>
                  </a:lnTo>
                  <a:lnTo>
                    <a:pt x="52" y="146"/>
                  </a:lnTo>
                  <a:lnTo>
                    <a:pt x="53" y="145"/>
                  </a:lnTo>
                  <a:lnTo>
                    <a:pt x="53" y="144"/>
                  </a:lnTo>
                  <a:lnTo>
                    <a:pt x="53" y="144"/>
                  </a:lnTo>
                  <a:lnTo>
                    <a:pt x="53" y="143"/>
                  </a:lnTo>
                  <a:lnTo>
                    <a:pt x="53" y="143"/>
                  </a:lnTo>
                  <a:lnTo>
                    <a:pt x="52" y="143"/>
                  </a:lnTo>
                  <a:lnTo>
                    <a:pt x="52" y="143"/>
                  </a:lnTo>
                  <a:lnTo>
                    <a:pt x="51" y="144"/>
                  </a:lnTo>
                  <a:lnTo>
                    <a:pt x="49" y="144"/>
                  </a:lnTo>
                  <a:lnTo>
                    <a:pt x="48" y="144"/>
                  </a:lnTo>
                  <a:lnTo>
                    <a:pt x="46" y="144"/>
                  </a:lnTo>
                  <a:lnTo>
                    <a:pt x="45" y="144"/>
                  </a:lnTo>
                  <a:lnTo>
                    <a:pt x="43" y="143"/>
                  </a:lnTo>
                  <a:lnTo>
                    <a:pt x="41" y="143"/>
                  </a:lnTo>
                  <a:lnTo>
                    <a:pt x="39" y="143"/>
                  </a:lnTo>
                  <a:lnTo>
                    <a:pt x="37" y="143"/>
                  </a:lnTo>
                  <a:lnTo>
                    <a:pt x="34" y="142"/>
                  </a:lnTo>
                  <a:lnTo>
                    <a:pt x="32" y="142"/>
                  </a:lnTo>
                  <a:lnTo>
                    <a:pt x="29" y="141"/>
                  </a:lnTo>
                  <a:lnTo>
                    <a:pt x="27" y="140"/>
                  </a:lnTo>
                  <a:lnTo>
                    <a:pt x="25" y="139"/>
                  </a:lnTo>
                  <a:lnTo>
                    <a:pt x="22" y="138"/>
                  </a:lnTo>
                  <a:lnTo>
                    <a:pt x="20" y="137"/>
                  </a:lnTo>
                  <a:lnTo>
                    <a:pt x="17" y="136"/>
                  </a:lnTo>
                  <a:lnTo>
                    <a:pt x="15" y="134"/>
                  </a:lnTo>
                  <a:lnTo>
                    <a:pt x="13" y="132"/>
                  </a:lnTo>
                  <a:lnTo>
                    <a:pt x="11" y="130"/>
                  </a:lnTo>
                  <a:lnTo>
                    <a:pt x="9" y="128"/>
                  </a:lnTo>
                  <a:lnTo>
                    <a:pt x="7" y="125"/>
                  </a:lnTo>
                  <a:lnTo>
                    <a:pt x="6" y="123"/>
                  </a:lnTo>
                  <a:lnTo>
                    <a:pt x="4" y="120"/>
                  </a:lnTo>
                  <a:lnTo>
                    <a:pt x="3" y="117"/>
                  </a:lnTo>
                  <a:lnTo>
                    <a:pt x="2" y="113"/>
                  </a:lnTo>
                  <a:lnTo>
                    <a:pt x="1" y="109"/>
                  </a:lnTo>
                  <a:lnTo>
                    <a:pt x="0" y="105"/>
                  </a:lnTo>
                  <a:lnTo>
                    <a:pt x="0" y="101"/>
                  </a:lnTo>
                  <a:lnTo>
                    <a:pt x="1" y="97"/>
                  </a:lnTo>
                  <a:lnTo>
                    <a:pt x="2" y="93"/>
                  </a:lnTo>
                  <a:lnTo>
                    <a:pt x="3" y="90"/>
                  </a:lnTo>
                  <a:lnTo>
                    <a:pt x="4" y="86"/>
                  </a:lnTo>
                  <a:lnTo>
                    <a:pt x="5" y="83"/>
                  </a:lnTo>
                  <a:lnTo>
                    <a:pt x="7" y="81"/>
                  </a:lnTo>
                  <a:lnTo>
                    <a:pt x="9" y="78"/>
                  </a:lnTo>
                  <a:lnTo>
                    <a:pt x="11" y="76"/>
                  </a:lnTo>
                  <a:lnTo>
                    <a:pt x="13" y="74"/>
                  </a:lnTo>
                  <a:lnTo>
                    <a:pt x="15" y="72"/>
                  </a:lnTo>
                  <a:lnTo>
                    <a:pt x="17" y="71"/>
                  </a:lnTo>
                  <a:lnTo>
                    <a:pt x="19" y="70"/>
                  </a:lnTo>
                  <a:lnTo>
                    <a:pt x="22" y="68"/>
                  </a:lnTo>
                  <a:lnTo>
                    <a:pt x="24" y="67"/>
                  </a:lnTo>
                  <a:lnTo>
                    <a:pt x="26" y="67"/>
                  </a:lnTo>
                  <a:lnTo>
                    <a:pt x="29" y="66"/>
                  </a:lnTo>
                  <a:lnTo>
                    <a:pt x="31" y="65"/>
                  </a:lnTo>
                  <a:lnTo>
                    <a:pt x="33" y="65"/>
                  </a:lnTo>
                  <a:lnTo>
                    <a:pt x="36" y="64"/>
                  </a:lnTo>
                  <a:lnTo>
                    <a:pt x="38" y="64"/>
                  </a:lnTo>
                  <a:lnTo>
                    <a:pt x="40" y="64"/>
                  </a:lnTo>
                  <a:lnTo>
                    <a:pt x="42" y="64"/>
                  </a:lnTo>
                  <a:lnTo>
                    <a:pt x="44" y="64"/>
                  </a:lnTo>
                  <a:lnTo>
                    <a:pt x="46" y="64"/>
                  </a:lnTo>
                  <a:lnTo>
                    <a:pt x="47" y="64"/>
                  </a:lnTo>
                  <a:lnTo>
                    <a:pt x="49" y="64"/>
                  </a:lnTo>
                  <a:lnTo>
                    <a:pt x="50" y="64"/>
                  </a:lnTo>
                  <a:lnTo>
                    <a:pt x="51" y="64"/>
                  </a:lnTo>
                  <a:lnTo>
                    <a:pt x="52" y="64"/>
                  </a:lnTo>
                  <a:lnTo>
                    <a:pt x="52" y="64"/>
                  </a:lnTo>
                  <a:lnTo>
                    <a:pt x="53" y="64"/>
                  </a:lnTo>
                  <a:lnTo>
                    <a:pt x="53" y="64"/>
                  </a:lnTo>
                  <a:lnTo>
                    <a:pt x="53" y="64"/>
                  </a:lnTo>
                  <a:lnTo>
                    <a:pt x="53" y="64"/>
                  </a:lnTo>
                  <a:lnTo>
                    <a:pt x="53" y="63"/>
                  </a:lnTo>
                  <a:lnTo>
                    <a:pt x="52" y="62"/>
                  </a:lnTo>
                  <a:lnTo>
                    <a:pt x="52" y="61"/>
                  </a:lnTo>
                  <a:lnTo>
                    <a:pt x="52" y="59"/>
                  </a:lnTo>
                  <a:lnTo>
                    <a:pt x="52" y="57"/>
                  </a:lnTo>
                  <a:lnTo>
                    <a:pt x="52" y="55"/>
                  </a:lnTo>
                  <a:lnTo>
                    <a:pt x="52" y="53"/>
                  </a:lnTo>
                  <a:lnTo>
                    <a:pt x="52" y="51"/>
                  </a:lnTo>
                  <a:lnTo>
                    <a:pt x="52" y="48"/>
                  </a:lnTo>
                  <a:lnTo>
                    <a:pt x="52" y="46"/>
                  </a:lnTo>
                  <a:lnTo>
                    <a:pt x="52" y="43"/>
                  </a:lnTo>
                  <a:lnTo>
                    <a:pt x="53" y="40"/>
                  </a:lnTo>
                  <a:lnTo>
                    <a:pt x="53" y="37"/>
                  </a:lnTo>
                  <a:lnTo>
                    <a:pt x="54" y="34"/>
                  </a:lnTo>
                  <a:lnTo>
                    <a:pt x="55" y="32"/>
                  </a:lnTo>
                  <a:lnTo>
                    <a:pt x="56" y="29"/>
                  </a:lnTo>
                  <a:lnTo>
                    <a:pt x="57" y="26"/>
                  </a:lnTo>
                  <a:lnTo>
                    <a:pt x="59" y="23"/>
                  </a:lnTo>
                  <a:lnTo>
                    <a:pt x="61" y="20"/>
                  </a:lnTo>
                  <a:lnTo>
                    <a:pt x="63" y="18"/>
                  </a:lnTo>
                  <a:lnTo>
                    <a:pt x="65" y="15"/>
                  </a:lnTo>
                  <a:lnTo>
                    <a:pt x="68" y="13"/>
                  </a:lnTo>
                  <a:lnTo>
                    <a:pt x="71" y="10"/>
                  </a:lnTo>
                  <a:lnTo>
                    <a:pt x="74" y="8"/>
                  </a:lnTo>
                  <a:lnTo>
                    <a:pt x="78" y="6"/>
                  </a:lnTo>
                  <a:lnTo>
                    <a:pt x="82" y="5"/>
                  </a:lnTo>
                  <a:lnTo>
                    <a:pt x="87" y="3"/>
                  </a:lnTo>
                  <a:lnTo>
                    <a:pt x="92" y="2"/>
                  </a:lnTo>
                  <a:lnTo>
                    <a:pt x="97" y="1"/>
                  </a:lnTo>
                  <a:lnTo>
                    <a:pt x="102" y="0"/>
                  </a:lnTo>
                  <a:lnTo>
                    <a:pt x="109" y="2"/>
                  </a:lnTo>
                  <a:lnTo>
                    <a:pt x="116" y="4"/>
                  </a:lnTo>
                  <a:lnTo>
                    <a:pt x="122" y="6"/>
                  </a:lnTo>
                  <a:lnTo>
                    <a:pt x="127" y="8"/>
                  </a:lnTo>
                  <a:lnTo>
                    <a:pt x="131" y="11"/>
                  </a:lnTo>
                  <a:lnTo>
                    <a:pt x="135" y="14"/>
                  </a:lnTo>
                  <a:lnTo>
                    <a:pt x="139" y="17"/>
                  </a:lnTo>
                  <a:lnTo>
                    <a:pt x="142" y="20"/>
                  </a:lnTo>
                  <a:lnTo>
                    <a:pt x="144" y="23"/>
                  </a:lnTo>
                  <a:lnTo>
                    <a:pt x="146" y="27"/>
                  </a:lnTo>
                  <a:lnTo>
                    <a:pt x="148" y="31"/>
                  </a:lnTo>
                  <a:lnTo>
                    <a:pt x="149" y="34"/>
                  </a:lnTo>
                  <a:lnTo>
                    <a:pt x="150" y="38"/>
                  </a:lnTo>
                  <a:lnTo>
                    <a:pt x="151" y="41"/>
                  </a:lnTo>
                  <a:lnTo>
                    <a:pt x="151" y="45"/>
                  </a:lnTo>
                  <a:lnTo>
                    <a:pt x="152" y="49"/>
                  </a:lnTo>
                  <a:lnTo>
                    <a:pt x="151" y="52"/>
                  </a:lnTo>
                  <a:lnTo>
                    <a:pt x="151" y="56"/>
                  </a:lnTo>
                  <a:lnTo>
                    <a:pt x="151" y="59"/>
                  </a:lnTo>
                  <a:lnTo>
                    <a:pt x="150" y="62"/>
                  </a:lnTo>
                  <a:lnTo>
                    <a:pt x="149" y="66"/>
                  </a:lnTo>
                  <a:lnTo>
                    <a:pt x="148" y="69"/>
                  </a:lnTo>
                  <a:lnTo>
                    <a:pt x="148" y="71"/>
                  </a:lnTo>
                  <a:lnTo>
                    <a:pt x="147" y="74"/>
                  </a:lnTo>
                  <a:lnTo>
                    <a:pt x="146" y="76"/>
                  </a:lnTo>
                  <a:lnTo>
                    <a:pt x="145" y="79"/>
                  </a:lnTo>
                  <a:lnTo>
                    <a:pt x="144" y="80"/>
                  </a:lnTo>
                  <a:lnTo>
                    <a:pt x="143" y="82"/>
                  </a:lnTo>
                  <a:lnTo>
                    <a:pt x="143" y="83"/>
                  </a:lnTo>
                  <a:lnTo>
                    <a:pt x="142" y="84"/>
                  </a:lnTo>
                  <a:lnTo>
                    <a:pt x="142" y="85"/>
                  </a:lnTo>
                  <a:lnTo>
                    <a:pt x="142" y="85"/>
                  </a:lnTo>
                  <a:lnTo>
                    <a:pt x="142" y="85"/>
                  </a:lnTo>
                  <a:lnTo>
                    <a:pt x="142" y="85"/>
                  </a:lnTo>
                  <a:lnTo>
                    <a:pt x="143" y="85"/>
                  </a:lnTo>
                  <a:lnTo>
                    <a:pt x="143" y="85"/>
                  </a:lnTo>
                  <a:lnTo>
                    <a:pt x="144" y="85"/>
                  </a:lnTo>
                  <a:lnTo>
                    <a:pt x="145" y="85"/>
                  </a:lnTo>
                  <a:lnTo>
                    <a:pt x="147" y="85"/>
                  </a:lnTo>
                  <a:lnTo>
                    <a:pt x="148" y="85"/>
                  </a:lnTo>
                  <a:lnTo>
                    <a:pt x="149" y="85"/>
                  </a:lnTo>
                  <a:lnTo>
                    <a:pt x="151" y="85"/>
                  </a:lnTo>
                  <a:lnTo>
                    <a:pt x="153" y="85"/>
                  </a:lnTo>
                  <a:lnTo>
                    <a:pt x="154" y="85"/>
                  </a:lnTo>
                  <a:lnTo>
                    <a:pt x="156" y="85"/>
                  </a:lnTo>
                  <a:lnTo>
                    <a:pt x="158" y="85"/>
                  </a:lnTo>
                  <a:lnTo>
                    <a:pt x="160" y="85"/>
                  </a:lnTo>
                  <a:lnTo>
                    <a:pt x="162" y="85"/>
                  </a:lnTo>
                  <a:lnTo>
                    <a:pt x="164" y="85"/>
                  </a:lnTo>
                  <a:lnTo>
                    <a:pt x="166" y="85"/>
                  </a:lnTo>
                  <a:lnTo>
                    <a:pt x="168" y="85"/>
                  </a:lnTo>
                  <a:lnTo>
                    <a:pt x="169" y="85"/>
                  </a:lnTo>
                  <a:lnTo>
                    <a:pt x="171" y="85"/>
                  </a:lnTo>
                  <a:lnTo>
                    <a:pt x="173" y="85"/>
                  </a:lnTo>
                  <a:lnTo>
                    <a:pt x="174" y="85"/>
                  </a:lnTo>
                  <a:lnTo>
                    <a:pt x="176" y="85"/>
                  </a:lnTo>
                  <a:lnTo>
                    <a:pt x="177" y="85"/>
                  </a:lnTo>
                  <a:lnTo>
                    <a:pt x="179" y="85"/>
                  </a:lnTo>
                  <a:lnTo>
                    <a:pt x="180" y="85"/>
                  </a:lnTo>
                  <a:lnTo>
                    <a:pt x="181" y="85"/>
                  </a:lnTo>
                  <a:lnTo>
                    <a:pt x="181" y="85"/>
                  </a:lnTo>
                  <a:lnTo>
                    <a:pt x="182" y="85"/>
                  </a:lnTo>
                  <a:lnTo>
                    <a:pt x="182" y="85"/>
                  </a:lnTo>
                  <a:lnTo>
                    <a:pt x="182" y="85"/>
                  </a:lnTo>
                  <a:lnTo>
                    <a:pt x="182" y="85"/>
                  </a:lnTo>
                  <a:lnTo>
                    <a:pt x="182" y="85"/>
                  </a:lnTo>
                  <a:lnTo>
                    <a:pt x="182" y="84"/>
                  </a:lnTo>
                  <a:lnTo>
                    <a:pt x="182" y="84"/>
                  </a:lnTo>
                  <a:lnTo>
                    <a:pt x="182" y="84"/>
                  </a:lnTo>
                  <a:lnTo>
                    <a:pt x="182" y="83"/>
                  </a:lnTo>
                  <a:lnTo>
                    <a:pt x="182" y="82"/>
                  </a:lnTo>
                  <a:lnTo>
                    <a:pt x="182" y="82"/>
                  </a:lnTo>
                  <a:lnTo>
                    <a:pt x="182" y="81"/>
                  </a:lnTo>
                  <a:lnTo>
                    <a:pt x="182" y="80"/>
                  </a:lnTo>
                  <a:lnTo>
                    <a:pt x="182" y="79"/>
                  </a:lnTo>
                  <a:lnTo>
                    <a:pt x="182" y="78"/>
                  </a:lnTo>
                  <a:lnTo>
                    <a:pt x="182" y="78"/>
                  </a:lnTo>
                  <a:lnTo>
                    <a:pt x="182" y="77"/>
                  </a:lnTo>
                  <a:lnTo>
                    <a:pt x="182" y="76"/>
                  </a:lnTo>
                  <a:lnTo>
                    <a:pt x="182" y="75"/>
                  </a:lnTo>
                  <a:lnTo>
                    <a:pt x="182" y="74"/>
                  </a:lnTo>
                  <a:lnTo>
                    <a:pt x="182" y="73"/>
                  </a:lnTo>
                  <a:lnTo>
                    <a:pt x="182" y="72"/>
                  </a:lnTo>
                  <a:lnTo>
                    <a:pt x="182" y="71"/>
                  </a:lnTo>
                  <a:lnTo>
                    <a:pt x="182" y="70"/>
                  </a:lnTo>
                  <a:lnTo>
                    <a:pt x="182" y="69"/>
                  </a:lnTo>
                  <a:lnTo>
                    <a:pt x="182" y="68"/>
                  </a:lnTo>
                  <a:lnTo>
                    <a:pt x="182" y="68"/>
                  </a:lnTo>
                  <a:lnTo>
                    <a:pt x="182" y="67"/>
                  </a:lnTo>
                  <a:lnTo>
                    <a:pt x="182" y="66"/>
                  </a:lnTo>
                  <a:lnTo>
                    <a:pt x="182" y="66"/>
                  </a:lnTo>
                  <a:lnTo>
                    <a:pt x="182" y="65"/>
                  </a:lnTo>
                  <a:lnTo>
                    <a:pt x="182" y="65"/>
                  </a:lnTo>
                  <a:lnTo>
                    <a:pt x="182" y="65"/>
                  </a:lnTo>
                  <a:lnTo>
                    <a:pt x="182" y="64"/>
                  </a:lnTo>
                  <a:lnTo>
                    <a:pt x="182" y="64"/>
                  </a:lnTo>
                  <a:lnTo>
                    <a:pt x="182" y="64"/>
                  </a:lnTo>
                  <a:lnTo>
                    <a:pt x="183" y="64"/>
                  </a:lnTo>
                  <a:lnTo>
                    <a:pt x="184" y="64"/>
                  </a:lnTo>
                  <a:lnTo>
                    <a:pt x="185" y="64"/>
                  </a:lnTo>
                  <a:lnTo>
                    <a:pt x="186" y="64"/>
                  </a:lnTo>
                  <a:lnTo>
                    <a:pt x="188" y="64"/>
                  </a:lnTo>
                  <a:lnTo>
                    <a:pt x="190" y="64"/>
                  </a:lnTo>
                  <a:lnTo>
                    <a:pt x="192" y="64"/>
                  </a:lnTo>
                  <a:lnTo>
                    <a:pt x="194" y="64"/>
                  </a:lnTo>
                  <a:lnTo>
                    <a:pt x="197" y="64"/>
                  </a:lnTo>
                  <a:lnTo>
                    <a:pt x="199" y="64"/>
                  </a:lnTo>
                  <a:lnTo>
                    <a:pt x="202" y="64"/>
                  </a:lnTo>
                  <a:lnTo>
                    <a:pt x="205" y="64"/>
                  </a:lnTo>
                  <a:lnTo>
                    <a:pt x="207" y="64"/>
                  </a:lnTo>
                  <a:lnTo>
                    <a:pt x="210" y="64"/>
                  </a:lnTo>
                  <a:lnTo>
                    <a:pt x="213" y="64"/>
                  </a:lnTo>
                  <a:lnTo>
                    <a:pt x="216" y="64"/>
                  </a:lnTo>
                  <a:lnTo>
                    <a:pt x="219" y="64"/>
                  </a:lnTo>
                  <a:lnTo>
                    <a:pt x="222" y="64"/>
                  </a:lnTo>
                  <a:lnTo>
                    <a:pt x="224" y="64"/>
                  </a:lnTo>
                  <a:lnTo>
                    <a:pt x="227" y="64"/>
                  </a:lnTo>
                  <a:lnTo>
                    <a:pt x="230" y="64"/>
                  </a:lnTo>
                  <a:lnTo>
                    <a:pt x="232" y="64"/>
                  </a:lnTo>
                  <a:lnTo>
                    <a:pt x="234" y="64"/>
                  </a:lnTo>
                  <a:lnTo>
                    <a:pt x="236" y="64"/>
                  </a:lnTo>
                  <a:lnTo>
                    <a:pt x="238" y="64"/>
                  </a:lnTo>
                  <a:lnTo>
                    <a:pt x="240" y="64"/>
                  </a:lnTo>
                  <a:lnTo>
                    <a:pt x="241" y="64"/>
                  </a:lnTo>
                  <a:lnTo>
                    <a:pt x="242" y="64"/>
                  </a:lnTo>
                  <a:lnTo>
                    <a:pt x="243" y="64"/>
                  </a:lnTo>
                  <a:lnTo>
                    <a:pt x="244" y="64"/>
                  </a:lnTo>
                  <a:lnTo>
                    <a:pt x="244" y="64"/>
                  </a:lnTo>
                  <a:close/>
                </a:path>
              </a:pathLst>
            </a:custGeom>
            <a:solidFill>
              <a:srgbClr val="FFFF00"/>
            </a:solidFill>
            <a:ln w="3175">
              <a:solidFill>
                <a:srgbClr val="000000"/>
              </a:solidFill>
              <a:prstDash val="solid"/>
              <a:round/>
              <a:headEnd/>
              <a:tailEnd/>
            </a:ln>
          </p:spPr>
          <p:txBody>
            <a:bodyPr/>
            <a:lstStyle/>
            <a:p>
              <a:endParaRPr lang="en-AU" dirty="0"/>
            </a:p>
          </p:txBody>
        </p:sp>
        <p:sp>
          <p:nvSpPr>
            <p:cNvPr id="38" name="Freeform 498"/>
            <p:cNvSpPr>
              <a:spLocks/>
            </p:cNvSpPr>
            <p:nvPr/>
          </p:nvSpPr>
          <p:spPr bwMode="auto">
            <a:xfrm>
              <a:off x="2637" y="2030"/>
              <a:ext cx="491" cy="208"/>
            </a:xfrm>
            <a:custGeom>
              <a:avLst/>
              <a:gdLst/>
              <a:ahLst/>
              <a:cxnLst>
                <a:cxn ang="0">
                  <a:pos x="244" y="72"/>
                </a:cxn>
                <a:cxn ang="0">
                  <a:pos x="244" y="84"/>
                </a:cxn>
                <a:cxn ang="0">
                  <a:pos x="292" y="85"/>
                </a:cxn>
                <a:cxn ang="0">
                  <a:pos x="443" y="85"/>
                </a:cxn>
                <a:cxn ang="0">
                  <a:pos x="491" y="87"/>
                </a:cxn>
                <a:cxn ang="0">
                  <a:pos x="491" y="106"/>
                </a:cxn>
                <a:cxn ang="0">
                  <a:pos x="491" y="119"/>
                </a:cxn>
                <a:cxn ang="0">
                  <a:pos x="472" y="119"/>
                </a:cxn>
                <a:cxn ang="0">
                  <a:pos x="450" y="119"/>
                </a:cxn>
                <a:cxn ang="0">
                  <a:pos x="449" y="122"/>
                </a:cxn>
                <a:cxn ang="0">
                  <a:pos x="449" y="128"/>
                </a:cxn>
                <a:cxn ang="0">
                  <a:pos x="454" y="129"/>
                </a:cxn>
                <a:cxn ang="0">
                  <a:pos x="469" y="129"/>
                </a:cxn>
                <a:cxn ang="0">
                  <a:pos x="474" y="130"/>
                </a:cxn>
                <a:cxn ang="0">
                  <a:pos x="474" y="140"/>
                </a:cxn>
                <a:cxn ang="0">
                  <a:pos x="474" y="146"/>
                </a:cxn>
                <a:cxn ang="0">
                  <a:pos x="463" y="146"/>
                </a:cxn>
                <a:cxn ang="0">
                  <a:pos x="449" y="146"/>
                </a:cxn>
                <a:cxn ang="0">
                  <a:pos x="449" y="150"/>
                </a:cxn>
                <a:cxn ang="0">
                  <a:pos x="449" y="159"/>
                </a:cxn>
                <a:cxn ang="0">
                  <a:pos x="452" y="161"/>
                </a:cxn>
                <a:cxn ang="0">
                  <a:pos x="467" y="161"/>
                </a:cxn>
                <a:cxn ang="0">
                  <a:pos x="474" y="162"/>
                </a:cxn>
                <a:cxn ang="0">
                  <a:pos x="474" y="176"/>
                </a:cxn>
                <a:cxn ang="0">
                  <a:pos x="474" y="189"/>
                </a:cxn>
                <a:cxn ang="0">
                  <a:pos x="454" y="189"/>
                </a:cxn>
                <a:cxn ang="0">
                  <a:pos x="421" y="189"/>
                </a:cxn>
                <a:cxn ang="0">
                  <a:pos x="417" y="175"/>
                </a:cxn>
                <a:cxn ang="0">
                  <a:pos x="417" y="132"/>
                </a:cxn>
                <a:cxn ang="0">
                  <a:pos x="406" y="119"/>
                </a:cxn>
                <a:cxn ang="0">
                  <a:pos x="306" y="119"/>
                </a:cxn>
                <a:cxn ang="0">
                  <a:pos x="244" y="119"/>
                </a:cxn>
                <a:cxn ang="0">
                  <a:pos x="244" y="128"/>
                </a:cxn>
                <a:cxn ang="0">
                  <a:pos x="244" y="140"/>
                </a:cxn>
                <a:cxn ang="0">
                  <a:pos x="227" y="140"/>
                </a:cxn>
                <a:cxn ang="0">
                  <a:pos x="190" y="140"/>
                </a:cxn>
                <a:cxn ang="0">
                  <a:pos x="182" y="138"/>
                </a:cxn>
                <a:cxn ang="0">
                  <a:pos x="182" y="125"/>
                </a:cxn>
                <a:cxn ang="0">
                  <a:pos x="181" y="119"/>
                </a:cxn>
                <a:cxn ang="0">
                  <a:pos x="160" y="119"/>
                </a:cxn>
                <a:cxn ang="0">
                  <a:pos x="142" y="119"/>
                </a:cxn>
                <a:cxn ang="0">
                  <a:pos x="152" y="146"/>
                </a:cxn>
                <a:cxn ang="0">
                  <a:pos x="135" y="196"/>
                </a:cxn>
                <a:cxn ang="0">
                  <a:pos x="65" y="193"/>
                </a:cxn>
                <a:cxn ang="0">
                  <a:pos x="51" y="155"/>
                </a:cxn>
                <a:cxn ang="0">
                  <a:pos x="49" y="144"/>
                </a:cxn>
                <a:cxn ang="0">
                  <a:pos x="20" y="137"/>
                </a:cxn>
                <a:cxn ang="0">
                  <a:pos x="1" y="97"/>
                </a:cxn>
                <a:cxn ang="0">
                  <a:pos x="26" y="67"/>
                </a:cxn>
                <a:cxn ang="0">
                  <a:pos x="52" y="64"/>
                </a:cxn>
                <a:cxn ang="0">
                  <a:pos x="52" y="48"/>
                </a:cxn>
                <a:cxn ang="0">
                  <a:pos x="71" y="10"/>
                </a:cxn>
                <a:cxn ang="0">
                  <a:pos x="139" y="17"/>
                </a:cxn>
                <a:cxn ang="0">
                  <a:pos x="149" y="66"/>
                </a:cxn>
                <a:cxn ang="0">
                  <a:pos x="143" y="85"/>
                </a:cxn>
                <a:cxn ang="0">
                  <a:pos x="164" y="85"/>
                </a:cxn>
                <a:cxn ang="0">
                  <a:pos x="182" y="85"/>
                </a:cxn>
                <a:cxn ang="0">
                  <a:pos x="182" y="78"/>
                </a:cxn>
                <a:cxn ang="0">
                  <a:pos x="182" y="66"/>
                </a:cxn>
                <a:cxn ang="0">
                  <a:pos x="194" y="64"/>
                </a:cxn>
                <a:cxn ang="0">
                  <a:pos x="232" y="64"/>
                </a:cxn>
              </a:cxnLst>
              <a:rect l="0" t="0" r="r" b="b"/>
              <a:pathLst>
                <a:path w="491" h="208">
                  <a:moveTo>
                    <a:pt x="244" y="64"/>
                  </a:moveTo>
                  <a:lnTo>
                    <a:pt x="244" y="64"/>
                  </a:lnTo>
                  <a:lnTo>
                    <a:pt x="244" y="65"/>
                  </a:lnTo>
                  <a:lnTo>
                    <a:pt x="244" y="65"/>
                  </a:lnTo>
                  <a:lnTo>
                    <a:pt x="244" y="65"/>
                  </a:lnTo>
                  <a:lnTo>
                    <a:pt x="244" y="66"/>
                  </a:lnTo>
                  <a:lnTo>
                    <a:pt x="244" y="66"/>
                  </a:lnTo>
                  <a:lnTo>
                    <a:pt x="244" y="67"/>
                  </a:lnTo>
                  <a:lnTo>
                    <a:pt x="244" y="68"/>
                  </a:lnTo>
                  <a:lnTo>
                    <a:pt x="244" y="68"/>
                  </a:lnTo>
                  <a:lnTo>
                    <a:pt x="244" y="69"/>
                  </a:lnTo>
                  <a:lnTo>
                    <a:pt x="244" y="70"/>
                  </a:lnTo>
                  <a:lnTo>
                    <a:pt x="244" y="71"/>
                  </a:lnTo>
                  <a:lnTo>
                    <a:pt x="244" y="72"/>
                  </a:lnTo>
                  <a:lnTo>
                    <a:pt x="244" y="73"/>
                  </a:lnTo>
                  <a:lnTo>
                    <a:pt x="244" y="74"/>
                  </a:lnTo>
                  <a:lnTo>
                    <a:pt x="244" y="75"/>
                  </a:lnTo>
                  <a:lnTo>
                    <a:pt x="244" y="76"/>
                  </a:lnTo>
                  <a:lnTo>
                    <a:pt x="244" y="77"/>
                  </a:lnTo>
                  <a:lnTo>
                    <a:pt x="244" y="78"/>
                  </a:lnTo>
                  <a:lnTo>
                    <a:pt x="244" y="78"/>
                  </a:lnTo>
                  <a:lnTo>
                    <a:pt x="244" y="79"/>
                  </a:lnTo>
                  <a:lnTo>
                    <a:pt x="244" y="80"/>
                  </a:lnTo>
                  <a:lnTo>
                    <a:pt x="244" y="81"/>
                  </a:lnTo>
                  <a:lnTo>
                    <a:pt x="244" y="82"/>
                  </a:lnTo>
                  <a:lnTo>
                    <a:pt x="244" y="82"/>
                  </a:lnTo>
                  <a:lnTo>
                    <a:pt x="244" y="83"/>
                  </a:lnTo>
                  <a:lnTo>
                    <a:pt x="244" y="84"/>
                  </a:lnTo>
                  <a:lnTo>
                    <a:pt x="244" y="84"/>
                  </a:lnTo>
                  <a:lnTo>
                    <a:pt x="244" y="84"/>
                  </a:lnTo>
                  <a:lnTo>
                    <a:pt x="244" y="85"/>
                  </a:lnTo>
                  <a:lnTo>
                    <a:pt x="244" y="85"/>
                  </a:lnTo>
                  <a:lnTo>
                    <a:pt x="244" y="85"/>
                  </a:lnTo>
                  <a:lnTo>
                    <a:pt x="245" y="85"/>
                  </a:lnTo>
                  <a:lnTo>
                    <a:pt x="247" y="85"/>
                  </a:lnTo>
                  <a:lnTo>
                    <a:pt x="250" y="85"/>
                  </a:lnTo>
                  <a:lnTo>
                    <a:pt x="255" y="85"/>
                  </a:lnTo>
                  <a:lnTo>
                    <a:pt x="260" y="85"/>
                  </a:lnTo>
                  <a:lnTo>
                    <a:pt x="267" y="85"/>
                  </a:lnTo>
                  <a:lnTo>
                    <a:pt x="274" y="85"/>
                  </a:lnTo>
                  <a:lnTo>
                    <a:pt x="283" y="85"/>
                  </a:lnTo>
                  <a:lnTo>
                    <a:pt x="292" y="85"/>
                  </a:lnTo>
                  <a:lnTo>
                    <a:pt x="301" y="85"/>
                  </a:lnTo>
                  <a:lnTo>
                    <a:pt x="311" y="85"/>
                  </a:lnTo>
                  <a:lnTo>
                    <a:pt x="322" y="85"/>
                  </a:lnTo>
                  <a:lnTo>
                    <a:pt x="333" y="85"/>
                  </a:lnTo>
                  <a:lnTo>
                    <a:pt x="344" y="85"/>
                  </a:lnTo>
                  <a:lnTo>
                    <a:pt x="356" y="85"/>
                  </a:lnTo>
                  <a:lnTo>
                    <a:pt x="367" y="85"/>
                  </a:lnTo>
                  <a:lnTo>
                    <a:pt x="379" y="85"/>
                  </a:lnTo>
                  <a:lnTo>
                    <a:pt x="390" y="85"/>
                  </a:lnTo>
                  <a:lnTo>
                    <a:pt x="402" y="85"/>
                  </a:lnTo>
                  <a:lnTo>
                    <a:pt x="413" y="85"/>
                  </a:lnTo>
                  <a:lnTo>
                    <a:pt x="423" y="85"/>
                  </a:lnTo>
                  <a:lnTo>
                    <a:pt x="434" y="85"/>
                  </a:lnTo>
                  <a:lnTo>
                    <a:pt x="443" y="85"/>
                  </a:lnTo>
                  <a:lnTo>
                    <a:pt x="452" y="85"/>
                  </a:lnTo>
                  <a:lnTo>
                    <a:pt x="461" y="85"/>
                  </a:lnTo>
                  <a:lnTo>
                    <a:pt x="468" y="85"/>
                  </a:lnTo>
                  <a:lnTo>
                    <a:pt x="475" y="85"/>
                  </a:lnTo>
                  <a:lnTo>
                    <a:pt x="480" y="85"/>
                  </a:lnTo>
                  <a:lnTo>
                    <a:pt x="485" y="85"/>
                  </a:lnTo>
                  <a:lnTo>
                    <a:pt x="488" y="85"/>
                  </a:lnTo>
                  <a:lnTo>
                    <a:pt x="490" y="85"/>
                  </a:lnTo>
                  <a:lnTo>
                    <a:pt x="491" y="85"/>
                  </a:lnTo>
                  <a:lnTo>
                    <a:pt x="491" y="85"/>
                  </a:lnTo>
                  <a:lnTo>
                    <a:pt x="491" y="85"/>
                  </a:lnTo>
                  <a:lnTo>
                    <a:pt x="491" y="86"/>
                  </a:lnTo>
                  <a:lnTo>
                    <a:pt x="491" y="86"/>
                  </a:lnTo>
                  <a:lnTo>
                    <a:pt x="491" y="87"/>
                  </a:lnTo>
                  <a:lnTo>
                    <a:pt x="491" y="88"/>
                  </a:lnTo>
                  <a:lnTo>
                    <a:pt x="491" y="89"/>
                  </a:lnTo>
                  <a:lnTo>
                    <a:pt x="491" y="90"/>
                  </a:lnTo>
                  <a:lnTo>
                    <a:pt x="491" y="91"/>
                  </a:lnTo>
                  <a:lnTo>
                    <a:pt x="491" y="93"/>
                  </a:lnTo>
                  <a:lnTo>
                    <a:pt x="491" y="94"/>
                  </a:lnTo>
                  <a:lnTo>
                    <a:pt x="491" y="96"/>
                  </a:lnTo>
                  <a:lnTo>
                    <a:pt x="491" y="97"/>
                  </a:lnTo>
                  <a:lnTo>
                    <a:pt x="491" y="99"/>
                  </a:lnTo>
                  <a:lnTo>
                    <a:pt x="491" y="100"/>
                  </a:lnTo>
                  <a:lnTo>
                    <a:pt x="491" y="102"/>
                  </a:lnTo>
                  <a:lnTo>
                    <a:pt x="491" y="103"/>
                  </a:lnTo>
                  <a:lnTo>
                    <a:pt x="491" y="105"/>
                  </a:lnTo>
                  <a:lnTo>
                    <a:pt x="491" y="106"/>
                  </a:lnTo>
                  <a:lnTo>
                    <a:pt x="491" y="108"/>
                  </a:lnTo>
                  <a:lnTo>
                    <a:pt x="491" y="109"/>
                  </a:lnTo>
                  <a:lnTo>
                    <a:pt x="491" y="111"/>
                  </a:lnTo>
                  <a:lnTo>
                    <a:pt x="491" y="112"/>
                  </a:lnTo>
                  <a:lnTo>
                    <a:pt x="491" y="113"/>
                  </a:lnTo>
                  <a:lnTo>
                    <a:pt x="491" y="114"/>
                  </a:lnTo>
                  <a:lnTo>
                    <a:pt x="491" y="115"/>
                  </a:lnTo>
                  <a:lnTo>
                    <a:pt x="491" y="116"/>
                  </a:lnTo>
                  <a:lnTo>
                    <a:pt x="491" y="117"/>
                  </a:lnTo>
                  <a:lnTo>
                    <a:pt x="491" y="118"/>
                  </a:lnTo>
                  <a:lnTo>
                    <a:pt x="491" y="118"/>
                  </a:lnTo>
                  <a:lnTo>
                    <a:pt x="491" y="118"/>
                  </a:lnTo>
                  <a:lnTo>
                    <a:pt x="491" y="119"/>
                  </a:lnTo>
                  <a:lnTo>
                    <a:pt x="491" y="119"/>
                  </a:lnTo>
                  <a:lnTo>
                    <a:pt x="490" y="119"/>
                  </a:lnTo>
                  <a:lnTo>
                    <a:pt x="490" y="119"/>
                  </a:lnTo>
                  <a:lnTo>
                    <a:pt x="489" y="119"/>
                  </a:lnTo>
                  <a:lnTo>
                    <a:pt x="488" y="119"/>
                  </a:lnTo>
                  <a:lnTo>
                    <a:pt x="487" y="119"/>
                  </a:lnTo>
                  <a:lnTo>
                    <a:pt x="486" y="119"/>
                  </a:lnTo>
                  <a:lnTo>
                    <a:pt x="484" y="119"/>
                  </a:lnTo>
                  <a:lnTo>
                    <a:pt x="483" y="119"/>
                  </a:lnTo>
                  <a:lnTo>
                    <a:pt x="481" y="119"/>
                  </a:lnTo>
                  <a:lnTo>
                    <a:pt x="479" y="119"/>
                  </a:lnTo>
                  <a:lnTo>
                    <a:pt x="478" y="119"/>
                  </a:lnTo>
                  <a:lnTo>
                    <a:pt x="476" y="119"/>
                  </a:lnTo>
                  <a:lnTo>
                    <a:pt x="474" y="119"/>
                  </a:lnTo>
                  <a:lnTo>
                    <a:pt x="472" y="119"/>
                  </a:lnTo>
                  <a:lnTo>
                    <a:pt x="470" y="119"/>
                  </a:lnTo>
                  <a:lnTo>
                    <a:pt x="468" y="119"/>
                  </a:lnTo>
                  <a:lnTo>
                    <a:pt x="466" y="119"/>
                  </a:lnTo>
                  <a:lnTo>
                    <a:pt x="464" y="119"/>
                  </a:lnTo>
                  <a:lnTo>
                    <a:pt x="462" y="119"/>
                  </a:lnTo>
                  <a:lnTo>
                    <a:pt x="460" y="119"/>
                  </a:lnTo>
                  <a:lnTo>
                    <a:pt x="458" y="119"/>
                  </a:lnTo>
                  <a:lnTo>
                    <a:pt x="457" y="119"/>
                  </a:lnTo>
                  <a:lnTo>
                    <a:pt x="455" y="119"/>
                  </a:lnTo>
                  <a:lnTo>
                    <a:pt x="454" y="119"/>
                  </a:lnTo>
                  <a:lnTo>
                    <a:pt x="453" y="119"/>
                  </a:lnTo>
                  <a:lnTo>
                    <a:pt x="451" y="119"/>
                  </a:lnTo>
                  <a:lnTo>
                    <a:pt x="451" y="119"/>
                  </a:lnTo>
                  <a:lnTo>
                    <a:pt x="450" y="119"/>
                  </a:lnTo>
                  <a:lnTo>
                    <a:pt x="449" y="119"/>
                  </a:lnTo>
                  <a:lnTo>
                    <a:pt x="449" y="119"/>
                  </a:lnTo>
                  <a:lnTo>
                    <a:pt x="449" y="119"/>
                  </a:lnTo>
                  <a:lnTo>
                    <a:pt x="449" y="119"/>
                  </a:lnTo>
                  <a:lnTo>
                    <a:pt x="449" y="119"/>
                  </a:lnTo>
                  <a:lnTo>
                    <a:pt x="449" y="119"/>
                  </a:lnTo>
                  <a:lnTo>
                    <a:pt x="449" y="119"/>
                  </a:lnTo>
                  <a:lnTo>
                    <a:pt x="449" y="119"/>
                  </a:lnTo>
                  <a:lnTo>
                    <a:pt x="449" y="120"/>
                  </a:lnTo>
                  <a:lnTo>
                    <a:pt x="449" y="120"/>
                  </a:lnTo>
                  <a:lnTo>
                    <a:pt x="449" y="120"/>
                  </a:lnTo>
                  <a:lnTo>
                    <a:pt x="449" y="121"/>
                  </a:lnTo>
                  <a:lnTo>
                    <a:pt x="449" y="121"/>
                  </a:lnTo>
                  <a:lnTo>
                    <a:pt x="449" y="122"/>
                  </a:lnTo>
                  <a:lnTo>
                    <a:pt x="449" y="122"/>
                  </a:lnTo>
                  <a:lnTo>
                    <a:pt x="449" y="123"/>
                  </a:lnTo>
                  <a:lnTo>
                    <a:pt x="449" y="123"/>
                  </a:lnTo>
                  <a:lnTo>
                    <a:pt x="449" y="124"/>
                  </a:lnTo>
                  <a:lnTo>
                    <a:pt x="449" y="124"/>
                  </a:lnTo>
                  <a:lnTo>
                    <a:pt x="449" y="125"/>
                  </a:lnTo>
                  <a:lnTo>
                    <a:pt x="449" y="125"/>
                  </a:lnTo>
                  <a:lnTo>
                    <a:pt x="449" y="126"/>
                  </a:lnTo>
                  <a:lnTo>
                    <a:pt x="449" y="126"/>
                  </a:lnTo>
                  <a:lnTo>
                    <a:pt x="449" y="126"/>
                  </a:lnTo>
                  <a:lnTo>
                    <a:pt x="449" y="127"/>
                  </a:lnTo>
                  <a:lnTo>
                    <a:pt x="449" y="127"/>
                  </a:lnTo>
                  <a:lnTo>
                    <a:pt x="449" y="128"/>
                  </a:lnTo>
                  <a:lnTo>
                    <a:pt x="449" y="128"/>
                  </a:lnTo>
                  <a:lnTo>
                    <a:pt x="449" y="128"/>
                  </a:lnTo>
                  <a:lnTo>
                    <a:pt x="449" y="128"/>
                  </a:lnTo>
                  <a:lnTo>
                    <a:pt x="449" y="129"/>
                  </a:lnTo>
                  <a:lnTo>
                    <a:pt x="449" y="129"/>
                  </a:lnTo>
                  <a:lnTo>
                    <a:pt x="449" y="129"/>
                  </a:lnTo>
                  <a:lnTo>
                    <a:pt x="449" y="129"/>
                  </a:lnTo>
                  <a:lnTo>
                    <a:pt x="449" y="129"/>
                  </a:lnTo>
                  <a:lnTo>
                    <a:pt x="449" y="129"/>
                  </a:lnTo>
                  <a:lnTo>
                    <a:pt x="450" y="129"/>
                  </a:lnTo>
                  <a:lnTo>
                    <a:pt x="450" y="129"/>
                  </a:lnTo>
                  <a:lnTo>
                    <a:pt x="451" y="129"/>
                  </a:lnTo>
                  <a:lnTo>
                    <a:pt x="452" y="129"/>
                  </a:lnTo>
                  <a:lnTo>
                    <a:pt x="453" y="129"/>
                  </a:lnTo>
                  <a:lnTo>
                    <a:pt x="454" y="129"/>
                  </a:lnTo>
                  <a:lnTo>
                    <a:pt x="455" y="129"/>
                  </a:lnTo>
                  <a:lnTo>
                    <a:pt x="456" y="129"/>
                  </a:lnTo>
                  <a:lnTo>
                    <a:pt x="457" y="129"/>
                  </a:lnTo>
                  <a:lnTo>
                    <a:pt x="458" y="129"/>
                  </a:lnTo>
                  <a:lnTo>
                    <a:pt x="459" y="129"/>
                  </a:lnTo>
                  <a:lnTo>
                    <a:pt x="460" y="129"/>
                  </a:lnTo>
                  <a:lnTo>
                    <a:pt x="462" y="129"/>
                  </a:lnTo>
                  <a:lnTo>
                    <a:pt x="463" y="129"/>
                  </a:lnTo>
                  <a:lnTo>
                    <a:pt x="464" y="129"/>
                  </a:lnTo>
                  <a:lnTo>
                    <a:pt x="465" y="129"/>
                  </a:lnTo>
                  <a:lnTo>
                    <a:pt x="466" y="129"/>
                  </a:lnTo>
                  <a:lnTo>
                    <a:pt x="467" y="129"/>
                  </a:lnTo>
                  <a:lnTo>
                    <a:pt x="468" y="129"/>
                  </a:lnTo>
                  <a:lnTo>
                    <a:pt x="469" y="129"/>
                  </a:lnTo>
                  <a:lnTo>
                    <a:pt x="470" y="129"/>
                  </a:lnTo>
                  <a:lnTo>
                    <a:pt x="471" y="129"/>
                  </a:lnTo>
                  <a:lnTo>
                    <a:pt x="472" y="129"/>
                  </a:lnTo>
                  <a:lnTo>
                    <a:pt x="473" y="129"/>
                  </a:lnTo>
                  <a:lnTo>
                    <a:pt x="473" y="129"/>
                  </a:lnTo>
                  <a:lnTo>
                    <a:pt x="474" y="129"/>
                  </a:lnTo>
                  <a:lnTo>
                    <a:pt x="474" y="129"/>
                  </a:lnTo>
                  <a:lnTo>
                    <a:pt x="474" y="129"/>
                  </a:lnTo>
                  <a:lnTo>
                    <a:pt x="474" y="129"/>
                  </a:lnTo>
                  <a:lnTo>
                    <a:pt x="474" y="129"/>
                  </a:lnTo>
                  <a:lnTo>
                    <a:pt x="474" y="129"/>
                  </a:lnTo>
                  <a:lnTo>
                    <a:pt x="474" y="129"/>
                  </a:lnTo>
                  <a:lnTo>
                    <a:pt x="474" y="129"/>
                  </a:lnTo>
                  <a:lnTo>
                    <a:pt x="474" y="130"/>
                  </a:lnTo>
                  <a:lnTo>
                    <a:pt x="474" y="130"/>
                  </a:lnTo>
                  <a:lnTo>
                    <a:pt x="474" y="131"/>
                  </a:lnTo>
                  <a:lnTo>
                    <a:pt x="474" y="132"/>
                  </a:lnTo>
                  <a:lnTo>
                    <a:pt x="474" y="132"/>
                  </a:lnTo>
                  <a:lnTo>
                    <a:pt x="474" y="133"/>
                  </a:lnTo>
                  <a:lnTo>
                    <a:pt x="474" y="134"/>
                  </a:lnTo>
                  <a:lnTo>
                    <a:pt x="474" y="134"/>
                  </a:lnTo>
                  <a:lnTo>
                    <a:pt x="474" y="135"/>
                  </a:lnTo>
                  <a:lnTo>
                    <a:pt x="474" y="136"/>
                  </a:lnTo>
                  <a:lnTo>
                    <a:pt x="474" y="137"/>
                  </a:lnTo>
                  <a:lnTo>
                    <a:pt x="474" y="138"/>
                  </a:lnTo>
                  <a:lnTo>
                    <a:pt x="474" y="138"/>
                  </a:lnTo>
                  <a:lnTo>
                    <a:pt x="474" y="139"/>
                  </a:lnTo>
                  <a:lnTo>
                    <a:pt x="474" y="140"/>
                  </a:lnTo>
                  <a:lnTo>
                    <a:pt x="474" y="141"/>
                  </a:lnTo>
                  <a:lnTo>
                    <a:pt x="474" y="141"/>
                  </a:lnTo>
                  <a:lnTo>
                    <a:pt x="474" y="142"/>
                  </a:lnTo>
                  <a:lnTo>
                    <a:pt x="474" y="143"/>
                  </a:lnTo>
                  <a:lnTo>
                    <a:pt x="474" y="144"/>
                  </a:lnTo>
                  <a:lnTo>
                    <a:pt x="474" y="144"/>
                  </a:lnTo>
                  <a:lnTo>
                    <a:pt x="474" y="145"/>
                  </a:lnTo>
                  <a:lnTo>
                    <a:pt x="474" y="145"/>
                  </a:lnTo>
                  <a:lnTo>
                    <a:pt x="474" y="146"/>
                  </a:lnTo>
                  <a:lnTo>
                    <a:pt x="474" y="146"/>
                  </a:lnTo>
                  <a:lnTo>
                    <a:pt x="474" y="146"/>
                  </a:lnTo>
                  <a:lnTo>
                    <a:pt x="474" y="146"/>
                  </a:lnTo>
                  <a:lnTo>
                    <a:pt x="474" y="146"/>
                  </a:lnTo>
                  <a:lnTo>
                    <a:pt x="474" y="146"/>
                  </a:lnTo>
                  <a:lnTo>
                    <a:pt x="474" y="146"/>
                  </a:lnTo>
                  <a:lnTo>
                    <a:pt x="474" y="146"/>
                  </a:lnTo>
                  <a:lnTo>
                    <a:pt x="473" y="146"/>
                  </a:lnTo>
                  <a:lnTo>
                    <a:pt x="473" y="146"/>
                  </a:lnTo>
                  <a:lnTo>
                    <a:pt x="472" y="146"/>
                  </a:lnTo>
                  <a:lnTo>
                    <a:pt x="471" y="146"/>
                  </a:lnTo>
                  <a:lnTo>
                    <a:pt x="470" y="146"/>
                  </a:lnTo>
                  <a:lnTo>
                    <a:pt x="469" y="146"/>
                  </a:lnTo>
                  <a:lnTo>
                    <a:pt x="468" y="146"/>
                  </a:lnTo>
                  <a:lnTo>
                    <a:pt x="467" y="146"/>
                  </a:lnTo>
                  <a:lnTo>
                    <a:pt x="466" y="146"/>
                  </a:lnTo>
                  <a:lnTo>
                    <a:pt x="465" y="146"/>
                  </a:lnTo>
                  <a:lnTo>
                    <a:pt x="464" y="146"/>
                  </a:lnTo>
                  <a:lnTo>
                    <a:pt x="463" y="146"/>
                  </a:lnTo>
                  <a:lnTo>
                    <a:pt x="462" y="146"/>
                  </a:lnTo>
                  <a:lnTo>
                    <a:pt x="460" y="146"/>
                  </a:lnTo>
                  <a:lnTo>
                    <a:pt x="459" y="146"/>
                  </a:lnTo>
                  <a:lnTo>
                    <a:pt x="458" y="146"/>
                  </a:lnTo>
                  <a:lnTo>
                    <a:pt x="457" y="146"/>
                  </a:lnTo>
                  <a:lnTo>
                    <a:pt x="456" y="146"/>
                  </a:lnTo>
                  <a:lnTo>
                    <a:pt x="455" y="146"/>
                  </a:lnTo>
                  <a:lnTo>
                    <a:pt x="454" y="146"/>
                  </a:lnTo>
                  <a:lnTo>
                    <a:pt x="453" y="146"/>
                  </a:lnTo>
                  <a:lnTo>
                    <a:pt x="452" y="146"/>
                  </a:lnTo>
                  <a:lnTo>
                    <a:pt x="451" y="146"/>
                  </a:lnTo>
                  <a:lnTo>
                    <a:pt x="450" y="146"/>
                  </a:lnTo>
                  <a:lnTo>
                    <a:pt x="450" y="146"/>
                  </a:lnTo>
                  <a:lnTo>
                    <a:pt x="449" y="146"/>
                  </a:lnTo>
                  <a:lnTo>
                    <a:pt x="449" y="146"/>
                  </a:lnTo>
                  <a:lnTo>
                    <a:pt x="449" y="146"/>
                  </a:lnTo>
                  <a:lnTo>
                    <a:pt x="449" y="146"/>
                  </a:lnTo>
                  <a:lnTo>
                    <a:pt x="449" y="146"/>
                  </a:lnTo>
                  <a:lnTo>
                    <a:pt x="449" y="146"/>
                  </a:lnTo>
                  <a:lnTo>
                    <a:pt x="449" y="147"/>
                  </a:lnTo>
                  <a:lnTo>
                    <a:pt x="449" y="147"/>
                  </a:lnTo>
                  <a:lnTo>
                    <a:pt x="449" y="147"/>
                  </a:lnTo>
                  <a:lnTo>
                    <a:pt x="449" y="148"/>
                  </a:lnTo>
                  <a:lnTo>
                    <a:pt x="449" y="148"/>
                  </a:lnTo>
                  <a:lnTo>
                    <a:pt x="449" y="149"/>
                  </a:lnTo>
                  <a:lnTo>
                    <a:pt x="449" y="149"/>
                  </a:lnTo>
                  <a:lnTo>
                    <a:pt x="449" y="150"/>
                  </a:lnTo>
                  <a:lnTo>
                    <a:pt x="449" y="150"/>
                  </a:lnTo>
                  <a:lnTo>
                    <a:pt x="449" y="151"/>
                  </a:lnTo>
                  <a:lnTo>
                    <a:pt x="449" y="152"/>
                  </a:lnTo>
                  <a:lnTo>
                    <a:pt x="449" y="152"/>
                  </a:lnTo>
                  <a:lnTo>
                    <a:pt x="449" y="153"/>
                  </a:lnTo>
                  <a:lnTo>
                    <a:pt x="449" y="154"/>
                  </a:lnTo>
                  <a:lnTo>
                    <a:pt x="449" y="154"/>
                  </a:lnTo>
                  <a:lnTo>
                    <a:pt x="449" y="155"/>
                  </a:lnTo>
                  <a:lnTo>
                    <a:pt x="449" y="156"/>
                  </a:lnTo>
                  <a:lnTo>
                    <a:pt x="449" y="156"/>
                  </a:lnTo>
                  <a:lnTo>
                    <a:pt x="449" y="157"/>
                  </a:lnTo>
                  <a:lnTo>
                    <a:pt x="449" y="158"/>
                  </a:lnTo>
                  <a:lnTo>
                    <a:pt x="449" y="158"/>
                  </a:lnTo>
                  <a:lnTo>
                    <a:pt x="449" y="159"/>
                  </a:lnTo>
                  <a:lnTo>
                    <a:pt x="449" y="159"/>
                  </a:lnTo>
                  <a:lnTo>
                    <a:pt x="449" y="160"/>
                  </a:lnTo>
                  <a:lnTo>
                    <a:pt x="449" y="160"/>
                  </a:lnTo>
                  <a:lnTo>
                    <a:pt x="449" y="160"/>
                  </a:lnTo>
                  <a:lnTo>
                    <a:pt x="449" y="161"/>
                  </a:lnTo>
                  <a:lnTo>
                    <a:pt x="449" y="161"/>
                  </a:lnTo>
                  <a:lnTo>
                    <a:pt x="449" y="161"/>
                  </a:lnTo>
                  <a:lnTo>
                    <a:pt x="449" y="161"/>
                  </a:lnTo>
                  <a:lnTo>
                    <a:pt x="449" y="161"/>
                  </a:lnTo>
                  <a:lnTo>
                    <a:pt x="449" y="161"/>
                  </a:lnTo>
                  <a:lnTo>
                    <a:pt x="449" y="161"/>
                  </a:lnTo>
                  <a:lnTo>
                    <a:pt x="450" y="161"/>
                  </a:lnTo>
                  <a:lnTo>
                    <a:pt x="450" y="161"/>
                  </a:lnTo>
                  <a:lnTo>
                    <a:pt x="451" y="161"/>
                  </a:lnTo>
                  <a:lnTo>
                    <a:pt x="452" y="161"/>
                  </a:lnTo>
                  <a:lnTo>
                    <a:pt x="453" y="161"/>
                  </a:lnTo>
                  <a:lnTo>
                    <a:pt x="454" y="161"/>
                  </a:lnTo>
                  <a:lnTo>
                    <a:pt x="455" y="161"/>
                  </a:lnTo>
                  <a:lnTo>
                    <a:pt x="456" y="161"/>
                  </a:lnTo>
                  <a:lnTo>
                    <a:pt x="457" y="161"/>
                  </a:lnTo>
                  <a:lnTo>
                    <a:pt x="458" y="161"/>
                  </a:lnTo>
                  <a:lnTo>
                    <a:pt x="459" y="161"/>
                  </a:lnTo>
                  <a:lnTo>
                    <a:pt x="460" y="161"/>
                  </a:lnTo>
                  <a:lnTo>
                    <a:pt x="462" y="161"/>
                  </a:lnTo>
                  <a:lnTo>
                    <a:pt x="463" y="161"/>
                  </a:lnTo>
                  <a:lnTo>
                    <a:pt x="464" y="161"/>
                  </a:lnTo>
                  <a:lnTo>
                    <a:pt x="465" y="161"/>
                  </a:lnTo>
                  <a:lnTo>
                    <a:pt x="466" y="161"/>
                  </a:lnTo>
                  <a:lnTo>
                    <a:pt x="467" y="161"/>
                  </a:lnTo>
                  <a:lnTo>
                    <a:pt x="468" y="161"/>
                  </a:lnTo>
                  <a:lnTo>
                    <a:pt x="469" y="161"/>
                  </a:lnTo>
                  <a:lnTo>
                    <a:pt x="470" y="161"/>
                  </a:lnTo>
                  <a:lnTo>
                    <a:pt x="471" y="161"/>
                  </a:lnTo>
                  <a:lnTo>
                    <a:pt x="472" y="161"/>
                  </a:lnTo>
                  <a:lnTo>
                    <a:pt x="473" y="161"/>
                  </a:lnTo>
                  <a:lnTo>
                    <a:pt x="473" y="161"/>
                  </a:lnTo>
                  <a:lnTo>
                    <a:pt x="474" y="161"/>
                  </a:lnTo>
                  <a:lnTo>
                    <a:pt x="474" y="161"/>
                  </a:lnTo>
                  <a:lnTo>
                    <a:pt x="474" y="161"/>
                  </a:lnTo>
                  <a:lnTo>
                    <a:pt x="474" y="161"/>
                  </a:lnTo>
                  <a:lnTo>
                    <a:pt x="474" y="161"/>
                  </a:lnTo>
                  <a:lnTo>
                    <a:pt x="474" y="161"/>
                  </a:lnTo>
                  <a:lnTo>
                    <a:pt x="474" y="162"/>
                  </a:lnTo>
                  <a:lnTo>
                    <a:pt x="474" y="162"/>
                  </a:lnTo>
                  <a:lnTo>
                    <a:pt x="474" y="163"/>
                  </a:lnTo>
                  <a:lnTo>
                    <a:pt x="474" y="163"/>
                  </a:lnTo>
                  <a:lnTo>
                    <a:pt x="474" y="164"/>
                  </a:lnTo>
                  <a:lnTo>
                    <a:pt x="474" y="165"/>
                  </a:lnTo>
                  <a:lnTo>
                    <a:pt x="474" y="166"/>
                  </a:lnTo>
                  <a:lnTo>
                    <a:pt x="474" y="167"/>
                  </a:lnTo>
                  <a:lnTo>
                    <a:pt x="474" y="169"/>
                  </a:lnTo>
                  <a:lnTo>
                    <a:pt x="474" y="170"/>
                  </a:lnTo>
                  <a:lnTo>
                    <a:pt x="474" y="171"/>
                  </a:lnTo>
                  <a:lnTo>
                    <a:pt x="474" y="172"/>
                  </a:lnTo>
                  <a:lnTo>
                    <a:pt x="474" y="173"/>
                  </a:lnTo>
                  <a:lnTo>
                    <a:pt x="474" y="175"/>
                  </a:lnTo>
                  <a:lnTo>
                    <a:pt x="474" y="176"/>
                  </a:lnTo>
                  <a:lnTo>
                    <a:pt x="474" y="177"/>
                  </a:lnTo>
                  <a:lnTo>
                    <a:pt x="474" y="179"/>
                  </a:lnTo>
                  <a:lnTo>
                    <a:pt x="474" y="180"/>
                  </a:lnTo>
                  <a:lnTo>
                    <a:pt x="474" y="181"/>
                  </a:lnTo>
                  <a:lnTo>
                    <a:pt x="474" y="182"/>
                  </a:lnTo>
                  <a:lnTo>
                    <a:pt x="474" y="183"/>
                  </a:lnTo>
                  <a:lnTo>
                    <a:pt x="474" y="184"/>
                  </a:lnTo>
                  <a:lnTo>
                    <a:pt x="474" y="185"/>
                  </a:lnTo>
                  <a:lnTo>
                    <a:pt x="474" y="186"/>
                  </a:lnTo>
                  <a:lnTo>
                    <a:pt x="474" y="187"/>
                  </a:lnTo>
                  <a:lnTo>
                    <a:pt x="474" y="188"/>
                  </a:lnTo>
                  <a:lnTo>
                    <a:pt x="474" y="188"/>
                  </a:lnTo>
                  <a:lnTo>
                    <a:pt x="474" y="188"/>
                  </a:lnTo>
                  <a:lnTo>
                    <a:pt x="474" y="189"/>
                  </a:lnTo>
                  <a:lnTo>
                    <a:pt x="474" y="189"/>
                  </a:lnTo>
                  <a:lnTo>
                    <a:pt x="474" y="189"/>
                  </a:lnTo>
                  <a:lnTo>
                    <a:pt x="474" y="189"/>
                  </a:lnTo>
                  <a:lnTo>
                    <a:pt x="473" y="189"/>
                  </a:lnTo>
                  <a:lnTo>
                    <a:pt x="472" y="189"/>
                  </a:lnTo>
                  <a:lnTo>
                    <a:pt x="471" y="189"/>
                  </a:lnTo>
                  <a:lnTo>
                    <a:pt x="469" y="189"/>
                  </a:lnTo>
                  <a:lnTo>
                    <a:pt x="467" y="189"/>
                  </a:lnTo>
                  <a:lnTo>
                    <a:pt x="465" y="189"/>
                  </a:lnTo>
                  <a:lnTo>
                    <a:pt x="463" y="189"/>
                  </a:lnTo>
                  <a:lnTo>
                    <a:pt x="461" y="189"/>
                  </a:lnTo>
                  <a:lnTo>
                    <a:pt x="459" y="189"/>
                  </a:lnTo>
                  <a:lnTo>
                    <a:pt x="456" y="189"/>
                  </a:lnTo>
                  <a:lnTo>
                    <a:pt x="454" y="189"/>
                  </a:lnTo>
                  <a:lnTo>
                    <a:pt x="451" y="189"/>
                  </a:lnTo>
                  <a:lnTo>
                    <a:pt x="448" y="189"/>
                  </a:lnTo>
                  <a:lnTo>
                    <a:pt x="446" y="189"/>
                  </a:lnTo>
                  <a:lnTo>
                    <a:pt x="443" y="189"/>
                  </a:lnTo>
                  <a:lnTo>
                    <a:pt x="440" y="189"/>
                  </a:lnTo>
                  <a:lnTo>
                    <a:pt x="438" y="189"/>
                  </a:lnTo>
                  <a:lnTo>
                    <a:pt x="435" y="189"/>
                  </a:lnTo>
                  <a:lnTo>
                    <a:pt x="433" y="189"/>
                  </a:lnTo>
                  <a:lnTo>
                    <a:pt x="430" y="189"/>
                  </a:lnTo>
                  <a:lnTo>
                    <a:pt x="428" y="189"/>
                  </a:lnTo>
                  <a:lnTo>
                    <a:pt x="426" y="189"/>
                  </a:lnTo>
                  <a:lnTo>
                    <a:pt x="424" y="189"/>
                  </a:lnTo>
                  <a:lnTo>
                    <a:pt x="422" y="189"/>
                  </a:lnTo>
                  <a:lnTo>
                    <a:pt x="421" y="189"/>
                  </a:lnTo>
                  <a:lnTo>
                    <a:pt x="420" y="189"/>
                  </a:lnTo>
                  <a:lnTo>
                    <a:pt x="419" y="189"/>
                  </a:lnTo>
                  <a:lnTo>
                    <a:pt x="418" y="189"/>
                  </a:lnTo>
                  <a:lnTo>
                    <a:pt x="417" y="189"/>
                  </a:lnTo>
                  <a:lnTo>
                    <a:pt x="417" y="189"/>
                  </a:lnTo>
                  <a:lnTo>
                    <a:pt x="417" y="188"/>
                  </a:lnTo>
                  <a:lnTo>
                    <a:pt x="417" y="188"/>
                  </a:lnTo>
                  <a:lnTo>
                    <a:pt x="417" y="187"/>
                  </a:lnTo>
                  <a:lnTo>
                    <a:pt x="417" y="186"/>
                  </a:lnTo>
                  <a:lnTo>
                    <a:pt x="417" y="184"/>
                  </a:lnTo>
                  <a:lnTo>
                    <a:pt x="417" y="182"/>
                  </a:lnTo>
                  <a:lnTo>
                    <a:pt x="417" y="180"/>
                  </a:lnTo>
                  <a:lnTo>
                    <a:pt x="417" y="178"/>
                  </a:lnTo>
                  <a:lnTo>
                    <a:pt x="417" y="175"/>
                  </a:lnTo>
                  <a:lnTo>
                    <a:pt x="417" y="172"/>
                  </a:lnTo>
                  <a:lnTo>
                    <a:pt x="417" y="170"/>
                  </a:lnTo>
                  <a:lnTo>
                    <a:pt x="417" y="166"/>
                  </a:lnTo>
                  <a:lnTo>
                    <a:pt x="417" y="163"/>
                  </a:lnTo>
                  <a:lnTo>
                    <a:pt x="417" y="160"/>
                  </a:lnTo>
                  <a:lnTo>
                    <a:pt x="417" y="157"/>
                  </a:lnTo>
                  <a:lnTo>
                    <a:pt x="417" y="154"/>
                  </a:lnTo>
                  <a:lnTo>
                    <a:pt x="417" y="150"/>
                  </a:lnTo>
                  <a:lnTo>
                    <a:pt x="417" y="147"/>
                  </a:lnTo>
                  <a:lnTo>
                    <a:pt x="417" y="144"/>
                  </a:lnTo>
                  <a:lnTo>
                    <a:pt x="417" y="141"/>
                  </a:lnTo>
                  <a:lnTo>
                    <a:pt x="417" y="138"/>
                  </a:lnTo>
                  <a:lnTo>
                    <a:pt x="417" y="135"/>
                  </a:lnTo>
                  <a:lnTo>
                    <a:pt x="417" y="132"/>
                  </a:lnTo>
                  <a:lnTo>
                    <a:pt x="417" y="129"/>
                  </a:lnTo>
                  <a:lnTo>
                    <a:pt x="417" y="127"/>
                  </a:lnTo>
                  <a:lnTo>
                    <a:pt x="417" y="125"/>
                  </a:lnTo>
                  <a:lnTo>
                    <a:pt x="417" y="123"/>
                  </a:lnTo>
                  <a:lnTo>
                    <a:pt x="417" y="122"/>
                  </a:lnTo>
                  <a:lnTo>
                    <a:pt x="417" y="120"/>
                  </a:lnTo>
                  <a:lnTo>
                    <a:pt x="417" y="119"/>
                  </a:lnTo>
                  <a:lnTo>
                    <a:pt x="417" y="119"/>
                  </a:lnTo>
                  <a:lnTo>
                    <a:pt x="417" y="119"/>
                  </a:lnTo>
                  <a:lnTo>
                    <a:pt x="417" y="119"/>
                  </a:lnTo>
                  <a:lnTo>
                    <a:pt x="415" y="119"/>
                  </a:lnTo>
                  <a:lnTo>
                    <a:pt x="413" y="119"/>
                  </a:lnTo>
                  <a:lnTo>
                    <a:pt x="410" y="119"/>
                  </a:lnTo>
                  <a:lnTo>
                    <a:pt x="406" y="119"/>
                  </a:lnTo>
                  <a:lnTo>
                    <a:pt x="401" y="119"/>
                  </a:lnTo>
                  <a:lnTo>
                    <a:pt x="396" y="119"/>
                  </a:lnTo>
                  <a:lnTo>
                    <a:pt x="390" y="119"/>
                  </a:lnTo>
                  <a:lnTo>
                    <a:pt x="384" y="119"/>
                  </a:lnTo>
                  <a:lnTo>
                    <a:pt x="377" y="119"/>
                  </a:lnTo>
                  <a:lnTo>
                    <a:pt x="370" y="119"/>
                  </a:lnTo>
                  <a:lnTo>
                    <a:pt x="362" y="119"/>
                  </a:lnTo>
                  <a:lnTo>
                    <a:pt x="355" y="119"/>
                  </a:lnTo>
                  <a:lnTo>
                    <a:pt x="347" y="119"/>
                  </a:lnTo>
                  <a:lnTo>
                    <a:pt x="339" y="119"/>
                  </a:lnTo>
                  <a:lnTo>
                    <a:pt x="331" y="119"/>
                  </a:lnTo>
                  <a:lnTo>
                    <a:pt x="322" y="119"/>
                  </a:lnTo>
                  <a:lnTo>
                    <a:pt x="314" y="119"/>
                  </a:lnTo>
                  <a:lnTo>
                    <a:pt x="306" y="119"/>
                  </a:lnTo>
                  <a:lnTo>
                    <a:pt x="299" y="119"/>
                  </a:lnTo>
                  <a:lnTo>
                    <a:pt x="291" y="119"/>
                  </a:lnTo>
                  <a:lnTo>
                    <a:pt x="284" y="119"/>
                  </a:lnTo>
                  <a:lnTo>
                    <a:pt x="277" y="119"/>
                  </a:lnTo>
                  <a:lnTo>
                    <a:pt x="271" y="119"/>
                  </a:lnTo>
                  <a:lnTo>
                    <a:pt x="265" y="119"/>
                  </a:lnTo>
                  <a:lnTo>
                    <a:pt x="260" y="119"/>
                  </a:lnTo>
                  <a:lnTo>
                    <a:pt x="255" y="119"/>
                  </a:lnTo>
                  <a:lnTo>
                    <a:pt x="251" y="119"/>
                  </a:lnTo>
                  <a:lnTo>
                    <a:pt x="248" y="119"/>
                  </a:lnTo>
                  <a:lnTo>
                    <a:pt x="246" y="119"/>
                  </a:lnTo>
                  <a:lnTo>
                    <a:pt x="245" y="119"/>
                  </a:lnTo>
                  <a:lnTo>
                    <a:pt x="244" y="119"/>
                  </a:lnTo>
                  <a:lnTo>
                    <a:pt x="244" y="119"/>
                  </a:lnTo>
                  <a:lnTo>
                    <a:pt x="244" y="119"/>
                  </a:lnTo>
                  <a:lnTo>
                    <a:pt x="244" y="119"/>
                  </a:lnTo>
                  <a:lnTo>
                    <a:pt x="244" y="119"/>
                  </a:lnTo>
                  <a:lnTo>
                    <a:pt x="244" y="120"/>
                  </a:lnTo>
                  <a:lnTo>
                    <a:pt x="244" y="121"/>
                  </a:lnTo>
                  <a:lnTo>
                    <a:pt x="244" y="121"/>
                  </a:lnTo>
                  <a:lnTo>
                    <a:pt x="244" y="122"/>
                  </a:lnTo>
                  <a:lnTo>
                    <a:pt x="244" y="123"/>
                  </a:lnTo>
                  <a:lnTo>
                    <a:pt x="244" y="124"/>
                  </a:lnTo>
                  <a:lnTo>
                    <a:pt x="244" y="125"/>
                  </a:lnTo>
                  <a:lnTo>
                    <a:pt x="244" y="125"/>
                  </a:lnTo>
                  <a:lnTo>
                    <a:pt x="244" y="126"/>
                  </a:lnTo>
                  <a:lnTo>
                    <a:pt x="244" y="127"/>
                  </a:lnTo>
                  <a:lnTo>
                    <a:pt x="244" y="128"/>
                  </a:lnTo>
                  <a:lnTo>
                    <a:pt x="244" y="129"/>
                  </a:lnTo>
                  <a:lnTo>
                    <a:pt x="244" y="130"/>
                  </a:lnTo>
                  <a:lnTo>
                    <a:pt x="244" y="132"/>
                  </a:lnTo>
                  <a:lnTo>
                    <a:pt x="244" y="133"/>
                  </a:lnTo>
                  <a:lnTo>
                    <a:pt x="244" y="133"/>
                  </a:lnTo>
                  <a:lnTo>
                    <a:pt x="244" y="134"/>
                  </a:lnTo>
                  <a:lnTo>
                    <a:pt x="244" y="135"/>
                  </a:lnTo>
                  <a:lnTo>
                    <a:pt x="244" y="136"/>
                  </a:lnTo>
                  <a:lnTo>
                    <a:pt x="244" y="137"/>
                  </a:lnTo>
                  <a:lnTo>
                    <a:pt x="244" y="138"/>
                  </a:lnTo>
                  <a:lnTo>
                    <a:pt x="244" y="138"/>
                  </a:lnTo>
                  <a:lnTo>
                    <a:pt x="244" y="139"/>
                  </a:lnTo>
                  <a:lnTo>
                    <a:pt x="244" y="139"/>
                  </a:lnTo>
                  <a:lnTo>
                    <a:pt x="244" y="140"/>
                  </a:lnTo>
                  <a:lnTo>
                    <a:pt x="244" y="140"/>
                  </a:lnTo>
                  <a:lnTo>
                    <a:pt x="244" y="140"/>
                  </a:lnTo>
                  <a:lnTo>
                    <a:pt x="244" y="140"/>
                  </a:lnTo>
                  <a:lnTo>
                    <a:pt x="244" y="140"/>
                  </a:lnTo>
                  <a:lnTo>
                    <a:pt x="243" y="140"/>
                  </a:lnTo>
                  <a:lnTo>
                    <a:pt x="242" y="140"/>
                  </a:lnTo>
                  <a:lnTo>
                    <a:pt x="241" y="140"/>
                  </a:lnTo>
                  <a:lnTo>
                    <a:pt x="240" y="140"/>
                  </a:lnTo>
                  <a:lnTo>
                    <a:pt x="238" y="140"/>
                  </a:lnTo>
                  <a:lnTo>
                    <a:pt x="236" y="140"/>
                  </a:lnTo>
                  <a:lnTo>
                    <a:pt x="234" y="140"/>
                  </a:lnTo>
                  <a:lnTo>
                    <a:pt x="232" y="140"/>
                  </a:lnTo>
                  <a:lnTo>
                    <a:pt x="230" y="140"/>
                  </a:lnTo>
                  <a:lnTo>
                    <a:pt x="227" y="140"/>
                  </a:lnTo>
                  <a:lnTo>
                    <a:pt x="224" y="140"/>
                  </a:lnTo>
                  <a:lnTo>
                    <a:pt x="222" y="140"/>
                  </a:lnTo>
                  <a:lnTo>
                    <a:pt x="219" y="140"/>
                  </a:lnTo>
                  <a:lnTo>
                    <a:pt x="216" y="140"/>
                  </a:lnTo>
                  <a:lnTo>
                    <a:pt x="213" y="140"/>
                  </a:lnTo>
                  <a:lnTo>
                    <a:pt x="210" y="140"/>
                  </a:lnTo>
                  <a:lnTo>
                    <a:pt x="207" y="140"/>
                  </a:lnTo>
                  <a:lnTo>
                    <a:pt x="205" y="140"/>
                  </a:lnTo>
                  <a:lnTo>
                    <a:pt x="202" y="140"/>
                  </a:lnTo>
                  <a:lnTo>
                    <a:pt x="199" y="140"/>
                  </a:lnTo>
                  <a:lnTo>
                    <a:pt x="197" y="140"/>
                  </a:lnTo>
                  <a:lnTo>
                    <a:pt x="194" y="140"/>
                  </a:lnTo>
                  <a:lnTo>
                    <a:pt x="192" y="140"/>
                  </a:lnTo>
                  <a:lnTo>
                    <a:pt x="190" y="140"/>
                  </a:lnTo>
                  <a:lnTo>
                    <a:pt x="188" y="140"/>
                  </a:lnTo>
                  <a:lnTo>
                    <a:pt x="186" y="140"/>
                  </a:lnTo>
                  <a:lnTo>
                    <a:pt x="185" y="140"/>
                  </a:lnTo>
                  <a:lnTo>
                    <a:pt x="184" y="140"/>
                  </a:lnTo>
                  <a:lnTo>
                    <a:pt x="183" y="140"/>
                  </a:lnTo>
                  <a:lnTo>
                    <a:pt x="182" y="140"/>
                  </a:lnTo>
                  <a:lnTo>
                    <a:pt x="182" y="140"/>
                  </a:lnTo>
                  <a:lnTo>
                    <a:pt x="182" y="140"/>
                  </a:lnTo>
                  <a:lnTo>
                    <a:pt x="182" y="140"/>
                  </a:lnTo>
                  <a:lnTo>
                    <a:pt x="182" y="140"/>
                  </a:lnTo>
                  <a:lnTo>
                    <a:pt x="182" y="139"/>
                  </a:lnTo>
                  <a:lnTo>
                    <a:pt x="182" y="139"/>
                  </a:lnTo>
                  <a:lnTo>
                    <a:pt x="182" y="138"/>
                  </a:lnTo>
                  <a:lnTo>
                    <a:pt x="182" y="138"/>
                  </a:lnTo>
                  <a:lnTo>
                    <a:pt x="182" y="137"/>
                  </a:lnTo>
                  <a:lnTo>
                    <a:pt x="182" y="136"/>
                  </a:lnTo>
                  <a:lnTo>
                    <a:pt x="182" y="135"/>
                  </a:lnTo>
                  <a:lnTo>
                    <a:pt x="182" y="134"/>
                  </a:lnTo>
                  <a:lnTo>
                    <a:pt x="182" y="133"/>
                  </a:lnTo>
                  <a:lnTo>
                    <a:pt x="182" y="133"/>
                  </a:lnTo>
                  <a:lnTo>
                    <a:pt x="182" y="132"/>
                  </a:lnTo>
                  <a:lnTo>
                    <a:pt x="182" y="130"/>
                  </a:lnTo>
                  <a:lnTo>
                    <a:pt x="182" y="129"/>
                  </a:lnTo>
                  <a:lnTo>
                    <a:pt x="182" y="128"/>
                  </a:lnTo>
                  <a:lnTo>
                    <a:pt x="182" y="127"/>
                  </a:lnTo>
                  <a:lnTo>
                    <a:pt x="182" y="126"/>
                  </a:lnTo>
                  <a:lnTo>
                    <a:pt x="182" y="125"/>
                  </a:lnTo>
                  <a:lnTo>
                    <a:pt x="182" y="125"/>
                  </a:lnTo>
                  <a:lnTo>
                    <a:pt x="182" y="124"/>
                  </a:lnTo>
                  <a:lnTo>
                    <a:pt x="182" y="123"/>
                  </a:lnTo>
                  <a:lnTo>
                    <a:pt x="182" y="122"/>
                  </a:lnTo>
                  <a:lnTo>
                    <a:pt x="182" y="121"/>
                  </a:lnTo>
                  <a:lnTo>
                    <a:pt x="182" y="121"/>
                  </a:lnTo>
                  <a:lnTo>
                    <a:pt x="182" y="120"/>
                  </a:lnTo>
                  <a:lnTo>
                    <a:pt x="182" y="119"/>
                  </a:lnTo>
                  <a:lnTo>
                    <a:pt x="182" y="119"/>
                  </a:lnTo>
                  <a:lnTo>
                    <a:pt x="182" y="119"/>
                  </a:lnTo>
                  <a:lnTo>
                    <a:pt x="182" y="119"/>
                  </a:lnTo>
                  <a:lnTo>
                    <a:pt x="182" y="119"/>
                  </a:lnTo>
                  <a:lnTo>
                    <a:pt x="182" y="119"/>
                  </a:lnTo>
                  <a:lnTo>
                    <a:pt x="182" y="119"/>
                  </a:lnTo>
                  <a:lnTo>
                    <a:pt x="181" y="119"/>
                  </a:lnTo>
                  <a:lnTo>
                    <a:pt x="181" y="119"/>
                  </a:lnTo>
                  <a:lnTo>
                    <a:pt x="180" y="119"/>
                  </a:lnTo>
                  <a:lnTo>
                    <a:pt x="179" y="119"/>
                  </a:lnTo>
                  <a:lnTo>
                    <a:pt x="177" y="119"/>
                  </a:lnTo>
                  <a:lnTo>
                    <a:pt x="176" y="119"/>
                  </a:lnTo>
                  <a:lnTo>
                    <a:pt x="174" y="119"/>
                  </a:lnTo>
                  <a:lnTo>
                    <a:pt x="173" y="119"/>
                  </a:lnTo>
                  <a:lnTo>
                    <a:pt x="171" y="119"/>
                  </a:lnTo>
                  <a:lnTo>
                    <a:pt x="169" y="119"/>
                  </a:lnTo>
                  <a:lnTo>
                    <a:pt x="168" y="119"/>
                  </a:lnTo>
                  <a:lnTo>
                    <a:pt x="166" y="119"/>
                  </a:lnTo>
                  <a:lnTo>
                    <a:pt x="164" y="119"/>
                  </a:lnTo>
                  <a:lnTo>
                    <a:pt x="162" y="119"/>
                  </a:lnTo>
                  <a:lnTo>
                    <a:pt x="160" y="119"/>
                  </a:lnTo>
                  <a:lnTo>
                    <a:pt x="158" y="119"/>
                  </a:lnTo>
                  <a:lnTo>
                    <a:pt x="156" y="119"/>
                  </a:lnTo>
                  <a:lnTo>
                    <a:pt x="154" y="119"/>
                  </a:lnTo>
                  <a:lnTo>
                    <a:pt x="153" y="119"/>
                  </a:lnTo>
                  <a:lnTo>
                    <a:pt x="151" y="119"/>
                  </a:lnTo>
                  <a:lnTo>
                    <a:pt x="149" y="119"/>
                  </a:lnTo>
                  <a:lnTo>
                    <a:pt x="148" y="119"/>
                  </a:lnTo>
                  <a:lnTo>
                    <a:pt x="147" y="119"/>
                  </a:lnTo>
                  <a:lnTo>
                    <a:pt x="145" y="119"/>
                  </a:lnTo>
                  <a:lnTo>
                    <a:pt x="144" y="119"/>
                  </a:lnTo>
                  <a:lnTo>
                    <a:pt x="143" y="119"/>
                  </a:lnTo>
                  <a:lnTo>
                    <a:pt x="143" y="119"/>
                  </a:lnTo>
                  <a:lnTo>
                    <a:pt x="142" y="119"/>
                  </a:lnTo>
                  <a:lnTo>
                    <a:pt x="142" y="119"/>
                  </a:lnTo>
                  <a:lnTo>
                    <a:pt x="142" y="119"/>
                  </a:lnTo>
                  <a:lnTo>
                    <a:pt x="142" y="119"/>
                  </a:lnTo>
                  <a:lnTo>
                    <a:pt x="142" y="119"/>
                  </a:lnTo>
                  <a:lnTo>
                    <a:pt x="143" y="120"/>
                  </a:lnTo>
                  <a:lnTo>
                    <a:pt x="143" y="122"/>
                  </a:lnTo>
                  <a:lnTo>
                    <a:pt x="144" y="123"/>
                  </a:lnTo>
                  <a:lnTo>
                    <a:pt x="145" y="125"/>
                  </a:lnTo>
                  <a:lnTo>
                    <a:pt x="146" y="128"/>
                  </a:lnTo>
                  <a:lnTo>
                    <a:pt x="147" y="130"/>
                  </a:lnTo>
                  <a:lnTo>
                    <a:pt x="148" y="133"/>
                  </a:lnTo>
                  <a:lnTo>
                    <a:pt x="150" y="136"/>
                  </a:lnTo>
                  <a:lnTo>
                    <a:pt x="151" y="139"/>
                  </a:lnTo>
                  <a:lnTo>
                    <a:pt x="152" y="142"/>
                  </a:lnTo>
                  <a:lnTo>
                    <a:pt x="152" y="146"/>
                  </a:lnTo>
                  <a:lnTo>
                    <a:pt x="153" y="149"/>
                  </a:lnTo>
                  <a:lnTo>
                    <a:pt x="154" y="153"/>
                  </a:lnTo>
                  <a:lnTo>
                    <a:pt x="154" y="157"/>
                  </a:lnTo>
                  <a:lnTo>
                    <a:pt x="154" y="160"/>
                  </a:lnTo>
                  <a:lnTo>
                    <a:pt x="154" y="164"/>
                  </a:lnTo>
                  <a:lnTo>
                    <a:pt x="153" y="168"/>
                  </a:lnTo>
                  <a:lnTo>
                    <a:pt x="152" y="172"/>
                  </a:lnTo>
                  <a:lnTo>
                    <a:pt x="151" y="176"/>
                  </a:lnTo>
                  <a:lnTo>
                    <a:pt x="150" y="179"/>
                  </a:lnTo>
                  <a:lnTo>
                    <a:pt x="148" y="183"/>
                  </a:lnTo>
                  <a:lnTo>
                    <a:pt x="145" y="186"/>
                  </a:lnTo>
                  <a:lnTo>
                    <a:pt x="142" y="190"/>
                  </a:lnTo>
                  <a:lnTo>
                    <a:pt x="139" y="193"/>
                  </a:lnTo>
                  <a:lnTo>
                    <a:pt x="135" y="196"/>
                  </a:lnTo>
                  <a:lnTo>
                    <a:pt x="130" y="199"/>
                  </a:lnTo>
                  <a:lnTo>
                    <a:pt x="125" y="201"/>
                  </a:lnTo>
                  <a:lnTo>
                    <a:pt x="119" y="204"/>
                  </a:lnTo>
                  <a:lnTo>
                    <a:pt x="112" y="206"/>
                  </a:lnTo>
                  <a:lnTo>
                    <a:pt x="105" y="208"/>
                  </a:lnTo>
                  <a:lnTo>
                    <a:pt x="99" y="207"/>
                  </a:lnTo>
                  <a:lnTo>
                    <a:pt x="93" y="206"/>
                  </a:lnTo>
                  <a:lnTo>
                    <a:pt x="88" y="205"/>
                  </a:lnTo>
                  <a:lnTo>
                    <a:pt x="83" y="203"/>
                  </a:lnTo>
                  <a:lnTo>
                    <a:pt x="78" y="202"/>
                  </a:lnTo>
                  <a:lnTo>
                    <a:pt x="75" y="200"/>
                  </a:lnTo>
                  <a:lnTo>
                    <a:pt x="71" y="198"/>
                  </a:lnTo>
                  <a:lnTo>
                    <a:pt x="68" y="195"/>
                  </a:lnTo>
                  <a:lnTo>
                    <a:pt x="65" y="193"/>
                  </a:lnTo>
                  <a:lnTo>
                    <a:pt x="62" y="190"/>
                  </a:lnTo>
                  <a:lnTo>
                    <a:pt x="60" y="188"/>
                  </a:lnTo>
                  <a:lnTo>
                    <a:pt x="58" y="185"/>
                  </a:lnTo>
                  <a:lnTo>
                    <a:pt x="57" y="182"/>
                  </a:lnTo>
                  <a:lnTo>
                    <a:pt x="55" y="179"/>
                  </a:lnTo>
                  <a:lnTo>
                    <a:pt x="54" y="176"/>
                  </a:lnTo>
                  <a:lnTo>
                    <a:pt x="53" y="173"/>
                  </a:lnTo>
                  <a:lnTo>
                    <a:pt x="53" y="171"/>
                  </a:lnTo>
                  <a:lnTo>
                    <a:pt x="52" y="168"/>
                  </a:lnTo>
                  <a:lnTo>
                    <a:pt x="52" y="165"/>
                  </a:lnTo>
                  <a:lnTo>
                    <a:pt x="51" y="162"/>
                  </a:lnTo>
                  <a:lnTo>
                    <a:pt x="51" y="160"/>
                  </a:lnTo>
                  <a:lnTo>
                    <a:pt x="51" y="157"/>
                  </a:lnTo>
                  <a:lnTo>
                    <a:pt x="51" y="155"/>
                  </a:lnTo>
                  <a:lnTo>
                    <a:pt x="51" y="153"/>
                  </a:lnTo>
                  <a:lnTo>
                    <a:pt x="52" y="151"/>
                  </a:lnTo>
                  <a:lnTo>
                    <a:pt x="52" y="149"/>
                  </a:lnTo>
                  <a:lnTo>
                    <a:pt x="52" y="147"/>
                  </a:lnTo>
                  <a:lnTo>
                    <a:pt x="52" y="146"/>
                  </a:lnTo>
                  <a:lnTo>
                    <a:pt x="53" y="145"/>
                  </a:lnTo>
                  <a:lnTo>
                    <a:pt x="53" y="144"/>
                  </a:lnTo>
                  <a:lnTo>
                    <a:pt x="53" y="144"/>
                  </a:lnTo>
                  <a:lnTo>
                    <a:pt x="53" y="143"/>
                  </a:lnTo>
                  <a:lnTo>
                    <a:pt x="53" y="143"/>
                  </a:lnTo>
                  <a:lnTo>
                    <a:pt x="52" y="143"/>
                  </a:lnTo>
                  <a:lnTo>
                    <a:pt x="52" y="143"/>
                  </a:lnTo>
                  <a:lnTo>
                    <a:pt x="51" y="144"/>
                  </a:lnTo>
                  <a:lnTo>
                    <a:pt x="49" y="144"/>
                  </a:lnTo>
                  <a:lnTo>
                    <a:pt x="48" y="144"/>
                  </a:lnTo>
                  <a:lnTo>
                    <a:pt x="46" y="144"/>
                  </a:lnTo>
                  <a:lnTo>
                    <a:pt x="45" y="144"/>
                  </a:lnTo>
                  <a:lnTo>
                    <a:pt x="43" y="143"/>
                  </a:lnTo>
                  <a:lnTo>
                    <a:pt x="41" y="143"/>
                  </a:lnTo>
                  <a:lnTo>
                    <a:pt x="39" y="143"/>
                  </a:lnTo>
                  <a:lnTo>
                    <a:pt x="37" y="143"/>
                  </a:lnTo>
                  <a:lnTo>
                    <a:pt x="34" y="142"/>
                  </a:lnTo>
                  <a:lnTo>
                    <a:pt x="32" y="142"/>
                  </a:lnTo>
                  <a:lnTo>
                    <a:pt x="29" y="141"/>
                  </a:lnTo>
                  <a:lnTo>
                    <a:pt x="27" y="140"/>
                  </a:lnTo>
                  <a:lnTo>
                    <a:pt x="25" y="139"/>
                  </a:lnTo>
                  <a:lnTo>
                    <a:pt x="22" y="138"/>
                  </a:lnTo>
                  <a:lnTo>
                    <a:pt x="20" y="137"/>
                  </a:lnTo>
                  <a:lnTo>
                    <a:pt x="17" y="136"/>
                  </a:lnTo>
                  <a:lnTo>
                    <a:pt x="15" y="134"/>
                  </a:lnTo>
                  <a:lnTo>
                    <a:pt x="13" y="132"/>
                  </a:lnTo>
                  <a:lnTo>
                    <a:pt x="11" y="130"/>
                  </a:lnTo>
                  <a:lnTo>
                    <a:pt x="9" y="128"/>
                  </a:lnTo>
                  <a:lnTo>
                    <a:pt x="7" y="125"/>
                  </a:lnTo>
                  <a:lnTo>
                    <a:pt x="6" y="123"/>
                  </a:lnTo>
                  <a:lnTo>
                    <a:pt x="4" y="120"/>
                  </a:lnTo>
                  <a:lnTo>
                    <a:pt x="3" y="117"/>
                  </a:lnTo>
                  <a:lnTo>
                    <a:pt x="2" y="113"/>
                  </a:lnTo>
                  <a:lnTo>
                    <a:pt x="1" y="109"/>
                  </a:lnTo>
                  <a:lnTo>
                    <a:pt x="0" y="105"/>
                  </a:lnTo>
                  <a:lnTo>
                    <a:pt x="0" y="101"/>
                  </a:lnTo>
                  <a:lnTo>
                    <a:pt x="1" y="97"/>
                  </a:lnTo>
                  <a:lnTo>
                    <a:pt x="2" y="93"/>
                  </a:lnTo>
                  <a:lnTo>
                    <a:pt x="3" y="90"/>
                  </a:lnTo>
                  <a:lnTo>
                    <a:pt x="4" y="86"/>
                  </a:lnTo>
                  <a:lnTo>
                    <a:pt x="5" y="83"/>
                  </a:lnTo>
                  <a:lnTo>
                    <a:pt x="7" y="81"/>
                  </a:lnTo>
                  <a:lnTo>
                    <a:pt x="9" y="78"/>
                  </a:lnTo>
                  <a:lnTo>
                    <a:pt x="11" y="76"/>
                  </a:lnTo>
                  <a:lnTo>
                    <a:pt x="13" y="74"/>
                  </a:lnTo>
                  <a:lnTo>
                    <a:pt x="15" y="72"/>
                  </a:lnTo>
                  <a:lnTo>
                    <a:pt x="17" y="71"/>
                  </a:lnTo>
                  <a:lnTo>
                    <a:pt x="19" y="70"/>
                  </a:lnTo>
                  <a:lnTo>
                    <a:pt x="22" y="68"/>
                  </a:lnTo>
                  <a:lnTo>
                    <a:pt x="24" y="67"/>
                  </a:lnTo>
                  <a:lnTo>
                    <a:pt x="26" y="67"/>
                  </a:lnTo>
                  <a:lnTo>
                    <a:pt x="29" y="66"/>
                  </a:lnTo>
                  <a:lnTo>
                    <a:pt x="31" y="65"/>
                  </a:lnTo>
                  <a:lnTo>
                    <a:pt x="33" y="65"/>
                  </a:lnTo>
                  <a:lnTo>
                    <a:pt x="36" y="64"/>
                  </a:lnTo>
                  <a:lnTo>
                    <a:pt x="38" y="64"/>
                  </a:lnTo>
                  <a:lnTo>
                    <a:pt x="40" y="64"/>
                  </a:lnTo>
                  <a:lnTo>
                    <a:pt x="42" y="64"/>
                  </a:lnTo>
                  <a:lnTo>
                    <a:pt x="44" y="64"/>
                  </a:lnTo>
                  <a:lnTo>
                    <a:pt x="46" y="64"/>
                  </a:lnTo>
                  <a:lnTo>
                    <a:pt x="47" y="64"/>
                  </a:lnTo>
                  <a:lnTo>
                    <a:pt x="49" y="64"/>
                  </a:lnTo>
                  <a:lnTo>
                    <a:pt x="50" y="64"/>
                  </a:lnTo>
                  <a:lnTo>
                    <a:pt x="51" y="64"/>
                  </a:lnTo>
                  <a:lnTo>
                    <a:pt x="52" y="64"/>
                  </a:lnTo>
                  <a:lnTo>
                    <a:pt x="52" y="64"/>
                  </a:lnTo>
                  <a:lnTo>
                    <a:pt x="53" y="64"/>
                  </a:lnTo>
                  <a:lnTo>
                    <a:pt x="53" y="64"/>
                  </a:lnTo>
                  <a:lnTo>
                    <a:pt x="53" y="64"/>
                  </a:lnTo>
                  <a:lnTo>
                    <a:pt x="53" y="64"/>
                  </a:lnTo>
                  <a:lnTo>
                    <a:pt x="53" y="63"/>
                  </a:lnTo>
                  <a:lnTo>
                    <a:pt x="52" y="62"/>
                  </a:lnTo>
                  <a:lnTo>
                    <a:pt x="52" y="61"/>
                  </a:lnTo>
                  <a:lnTo>
                    <a:pt x="52" y="59"/>
                  </a:lnTo>
                  <a:lnTo>
                    <a:pt x="52" y="57"/>
                  </a:lnTo>
                  <a:lnTo>
                    <a:pt x="52" y="55"/>
                  </a:lnTo>
                  <a:lnTo>
                    <a:pt x="52" y="53"/>
                  </a:lnTo>
                  <a:lnTo>
                    <a:pt x="52" y="51"/>
                  </a:lnTo>
                  <a:lnTo>
                    <a:pt x="52" y="48"/>
                  </a:lnTo>
                  <a:lnTo>
                    <a:pt x="52" y="46"/>
                  </a:lnTo>
                  <a:lnTo>
                    <a:pt x="52" y="43"/>
                  </a:lnTo>
                  <a:lnTo>
                    <a:pt x="53" y="40"/>
                  </a:lnTo>
                  <a:lnTo>
                    <a:pt x="53" y="37"/>
                  </a:lnTo>
                  <a:lnTo>
                    <a:pt x="54" y="34"/>
                  </a:lnTo>
                  <a:lnTo>
                    <a:pt x="55" y="32"/>
                  </a:lnTo>
                  <a:lnTo>
                    <a:pt x="56" y="29"/>
                  </a:lnTo>
                  <a:lnTo>
                    <a:pt x="57" y="26"/>
                  </a:lnTo>
                  <a:lnTo>
                    <a:pt x="59" y="23"/>
                  </a:lnTo>
                  <a:lnTo>
                    <a:pt x="61" y="20"/>
                  </a:lnTo>
                  <a:lnTo>
                    <a:pt x="63" y="18"/>
                  </a:lnTo>
                  <a:lnTo>
                    <a:pt x="65" y="15"/>
                  </a:lnTo>
                  <a:lnTo>
                    <a:pt x="68" y="13"/>
                  </a:lnTo>
                  <a:lnTo>
                    <a:pt x="71" y="10"/>
                  </a:lnTo>
                  <a:lnTo>
                    <a:pt x="74" y="8"/>
                  </a:lnTo>
                  <a:lnTo>
                    <a:pt x="78" y="6"/>
                  </a:lnTo>
                  <a:lnTo>
                    <a:pt x="82" y="5"/>
                  </a:lnTo>
                  <a:lnTo>
                    <a:pt x="87" y="3"/>
                  </a:lnTo>
                  <a:lnTo>
                    <a:pt x="92" y="2"/>
                  </a:lnTo>
                  <a:lnTo>
                    <a:pt x="97" y="1"/>
                  </a:lnTo>
                  <a:lnTo>
                    <a:pt x="102" y="0"/>
                  </a:lnTo>
                  <a:lnTo>
                    <a:pt x="109" y="2"/>
                  </a:lnTo>
                  <a:lnTo>
                    <a:pt x="116" y="4"/>
                  </a:lnTo>
                  <a:lnTo>
                    <a:pt x="122" y="6"/>
                  </a:lnTo>
                  <a:lnTo>
                    <a:pt x="127" y="8"/>
                  </a:lnTo>
                  <a:lnTo>
                    <a:pt x="131" y="11"/>
                  </a:lnTo>
                  <a:lnTo>
                    <a:pt x="135" y="14"/>
                  </a:lnTo>
                  <a:lnTo>
                    <a:pt x="139" y="17"/>
                  </a:lnTo>
                  <a:lnTo>
                    <a:pt x="142" y="20"/>
                  </a:lnTo>
                  <a:lnTo>
                    <a:pt x="144" y="23"/>
                  </a:lnTo>
                  <a:lnTo>
                    <a:pt x="146" y="27"/>
                  </a:lnTo>
                  <a:lnTo>
                    <a:pt x="148" y="31"/>
                  </a:lnTo>
                  <a:lnTo>
                    <a:pt x="149" y="34"/>
                  </a:lnTo>
                  <a:lnTo>
                    <a:pt x="150" y="38"/>
                  </a:lnTo>
                  <a:lnTo>
                    <a:pt x="151" y="41"/>
                  </a:lnTo>
                  <a:lnTo>
                    <a:pt x="151" y="45"/>
                  </a:lnTo>
                  <a:lnTo>
                    <a:pt x="152" y="49"/>
                  </a:lnTo>
                  <a:lnTo>
                    <a:pt x="151" y="52"/>
                  </a:lnTo>
                  <a:lnTo>
                    <a:pt x="151" y="56"/>
                  </a:lnTo>
                  <a:lnTo>
                    <a:pt x="151" y="59"/>
                  </a:lnTo>
                  <a:lnTo>
                    <a:pt x="150" y="62"/>
                  </a:lnTo>
                  <a:lnTo>
                    <a:pt x="149" y="66"/>
                  </a:lnTo>
                  <a:lnTo>
                    <a:pt x="148" y="69"/>
                  </a:lnTo>
                  <a:lnTo>
                    <a:pt x="148" y="71"/>
                  </a:lnTo>
                  <a:lnTo>
                    <a:pt x="147" y="74"/>
                  </a:lnTo>
                  <a:lnTo>
                    <a:pt x="146" y="76"/>
                  </a:lnTo>
                  <a:lnTo>
                    <a:pt x="145" y="79"/>
                  </a:lnTo>
                  <a:lnTo>
                    <a:pt x="144" y="80"/>
                  </a:lnTo>
                  <a:lnTo>
                    <a:pt x="143" y="82"/>
                  </a:lnTo>
                  <a:lnTo>
                    <a:pt x="143" y="83"/>
                  </a:lnTo>
                  <a:lnTo>
                    <a:pt x="142" y="84"/>
                  </a:lnTo>
                  <a:lnTo>
                    <a:pt x="142" y="85"/>
                  </a:lnTo>
                  <a:lnTo>
                    <a:pt x="142" y="85"/>
                  </a:lnTo>
                  <a:lnTo>
                    <a:pt x="142" y="85"/>
                  </a:lnTo>
                  <a:lnTo>
                    <a:pt x="142" y="85"/>
                  </a:lnTo>
                  <a:lnTo>
                    <a:pt x="143" y="85"/>
                  </a:lnTo>
                  <a:lnTo>
                    <a:pt x="143" y="85"/>
                  </a:lnTo>
                  <a:lnTo>
                    <a:pt x="144" y="85"/>
                  </a:lnTo>
                  <a:lnTo>
                    <a:pt x="145" y="85"/>
                  </a:lnTo>
                  <a:lnTo>
                    <a:pt x="147" y="85"/>
                  </a:lnTo>
                  <a:lnTo>
                    <a:pt x="148" y="85"/>
                  </a:lnTo>
                  <a:lnTo>
                    <a:pt x="149" y="85"/>
                  </a:lnTo>
                  <a:lnTo>
                    <a:pt x="151" y="85"/>
                  </a:lnTo>
                  <a:lnTo>
                    <a:pt x="153" y="85"/>
                  </a:lnTo>
                  <a:lnTo>
                    <a:pt x="154" y="85"/>
                  </a:lnTo>
                  <a:lnTo>
                    <a:pt x="156" y="85"/>
                  </a:lnTo>
                  <a:lnTo>
                    <a:pt x="158" y="85"/>
                  </a:lnTo>
                  <a:lnTo>
                    <a:pt x="160" y="85"/>
                  </a:lnTo>
                  <a:lnTo>
                    <a:pt x="162" y="85"/>
                  </a:lnTo>
                  <a:lnTo>
                    <a:pt x="164" y="85"/>
                  </a:lnTo>
                  <a:lnTo>
                    <a:pt x="166" y="85"/>
                  </a:lnTo>
                  <a:lnTo>
                    <a:pt x="168" y="85"/>
                  </a:lnTo>
                  <a:lnTo>
                    <a:pt x="169" y="85"/>
                  </a:lnTo>
                  <a:lnTo>
                    <a:pt x="171" y="85"/>
                  </a:lnTo>
                  <a:lnTo>
                    <a:pt x="173" y="85"/>
                  </a:lnTo>
                  <a:lnTo>
                    <a:pt x="174" y="85"/>
                  </a:lnTo>
                  <a:lnTo>
                    <a:pt x="176" y="85"/>
                  </a:lnTo>
                  <a:lnTo>
                    <a:pt x="177" y="85"/>
                  </a:lnTo>
                  <a:lnTo>
                    <a:pt x="179" y="85"/>
                  </a:lnTo>
                  <a:lnTo>
                    <a:pt x="180" y="85"/>
                  </a:lnTo>
                  <a:lnTo>
                    <a:pt x="181" y="85"/>
                  </a:lnTo>
                  <a:lnTo>
                    <a:pt x="181" y="85"/>
                  </a:lnTo>
                  <a:lnTo>
                    <a:pt x="182" y="85"/>
                  </a:lnTo>
                  <a:lnTo>
                    <a:pt x="182" y="85"/>
                  </a:lnTo>
                  <a:lnTo>
                    <a:pt x="182" y="85"/>
                  </a:lnTo>
                  <a:lnTo>
                    <a:pt x="182" y="85"/>
                  </a:lnTo>
                  <a:lnTo>
                    <a:pt x="182" y="85"/>
                  </a:lnTo>
                  <a:lnTo>
                    <a:pt x="182" y="84"/>
                  </a:lnTo>
                  <a:lnTo>
                    <a:pt x="182" y="84"/>
                  </a:lnTo>
                  <a:lnTo>
                    <a:pt x="182" y="84"/>
                  </a:lnTo>
                  <a:lnTo>
                    <a:pt x="182" y="83"/>
                  </a:lnTo>
                  <a:lnTo>
                    <a:pt x="182" y="82"/>
                  </a:lnTo>
                  <a:lnTo>
                    <a:pt x="182" y="82"/>
                  </a:lnTo>
                  <a:lnTo>
                    <a:pt x="182" y="81"/>
                  </a:lnTo>
                  <a:lnTo>
                    <a:pt x="182" y="80"/>
                  </a:lnTo>
                  <a:lnTo>
                    <a:pt x="182" y="79"/>
                  </a:lnTo>
                  <a:lnTo>
                    <a:pt x="182" y="78"/>
                  </a:lnTo>
                  <a:lnTo>
                    <a:pt x="182" y="78"/>
                  </a:lnTo>
                  <a:lnTo>
                    <a:pt x="182" y="77"/>
                  </a:lnTo>
                  <a:lnTo>
                    <a:pt x="182" y="76"/>
                  </a:lnTo>
                  <a:lnTo>
                    <a:pt x="182" y="75"/>
                  </a:lnTo>
                  <a:lnTo>
                    <a:pt x="182" y="74"/>
                  </a:lnTo>
                  <a:lnTo>
                    <a:pt x="182" y="73"/>
                  </a:lnTo>
                  <a:lnTo>
                    <a:pt x="182" y="72"/>
                  </a:lnTo>
                  <a:lnTo>
                    <a:pt x="182" y="71"/>
                  </a:lnTo>
                  <a:lnTo>
                    <a:pt x="182" y="70"/>
                  </a:lnTo>
                  <a:lnTo>
                    <a:pt x="182" y="69"/>
                  </a:lnTo>
                  <a:lnTo>
                    <a:pt x="182" y="68"/>
                  </a:lnTo>
                  <a:lnTo>
                    <a:pt x="182" y="68"/>
                  </a:lnTo>
                  <a:lnTo>
                    <a:pt x="182" y="67"/>
                  </a:lnTo>
                  <a:lnTo>
                    <a:pt x="182" y="66"/>
                  </a:lnTo>
                  <a:lnTo>
                    <a:pt x="182" y="66"/>
                  </a:lnTo>
                  <a:lnTo>
                    <a:pt x="182" y="65"/>
                  </a:lnTo>
                  <a:lnTo>
                    <a:pt x="182" y="65"/>
                  </a:lnTo>
                  <a:lnTo>
                    <a:pt x="182" y="65"/>
                  </a:lnTo>
                  <a:lnTo>
                    <a:pt x="182" y="64"/>
                  </a:lnTo>
                  <a:lnTo>
                    <a:pt x="182" y="64"/>
                  </a:lnTo>
                  <a:lnTo>
                    <a:pt x="182" y="64"/>
                  </a:lnTo>
                  <a:lnTo>
                    <a:pt x="183" y="64"/>
                  </a:lnTo>
                  <a:lnTo>
                    <a:pt x="184" y="64"/>
                  </a:lnTo>
                  <a:lnTo>
                    <a:pt x="185" y="64"/>
                  </a:lnTo>
                  <a:lnTo>
                    <a:pt x="186" y="64"/>
                  </a:lnTo>
                  <a:lnTo>
                    <a:pt x="188" y="64"/>
                  </a:lnTo>
                  <a:lnTo>
                    <a:pt x="190" y="64"/>
                  </a:lnTo>
                  <a:lnTo>
                    <a:pt x="192" y="64"/>
                  </a:lnTo>
                  <a:lnTo>
                    <a:pt x="194" y="64"/>
                  </a:lnTo>
                  <a:lnTo>
                    <a:pt x="197" y="64"/>
                  </a:lnTo>
                  <a:lnTo>
                    <a:pt x="199" y="64"/>
                  </a:lnTo>
                  <a:lnTo>
                    <a:pt x="202" y="64"/>
                  </a:lnTo>
                  <a:lnTo>
                    <a:pt x="205" y="64"/>
                  </a:lnTo>
                  <a:lnTo>
                    <a:pt x="207" y="64"/>
                  </a:lnTo>
                  <a:lnTo>
                    <a:pt x="210" y="64"/>
                  </a:lnTo>
                  <a:lnTo>
                    <a:pt x="213" y="64"/>
                  </a:lnTo>
                  <a:lnTo>
                    <a:pt x="216" y="64"/>
                  </a:lnTo>
                  <a:lnTo>
                    <a:pt x="219" y="64"/>
                  </a:lnTo>
                  <a:lnTo>
                    <a:pt x="222" y="64"/>
                  </a:lnTo>
                  <a:lnTo>
                    <a:pt x="224" y="64"/>
                  </a:lnTo>
                  <a:lnTo>
                    <a:pt x="227" y="64"/>
                  </a:lnTo>
                  <a:lnTo>
                    <a:pt x="230" y="64"/>
                  </a:lnTo>
                  <a:lnTo>
                    <a:pt x="232" y="64"/>
                  </a:lnTo>
                  <a:lnTo>
                    <a:pt x="234" y="64"/>
                  </a:lnTo>
                  <a:lnTo>
                    <a:pt x="236" y="64"/>
                  </a:lnTo>
                  <a:lnTo>
                    <a:pt x="238" y="64"/>
                  </a:lnTo>
                  <a:lnTo>
                    <a:pt x="240" y="64"/>
                  </a:lnTo>
                  <a:lnTo>
                    <a:pt x="241" y="64"/>
                  </a:lnTo>
                  <a:lnTo>
                    <a:pt x="242" y="64"/>
                  </a:lnTo>
                  <a:lnTo>
                    <a:pt x="243" y="64"/>
                  </a:lnTo>
                  <a:lnTo>
                    <a:pt x="244" y="64"/>
                  </a:lnTo>
                  <a:lnTo>
                    <a:pt x="244" y="64"/>
                  </a:lnTo>
                </a:path>
              </a:pathLst>
            </a:custGeom>
            <a:noFill/>
            <a:ln w="3175">
              <a:solidFill>
                <a:srgbClr val="000000"/>
              </a:solidFill>
              <a:prstDash val="solid"/>
              <a:round/>
              <a:headEnd/>
              <a:tailEnd/>
            </a:ln>
          </p:spPr>
          <p:txBody>
            <a:bodyPr/>
            <a:lstStyle/>
            <a:p>
              <a:endParaRPr lang="en-AU" dirty="0"/>
            </a:p>
          </p:txBody>
        </p:sp>
        <p:sp>
          <p:nvSpPr>
            <p:cNvPr id="39" name="Oval 499"/>
            <p:cNvSpPr>
              <a:spLocks noChangeArrowheads="1"/>
            </p:cNvSpPr>
            <p:nvPr/>
          </p:nvSpPr>
          <p:spPr bwMode="auto">
            <a:xfrm>
              <a:off x="2705" y="2047"/>
              <a:ext cx="67" cy="65"/>
            </a:xfrm>
            <a:prstGeom prst="ellipse">
              <a:avLst/>
            </a:prstGeom>
            <a:solidFill>
              <a:srgbClr val="FFFFFF"/>
            </a:solidFill>
            <a:ln w="3175">
              <a:solidFill>
                <a:srgbClr val="000000"/>
              </a:solidFill>
              <a:round/>
              <a:headEnd/>
              <a:tailEnd/>
            </a:ln>
          </p:spPr>
          <p:txBody>
            <a:bodyPr/>
            <a:lstStyle/>
            <a:p>
              <a:endParaRPr lang="en-AU" dirty="0"/>
            </a:p>
          </p:txBody>
        </p:sp>
        <p:sp>
          <p:nvSpPr>
            <p:cNvPr id="40" name="Oval 500"/>
            <p:cNvSpPr>
              <a:spLocks noChangeArrowheads="1"/>
            </p:cNvSpPr>
            <p:nvPr/>
          </p:nvSpPr>
          <p:spPr bwMode="auto">
            <a:xfrm>
              <a:off x="2705" y="2047"/>
              <a:ext cx="67" cy="65"/>
            </a:xfrm>
            <a:prstGeom prst="ellipse">
              <a:avLst/>
            </a:prstGeom>
            <a:noFill/>
            <a:ln w="3175">
              <a:solidFill>
                <a:srgbClr val="000000"/>
              </a:solidFill>
              <a:round/>
              <a:headEnd/>
              <a:tailEnd/>
            </a:ln>
          </p:spPr>
          <p:txBody>
            <a:bodyPr/>
            <a:lstStyle/>
            <a:p>
              <a:endParaRPr lang="en-AU" dirty="0"/>
            </a:p>
          </p:txBody>
        </p:sp>
        <p:sp>
          <p:nvSpPr>
            <p:cNvPr id="41" name="Oval 501"/>
            <p:cNvSpPr>
              <a:spLocks noChangeArrowheads="1"/>
            </p:cNvSpPr>
            <p:nvPr/>
          </p:nvSpPr>
          <p:spPr bwMode="auto">
            <a:xfrm>
              <a:off x="2705" y="2155"/>
              <a:ext cx="67" cy="65"/>
            </a:xfrm>
            <a:prstGeom prst="ellipse">
              <a:avLst/>
            </a:prstGeom>
            <a:solidFill>
              <a:srgbClr val="FFFFFF"/>
            </a:solidFill>
            <a:ln w="3175">
              <a:solidFill>
                <a:srgbClr val="000000"/>
              </a:solidFill>
              <a:round/>
              <a:headEnd/>
              <a:tailEnd/>
            </a:ln>
          </p:spPr>
          <p:txBody>
            <a:bodyPr/>
            <a:lstStyle/>
            <a:p>
              <a:endParaRPr lang="en-AU" dirty="0"/>
            </a:p>
          </p:txBody>
        </p:sp>
        <p:sp>
          <p:nvSpPr>
            <p:cNvPr id="42" name="Oval 502"/>
            <p:cNvSpPr>
              <a:spLocks noChangeArrowheads="1"/>
            </p:cNvSpPr>
            <p:nvPr/>
          </p:nvSpPr>
          <p:spPr bwMode="auto">
            <a:xfrm>
              <a:off x="2705" y="2155"/>
              <a:ext cx="67" cy="65"/>
            </a:xfrm>
            <a:prstGeom prst="ellipse">
              <a:avLst/>
            </a:prstGeom>
            <a:noFill/>
            <a:ln w="3175">
              <a:solidFill>
                <a:srgbClr val="000000"/>
              </a:solidFill>
              <a:round/>
              <a:headEnd/>
              <a:tailEnd/>
            </a:ln>
          </p:spPr>
          <p:txBody>
            <a:bodyPr/>
            <a:lstStyle/>
            <a:p>
              <a:endParaRPr lang="en-AU" dirty="0"/>
            </a:p>
          </p:txBody>
        </p:sp>
        <p:sp>
          <p:nvSpPr>
            <p:cNvPr id="43" name="Oval 503"/>
            <p:cNvSpPr>
              <a:spLocks noChangeArrowheads="1"/>
            </p:cNvSpPr>
            <p:nvPr/>
          </p:nvSpPr>
          <p:spPr bwMode="auto">
            <a:xfrm>
              <a:off x="2654" y="2108"/>
              <a:ext cx="49" cy="48"/>
            </a:xfrm>
            <a:prstGeom prst="ellipse">
              <a:avLst/>
            </a:prstGeom>
            <a:solidFill>
              <a:srgbClr val="FFFFFF"/>
            </a:solidFill>
            <a:ln w="3175">
              <a:solidFill>
                <a:srgbClr val="000000"/>
              </a:solidFill>
              <a:round/>
              <a:headEnd/>
              <a:tailEnd/>
            </a:ln>
          </p:spPr>
          <p:txBody>
            <a:bodyPr/>
            <a:lstStyle/>
            <a:p>
              <a:endParaRPr lang="en-AU" dirty="0"/>
            </a:p>
          </p:txBody>
        </p:sp>
        <p:sp>
          <p:nvSpPr>
            <p:cNvPr id="44" name="Oval 504"/>
            <p:cNvSpPr>
              <a:spLocks noChangeArrowheads="1"/>
            </p:cNvSpPr>
            <p:nvPr/>
          </p:nvSpPr>
          <p:spPr bwMode="auto">
            <a:xfrm>
              <a:off x="2654" y="2108"/>
              <a:ext cx="49" cy="48"/>
            </a:xfrm>
            <a:prstGeom prst="ellipse">
              <a:avLst/>
            </a:prstGeom>
            <a:noFill/>
            <a:ln w="3175">
              <a:solidFill>
                <a:srgbClr val="000000"/>
              </a:solidFill>
              <a:round/>
              <a:headEnd/>
              <a:tailEnd/>
            </a:ln>
          </p:spPr>
          <p:txBody>
            <a:bodyPr/>
            <a:lstStyle/>
            <a:p>
              <a:endParaRPr lang="en-AU" dirty="0"/>
            </a:p>
          </p:txBody>
        </p:sp>
      </p:grpSp>
      <p:sp>
        <p:nvSpPr>
          <p:cNvPr id="45" name="AutoShape 685"/>
          <p:cNvSpPr>
            <a:spLocks noChangeArrowheads="1"/>
          </p:cNvSpPr>
          <p:nvPr/>
        </p:nvSpPr>
        <p:spPr bwMode="auto">
          <a:xfrm>
            <a:off x="7757993" y="5168525"/>
            <a:ext cx="2462333" cy="653771"/>
          </a:xfrm>
          <a:prstGeom prst="foldedCorner">
            <a:avLst>
              <a:gd name="adj" fmla="val 12500"/>
            </a:avLst>
          </a:prstGeom>
          <a:solidFill>
            <a:srgbClr val="FFFFCC"/>
          </a:solidFill>
          <a:ln w="9525">
            <a:solidFill>
              <a:schemeClr val="tx1"/>
            </a:solidFill>
            <a:round/>
            <a:headEnd/>
            <a:tailEnd/>
          </a:ln>
          <a:effectLst/>
        </p:spPr>
        <p:txBody>
          <a:bodyPr wrap="square" lIns="18000" tIns="10800" rIns="18000" bIns="10800">
            <a:spAutoFit/>
          </a:bodyPr>
          <a:lstStyle/>
          <a:p>
            <a:r>
              <a:rPr lang="en-AU" sz="1200" dirty="0"/>
              <a:t>Resulting DEK encrypted with a given public key provided in certificate form</a:t>
            </a:r>
          </a:p>
        </p:txBody>
      </p:sp>
      <p:sp>
        <p:nvSpPr>
          <p:cNvPr id="46" name="Freeform 686"/>
          <p:cNvSpPr>
            <a:spLocks/>
          </p:cNvSpPr>
          <p:nvPr/>
        </p:nvSpPr>
        <p:spPr bwMode="auto">
          <a:xfrm rot="16840659" flipH="1">
            <a:off x="7674485" y="4595166"/>
            <a:ext cx="569912" cy="500062"/>
          </a:xfrm>
          <a:custGeom>
            <a:avLst/>
            <a:gdLst/>
            <a:ahLst/>
            <a:cxnLst>
              <a:cxn ang="0">
                <a:pos x="186" y="324"/>
              </a:cxn>
              <a:cxn ang="0">
                <a:pos x="132" y="102"/>
              </a:cxn>
              <a:cxn ang="0">
                <a:pos x="78" y="192"/>
              </a:cxn>
              <a:cxn ang="0">
                <a:pos x="0" y="0"/>
              </a:cxn>
            </a:cxnLst>
            <a:rect l="0" t="0" r="r" b="b"/>
            <a:pathLst>
              <a:path w="186" h="324">
                <a:moveTo>
                  <a:pt x="186" y="324"/>
                </a:moveTo>
                <a:cubicBezTo>
                  <a:pt x="168" y="224"/>
                  <a:pt x="150" y="124"/>
                  <a:pt x="132" y="102"/>
                </a:cubicBezTo>
                <a:cubicBezTo>
                  <a:pt x="114" y="80"/>
                  <a:pt x="100" y="209"/>
                  <a:pt x="78" y="192"/>
                </a:cubicBezTo>
                <a:cubicBezTo>
                  <a:pt x="56" y="175"/>
                  <a:pt x="28" y="87"/>
                  <a:pt x="0" y="0"/>
                </a:cubicBezTo>
              </a:path>
            </a:pathLst>
          </a:custGeom>
          <a:noFill/>
          <a:ln w="9525">
            <a:solidFill>
              <a:schemeClr val="tx1"/>
            </a:solidFill>
            <a:round/>
            <a:headEnd type="none" w="med" len="med"/>
            <a:tailEnd type="triangle" w="med" len="med"/>
          </a:ln>
          <a:effectLst/>
        </p:spPr>
        <p:txBody>
          <a:bodyPr/>
          <a:lstStyle/>
          <a:p>
            <a:endParaRPr lang="en-AU" dirty="0"/>
          </a:p>
        </p:txBody>
      </p:sp>
      <p:cxnSp>
        <p:nvCxnSpPr>
          <p:cNvPr id="47" name="Straight Arrow Connector 46"/>
          <p:cNvCxnSpPr>
            <a:endCxn id="87" idx="0"/>
          </p:cNvCxnSpPr>
          <p:nvPr/>
        </p:nvCxnSpPr>
        <p:spPr>
          <a:xfrm>
            <a:off x="6267103" y="3171825"/>
            <a:ext cx="0" cy="1895934"/>
          </a:xfrm>
          <a:prstGeom prst="straightConnector1">
            <a:avLst/>
          </a:prstGeom>
          <a:noFill/>
          <a:ln w="31750" cap="flat" cmpd="sng" algn="ctr">
            <a:solidFill>
              <a:srgbClr val="0070C0"/>
            </a:solidFill>
            <a:prstDash val="solid"/>
            <a:tailEnd type="triangle"/>
          </a:ln>
          <a:effectLst/>
        </p:spPr>
      </p:cxnSp>
      <p:sp>
        <p:nvSpPr>
          <p:cNvPr id="48" name="Title 1"/>
          <p:cNvSpPr txBox="1">
            <a:spLocks/>
          </p:cNvSpPr>
          <p:nvPr/>
        </p:nvSpPr>
        <p:spPr bwMode="auto">
          <a:xfrm>
            <a:off x="298800" y="211792"/>
            <a:ext cx="8747266" cy="662400"/>
          </a:xfrm>
          <a:prstGeom prst="rect">
            <a:avLst/>
          </a:prstGeom>
          <a:noFill/>
          <a:ln w="9525" algn="ctr">
            <a:noFill/>
            <a:miter lim="800000"/>
            <a:headEnd/>
            <a:tailEnd/>
          </a:ln>
          <a:effectLst/>
        </p:spPr>
        <p:txBody>
          <a:bodyPr vert="horz" wrap="square" lIns="91431" tIns="45716" rIns="91431" bIns="45716" numCol="1" anchor="ctr" anchorCtr="0" compatLnSpc="1">
            <a:prstTxWarp prst="textNoShape">
              <a:avLst/>
            </a:prstTxWarp>
          </a:bodyPr>
          <a:lstStyle/>
          <a:p>
            <a:pPr lvl="0"/>
            <a:r>
              <a:rPr lang="en-US" sz="2900" b="1" dirty="0">
                <a:solidFill>
                  <a:schemeClr val="tx2">
                    <a:lumMod val="75000"/>
                  </a:schemeClr>
                </a:solidFill>
              </a:rPr>
              <a:t>Encrypting the Image</a:t>
            </a:r>
          </a:p>
        </p:txBody>
      </p:sp>
    </p:spTree>
    <p:extLst>
      <p:ext uri="{BB962C8B-B14F-4D97-AF65-F5344CB8AC3E}">
        <p14:creationId xmlns:p14="http://schemas.microsoft.com/office/powerpoint/2010/main" val="30059606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DEK blob for Encrypted Boot</a:t>
            </a:r>
          </a:p>
        </p:txBody>
      </p:sp>
      <p:sp>
        <p:nvSpPr>
          <p:cNvPr id="5" name="AutoShape 3"/>
          <p:cNvSpPr>
            <a:spLocks noChangeAspect="1" noChangeArrowheads="1"/>
          </p:cNvSpPr>
          <p:nvPr/>
        </p:nvSpPr>
        <p:spPr bwMode="auto">
          <a:xfrm>
            <a:off x="1748644" y="1054966"/>
            <a:ext cx="8361469" cy="481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44" y="1376815"/>
            <a:ext cx="1829071" cy="18423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4374875" y="1162802"/>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endParaRPr lang="en-US" altLang="en-US" dirty="0">
              <a:latin typeface="Arial" panose="020B0604020202020204" pitchFamily="34" charset="0"/>
            </a:endParaRPr>
          </a:p>
        </p:txBody>
      </p:sp>
      <p:grpSp>
        <p:nvGrpSpPr>
          <p:cNvPr id="3" name="Group 2"/>
          <p:cNvGrpSpPr/>
          <p:nvPr/>
        </p:nvGrpSpPr>
        <p:grpSpPr>
          <a:xfrm>
            <a:off x="3218153" y="1996874"/>
            <a:ext cx="1053479" cy="767298"/>
            <a:chOff x="806130" y="2426146"/>
            <a:chExt cx="1053479" cy="767298"/>
          </a:xfrm>
        </p:grpSpPr>
        <p:sp>
          <p:nvSpPr>
            <p:cNvPr id="9" name="Freeform 11"/>
            <p:cNvSpPr>
              <a:spLocks/>
            </p:cNvSpPr>
            <p:nvPr/>
          </p:nvSpPr>
          <p:spPr bwMode="auto">
            <a:xfrm>
              <a:off x="816914" y="2436930"/>
              <a:ext cx="1031911" cy="745730"/>
            </a:xfrm>
            <a:custGeom>
              <a:avLst/>
              <a:gdLst>
                <a:gd name="T0" fmla="*/ 0 w 2256"/>
                <a:gd name="T1" fmla="*/ 272 h 1632"/>
                <a:gd name="T2" fmla="*/ 272 w 2256"/>
                <a:gd name="T3" fmla="*/ 0 h 1632"/>
                <a:gd name="T4" fmla="*/ 272 w 2256"/>
                <a:gd name="T5" fmla="*/ 0 h 1632"/>
                <a:gd name="T6" fmla="*/ 272 w 2256"/>
                <a:gd name="T7" fmla="*/ 0 h 1632"/>
                <a:gd name="T8" fmla="*/ 1984 w 2256"/>
                <a:gd name="T9" fmla="*/ 0 h 1632"/>
                <a:gd name="T10" fmla="*/ 1984 w 2256"/>
                <a:gd name="T11" fmla="*/ 0 h 1632"/>
                <a:gd name="T12" fmla="*/ 2256 w 2256"/>
                <a:gd name="T13" fmla="*/ 272 h 1632"/>
                <a:gd name="T14" fmla="*/ 2256 w 2256"/>
                <a:gd name="T15" fmla="*/ 272 h 1632"/>
                <a:gd name="T16" fmla="*/ 2256 w 2256"/>
                <a:gd name="T17" fmla="*/ 272 h 1632"/>
                <a:gd name="T18" fmla="*/ 2256 w 2256"/>
                <a:gd name="T19" fmla="*/ 1360 h 1632"/>
                <a:gd name="T20" fmla="*/ 2256 w 2256"/>
                <a:gd name="T21" fmla="*/ 1360 h 1632"/>
                <a:gd name="T22" fmla="*/ 1984 w 2256"/>
                <a:gd name="T23" fmla="*/ 1632 h 1632"/>
                <a:gd name="T24" fmla="*/ 1984 w 2256"/>
                <a:gd name="T25" fmla="*/ 1632 h 1632"/>
                <a:gd name="T26" fmla="*/ 1984 w 2256"/>
                <a:gd name="T27" fmla="*/ 1632 h 1632"/>
                <a:gd name="T28" fmla="*/ 272 w 2256"/>
                <a:gd name="T29" fmla="*/ 1632 h 1632"/>
                <a:gd name="T30" fmla="*/ 272 w 2256"/>
                <a:gd name="T31" fmla="*/ 1632 h 1632"/>
                <a:gd name="T32" fmla="*/ 0 w 2256"/>
                <a:gd name="T33" fmla="*/ 1360 h 1632"/>
                <a:gd name="T34" fmla="*/ 0 w 2256"/>
                <a:gd name="T35" fmla="*/ 1360 h 1632"/>
                <a:gd name="T36" fmla="*/ 0 w 2256"/>
                <a:gd name="T37" fmla="*/ 27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6" h="1632">
                  <a:moveTo>
                    <a:pt x="0" y="272"/>
                  </a:moveTo>
                  <a:cubicBezTo>
                    <a:pt x="0" y="122"/>
                    <a:pt x="122" y="0"/>
                    <a:pt x="272" y="0"/>
                  </a:cubicBezTo>
                  <a:cubicBezTo>
                    <a:pt x="272" y="0"/>
                    <a:pt x="272" y="0"/>
                    <a:pt x="272" y="0"/>
                  </a:cubicBezTo>
                  <a:lnTo>
                    <a:pt x="272" y="0"/>
                  </a:lnTo>
                  <a:lnTo>
                    <a:pt x="1984" y="0"/>
                  </a:lnTo>
                  <a:cubicBezTo>
                    <a:pt x="2135" y="0"/>
                    <a:pt x="2256" y="122"/>
                    <a:pt x="2256" y="272"/>
                  </a:cubicBezTo>
                  <a:cubicBezTo>
                    <a:pt x="2256" y="272"/>
                    <a:pt x="2256" y="272"/>
                    <a:pt x="2256" y="272"/>
                  </a:cubicBezTo>
                  <a:lnTo>
                    <a:pt x="2256" y="272"/>
                  </a:lnTo>
                  <a:lnTo>
                    <a:pt x="2256" y="1360"/>
                  </a:lnTo>
                  <a:cubicBezTo>
                    <a:pt x="2256" y="1511"/>
                    <a:pt x="2135" y="1632"/>
                    <a:pt x="1984" y="1632"/>
                  </a:cubicBezTo>
                  <a:cubicBezTo>
                    <a:pt x="1984" y="1632"/>
                    <a:pt x="1984" y="1632"/>
                    <a:pt x="1984" y="1632"/>
                  </a:cubicBezTo>
                  <a:lnTo>
                    <a:pt x="1984" y="1632"/>
                  </a:lnTo>
                  <a:lnTo>
                    <a:pt x="272" y="1632"/>
                  </a:lnTo>
                  <a:cubicBezTo>
                    <a:pt x="122" y="1632"/>
                    <a:pt x="0" y="1511"/>
                    <a:pt x="0" y="1360"/>
                  </a:cubicBezTo>
                  <a:cubicBezTo>
                    <a:pt x="0" y="1360"/>
                    <a:pt x="0" y="1360"/>
                    <a:pt x="0" y="1360"/>
                  </a:cubicBezTo>
                  <a:lnTo>
                    <a:pt x="0" y="272"/>
                  </a:lnTo>
                  <a:close/>
                </a:path>
              </a:pathLst>
            </a:custGeom>
            <a:solidFill>
              <a:srgbClr val="7F7F7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2"/>
            <p:cNvSpPr>
              <a:spLocks noEditPoints="1"/>
            </p:cNvSpPr>
            <p:nvPr/>
          </p:nvSpPr>
          <p:spPr bwMode="auto">
            <a:xfrm>
              <a:off x="806130" y="2426146"/>
              <a:ext cx="1053479" cy="767298"/>
            </a:xfrm>
            <a:custGeom>
              <a:avLst/>
              <a:gdLst>
                <a:gd name="T0" fmla="*/ 7 w 2304"/>
                <a:gd name="T1" fmla="*/ 235 h 1680"/>
                <a:gd name="T2" fmla="*/ 51 w 2304"/>
                <a:gd name="T3" fmla="*/ 133 h 1680"/>
                <a:gd name="T4" fmla="*/ 89 w 2304"/>
                <a:gd name="T5" fmla="*/ 86 h 1680"/>
                <a:gd name="T6" fmla="*/ 179 w 2304"/>
                <a:gd name="T7" fmla="*/ 25 h 1680"/>
                <a:gd name="T8" fmla="*/ 239 w 2304"/>
                <a:gd name="T9" fmla="*/ 7 h 1680"/>
                <a:gd name="T10" fmla="*/ 2066 w 2304"/>
                <a:gd name="T11" fmla="*/ 7 h 1680"/>
                <a:gd name="T12" fmla="*/ 2126 w 2304"/>
                <a:gd name="T13" fmla="*/ 25 h 1680"/>
                <a:gd name="T14" fmla="*/ 2217 w 2304"/>
                <a:gd name="T15" fmla="*/ 86 h 1680"/>
                <a:gd name="T16" fmla="*/ 2256 w 2304"/>
                <a:gd name="T17" fmla="*/ 133 h 1680"/>
                <a:gd name="T18" fmla="*/ 2298 w 2304"/>
                <a:gd name="T19" fmla="*/ 234 h 1680"/>
                <a:gd name="T20" fmla="*/ 2304 w 2304"/>
                <a:gd name="T21" fmla="*/ 1384 h 1680"/>
                <a:gd name="T22" fmla="*/ 2282 w 2304"/>
                <a:gd name="T23" fmla="*/ 1498 h 1680"/>
                <a:gd name="T24" fmla="*/ 2253 w 2304"/>
                <a:gd name="T25" fmla="*/ 1552 h 1680"/>
                <a:gd name="T26" fmla="*/ 2176 w 2304"/>
                <a:gd name="T27" fmla="*/ 1629 h 1680"/>
                <a:gd name="T28" fmla="*/ 2122 w 2304"/>
                <a:gd name="T29" fmla="*/ 1658 h 1680"/>
                <a:gd name="T30" fmla="*/ 2011 w 2304"/>
                <a:gd name="T31" fmla="*/ 1680 h 1680"/>
                <a:gd name="T32" fmla="*/ 234 w 2304"/>
                <a:gd name="T33" fmla="*/ 1674 h 1680"/>
                <a:gd name="T34" fmla="*/ 133 w 2304"/>
                <a:gd name="T35" fmla="*/ 1632 h 1680"/>
                <a:gd name="T36" fmla="*/ 86 w 2304"/>
                <a:gd name="T37" fmla="*/ 1593 h 1680"/>
                <a:gd name="T38" fmla="*/ 25 w 2304"/>
                <a:gd name="T39" fmla="*/ 1502 h 1680"/>
                <a:gd name="T40" fmla="*/ 7 w 2304"/>
                <a:gd name="T41" fmla="*/ 1442 h 1680"/>
                <a:gd name="T42" fmla="*/ 48 w 2304"/>
                <a:gd name="T43" fmla="*/ 1382 h 1680"/>
                <a:gd name="T44" fmla="*/ 68 w 2304"/>
                <a:gd name="T45" fmla="*/ 1484 h 1680"/>
                <a:gd name="T46" fmla="*/ 90 w 2304"/>
                <a:gd name="T47" fmla="*/ 1521 h 1680"/>
                <a:gd name="T48" fmla="*/ 160 w 2304"/>
                <a:gd name="T49" fmla="*/ 1592 h 1680"/>
                <a:gd name="T50" fmla="*/ 198 w 2304"/>
                <a:gd name="T51" fmla="*/ 1613 h 1680"/>
                <a:gd name="T52" fmla="*/ 296 w 2304"/>
                <a:gd name="T53" fmla="*/ 1632 h 1680"/>
                <a:gd name="T54" fmla="*/ 2056 w 2304"/>
                <a:gd name="T55" fmla="*/ 1629 h 1680"/>
                <a:gd name="T56" fmla="*/ 2149 w 2304"/>
                <a:gd name="T57" fmla="*/ 1589 h 1680"/>
                <a:gd name="T58" fmla="*/ 2183 w 2304"/>
                <a:gd name="T59" fmla="*/ 1562 h 1680"/>
                <a:gd name="T60" fmla="*/ 2238 w 2304"/>
                <a:gd name="T61" fmla="*/ 1479 h 1680"/>
                <a:gd name="T62" fmla="*/ 2252 w 2304"/>
                <a:gd name="T63" fmla="*/ 1437 h 1680"/>
                <a:gd name="T64" fmla="*/ 2252 w 2304"/>
                <a:gd name="T65" fmla="*/ 244 h 1680"/>
                <a:gd name="T66" fmla="*/ 2238 w 2304"/>
                <a:gd name="T67" fmla="*/ 202 h 1680"/>
                <a:gd name="T68" fmla="*/ 2183 w 2304"/>
                <a:gd name="T69" fmla="*/ 120 h 1680"/>
                <a:gd name="T70" fmla="*/ 2149 w 2304"/>
                <a:gd name="T71" fmla="*/ 92 h 1680"/>
                <a:gd name="T72" fmla="*/ 2057 w 2304"/>
                <a:gd name="T73" fmla="*/ 53 h 1680"/>
                <a:gd name="T74" fmla="*/ 299 w 2304"/>
                <a:gd name="T75" fmla="*/ 48 h 1680"/>
                <a:gd name="T76" fmla="*/ 197 w 2304"/>
                <a:gd name="T77" fmla="*/ 68 h 1680"/>
                <a:gd name="T78" fmla="*/ 160 w 2304"/>
                <a:gd name="T79" fmla="*/ 90 h 1680"/>
                <a:gd name="T80" fmla="*/ 90 w 2304"/>
                <a:gd name="T81" fmla="*/ 160 h 1680"/>
                <a:gd name="T82" fmla="*/ 68 w 2304"/>
                <a:gd name="T83" fmla="*/ 197 h 1680"/>
                <a:gd name="T84" fmla="*/ 48 w 2304"/>
                <a:gd name="T85" fmla="*/ 296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04" h="1680">
                  <a:moveTo>
                    <a:pt x="0" y="296"/>
                  </a:moveTo>
                  <a:lnTo>
                    <a:pt x="7" y="239"/>
                  </a:lnTo>
                  <a:cubicBezTo>
                    <a:pt x="7" y="237"/>
                    <a:pt x="7" y="236"/>
                    <a:pt x="7" y="235"/>
                  </a:cubicBezTo>
                  <a:lnTo>
                    <a:pt x="22" y="184"/>
                  </a:lnTo>
                  <a:cubicBezTo>
                    <a:pt x="23" y="182"/>
                    <a:pt x="24" y="180"/>
                    <a:pt x="25" y="179"/>
                  </a:cubicBezTo>
                  <a:lnTo>
                    <a:pt x="51" y="133"/>
                  </a:lnTo>
                  <a:cubicBezTo>
                    <a:pt x="51" y="131"/>
                    <a:pt x="52" y="130"/>
                    <a:pt x="53" y="129"/>
                  </a:cubicBezTo>
                  <a:lnTo>
                    <a:pt x="86" y="89"/>
                  </a:lnTo>
                  <a:cubicBezTo>
                    <a:pt x="87" y="88"/>
                    <a:pt x="88" y="87"/>
                    <a:pt x="89" y="86"/>
                  </a:cubicBezTo>
                  <a:lnTo>
                    <a:pt x="129" y="53"/>
                  </a:lnTo>
                  <a:cubicBezTo>
                    <a:pt x="130" y="52"/>
                    <a:pt x="131" y="51"/>
                    <a:pt x="133" y="51"/>
                  </a:cubicBezTo>
                  <a:lnTo>
                    <a:pt x="179" y="25"/>
                  </a:lnTo>
                  <a:cubicBezTo>
                    <a:pt x="180" y="24"/>
                    <a:pt x="182" y="23"/>
                    <a:pt x="184" y="22"/>
                  </a:cubicBezTo>
                  <a:lnTo>
                    <a:pt x="235" y="7"/>
                  </a:lnTo>
                  <a:cubicBezTo>
                    <a:pt x="236" y="7"/>
                    <a:pt x="237" y="7"/>
                    <a:pt x="239" y="7"/>
                  </a:cubicBezTo>
                  <a:lnTo>
                    <a:pt x="294" y="1"/>
                  </a:lnTo>
                  <a:lnTo>
                    <a:pt x="2008" y="0"/>
                  </a:lnTo>
                  <a:lnTo>
                    <a:pt x="2066" y="7"/>
                  </a:lnTo>
                  <a:cubicBezTo>
                    <a:pt x="2067" y="7"/>
                    <a:pt x="2069" y="7"/>
                    <a:pt x="2070" y="7"/>
                  </a:cubicBezTo>
                  <a:lnTo>
                    <a:pt x="2121" y="22"/>
                  </a:lnTo>
                  <a:cubicBezTo>
                    <a:pt x="2123" y="23"/>
                    <a:pt x="2125" y="24"/>
                    <a:pt x="2126" y="25"/>
                  </a:cubicBezTo>
                  <a:lnTo>
                    <a:pt x="2172" y="51"/>
                  </a:lnTo>
                  <a:cubicBezTo>
                    <a:pt x="2173" y="51"/>
                    <a:pt x="2174" y="52"/>
                    <a:pt x="2176" y="53"/>
                  </a:cubicBezTo>
                  <a:lnTo>
                    <a:pt x="2217" y="86"/>
                  </a:lnTo>
                  <a:cubicBezTo>
                    <a:pt x="2218" y="87"/>
                    <a:pt x="2219" y="88"/>
                    <a:pt x="2220" y="89"/>
                  </a:cubicBezTo>
                  <a:lnTo>
                    <a:pt x="2253" y="129"/>
                  </a:lnTo>
                  <a:cubicBezTo>
                    <a:pt x="2254" y="130"/>
                    <a:pt x="2255" y="132"/>
                    <a:pt x="2256" y="133"/>
                  </a:cubicBezTo>
                  <a:lnTo>
                    <a:pt x="2281" y="179"/>
                  </a:lnTo>
                  <a:cubicBezTo>
                    <a:pt x="2281" y="180"/>
                    <a:pt x="2282" y="182"/>
                    <a:pt x="2282" y="183"/>
                  </a:cubicBezTo>
                  <a:lnTo>
                    <a:pt x="2298" y="234"/>
                  </a:lnTo>
                  <a:cubicBezTo>
                    <a:pt x="2299" y="236"/>
                    <a:pt x="2299" y="238"/>
                    <a:pt x="2299" y="239"/>
                  </a:cubicBezTo>
                  <a:lnTo>
                    <a:pt x="2304" y="294"/>
                  </a:lnTo>
                  <a:lnTo>
                    <a:pt x="2304" y="1384"/>
                  </a:lnTo>
                  <a:lnTo>
                    <a:pt x="2299" y="1442"/>
                  </a:lnTo>
                  <a:cubicBezTo>
                    <a:pt x="2299" y="1443"/>
                    <a:pt x="2299" y="1445"/>
                    <a:pt x="2298" y="1447"/>
                  </a:cubicBezTo>
                  <a:lnTo>
                    <a:pt x="2282" y="1498"/>
                  </a:lnTo>
                  <a:cubicBezTo>
                    <a:pt x="2282" y="1499"/>
                    <a:pt x="2281" y="1501"/>
                    <a:pt x="2281" y="1502"/>
                  </a:cubicBezTo>
                  <a:lnTo>
                    <a:pt x="2256" y="1548"/>
                  </a:lnTo>
                  <a:cubicBezTo>
                    <a:pt x="2255" y="1549"/>
                    <a:pt x="2254" y="1550"/>
                    <a:pt x="2253" y="1552"/>
                  </a:cubicBezTo>
                  <a:lnTo>
                    <a:pt x="2220" y="1593"/>
                  </a:lnTo>
                  <a:cubicBezTo>
                    <a:pt x="2219" y="1594"/>
                    <a:pt x="2218" y="1595"/>
                    <a:pt x="2217" y="1596"/>
                  </a:cubicBezTo>
                  <a:lnTo>
                    <a:pt x="2176" y="1629"/>
                  </a:lnTo>
                  <a:cubicBezTo>
                    <a:pt x="2174" y="1630"/>
                    <a:pt x="2173" y="1631"/>
                    <a:pt x="2172" y="1632"/>
                  </a:cubicBezTo>
                  <a:lnTo>
                    <a:pt x="2126" y="1657"/>
                  </a:lnTo>
                  <a:cubicBezTo>
                    <a:pt x="2125" y="1657"/>
                    <a:pt x="2123" y="1658"/>
                    <a:pt x="2122" y="1658"/>
                  </a:cubicBezTo>
                  <a:lnTo>
                    <a:pt x="2071" y="1674"/>
                  </a:lnTo>
                  <a:cubicBezTo>
                    <a:pt x="2069" y="1675"/>
                    <a:pt x="2067" y="1675"/>
                    <a:pt x="2066" y="1675"/>
                  </a:cubicBezTo>
                  <a:lnTo>
                    <a:pt x="2011" y="1680"/>
                  </a:lnTo>
                  <a:lnTo>
                    <a:pt x="296" y="1680"/>
                  </a:lnTo>
                  <a:lnTo>
                    <a:pt x="239" y="1675"/>
                  </a:lnTo>
                  <a:cubicBezTo>
                    <a:pt x="238" y="1675"/>
                    <a:pt x="236" y="1675"/>
                    <a:pt x="234" y="1674"/>
                  </a:cubicBezTo>
                  <a:lnTo>
                    <a:pt x="183" y="1658"/>
                  </a:lnTo>
                  <a:cubicBezTo>
                    <a:pt x="182" y="1658"/>
                    <a:pt x="180" y="1657"/>
                    <a:pt x="179" y="1657"/>
                  </a:cubicBezTo>
                  <a:lnTo>
                    <a:pt x="133" y="1632"/>
                  </a:lnTo>
                  <a:cubicBezTo>
                    <a:pt x="132" y="1631"/>
                    <a:pt x="130" y="1630"/>
                    <a:pt x="129" y="1629"/>
                  </a:cubicBezTo>
                  <a:lnTo>
                    <a:pt x="89" y="1596"/>
                  </a:lnTo>
                  <a:cubicBezTo>
                    <a:pt x="88" y="1595"/>
                    <a:pt x="87" y="1594"/>
                    <a:pt x="86" y="1593"/>
                  </a:cubicBezTo>
                  <a:lnTo>
                    <a:pt x="53" y="1552"/>
                  </a:lnTo>
                  <a:cubicBezTo>
                    <a:pt x="52" y="1550"/>
                    <a:pt x="51" y="1549"/>
                    <a:pt x="51" y="1548"/>
                  </a:cubicBezTo>
                  <a:lnTo>
                    <a:pt x="25" y="1502"/>
                  </a:lnTo>
                  <a:cubicBezTo>
                    <a:pt x="24" y="1501"/>
                    <a:pt x="23" y="1499"/>
                    <a:pt x="22" y="1497"/>
                  </a:cubicBezTo>
                  <a:lnTo>
                    <a:pt x="7" y="1446"/>
                  </a:lnTo>
                  <a:cubicBezTo>
                    <a:pt x="7" y="1445"/>
                    <a:pt x="7" y="1443"/>
                    <a:pt x="7" y="1442"/>
                  </a:cubicBezTo>
                  <a:lnTo>
                    <a:pt x="1" y="1387"/>
                  </a:lnTo>
                  <a:lnTo>
                    <a:pt x="0" y="296"/>
                  </a:lnTo>
                  <a:close/>
                  <a:moveTo>
                    <a:pt x="48" y="1382"/>
                  </a:moveTo>
                  <a:lnTo>
                    <a:pt x="54" y="1437"/>
                  </a:lnTo>
                  <a:lnTo>
                    <a:pt x="53" y="1433"/>
                  </a:lnTo>
                  <a:lnTo>
                    <a:pt x="68" y="1484"/>
                  </a:lnTo>
                  <a:lnTo>
                    <a:pt x="66" y="1479"/>
                  </a:lnTo>
                  <a:lnTo>
                    <a:pt x="92" y="1525"/>
                  </a:lnTo>
                  <a:lnTo>
                    <a:pt x="90" y="1521"/>
                  </a:lnTo>
                  <a:lnTo>
                    <a:pt x="123" y="1562"/>
                  </a:lnTo>
                  <a:lnTo>
                    <a:pt x="120" y="1559"/>
                  </a:lnTo>
                  <a:lnTo>
                    <a:pt x="160" y="1592"/>
                  </a:lnTo>
                  <a:lnTo>
                    <a:pt x="156" y="1589"/>
                  </a:lnTo>
                  <a:lnTo>
                    <a:pt x="202" y="1614"/>
                  </a:lnTo>
                  <a:lnTo>
                    <a:pt x="198" y="1613"/>
                  </a:lnTo>
                  <a:lnTo>
                    <a:pt x="249" y="1629"/>
                  </a:lnTo>
                  <a:lnTo>
                    <a:pt x="244" y="1628"/>
                  </a:lnTo>
                  <a:lnTo>
                    <a:pt x="296" y="1632"/>
                  </a:lnTo>
                  <a:lnTo>
                    <a:pt x="2006" y="1633"/>
                  </a:lnTo>
                  <a:lnTo>
                    <a:pt x="2061" y="1628"/>
                  </a:lnTo>
                  <a:lnTo>
                    <a:pt x="2056" y="1629"/>
                  </a:lnTo>
                  <a:lnTo>
                    <a:pt x="2107" y="1613"/>
                  </a:lnTo>
                  <a:lnTo>
                    <a:pt x="2103" y="1614"/>
                  </a:lnTo>
                  <a:lnTo>
                    <a:pt x="2149" y="1589"/>
                  </a:lnTo>
                  <a:lnTo>
                    <a:pt x="2145" y="1592"/>
                  </a:lnTo>
                  <a:lnTo>
                    <a:pt x="2186" y="1559"/>
                  </a:lnTo>
                  <a:lnTo>
                    <a:pt x="2183" y="1562"/>
                  </a:lnTo>
                  <a:lnTo>
                    <a:pt x="2216" y="1521"/>
                  </a:lnTo>
                  <a:lnTo>
                    <a:pt x="2213" y="1525"/>
                  </a:lnTo>
                  <a:lnTo>
                    <a:pt x="2238" y="1479"/>
                  </a:lnTo>
                  <a:lnTo>
                    <a:pt x="2237" y="1483"/>
                  </a:lnTo>
                  <a:lnTo>
                    <a:pt x="2253" y="1432"/>
                  </a:lnTo>
                  <a:lnTo>
                    <a:pt x="2252" y="1437"/>
                  </a:lnTo>
                  <a:lnTo>
                    <a:pt x="2256" y="1384"/>
                  </a:lnTo>
                  <a:lnTo>
                    <a:pt x="2257" y="299"/>
                  </a:lnTo>
                  <a:lnTo>
                    <a:pt x="2252" y="244"/>
                  </a:lnTo>
                  <a:lnTo>
                    <a:pt x="2253" y="249"/>
                  </a:lnTo>
                  <a:lnTo>
                    <a:pt x="2237" y="198"/>
                  </a:lnTo>
                  <a:lnTo>
                    <a:pt x="2238" y="202"/>
                  </a:lnTo>
                  <a:lnTo>
                    <a:pt x="2213" y="156"/>
                  </a:lnTo>
                  <a:lnTo>
                    <a:pt x="2216" y="160"/>
                  </a:lnTo>
                  <a:lnTo>
                    <a:pt x="2183" y="120"/>
                  </a:lnTo>
                  <a:lnTo>
                    <a:pt x="2186" y="123"/>
                  </a:lnTo>
                  <a:lnTo>
                    <a:pt x="2145" y="90"/>
                  </a:lnTo>
                  <a:lnTo>
                    <a:pt x="2149" y="92"/>
                  </a:lnTo>
                  <a:lnTo>
                    <a:pt x="2103" y="66"/>
                  </a:lnTo>
                  <a:lnTo>
                    <a:pt x="2108" y="68"/>
                  </a:lnTo>
                  <a:lnTo>
                    <a:pt x="2057" y="53"/>
                  </a:lnTo>
                  <a:lnTo>
                    <a:pt x="2061" y="54"/>
                  </a:lnTo>
                  <a:lnTo>
                    <a:pt x="2008" y="48"/>
                  </a:lnTo>
                  <a:lnTo>
                    <a:pt x="299" y="48"/>
                  </a:lnTo>
                  <a:lnTo>
                    <a:pt x="244" y="54"/>
                  </a:lnTo>
                  <a:lnTo>
                    <a:pt x="248" y="53"/>
                  </a:lnTo>
                  <a:lnTo>
                    <a:pt x="197" y="68"/>
                  </a:lnTo>
                  <a:lnTo>
                    <a:pt x="202" y="66"/>
                  </a:lnTo>
                  <a:lnTo>
                    <a:pt x="156" y="92"/>
                  </a:lnTo>
                  <a:lnTo>
                    <a:pt x="160" y="90"/>
                  </a:lnTo>
                  <a:lnTo>
                    <a:pt x="120" y="123"/>
                  </a:lnTo>
                  <a:lnTo>
                    <a:pt x="123" y="120"/>
                  </a:lnTo>
                  <a:lnTo>
                    <a:pt x="90" y="160"/>
                  </a:lnTo>
                  <a:lnTo>
                    <a:pt x="92" y="156"/>
                  </a:lnTo>
                  <a:lnTo>
                    <a:pt x="66" y="202"/>
                  </a:lnTo>
                  <a:lnTo>
                    <a:pt x="68" y="197"/>
                  </a:lnTo>
                  <a:lnTo>
                    <a:pt x="53" y="248"/>
                  </a:lnTo>
                  <a:lnTo>
                    <a:pt x="54" y="244"/>
                  </a:lnTo>
                  <a:lnTo>
                    <a:pt x="48" y="296"/>
                  </a:lnTo>
                  <a:lnTo>
                    <a:pt x="48" y="138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3"/>
            <p:cNvSpPr>
              <a:spLocks noChangeArrowheads="1"/>
            </p:cNvSpPr>
            <p:nvPr/>
          </p:nvSpPr>
          <p:spPr bwMode="auto">
            <a:xfrm>
              <a:off x="1176092" y="2840902"/>
              <a:ext cx="21159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DEK</a:t>
              </a:r>
              <a:endParaRPr lang="en-US" altLang="en-US" dirty="0">
                <a:latin typeface="Arial" panose="020B0604020202020204" pitchFamily="34" charset="0"/>
              </a:endParaRPr>
            </a:p>
          </p:txBody>
        </p:sp>
        <p:sp>
          <p:nvSpPr>
            <p:cNvPr id="12" name="Freeform 14"/>
            <p:cNvSpPr>
              <a:spLocks/>
            </p:cNvSpPr>
            <p:nvPr/>
          </p:nvSpPr>
          <p:spPr bwMode="auto">
            <a:xfrm>
              <a:off x="1161161" y="2590390"/>
              <a:ext cx="373280" cy="160925"/>
            </a:xfrm>
            <a:custGeom>
              <a:avLst/>
              <a:gdLst>
                <a:gd name="T0" fmla="*/ 224 w 450"/>
                <a:gd name="T1" fmla="*/ 67 h 194"/>
                <a:gd name="T2" fmla="*/ 224 w 450"/>
                <a:gd name="T3" fmla="*/ 79 h 194"/>
                <a:gd name="T4" fmla="*/ 268 w 450"/>
                <a:gd name="T5" fmla="*/ 79 h 194"/>
                <a:gd name="T6" fmla="*/ 406 w 450"/>
                <a:gd name="T7" fmla="*/ 79 h 194"/>
                <a:gd name="T8" fmla="*/ 450 w 450"/>
                <a:gd name="T9" fmla="*/ 82 h 194"/>
                <a:gd name="T10" fmla="*/ 450 w 450"/>
                <a:gd name="T11" fmla="*/ 99 h 194"/>
                <a:gd name="T12" fmla="*/ 450 w 450"/>
                <a:gd name="T13" fmla="*/ 111 h 194"/>
                <a:gd name="T14" fmla="*/ 432 w 450"/>
                <a:gd name="T15" fmla="*/ 111 h 194"/>
                <a:gd name="T16" fmla="*/ 412 w 450"/>
                <a:gd name="T17" fmla="*/ 111 h 194"/>
                <a:gd name="T18" fmla="*/ 412 w 450"/>
                <a:gd name="T19" fmla="*/ 114 h 194"/>
                <a:gd name="T20" fmla="*/ 412 w 450"/>
                <a:gd name="T21" fmla="*/ 120 h 194"/>
                <a:gd name="T22" fmla="*/ 416 w 450"/>
                <a:gd name="T23" fmla="*/ 121 h 194"/>
                <a:gd name="T24" fmla="*/ 430 w 450"/>
                <a:gd name="T25" fmla="*/ 121 h 194"/>
                <a:gd name="T26" fmla="*/ 434 w 450"/>
                <a:gd name="T27" fmla="*/ 121 h 194"/>
                <a:gd name="T28" fmla="*/ 434 w 450"/>
                <a:gd name="T29" fmla="*/ 131 h 194"/>
                <a:gd name="T30" fmla="*/ 434 w 450"/>
                <a:gd name="T31" fmla="*/ 137 h 194"/>
                <a:gd name="T32" fmla="*/ 424 w 450"/>
                <a:gd name="T33" fmla="*/ 137 h 194"/>
                <a:gd name="T34" fmla="*/ 412 w 450"/>
                <a:gd name="T35" fmla="*/ 137 h 194"/>
                <a:gd name="T36" fmla="*/ 412 w 450"/>
                <a:gd name="T37" fmla="*/ 140 h 194"/>
                <a:gd name="T38" fmla="*/ 412 w 450"/>
                <a:gd name="T39" fmla="*/ 149 h 194"/>
                <a:gd name="T40" fmla="*/ 414 w 450"/>
                <a:gd name="T41" fmla="*/ 150 h 194"/>
                <a:gd name="T42" fmla="*/ 428 w 450"/>
                <a:gd name="T43" fmla="*/ 150 h 194"/>
                <a:gd name="T44" fmla="*/ 434 w 450"/>
                <a:gd name="T45" fmla="*/ 152 h 194"/>
                <a:gd name="T46" fmla="*/ 434 w 450"/>
                <a:gd name="T47" fmla="*/ 164 h 194"/>
                <a:gd name="T48" fmla="*/ 434 w 450"/>
                <a:gd name="T49" fmla="*/ 176 h 194"/>
                <a:gd name="T50" fmla="*/ 416 w 450"/>
                <a:gd name="T51" fmla="*/ 176 h 194"/>
                <a:gd name="T52" fmla="*/ 386 w 450"/>
                <a:gd name="T53" fmla="*/ 176 h 194"/>
                <a:gd name="T54" fmla="*/ 382 w 450"/>
                <a:gd name="T55" fmla="*/ 164 h 194"/>
                <a:gd name="T56" fmla="*/ 382 w 450"/>
                <a:gd name="T57" fmla="*/ 123 h 194"/>
                <a:gd name="T58" fmla="*/ 372 w 450"/>
                <a:gd name="T59" fmla="*/ 111 h 194"/>
                <a:gd name="T60" fmla="*/ 280 w 450"/>
                <a:gd name="T61" fmla="*/ 111 h 194"/>
                <a:gd name="T62" fmla="*/ 224 w 450"/>
                <a:gd name="T63" fmla="*/ 111 h 194"/>
                <a:gd name="T64" fmla="*/ 224 w 450"/>
                <a:gd name="T65" fmla="*/ 120 h 194"/>
                <a:gd name="T66" fmla="*/ 224 w 450"/>
                <a:gd name="T67" fmla="*/ 131 h 194"/>
                <a:gd name="T68" fmla="*/ 208 w 450"/>
                <a:gd name="T69" fmla="*/ 131 h 194"/>
                <a:gd name="T70" fmla="*/ 174 w 450"/>
                <a:gd name="T71" fmla="*/ 131 h 194"/>
                <a:gd name="T72" fmla="*/ 167 w 450"/>
                <a:gd name="T73" fmla="*/ 129 h 194"/>
                <a:gd name="T74" fmla="*/ 167 w 450"/>
                <a:gd name="T75" fmla="*/ 117 h 194"/>
                <a:gd name="T76" fmla="*/ 166 w 450"/>
                <a:gd name="T77" fmla="*/ 111 h 194"/>
                <a:gd name="T78" fmla="*/ 146 w 450"/>
                <a:gd name="T79" fmla="*/ 111 h 194"/>
                <a:gd name="T80" fmla="*/ 130 w 450"/>
                <a:gd name="T81" fmla="*/ 111 h 194"/>
                <a:gd name="T82" fmla="*/ 139 w 450"/>
                <a:gd name="T83" fmla="*/ 137 h 194"/>
                <a:gd name="T84" fmla="*/ 124 w 450"/>
                <a:gd name="T85" fmla="*/ 183 h 194"/>
                <a:gd name="T86" fmla="*/ 59 w 450"/>
                <a:gd name="T87" fmla="*/ 180 h 194"/>
                <a:gd name="T88" fmla="*/ 47 w 450"/>
                <a:gd name="T89" fmla="*/ 145 h 194"/>
                <a:gd name="T90" fmla="*/ 45 w 450"/>
                <a:gd name="T91" fmla="*/ 134 h 194"/>
                <a:gd name="T92" fmla="*/ 19 w 450"/>
                <a:gd name="T93" fmla="*/ 128 h 194"/>
                <a:gd name="T94" fmla="*/ 1 w 450"/>
                <a:gd name="T95" fmla="*/ 91 h 194"/>
                <a:gd name="T96" fmla="*/ 24 w 450"/>
                <a:gd name="T97" fmla="*/ 63 h 194"/>
                <a:gd name="T98" fmla="*/ 48 w 450"/>
                <a:gd name="T99" fmla="*/ 60 h 194"/>
                <a:gd name="T100" fmla="*/ 48 w 450"/>
                <a:gd name="T101" fmla="*/ 45 h 194"/>
                <a:gd name="T102" fmla="*/ 65 w 450"/>
                <a:gd name="T103" fmla="*/ 9 h 194"/>
                <a:gd name="T104" fmla="*/ 127 w 450"/>
                <a:gd name="T105" fmla="*/ 16 h 194"/>
                <a:gd name="T106" fmla="*/ 137 w 450"/>
                <a:gd name="T107" fmla="*/ 62 h 194"/>
                <a:gd name="T108" fmla="*/ 131 w 450"/>
                <a:gd name="T109" fmla="*/ 79 h 194"/>
                <a:gd name="T110" fmla="*/ 150 w 450"/>
                <a:gd name="T111" fmla="*/ 79 h 194"/>
                <a:gd name="T112" fmla="*/ 167 w 450"/>
                <a:gd name="T113" fmla="*/ 79 h 194"/>
                <a:gd name="T114" fmla="*/ 167 w 450"/>
                <a:gd name="T115" fmla="*/ 73 h 194"/>
                <a:gd name="T116" fmla="*/ 167 w 450"/>
                <a:gd name="T117" fmla="*/ 62 h 194"/>
                <a:gd name="T118" fmla="*/ 178 w 450"/>
                <a:gd name="T119" fmla="*/ 60 h 194"/>
                <a:gd name="T120" fmla="*/ 213 w 450"/>
                <a:gd name="T121" fmla="*/ 6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0" h="194">
                  <a:moveTo>
                    <a:pt x="224" y="60"/>
                  </a:moveTo>
                  <a:lnTo>
                    <a:pt x="224" y="60"/>
                  </a:lnTo>
                  <a:lnTo>
                    <a:pt x="224" y="61"/>
                  </a:lnTo>
                  <a:lnTo>
                    <a:pt x="224" y="62"/>
                  </a:lnTo>
                  <a:lnTo>
                    <a:pt x="224" y="63"/>
                  </a:lnTo>
                  <a:lnTo>
                    <a:pt x="224" y="64"/>
                  </a:lnTo>
                  <a:lnTo>
                    <a:pt x="224" y="66"/>
                  </a:lnTo>
                  <a:lnTo>
                    <a:pt x="224" y="67"/>
                  </a:lnTo>
                  <a:lnTo>
                    <a:pt x="224" y="68"/>
                  </a:lnTo>
                  <a:lnTo>
                    <a:pt x="224" y="69"/>
                  </a:lnTo>
                  <a:lnTo>
                    <a:pt x="224" y="70"/>
                  </a:lnTo>
                  <a:lnTo>
                    <a:pt x="224" y="71"/>
                  </a:lnTo>
                  <a:lnTo>
                    <a:pt x="224" y="72"/>
                  </a:lnTo>
                  <a:lnTo>
                    <a:pt x="224" y="73"/>
                  </a:lnTo>
                  <a:lnTo>
                    <a:pt x="224" y="74"/>
                  </a:lnTo>
                  <a:lnTo>
                    <a:pt x="224" y="75"/>
                  </a:lnTo>
                  <a:lnTo>
                    <a:pt x="224" y="76"/>
                  </a:lnTo>
                  <a:lnTo>
                    <a:pt x="224" y="77"/>
                  </a:lnTo>
                  <a:lnTo>
                    <a:pt x="224" y="78"/>
                  </a:lnTo>
                  <a:lnTo>
                    <a:pt x="224" y="79"/>
                  </a:lnTo>
                  <a:lnTo>
                    <a:pt x="225" y="79"/>
                  </a:lnTo>
                  <a:lnTo>
                    <a:pt x="226" y="79"/>
                  </a:lnTo>
                  <a:lnTo>
                    <a:pt x="229" y="79"/>
                  </a:lnTo>
                  <a:lnTo>
                    <a:pt x="234" y="79"/>
                  </a:lnTo>
                  <a:lnTo>
                    <a:pt x="238" y="79"/>
                  </a:lnTo>
                  <a:lnTo>
                    <a:pt x="245" y="79"/>
                  </a:lnTo>
                  <a:lnTo>
                    <a:pt x="251" y="79"/>
                  </a:lnTo>
                  <a:lnTo>
                    <a:pt x="259" y="79"/>
                  </a:lnTo>
                  <a:lnTo>
                    <a:pt x="268" y="79"/>
                  </a:lnTo>
                  <a:lnTo>
                    <a:pt x="276" y="79"/>
                  </a:lnTo>
                  <a:lnTo>
                    <a:pt x="285" y="79"/>
                  </a:lnTo>
                  <a:lnTo>
                    <a:pt x="295" y="79"/>
                  </a:lnTo>
                  <a:lnTo>
                    <a:pt x="305" y="79"/>
                  </a:lnTo>
                  <a:lnTo>
                    <a:pt x="315" y="79"/>
                  </a:lnTo>
                  <a:lnTo>
                    <a:pt x="326" y="79"/>
                  </a:lnTo>
                  <a:lnTo>
                    <a:pt x="336" y="79"/>
                  </a:lnTo>
                  <a:lnTo>
                    <a:pt x="347" y="79"/>
                  </a:lnTo>
                  <a:lnTo>
                    <a:pt x="358" y="79"/>
                  </a:lnTo>
                  <a:lnTo>
                    <a:pt x="369" y="79"/>
                  </a:lnTo>
                  <a:lnTo>
                    <a:pt x="378" y="79"/>
                  </a:lnTo>
                  <a:lnTo>
                    <a:pt x="387" y="79"/>
                  </a:lnTo>
                  <a:lnTo>
                    <a:pt x="398" y="79"/>
                  </a:lnTo>
                  <a:lnTo>
                    <a:pt x="406" y="79"/>
                  </a:lnTo>
                  <a:lnTo>
                    <a:pt x="414" y="79"/>
                  </a:lnTo>
                  <a:lnTo>
                    <a:pt x="423" y="79"/>
                  </a:lnTo>
                  <a:lnTo>
                    <a:pt x="429" y="79"/>
                  </a:lnTo>
                  <a:lnTo>
                    <a:pt x="435" y="79"/>
                  </a:lnTo>
                  <a:lnTo>
                    <a:pt x="440" y="79"/>
                  </a:lnTo>
                  <a:lnTo>
                    <a:pt x="444" y="79"/>
                  </a:lnTo>
                  <a:lnTo>
                    <a:pt x="447" y="79"/>
                  </a:lnTo>
                  <a:lnTo>
                    <a:pt x="449" y="79"/>
                  </a:lnTo>
                  <a:lnTo>
                    <a:pt x="450" y="79"/>
                  </a:lnTo>
                  <a:lnTo>
                    <a:pt x="450" y="80"/>
                  </a:lnTo>
                  <a:lnTo>
                    <a:pt x="450" y="82"/>
                  </a:lnTo>
                  <a:lnTo>
                    <a:pt x="450" y="83"/>
                  </a:lnTo>
                  <a:lnTo>
                    <a:pt x="450" y="84"/>
                  </a:lnTo>
                  <a:lnTo>
                    <a:pt x="450" y="85"/>
                  </a:lnTo>
                  <a:lnTo>
                    <a:pt x="450" y="87"/>
                  </a:lnTo>
                  <a:lnTo>
                    <a:pt x="450" y="88"/>
                  </a:lnTo>
                  <a:lnTo>
                    <a:pt x="450" y="90"/>
                  </a:lnTo>
                  <a:lnTo>
                    <a:pt x="450" y="91"/>
                  </a:lnTo>
                  <a:lnTo>
                    <a:pt x="450" y="93"/>
                  </a:lnTo>
                  <a:lnTo>
                    <a:pt x="450" y="94"/>
                  </a:lnTo>
                  <a:lnTo>
                    <a:pt x="450" y="95"/>
                  </a:lnTo>
                  <a:lnTo>
                    <a:pt x="450" y="96"/>
                  </a:lnTo>
                  <a:lnTo>
                    <a:pt x="450" y="98"/>
                  </a:lnTo>
                  <a:lnTo>
                    <a:pt x="450" y="99"/>
                  </a:lnTo>
                  <a:lnTo>
                    <a:pt x="450" y="101"/>
                  </a:lnTo>
                  <a:lnTo>
                    <a:pt x="450" y="102"/>
                  </a:lnTo>
                  <a:lnTo>
                    <a:pt x="450" y="104"/>
                  </a:lnTo>
                  <a:lnTo>
                    <a:pt x="450" y="105"/>
                  </a:lnTo>
                  <a:lnTo>
                    <a:pt x="450" y="106"/>
                  </a:lnTo>
                  <a:lnTo>
                    <a:pt x="450" y="107"/>
                  </a:lnTo>
                  <a:lnTo>
                    <a:pt x="450" y="109"/>
                  </a:lnTo>
                  <a:lnTo>
                    <a:pt x="450" y="110"/>
                  </a:lnTo>
                  <a:lnTo>
                    <a:pt x="450" y="111"/>
                  </a:lnTo>
                  <a:lnTo>
                    <a:pt x="449" y="111"/>
                  </a:lnTo>
                  <a:lnTo>
                    <a:pt x="448" y="111"/>
                  </a:lnTo>
                  <a:lnTo>
                    <a:pt x="447" y="111"/>
                  </a:lnTo>
                  <a:lnTo>
                    <a:pt x="446" y="111"/>
                  </a:lnTo>
                  <a:lnTo>
                    <a:pt x="445" y="111"/>
                  </a:lnTo>
                  <a:lnTo>
                    <a:pt x="444" y="111"/>
                  </a:lnTo>
                  <a:lnTo>
                    <a:pt x="442" y="111"/>
                  </a:lnTo>
                  <a:lnTo>
                    <a:pt x="441" y="111"/>
                  </a:lnTo>
                  <a:lnTo>
                    <a:pt x="439" y="111"/>
                  </a:lnTo>
                  <a:lnTo>
                    <a:pt x="438" y="111"/>
                  </a:lnTo>
                  <a:lnTo>
                    <a:pt x="436" y="111"/>
                  </a:lnTo>
                  <a:lnTo>
                    <a:pt x="434" y="111"/>
                  </a:lnTo>
                  <a:lnTo>
                    <a:pt x="432" y="111"/>
                  </a:lnTo>
                  <a:lnTo>
                    <a:pt x="431" y="111"/>
                  </a:lnTo>
                  <a:lnTo>
                    <a:pt x="429" y="111"/>
                  </a:lnTo>
                  <a:lnTo>
                    <a:pt x="427" y="111"/>
                  </a:lnTo>
                  <a:lnTo>
                    <a:pt x="425" y="111"/>
                  </a:lnTo>
                  <a:lnTo>
                    <a:pt x="423" y="111"/>
                  </a:lnTo>
                  <a:lnTo>
                    <a:pt x="421" y="111"/>
                  </a:lnTo>
                  <a:lnTo>
                    <a:pt x="420" y="111"/>
                  </a:lnTo>
                  <a:lnTo>
                    <a:pt x="419" y="111"/>
                  </a:lnTo>
                  <a:lnTo>
                    <a:pt x="417" y="111"/>
                  </a:lnTo>
                  <a:lnTo>
                    <a:pt x="416" y="111"/>
                  </a:lnTo>
                  <a:lnTo>
                    <a:pt x="415" y="111"/>
                  </a:lnTo>
                  <a:lnTo>
                    <a:pt x="413" y="111"/>
                  </a:lnTo>
                  <a:lnTo>
                    <a:pt x="412" y="111"/>
                  </a:lnTo>
                  <a:lnTo>
                    <a:pt x="412" y="112"/>
                  </a:lnTo>
                  <a:lnTo>
                    <a:pt x="412" y="113"/>
                  </a:lnTo>
                  <a:lnTo>
                    <a:pt x="412" y="114"/>
                  </a:lnTo>
                  <a:lnTo>
                    <a:pt x="412" y="115"/>
                  </a:lnTo>
                  <a:lnTo>
                    <a:pt x="412" y="116"/>
                  </a:lnTo>
                  <a:lnTo>
                    <a:pt x="412" y="117"/>
                  </a:lnTo>
                  <a:lnTo>
                    <a:pt x="412" y="118"/>
                  </a:lnTo>
                  <a:lnTo>
                    <a:pt x="412" y="120"/>
                  </a:lnTo>
                  <a:lnTo>
                    <a:pt x="412" y="121"/>
                  </a:lnTo>
                  <a:lnTo>
                    <a:pt x="413" y="121"/>
                  </a:lnTo>
                  <a:lnTo>
                    <a:pt x="414" y="121"/>
                  </a:lnTo>
                  <a:lnTo>
                    <a:pt x="415" y="121"/>
                  </a:lnTo>
                  <a:lnTo>
                    <a:pt x="416" y="121"/>
                  </a:lnTo>
                  <a:lnTo>
                    <a:pt x="417" y="121"/>
                  </a:lnTo>
                  <a:lnTo>
                    <a:pt x="418" y="121"/>
                  </a:lnTo>
                  <a:lnTo>
                    <a:pt x="419" y="121"/>
                  </a:lnTo>
                  <a:lnTo>
                    <a:pt x="420" y="121"/>
                  </a:lnTo>
                  <a:lnTo>
                    <a:pt x="421" y="121"/>
                  </a:lnTo>
                  <a:lnTo>
                    <a:pt x="423" y="121"/>
                  </a:lnTo>
                  <a:lnTo>
                    <a:pt x="424" y="121"/>
                  </a:lnTo>
                  <a:lnTo>
                    <a:pt x="425" y="121"/>
                  </a:lnTo>
                  <a:lnTo>
                    <a:pt x="426" y="121"/>
                  </a:lnTo>
                  <a:lnTo>
                    <a:pt x="427" y="121"/>
                  </a:lnTo>
                  <a:lnTo>
                    <a:pt x="428" y="121"/>
                  </a:lnTo>
                  <a:lnTo>
                    <a:pt x="429" y="121"/>
                  </a:lnTo>
                  <a:lnTo>
                    <a:pt x="430" y="121"/>
                  </a:lnTo>
                  <a:lnTo>
                    <a:pt x="431" y="121"/>
                  </a:lnTo>
                  <a:lnTo>
                    <a:pt x="432" y="121"/>
                  </a:lnTo>
                  <a:lnTo>
                    <a:pt x="434" y="121"/>
                  </a:lnTo>
                  <a:lnTo>
                    <a:pt x="434" y="122"/>
                  </a:lnTo>
                  <a:lnTo>
                    <a:pt x="434" y="123"/>
                  </a:lnTo>
                  <a:lnTo>
                    <a:pt x="434" y="125"/>
                  </a:lnTo>
                  <a:lnTo>
                    <a:pt x="434" y="126"/>
                  </a:lnTo>
                  <a:lnTo>
                    <a:pt x="434" y="127"/>
                  </a:lnTo>
                  <a:lnTo>
                    <a:pt x="434" y="128"/>
                  </a:lnTo>
                  <a:lnTo>
                    <a:pt x="434" y="129"/>
                  </a:lnTo>
                  <a:lnTo>
                    <a:pt x="434" y="130"/>
                  </a:lnTo>
                  <a:lnTo>
                    <a:pt x="434" y="131"/>
                  </a:lnTo>
                  <a:lnTo>
                    <a:pt x="434" y="132"/>
                  </a:lnTo>
                  <a:lnTo>
                    <a:pt x="434" y="133"/>
                  </a:lnTo>
                  <a:lnTo>
                    <a:pt x="434" y="134"/>
                  </a:lnTo>
                  <a:lnTo>
                    <a:pt x="434" y="136"/>
                  </a:lnTo>
                  <a:lnTo>
                    <a:pt x="434" y="137"/>
                  </a:lnTo>
                  <a:lnTo>
                    <a:pt x="432" y="137"/>
                  </a:lnTo>
                  <a:lnTo>
                    <a:pt x="431" y="137"/>
                  </a:lnTo>
                  <a:lnTo>
                    <a:pt x="430" y="137"/>
                  </a:lnTo>
                  <a:lnTo>
                    <a:pt x="429" y="137"/>
                  </a:lnTo>
                  <a:lnTo>
                    <a:pt x="428" y="137"/>
                  </a:lnTo>
                  <a:lnTo>
                    <a:pt x="427" y="137"/>
                  </a:lnTo>
                  <a:lnTo>
                    <a:pt x="426" y="137"/>
                  </a:lnTo>
                  <a:lnTo>
                    <a:pt x="425" y="137"/>
                  </a:lnTo>
                  <a:lnTo>
                    <a:pt x="424" y="137"/>
                  </a:lnTo>
                  <a:lnTo>
                    <a:pt x="423" y="137"/>
                  </a:lnTo>
                  <a:lnTo>
                    <a:pt x="421" y="137"/>
                  </a:lnTo>
                  <a:lnTo>
                    <a:pt x="420" y="137"/>
                  </a:lnTo>
                  <a:lnTo>
                    <a:pt x="419" y="137"/>
                  </a:lnTo>
                  <a:lnTo>
                    <a:pt x="418" y="137"/>
                  </a:lnTo>
                  <a:lnTo>
                    <a:pt x="417" y="137"/>
                  </a:lnTo>
                  <a:lnTo>
                    <a:pt x="416" y="137"/>
                  </a:lnTo>
                  <a:lnTo>
                    <a:pt x="415" y="137"/>
                  </a:lnTo>
                  <a:lnTo>
                    <a:pt x="414" y="137"/>
                  </a:lnTo>
                  <a:lnTo>
                    <a:pt x="413" y="137"/>
                  </a:lnTo>
                  <a:lnTo>
                    <a:pt x="412" y="137"/>
                  </a:lnTo>
                  <a:lnTo>
                    <a:pt x="412" y="138"/>
                  </a:lnTo>
                  <a:lnTo>
                    <a:pt x="412" y="139"/>
                  </a:lnTo>
                  <a:lnTo>
                    <a:pt x="412" y="140"/>
                  </a:lnTo>
                  <a:lnTo>
                    <a:pt x="412" y="141"/>
                  </a:lnTo>
                  <a:lnTo>
                    <a:pt x="412" y="142"/>
                  </a:lnTo>
                  <a:lnTo>
                    <a:pt x="412" y="143"/>
                  </a:lnTo>
                  <a:lnTo>
                    <a:pt x="412" y="144"/>
                  </a:lnTo>
                  <a:lnTo>
                    <a:pt x="412" y="145"/>
                  </a:lnTo>
                  <a:lnTo>
                    <a:pt x="412" y="147"/>
                  </a:lnTo>
                  <a:lnTo>
                    <a:pt x="412" y="148"/>
                  </a:lnTo>
                  <a:lnTo>
                    <a:pt x="412" y="149"/>
                  </a:lnTo>
                  <a:lnTo>
                    <a:pt x="412" y="150"/>
                  </a:lnTo>
                  <a:lnTo>
                    <a:pt x="413" y="150"/>
                  </a:lnTo>
                  <a:lnTo>
                    <a:pt x="414" y="150"/>
                  </a:lnTo>
                  <a:lnTo>
                    <a:pt x="415" y="150"/>
                  </a:lnTo>
                  <a:lnTo>
                    <a:pt x="416" y="150"/>
                  </a:lnTo>
                  <a:lnTo>
                    <a:pt x="417" y="150"/>
                  </a:lnTo>
                  <a:lnTo>
                    <a:pt x="418" y="150"/>
                  </a:lnTo>
                  <a:lnTo>
                    <a:pt x="419" y="150"/>
                  </a:lnTo>
                  <a:lnTo>
                    <a:pt x="420" y="150"/>
                  </a:lnTo>
                  <a:lnTo>
                    <a:pt x="421" y="150"/>
                  </a:lnTo>
                  <a:lnTo>
                    <a:pt x="423" y="150"/>
                  </a:lnTo>
                  <a:lnTo>
                    <a:pt x="424" y="150"/>
                  </a:lnTo>
                  <a:lnTo>
                    <a:pt x="425" y="150"/>
                  </a:lnTo>
                  <a:lnTo>
                    <a:pt x="426" y="150"/>
                  </a:lnTo>
                  <a:lnTo>
                    <a:pt x="427" y="150"/>
                  </a:lnTo>
                  <a:lnTo>
                    <a:pt x="428" y="150"/>
                  </a:lnTo>
                  <a:lnTo>
                    <a:pt x="429" y="150"/>
                  </a:lnTo>
                  <a:lnTo>
                    <a:pt x="430" y="150"/>
                  </a:lnTo>
                  <a:lnTo>
                    <a:pt x="431" y="150"/>
                  </a:lnTo>
                  <a:lnTo>
                    <a:pt x="432" y="150"/>
                  </a:lnTo>
                  <a:lnTo>
                    <a:pt x="434" y="150"/>
                  </a:lnTo>
                  <a:lnTo>
                    <a:pt x="434" y="152"/>
                  </a:lnTo>
                  <a:lnTo>
                    <a:pt x="434" y="153"/>
                  </a:lnTo>
                  <a:lnTo>
                    <a:pt x="434" y="154"/>
                  </a:lnTo>
                  <a:lnTo>
                    <a:pt x="434" y="155"/>
                  </a:lnTo>
                  <a:lnTo>
                    <a:pt x="434" y="156"/>
                  </a:lnTo>
                  <a:lnTo>
                    <a:pt x="434" y="158"/>
                  </a:lnTo>
                  <a:lnTo>
                    <a:pt x="434" y="159"/>
                  </a:lnTo>
                  <a:lnTo>
                    <a:pt x="434" y="160"/>
                  </a:lnTo>
                  <a:lnTo>
                    <a:pt x="434" y="161"/>
                  </a:lnTo>
                  <a:lnTo>
                    <a:pt x="434" y="164"/>
                  </a:lnTo>
                  <a:lnTo>
                    <a:pt x="434" y="165"/>
                  </a:lnTo>
                  <a:lnTo>
                    <a:pt x="434" y="167"/>
                  </a:lnTo>
                  <a:lnTo>
                    <a:pt x="434" y="168"/>
                  </a:lnTo>
                  <a:lnTo>
                    <a:pt x="434" y="169"/>
                  </a:lnTo>
                  <a:lnTo>
                    <a:pt x="434" y="170"/>
                  </a:lnTo>
                  <a:lnTo>
                    <a:pt x="434" y="171"/>
                  </a:lnTo>
                  <a:lnTo>
                    <a:pt x="434" y="172"/>
                  </a:lnTo>
                  <a:lnTo>
                    <a:pt x="434" y="173"/>
                  </a:lnTo>
                  <a:lnTo>
                    <a:pt x="434" y="174"/>
                  </a:lnTo>
                  <a:lnTo>
                    <a:pt x="434" y="175"/>
                  </a:lnTo>
                  <a:lnTo>
                    <a:pt x="434" y="176"/>
                  </a:lnTo>
                  <a:lnTo>
                    <a:pt x="432" y="176"/>
                  </a:lnTo>
                  <a:lnTo>
                    <a:pt x="431" y="176"/>
                  </a:lnTo>
                  <a:lnTo>
                    <a:pt x="430" y="176"/>
                  </a:lnTo>
                  <a:lnTo>
                    <a:pt x="428" y="176"/>
                  </a:lnTo>
                  <a:lnTo>
                    <a:pt x="426" y="176"/>
                  </a:lnTo>
                  <a:lnTo>
                    <a:pt x="424" y="176"/>
                  </a:lnTo>
                  <a:lnTo>
                    <a:pt x="423" y="176"/>
                  </a:lnTo>
                  <a:lnTo>
                    <a:pt x="420" y="176"/>
                  </a:lnTo>
                  <a:lnTo>
                    <a:pt x="418" y="176"/>
                  </a:lnTo>
                  <a:lnTo>
                    <a:pt x="416" y="176"/>
                  </a:lnTo>
                  <a:lnTo>
                    <a:pt x="413" y="176"/>
                  </a:lnTo>
                  <a:lnTo>
                    <a:pt x="410" y="176"/>
                  </a:lnTo>
                  <a:lnTo>
                    <a:pt x="409" y="176"/>
                  </a:lnTo>
                  <a:lnTo>
                    <a:pt x="406" y="176"/>
                  </a:lnTo>
                  <a:lnTo>
                    <a:pt x="403" y="176"/>
                  </a:lnTo>
                  <a:lnTo>
                    <a:pt x="401" y="176"/>
                  </a:lnTo>
                  <a:lnTo>
                    <a:pt x="398" y="176"/>
                  </a:lnTo>
                  <a:lnTo>
                    <a:pt x="397" y="176"/>
                  </a:lnTo>
                  <a:lnTo>
                    <a:pt x="394" y="176"/>
                  </a:lnTo>
                  <a:lnTo>
                    <a:pt x="392" y="176"/>
                  </a:lnTo>
                  <a:lnTo>
                    <a:pt x="390" y="176"/>
                  </a:lnTo>
                  <a:lnTo>
                    <a:pt x="388" y="176"/>
                  </a:lnTo>
                  <a:lnTo>
                    <a:pt x="387" y="176"/>
                  </a:lnTo>
                  <a:lnTo>
                    <a:pt x="386" y="176"/>
                  </a:lnTo>
                  <a:lnTo>
                    <a:pt x="385" y="176"/>
                  </a:lnTo>
                  <a:lnTo>
                    <a:pt x="384" y="176"/>
                  </a:lnTo>
                  <a:lnTo>
                    <a:pt x="383" y="176"/>
                  </a:lnTo>
                  <a:lnTo>
                    <a:pt x="382" y="176"/>
                  </a:lnTo>
                  <a:lnTo>
                    <a:pt x="382" y="175"/>
                  </a:lnTo>
                  <a:lnTo>
                    <a:pt x="382" y="174"/>
                  </a:lnTo>
                  <a:lnTo>
                    <a:pt x="382" y="172"/>
                  </a:lnTo>
                  <a:lnTo>
                    <a:pt x="382" y="170"/>
                  </a:lnTo>
                  <a:lnTo>
                    <a:pt x="382" y="168"/>
                  </a:lnTo>
                  <a:lnTo>
                    <a:pt x="382" y="166"/>
                  </a:lnTo>
                  <a:lnTo>
                    <a:pt x="382" y="164"/>
                  </a:lnTo>
                  <a:lnTo>
                    <a:pt x="382" y="161"/>
                  </a:lnTo>
                  <a:lnTo>
                    <a:pt x="382" y="159"/>
                  </a:lnTo>
                  <a:lnTo>
                    <a:pt x="382" y="155"/>
                  </a:lnTo>
                  <a:lnTo>
                    <a:pt x="382" y="152"/>
                  </a:lnTo>
                  <a:lnTo>
                    <a:pt x="382" y="149"/>
                  </a:lnTo>
                  <a:lnTo>
                    <a:pt x="382" y="147"/>
                  </a:lnTo>
                  <a:lnTo>
                    <a:pt x="382" y="144"/>
                  </a:lnTo>
                  <a:lnTo>
                    <a:pt x="382" y="140"/>
                  </a:lnTo>
                  <a:lnTo>
                    <a:pt x="382" y="137"/>
                  </a:lnTo>
                  <a:lnTo>
                    <a:pt x="382" y="134"/>
                  </a:lnTo>
                  <a:lnTo>
                    <a:pt x="382" y="132"/>
                  </a:lnTo>
                  <a:lnTo>
                    <a:pt x="382" y="129"/>
                  </a:lnTo>
                  <a:lnTo>
                    <a:pt x="382" y="126"/>
                  </a:lnTo>
                  <a:lnTo>
                    <a:pt x="382" y="123"/>
                  </a:lnTo>
                  <a:lnTo>
                    <a:pt x="382" y="121"/>
                  </a:lnTo>
                  <a:lnTo>
                    <a:pt x="382" y="118"/>
                  </a:lnTo>
                  <a:lnTo>
                    <a:pt x="382" y="117"/>
                  </a:lnTo>
                  <a:lnTo>
                    <a:pt x="382" y="115"/>
                  </a:lnTo>
                  <a:lnTo>
                    <a:pt x="382" y="114"/>
                  </a:lnTo>
                  <a:lnTo>
                    <a:pt x="382" y="112"/>
                  </a:lnTo>
                  <a:lnTo>
                    <a:pt x="382" y="111"/>
                  </a:lnTo>
                  <a:lnTo>
                    <a:pt x="380" y="111"/>
                  </a:lnTo>
                  <a:lnTo>
                    <a:pt x="378" y="111"/>
                  </a:lnTo>
                  <a:lnTo>
                    <a:pt x="376" y="111"/>
                  </a:lnTo>
                  <a:lnTo>
                    <a:pt x="372" y="111"/>
                  </a:lnTo>
                  <a:lnTo>
                    <a:pt x="367" y="111"/>
                  </a:lnTo>
                  <a:lnTo>
                    <a:pt x="363" y="111"/>
                  </a:lnTo>
                  <a:lnTo>
                    <a:pt x="358" y="111"/>
                  </a:lnTo>
                  <a:lnTo>
                    <a:pt x="352" y="111"/>
                  </a:lnTo>
                  <a:lnTo>
                    <a:pt x="345" y="111"/>
                  </a:lnTo>
                  <a:lnTo>
                    <a:pt x="339" y="111"/>
                  </a:lnTo>
                  <a:lnTo>
                    <a:pt x="332" y="111"/>
                  </a:lnTo>
                  <a:lnTo>
                    <a:pt x="325" y="111"/>
                  </a:lnTo>
                  <a:lnTo>
                    <a:pt x="318" y="111"/>
                  </a:lnTo>
                  <a:lnTo>
                    <a:pt x="311" y="111"/>
                  </a:lnTo>
                  <a:lnTo>
                    <a:pt x="304" y="111"/>
                  </a:lnTo>
                  <a:lnTo>
                    <a:pt x="295" y="111"/>
                  </a:lnTo>
                  <a:lnTo>
                    <a:pt x="288" y="111"/>
                  </a:lnTo>
                  <a:lnTo>
                    <a:pt x="280" y="111"/>
                  </a:lnTo>
                  <a:lnTo>
                    <a:pt x="274" y="111"/>
                  </a:lnTo>
                  <a:lnTo>
                    <a:pt x="267" y="111"/>
                  </a:lnTo>
                  <a:lnTo>
                    <a:pt x="260" y="111"/>
                  </a:lnTo>
                  <a:lnTo>
                    <a:pt x="254" y="111"/>
                  </a:lnTo>
                  <a:lnTo>
                    <a:pt x="248" y="111"/>
                  </a:lnTo>
                  <a:lnTo>
                    <a:pt x="243" y="111"/>
                  </a:lnTo>
                  <a:lnTo>
                    <a:pt x="238" y="111"/>
                  </a:lnTo>
                  <a:lnTo>
                    <a:pt x="234" y="111"/>
                  </a:lnTo>
                  <a:lnTo>
                    <a:pt x="230" y="111"/>
                  </a:lnTo>
                  <a:lnTo>
                    <a:pt x="227" y="111"/>
                  </a:lnTo>
                  <a:lnTo>
                    <a:pt x="225" y="111"/>
                  </a:lnTo>
                  <a:lnTo>
                    <a:pt x="224" y="111"/>
                  </a:lnTo>
                  <a:lnTo>
                    <a:pt x="224" y="112"/>
                  </a:lnTo>
                  <a:lnTo>
                    <a:pt x="224" y="113"/>
                  </a:lnTo>
                  <a:lnTo>
                    <a:pt x="224" y="114"/>
                  </a:lnTo>
                  <a:lnTo>
                    <a:pt x="224" y="115"/>
                  </a:lnTo>
                  <a:lnTo>
                    <a:pt x="224" y="116"/>
                  </a:lnTo>
                  <a:lnTo>
                    <a:pt x="224" y="117"/>
                  </a:lnTo>
                  <a:lnTo>
                    <a:pt x="224" y="118"/>
                  </a:lnTo>
                  <a:lnTo>
                    <a:pt x="224" y="120"/>
                  </a:lnTo>
                  <a:lnTo>
                    <a:pt x="224" y="121"/>
                  </a:lnTo>
                  <a:lnTo>
                    <a:pt x="224" y="123"/>
                  </a:lnTo>
                  <a:lnTo>
                    <a:pt x="224" y="125"/>
                  </a:lnTo>
                  <a:lnTo>
                    <a:pt x="224" y="126"/>
                  </a:lnTo>
                  <a:lnTo>
                    <a:pt x="224" y="127"/>
                  </a:lnTo>
                  <a:lnTo>
                    <a:pt x="224" y="128"/>
                  </a:lnTo>
                  <a:lnTo>
                    <a:pt x="224" y="129"/>
                  </a:lnTo>
                  <a:lnTo>
                    <a:pt x="224" y="130"/>
                  </a:lnTo>
                  <a:lnTo>
                    <a:pt x="224" y="131"/>
                  </a:lnTo>
                  <a:lnTo>
                    <a:pt x="222" y="131"/>
                  </a:lnTo>
                  <a:lnTo>
                    <a:pt x="221" y="131"/>
                  </a:lnTo>
                  <a:lnTo>
                    <a:pt x="220" y="131"/>
                  </a:lnTo>
                  <a:lnTo>
                    <a:pt x="218" y="131"/>
                  </a:lnTo>
                  <a:lnTo>
                    <a:pt x="216" y="131"/>
                  </a:lnTo>
                  <a:lnTo>
                    <a:pt x="214" y="131"/>
                  </a:lnTo>
                  <a:lnTo>
                    <a:pt x="213" y="131"/>
                  </a:lnTo>
                  <a:lnTo>
                    <a:pt x="211" y="131"/>
                  </a:lnTo>
                  <a:lnTo>
                    <a:pt x="208" y="131"/>
                  </a:lnTo>
                  <a:lnTo>
                    <a:pt x="205" y="131"/>
                  </a:lnTo>
                  <a:lnTo>
                    <a:pt x="203" y="131"/>
                  </a:lnTo>
                  <a:lnTo>
                    <a:pt x="200" y="131"/>
                  </a:lnTo>
                  <a:lnTo>
                    <a:pt x="198" y="131"/>
                  </a:lnTo>
                  <a:lnTo>
                    <a:pt x="195" y="131"/>
                  </a:lnTo>
                  <a:lnTo>
                    <a:pt x="192" y="131"/>
                  </a:lnTo>
                  <a:lnTo>
                    <a:pt x="189" y="131"/>
                  </a:lnTo>
                  <a:lnTo>
                    <a:pt x="188" y="131"/>
                  </a:lnTo>
                  <a:lnTo>
                    <a:pt x="185" y="131"/>
                  </a:lnTo>
                  <a:lnTo>
                    <a:pt x="182" y="131"/>
                  </a:lnTo>
                  <a:lnTo>
                    <a:pt x="181" y="131"/>
                  </a:lnTo>
                  <a:lnTo>
                    <a:pt x="178" y="131"/>
                  </a:lnTo>
                  <a:lnTo>
                    <a:pt x="176" y="131"/>
                  </a:lnTo>
                  <a:lnTo>
                    <a:pt x="174" y="131"/>
                  </a:lnTo>
                  <a:lnTo>
                    <a:pt x="172" y="131"/>
                  </a:lnTo>
                  <a:lnTo>
                    <a:pt x="171" y="131"/>
                  </a:lnTo>
                  <a:lnTo>
                    <a:pt x="170" y="131"/>
                  </a:lnTo>
                  <a:lnTo>
                    <a:pt x="168" y="131"/>
                  </a:lnTo>
                  <a:lnTo>
                    <a:pt x="167" y="131"/>
                  </a:lnTo>
                  <a:lnTo>
                    <a:pt x="167" y="130"/>
                  </a:lnTo>
                  <a:lnTo>
                    <a:pt x="167" y="129"/>
                  </a:lnTo>
                  <a:lnTo>
                    <a:pt x="167" y="128"/>
                  </a:lnTo>
                  <a:lnTo>
                    <a:pt x="167" y="127"/>
                  </a:lnTo>
                  <a:lnTo>
                    <a:pt x="167" y="126"/>
                  </a:lnTo>
                  <a:lnTo>
                    <a:pt x="167" y="125"/>
                  </a:lnTo>
                  <a:lnTo>
                    <a:pt x="167" y="123"/>
                  </a:lnTo>
                  <a:lnTo>
                    <a:pt x="167" y="121"/>
                  </a:lnTo>
                  <a:lnTo>
                    <a:pt x="167" y="120"/>
                  </a:lnTo>
                  <a:lnTo>
                    <a:pt x="167" y="118"/>
                  </a:lnTo>
                  <a:lnTo>
                    <a:pt x="167" y="117"/>
                  </a:lnTo>
                  <a:lnTo>
                    <a:pt x="167" y="116"/>
                  </a:lnTo>
                  <a:lnTo>
                    <a:pt x="167" y="115"/>
                  </a:lnTo>
                  <a:lnTo>
                    <a:pt x="167" y="114"/>
                  </a:lnTo>
                  <a:lnTo>
                    <a:pt x="167" y="113"/>
                  </a:lnTo>
                  <a:lnTo>
                    <a:pt x="167" y="112"/>
                  </a:lnTo>
                  <a:lnTo>
                    <a:pt x="167" y="111"/>
                  </a:lnTo>
                  <a:lnTo>
                    <a:pt x="166" y="111"/>
                  </a:lnTo>
                  <a:lnTo>
                    <a:pt x="165" y="111"/>
                  </a:lnTo>
                  <a:lnTo>
                    <a:pt x="164" y="111"/>
                  </a:lnTo>
                  <a:lnTo>
                    <a:pt x="162" y="111"/>
                  </a:lnTo>
                  <a:lnTo>
                    <a:pt x="161" y="111"/>
                  </a:lnTo>
                  <a:lnTo>
                    <a:pt x="160" y="111"/>
                  </a:lnTo>
                  <a:lnTo>
                    <a:pt x="159" y="111"/>
                  </a:lnTo>
                  <a:lnTo>
                    <a:pt x="157" y="111"/>
                  </a:lnTo>
                  <a:lnTo>
                    <a:pt x="155" y="111"/>
                  </a:lnTo>
                  <a:lnTo>
                    <a:pt x="154" y="111"/>
                  </a:lnTo>
                  <a:lnTo>
                    <a:pt x="152" y="111"/>
                  </a:lnTo>
                  <a:lnTo>
                    <a:pt x="150" y="111"/>
                  </a:lnTo>
                  <a:lnTo>
                    <a:pt x="149" y="111"/>
                  </a:lnTo>
                  <a:lnTo>
                    <a:pt x="146" y="111"/>
                  </a:lnTo>
                  <a:lnTo>
                    <a:pt x="145" y="111"/>
                  </a:lnTo>
                  <a:lnTo>
                    <a:pt x="143" y="111"/>
                  </a:lnTo>
                  <a:lnTo>
                    <a:pt x="141" y="111"/>
                  </a:lnTo>
                  <a:lnTo>
                    <a:pt x="140" y="111"/>
                  </a:lnTo>
                  <a:lnTo>
                    <a:pt x="138" y="111"/>
                  </a:lnTo>
                  <a:lnTo>
                    <a:pt x="137" y="111"/>
                  </a:lnTo>
                  <a:lnTo>
                    <a:pt x="135" y="111"/>
                  </a:lnTo>
                  <a:lnTo>
                    <a:pt x="133" y="111"/>
                  </a:lnTo>
                  <a:lnTo>
                    <a:pt x="132" y="111"/>
                  </a:lnTo>
                  <a:lnTo>
                    <a:pt x="131" y="111"/>
                  </a:lnTo>
                  <a:lnTo>
                    <a:pt x="130" y="111"/>
                  </a:lnTo>
                  <a:lnTo>
                    <a:pt x="131" y="112"/>
                  </a:lnTo>
                  <a:lnTo>
                    <a:pt x="131" y="114"/>
                  </a:lnTo>
                  <a:lnTo>
                    <a:pt x="132" y="115"/>
                  </a:lnTo>
                  <a:lnTo>
                    <a:pt x="133" y="117"/>
                  </a:lnTo>
                  <a:lnTo>
                    <a:pt x="134" y="120"/>
                  </a:lnTo>
                  <a:lnTo>
                    <a:pt x="135" y="121"/>
                  </a:lnTo>
                  <a:lnTo>
                    <a:pt x="135" y="125"/>
                  </a:lnTo>
                  <a:lnTo>
                    <a:pt x="138" y="127"/>
                  </a:lnTo>
                  <a:lnTo>
                    <a:pt x="138" y="130"/>
                  </a:lnTo>
                  <a:lnTo>
                    <a:pt x="139" y="133"/>
                  </a:lnTo>
                  <a:lnTo>
                    <a:pt x="139" y="137"/>
                  </a:lnTo>
                  <a:lnTo>
                    <a:pt x="140" y="139"/>
                  </a:lnTo>
                  <a:lnTo>
                    <a:pt x="141" y="143"/>
                  </a:lnTo>
                  <a:lnTo>
                    <a:pt x="141" y="147"/>
                  </a:lnTo>
                  <a:lnTo>
                    <a:pt x="141" y="149"/>
                  </a:lnTo>
                  <a:lnTo>
                    <a:pt x="141" y="153"/>
                  </a:lnTo>
                  <a:lnTo>
                    <a:pt x="140" y="157"/>
                  </a:lnTo>
                  <a:lnTo>
                    <a:pt x="139" y="161"/>
                  </a:lnTo>
                  <a:lnTo>
                    <a:pt x="138" y="164"/>
                  </a:lnTo>
                  <a:lnTo>
                    <a:pt x="138" y="167"/>
                  </a:lnTo>
                  <a:lnTo>
                    <a:pt x="135" y="171"/>
                  </a:lnTo>
                  <a:lnTo>
                    <a:pt x="133" y="174"/>
                  </a:lnTo>
                  <a:lnTo>
                    <a:pt x="130" y="177"/>
                  </a:lnTo>
                  <a:lnTo>
                    <a:pt x="127" y="180"/>
                  </a:lnTo>
                  <a:lnTo>
                    <a:pt x="124" y="183"/>
                  </a:lnTo>
                  <a:lnTo>
                    <a:pt x="119" y="186"/>
                  </a:lnTo>
                  <a:lnTo>
                    <a:pt x="114" y="188"/>
                  </a:lnTo>
                  <a:lnTo>
                    <a:pt x="109" y="191"/>
                  </a:lnTo>
                  <a:lnTo>
                    <a:pt x="103" y="192"/>
                  </a:lnTo>
                  <a:lnTo>
                    <a:pt x="96" y="194"/>
                  </a:lnTo>
                  <a:lnTo>
                    <a:pt x="91" y="193"/>
                  </a:lnTo>
                  <a:lnTo>
                    <a:pt x="85" y="192"/>
                  </a:lnTo>
                  <a:lnTo>
                    <a:pt x="81" y="191"/>
                  </a:lnTo>
                  <a:lnTo>
                    <a:pt x="76" y="190"/>
                  </a:lnTo>
                  <a:lnTo>
                    <a:pt x="71" y="188"/>
                  </a:lnTo>
                  <a:lnTo>
                    <a:pt x="69" y="187"/>
                  </a:lnTo>
                  <a:lnTo>
                    <a:pt x="65" y="185"/>
                  </a:lnTo>
                  <a:lnTo>
                    <a:pt x="62" y="182"/>
                  </a:lnTo>
                  <a:lnTo>
                    <a:pt x="59" y="180"/>
                  </a:lnTo>
                  <a:lnTo>
                    <a:pt x="57" y="177"/>
                  </a:lnTo>
                  <a:lnTo>
                    <a:pt x="55" y="176"/>
                  </a:lnTo>
                  <a:lnTo>
                    <a:pt x="53" y="173"/>
                  </a:lnTo>
                  <a:lnTo>
                    <a:pt x="52" y="170"/>
                  </a:lnTo>
                  <a:lnTo>
                    <a:pt x="51" y="167"/>
                  </a:lnTo>
                  <a:lnTo>
                    <a:pt x="49" y="164"/>
                  </a:lnTo>
                  <a:lnTo>
                    <a:pt x="49" y="161"/>
                  </a:lnTo>
                  <a:lnTo>
                    <a:pt x="49" y="160"/>
                  </a:lnTo>
                  <a:lnTo>
                    <a:pt x="48" y="157"/>
                  </a:lnTo>
                  <a:lnTo>
                    <a:pt x="48" y="154"/>
                  </a:lnTo>
                  <a:lnTo>
                    <a:pt x="47" y="152"/>
                  </a:lnTo>
                  <a:lnTo>
                    <a:pt x="47" y="149"/>
                  </a:lnTo>
                  <a:lnTo>
                    <a:pt x="47" y="147"/>
                  </a:lnTo>
                  <a:lnTo>
                    <a:pt x="47" y="145"/>
                  </a:lnTo>
                  <a:lnTo>
                    <a:pt x="47" y="143"/>
                  </a:lnTo>
                  <a:lnTo>
                    <a:pt x="48" y="141"/>
                  </a:lnTo>
                  <a:lnTo>
                    <a:pt x="48" y="139"/>
                  </a:lnTo>
                  <a:lnTo>
                    <a:pt x="48" y="137"/>
                  </a:lnTo>
                  <a:lnTo>
                    <a:pt x="49" y="136"/>
                  </a:lnTo>
                  <a:lnTo>
                    <a:pt x="49" y="134"/>
                  </a:lnTo>
                  <a:lnTo>
                    <a:pt x="49" y="133"/>
                  </a:lnTo>
                  <a:lnTo>
                    <a:pt x="48" y="133"/>
                  </a:lnTo>
                  <a:lnTo>
                    <a:pt x="47" y="134"/>
                  </a:lnTo>
                  <a:lnTo>
                    <a:pt x="45" y="134"/>
                  </a:lnTo>
                  <a:lnTo>
                    <a:pt x="44" y="134"/>
                  </a:lnTo>
                  <a:lnTo>
                    <a:pt x="42" y="134"/>
                  </a:lnTo>
                  <a:lnTo>
                    <a:pt x="41" y="134"/>
                  </a:lnTo>
                  <a:lnTo>
                    <a:pt x="40" y="133"/>
                  </a:lnTo>
                  <a:lnTo>
                    <a:pt x="38" y="133"/>
                  </a:lnTo>
                  <a:lnTo>
                    <a:pt x="36" y="133"/>
                  </a:lnTo>
                  <a:lnTo>
                    <a:pt x="34" y="133"/>
                  </a:lnTo>
                  <a:lnTo>
                    <a:pt x="31" y="133"/>
                  </a:lnTo>
                  <a:lnTo>
                    <a:pt x="30" y="133"/>
                  </a:lnTo>
                  <a:lnTo>
                    <a:pt x="27" y="132"/>
                  </a:lnTo>
                  <a:lnTo>
                    <a:pt x="25" y="131"/>
                  </a:lnTo>
                  <a:lnTo>
                    <a:pt x="23" y="130"/>
                  </a:lnTo>
                  <a:lnTo>
                    <a:pt x="20" y="129"/>
                  </a:lnTo>
                  <a:lnTo>
                    <a:pt x="19" y="128"/>
                  </a:lnTo>
                  <a:lnTo>
                    <a:pt x="16" y="127"/>
                  </a:lnTo>
                  <a:lnTo>
                    <a:pt x="14" y="125"/>
                  </a:lnTo>
                  <a:lnTo>
                    <a:pt x="12" y="123"/>
                  </a:lnTo>
                  <a:lnTo>
                    <a:pt x="10" y="121"/>
                  </a:lnTo>
                  <a:lnTo>
                    <a:pt x="8" y="120"/>
                  </a:lnTo>
                  <a:lnTo>
                    <a:pt x="6" y="117"/>
                  </a:lnTo>
                  <a:lnTo>
                    <a:pt x="5" y="115"/>
                  </a:lnTo>
                  <a:lnTo>
                    <a:pt x="4" y="112"/>
                  </a:lnTo>
                  <a:lnTo>
                    <a:pt x="3" y="109"/>
                  </a:lnTo>
                  <a:lnTo>
                    <a:pt x="2" y="106"/>
                  </a:lnTo>
                  <a:lnTo>
                    <a:pt x="1" y="102"/>
                  </a:lnTo>
                  <a:lnTo>
                    <a:pt x="0" y="98"/>
                  </a:lnTo>
                  <a:lnTo>
                    <a:pt x="0" y="94"/>
                  </a:lnTo>
                  <a:lnTo>
                    <a:pt x="1" y="91"/>
                  </a:lnTo>
                  <a:lnTo>
                    <a:pt x="2" y="87"/>
                  </a:lnTo>
                  <a:lnTo>
                    <a:pt x="3" y="84"/>
                  </a:lnTo>
                  <a:lnTo>
                    <a:pt x="4" y="80"/>
                  </a:lnTo>
                  <a:lnTo>
                    <a:pt x="5" y="78"/>
                  </a:lnTo>
                  <a:lnTo>
                    <a:pt x="6" y="76"/>
                  </a:lnTo>
                  <a:lnTo>
                    <a:pt x="8" y="73"/>
                  </a:lnTo>
                  <a:lnTo>
                    <a:pt x="10" y="71"/>
                  </a:lnTo>
                  <a:lnTo>
                    <a:pt x="12" y="69"/>
                  </a:lnTo>
                  <a:lnTo>
                    <a:pt x="14" y="67"/>
                  </a:lnTo>
                  <a:lnTo>
                    <a:pt x="16" y="67"/>
                  </a:lnTo>
                  <a:lnTo>
                    <a:pt x="17" y="66"/>
                  </a:lnTo>
                  <a:lnTo>
                    <a:pt x="20" y="64"/>
                  </a:lnTo>
                  <a:lnTo>
                    <a:pt x="22" y="63"/>
                  </a:lnTo>
                  <a:lnTo>
                    <a:pt x="24" y="63"/>
                  </a:lnTo>
                  <a:lnTo>
                    <a:pt x="27" y="62"/>
                  </a:lnTo>
                  <a:lnTo>
                    <a:pt x="28" y="61"/>
                  </a:lnTo>
                  <a:lnTo>
                    <a:pt x="30" y="61"/>
                  </a:lnTo>
                  <a:lnTo>
                    <a:pt x="33" y="60"/>
                  </a:lnTo>
                  <a:lnTo>
                    <a:pt x="35" y="60"/>
                  </a:lnTo>
                  <a:lnTo>
                    <a:pt x="37" y="60"/>
                  </a:lnTo>
                  <a:lnTo>
                    <a:pt x="38" y="60"/>
                  </a:lnTo>
                  <a:lnTo>
                    <a:pt x="41" y="60"/>
                  </a:lnTo>
                  <a:lnTo>
                    <a:pt x="42" y="60"/>
                  </a:lnTo>
                  <a:lnTo>
                    <a:pt x="43" y="60"/>
                  </a:lnTo>
                  <a:lnTo>
                    <a:pt x="45" y="60"/>
                  </a:lnTo>
                  <a:lnTo>
                    <a:pt x="46" y="60"/>
                  </a:lnTo>
                  <a:lnTo>
                    <a:pt x="47" y="60"/>
                  </a:lnTo>
                  <a:lnTo>
                    <a:pt x="48" y="60"/>
                  </a:lnTo>
                  <a:lnTo>
                    <a:pt x="49" y="60"/>
                  </a:lnTo>
                  <a:lnTo>
                    <a:pt x="49" y="59"/>
                  </a:lnTo>
                  <a:lnTo>
                    <a:pt x="48" y="58"/>
                  </a:lnTo>
                  <a:lnTo>
                    <a:pt x="48" y="57"/>
                  </a:lnTo>
                  <a:lnTo>
                    <a:pt x="48" y="55"/>
                  </a:lnTo>
                  <a:lnTo>
                    <a:pt x="48" y="53"/>
                  </a:lnTo>
                  <a:lnTo>
                    <a:pt x="48" y="52"/>
                  </a:lnTo>
                  <a:lnTo>
                    <a:pt x="48" y="50"/>
                  </a:lnTo>
                  <a:lnTo>
                    <a:pt x="48" y="48"/>
                  </a:lnTo>
                  <a:lnTo>
                    <a:pt x="48" y="45"/>
                  </a:lnTo>
                  <a:lnTo>
                    <a:pt x="48" y="43"/>
                  </a:lnTo>
                  <a:lnTo>
                    <a:pt x="48" y="40"/>
                  </a:lnTo>
                  <a:lnTo>
                    <a:pt x="49" y="37"/>
                  </a:lnTo>
                  <a:lnTo>
                    <a:pt x="49" y="35"/>
                  </a:lnTo>
                  <a:lnTo>
                    <a:pt x="49" y="32"/>
                  </a:lnTo>
                  <a:lnTo>
                    <a:pt x="51" y="30"/>
                  </a:lnTo>
                  <a:lnTo>
                    <a:pt x="52" y="28"/>
                  </a:lnTo>
                  <a:lnTo>
                    <a:pt x="52" y="24"/>
                  </a:lnTo>
                  <a:lnTo>
                    <a:pt x="54" y="21"/>
                  </a:lnTo>
                  <a:lnTo>
                    <a:pt x="56" y="19"/>
                  </a:lnTo>
                  <a:lnTo>
                    <a:pt x="58" y="17"/>
                  </a:lnTo>
                  <a:lnTo>
                    <a:pt x="59" y="14"/>
                  </a:lnTo>
                  <a:lnTo>
                    <a:pt x="62" y="12"/>
                  </a:lnTo>
                  <a:lnTo>
                    <a:pt x="65" y="9"/>
                  </a:lnTo>
                  <a:lnTo>
                    <a:pt x="68" y="8"/>
                  </a:lnTo>
                  <a:lnTo>
                    <a:pt x="71" y="6"/>
                  </a:lnTo>
                  <a:lnTo>
                    <a:pt x="75" y="5"/>
                  </a:lnTo>
                  <a:lnTo>
                    <a:pt x="80" y="3"/>
                  </a:lnTo>
                  <a:lnTo>
                    <a:pt x="84" y="2"/>
                  </a:lnTo>
                  <a:lnTo>
                    <a:pt x="89" y="1"/>
                  </a:lnTo>
                  <a:lnTo>
                    <a:pt x="94" y="0"/>
                  </a:lnTo>
                  <a:lnTo>
                    <a:pt x="100" y="2"/>
                  </a:lnTo>
                  <a:lnTo>
                    <a:pt x="106" y="4"/>
                  </a:lnTo>
                  <a:lnTo>
                    <a:pt x="112" y="6"/>
                  </a:lnTo>
                  <a:lnTo>
                    <a:pt x="117" y="8"/>
                  </a:lnTo>
                  <a:lnTo>
                    <a:pt x="120" y="10"/>
                  </a:lnTo>
                  <a:lnTo>
                    <a:pt x="124" y="13"/>
                  </a:lnTo>
                  <a:lnTo>
                    <a:pt x="127" y="16"/>
                  </a:lnTo>
                  <a:lnTo>
                    <a:pt x="130" y="19"/>
                  </a:lnTo>
                  <a:lnTo>
                    <a:pt x="132" y="21"/>
                  </a:lnTo>
                  <a:lnTo>
                    <a:pt x="134" y="25"/>
                  </a:lnTo>
                  <a:lnTo>
                    <a:pt x="135" y="29"/>
                  </a:lnTo>
                  <a:lnTo>
                    <a:pt x="137" y="32"/>
                  </a:lnTo>
                  <a:lnTo>
                    <a:pt x="138" y="36"/>
                  </a:lnTo>
                  <a:lnTo>
                    <a:pt x="138" y="39"/>
                  </a:lnTo>
                  <a:lnTo>
                    <a:pt x="138" y="42"/>
                  </a:lnTo>
                  <a:lnTo>
                    <a:pt x="139" y="46"/>
                  </a:lnTo>
                  <a:lnTo>
                    <a:pt x="138" y="48"/>
                  </a:lnTo>
                  <a:lnTo>
                    <a:pt x="138" y="52"/>
                  </a:lnTo>
                  <a:lnTo>
                    <a:pt x="138" y="55"/>
                  </a:lnTo>
                  <a:lnTo>
                    <a:pt x="138" y="58"/>
                  </a:lnTo>
                  <a:lnTo>
                    <a:pt x="137" y="62"/>
                  </a:lnTo>
                  <a:lnTo>
                    <a:pt x="135" y="64"/>
                  </a:lnTo>
                  <a:lnTo>
                    <a:pt x="135" y="67"/>
                  </a:lnTo>
                  <a:lnTo>
                    <a:pt x="135" y="69"/>
                  </a:lnTo>
                  <a:lnTo>
                    <a:pt x="134" y="71"/>
                  </a:lnTo>
                  <a:lnTo>
                    <a:pt x="133" y="74"/>
                  </a:lnTo>
                  <a:lnTo>
                    <a:pt x="132" y="75"/>
                  </a:lnTo>
                  <a:lnTo>
                    <a:pt x="131" y="77"/>
                  </a:lnTo>
                  <a:lnTo>
                    <a:pt x="131" y="78"/>
                  </a:lnTo>
                  <a:lnTo>
                    <a:pt x="130" y="79"/>
                  </a:lnTo>
                  <a:lnTo>
                    <a:pt x="131" y="79"/>
                  </a:lnTo>
                  <a:lnTo>
                    <a:pt x="132" y="79"/>
                  </a:lnTo>
                  <a:lnTo>
                    <a:pt x="133" y="79"/>
                  </a:lnTo>
                  <a:lnTo>
                    <a:pt x="135" y="79"/>
                  </a:lnTo>
                  <a:lnTo>
                    <a:pt x="137" y="79"/>
                  </a:lnTo>
                  <a:lnTo>
                    <a:pt x="138" y="79"/>
                  </a:lnTo>
                  <a:lnTo>
                    <a:pt x="140" y="79"/>
                  </a:lnTo>
                  <a:lnTo>
                    <a:pt x="141" y="79"/>
                  </a:lnTo>
                  <a:lnTo>
                    <a:pt x="143" y="79"/>
                  </a:lnTo>
                  <a:lnTo>
                    <a:pt x="145" y="79"/>
                  </a:lnTo>
                  <a:lnTo>
                    <a:pt x="146" y="79"/>
                  </a:lnTo>
                  <a:lnTo>
                    <a:pt x="149" y="79"/>
                  </a:lnTo>
                  <a:lnTo>
                    <a:pt x="150" y="79"/>
                  </a:lnTo>
                  <a:lnTo>
                    <a:pt x="152" y="79"/>
                  </a:lnTo>
                  <a:lnTo>
                    <a:pt x="154" y="79"/>
                  </a:lnTo>
                  <a:lnTo>
                    <a:pt x="155" y="79"/>
                  </a:lnTo>
                  <a:lnTo>
                    <a:pt x="157" y="79"/>
                  </a:lnTo>
                  <a:lnTo>
                    <a:pt x="159" y="79"/>
                  </a:lnTo>
                  <a:lnTo>
                    <a:pt x="160" y="79"/>
                  </a:lnTo>
                  <a:lnTo>
                    <a:pt x="161" y="79"/>
                  </a:lnTo>
                  <a:lnTo>
                    <a:pt x="162" y="79"/>
                  </a:lnTo>
                  <a:lnTo>
                    <a:pt x="164" y="79"/>
                  </a:lnTo>
                  <a:lnTo>
                    <a:pt x="165" y="79"/>
                  </a:lnTo>
                  <a:lnTo>
                    <a:pt x="166" y="79"/>
                  </a:lnTo>
                  <a:lnTo>
                    <a:pt x="167" y="79"/>
                  </a:lnTo>
                  <a:lnTo>
                    <a:pt x="167" y="78"/>
                  </a:lnTo>
                  <a:lnTo>
                    <a:pt x="167" y="77"/>
                  </a:lnTo>
                  <a:lnTo>
                    <a:pt x="167" y="76"/>
                  </a:lnTo>
                  <a:lnTo>
                    <a:pt x="167" y="75"/>
                  </a:lnTo>
                  <a:lnTo>
                    <a:pt x="167" y="74"/>
                  </a:lnTo>
                  <a:lnTo>
                    <a:pt x="167" y="73"/>
                  </a:lnTo>
                  <a:lnTo>
                    <a:pt x="167" y="72"/>
                  </a:lnTo>
                  <a:lnTo>
                    <a:pt x="167" y="71"/>
                  </a:lnTo>
                  <a:lnTo>
                    <a:pt x="167" y="70"/>
                  </a:lnTo>
                  <a:lnTo>
                    <a:pt x="167" y="69"/>
                  </a:lnTo>
                  <a:lnTo>
                    <a:pt x="167" y="68"/>
                  </a:lnTo>
                  <a:lnTo>
                    <a:pt x="167" y="67"/>
                  </a:lnTo>
                  <a:lnTo>
                    <a:pt x="167" y="66"/>
                  </a:lnTo>
                  <a:lnTo>
                    <a:pt x="167" y="64"/>
                  </a:lnTo>
                  <a:lnTo>
                    <a:pt x="167" y="63"/>
                  </a:lnTo>
                  <a:lnTo>
                    <a:pt x="167" y="62"/>
                  </a:lnTo>
                  <a:lnTo>
                    <a:pt x="167" y="61"/>
                  </a:lnTo>
                  <a:lnTo>
                    <a:pt x="167" y="60"/>
                  </a:lnTo>
                  <a:lnTo>
                    <a:pt x="168" y="60"/>
                  </a:lnTo>
                  <a:lnTo>
                    <a:pt x="170" y="60"/>
                  </a:lnTo>
                  <a:lnTo>
                    <a:pt x="171" y="60"/>
                  </a:lnTo>
                  <a:lnTo>
                    <a:pt x="172" y="60"/>
                  </a:lnTo>
                  <a:lnTo>
                    <a:pt x="174" y="60"/>
                  </a:lnTo>
                  <a:lnTo>
                    <a:pt x="176" y="60"/>
                  </a:lnTo>
                  <a:lnTo>
                    <a:pt x="178" y="60"/>
                  </a:lnTo>
                  <a:lnTo>
                    <a:pt x="181" y="60"/>
                  </a:lnTo>
                  <a:lnTo>
                    <a:pt x="182" y="60"/>
                  </a:lnTo>
                  <a:lnTo>
                    <a:pt x="185" y="60"/>
                  </a:lnTo>
                  <a:lnTo>
                    <a:pt x="188" y="60"/>
                  </a:lnTo>
                  <a:lnTo>
                    <a:pt x="189" y="60"/>
                  </a:lnTo>
                  <a:lnTo>
                    <a:pt x="192" y="60"/>
                  </a:lnTo>
                  <a:lnTo>
                    <a:pt x="195" y="60"/>
                  </a:lnTo>
                  <a:lnTo>
                    <a:pt x="198" y="60"/>
                  </a:lnTo>
                  <a:lnTo>
                    <a:pt x="200" y="60"/>
                  </a:lnTo>
                  <a:lnTo>
                    <a:pt x="203" y="60"/>
                  </a:lnTo>
                  <a:lnTo>
                    <a:pt x="205" y="60"/>
                  </a:lnTo>
                  <a:lnTo>
                    <a:pt x="208" y="60"/>
                  </a:lnTo>
                  <a:lnTo>
                    <a:pt x="211" y="60"/>
                  </a:lnTo>
                  <a:lnTo>
                    <a:pt x="213" y="60"/>
                  </a:lnTo>
                  <a:lnTo>
                    <a:pt x="214" y="60"/>
                  </a:lnTo>
                  <a:lnTo>
                    <a:pt x="216" y="60"/>
                  </a:lnTo>
                  <a:lnTo>
                    <a:pt x="218" y="60"/>
                  </a:lnTo>
                  <a:lnTo>
                    <a:pt x="220" y="60"/>
                  </a:lnTo>
                  <a:lnTo>
                    <a:pt x="221" y="60"/>
                  </a:lnTo>
                  <a:lnTo>
                    <a:pt x="222" y="60"/>
                  </a:lnTo>
                  <a:lnTo>
                    <a:pt x="224" y="6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5"/>
            <p:cNvSpPr>
              <a:spLocks noEditPoints="1"/>
            </p:cNvSpPr>
            <p:nvPr/>
          </p:nvSpPr>
          <p:spPr bwMode="auto">
            <a:xfrm>
              <a:off x="1157013" y="2587072"/>
              <a:ext cx="380745" cy="168391"/>
            </a:xfrm>
            <a:custGeom>
              <a:avLst/>
              <a:gdLst>
                <a:gd name="T0" fmla="*/ 419 w 832"/>
                <a:gd name="T1" fmla="*/ 144 h 369"/>
                <a:gd name="T2" fmla="*/ 806 w 832"/>
                <a:gd name="T3" fmla="*/ 144 h 369"/>
                <a:gd name="T4" fmla="*/ 832 w 832"/>
                <a:gd name="T5" fmla="*/ 200 h 369"/>
                <a:gd name="T6" fmla="*/ 773 w 832"/>
                <a:gd name="T7" fmla="*/ 218 h 369"/>
                <a:gd name="T8" fmla="*/ 765 w 832"/>
                <a:gd name="T9" fmla="*/ 219 h 369"/>
                <a:gd name="T10" fmla="*/ 804 w 832"/>
                <a:gd name="T11" fmla="*/ 239 h 369"/>
                <a:gd name="T12" fmla="*/ 770 w 832"/>
                <a:gd name="T13" fmla="*/ 264 h 369"/>
                <a:gd name="T14" fmla="*/ 755 w 832"/>
                <a:gd name="T15" fmla="*/ 273 h 369"/>
                <a:gd name="T16" fmla="*/ 804 w 832"/>
                <a:gd name="T17" fmla="*/ 283 h 369"/>
                <a:gd name="T18" fmla="*/ 795 w 832"/>
                <a:gd name="T19" fmla="*/ 336 h 369"/>
                <a:gd name="T20" fmla="*/ 705 w 832"/>
                <a:gd name="T21" fmla="*/ 336 h 369"/>
                <a:gd name="T22" fmla="*/ 693 w 832"/>
                <a:gd name="T23" fmla="*/ 227 h 369"/>
                <a:gd name="T24" fmla="*/ 505 w 832"/>
                <a:gd name="T25" fmla="*/ 218 h 369"/>
                <a:gd name="T26" fmla="*/ 422 w 832"/>
                <a:gd name="T27" fmla="*/ 234 h 369"/>
                <a:gd name="T28" fmla="*/ 349 w 832"/>
                <a:gd name="T29" fmla="*/ 253 h 369"/>
                <a:gd name="T30" fmla="*/ 303 w 832"/>
                <a:gd name="T31" fmla="*/ 222 h 369"/>
                <a:gd name="T32" fmla="*/ 263 w 832"/>
                <a:gd name="T33" fmla="*/ 218 h 369"/>
                <a:gd name="T34" fmla="*/ 269 w 832"/>
                <a:gd name="T35" fmla="*/ 256 h 369"/>
                <a:gd name="T36" fmla="*/ 197 w 832"/>
                <a:gd name="T37" fmla="*/ 365 h 369"/>
                <a:gd name="T38" fmla="*/ 92 w 832"/>
                <a:gd name="T39" fmla="*/ 314 h 369"/>
                <a:gd name="T40" fmla="*/ 89 w 832"/>
                <a:gd name="T41" fmla="*/ 250 h 369"/>
                <a:gd name="T42" fmla="*/ 42 w 832"/>
                <a:gd name="T43" fmla="*/ 250 h 369"/>
                <a:gd name="T44" fmla="*/ 9 w 832"/>
                <a:gd name="T45" fmla="*/ 146 h 369"/>
                <a:gd name="T46" fmla="*/ 75 w 832"/>
                <a:gd name="T47" fmla="*/ 109 h 369"/>
                <a:gd name="T48" fmla="*/ 89 w 832"/>
                <a:gd name="T49" fmla="*/ 76 h 369"/>
                <a:gd name="T50" fmla="*/ 168 w 832"/>
                <a:gd name="T51" fmla="*/ 2 h 369"/>
                <a:gd name="T52" fmla="*/ 267 w 832"/>
                <a:gd name="T53" fmla="*/ 96 h 369"/>
                <a:gd name="T54" fmla="*/ 249 w 832"/>
                <a:gd name="T55" fmla="*/ 144 h 369"/>
                <a:gd name="T56" fmla="*/ 303 w 832"/>
                <a:gd name="T57" fmla="*/ 149 h 369"/>
                <a:gd name="T58" fmla="*/ 324 w 832"/>
                <a:gd name="T59" fmla="*/ 109 h 369"/>
                <a:gd name="T60" fmla="*/ 411 w 832"/>
                <a:gd name="T61" fmla="*/ 125 h 369"/>
                <a:gd name="T62" fmla="*/ 314 w 832"/>
                <a:gd name="T63" fmla="*/ 125 h 369"/>
                <a:gd name="T64" fmla="*/ 309 w 832"/>
                <a:gd name="T65" fmla="*/ 160 h 369"/>
                <a:gd name="T66" fmla="*/ 236 w 832"/>
                <a:gd name="T67" fmla="*/ 152 h 369"/>
                <a:gd name="T68" fmla="*/ 252 w 832"/>
                <a:gd name="T69" fmla="*/ 87 h 369"/>
                <a:gd name="T70" fmla="*/ 147 w 832"/>
                <a:gd name="T71" fmla="*/ 25 h 369"/>
                <a:gd name="T72" fmla="*/ 103 w 832"/>
                <a:gd name="T73" fmla="*/ 86 h 369"/>
                <a:gd name="T74" fmla="*/ 66 w 832"/>
                <a:gd name="T75" fmla="*/ 126 h 369"/>
                <a:gd name="T76" fmla="*/ 18 w 832"/>
                <a:gd name="T77" fmla="*/ 175 h 369"/>
                <a:gd name="T78" fmla="*/ 60 w 832"/>
                <a:gd name="T79" fmla="*/ 240 h 369"/>
                <a:gd name="T80" fmla="*/ 101 w 832"/>
                <a:gd name="T81" fmla="*/ 261 h 369"/>
                <a:gd name="T82" fmla="*/ 112 w 832"/>
                <a:gd name="T83" fmla="*/ 319 h 369"/>
                <a:gd name="T84" fmla="*/ 221 w 832"/>
                <a:gd name="T85" fmla="*/ 338 h 369"/>
                <a:gd name="T86" fmla="*/ 250 w 832"/>
                <a:gd name="T87" fmla="*/ 241 h 369"/>
                <a:gd name="T88" fmla="*/ 271 w 832"/>
                <a:gd name="T89" fmla="*/ 202 h 369"/>
                <a:gd name="T90" fmla="*/ 319 w 832"/>
                <a:gd name="T91" fmla="*/ 227 h 369"/>
                <a:gd name="T92" fmla="*/ 362 w 832"/>
                <a:gd name="T93" fmla="*/ 237 h 369"/>
                <a:gd name="T94" fmla="*/ 406 w 832"/>
                <a:gd name="T95" fmla="*/ 227 h 369"/>
                <a:gd name="T96" fmla="*/ 544 w 832"/>
                <a:gd name="T97" fmla="*/ 202 h 369"/>
                <a:gd name="T98" fmla="*/ 709 w 832"/>
                <a:gd name="T99" fmla="*/ 242 h 369"/>
                <a:gd name="T100" fmla="*/ 710 w 832"/>
                <a:gd name="T101" fmla="*/ 320 h 369"/>
                <a:gd name="T102" fmla="*/ 788 w 832"/>
                <a:gd name="T103" fmla="*/ 327 h 369"/>
                <a:gd name="T104" fmla="*/ 795 w 832"/>
                <a:gd name="T105" fmla="*/ 289 h 369"/>
                <a:gd name="T106" fmla="*/ 747 w 832"/>
                <a:gd name="T107" fmla="*/ 278 h 369"/>
                <a:gd name="T108" fmla="*/ 776 w 832"/>
                <a:gd name="T109" fmla="*/ 248 h 369"/>
                <a:gd name="T110" fmla="*/ 788 w 832"/>
                <a:gd name="T111" fmla="*/ 234 h 369"/>
                <a:gd name="T112" fmla="*/ 760 w 832"/>
                <a:gd name="T113" fmla="*/ 235 h 369"/>
                <a:gd name="T114" fmla="*/ 783 w 832"/>
                <a:gd name="T115" fmla="*/ 202 h 369"/>
                <a:gd name="T116" fmla="*/ 816 w 832"/>
                <a:gd name="T117" fmla="*/ 193 h 369"/>
                <a:gd name="T118" fmla="*/ 775 w 832"/>
                <a:gd name="T119" fmla="*/ 160 h 369"/>
                <a:gd name="T120" fmla="*/ 406 w 832"/>
                <a:gd name="T121" fmla="*/ 15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369">
                  <a:moveTo>
                    <a:pt x="414" y="109"/>
                  </a:moveTo>
                  <a:cubicBezTo>
                    <a:pt x="418" y="109"/>
                    <a:pt x="422" y="112"/>
                    <a:pt x="422" y="117"/>
                  </a:cubicBezTo>
                  <a:lnTo>
                    <a:pt x="422" y="118"/>
                  </a:lnTo>
                  <a:lnTo>
                    <a:pt x="422" y="120"/>
                  </a:lnTo>
                  <a:lnTo>
                    <a:pt x="422" y="122"/>
                  </a:lnTo>
                  <a:lnTo>
                    <a:pt x="422" y="124"/>
                  </a:lnTo>
                  <a:lnTo>
                    <a:pt x="422" y="125"/>
                  </a:lnTo>
                  <a:lnTo>
                    <a:pt x="422" y="127"/>
                  </a:lnTo>
                  <a:lnTo>
                    <a:pt x="422" y="129"/>
                  </a:lnTo>
                  <a:lnTo>
                    <a:pt x="422" y="130"/>
                  </a:lnTo>
                  <a:lnTo>
                    <a:pt x="422" y="132"/>
                  </a:lnTo>
                  <a:lnTo>
                    <a:pt x="422" y="134"/>
                  </a:lnTo>
                  <a:lnTo>
                    <a:pt x="422" y="135"/>
                  </a:lnTo>
                  <a:lnTo>
                    <a:pt x="422" y="137"/>
                  </a:lnTo>
                  <a:lnTo>
                    <a:pt x="422" y="139"/>
                  </a:lnTo>
                  <a:lnTo>
                    <a:pt x="422" y="140"/>
                  </a:lnTo>
                  <a:lnTo>
                    <a:pt x="422" y="142"/>
                  </a:lnTo>
                  <a:lnTo>
                    <a:pt x="422" y="144"/>
                  </a:lnTo>
                  <a:lnTo>
                    <a:pt x="422" y="146"/>
                  </a:lnTo>
                  <a:lnTo>
                    <a:pt x="422" y="147"/>
                  </a:lnTo>
                  <a:lnTo>
                    <a:pt x="422" y="149"/>
                  </a:lnTo>
                  <a:lnTo>
                    <a:pt x="422" y="151"/>
                  </a:lnTo>
                  <a:lnTo>
                    <a:pt x="422" y="152"/>
                  </a:lnTo>
                  <a:lnTo>
                    <a:pt x="414" y="144"/>
                  </a:lnTo>
                  <a:lnTo>
                    <a:pt x="416" y="144"/>
                  </a:lnTo>
                  <a:lnTo>
                    <a:pt x="419" y="144"/>
                  </a:lnTo>
                  <a:lnTo>
                    <a:pt x="424" y="144"/>
                  </a:lnTo>
                  <a:lnTo>
                    <a:pt x="432" y="144"/>
                  </a:lnTo>
                  <a:lnTo>
                    <a:pt x="441" y="144"/>
                  </a:lnTo>
                  <a:lnTo>
                    <a:pt x="452" y="144"/>
                  </a:lnTo>
                  <a:lnTo>
                    <a:pt x="464" y="144"/>
                  </a:lnTo>
                  <a:lnTo>
                    <a:pt x="479" y="144"/>
                  </a:lnTo>
                  <a:lnTo>
                    <a:pt x="494" y="144"/>
                  </a:lnTo>
                  <a:lnTo>
                    <a:pt x="509" y="144"/>
                  </a:lnTo>
                  <a:lnTo>
                    <a:pt x="525" y="144"/>
                  </a:lnTo>
                  <a:lnTo>
                    <a:pt x="544" y="144"/>
                  </a:lnTo>
                  <a:lnTo>
                    <a:pt x="562" y="144"/>
                  </a:lnTo>
                  <a:lnTo>
                    <a:pt x="580" y="144"/>
                  </a:lnTo>
                  <a:lnTo>
                    <a:pt x="600" y="144"/>
                  </a:lnTo>
                  <a:lnTo>
                    <a:pt x="618" y="144"/>
                  </a:lnTo>
                  <a:lnTo>
                    <a:pt x="638" y="144"/>
                  </a:lnTo>
                  <a:lnTo>
                    <a:pt x="657" y="144"/>
                  </a:lnTo>
                  <a:lnTo>
                    <a:pt x="677" y="144"/>
                  </a:lnTo>
                  <a:lnTo>
                    <a:pt x="695" y="144"/>
                  </a:lnTo>
                  <a:lnTo>
                    <a:pt x="711" y="144"/>
                  </a:lnTo>
                  <a:lnTo>
                    <a:pt x="730" y="144"/>
                  </a:lnTo>
                  <a:lnTo>
                    <a:pt x="745" y="144"/>
                  </a:lnTo>
                  <a:lnTo>
                    <a:pt x="760" y="144"/>
                  </a:lnTo>
                  <a:lnTo>
                    <a:pt x="775" y="144"/>
                  </a:lnTo>
                  <a:lnTo>
                    <a:pt x="786" y="144"/>
                  </a:lnTo>
                  <a:lnTo>
                    <a:pt x="798" y="144"/>
                  </a:lnTo>
                  <a:lnTo>
                    <a:pt x="806" y="144"/>
                  </a:lnTo>
                  <a:lnTo>
                    <a:pt x="814" y="144"/>
                  </a:lnTo>
                  <a:lnTo>
                    <a:pt x="819" y="144"/>
                  </a:lnTo>
                  <a:lnTo>
                    <a:pt x="823" y="144"/>
                  </a:lnTo>
                  <a:lnTo>
                    <a:pt x="824" y="144"/>
                  </a:lnTo>
                  <a:cubicBezTo>
                    <a:pt x="829" y="144"/>
                    <a:pt x="832" y="148"/>
                    <a:pt x="832" y="152"/>
                  </a:cubicBezTo>
                  <a:lnTo>
                    <a:pt x="832" y="154"/>
                  </a:lnTo>
                  <a:lnTo>
                    <a:pt x="832" y="156"/>
                  </a:lnTo>
                  <a:lnTo>
                    <a:pt x="832" y="157"/>
                  </a:lnTo>
                  <a:lnTo>
                    <a:pt x="832" y="159"/>
                  </a:lnTo>
                  <a:lnTo>
                    <a:pt x="832" y="161"/>
                  </a:lnTo>
                  <a:lnTo>
                    <a:pt x="832" y="162"/>
                  </a:lnTo>
                  <a:lnTo>
                    <a:pt x="832" y="166"/>
                  </a:lnTo>
                  <a:lnTo>
                    <a:pt x="832" y="168"/>
                  </a:lnTo>
                  <a:lnTo>
                    <a:pt x="832" y="171"/>
                  </a:lnTo>
                  <a:lnTo>
                    <a:pt x="832" y="173"/>
                  </a:lnTo>
                  <a:lnTo>
                    <a:pt x="832" y="176"/>
                  </a:lnTo>
                  <a:lnTo>
                    <a:pt x="832" y="178"/>
                  </a:lnTo>
                  <a:lnTo>
                    <a:pt x="832" y="181"/>
                  </a:lnTo>
                  <a:lnTo>
                    <a:pt x="832" y="183"/>
                  </a:lnTo>
                  <a:lnTo>
                    <a:pt x="832" y="186"/>
                  </a:lnTo>
                  <a:lnTo>
                    <a:pt x="832" y="188"/>
                  </a:lnTo>
                  <a:lnTo>
                    <a:pt x="832" y="191"/>
                  </a:lnTo>
                  <a:lnTo>
                    <a:pt x="832" y="193"/>
                  </a:lnTo>
                  <a:lnTo>
                    <a:pt x="832" y="196"/>
                  </a:lnTo>
                  <a:lnTo>
                    <a:pt x="832" y="198"/>
                  </a:lnTo>
                  <a:lnTo>
                    <a:pt x="832" y="200"/>
                  </a:lnTo>
                  <a:lnTo>
                    <a:pt x="832" y="201"/>
                  </a:lnTo>
                  <a:lnTo>
                    <a:pt x="832" y="203"/>
                  </a:lnTo>
                  <a:lnTo>
                    <a:pt x="832" y="205"/>
                  </a:lnTo>
                  <a:lnTo>
                    <a:pt x="832" y="206"/>
                  </a:lnTo>
                  <a:lnTo>
                    <a:pt x="832" y="208"/>
                  </a:lnTo>
                  <a:lnTo>
                    <a:pt x="832" y="210"/>
                  </a:lnTo>
                  <a:cubicBezTo>
                    <a:pt x="832" y="214"/>
                    <a:pt x="829" y="218"/>
                    <a:pt x="824" y="218"/>
                  </a:cubicBezTo>
                  <a:lnTo>
                    <a:pt x="823" y="218"/>
                  </a:lnTo>
                  <a:lnTo>
                    <a:pt x="821" y="218"/>
                  </a:lnTo>
                  <a:lnTo>
                    <a:pt x="819" y="218"/>
                  </a:lnTo>
                  <a:lnTo>
                    <a:pt x="818" y="218"/>
                  </a:lnTo>
                  <a:lnTo>
                    <a:pt x="816" y="218"/>
                  </a:lnTo>
                  <a:lnTo>
                    <a:pt x="813" y="218"/>
                  </a:lnTo>
                  <a:lnTo>
                    <a:pt x="811" y="218"/>
                  </a:lnTo>
                  <a:lnTo>
                    <a:pt x="808" y="218"/>
                  </a:lnTo>
                  <a:lnTo>
                    <a:pt x="805" y="218"/>
                  </a:lnTo>
                  <a:lnTo>
                    <a:pt x="803" y="218"/>
                  </a:lnTo>
                  <a:lnTo>
                    <a:pt x="800" y="218"/>
                  </a:lnTo>
                  <a:lnTo>
                    <a:pt x="796" y="218"/>
                  </a:lnTo>
                  <a:lnTo>
                    <a:pt x="793" y="218"/>
                  </a:lnTo>
                  <a:lnTo>
                    <a:pt x="790" y="218"/>
                  </a:lnTo>
                  <a:lnTo>
                    <a:pt x="786" y="218"/>
                  </a:lnTo>
                  <a:lnTo>
                    <a:pt x="783" y="218"/>
                  </a:lnTo>
                  <a:lnTo>
                    <a:pt x="780" y="218"/>
                  </a:lnTo>
                  <a:lnTo>
                    <a:pt x="776" y="218"/>
                  </a:lnTo>
                  <a:lnTo>
                    <a:pt x="773" y="218"/>
                  </a:lnTo>
                  <a:lnTo>
                    <a:pt x="770" y="218"/>
                  </a:lnTo>
                  <a:lnTo>
                    <a:pt x="768" y="218"/>
                  </a:lnTo>
                  <a:lnTo>
                    <a:pt x="765" y="218"/>
                  </a:lnTo>
                  <a:lnTo>
                    <a:pt x="763" y="218"/>
                  </a:lnTo>
                  <a:lnTo>
                    <a:pt x="761" y="218"/>
                  </a:lnTo>
                  <a:lnTo>
                    <a:pt x="758" y="218"/>
                  </a:lnTo>
                  <a:lnTo>
                    <a:pt x="756" y="218"/>
                  </a:lnTo>
                  <a:lnTo>
                    <a:pt x="755" y="218"/>
                  </a:lnTo>
                  <a:lnTo>
                    <a:pt x="763" y="210"/>
                  </a:lnTo>
                  <a:lnTo>
                    <a:pt x="763" y="212"/>
                  </a:lnTo>
                  <a:lnTo>
                    <a:pt x="763" y="213"/>
                  </a:lnTo>
                  <a:lnTo>
                    <a:pt x="763" y="215"/>
                  </a:lnTo>
                  <a:lnTo>
                    <a:pt x="763" y="217"/>
                  </a:lnTo>
                  <a:lnTo>
                    <a:pt x="763" y="218"/>
                  </a:lnTo>
                  <a:lnTo>
                    <a:pt x="763" y="220"/>
                  </a:lnTo>
                  <a:lnTo>
                    <a:pt x="763" y="222"/>
                  </a:lnTo>
                  <a:lnTo>
                    <a:pt x="763" y="223"/>
                  </a:lnTo>
                  <a:lnTo>
                    <a:pt x="763" y="225"/>
                  </a:lnTo>
                  <a:lnTo>
                    <a:pt x="763" y="227"/>
                  </a:lnTo>
                  <a:lnTo>
                    <a:pt x="755" y="219"/>
                  </a:lnTo>
                  <a:lnTo>
                    <a:pt x="756" y="219"/>
                  </a:lnTo>
                  <a:lnTo>
                    <a:pt x="758" y="219"/>
                  </a:lnTo>
                  <a:lnTo>
                    <a:pt x="760" y="219"/>
                  </a:lnTo>
                  <a:lnTo>
                    <a:pt x="761" y="219"/>
                  </a:lnTo>
                  <a:lnTo>
                    <a:pt x="763" y="219"/>
                  </a:lnTo>
                  <a:lnTo>
                    <a:pt x="765" y="219"/>
                  </a:lnTo>
                  <a:lnTo>
                    <a:pt x="766" y="219"/>
                  </a:lnTo>
                  <a:lnTo>
                    <a:pt x="768" y="219"/>
                  </a:lnTo>
                  <a:lnTo>
                    <a:pt x="770" y="219"/>
                  </a:lnTo>
                  <a:lnTo>
                    <a:pt x="771" y="219"/>
                  </a:lnTo>
                  <a:lnTo>
                    <a:pt x="773" y="219"/>
                  </a:lnTo>
                  <a:lnTo>
                    <a:pt x="776" y="219"/>
                  </a:lnTo>
                  <a:lnTo>
                    <a:pt x="778" y="219"/>
                  </a:lnTo>
                  <a:lnTo>
                    <a:pt x="780" y="219"/>
                  </a:lnTo>
                  <a:lnTo>
                    <a:pt x="781" y="219"/>
                  </a:lnTo>
                  <a:lnTo>
                    <a:pt x="783" y="219"/>
                  </a:lnTo>
                  <a:lnTo>
                    <a:pt x="785" y="219"/>
                  </a:lnTo>
                  <a:lnTo>
                    <a:pt x="786" y="219"/>
                  </a:lnTo>
                  <a:lnTo>
                    <a:pt x="788" y="219"/>
                  </a:lnTo>
                  <a:lnTo>
                    <a:pt x="790" y="219"/>
                  </a:lnTo>
                  <a:lnTo>
                    <a:pt x="791" y="219"/>
                  </a:lnTo>
                  <a:lnTo>
                    <a:pt x="793" y="219"/>
                  </a:lnTo>
                  <a:lnTo>
                    <a:pt x="795" y="219"/>
                  </a:lnTo>
                  <a:lnTo>
                    <a:pt x="796" y="219"/>
                  </a:lnTo>
                  <a:cubicBezTo>
                    <a:pt x="801" y="219"/>
                    <a:pt x="804" y="222"/>
                    <a:pt x="804" y="227"/>
                  </a:cubicBezTo>
                  <a:lnTo>
                    <a:pt x="804" y="228"/>
                  </a:lnTo>
                  <a:lnTo>
                    <a:pt x="804" y="230"/>
                  </a:lnTo>
                  <a:lnTo>
                    <a:pt x="804" y="232"/>
                  </a:lnTo>
                  <a:lnTo>
                    <a:pt x="804" y="234"/>
                  </a:lnTo>
                  <a:lnTo>
                    <a:pt x="804" y="235"/>
                  </a:lnTo>
                  <a:lnTo>
                    <a:pt x="804" y="237"/>
                  </a:lnTo>
                  <a:lnTo>
                    <a:pt x="804" y="239"/>
                  </a:lnTo>
                  <a:lnTo>
                    <a:pt x="804" y="240"/>
                  </a:lnTo>
                  <a:lnTo>
                    <a:pt x="804" y="242"/>
                  </a:lnTo>
                  <a:lnTo>
                    <a:pt x="804" y="244"/>
                  </a:lnTo>
                  <a:lnTo>
                    <a:pt x="804" y="245"/>
                  </a:lnTo>
                  <a:lnTo>
                    <a:pt x="804" y="247"/>
                  </a:lnTo>
                  <a:lnTo>
                    <a:pt x="804" y="249"/>
                  </a:lnTo>
                  <a:lnTo>
                    <a:pt x="804" y="250"/>
                  </a:lnTo>
                  <a:lnTo>
                    <a:pt x="804" y="252"/>
                  </a:lnTo>
                  <a:lnTo>
                    <a:pt x="804" y="254"/>
                  </a:lnTo>
                  <a:lnTo>
                    <a:pt x="804" y="256"/>
                  </a:lnTo>
                  <a:cubicBezTo>
                    <a:pt x="804" y="260"/>
                    <a:pt x="801" y="264"/>
                    <a:pt x="796" y="264"/>
                  </a:cubicBezTo>
                  <a:lnTo>
                    <a:pt x="795" y="264"/>
                  </a:lnTo>
                  <a:lnTo>
                    <a:pt x="793" y="264"/>
                  </a:lnTo>
                  <a:lnTo>
                    <a:pt x="791" y="264"/>
                  </a:lnTo>
                  <a:lnTo>
                    <a:pt x="790" y="264"/>
                  </a:lnTo>
                  <a:lnTo>
                    <a:pt x="788" y="264"/>
                  </a:lnTo>
                  <a:lnTo>
                    <a:pt x="786" y="264"/>
                  </a:lnTo>
                  <a:lnTo>
                    <a:pt x="785" y="264"/>
                  </a:lnTo>
                  <a:lnTo>
                    <a:pt x="783" y="264"/>
                  </a:lnTo>
                  <a:lnTo>
                    <a:pt x="781" y="264"/>
                  </a:lnTo>
                  <a:lnTo>
                    <a:pt x="780" y="264"/>
                  </a:lnTo>
                  <a:lnTo>
                    <a:pt x="778" y="264"/>
                  </a:lnTo>
                  <a:lnTo>
                    <a:pt x="776" y="264"/>
                  </a:lnTo>
                  <a:lnTo>
                    <a:pt x="773" y="264"/>
                  </a:lnTo>
                  <a:lnTo>
                    <a:pt x="771" y="264"/>
                  </a:lnTo>
                  <a:lnTo>
                    <a:pt x="770" y="264"/>
                  </a:lnTo>
                  <a:lnTo>
                    <a:pt x="768" y="264"/>
                  </a:lnTo>
                  <a:lnTo>
                    <a:pt x="766" y="264"/>
                  </a:lnTo>
                  <a:lnTo>
                    <a:pt x="765" y="264"/>
                  </a:lnTo>
                  <a:lnTo>
                    <a:pt x="763" y="264"/>
                  </a:lnTo>
                  <a:lnTo>
                    <a:pt x="761" y="264"/>
                  </a:lnTo>
                  <a:lnTo>
                    <a:pt x="760" y="264"/>
                  </a:lnTo>
                  <a:lnTo>
                    <a:pt x="758" y="264"/>
                  </a:lnTo>
                  <a:lnTo>
                    <a:pt x="756" y="264"/>
                  </a:lnTo>
                  <a:lnTo>
                    <a:pt x="755" y="264"/>
                  </a:lnTo>
                  <a:lnTo>
                    <a:pt x="763" y="256"/>
                  </a:lnTo>
                  <a:lnTo>
                    <a:pt x="763" y="257"/>
                  </a:lnTo>
                  <a:lnTo>
                    <a:pt x="763" y="259"/>
                  </a:lnTo>
                  <a:lnTo>
                    <a:pt x="763" y="261"/>
                  </a:lnTo>
                  <a:lnTo>
                    <a:pt x="763" y="262"/>
                  </a:lnTo>
                  <a:lnTo>
                    <a:pt x="763" y="264"/>
                  </a:lnTo>
                  <a:lnTo>
                    <a:pt x="763" y="266"/>
                  </a:lnTo>
                  <a:lnTo>
                    <a:pt x="763" y="267"/>
                  </a:lnTo>
                  <a:lnTo>
                    <a:pt x="763" y="269"/>
                  </a:lnTo>
                  <a:lnTo>
                    <a:pt x="763" y="271"/>
                  </a:lnTo>
                  <a:lnTo>
                    <a:pt x="763" y="272"/>
                  </a:lnTo>
                  <a:lnTo>
                    <a:pt x="763" y="274"/>
                  </a:lnTo>
                  <a:lnTo>
                    <a:pt x="763" y="276"/>
                  </a:lnTo>
                  <a:lnTo>
                    <a:pt x="763" y="278"/>
                  </a:lnTo>
                  <a:lnTo>
                    <a:pt x="763" y="279"/>
                  </a:lnTo>
                  <a:lnTo>
                    <a:pt x="763" y="281"/>
                  </a:lnTo>
                  <a:lnTo>
                    <a:pt x="755" y="273"/>
                  </a:lnTo>
                  <a:lnTo>
                    <a:pt x="756" y="273"/>
                  </a:lnTo>
                  <a:lnTo>
                    <a:pt x="758" y="273"/>
                  </a:lnTo>
                  <a:lnTo>
                    <a:pt x="760" y="273"/>
                  </a:lnTo>
                  <a:lnTo>
                    <a:pt x="761" y="273"/>
                  </a:lnTo>
                  <a:lnTo>
                    <a:pt x="763" y="273"/>
                  </a:lnTo>
                  <a:lnTo>
                    <a:pt x="765" y="273"/>
                  </a:lnTo>
                  <a:lnTo>
                    <a:pt x="766" y="273"/>
                  </a:lnTo>
                  <a:lnTo>
                    <a:pt x="768" y="273"/>
                  </a:lnTo>
                  <a:lnTo>
                    <a:pt x="770" y="273"/>
                  </a:lnTo>
                  <a:lnTo>
                    <a:pt x="771" y="273"/>
                  </a:lnTo>
                  <a:lnTo>
                    <a:pt x="773" y="273"/>
                  </a:lnTo>
                  <a:lnTo>
                    <a:pt x="776" y="273"/>
                  </a:lnTo>
                  <a:lnTo>
                    <a:pt x="778" y="273"/>
                  </a:lnTo>
                  <a:lnTo>
                    <a:pt x="780" y="273"/>
                  </a:lnTo>
                  <a:lnTo>
                    <a:pt x="781" y="273"/>
                  </a:lnTo>
                  <a:lnTo>
                    <a:pt x="783" y="273"/>
                  </a:lnTo>
                  <a:lnTo>
                    <a:pt x="785" y="273"/>
                  </a:lnTo>
                  <a:lnTo>
                    <a:pt x="786" y="273"/>
                  </a:lnTo>
                  <a:lnTo>
                    <a:pt x="788" y="273"/>
                  </a:lnTo>
                  <a:lnTo>
                    <a:pt x="790" y="273"/>
                  </a:lnTo>
                  <a:lnTo>
                    <a:pt x="791" y="273"/>
                  </a:lnTo>
                  <a:lnTo>
                    <a:pt x="793" y="273"/>
                  </a:lnTo>
                  <a:lnTo>
                    <a:pt x="795" y="273"/>
                  </a:lnTo>
                  <a:lnTo>
                    <a:pt x="796" y="273"/>
                  </a:lnTo>
                  <a:cubicBezTo>
                    <a:pt x="801" y="273"/>
                    <a:pt x="804" y="277"/>
                    <a:pt x="804" y="281"/>
                  </a:cubicBezTo>
                  <a:lnTo>
                    <a:pt x="804" y="283"/>
                  </a:lnTo>
                  <a:lnTo>
                    <a:pt x="804" y="284"/>
                  </a:lnTo>
                  <a:lnTo>
                    <a:pt x="804" y="286"/>
                  </a:lnTo>
                  <a:lnTo>
                    <a:pt x="804" y="288"/>
                  </a:lnTo>
                  <a:lnTo>
                    <a:pt x="804" y="289"/>
                  </a:lnTo>
                  <a:lnTo>
                    <a:pt x="804" y="291"/>
                  </a:lnTo>
                  <a:lnTo>
                    <a:pt x="804" y="294"/>
                  </a:lnTo>
                  <a:lnTo>
                    <a:pt x="804" y="296"/>
                  </a:lnTo>
                  <a:lnTo>
                    <a:pt x="804" y="298"/>
                  </a:lnTo>
                  <a:lnTo>
                    <a:pt x="804" y="300"/>
                  </a:lnTo>
                  <a:lnTo>
                    <a:pt x="804" y="301"/>
                  </a:lnTo>
                  <a:lnTo>
                    <a:pt x="804" y="305"/>
                  </a:lnTo>
                  <a:lnTo>
                    <a:pt x="804" y="306"/>
                  </a:lnTo>
                  <a:lnTo>
                    <a:pt x="804" y="308"/>
                  </a:lnTo>
                  <a:lnTo>
                    <a:pt x="804" y="311"/>
                  </a:lnTo>
                  <a:lnTo>
                    <a:pt x="804" y="313"/>
                  </a:lnTo>
                  <a:lnTo>
                    <a:pt x="804" y="315"/>
                  </a:lnTo>
                  <a:lnTo>
                    <a:pt x="804" y="316"/>
                  </a:lnTo>
                  <a:lnTo>
                    <a:pt x="804" y="318"/>
                  </a:lnTo>
                  <a:lnTo>
                    <a:pt x="804" y="320"/>
                  </a:lnTo>
                  <a:lnTo>
                    <a:pt x="804" y="322"/>
                  </a:lnTo>
                  <a:lnTo>
                    <a:pt x="804" y="323"/>
                  </a:lnTo>
                  <a:lnTo>
                    <a:pt x="804" y="325"/>
                  </a:lnTo>
                  <a:lnTo>
                    <a:pt x="804" y="327"/>
                  </a:lnTo>
                  <a:lnTo>
                    <a:pt x="804" y="328"/>
                  </a:lnTo>
                  <a:cubicBezTo>
                    <a:pt x="804" y="333"/>
                    <a:pt x="801" y="336"/>
                    <a:pt x="796" y="336"/>
                  </a:cubicBezTo>
                  <a:lnTo>
                    <a:pt x="795" y="336"/>
                  </a:lnTo>
                  <a:lnTo>
                    <a:pt x="793" y="336"/>
                  </a:lnTo>
                  <a:lnTo>
                    <a:pt x="791" y="336"/>
                  </a:lnTo>
                  <a:lnTo>
                    <a:pt x="788" y="336"/>
                  </a:lnTo>
                  <a:lnTo>
                    <a:pt x="785" y="336"/>
                  </a:lnTo>
                  <a:lnTo>
                    <a:pt x="781" y="336"/>
                  </a:lnTo>
                  <a:lnTo>
                    <a:pt x="778" y="336"/>
                  </a:lnTo>
                  <a:lnTo>
                    <a:pt x="775" y="336"/>
                  </a:lnTo>
                  <a:lnTo>
                    <a:pt x="771" y="336"/>
                  </a:lnTo>
                  <a:lnTo>
                    <a:pt x="766" y="336"/>
                  </a:lnTo>
                  <a:lnTo>
                    <a:pt x="763" y="336"/>
                  </a:lnTo>
                  <a:lnTo>
                    <a:pt x="758" y="336"/>
                  </a:lnTo>
                  <a:lnTo>
                    <a:pt x="753" y="336"/>
                  </a:lnTo>
                  <a:lnTo>
                    <a:pt x="750" y="336"/>
                  </a:lnTo>
                  <a:lnTo>
                    <a:pt x="745" y="336"/>
                  </a:lnTo>
                  <a:lnTo>
                    <a:pt x="740" y="336"/>
                  </a:lnTo>
                  <a:lnTo>
                    <a:pt x="736" y="336"/>
                  </a:lnTo>
                  <a:lnTo>
                    <a:pt x="731" y="336"/>
                  </a:lnTo>
                  <a:lnTo>
                    <a:pt x="728" y="336"/>
                  </a:lnTo>
                  <a:lnTo>
                    <a:pt x="723" y="336"/>
                  </a:lnTo>
                  <a:lnTo>
                    <a:pt x="720" y="336"/>
                  </a:lnTo>
                  <a:lnTo>
                    <a:pt x="716" y="336"/>
                  </a:lnTo>
                  <a:lnTo>
                    <a:pt x="713" y="336"/>
                  </a:lnTo>
                  <a:lnTo>
                    <a:pt x="710" y="336"/>
                  </a:lnTo>
                  <a:lnTo>
                    <a:pt x="708" y="336"/>
                  </a:lnTo>
                  <a:lnTo>
                    <a:pt x="706" y="336"/>
                  </a:lnTo>
                  <a:lnTo>
                    <a:pt x="705" y="336"/>
                  </a:lnTo>
                  <a:lnTo>
                    <a:pt x="703" y="336"/>
                  </a:lnTo>
                  <a:lnTo>
                    <a:pt x="701" y="336"/>
                  </a:lnTo>
                  <a:cubicBezTo>
                    <a:pt x="697" y="336"/>
                    <a:pt x="693" y="333"/>
                    <a:pt x="693" y="328"/>
                  </a:cubicBezTo>
                  <a:lnTo>
                    <a:pt x="693" y="327"/>
                  </a:lnTo>
                  <a:lnTo>
                    <a:pt x="693" y="325"/>
                  </a:lnTo>
                  <a:lnTo>
                    <a:pt x="693" y="323"/>
                  </a:lnTo>
                  <a:lnTo>
                    <a:pt x="693" y="320"/>
                  </a:lnTo>
                  <a:lnTo>
                    <a:pt x="693" y="316"/>
                  </a:lnTo>
                  <a:lnTo>
                    <a:pt x="693" y="313"/>
                  </a:lnTo>
                  <a:lnTo>
                    <a:pt x="693" y="310"/>
                  </a:lnTo>
                  <a:lnTo>
                    <a:pt x="693" y="305"/>
                  </a:lnTo>
                  <a:lnTo>
                    <a:pt x="693" y="300"/>
                  </a:lnTo>
                  <a:lnTo>
                    <a:pt x="693" y="296"/>
                  </a:lnTo>
                  <a:lnTo>
                    <a:pt x="693" y="289"/>
                  </a:lnTo>
                  <a:lnTo>
                    <a:pt x="693" y="284"/>
                  </a:lnTo>
                  <a:lnTo>
                    <a:pt x="693" y="279"/>
                  </a:lnTo>
                  <a:lnTo>
                    <a:pt x="693" y="274"/>
                  </a:lnTo>
                  <a:lnTo>
                    <a:pt x="693" y="269"/>
                  </a:lnTo>
                  <a:lnTo>
                    <a:pt x="693" y="262"/>
                  </a:lnTo>
                  <a:lnTo>
                    <a:pt x="693" y="257"/>
                  </a:lnTo>
                  <a:lnTo>
                    <a:pt x="693" y="252"/>
                  </a:lnTo>
                  <a:lnTo>
                    <a:pt x="693" y="247"/>
                  </a:lnTo>
                  <a:lnTo>
                    <a:pt x="693" y="242"/>
                  </a:lnTo>
                  <a:lnTo>
                    <a:pt x="693" y="237"/>
                  </a:lnTo>
                  <a:lnTo>
                    <a:pt x="693" y="232"/>
                  </a:lnTo>
                  <a:lnTo>
                    <a:pt x="693" y="227"/>
                  </a:lnTo>
                  <a:lnTo>
                    <a:pt x="693" y="223"/>
                  </a:lnTo>
                  <a:lnTo>
                    <a:pt x="693" y="220"/>
                  </a:lnTo>
                  <a:lnTo>
                    <a:pt x="693" y="217"/>
                  </a:lnTo>
                  <a:lnTo>
                    <a:pt x="693" y="215"/>
                  </a:lnTo>
                  <a:lnTo>
                    <a:pt x="693" y="212"/>
                  </a:lnTo>
                  <a:lnTo>
                    <a:pt x="693" y="210"/>
                  </a:lnTo>
                  <a:lnTo>
                    <a:pt x="701" y="218"/>
                  </a:lnTo>
                  <a:lnTo>
                    <a:pt x="698" y="218"/>
                  </a:lnTo>
                  <a:lnTo>
                    <a:pt x="695" y="218"/>
                  </a:lnTo>
                  <a:lnTo>
                    <a:pt x="690" y="218"/>
                  </a:lnTo>
                  <a:lnTo>
                    <a:pt x="683" y="218"/>
                  </a:lnTo>
                  <a:lnTo>
                    <a:pt x="675" y="218"/>
                  </a:lnTo>
                  <a:lnTo>
                    <a:pt x="667" y="218"/>
                  </a:lnTo>
                  <a:lnTo>
                    <a:pt x="657" y="218"/>
                  </a:lnTo>
                  <a:lnTo>
                    <a:pt x="647" y="218"/>
                  </a:lnTo>
                  <a:lnTo>
                    <a:pt x="635" y="218"/>
                  </a:lnTo>
                  <a:lnTo>
                    <a:pt x="623" y="218"/>
                  </a:lnTo>
                  <a:lnTo>
                    <a:pt x="610" y="218"/>
                  </a:lnTo>
                  <a:lnTo>
                    <a:pt x="598" y="218"/>
                  </a:lnTo>
                  <a:lnTo>
                    <a:pt x="585" y="218"/>
                  </a:lnTo>
                  <a:lnTo>
                    <a:pt x="572" y="218"/>
                  </a:lnTo>
                  <a:lnTo>
                    <a:pt x="559" y="218"/>
                  </a:lnTo>
                  <a:lnTo>
                    <a:pt x="544" y="218"/>
                  </a:lnTo>
                  <a:lnTo>
                    <a:pt x="530" y="218"/>
                  </a:lnTo>
                  <a:lnTo>
                    <a:pt x="517" y="218"/>
                  </a:lnTo>
                  <a:lnTo>
                    <a:pt x="505" y="218"/>
                  </a:lnTo>
                  <a:lnTo>
                    <a:pt x="492" y="218"/>
                  </a:lnTo>
                  <a:lnTo>
                    <a:pt x="480" y="218"/>
                  </a:lnTo>
                  <a:lnTo>
                    <a:pt x="469" y="218"/>
                  </a:lnTo>
                  <a:lnTo>
                    <a:pt x="459" y="218"/>
                  </a:lnTo>
                  <a:lnTo>
                    <a:pt x="449" y="218"/>
                  </a:lnTo>
                  <a:lnTo>
                    <a:pt x="441" y="218"/>
                  </a:lnTo>
                  <a:lnTo>
                    <a:pt x="432" y="218"/>
                  </a:lnTo>
                  <a:lnTo>
                    <a:pt x="426" y="218"/>
                  </a:lnTo>
                  <a:lnTo>
                    <a:pt x="421" y="218"/>
                  </a:lnTo>
                  <a:lnTo>
                    <a:pt x="417" y="218"/>
                  </a:lnTo>
                  <a:lnTo>
                    <a:pt x="416" y="218"/>
                  </a:lnTo>
                  <a:lnTo>
                    <a:pt x="414" y="218"/>
                  </a:lnTo>
                  <a:lnTo>
                    <a:pt x="422" y="210"/>
                  </a:lnTo>
                  <a:lnTo>
                    <a:pt x="422" y="212"/>
                  </a:lnTo>
                  <a:lnTo>
                    <a:pt x="422" y="213"/>
                  </a:lnTo>
                  <a:lnTo>
                    <a:pt x="422" y="215"/>
                  </a:lnTo>
                  <a:lnTo>
                    <a:pt x="422" y="217"/>
                  </a:lnTo>
                  <a:lnTo>
                    <a:pt x="422" y="218"/>
                  </a:lnTo>
                  <a:lnTo>
                    <a:pt x="422" y="220"/>
                  </a:lnTo>
                  <a:lnTo>
                    <a:pt x="422" y="222"/>
                  </a:lnTo>
                  <a:lnTo>
                    <a:pt x="422" y="223"/>
                  </a:lnTo>
                  <a:lnTo>
                    <a:pt x="422" y="225"/>
                  </a:lnTo>
                  <a:lnTo>
                    <a:pt x="422" y="227"/>
                  </a:lnTo>
                  <a:lnTo>
                    <a:pt x="422" y="228"/>
                  </a:lnTo>
                  <a:lnTo>
                    <a:pt x="422" y="232"/>
                  </a:lnTo>
                  <a:lnTo>
                    <a:pt x="422" y="234"/>
                  </a:lnTo>
                  <a:lnTo>
                    <a:pt x="422" y="235"/>
                  </a:lnTo>
                  <a:lnTo>
                    <a:pt x="422" y="237"/>
                  </a:lnTo>
                  <a:lnTo>
                    <a:pt x="422" y="239"/>
                  </a:lnTo>
                  <a:lnTo>
                    <a:pt x="422" y="240"/>
                  </a:lnTo>
                  <a:lnTo>
                    <a:pt x="422" y="242"/>
                  </a:lnTo>
                  <a:lnTo>
                    <a:pt x="422" y="244"/>
                  </a:lnTo>
                  <a:lnTo>
                    <a:pt x="422" y="245"/>
                  </a:lnTo>
                  <a:cubicBezTo>
                    <a:pt x="422" y="250"/>
                    <a:pt x="418" y="253"/>
                    <a:pt x="414" y="253"/>
                  </a:cubicBezTo>
                  <a:lnTo>
                    <a:pt x="412" y="253"/>
                  </a:lnTo>
                  <a:lnTo>
                    <a:pt x="411" y="253"/>
                  </a:lnTo>
                  <a:lnTo>
                    <a:pt x="409" y="253"/>
                  </a:lnTo>
                  <a:lnTo>
                    <a:pt x="407" y="253"/>
                  </a:lnTo>
                  <a:lnTo>
                    <a:pt x="404" y="253"/>
                  </a:lnTo>
                  <a:lnTo>
                    <a:pt x="401" y="253"/>
                  </a:lnTo>
                  <a:lnTo>
                    <a:pt x="397" y="253"/>
                  </a:lnTo>
                  <a:lnTo>
                    <a:pt x="394" y="253"/>
                  </a:lnTo>
                  <a:lnTo>
                    <a:pt x="391" y="253"/>
                  </a:lnTo>
                  <a:lnTo>
                    <a:pt x="386" y="253"/>
                  </a:lnTo>
                  <a:lnTo>
                    <a:pt x="381" y="253"/>
                  </a:lnTo>
                  <a:lnTo>
                    <a:pt x="377" y="253"/>
                  </a:lnTo>
                  <a:lnTo>
                    <a:pt x="372" y="253"/>
                  </a:lnTo>
                  <a:lnTo>
                    <a:pt x="367" y="253"/>
                  </a:lnTo>
                  <a:lnTo>
                    <a:pt x="362" y="253"/>
                  </a:lnTo>
                  <a:lnTo>
                    <a:pt x="357" y="253"/>
                  </a:lnTo>
                  <a:lnTo>
                    <a:pt x="352" y="253"/>
                  </a:lnTo>
                  <a:lnTo>
                    <a:pt x="349" y="253"/>
                  </a:lnTo>
                  <a:lnTo>
                    <a:pt x="344" y="253"/>
                  </a:lnTo>
                  <a:lnTo>
                    <a:pt x="339" y="253"/>
                  </a:lnTo>
                  <a:lnTo>
                    <a:pt x="336" y="253"/>
                  </a:lnTo>
                  <a:lnTo>
                    <a:pt x="331" y="253"/>
                  </a:lnTo>
                  <a:lnTo>
                    <a:pt x="328" y="253"/>
                  </a:lnTo>
                  <a:lnTo>
                    <a:pt x="324" y="253"/>
                  </a:lnTo>
                  <a:lnTo>
                    <a:pt x="321" y="253"/>
                  </a:lnTo>
                  <a:lnTo>
                    <a:pt x="318" y="253"/>
                  </a:lnTo>
                  <a:lnTo>
                    <a:pt x="316" y="253"/>
                  </a:lnTo>
                  <a:lnTo>
                    <a:pt x="314" y="253"/>
                  </a:lnTo>
                  <a:lnTo>
                    <a:pt x="313" y="253"/>
                  </a:lnTo>
                  <a:lnTo>
                    <a:pt x="311" y="253"/>
                  </a:lnTo>
                  <a:cubicBezTo>
                    <a:pt x="307" y="253"/>
                    <a:pt x="303" y="250"/>
                    <a:pt x="303" y="245"/>
                  </a:cubicBezTo>
                  <a:lnTo>
                    <a:pt x="303" y="244"/>
                  </a:lnTo>
                  <a:lnTo>
                    <a:pt x="303" y="242"/>
                  </a:lnTo>
                  <a:lnTo>
                    <a:pt x="303" y="240"/>
                  </a:lnTo>
                  <a:lnTo>
                    <a:pt x="303" y="239"/>
                  </a:lnTo>
                  <a:lnTo>
                    <a:pt x="303" y="237"/>
                  </a:lnTo>
                  <a:lnTo>
                    <a:pt x="303" y="235"/>
                  </a:lnTo>
                  <a:lnTo>
                    <a:pt x="303" y="234"/>
                  </a:lnTo>
                  <a:lnTo>
                    <a:pt x="303" y="232"/>
                  </a:lnTo>
                  <a:lnTo>
                    <a:pt x="303" y="228"/>
                  </a:lnTo>
                  <a:lnTo>
                    <a:pt x="303" y="227"/>
                  </a:lnTo>
                  <a:lnTo>
                    <a:pt x="303" y="225"/>
                  </a:lnTo>
                  <a:lnTo>
                    <a:pt x="303" y="223"/>
                  </a:lnTo>
                  <a:lnTo>
                    <a:pt x="303" y="222"/>
                  </a:lnTo>
                  <a:lnTo>
                    <a:pt x="303" y="220"/>
                  </a:lnTo>
                  <a:lnTo>
                    <a:pt x="303" y="218"/>
                  </a:lnTo>
                  <a:lnTo>
                    <a:pt x="303" y="217"/>
                  </a:lnTo>
                  <a:lnTo>
                    <a:pt x="303" y="215"/>
                  </a:lnTo>
                  <a:lnTo>
                    <a:pt x="303" y="213"/>
                  </a:lnTo>
                  <a:lnTo>
                    <a:pt x="303" y="212"/>
                  </a:lnTo>
                  <a:lnTo>
                    <a:pt x="303" y="210"/>
                  </a:lnTo>
                  <a:lnTo>
                    <a:pt x="311" y="218"/>
                  </a:lnTo>
                  <a:lnTo>
                    <a:pt x="309" y="218"/>
                  </a:lnTo>
                  <a:lnTo>
                    <a:pt x="308" y="218"/>
                  </a:lnTo>
                  <a:lnTo>
                    <a:pt x="306" y="218"/>
                  </a:lnTo>
                  <a:lnTo>
                    <a:pt x="303" y="218"/>
                  </a:lnTo>
                  <a:lnTo>
                    <a:pt x="301" y="218"/>
                  </a:lnTo>
                  <a:lnTo>
                    <a:pt x="298" y="218"/>
                  </a:lnTo>
                  <a:lnTo>
                    <a:pt x="296" y="218"/>
                  </a:lnTo>
                  <a:lnTo>
                    <a:pt x="293" y="218"/>
                  </a:lnTo>
                  <a:lnTo>
                    <a:pt x="289" y="218"/>
                  </a:lnTo>
                  <a:lnTo>
                    <a:pt x="288" y="218"/>
                  </a:lnTo>
                  <a:lnTo>
                    <a:pt x="284" y="218"/>
                  </a:lnTo>
                  <a:lnTo>
                    <a:pt x="281" y="218"/>
                  </a:lnTo>
                  <a:lnTo>
                    <a:pt x="278" y="218"/>
                  </a:lnTo>
                  <a:lnTo>
                    <a:pt x="274" y="218"/>
                  </a:lnTo>
                  <a:lnTo>
                    <a:pt x="271" y="218"/>
                  </a:lnTo>
                  <a:lnTo>
                    <a:pt x="268" y="218"/>
                  </a:lnTo>
                  <a:lnTo>
                    <a:pt x="264" y="218"/>
                  </a:lnTo>
                  <a:lnTo>
                    <a:pt x="263" y="218"/>
                  </a:lnTo>
                  <a:lnTo>
                    <a:pt x="259" y="218"/>
                  </a:lnTo>
                  <a:lnTo>
                    <a:pt x="256" y="218"/>
                  </a:lnTo>
                  <a:lnTo>
                    <a:pt x="254" y="218"/>
                  </a:lnTo>
                  <a:lnTo>
                    <a:pt x="253" y="218"/>
                  </a:lnTo>
                  <a:lnTo>
                    <a:pt x="249" y="218"/>
                  </a:lnTo>
                  <a:lnTo>
                    <a:pt x="248" y="218"/>
                  </a:lnTo>
                  <a:lnTo>
                    <a:pt x="246" y="218"/>
                  </a:lnTo>
                  <a:lnTo>
                    <a:pt x="244" y="218"/>
                  </a:lnTo>
                  <a:lnTo>
                    <a:pt x="250" y="204"/>
                  </a:lnTo>
                  <a:lnTo>
                    <a:pt x="252" y="206"/>
                  </a:lnTo>
                  <a:cubicBezTo>
                    <a:pt x="253" y="207"/>
                    <a:pt x="254" y="209"/>
                    <a:pt x="254" y="212"/>
                  </a:cubicBezTo>
                  <a:lnTo>
                    <a:pt x="254" y="215"/>
                  </a:lnTo>
                  <a:lnTo>
                    <a:pt x="252" y="209"/>
                  </a:lnTo>
                  <a:lnTo>
                    <a:pt x="253" y="211"/>
                  </a:lnTo>
                  <a:cubicBezTo>
                    <a:pt x="254" y="212"/>
                    <a:pt x="255" y="212"/>
                    <a:pt x="255" y="213"/>
                  </a:cubicBezTo>
                  <a:lnTo>
                    <a:pt x="257" y="216"/>
                  </a:lnTo>
                  <a:lnTo>
                    <a:pt x="259" y="223"/>
                  </a:lnTo>
                  <a:lnTo>
                    <a:pt x="260" y="225"/>
                  </a:lnTo>
                  <a:lnTo>
                    <a:pt x="262" y="231"/>
                  </a:lnTo>
                  <a:lnTo>
                    <a:pt x="261" y="229"/>
                  </a:lnTo>
                  <a:lnTo>
                    <a:pt x="264" y="234"/>
                  </a:lnTo>
                  <a:cubicBezTo>
                    <a:pt x="265" y="235"/>
                    <a:pt x="265" y="235"/>
                    <a:pt x="265" y="236"/>
                  </a:cubicBezTo>
                  <a:lnTo>
                    <a:pt x="267" y="241"/>
                  </a:lnTo>
                  <a:lnTo>
                    <a:pt x="269" y="246"/>
                  </a:lnTo>
                  <a:cubicBezTo>
                    <a:pt x="269" y="247"/>
                    <a:pt x="269" y="248"/>
                    <a:pt x="269" y="249"/>
                  </a:cubicBezTo>
                  <a:lnTo>
                    <a:pt x="269" y="256"/>
                  </a:lnTo>
                  <a:lnTo>
                    <a:pt x="269" y="253"/>
                  </a:lnTo>
                  <a:lnTo>
                    <a:pt x="270" y="258"/>
                  </a:lnTo>
                  <a:lnTo>
                    <a:pt x="272" y="265"/>
                  </a:lnTo>
                  <a:cubicBezTo>
                    <a:pt x="272" y="266"/>
                    <a:pt x="272" y="267"/>
                    <a:pt x="272" y="267"/>
                  </a:cubicBezTo>
                  <a:lnTo>
                    <a:pt x="272" y="274"/>
                  </a:lnTo>
                  <a:lnTo>
                    <a:pt x="272" y="279"/>
                  </a:lnTo>
                  <a:lnTo>
                    <a:pt x="272" y="286"/>
                  </a:lnTo>
                  <a:cubicBezTo>
                    <a:pt x="272" y="287"/>
                    <a:pt x="272" y="287"/>
                    <a:pt x="272" y="288"/>
                  </a:cubicBezTo>
                  <a:lnTo>
                    <a:pt x="271" y="295"/>
                  </a:lnTo>
                  <a:lnTo>
                    <a:pt x="269" y="301"/>
                  </a:lnTo>
                  <a:lnTo>
                    <a:pt x="267" y="308"/>
                  </a:lnTo>
                  <a:lnTo>
                    <a:pt x="265" y="314"/>
                  </a:lnTo>
                  <a:lnTo>
                    <a:pt x="262" y="322"/>
                  </a:lnTo>
                  <a:cubicBezTo>
                    <a:pt x="261" y="322"/>
                    <a:pt x="261" y="323"/>
                    <a:pt x="260" y="324"/>
                  </a:cubicBezTo>
                  <a:lnTo>
                    <a:pt x="255" y="329"/>
                  </a:lnTo>
                  <a:lnTo>
                    <a:pt x="251" y="335"/>
                  </a:lnTo>
                  <a:cubicBezTo>
                    <a:pt x="251" y="335"/>
                    <a:pt x="250" y="335"/>
                    <a:pt x="250" y="336"/>
                  </a:cubicBezTo>
                  <a:lnTo>
                    <a:pt x="245" y="341"/>
                  </a:lnTo>
                  <a:cubicBezTo>
                    <a:pt x="245" y="341"/>
                    <a:pt x="245" y="341"/>
                    <a:pt x="244" y="341"/>
                  </a:cubicBezTo>
                  <a:lnTo>
                    <a:pt x="238" y="347"/>
                  </a:lnTo>
                  <a:lnTo>
                    <a:pt x="229" y="352"/>
                  </a:lnTo>
                  <a:cubicBezTo>
                    <a:pt x="228" y="352"/>
                    <a:pt x="228" y="352"/>
                    <a:pt x="228" y="353"/>
                  </a:cubicBezTo>
                  <a:lnTo>
                    <a:pt x="219" y="356"/>
                  </a:lnTo>
                  <a:lnTo>
                    <a:pt x="210" y="361"/>
                  </a:lnTo>
                  <a:cubicBezTo>
                    <a:pt x="209" y="361"/>
                    <a:pt x="209" y="361"/>
                    <a:pt x="208" y="361"/>
                  </a:cubicBezTo>
                  <a:lnTo>
                    <a:pt x="197" y="365"/>
                  </a:lnTo>
                  <a:lnTo>
                    <a:pt x="185" y="368"/>
                  </a:lnTo>
                  <a:cubicBezTo>
                    <a:pt x="184" y="368"/>
                    <a:pt x="183" y="369"/>
                    <a:pt x="182" y="368"/>
                  </a:cubicBezTo>
                  <a:lnTo>
                    <a:pt x="172" y="367"/>
                  </a:lnTo>
                  <a:lnTo>
                    <a:pt x="162" y="365"/>
                  </a:lnTo>
                  <a:lnTo>
                    <a:pt x="153" y="363"/>
                  </a:lnTo>
                  <a:cubicBezTo>
                    <a:pt x="153" y="363"/>
                    <a:pt x="152" y="363"/>
                    <a:pt x="152" y="363"/>
                  </a:cubicBezTo>
                  <a:lnTo>
                    <a:pt x="143" y="359"/>
                  </a:lnTo>
                  <a:lnTo>
                    <a:pt x="145" y="360"/>
                  </a:lnTo>
                  <a:lnTo>
                    <a:pt x="136" y="358"/>
                  </a:lnTo>
                  <a:cubicBezTo>
                    <a:pt x="135" y="358"/>
                    <a:pt x="134" y="358"/>
                    <a:pt x="134" y="357"/>
                  </a:cubicBezTo>
                  <a:lnTo>
                    <a:pt x="129" y="354"/>
                  </a:lnTo>
                  <a:lnTo>
                    <a:pt x="123" y="351"/>
                  </a:lnTo>
                  <a:cubicBezTo>
                    <a:pt x="122" y="350"/>
                    <a:pt x="121" y="350"/>
                    <a:pt x="121" y="349"/>
                  </a:cubicBezTo>
                  <a:lnTo>
                    <a:pt x="116" y="344"/>
                  </a:lnTo>
                  <a:lnTo>
                    <a:pt x="117" y="345"/>
                  </a:lnTo>
                  <a:lnTo>
                    <a:pt x="112" y="342"/>
                  </a:lnTo>
                  <a:cubicBezTo>
                    <a:pt x="112" y="341"/>
                    <a:pt x="111" y="341"/>
                    <a:pt x="111" y="341"/>
                  </a:cubicBezTo>
                  <a:lnTo>
                    <a:pt x="106" y="336"/>
                  </a:lnTo>
                  <a:lnTo>
                    <a:pt x="102" y="332"/>
                  </a:lnTo>
                  <a:cubicBezTo>
                    <a:pt x="102" y="332"/>
                    <a:pt x="102" y="331"/>
                    <a:pt x="101" y="331"/>
                  </a:cubicBezTo>
                  <a:lnTo>
                    <a:pt x="98" y="326"/>
                  </a:lnTo>
                  <a:cubicBezTo>
                    <a:pt x="98" y="325"/>
                    <a:pt x="97" y="325"/>
                    <a:pt x="97" y="324"/>
                  </a:cubicBezTo>
                  <a:lnTo>
                    <a:pt x="96" y="319"/>
                  </a:lnTo>
                  <a:lnTo>
                    <a:pt x="96" y="321"/>
                  </a:lnTo>
                  <a:lnTo>
                    <a:pt x="93" y="316"/>
                  </a:lnTo>
                  <a:cubicBezTo>
                    <a:pt x="93" y="315"/>
                    <a:pt x="92" y="315"/>
                    <a:pt x="92" y="314"/>
                  </a:cubicBezTo>
                  <a:lnTo>
                    <a:pt x="91" y="309"/>
                  </a:lnTo>
                  <a:lnTo>
                    <a:pt x="89" y="304"/>
                  </a:lnTo>
                  <a:cubicBezTo>
                    <a:pt x="89" y="303"/>
                    <a:pt x="89" y="302"/>
                    <a:pt x="89" y="301"/>
                  </a:cubicBezTo>
                  <a:lnTo>
                    <a:pt x="89" y="298"/>
                  </a:lnTo>
                  <a:lnTo>
                    <a:pt x="89" y="300"/>
                  </a:lnTo>
                  <a:lnTo>
                    <a:pt x="87" y="295"/>
                  </a:lnTo>
                  <a:cubicBezTo>
                    <a:pt x="87" y="294"/>
                    <a:pt x="87" y="294"/>
                    <a:pt x="87" y="293"/>
                  </a:cubicBezTo>
                  <a:lnTo>
                    <a:pt x="87" y="288"/>
                  </a:lnTo>
                  <a:lnTo>
                    <a:pt x="87" y="290"/>
                  </a:lnTo>
                  <a:lnTo>
                    <a:pt x="86" y="285"/>
                  </a:lnTo>
                  <a:cubicBezTo>
                    <a:pt x="85" y="284"/>
                    <a:pt x="85" y="283"/>
                    <a:pt x="85" y="283"/>
                  </a:cubicBezTo>
                  <a:lnTo>
                    <a:pt x="85" y="279"/>
                  </a:lnTo>
                  <a:lnTo>
                    <a:pt x="85" y="274"/>
                  </a:lnTo>
                  <a:lnTo>
                    <a:pt x="85" y="271"/>
                  </a:lnTo>
                  <a:lnTo>
                    <a:pt x="85" y="267"/>
                  </a:lnTo>
                  <a:cubicBezTo>
                    <a:pt x="85" y="266"/>
                    <a:pt x="85" y="265"/>
                    <a:pt x="86" y="264"/>
                  </a:cubicBezTo>
                  <a:lnTo>
                    <a:pt x="88" y="260"/>
                  </a:lnTo>
                  <a:lnTo>
                    <a:pt x="87" y="264"/>
                  </a:lnTo>
                  <a:lnTo>
                    <a:pt x="87" y="261"/>
                  </a:lnTo>
                  <a:lnTo>
                    <a:pt x="87" y="257"/>
                  </a:lnTo>
                  <a:lnTo>
                    <a:pt x="87" y="256"/>
                  </a:lnTo>
                  <a:cubicBezTo>
                    <a:pt x="87" y="253"/>
                    <a:pt x="88" y="251"/>
                    <a:pt x="89" y="250"/>
                  </a:cubicBezTo>
                  <a:lnTo>
                    <a:pt x="91" y="248"/>
                  </a:lnTo>
                  <a:lnTo>
                    <a:pt x="89" y="254"/>
                  </a:lnTo>
                  <a:lnTo>
                    <a:pt x="89" y="252"/>
                  </a:lnTo>
                  <a:lnTo>
                    <a:pt x="89" y="250"/>
                  </a:lnTo>
                  <a:lnTo>
                    <a:pt x="97" y="258"/>
                  </a:lnTo>
                  <a:lnTo>
                    <a:pt x="95" y="258"/>
                  </a:lnTo>
                  <a:lnTo>
                    <a:pt x="101" y="256"/>
                  </a:lnTo>
                  <a:lnTo>
                    <a:pt x="99" y="258"/>
                  </a:lnTo>
                  <a:cubicBezTo>
                    <a:pt x="97" y="259"/>
                    <a:pt x="95" y="260"/>
                    <a:pt x="93" y="260"/>
                  </a:cubicBezTo>
                  <a:lnTo>
                    <a:pt x="90" y="260"/>
                  </a:lnTo>
                  <a:lnTo>
                    <a:pt x="88" y="260"/>
                  </a:lnTo>
                  <a:lnTo>
                    <a:pt x="85" y="260"/>
                  </a:lnTo>
                  <a:lnTo>
                    <a:pt x="83" y="260"/>
                  </a:lnTo>
                  <a:cubicBezTo>
                    <a:pt x="82" y="260"/>
                    <a:pt x="81" y="260"/>
                    <a:pt x="80" y="259"/>
                  </a:cubicBezTo>
                  <a:lnTo>
                    <a:pt x="76" y="258"/>
                  </a:lnTo>
                  <a:lnTo>
                    <a:pt x="80" y="258"/>
                  </a:lnTo>
                  <a:lnTo>
                    <a:pt x="77" y="258"/>
                  </a:lnTo>
                  <a:lnTo>
                    <a:pt x="73" y="258"/>
                  </a:lnTo>
                  <a:lnTo>
                    <a:pt x="70" y="258"/>
                  </a:lnTo>
                  <a:cubicBezTo>
                    <a:pt x="69" y="258"/>
                    <a:pt x="68" y="258"/>
                    <a:pt x="67" y="258"/>
                  </a:cubicBezTo>
                  <a:lnTo>
                    <a:pt x="62" y="256"/>
                  </a:lnTo>
                  <a:lnTo>
                    <a:pt x="65" y="257"/>
                  </a:lnTo>
                  <a:lnTo>
                    <a:pt x="62" y="257"/>
                  </a:lnTo>
                  <a:cubicBezTo>
                    <a:pt x="61" y="257"/>
                    <a:pt x="60" y="257"/>
                    <a:pt x="59" y="256"/>
                  </a:cubicBezTo>
                  <a:lnTo>
                    <a:pt x="54" y="255"/>
                  </a:lnTo>
                  <a:cubicBezTo>
                    <a:pt x="54" y="255"/>
                    <a:pt x="53" y="254"/>
                    <a:pt x="53" y="254"/>
                  </a:cubicBezTo>
                  <a:lnTo>
                    <a:pt x="50" y="253"/>
                  </a:lnTo>
                  <a:lnTo>
                    <a:pt x="46" y="251"/>
                  </a:lnTo>
                  <a:lnTo>
                    <a:pt x="47" y="251"/>
                  </a:lnTo>
                  <a:lnTo>
                    <a:pt x="42" y="250"/>
                  </a:lnTo>
                  <a:cubicBezTo>
                    <a:pt x="42" y="249"/>
                    <a:pt x="42" y="249"/>
                    <a:pt x="41" y="249"/>
                  </a:cubicBezTo>
                  <a:lnTo>
                    <a:pt x="38" y="247"/>
                  </a:lnTo>
                  <a:lnTo>
                    <a:pt x="39" y="248"/>
                  </a:lnTo>
                  <a:lnTo>
                    <a:pt x="34" y="246"/>
                  </a:lnTo>
                  <a:cubicBezTo>
                    <a:pt x="33" y="246"/>
                    <a:pt x="32" y="245"/>
                    <a:pt x="31" y="244"/>
                  </a:cubicBezTo>
                  <a:lnTo>
                    <a:pt x="28" y="241"/>
                  </a:lnTo>
                  <a:lnTo>
                    <a:pt x="24" y="237"/>
                  </a:lnTo>
                  <a:lnTo>
                    <a:pt x="21" y="234"/>
                  </a:lnTo>
                  <a:lnTo>
                    <a:pt x="18" y="231"/>
                  </a:lnTo>
                  <a:cubicBezTo>
                    <a:pt x="17" y="230"/>
                    <a:pt x="17" y="230"/>
                    <a:pt x="17" y="229"/>
                  </a:cubicBezTo>
                  <a:lnTo>
                    <a:pt x="13" y="224"/>
                  </a:lnTo>
                  <a:lnTo>
                    <a:pt x="11" y="220"/>
                  </a:lnTo>
                  <a:lnTo>
                    <a:pt x="8" y="216"/>
                  </a:lnTo>
                  <a:cubicBezTo>
                    <a:pt x="8" y="215"/>
                    <a:pt x="8" y="215"/>
                    <a:pt x="8" y="214"/>
                  </a:cubicBezTo>
                  <a:lnTo>
                    <a:pt x="6" y="209"/>
                  </a:lnTo>
                  <a:lnTo>
                    <a:pt x="4" y="202"/>
                  </a:lnTo>
                  <a:lnTo>
                    <a:pt x="2" y="195"/>
                  </a:lnTo>
                  <a:lnTo>
                    <a:pt x="1" y="188"/>
                  </a:lnTo>
                  <a:cubicBezTo>
                    <a:pt x="1" y="187"/>
                    <a:pt x="0" y="187"/>
                    <a:pt x="0" y="186"/>
                  </a:cubicBezTo>
                  <a:lnTo>
                    <a:pt x="0" y="179"/>
                  </a:lnTo>
                  <a:cubicBezTo>
                    <a:pt x="0" y="179"/>
                    <a:pt x="1" y="178"/>
                    <a:pt x="1" y="177"/>
                  </a:cubicBezTo>
                  <a:lnTo>
                    <a:pt x="2" y="171"/>
                  </a:lnTo>
                  <a:lnTo>
                    <a:pt x="4" y="164"/>
                  </a:lnTo>
                  <a:lnTo>
                    <a:pt x="6" y="158"/>
                  </a:lnTo>
                  <a:lnTo>
                    <a:pt x="7" y="152"/>
                  </a:lnTo>
                  <a:lnTo>
                    <a:pt x="9" y="146"/>
                  </a:lnTo>
                  <a:cubicBezTo>
                    <a:pt x="10" y="145"/>
                    <a:pt x="10" y="144"/>
                    <a:pt x="11" y="143"/>
                  </a:cubicBezTo>
                  <a:lnTo>
                    <a:pt x="14" y="140"/>
                  </a:lnTo>
                  <a:lnTo>
                    <a:pt x="13" y="141"/>
                  </a:lnTo>
                  <a:lnTo>
                    <a:pt x="17" y="136"/>
                  </a:lnTo>
                  <a:cubicBezTo>
                    <a:pt x="17" y="136"/>
                    <a:pt x="17" y="135"/>
                    <a:pt x="18" y="135"/>
                  </a:cubicBezTo>
                  <a:lnTo>
                    <a:pt x="21" y="131"/>
                  </a:lnTo>
                  <a:lnTo>
                    <a:pt x="24" y="128"/>
                  </a:lnTo>
                  <a:lnTo>
                    <a:pt x="28" y="125"/>
                  </a:lnTo>
                  <a:cubicBezTo>
                    <a:pt x="28" y="124"/>
                    <a:pt x="29" y="124"/>
                    <a:pt x="30" y="123"/>
                  </a:cubicBezTo>
                  <a:lnTo>
                    <a:pt x="33" y="121"/>
                  </a:lnTo>
                  <a:lnTo>
                    <a:pt x="36" y="120"/>
                  </a:lnTo>
                  <a:lnTo>
                    <a:pt x="41" y="117"/>
                  </a:lnTo>
                  <a:lnTo>
                    <a:pt x="45" y="115"/>
                  </a:lnTo>
                  <a:cubicBezTo>
                    <a:pt x="46" y="114"/>
                    <a:pt x="47" y="114"/>
                    <a:pt x="48" y="114"/>
                  </a:cubicBezTo>
                  <a:lnTo>
                    <a:pt x="52" y="114"/>
                  </a:lnTo>
                  <a:lnTo>
                    <a:pt x="49" y="114"/>
                  </a:lnTo>
                  <a:lnTo>
                    <a:pt x="54" y="113"/>
                  </a:lnTo>
                  <a:lnTo>
                    <a:pt x="53" y="113"/>
                  </a:lnTo>
                  <a:lnTo>
                    <a:pt x="56" y="111"/>
                  </a:lnTo>
                  <a:cubicBezTo>
                    <a:pt x="57" y="111"/>
                    <a:pt x="59" y="110"/>
                    <a:pt x="60" y="110"/>
                  </a:cubicBezTo>
                  <a:lnTo>
                    <a:pt x="63" y="110"/>
                  </a:lnTo>
                  <a:lnTo>
                    <a:pt x="61" y="111"/>
                  </a:lnTo>
                  <a:lnTo>
                    <a:pt x="66" y="109"/>
                  </a:lnTo>
                  <a:cubicBezTo>
                    <a:pt x="67" y="109"/>
                    <a:pt x="67" y="109"/>
                    <a:pt x="68" y="109"/>
                  </a:cubicBezTo>
                  <a:lnTo>
                    <a:pt x="72" y="109"/>
                  </a:lnTo>
                  <a:lnTo>
                    <a:pt x="75" y="109"/>
                  </a:lnTo>
                  <a:lnTo>
                    <a:pt x="78" y="109"/>
                  </a:lnTo>
                  <a:lnTo>
                    <a:pt x="82" y="109"/>
                  </a:lnTo>
                  <a:lnTo>
                    <a:pt x="85" y="109"/>
                  </a:lnTo>
                  <a:lnTo>
                    <a:pt x="87" y="109"/>
                  </a:lnTo>
                  <a:lnTo>
                    <a:pt x="90" y="109"/>
                  </a:lnTo>
                  <a:lnTo>
                    <a:pt x="92" y="109"/>
                  </a:lnTo>
                  <a:lnTo>
                    <a:pt x="93" y="109"/>
                  </a:lnTo>
                  <a:lnTo>
                    <a:pt x="95" y="109"/>
                  </a:lnTo>
                  <a:lnTo>
                    <a:pt x="97" y="109"/>
                  </a:lnTo>
                  <a:lnTo>
                    <a:pt x="89" y="117"/>
                  </a:lnTo>
                  <a:lnTo>
                    <a:pt x="89" y="115"/>
                  </a:lnTo>
                  <a:lnTo>
                    <a:pt x="91" y="121"/>
                  </a:lnTo>
                  <a:lnTo>
                    <a:pt x="89" y="119"/>
                  </a:lnTo>
                  <a:cubicBezTo>
                    <a:pt x="88" y="118"/>
                    <a:pt x="87" y="115"/>
                    <a:pt x="87" y="113"/>
                  </a:cubicBezTo>
                  <a:lnTo>
                    <a:pt x="87" y="112"/>
                  </a:lnTo>
                  <a:lnTo>
                    <a:pt x="87" y="108"/>
                  </a:lnTo>
                  <a:lnTo>
                    <a:pt x="87" y="105"/>
                  </a:lnTo>
                  <a:lnTo>
                    <a:pt x="87" y="102"/>
                  </a:lnTo>
                  <a:lnTo>
                    <a:pt x="87" y="98"/>
                  </a:lnTo>
                  <a:lnTo>
                    <a:pt x="87" y="95"/>
                  </a:lnTo>
                  <a:lnTo>
                    <a:pt x="87" y="90"/>
                  </a:lnTo>
                  <a:lnTo>
                    <a:pt x="87" y="86"/>
                  </a:lnTo>
                  <a:lnTo>
                    <a:pt x="87" y="81"/>
                  </a:lnTo>
                  <a:cubicBezTo>
                    <a:pt x="87" y="80"/>
                    <a:pt x="87" y="80"/>
                    <a:pt x="87" y="79"/>
                  </a:cubicBezTo>
                  <a:lnTo>
                    <a:pt x="89" y="74"/>
                  </a:lnTo>
                  <a:lnTo>
                    <a:pt x="89" y="76"/>
                  </a:lnTo>
                  <a:lnTo>
                    <a:pt x="89" y="71"/>
                  </a:lnTo>
                  <a:cubicBezTo>
                    <a:pt x="89" y="70"/>
                    <a:pt x="89" y="69"/>
                    <a:pt x="89" y="69"/>
                  </a:cubicBezTo>
                  <a:lnTo>
                    <a:pt x="91" y="64"/>
                  </a:lnTo>
                  <a:lnTo>
                    <a:pt x="93" y="59"/>
                  </a:lnTo>
                  <a:lnTo>
                    <a:pt x="94" y="55"/>
                  </a:lnTo>
                  <a:lnTo>
                    <a:pt x="96" y="50"/>
                  </a:lnTo>
                  <a:cubicBezTo>
                    <a:pt x="96" y="49"/>
                    <a:pt x="96" y="49"/>
                    <a:pt x="96" y="48"/>
                  </a:cubicBezTo>
                  <a:lnTo>
                    <a:pt x="100" y="43"/>
                  </a:lnTo>
                  <a:lnTo>
                    <a:pt x="103" y="38"/>
                  </a:lnTo>
                  <a:cubicBezTo>
                    <a:pt x="103" y="37"/>
                    <a:pt x="104" y="37"/>
                    <a:pt x="104" y="37"/>
                  </a:cubicBezTo>
                  <a:lnTo>
                    <a:pt x="107" y="33"/>
                  </a:lnTo>
                  <a:lnTo>
                    <a:pt x="106" y="35"/>
                  </a:lnTo>
                  <a:lnTo>
                    <a:pt x="110" y="29"/>
                  </a:lnTo>
                  <a:cubicBezTo>
                    <a:pt x="110" y="29"/>
                    <a:pt x="111" y="28"/>
                    <a:pt x="112" y="27"/>
                  </a:cubicBezTo>
                  <a:lnTo>
                    <a:pt x="117" y="24"/>
                  </a:lnTo>
                  <a:lnTo>
                    <a:pt x="116" y="25"/>
                  </a:lnTo>
                  <a:lnTo>
                    <a:pt x="121" y="20"/>
                  </a:lnTo>
                  <a:cubicBezTo>
                    <a:pt x="121" y="19"/>
                    <a:pt x="122" y="19"/>
                    <a:pt x="122" y="19"/>
                  </a:cubicBezTo>
                  <a:lnTo>
                    <a:pt x="127" y="15"/>
                  </a:lnTo>
                  <a:lnTo>
                    <a:pt x="134" y="11"/>
                  </a:lnTo>
                  <a:cubicBezTo>
                    <a:pt x="135" y="11"/>
                    <a:pt x="136" y="11"/>
                    <a:pt x="136" y="11"/>
                  </a:cubicBezTo>
                  <a:lnTo>
                    <a:pt x="143" y="9"/>
                  </a:lnTo>
                  <a:lnTo>
                    <a:pt x="150" y="6"/>
                  </a:lnTo>
                  <a:cubicBezTo>
                    <a:pt x="150" y="6"/>
                    <a:pt x="151" y="6"/>
                    <a:pt x="151" y="6"/>
                  </a:cubicBezTo>
                  <a:lnTo>
                    <a:pt x="160" y="4"/>
                  </a:lnTo>
                  <a:lnTo>
                    <a:pt x="168" y="2"/>
                  </a:lnTo>
                  <a:lnTo>
                    <a:pt x="176" y="1"/>
                  </a:lnTo>
                  <a:cubicBezTo>
                    <a:pt x="178" y="0"/>
                    <a:pt x="179" y="0"/>
                    <a:pt x="180" y="1"/>
                  </a:cubicBezTo>
                  <a:lnTo>
                    <a:pt x="192" y="4"/>
                  </a:lnTo>
                  <a:lnTo>
                    <a:pt x="203" y="8"/>
                  </a:lnTo>
                  <a:lnTo>
                    <a:pt x="214" y="11"/>
                  </a:lnTo>
                  <a:lnTo>
                    <a:pt x="223" y="15"/>
                  </a:lnTo>
                  <a:cubicBezTo>
                    <a:pt x="223" y="15"/>
                    <a:pt x="224" y="15"/>
                    <a:pt x="224" y="16"/>
                  </a:cubicBezTo>
                  <a:lnTo>
                    <a:pt x="231" y="21"/>
                  </a:lnTo>
                  <a:lnTo>
                    <a:pt x="238" y="26"/>
                  </a:lnTo>
                  <a:lnTo>
                    <a:pt x="244" y="31"/>
                  </a:lnTo>
                  <a:cubicBezTo>
                    <a:pt x="245" y="31"/>
                    <a:pt x="245" y="31"/>
                    <a:pt x="245" y="32"/>
                  </a:cubicBezTo>
                  <a:lnTo>
                    <a:pt x="250" y="37"/>
                  </a:lnTo>
                  <a:cubicBezTo>
                    <a:pt x="251" y="37"/>
                    <a:pt x="251" y="37"/>
                    <a:pt x="251" y="38"/>
                  </a:cubicBezTo>
                  <a:lnTo>
                    <a:pt x="254" y="43"/>
                  </a:lnTo>
                  <a:lnTo>
                    <a:pt x="258" y="51"/>
                  </a:lnTo>
                  <a:lnTo>
                    <a:pt x="262" y="57"/>
                  </a:lnTo>
                  <a:lnTo>
                    <a:pt x="264" y="64"/>
                  </a:lnTo>
                  <a:lnTo>
                    <a:pt x="266" y="71"/>
                  </a:lnTo>
                  <a:lnTo>
                    <a:pt x="267" y="75"/>
                  </a:lnTo>
                  <a:cubicBezTo>
                    <a:pt x="267" y="76"/>
                    <a:pt x="267" y="77"/>
                    <a:pt x="267" y="78"/>
                  </a:cubicBezTo>
                  <a:lnTo>
                    <a:pt x="267" y="85"/>
                  </a:lnTo>
                  <a:lnTo>
                    <a:pt x="267" y="83"/>
                  </a:lnTo>
                  <a:lnTo>
                    <a:pt x="269" y="89"/>
                  </a:lnTo>
                  <a:cubicBezTo>
                    <a:pt x="269" y="91"/>
                    <a:pt x="269" y="92"/>
                    <a:pt x="269" y="94"/>
                  </a:cubicBezTo>
                  <a:lnTo>
                    <a:pt x="267" y="99"/>
                  </a:lnTo>
                  <a:lnTo>
                    <a:pt x="267" y="96"/>
                  </a:lnTo>
                  <a:lnTo>
                    <a:pt x="267" y="103"/>
                  </a:lnTo>
                  <a:lnTo>
                    <a:pt x="267" y="108"/>
                  </a:lnTo>
                  <a:cubicBezTo>
                    <a:pt x="267" y="109"/>
                    <a:pt x="267" y="110"/>
                    <a:pt x="267" y="111"/>
                  </a:cubicBezTo>
                  <a:lnTo>
                    <a:pt x="265" y="116"/>
                  </a:lnTo>
                  <a:lnTo>
                    <a:pt x="264" y="122"/>
                  </a:lnTo>
                  <a:lnTo>
                    <a:pt x="262" y="128"/>
                  </a:lnTo>
                  <a:lnTo>
                    <a:pt x="262" y="125"/>
                  </a:lnTo>
                  <a:lnTo>
                    <a:pt x="262" y="129"/>
                  </a:lnTo>
                  <a:cubicBezTo>
                    <a:pt x="262" y="129"/>
                    <a:pt x="262" y="130"/>
                    <a:pt x="262" y="131"/>
                  </a:cubicBezTo>
                  <a:lnTo>
                    <a:pt x="260" y="136"/>
                  </a:lnTo>
                  <a:lnTo>
                    <a:pt x="258" y="141"/>
                  </a:lnTo>
                  <a:lnTo>
                    <a:pt x="257" y="145"/>
                  </a:lnTo>
                  <a:cubicBezTo>
                    <a:pt x="257" y="146"/>
                    <a:pt x="256" y="147"/>
                    <a:pt x="255" y="148"/>
                  </a:cubicBezTo>
                  <a:lnTo>
                    <a:pt x="253" y="149"/>
                  </a:lnTo>
                  <a:lnTo>
                    <a:pt x="255" y="147"/>
                  </a:lnTo>
                  <a:lnTo>
                    <a:pt x="253" y="151"/>
                  </a:lnTo>
                  <a:lnTo>
                    <a:pt x="254" y="147"/>
                  </a:lnTo>
                  <a:lnTo>
                    <a:pt x="254" y="149"/>
                  </a:lnTo>
                  <a:cubicBezTo>
                    <a:pt x="254" y="151"/>
                    <a:pt x="253" y="153"/>
                    <a:pt x="252" y="155"/>
                  </a:cubicBezTo>
                  <a:lnTo>
                    <a:pt x="250" y="156"/>
                  </a:lnTo>
                  <a:lnTo>
                    <a:pt x="252" y="151"/>
                  </a:lnTo>
                  <a:lnTo>
                    <a:pt x="252" y="152"/>
                  </a:lnTo>
                  <a:lnTo>
                    <a:pt x="244" y="144"/>
                  </a:lnTo>
                  <a:lnTo>
                    <a:pt x="246" y="144"/>
                  </a:lnTo>
                  <a:lnTo>
                    <a:pt x="248" y="144"/>
                  </a:lnTo>
                  <a:lnTo>
                    <a:pt x="249" y="144"/>
                  </a:lnTo>
                  <a:lnTo>
                    <a:pt x="253" y="144"/>
                  </a:lnTo>
                  <a:lnTo>
                    <a:pt x="254" y="144"/>
                  </a:lnTo>
                  <a:lnTo>
                    <a:pt x="256" y="144"/>
                  </a:lnTo>
                  <a:lnTo>
                    <a:pt x="259" y="144"/>
                  </a:lnTo>
                  <a:lnTo>
                    <a:pt x="263" y="144"/>
                  </a:lnTo>
                  <a:lnTo>
                    <a:pt x="264" y="144"/>
                  </a:lnTo>
                  <a:lnTo>
                    <a:pt x="268" y="144"/>
                  </a:lnTo>
                  <a:lnTo>
                    <a:pt x="271" y="144"/>
                  </a:lnTo>
                  <a:lnTo>
                    <a:pt x="274" y="144"/>
                  </a:lnTo>
                  <a:lnTo>
                    <a:pt x="278" y="144"/>
                  </a:lnTo>
                  <a:lnTo>
                    <a:pt x="281" y="144"/>
                  </a:lnTo>
                  <a:lnTo>
                    <a:pt x="284" y="144"/>
                  </a:lnTo>
                  <a:lnTo>
                    <a:pt x="288" y="144"/>
                  </a:lnTo>
                  <a:lnTo>
                    <a:pt x="289" y="144"/>
                  </a:lnTo>
                  <a:lnTo>
                    <a:pt x="293" y="144"/>
                  </a:lnTo>
                  <a:lnTo>
                    <a:pt x="296" y="144"/>
                  </a:lnTo>
                  <a:lnTo>
                    <a:pt x="298" y="144"/>
                  </a:lnTo>
                  <a:lnTo>
                    <a:pt x="301" y="144"/>
                  </a:lnTo>
                  <a:lnTo>
                    <a:pt x="303" y="144"/>
                  </a:lnTo>
                  <a:lnTo>
                    <a:pt x="306" y="144"/>
                  </a:lnTo>
                  <a:lnTo>
                    <a:pt x="308" y="144"/>
                  </a:lnTo>
                  <a:lnTo>
                    <a:pt x="309" y="144"/>
                  </a:lnTo>
                  <a:lnTo>
                    <a:pt x="311" y="144"/>
                  </a:lnTo>
                  <a:lnTo>
                    <a:pt x="303" y="152"/>
                  </a:lnTo>
                  <a:lnTo>
                    <a:pt x="303" y="151"/>
                  </a:lnTo>
                  <a:lnTo>
                    <a:pt x="303" y="149"/>
                  </a:lnTo>
                  <a:lnTo>
                    <a:pt x="303" y="147"/>
                  </a:lnTo>
                  <a:lnTo>
                    <a:pt x="303" y="146"/>
                  </a:lnTo>
                  <a:lnTo>
                    <a:pt x="303" y="144"/>
                  </a:lnTo>
                  <a:lnTo>
                    <a:pt x="303" y="142"/>
                  </a:lnTo>
                  <a:lnTo>
                    <a:pt x="303" y="140"/>
                  </a:lnTo>
                  <a:lnTo>
                    <a:pt x="303" y="139"/>
                  </a:lnTo>
                  <a:lnTo>
                    <a:pt x="303" y="137"/>
                  </a:lnTo>
                  <a:lnTo>
                    <a:pt x="303" y="135"/>
                  </a:lnTo>
                  <a:lnTo>
                    <a:pt x="303" y="134"/>
                  </a:lnTo>
                  <a:lnTo>
                    <a:pt x="303" y="132"/>
                  </a:lnTo>
                  <a:lnTo>
                    <a:pt x="303" y="130"/>
                  </a:lnTo>
                  <a:lnTo>
                    <a:pt x="303" y="129"/>
                  </a:lnTo>
                  <a:lnTo>
                    <a:pt x="303" y="127"/>
                  </a:lnTo>
                  <a:lnTo>
                    <a:pt x="303" y="125"/>
                  </a:lnTo>
                  <a:lnTo>
                    <a:pt x="303" y="124"/>
                  </a:lnTo>
                  <a:lnTo>
                    <a:pt x="303" y="122"/>
                  </a:lnTo>
                  <a:lnTo>
                    <a:pt x="303" y="120"/>
                  </a:lnTo>
                  <a:lnTo>
                    <a:pt x="303" y="118"/>
                  </a:lnTo>
                  <a:lnTo>
                    <a:pt x="303" y="117"/>
                  </a:lnTo>
                  <a:cubicBezTo>
                    <a:pt x="303" y="112"/>
                    <a:pt x="307" y="109"/>
                    <a:pt x="311" y="109"/>
                  </a:cubicBezTo>
                  <a:lnTo>
                    <a:pt x="313" y="109"/>
                  </a:lnTo>
                  <a:lnTo>
                    <a:pt x="314" y="109"/>
                  </a:lnTo>
                  <a:lnTo>
                    <a:pt x="316" y="109"/>
                  </a:lnTo>
                  <a:lnTo>
                    <a:pt x="318" y="109"/>
                  </a:lnTo>
                  <a:lnTo>
                    <a:pt x="321" y="109"/>
                  </a:lnTo>
                  <a:lnTo>
                    <a:pt x="324" y="109"/>
                  </a:lnTo>
                  <a:lnTo>
                    <a:pt x="328" y="109"/>
                  </a:lnTo>
                  <a:lnTo>
                    <a:pt x="331" y="109"/>
                  </a:lnTo>
                  <a:lnTo>
                    <a:pt x="336" y="109"/>
                  </a:lnTo>
                  <a:lnTo>
                    <a:pt x="339" y="109"/>
                  </a:lnTo>
                  <a:lnTo>
                    <a:pt x="344" y="109"/>
                  </a:lnTo>
                  <a:lnTo>
                    <a:pt x="349" y="109"/>
                  </a:lnTo>
                  <a:lnTo>
                    <a:pt x="352" y="109"/>
                  </a:lnTo>
                  <a:lnTo>
                    <a:pt x="357" y="109"/>
                  </a:lnTo>
                  <a:lnTo>
                    <a:pt x="362" y="109"/>
                  </a:lnTo>
                  <a:lnTo>
                    <a:pt x="367" y="109"/>
                  </a:lnTo>
                  <a:lnTo>
                    <a:pt x="372" y="109"/>
                  </a:lnTo>
                  <a:lnTo>
                    <a:pt x="377" y="109"/>
                  </a:lnTo>
                  <a:lnTo>
                    <a:pt x="381" y="109"/>
                  </a:lnTo>
                  <a:lnTo>
                    <a:pt x="386" y="109"/>
                  </a:lnTo>
                  <a:lnTo>
                    <a:pt x="391" y="109"/>
                  </a:lnTo>
                  <a:lnTo>
                    <a:pt x="394" y="109"/>
                  </a:lnTo>
                  <a:lnTo>
                    <a:pt x="397" y="109"/>
                  </a:lnTo>
                  <a:lnTo>
                    <a:pt x="401" y="109"/>
                  </a:lnTo>
                  <a:lnTo>
                    <a:pt x="404" y="109"/>
                  </a:lnTo>
                  <a:lnTo>
                    <a:pt x="407" y="109"/>
                  </a:lnTo>
                  <a:lnTo>
                    <a:pt x="409" y="109"/>
                  </a:lnTo>
                  <a:lnTo>
                    <a:pt x="411" y="109"/>
                  </a:lnTo>
                  <a:lnTo>
                    <a:pt x="412" y="109"/>
                  </a:lnTo>
                  <a:lnTo>
                    <a:pt x="414" y="109"/>
                  </a:lnTo>
                  <a:close/>
                  <a:moveTo>
                    <a:pt x="412" y="125"/>
                  </a:moveTo>
                  <a:lnTo>
                    <a:pt x="411" y="125"/>
                  </a:lnTo>
                  <a:lnTo>
                    <a:pt x="409" y="125"/>
                  </a:lnTo>
                  <a:lnTo>
                    <a:pt x="407" y="125"/>
                  </a:lnTo>
                  <a:lnTo>
                    <a:pt x="404" y="125"/>
                  </a:lnTo>
                  <a:lnTo>
                    <a:pt x="401" y="125"/>
                  </a:lnTo>
                  <a:lnTo>
                    <a:pt x="397" y="125"/>
                  </a:lnTo>
                  <a:lnTo>
                    <a:pt x="394" y="125"/>
                  </a:lnTo>
                  <a:lnTo>
                    <a:pt x="391" y="125"/>
                  </a:lnTo>
                  <a:lnTo>
                    <a:pt x="386" y="125"/>
                  </a:lnTo>
                  <a:lnTo>
                    <a:pt x="381" y="125"/>
                  </a:lnTo>
                  <a:lnTo>
                    <a:pt x="377" y="125"/>
                  </a:lnTo>
                  <a:lnTo>
                    <a:pt x="372" y="125"/>
                  </a:lnTo>
                  <a:lnTo>
                    <a:pt x="367" y="125"/>
                  </a:lnTo>
                  <a:lnTo>
                    <a:pt x="362" y="125"/>
                  </a:lnTo>
                  <a:lnTo>
                    <a:pt x="357" y="125"/>
                  </a:lnTo>
                  <a:lnTo>
                    <a:pt x="352" y="125"/>
                  </a:lnTo>
                  <a:lnTo>
                    <a:pt x="349" y="125"/>
                  </a:lnTo>
                  <a:lnTo>
                    <a:pt x="344" y="125"/>
                  </a:lnTo>
                  <a:lnTo>
                    <a:pt x="339" y="125"/>
                  </a:lnTo>
                  <a:lnTo>
                    <a:pt x="336" y="125"/>
                  </a:lnTo>
                  <a:lnTo>
                    <a:pt x="331" y="125"/>
                  </a:lnTo>
                  <a:lnTo>
                    <a:pt x="328" y="125"/>
                  </a:lnTo>
                  <a:lnTo>
                    <a:pt x="324" y="125"/>
                  </a:lnTo>
                  <a:lnTo>
                    <a:pt x="321" y="125"/>
                  </a:lnTo>
                  <a:lnTo>
                    <a:pt x="318" y="125"/>
                  </a:lnTo>
                  <a:lnTo>
                    <a:pt x="316" y="125"/>
                  </a:lnTo>
                  <a:lnTo>
                    <a:pt x="314" y="125"/>
                  </a:lnTo>
                  <a:lnTo>
                    <a:pt x="313" y="125"/>
                  </a:lnTo>
                  <a:lnTo>
                    <a:pt x="311" y="125"/>
                  </a:lnTo>
                  <a:lnTo>
                    <a:pt x="319" y="117"/>
                  </a:lnTo>
                  <a:lnTo>
                    <a:pt x="319" y="118"/>
                  </a:lnTo>
                  <a:lnTo>
                    <a:pt x="319" y="120"/>
                  </a:lnTo>
                  <a:lnTo>
                    <a:pt x="319" y="122"/>
                  </a:lnTo>
                  <a:lnTo>
                    <a:pt x="319" y="124"/>
                  </a:lnTo>
                  <a:lnTo>
                    <a:pt x="319" y="125"/>
                  </a:lnTo>
                  <a:lnTo>
                    <a:pt x="319" y="127"/>
                  </a:lnTo>
                  <a:lnTo>
                    <a:pt x="319" y="129"/>
                  </a:lnTo>
                  <a:lnTo>
                    <a:pt x="319" y="130"/>
                  </a:lnTo>
                  <a:lnTo>
                    <a:pt x="319" y="132"/>
                  </a:lnTo>
                  <a:lnTo>
                    <a:pt x="319" y="134"/>
                  </a:lnTo>
                  <a:lnTo>
                    <a:pt x="319" y="135"/>
                  </a:lnTo>
                  <a:lnTo>
                    <a:pt x="319" y="137"/>
                  </a:lnTo>
                  <a:lnTo>
                    <a:pt x="319" y="139"/>
                  </a:lnTo>
                  <a:lnTo>
                    <a:pt x="319" y="140"/>
                  </a:lnTo>
                  <a:lnTo>
                    <a:pt x="319" y="142"/>
                  </a:lnTo>
                  <a:lnTo>
                    <a:pt x="319" y="144"/>
                  </a:lnTo>
                  <a:lnTo>
                    <a:pt x="319" y="146"/>
                  </a:lnTo>
                  <a:lnTo>
                    <a:pt x="319" y="147"/>
                  </a:lnTo>
                  <a:lnTo>
                    <a:pt x="319" y="149"/>
                  </a:lnTo>
                  <a:lnTo>
                    <a:pt x="319" y="151"/>
                  </a:lnTo>
                  <a:lnTo>
                    <a:pt x="319" y="152"/>
                  </a:lnTo>
                  <a:cubicBezTo>
                    <a:pt x="319" y="157"/>
                    <a:pt x="315" y="160"/>
                    <a:pt x="311" y="160"/>
                  </a:cubicBezTo>
                  <a:lnTo>
                    <a:pt x="309" y="160"/>
                  </a:lnTo>
                  <a:lnTo>
                    <a:pt x="308" y="160"/>
                  </a:lnTo>
                  <a:lnTo>
                    <a:pt x="306" y="160"/>
                  </a:lnTo>
                  <a:lnTo>
                    <a:pt x="303" y="160"/>
                  </a:lnTo>
                  <a:lnTo>
                    <a:pt x="301" y="160"/>
                  </a:lnTo>
                  <a:lnTo>
                    <a:pt x="298" y="160"/>
                  </a:lnTo>
                  <a:lnTo>
                    <a:pt x="296" y="160"/>
                  </a:lnTo>
                  <a:lnTo>
                    <a:pt x="293" y="160"/>
                  </a:lnTo>
                  <a:lnTo>
                    <a:pt x="289" y="160"/>
                  </a:lnTo>
                  <a:lnTo>
                    <a:pt x="288" y="160"/>
                  </a:lnTo>
                  <a:lnTo>
                    <a:pt x="284" y="160"/>
                  </a:lnTo>
                  <a:lnTo>
                    <a:pt x="281" y="160"/>
                  </a:lnTo>
                  <a:lnTo>
                    <a:pt x="278" y="160"/>
                  </a:lnTo>
                  <a:lnTo>
                    <a:pt x="274" y="160"/>
                  </a:lnTo>
                  <a:lnTo>
                    <a:pt x="271" y="160"/>
                  </a:lnTo>
                  <a:lnTo>
                    <a:pt x="268" y="160"/>
                  </a:lnTo>
                  <a:lnTo>
                    <a:pt x="264" y="160"/>
                  </a:lnTo>
                  <a:lnTo>
                    <a:pt x="263" y="160"/>
                  </a:lnTo>
                  <a:lnTo>
                    <a:pt x="259" y="160"/>
                  </a:lnTo>
                  <a:lnTo>
                    <a:pt x="256" y="160"/>
                  </a:lnTo>
                  <a:lnTo>
                    <a:pt x="254" y="160"/>
                  </a:lnTo>
                  <a:lnTo>
                    <a:pt x="253" y="160"/>
                  </a:lnTo>
                  <a:lnTo>
                    <a:pt x="249" y="160"/>
                  </a:lnTo>
                  <a:lnTo>
                    <a:pt x="248" y="160"/>
                  </a:lnTo>
                  <a:lnTo>
                    <a:pt x="246" y="160"/>
                  </a:lnTo>
                  <a:lnTo>
                    <a:pt x="244" y="160"/>
                  </a:lnTo>
                  <a:cubicBezTo>
                    <a:pt x="240" y="160"/>
                    <a:pt x="236" y="157"/>
                    <a:pt x="236" y="152"/>
                  </a:cubicBezTo>
                  <a:lnTo>
                    <a:pt x="236" y="151"/>
                  </a:lnTo>
                  <a:cubicBezTo>
                    <a:pt x="236" y="149"/>
                    <a:pt x="237" y="147"/>
                    <a:pt x="239" y="145"/>
                  </a:cubicBezTo>
                  <a:lnTo>
                    <a:pt x="240" y="143"/>
                  </a:lnTo>
                  <a:lnTo>
                    <a:pt x="238" y="149"/>
                  </a:lnTo>
                  <a:lnTo>
                    <a:pt x="238" y="147"/>
                  </a:lnTo>
                  <a:cubicBezTo>
                    <a:pt x="238" y="146"/>
                    <a:pt x="238" y="145"/>
                    <a:pt x="239" y="144"/>
                  </a:cubicBezTo>
                  <a:lnTo>
                    <a:pt x="241" y="140"/>
                  </a:lnTo>
                  <a:cubicBezTo>
                    <a:pt x="241" y="140"/>
                    <a:pt x="241" y="139"/>
                    <a:pt x="242" y="138"/>
                  </a:cubicBezTo>
                  <a:lnTo>
                    <a:pt x="244" y="137"/>
                  </a:lnTo>
                  <a:lnTo>
                    <a:pt x="242" y="140"/>
                  </a:lnTo>
                  <a:lnTo>
                    <a:pt x="244" y="134"/>
                  </a:lnTo>
                  <a:lnTo>
                    <a:pt x="245" y="131"/>
                  </a:lnTo>
                  <a:lnTo>
                    <a:pt x="247" y="126"/>
                  </a:lnTo>
                  <a:lnTo>
                    <a:pt x="246" y="129"/>
                  </a:lnTo>
                  <a:lnTo>
                    <a:pt x="246" y="125"/>
                  </a:lnTo>
                  <a:cubicBezTo>
                    <a:pt x="246" y="124"/>
                    <a:pt x="247" y="124"/>
                    <a:pt x="247" y="123"/>
                  </a:cubicBezTo>
                  <a:lnTo>
                    <a:pt x="248" y="118"/>
                  </a:lnTo>
                  <a:lnTo>
                    <a:pt x="250" y="111"/>
                  </a:lnTo>
                  <a:lnTo>
                    <a:pt x="252" y="106"/>
                  </a:lnTo>
                  <a:lnTo>
                    <a:pt x="251" y="108"/>
                  </a:lnTo>
                  <a:lnTo>
                    <a:pt x="251" y="103"/>
                  </a:lnTo>
                  <a:lnTo>
                    <a:pt x="251" y="96"/>
                  </a:lnTo>
                  <a:cubicBezTo>
                    <a:pt x="251" y="96"/>
                    <a:pt x="252" y="95"/>
                    <a:pt x="252" y="94"/>
                  </a:cubicBezTo>
                  <a:lnTo>
                    <a:pt x="253" y="89"/>
                  </a:lnTo>
                  <a:lnTo>
                    <a:pt x="253" y="93"/>
                  </a:lnTo>
                  <a:lnTo>
                    <a:pt x="252" y="87"/>
                  </a:lnTo>
                  <a:cubicBezTo>
                    <a:pt x="251" y="86"/>
                    <a:pt x="251" y="85"/>
                    <a:pt x="251" y="85"/>
                  </a:cubicBezTo>
                  <a:lnTo>
                    <a:pt x="251" y="78"/>
                  </a:lnTo>
                  <a:lnTo>
                    <a:pt x="252" y="80"/>
                  </a:lnTo>
                  <a:lnTo>
                    <a:pt x="250" y="75"/>
                  </a:lnTo>
                  <a:lnTo>
                    <a:pt x="248" y="68"/>
                  </a:lnTo>
                  <a:lnTo>
                    <a:pt x="247" y="64"/>
                  </a:lnTo>
                  <a:lnTo>
                    <a:pt x="244" y="58"/>
                  </a:lnTo>
                  <a:lnTo>
                    <a:pt x="241" y="52"/>
                  </a:lnTo>
                  <a:lnTo>
                    <a:pt x="238" y="47"/>
                  </a:lnTo>
                  <a:lnTo>
                    <a:pt x="239" y="48"/>
                  </a:lnTo>
                  <a:lnTo>
                    <a:pt x="234" y="43"/>
                  </a:lnTo>
                  <a:lnTo>
                    <a:pt x="235" y="44"/>
                  </a:lnTo>
                  <a:lnTo>
                    <a:pt x="228" y="39"/>
                  </a:lnTo>
                  <a:lnTo>
                    <a:pt x="221" y="33"/>
                  </a:lnTo>
                  <a:lnTo>
                    <a:pt x="215" y="28"/>
                  </a:lnTo>
                  <a:lnTo>
                    <a:pt x="217" y="29"/>
                  </a:lnTo>
                  <a:lnTo>
                    <a:pt x="209" y="26"/>
                  </a:lnTo>
                  <a:lnTo>
                    <a:pt x="199" y="23"/>
                  </a:lnTo>
                  <a:lnTo>
                    <a:pt x="187" y="20"/>
                  </a:lnTo>
                  <a:lnTo>
                    <a:pt x="176" y="16"/>
                  </a:lnTo>
                  <a:lnTo>
                    <a:pt x="180" y="16"/>
                  </a:lnTo>
                  <a:lnTo>
                    <a:pt x="171" y="18"/>
                  </a:lnTo>
                  <a:lnTo>
                    <a:pt x="163" y="20"/>
                  </a:lnTo>
                  <a:lnTo>
                    <a:pt x="155" y="21"/>
                  </a:lnTo>
                  <a:lnTo>
                    <a:pt x="156" y="21"/>
                  </a:lnTo>
                  <a:lnTo>
                    <a:pt x="147" y="25"/>
                  </a:lnTo>
                  <a:lnTo>
                    <a:pt x="140" y="26"/>
                  </a:lnTo>
                  <a:lnTo>
                    <a:pt x="142" y="26"/>
                  </a:lnTo>
                  <a:lnTo>
                    <a:pt x="136" y="29"/>
                  </a:lnTo>
                  <a:lnTo>
                    <a:pt x="131" y="32"/>
                  </a:lnTo>
                  <a:lnTo>
                    <a:pt x="132" y="31"/>
                  </a:lnTo>
                  <a:lnTo>
                    <a:pt x="127" y="36"/>
                  </a:lnTo>
                  <a:cubicBezTo>
                    <a:pt x="127" y="36"/>
                    <a:pt x="126" y="37"/>
                    <a:pt x="126" y="37"/>
                  </a:cubicBezTo>
                  <a:lnTo>
                    <a:pt x="121" y="40"/>
                  </a:lnTo>
                  <a:lnTo>
                    <a:pt x="123" y="38"/>
                  </a:lnTo>
                  <a:lnTo>
                    <a:pt x="120" y="43"/>
                  </a:lnTo>
                  <a:cubicBezTo>
                    <a:pt x="120" y="44"/>
                    <a:pt x="119" y="44"/>
                    <a:pt x="119" y="45"/>
                  </a:cubicBezTo>
                  <a:lnTo>
                    <a:pt x="116" y="48"/>
                  </a:lnTo>
                  <a:lnTo>
                    <a:pt x="117" y="47"/>
                  </a:lnTo>
                  <a:lnTo>
                    <a:pt x="113" y="52"/>
                  </a:lnTo>
                  <a:lnTo>
                    <a:pt x="110" y="57"/>
                  </a:lnTo>
                  <a:lnTo>
                    <a:pt x="111" y="55"/>
                  </a:lnTo>
                  <a:lnTo>
                    <a:pt x="109" y="60"/>
                  </a:lnTo>
                  <a:lnTo>
                    <a:pt x="107" y="66"/>
                  </a:lnTo>
                  <a:lnTo>
                    <a:pt x="106" y="68"/>
                  </a:lnTo>
                  <a:lnTo>
                    <a:pt x="104" y="74"/>
                  </a:lnTo>
                  <a:lnTo>
                    <a:pt x="105" y="71"/>
                  </a:lnTo>
                  <a:lnTo>
                    <a:pt x="105" y="76"/>
                  </a:lnTo>
                  <a:cubicBezTo>
                    <a:pt x="105" y="77"/>
                    <a:pt x="104" y="78"/>
                    <a:pt x="104" y="79"/>
                  </a:cubicBezTo>
                  <a:lnTo>
                    <a:pt x="102" y="84"/>
                  </a:lnTo>
                  <a:lnTo>
                    <a:pt x="103" y="81"/>
                  </a:lnTo>
                  <a:lnTo>
                    <a:pt x="103" y="86"/>
                  </a:lnTo>
                  <a:lnTo>
                    <a:pt x="103" y="90"/>
                  </a:lnTo>
                  <a:lnTo>
                    <a:pt x="103" y="95"/>
                  </a:lnTo>
                  <a:lnTo>
                    <a:pt x="103" y="98"/>
                  </a:lnTo>
                  <a:lnTo>
                    <a:pt x="103" y="102"/>
                  </a:lnTo>
                  <a:lnTo>
                    <a:pt x="103" y="105"/>
                  </a:lnTo>
                  <a:lnTo>
                    <a:pt x="103" y="108"/>
                  </a:lnTo>
                  <a:lnTo>
                    <a:pt x="103" y="112"/>
                  </a:lnTo>
                  <a:lnTo>
                    <a:pt x="103" y="113"/>
                  </a:lnTo>
                  <a:lnTo>
                    <a:pt x="101" y="108"/>
                  </a:lnTo>
                  <a:lnTo>
                    <a:pt x="102" y="109"/>
                  </a:lnTo>
                  <a:cubicBezTo>
                    <a:pt x="104" y="111"/>
                    <a:pt x="105" y="113"/>
                    <a:pt x="105" y="115"/>
                  </a:cubicBezTo>
                  <a:lnTo>
                    <a:pt x="105" y="117"/>
                  </a:lnTo>
                  <a:cubicBezTo>
                    <a:pt x="105" y="121"/>
                    <a:pt x="101" y="125"/>
                    <a:pt x="97" y="125"/>
                  </a:cubicBezTo>
                  <a:lnTo>
                    <a:pt x="95" y="125"/>
                  </a:lnTo>
                  <a:lnTo>
                    <a:pt x="93" y="125"/>
                  </a:lnTo>
                  <a:lnTo>
                    <a:pt x="92" y="125"/>
                  </a:lnTo>
                  <a:lnTo>
                    <a:pt x="90" y="125"/>
                  </a:lnTo>
                  <a:lnTo>
                    <a:pt x="87" y="125"/>
                  </a:lnTo>
                  <a:lnTo>
                    <a:pt x="85" y="125"/>
                  </a:lnTo>
                  <a:lnTo>
                    <a:pt x="82" y="125"/>
                  </a:lnTo>
                  <a:lnTo>
                    <a:pt x="78" y="125"/>
                  </a:lnTo>
                  <a:lnTo>
                    <a:pt x="75" y="125"/>
                  </a:lnTo>
                  <a:lnTo>
                    <a:pt x="72" y="125"/>
                  </a:lnTo>
                  <a:lnTo>
                    <a:pt x="68" y="125"/>
                  </a:lnTo>
                  <a:lnTo>
                    <a:pt x="71" y="124"/>
                  </a:lnTo>
                  <a:lnTo>
                    <a:pt x="66" y="126"/>
                  </a:lnTo>
                  <a:cubicBezTo>
                    <a:pt x="65" y="126"/>
                    <a:pt x="64" y="126"/>
                    <a:pt x="63" y="126"/>
                  </a:cubicBezTo>
                  <a:lnTo>
                    <a:pt x="60" y="126"/>
                  </a:lnTo>
                  <a:lnTo>
                    <a:pt x="64" y="126"/>
                  </a:lnTo>
                  <a:lnTo>
                    <a:pt x="60" y="127"/>
                  </a:lnTo>
                  <a:cubicBezTo>
                    <a:pt x="60" y="127"/>
                    <a:pt x="60" y="128"/>
                    <a:pt x="59" y="128"/>
                  </a:cubicBezTo>
                  <a:lnTo>
                    <a:pt x="54" y="129"/>
                  </a:lnTo>
                  <a:cubicBezTo>
                    <a:pt x="53" y="130"/>
                    <a:pt x="53" y="130"/>
                    <a:pt x="52" y="130"/>
                  </a:cubicBezTo>
                  <a:lnTo>
                    <a:pt x="48" y="130"/>
                  </a:lnTo>
                  <a:lnTo>
                    <a:pt x="52" y="129"/>
                  </a:lnTo>
                  <a:lnTo>
                    <a:pt x="50" y="130"/>
                  </a:lnTo>
                  <a:lnTo>
                    <a:pt x="44" y="134"/>
                  </a:lnTo>
                  <a:lnTo>
                    <a:pt x="40" y="136"/>
                  </a:lnTo>
                  <a:lnTo>
                    <a:pt x="37" y="137"/>
                  </a:lnTo>
                  <a:lnTo>
                    <a:pt x="39" y="136"/>
                  </a:lnTo>
                  <a:lnTo>
                    <a:pt x="36" y="139"/>
                  </a:lnTo>
                  <a:lnTo>
                    <a:pt x="32" y="143"/>
                  </a:lnTo>
                  <a:lnTo>
                    <a:pt x="29" y="146"/>
                  </a:lnTo>
                  <a:lnTo>
                    <a:pt x="30" y="145"/>
                  </a:lnTo>
                  <a:lnTo>
                    <a:pt x="27" y="150"/>
                  </a:lnTo>
                  <a:cubicBezTo>
                    <a:pt x="27" y="150"/>
                    <a:pt x="26" y="151"/>
                    <a:pt x="26" y="151"/>
                  </a:cubicBezTo>
                  <a:lnTo>
                    <a:pt x="22" y="155"/>
                  </a:lnTo>
                  <a:lnTo>
                    <a:pt x="24" y="151"/>
                  </a:lnTo>
                  <a:lnTo>
                    <a:pt x="23" y="156"/>
                  </a:lnTo>
                  <a:lnTo>
                    <a:pt x="21" y="163"/>
                  </a:lnTo>
                  <a:lnTo>
                    <a:pt x="20" y="168"/>
                  </a:lnTo>
                  <a:lnTo>
                    <a:pt x="18" y="175"/>
                  </a:lnTo>
                  <a:lnTo>
                    <a:pt x="16" y="181"/>
                  </a:lnTo>
                  <a:lnTo>
                    <a:pt x="16" y="179"/>
                  </a:lnTo>
                  <a:lnTo>
                    <a:pt x="16" y="186"/>
                  </a:lnTo>
                  <a:lnTo>
                    <a:pt x="16" y="184"/>
                  </a:lnTo>
                  <a:lnTo>
                    <a:pt x="18" y="191"/>
                  </a:lnTo>
                  <a:lnTo>
                    <a:pt x="20" y="198"/>
                  </a:lnTo>
                  <a:lnTo>
                    <a:pt x="21" y="204"/>
                  </a:lnTo>
                  <a:lnTo>
                    <a:pt x="23" y="209"/>
                  </a:lnTo>
                  <a:lnTo>
                    <a:pt x="22" y="207"/>
                  </a:lnTo>
                  <a:lnTo>
                    <a:pt x="26" y="213"/>
                  </a:lnTo>
                  <a:lnTo>
                    <a:pt x="27" y="216"/>
                  </a:lnTo>
                  <a:lnTo>
                    <a:pt x="30" y="221"/>
                  </a:lnTo>
                  <a:lnTo>
                    <a:pt x="29" y="219"/>
                  </a:lnTo>
                  <a:lnTo>
                    <a:pt x="32" y="223"/>
                  </a:lnTo>
                  <a:lnTo>
                    <a:pt x="36" y="226"/>
                  </a:lnTo>
                  <a:lnTo>
                    <a:pt x="39" y="230"/>
                  </a:lnTo>
                  <a:lnTo>
                    <a:pt x="42" y="233"/>
                  </a:lnTo>
                  <a:lnTo>
                    <a:pt x="39" y="231"/>
                  </a:lnTo>
                  <a:lnTo>
                    <a:pt x="44" y="233"/>
                  </a:lnTo>
                  <a:cubicBezTo>
                    <a:pt x="45" y="233"/>
                    <a:pt x="45" y="233"/>
                    <a:pt x="45" y="233"/>
                  </a:cubicBezTo>
                  <a:lnTo>
                    <a:pt x="49" y="235"/>
                  </a:lnTo>
                  <a:lnTo>
                    <a:pt x="48" y="234"/>
                  </a:lnTo>
                  <a:lnTo>
                    <a:pt x="53" y="236"/>
                  </a:lnTo>
                  <a:cubicBezTo>
                    <a:pt x="53" y="236"/>
                    <a:pt x="53" y="236"/>
                    <a:pt x="54" y="237"/>
                  </a:cubicBezTo>
                  <a:lnTo>
                    <a:pt x="57" y="238"/>
                  </a:lnTo>
                  <a:lnTo>
                    <a:pt x="60" y="240"/>
                  </a:lnTo>
                  <a:lnTo>
                    <a:pt x="59" y="239"/>
                  </a:lnTo>
                  <a:lnTo>
                    <a:pt x="64" y="241"/>
                  </a:lnTo>
                  <a:lnTo>
                    <a:pt x="62" y="241"/>
                  </a:lnTo>
                  <a:lnTo>
                    <a:pt x="65" y="241"/>
                  </a:lnTo>
                  <a:cubicBezTo>
                    <a:pt x="66" y="241"/>
                    <a:pt x="67" y="241"/>
                    <a:pt x="68" y="241"/>
                  </a:cubicBezTo>
                  <a:lnTo>
                    <a:pt x="73" y="243"/>
                  </a:lnTo>
                  <a:lnTo>
                    <a:pt x="70" y="242"/>
                  </a:lnTo>
                  <a:lnTo>
                    <a:pt x="73" y="242"/>
                  </a:lnTo>
                  <a:lnTo>
                    <a:pt x="77" y="242"/>
                  </a:lnTo>
                  <a:lnTo>
                    <a:pt x="80" y="242"/>
                  </a:lnTo>
                  <a:cubicBezTo>
                    <a:pt x="81" y="242"/>
                    <a:pt x="82" y="243"/>
                    <a:pt x="84" y="243"/>
                  </a:cubicBezTo>
                  <a:lnTo>
                    <a:pt x="87" y="245"/>
                  </a:lnTo>
                  <a:lnTo>
                    <a:pt x="83" y="244"/>
                  </a:lnTo>
                  <a:lnTo>
                    <a:pt x="85" y="244"/>
                  </a:lnTo>
                  <a:lnTo>
                    <a:pt x="88" y="244"/>
                  </a:lnTo>
                  <a:lnTo>
                    <a:pt x="90" y="244"/>
                  </a:lnTo>
                  <a:lnTo>
                    <a:pt x="93" y="244"/>
                  </a:lnTo>
                  <a:lnTo>
                    <a:pt x="88" y="247"/>
                  </a:lnTo>
                  <a:lnTo>
                    <a:pt x="89" y="245"/>
                  </a:lnTo>
                  <a:cubicBezTo>
                    <a:pt x="91" y="243"/>
                    <a:pt x="93" y="242"/>
                    <a:pt x="95" y="242"/>
                  </a:cubicBezTo>
                  <a:lnTo>
                    <a:pt x="97" y="242"/>
                  </a:lnTo>
                  <a:cubicBezTo>
                    <a:pt x="101" y="242"/>
                    <a:pt x="105" y="246"/>
                    <a:pt x="105" y="250"/>
                  </a:cubicBezTo>
                  <a:lnTo>
                    <a:pt x="105" y="252"/>
                  </a:lnTo>
                  <a:lnTo>
                    <a:pt x="105" y="254"/>
                  </a:lnTo>
                  <a:cubicBezTo>
                    <a:pt x="105" y="256"/>
                    <a:pt x="104" y="258"/>
                    <a:pt x="102" y="259"/>
                  </a:cubicBezTo>
                  <a:lnTo>
                    <a:pt x="101" y="261"/>
                  </a:lnTo>
                  <a:lnTo>
                    <a:pt x="103" y="256"/>
                  </a:lnTo>
                  <a:lnTo>
                    <a:pt x="103" y="257"/>
                  </a:lnTo>
                  <a:lnTo>
                    <a:pt x="103" y="261"/>
                  </a:lnTo>
                  <a:lnTo>
                    <a:pt x="103" y="264"/>
                  </a:lnTo>
                  <a:cubicBezTo>
                    <a:pt x="103" y="265"/>
                    <a:pt x="103" y="266"/>
                    <a:pt x="102" y="268"/>
                  </a:cubicBezTo>
                  <a:lnTo>
                    <a:pt x="100" y="271"/>
                  </a:lnTo>
                  <a:lnTo>
                    <a:pt x="101" y="267"/>
                  </a:lnTo>
                  <a:lnTo>
                    <a:pt x="101" y="271"/>
                  </a:lnTo>
                  <a:lnTo>
                    <a:pt x="101" y="274"/>
                  </a:lnTo>
                  <a:lnTo>
                    <a:pt x="101" y="279"/>
                  </a:lnTo>
                  <a:lnTo>
                    <a:pt x="101" y="283"/>
                  </a:lnTo>
                  <a:lnTo>
                    <a:pt x="101" y="280"/>
                  </a:lnTo>
                  <a:lnTo>
                    <a:pt x="102" y="285"/>
                  </a:lnTo>
                  <a:cubicBezTo>
                    <a:pt x="103" y="286"/>
                    <a:pt x="103" y="287"/>
                    <a:pt x="103" y="288"/>
                  </a:cubicBezTo>
                  <a:lnTo>
                    <a:pt x="103" y="293"/>
                  </a:lnTo>
                  <a:lnTo>
                    <a:pt x="102" y="290"/>
                  </a:lnTo>
                  <a:lnTo>
                    <a:pt x="104" y="295"/>
                  </a:lnTo>
                  <a:cubicBezTo>
                    <a:pt x="104" y="296"/>
                    <a:pt x="105" y="297"/>
                    <a:pt x="105" y="298"/>
                  </a:cubicBezTo>
                  <a:lnTo>
                    <a:pt x="105" y="301"/>
                  </a:lnTo>
                  <a:lnTo>
                    <a:pt x="104" y="299"/>
                  </a:lnTo>
                  <a:lnTo>
                    <a:pt x="106" y="304"/>
                  </a:lnTo>
                  <a:lnTo>
                    <a:pt x="107" y="309"/>
                  </a:lnTo>
                  <a:lnTo>
                    <a:pt x="107" y="307"/>
                  </a:lnTo>
                  <a:lnTo>
                    <a:pt x="110" y="312"/>
                  </a:lnTo>
                  <a:cubicBezTo>
                    <a:pt x="110" y="313"/>
                    <a:pt x="111" y="313"/>
                    <a:pt x="111" y="314"/>
                  </a:cubicBezTo>
                  <a:lnTo>
                    <a:pt x="112" y="319"/>
                  </a:lnTo>
                  <a:lnTo>
                    <a:pt x="112" y="317"/>
                  </a:lnTo>
                  <a:lnTo>
                    <a:pt x="115" y="322"/>
                  </a:lnTo>
                  <a:lnTo>
                    <a:pt x="114" y="321"/>
                  </a:lnTo>
                  <a:lnTo>
                    <a:pt x="117" y="324"/>
                  </a:lnTo>
                  <a:lnTo>
                    <a:pt x="122" y="329"/>
                  </a:lnTo>
                  <a:lnTo>
                    <a:pt x="121" y="328"/>
                  </a:lnTo>
                  <a:lnTo>
                    <a:pt x="126" y="332"/>
                  </a:lnTo>
                  <a:cubicBezTo>
                    <a:pt x="126" y="332"/>
                    <a:pt x="127" y="332"/>
                    <a:pt x="127" y="333"/>
                  </a:cubicBezTo>
                  <a:lnTo>
                    <a:pt x="132" y="338"/>
                  </a:lnTo>
                  <a:lnTo>
                    <a:pt x="130" y="336"/>
                  </a:lnTo>
                  <a:lnTo>
                    <a:pt x="138" y="340"/>
                  </a:lnTo>
                  <a:lnTo>
                    <a:pt x="143" y="344"/>
                  </a:lnTo>
                  <a:lnTo>
                    <a:pt x="140" y="342"/>
                  </a:lnTo>
                  <a:lnTo>
                    <a:pt x="148" y="344"/>
                  </a:lnTo>
                  <a:cubicBezTo>
                    <a:pt x="148" y="344"/>
                    <a:pt x="149" y="344"/>
                    <a:pt x="149" y="345"/>
                  </a:cubicBezTo>
                  <a:lnTo>
                    <a:pt x="158" y="348"/>
                  </a:lnTo>
                  <a:lnTo>
                    <a:pt x="156" y="348"/>
                  </a:lnTo>
                  <a:lnTo>
                    <a:pt x="164" y="349"/>
                  </a:lnTo>
                  <a:lnTo>
                    <a:pt x="174" y="351"/>
                  </a:lnTo>
                  <a:lnTo>
                    <a:pt x="184" y="353"/>
                  </a:lnTo>
                  <a:lnTo>
                    <a:pt x="181" y="353"/>
                  </a:lnTo>
                  <a:lnTo>
                    <a:pt x="192" y="349"/>
                  </a:lnTo>
                  <a:lnTo>
                    <a:pt x="204" y="346"/>
                  </a:lnTo>
                  <a:lnTo>
                    <a:pt x="203" y="347"/>
                  </a:lnTo>
                  <a:lnTo>
                    <a:pt x="213" y="341"/>
                  </a:lnTo>
                  <a:lnTo>
                    <a:pt x="221" y="338"/>
                  </a:lnTo>
                  <a:lnTo>
                    <a:pt x="220" y="338"/>
                  </a:lnTo>
                  <a:lnTo>
                    <a:pt x="228" y="334"/>
                  </a:lnTo>
                  <a:lnTo>
                    <a:pt x="235" y="329"/>
                  </a:lnTo>
                  <a:lnTo>
                    <a:pt x="234" y="329"/>
                  </a:lnTo>
                  <a:lnTo>
                    <a:pt x="239" y="324"/>
                  </a:lnTo>
                  <a:lnTo>
                    <a:pt x="238" y="325"/>
                  </a:lnTo>
                  <a:lnTo>
                    <a:pt x="244" y="318"/>
                  </a:lnTo>
                  <a:lnTo>
                    <a:pt x="249" y="313"/>
                  </a:lnTo>
                  <a:lnTo>
                    <a:pt x="247" y="315"/>
                  </a:lnTo>
                  <a:lnTo>
                    <a:pt x="250" y="309"/>
                  </a:lnTo>
                  <a:lnTo>
                    <a:pt x="252" y="304"/>
                  </a:lnTo>
                  <a:lnTo>
                    <a:pt x="253" y="298"/>
                  </a:lnTo>
                  <a:lnTo>
                    <a:pt x="255" y="291"/>
                  </a:lnTo>
                  <a:lnTo>
                    <a:pt x="257" y="284"/>
                  </a:lnTo>
                  <a:lnTo>
                    <a:pt x="256" y="286"/>
                  </a:lnTo>
                  <a:lnTo>
                    <a:pt x="256" y="279"/>
                  </a:lnTo>
                  <a:lnTo>
                    <a:pt x="256" y="274"/>
                  </a:lnTo>
                  <a:lnTo>
                    <a:pt x="256" y="267"/>
                  </a:lnTo>
                  <a:lnTo>
                    <a:pt x="257" y="269"/>
                  </a:lnTo>
                  <a:lnTo>
                    <a:pt x="255" y="263"/>
                  </a:lnTo>
                  <a:lnTo>
                    <a:pt x="253" y="258"/>
                  </a:lnTo>
                  <a:cubicBezTo>
                    <a:pt x="253" y="257"/>
                    <a:pt x="253" y="256"/>
                    <a:pt x="253" y="256"/>
                  </a:cubicBezTo>
                  <a:lnTo>
                    <a:pt x="253" y="249"/>
                  </a:lnTo>
                  <a:lnTo>
                    <a:pt x="253" y="251"/>
                  </a:lnTo>
                  <a:lnTo>
                    <a:pt x="252" y="246"/>
                  </a:lnTo>
                  <a:lnTo>
                    <a:pt x="250" y="241"/>
                  </a:lnTo>
                  <a:lnTo>
                    <a:pt x="251" y="243"/>
                  </a:lnTo>
                  <a:lnTo>
                    <a:pt x="248" y="238"/>
                  </a:lnTo>
                  <a:cubicBezTo>
                    <a:pt x="247" y="237"/>
                    <a:pt x="247" y="237"/>
                    <a:pt x="247" y="236"/>
                  </a:cubicBezTo>
                  <a:lnTo>
                    <a:pt x="246" y="232"/>
                  </a:lnTo>
                  <a:lnTo>
                    <a:pt x="243" y="228"/>
                  </a:lnTo>
                  <a:lnTo>
                    <a:pt x="242" y="224"/>
                  </a:lnTo>
                  <a:lnTo>
                    <a:pt x="241" y="220"/>
                  </a:lnTo>
                  <a:lnTo>
                    <a:pt x="242" y="222"/>
                  </a:lnTo>
                  <a:lnTo>
                    <a:pt x="240" y="221"/>
                  </a:lnTo>
                  <a:cubicBezTo>
                    <a:pt x="239" y="219"/>
                    <a:pt x="238" y="217"/>
                    <a:pt x="238" y="215"/>
                  </a:cubicBezTo>
                  <a:lnTo>
                    <a:pt x="238" y="212"/>
                  </a:lnTo>
                  <a:lnTo>
                    <a:pt x="240" y="217"/>
                  </a:lnTo>
                  <a:lnTo>
                    <a:pt x="239" y="215"/>
                  </a:lnTo>
                  <a:cubicBezTo>
                    <a:pt x="236" y="213"/>
                    <a:pt x="236" y="210"/>
                    <a:pt x="237" y="207"/>
                  </a:cubicBezTo>
                  <a:cubicBezTo>
                    <a:pt x="238" y="204"/>
                    <a:pt x="241" y="202"/>
                    <a:pt x="244" y="202"/>
                  </a:cubicBezTo>
                  <a:lnTo>
                    <a:pt x="246" y="202"/>
                  </a:lnTo>
                  <a:lnTo>
                    <a:pt x="248" y="202"/>
                  </a:lnTo>
                  <a:lnTo>
                    <a:pt x="249" y="202"/>
                  </a:lnTo>
                  <a:lnTo>
                    <a:pt x="253" y="202"/>
                  </a:lnTo>
                  <a:lnTo>
                    <a:pt x="254" y="202"/>
                  </a:lnTo>
                  <a:lnTo>
                    <a:pt x="256" y="202"/>
                  </a:lnTo>
                  <a:lnTo>
                    <a:pt x="259" y="202"/>
                  </a:lnTo>
                  <a:lnTo>
                    <a:pt x="263" y="202"/>
                  </a:lnTo>
                  <a:lnTo>
                    <a:pt x="264" y="202"/>
                  </a:lnTo>
                  <a:lnTo>
                    <a:pt x="268" y="202"/>
                  </a:lnTo>
                  <a:lnTo>
                    <a:pt x="271" y="202"/>
                  </a:lnTo>
                  <a:lnTo>
                    <a:pt x="274" y="202"/>
                  </a:lnTo>
                  <a:lnTo>
                    <a:pt x="278" y="202"/>
                  </a:lnTo>
                  <a:lnTo>
                    <a:pt x="281" y="202"/>
                  </a:lnTo>
                  <a:lnTo>
                    <a:pt x="284" y="202"/>
                  </a:lnTo>
                  <a:lnTo>
                    <a:pt x="288" y="202"/>
                  </a:lnTo>
                  <a:lnTo>
                    <a:pt x="289" y="202"/>
                  </a:lnTo>
                  <a:lnTo>
                    <a:pt x="293" y="202"/>
                  </a:lnTo>
                  <a:lnTo>
                    <a:pt x="296" y="202"/>
                  </a:lnTo>
                  <a:lnTo>
                    <a:pt x="298" y="202"/>
                  </a:lnTo>
                  <a:lnTo>
                    <a:pt x="301" y="202"/>
                  </a:lnTo>
                  <a:lnTo>
                    <a:pt x="303" y="202"/>
                  </a:lnTo>
                  <a:lnTo>
                    <a:pt x="306" y="202"/>
                  </a:lnTo>
                  <a:lnTo>
                    <a:pt x="308" y="202"/>
                  </a:lnTo>
                  <a:lnTo>
                    <a:pt x="309" y="202"/>
                  </a:lnTo>
                  <a:lnTo>
                    <a:pt x="311" y="202"/>
                  </a:lnTo>
                  <a:cubicBezTo>
                    <a:pt x="315" y="202"/>
                    <a:pt x="319" y="205"/>
                    <a:pt x="319" y="210"/>
                  </a:cubicBezTo>
                  <a:lnTo>
                    <a:pt x="319" y="212"/>
                  </a:lnTo>
                  <a:lnTo>
                    <a:pt x="319" y="213"/>
                  </a:lnTo>
                  <a:lnTo>
                    <a:pt x="319" y="215"/>
                  </a:lnTo>
                  <a:lnTo>
                    <a:pt x="319" y="217"/>
                  </a:lnTo>
                  <a:lnTo>
                    <a:pt x="319" y="218"/>
                  </a:lnTo>
                  <a:lnTo>
                    <a:pt x="319" y="220"/>
                  </a:lnTo>
                  <a:lnTo>
                    <a:pt x="319" y="222"/>
                  </a:lnTo>
                  <a:lnTo>
                    <a:pt x="319" y="223"/>
                  </a:lnTo>
                  <a:lnTo>
                    <a:pt x="319" y="225"/>
                  </a:lnTo>
                  <a:lnTo>
                    <a:pt x="319" y="227"/>
                  </a:lnTo>
                  <a:lnTo>
                    <a:pt x="319" y="228"/>
                  </a:lnTo>
                  <a:lnTo>
                    <a:pt x="319" y="232"/>
                  </a:lnTo>
                  <a:lnTo>
                    <a:pt x="319" y="234"/>
                  </a:lnTo>
                  <a:lnTo>
                    <a:pt x="319" y="235"/>
                  </a:lnTo>
                  <a:lnTo>
                    <a:pt x="319" y="237"/>
                  </a:lnTo>
                  <a:lnTo>
                    <a:pt x="319" y="239"/>
                  </a:lnTo>
                  <a:lnTo>
                    <a:pt x="319" y="240"/>
                  </a:lnTo>
                  <a:lnTo>
                    <a:pt x="319" y="242"/>
                  </a:lnTo>
                  <a:lnTo>
                    <a:pt x="319" y="244"/>
                  </a:lnTo>
                  <a:lnTo>
                    <a:pt x="319" y="245"/>
                  </a:lnTo>
                  <a:lnTo>
                    <a:pt x="311" y="237"/>
                  </a:lnTo>
                  <a:lnTo>
                    <a:pt x="313" y="237"/>
                  </a:lnTo>
                  <a:lnTo>
                    <a:pt x="314" y="237"/>
                  </a:lnTo>
                  <a:lnTo>
                    <a:pt x="316" y="237"/>
                  </a:lnTo>
                  <a:lnTo>
                    <a:pt x="318" y="237"/>
                  </a:lnTo>
                  <a:lnTo>
                    <a:pt x="321" y="237"/>
                  </a:lnTo>
                  <a:lnTo>
                    <a:pt x="324" y="237"/>
                  </a:lnTo>
                  <a:lnTo>
                    <a:pt x="328" y="237"/>
                  </a:lnTo>
                  <a:lnTo>
                    <a:pt x="331" y="237"/>
                  </a:lnTo>
                  <a:lnTo>
                    <a:pt x="336" y="237"/>
                  </a:lnTo>
                  <a:lnTo>
                    <a:pt x="339" y="237"/>
                  </a:lnTo>
                  <a:lnTo>
                    <a:pt x="344" y="237"/>
                  </a:lnTo>
                  <a:lnTo>
                    <a:pt x="349" y="237"/>
                  </a:lnTo>
                  <a:lnTo>
                    <a:pt x="352" y="237"/>
                  </a:lnTo>
                  <a:lnTo>
                    <a:pt x="357" y="237"/>
                  </a:lnTo>
                  <a:lnTo>
                    <a:pt x="362" y="237"/>
                  </a:lnTo>
                  <a:lnTo>
                    <a:pt x="367" y="237"/>
                  </a:lnTo>
                  <a:lnTo>
                    <a:pt x="372" y="237"/>
                  </a:lnTo>
                  <a:lnTo>
                    <a:pt x="377" y="237"/>
                  </a:lnTo>
                  <a:lnTo>
                    <a:pt x="381" y="237"/>
                  </a:lnTo>
                  <a:lnTo>
                    <a:pt x="386" y="237"/>
                  </a:lnTo>
                  <a:lnTo>
                    <a:pt x="391" y="237"/>
                  </a:lnTo>
                  <a:lnTo>
                    <a:pt x="394" y="237"/>
                  </a:lnTo>
                  <a:lnTo>
                    <a:pt x="397" y="237"/>
                  </a:lnTo>
                  <a:lnTo>
                    <a:pt x="401" y="237"/>
                  </a:lnTo>
                  <a:lnTo>
                    <a:pt x="404" y="237"/>
                  </a:lnTo>
                  <a:lnTo>
                    <a:pt x="407" y="237"/>
                  </a:lnTo>
                  <a:lnTo>
                    <a:pt x="409" y="237"/>
                  </a:lnTo>
                  <a:lnTo>
                    <a:pt x="411" y="237"/>
                  </a:lnTo>
                  <a:lnTo>
                    <a:pt x="412" y="237"/>
                  </a:lnTo>
                  <a:lnTo>
                    <a:pt x="414" y="237"/>
                  </a:lnTo>
                  <a:lnTo>
                    <a:pt x="406" y="245"/>
                  </a:lnTo>
                  <a:lnTo>
                    <a:pt x="406" y="244"/>
                  </a:lnTo>
                  <a:lnTo>
                    <a:pt x="406" y="242"/>
                  </a:lnTo>
                  <a:lnTo>
                    <a:pt x="406" y="240"/>
                  </a:lnTo>
                  <a:lnTo>
                    <a:pt x="406" y="239"/>
                  </a:lnTo>
                  <a:lnTo>
                    <a:pt x="406" y="237"/>
                  </a:lnTo>
                  <a:lnTo>
                    <a:pt x="406" y="235"/>
                  </a:lnTo>
                  <a:lnTo>
                    <a:pt x="406" y="234"/>
                  </a:lnTo>
                  <a:lnTo>
                    <a:pt x="406" y="232"/>
                  </a:lnTo>
                  <a:lnTo>
                    <a:pt x="406" y="228"/>
                  </a:lnTo>
                  <a:lnTo>
                    <a:pt x="406" y="227"/>
                  </a:lnTo>
                  <a:lnTo>
                    <a:pt x="406" y="225"/>
                  </a:lnTo>
                  <a:lnTo>
                    <a:pt x="406" y="223"/>
                  </a:lnTo>
                  <a:lnTo>
                    <a:pt x="406" y="222"/>
                  </a:lnTo>
                  <a:lnTo>
                    <a:pt x="406" y="220"/>
                  </a:lnTo>
                  <a:lnTo>
                    <a:pt x="406" y="218"/>
                  </a:lnTo>
                  <a:lnTo>
                    <a:pt x="406" y="217"/>
                  </a:lnTo>
                  <a:lnTo>
                    <a:pt x="406" y="215"/>
                  </a:lnTo>
                  <a:lnTo>
                    <a:pt x="406" y="213"/>
                  </a:lnTo>
                  <a:lnTo>
                    <a:pt x="406" y="212"/>
                  </a:lnTo>
                  <a:lnTo>
                    <a:pt x="406" y="210"/>
                  </a:lnTo>
                  <a:cubicBezTo>
                    <a:pt x="406" y="205"/>
                    <a:pt x="410" y="202"/>
                    <a:pt x="414" y="202"/>
                  </a:cubicBezTo>
                  <a:lnTo>
                    <a:pt x="416" y="202"/>
                  </a:lnTo>
                  <a:lnTo>
                    <a:pt x="417" y="202"/>
                  </a:lnTo>
                  <a:lnTo>
                    <a:pt x="421" y="202"/>
                  </a:lnTo>
                  <a:lnTo>
                    <a:pt x="426" y="202"/>
                  </a:lnTo>
                  <a:lnTo>
                    <a:pt x="432" y="202"/>
                  </a:lnTo>
                  <a:lnTo>
                    <a:pt x="441" y="202"/>
                  </a:lnTo>
                  <a:lnTo>
                    <a:pt x="449" y="202"/>
                  </a:lnTo>
                  <a:lnTo>
                    <a:pt x="459" y="202"/>
                  </a:lnTo>
                  <a:lnTo>
                    <a:pt x="469" y="202"/>
                  </a:lnTo>
                  <a:lnTo>
                    <a:pt x="480" y="202"/>
                  </a:lnTo>
                  <a:lnTo>
                    <a:pt x="492" y="202"/>
                  </a:lnTo>
                  <a:lnTo>
                    <a:pt x="505" y="202"/>
                  </a:lnTo>
                  <a:lnTo>
                    <a:pt x="517" y="202"/>
                  </a:lnTo>
                  <a:lnTo>
                    <a:pt x="530" y="202"/>
                  </a:lnTo>
                  <a:lnTo>
                    <a:pt x="544" y="202"/>
                  </a:lnTo>
                  <a:lnTo>
                    <a:pt x="559" y="202"/>
                  </a:lnTo>
                  <a:lnTo>
                    <a:pt x="572" y="202"/>
                  </a:lnTo>
                  <a:lnTo>
                    <a:pt x="585" y="202"/>
                  </a:lnTo>
                  <a:lnTo>
                    <a:pt x="598" y="202"/>
                  </a:lnTo>
                  <a:lnTo>
                    <a:pt x="610" y="202"/>
                  </a:lnTo>
                  <a:lnTo>
                    <a:pt x="623" y="202"/>
                  </a:lnTo>
                  <a:lnTo>
                    <a:pt x="635" y="202"/>
                  </a:lnTo>
                  <a:lnTo>
                    <a:pt x="647" y="202"/>
                  </a:lnTo>
                  <a:lnTo>
                    <a:pt x="657" y="202"/>
                  </a:lnTo>
                  <a:lnTo>
                    <a:pt x="667" y="202"/>
                  </a:lnTo>
                  <a:lnTo>
                    <a:pt x="675" y="202"/>
                  </a:lnTo>
                  <a:lnTo>
                    <a:pt x="683" y="202"/>
                  </a:lnTo>
                  <a:lnTo>
                    <a:pt x="690" y="202"/>
                  </a:lnTo>
                  <a:lnTo>
                    <a:pt x="695" y="202"/>
                  </a:lnTo>
                  <a:lnTo>
                    <a:pt x="698" y="202"/>
                  </a:lnTo>
                  <a:lnTo>
                    <a:pt x="701" y="202"/>
                  </a:lnTo>
                  <a:cubicBezTo>
                    <a:pt x="706" y="202"/>
                    <a:pt x="709" y="205"/>
                    <a:pt x="709" y="210"/>
                  </a:cubicBezTo>
                  <a:lnTo>
                    <a:pt x="709" y="212"/>
                  </a:lnTo>
                  <a:lnTo>
                    <a:pt x="709" y="215"/>
                  </a:lnTo>
                  <a:lnTo>
                    <a:pt x="709" y="217"/>
                  </a:lnTo>
                  <a:lnTo>
                    <a:pt x="709" y="220"/>
                  </a:lnTo>
                  <a:lnTo>
                    <a:pt x="709" y="223"/>
                  </a:lnTo>
                  <a:lnTo>
                    <a:pt x="709" y="227"/>
                  </a:lnTo>
                  <a:lnTo>
                    <a:pt x="709" y="232"/>
                  </a:lnTo>
                  <a:lnTo>
                    <a:pt x="709" y="237"/>
                  </a:lnTo>
                  <a:lnTo>
                    <a:pt x="709" y="242"/>
                  </a:lnTo>
                  <a:lnTo>
                    <a:pt x="709" y="247"/>
                  </a:lnTo>
                  <a:lnTo>
                    <a:pt x="709" y="252"/>
                  </a:lnTo>
                  <a:lnTo>
                    <a:pt x="709" y="257"/>
                  </a:lnTo>
                  <a:lnTo>
                    <a:pt x="709" y="262"/>
                  </a:lnTo>
                  <a:lnTo>
                    <a:pt x="709" y="269"/>
                  </a:lnTo>
                  <a:lnTo>
                    <a:pt x="709" y="274"/>
                  </a:lnTo>
                  <a:lnTo>
                    <a:pt x="709" y="279"/>
                  </a:lnTo>
                  <a:lnTo>
                    <a:pt x="709" y="284"/>
                  </a:lnTo>
                  <a:lnTo>
                    <a:pt x="709" y="289"/>
                  </a:lnTo>
                  <a:lnTo>
                    <a:pt x="709" y="296"/>
                  </a:lnTo>
                  <a:lnTo>
                    <a:pt x="709" y="300"/>
                  </a:lnTo>
                  <a:lnTo>
                    <a:pt x="709" y="305"/>
                  </a:lnTo>
                  <a:lnTo>
                    <a:pt x="709" y="310"/>
                  </a:lnTo>
                  <a:lnTo>
                    <a:pt x="709" y="313"/>
                  </a:lnTo>
                  <a:lnTo>
                    <a:pt x="709" y="316"/>
                  </a:lnTo>
                  <a:lnTo>
                    <a:pt x="709" y="320"/>
                  </a:lnTo>
                  <a:lnTo>
                    <a:pt x="709" y="323"/>
                  </a:lnTo>
                  <a:lnTo>
                    <a:pt x="709" y="325"/>
                  </a:lnTo>
                  <a:lnTo>
                    <a:pt x="709" y="327"/>
                  </a:lnTo>
                  <a:lnTo>
                    <a:pt x="709" y="328"/>
                  </a:lnTo>
                  <a:lnTo>
                    <a:pt x="701" y="320"/>
                  </a:lnTo>
                  <a:lnTo>
                    <a:pt x="703" y="320"/>
                  </a:lnTo>
                  <a:lnTo>
                    <a:pt x="705" y="320"/>
                  </a:lnTo>
                  <a:lnTo>
                    <a:pt x="706" y="320"/>
                  </a:lnTo>
                  <a:lnTo>
                    <a:pt x="708" y="320"/>
                  </a:lnTo>
                  <a:lnTo>
                    <a:pt x="710" y="320"/>
                  </a:lnTo>
                  <a:lnTo>
                    <a:pt x="713" y="320"/>
                  </a:lnTo>
                  <a:lnTo>
                    <a:pt x="716" y="320"/>
                  </a:lnTo>
                  <a:lnTo>
                    <a:pt x="720" y="320"/>
                  </a:lnTo>
                  <a:lnTo>
                    <a:pt x="723" y="320"/>
                  </a:lnTo>
                  <a:lnTo>
                    <a:pt x="728" y="320"/>
                  </a:lnTo>
                  <a:lnTo>
                    <a:pt x="731" y="320"/>
                  </a:lnTo>
                  <a:lnTo>
                    <a:pt x="736" y="320"/>
                  </a:lnTo>
                  <a:lnTo>
                    <a:pt x="740" y="320"/>
                  </a:lnTo>
                  <a:lnTo>
                    <a:pt x="745" y="320"/>
                  </a:lnTo>
                  <a:lnTo>
                    <a:pt x="750" y="320"/>
                  </a:lnTo>
                  <a:lnTo>
                    <a:pt x="753" y="320"/>
                  </a:lnTo>
                  <a:lnTo>
                    <a:pt x="758" y="320"/>
                  </a:lnTo>
                  <a:lnTo>
                    <a:pt x="763" y="320"/>
                  </a:lnTo>
                  <a:lnTo>
                    <a:pt x="766" y="320"/>
                  </a:lnTo>
                  <a:lnTo>
                    <a:pt x="771" y="320"/>
                  </a:lnTo>
                  <a:lnTo>
                    <a:pt x="775" y="320"/>
                  </a:lnTo>
                  <a:lnTo>
                    <a:pt x="778" y="320"/>
                  </a:lnTo>
                  <a:lnTo>
                    <a:pt x="781" y="320"/>
                  </a:lnTo>
                  <a:lnTo>
                    <a:pt x="785" y="320"/>
                  </a:lnTo>
                  <a:lnTo>
                    <a:pt x="788" y="320"/>
                  </a:lnTo>
                  <a:lnTo>
                    <a:pt x="791" y="320"/>
                  </a:lnTo>
                  <a:lnTo>
                    <a:pt x="793" y="320"/>
                  </a:lnTo>
                  <a:lnTo>
                    <a:pt x="795" y="320"/>
                  </a:lnTo>
                  <a:lnTo>
                    <a:pt x="796" y="320"/>
                  </a:lnTo>
                  <a:lnTo>
                    <a:pt x="788" y="328"/>
                  </a:lnTo>
                  <a:lnTo>
                    <a:pt x="788" y="327"/>
                  </a:lnTo>
                  <a:lnTo>
                    <a:pt x="788" y="325"/>
                  </a:lnTo>
                  <a:lnTo>
                    <a:pt x="788" y="323"/>
                  </a:lnTo>
                  <a:lnTo>
                    <a:pt x="788" y="322"/>
                  </a:lnTo>
                  <a:lnTo>
                    <a:pt x="788" y="320"/>
                  </a:lnTo>
                  <a:lnTo>
                    <a:pt x="788" y="318"/>
                  </a:lnTo>
                  <a:lnTo>
                    <a:pt x="788" y="316"/>
                  </a:lnTo>
                  <a:lnTo>
                    <a:pt x="788" y="315"/>
                  </a:lnTo>
                  <a:lnTo>
                    <a:pt x="788" y="313"/>
                  </a:lnTo>
                  <a:lnTo>
                    <a:pt x="788" y="311"/>
                  </a:lnTo>
                  <a:lnTo>
                    <a:pt x="788" y="308"/>
                  </a:lnTo>
                  <a:lnTo>
                    <a:pt x="788" y="306"/>
                  </a:lnTo>
                  <a:lnTo>
                    <a:pt x="788" y="305"/>
                  </a:lnTo>
                  <a:lnTo>
                    <a:pt x="788" y="301"/>
                  </a:lnTo>
                  <a:lnTo>
                    <a:pt x="788" y="300"/>
                  </a:lnTo>
                  <a:lnTo>
                    <a:pt x="788" y="298"/>
                  </a:lnTo>
                  <a:lnTo>
                    <a:pt x="788" y="296"/>
                  </a:lnTo>
                  <a:lnTo>
                    <a:pt x="788" y="294"/>
                  </a:lnTo>
                  <a:lnTo>
                    <a:pt x="788" y="291"/>
                  </a:lnTo>
                  <a:lnTo>
                    <a:pt x="788" y="289"/>
                  </a:lnTo>
                  <a:lnTo>
                    <a:pt x="788" y="288"/>
                  </a:lnTo>
                  <a:lnTo>
                    <a:pt x="788" y="286"/>
                  </a:lnTo>
                  <a:lnTo>
                    <a:pt x="788" y="284"/>
                  </a:lnTo>
                  <a:lnTo>
                    <a:pt x="788" y="283"/>
                  </a:lnTo>
                  <a:lnTo>
                    <a:pt x="788" y="281"/>
                  </a:lnTo>
                  <a:lnTo>
                    <a:pt x="796" y="289"/>
                  </a:lnTo>
                  <a:lnTo>
                    <a:pt x="795" y="289"/>
                  </a:lnTo>
                  <a:lnTo>
                    <a:pt x="793" y="289"/>
                  </a:lnTo>
                  <a:lnTo>
                    <a:pt x="791" y="289"/>
                  </a:lnTo>
                  <a:lnTo>
                    <a:pt x="790" y="289"/>
                  </a:lnTo>
                  <a:lnTo>
                    <a:pt x="788" y="289"/>
                  </a:lnTo>
                  <a:lnTo>
                    <a:pt x="786" y="289"/>
                  </a:lnTo>
                  <a:lnTo>
                    <a:pt x="785" y="289"/>
                  </a:lnTo>
                  <a:lnTo>
                    <a:pt x="783" y="289"/>
                  </a:lnTo>
                  <a:lnTo>
                    <a:pt x="781" y="289"/>
                  </a:lnTo>
                  <a:lnTo>
                    <a:pt x="780" y="289"/>
                  </a:lnTo>
                  <a:lnTo>
                    <a:pt x="778" y="289"/>
                  </a:lnTo>
                  <a:lnTo>
                    <a:pt x="776" y="289"/>
                  </a:lnTo>
                  <a:lnTo>
                    <a:pt x="773" y="289"/>
                  </a:lnTo>
                  <a:lnTo>
                    <a:pt x="771" y="289"/>
                  </a:lnTo>
                  <a:lnTo>
                    <a:pt x="770" y="289"/>
                  </a:lnTo>
                  <a:lnTo>
                    <a:pt x="768" y="289"/>
                  </a:lnTo>
                  <a:lnTo>
                    <a:pt x="766" y="289"/>
                  </a:lnTo>
                  <a:lnTo>
                    <a:pt x="765" y="289"/>
                  </a:lnTo>
                  <a:lnTo>
                    <a:pt x="763" y="289"/>
                  </a:lnTo>
                  <a:lnTo>
                    <a:pt x="761" y="289"/>
                  </a:lnTo>
                  <a:lnTo>
                    <a:pt x="760" y="289"/>
                  </a:lnTo>
                  <a:lnTo>
                    <a:pt x="758" y="289"/>
                  </a:lnTo>
                  <a:lnTo>
                    <a:pt x="756" y="289"/>
                  </a:lnTo>
                  <a:lnTo>
                    <a:pt x="755" y="289"/>
                  </a:lnTo>
                  <a:cubicBezTo>
                    <a:pt x="750" y="289"/>
                    <a:pt x="747" y="285"/>
                    <a:pt x="747" y="281"/>
                  </a:cubicBezTo>
                  <a:lnTo>
                    <a:pt x="747" y="279"/>
                  </a:lnTo>
                  <a:lnTo>
                    <a:pt x="747" y="278"/>
                  </a:lnTo>
                  <a:lnTo>
                    <a:pt x="747" y="276"/>
                  </a:lnTo>
                  <a:lnTo>
                    <a:pt x="747" y="274"/>
                  </a:lnTo>
                  <a:lnTo>
                    <a:pt x="747" y="272"/>
                  </a:lnTo>
                  <a:lnTo>
                    <a:pt x="747" y="271"/>
                  </a:lnTo>
                  <a:lnTo>
                    <a:pt x="747" y="269"/>
                  </a:lnTo>
                  <a:lnTo>
                    <a:pt x="747" y="267"/>
                  </a:lnTo>
                  <a:lnTo>
                    <a:pt x="747" y="266"/>
                  </a:lnTo>
                  <a:lnTo>
                    <a:pt x="747" y="264"/>
                  </a:lnTo>
                  <a:lnTo>
                    <a:pt x="747" y="262"/>
                  </a:lnTo>
                  <a:lnTo>
                    <a:pt x="747" y="261"/>
                  </a:lnTo>
                  <a:lnTo>
                    <a:pt x="747" y="259"/>
                  </a:lnTo>
                  <a:lnTo>
                    <a:pt x="747" y="257"/>
                  </a:lnTo>
                  <a:lnTo>
                    <a:pt x="747" y="256"/>
                  </a:lnTo>
                  <a:cubicBezTo>
                    <a:pt x="747" y="251"/>
                    <a:pt x="750" y="248"/>
                    <a:pt x="755" y="248"/>
                  </a:cubicBezTo>
                  <a:lnTo>
                    <a:pt x="756" y="248"/>
                  </a:lnTo>
                  <a:lnTo>
                    <a:pt x="758" y="248"/>
                  </a:lnTo>
                  <a:lnTo>
                    <a:pt x="760" y="248"/>
                  </a:lnTo>
                  <a:lnTo>
                    <a:pt x="761" y="248"/>
                  </a:lnTo>
                  <a:lnTo>
                    <a:pt x="763" y="248"/>
                  </a:lnTo>
                  <a:lnTo>
                    <a:pt x="765" y="248"/>
                  </a:lnTo>
                  <a:lnTo>
                    <a:pt x="766" y="248"/>
                  </a:lnTo>
                  <a:lnTo>
                    <a:pt x="768" y="248"/>
                  </a:lnTo>
                  <a:lnTo>
                    <a:pt x="770" y="248"/>
                  </a:lnTo>
                  <a:lnTo>
                    <a:pt x="771" y="248"/>
                  </a:lnTo>
                  <a:lnTo>
                    <a:pt x="773" y="248"/>
                  </a:lnTo>
                  <a:lnTo>
                    <a:pt x="776" y="248"/>
                  </a:lnTo>
                  <a:lnTo>
                    <a:pt x="778" y="248"/>
                  </a:lnTo>
                  <a:lnTo>
                    <a:pt x="780" y="248"/>
                  </a:lnTo>
                  <a:lnTo>
                    <a:pt x="781" y="248"/>
                  </a:lnTo>
                  <a:lnTo>
                    <a:pt x="783" y="248"/>
                  </a:lnTo>
                  <a:lnTo>
                    <a:pt x="785" y="248"/>
                  </a:lnTo>
                  <a:lnTo>
                    <a:pt x="786" y="248"/>
                  </a:lnTo>
                  <a:lnTo>
                    <a:pt x="788" y="248"/>
                  </a:lnTo>
                  <a:lnTo>
                    <a:pt x="790" y="248"/>
                  </a:lnTo>
                  <a:lnTo>
                    <a:pt x="791" y="248"/>
                  </a:lnTo>
                  <a:lnTo>
                    <a:pt x="793" y="248"/>
                  </a:lnTo>
                  <a:lnTo>
                    <a:pt x="795" y="248"/>
                  </a:lnTo>
                  <a:lnTo>
                    <a:pt x="796" y="248"/>
                  </a:lnTo>
                  <a:lnTo>
                    <a:pt x="788" y="256"/>
                  </a:lnTo>
                  <a:lnTo>
                    <a:pt x="788" y="254"/>
                  </a:lnTo>
                  <a:lnTo>
                    <a:pt x="788" y="252"/>
                  </a:lnTo>
                  <a:lnTo>
                    <a:pt x="788" y="250"/>
                  </a:lnTo>
                  <a:lnTo>
                    <a:pt x="788" y="249"/>
                  </a:lnTo>
                  <a:lnTo>
                    <a:pt x="788" y="247"/>
                  </a:lnTo>
                  <a:lnTo>
                    <a:pt x="788" y="245"/>
                  </a:lnTo>
                  <a:lnTo>
                    <a:pt x="788" y="244"/>
                  </a:lnTo>
                  <a:lnTo>
                    <a:pt x="788" y="242"/>
                  </a:lnTo>
                  <a:lnTo>
                    <a:pt x="788" y="240"/>
                  </a:lnTo>
                  <a:lnTo>
                    <a:pt x="788" y="239"/>
                  </a:lnTo>
                  <a:lnTo>
                    <a:pt x="788" y="237"/>
                  </a:lnTo>
                  <a:lnTo>
                    <a:pt x="788" y="235"/>
                  </a:lnTo>
                  <a:lnTo>
                    <a:pt x="788" y="234"/>
                  </a:lnTo>
                  <a:lnTo>
                    <a:pt x="788" y="232"/>
                  </a:lnTo>
                  <a:lnTo>
                    <a:pt x="788" y="230"/>
                  </a:lnTo>
                  <a:lnTo>
                    <a:pt x="788" y="228"/>
                  </a:lnTo>
                  <a:lnTo>
                    <a:pt x="788" y="227"/>
                  </a:lnTo>
                  <a:lnTo>
                    <a:pt x="796" y="235"/>
                  </a:lnTo>
                  <a:lnTo>
                    <a:pt x="795" y="235"/>
                  </a:lnTo>
                  <a:lnTo>
                    <a:pt x="793" y="235"/>
                  </a:lnTo>
                  <a:lnTo>
                    <a:pt x="791" y="235"/>
                  </a:lnTo>
                  <a:lnTo>
                    <a:pt x="790" y="235"/>
                  </a:lnTo>
                  <a:lnTo>
                    <a:pt x="788" y="235"/>
                  </a:lnTo>
                  <a:lnTo>
                    <a:pt x="786" y="235"/>
                  </a:lnTo>
                  <a:lnTo>
                    <a:pt x="785" y="235"/>
                  </a:lnTo>
                  <a:lnTo>
                    <a:pt x="783" y="235"/>
                  </a:lnTo>
                  <a:lnTo>
                    <a:pt x="781" y="235"/>
                  </a:lnTo>
                  <a:lnTo>
                    <a:pt x="780" y="235"/>
                  </a:lnTo>
                  <a:lnTo>
                    <a:pt x="778" y="235"/>
                  </a:lnTo>
                  <a:lnTo>
                    <a:pt x="776" y="235"/>
                  </a:lnTo>
                  <a:lnTo>
                    <a:pt x="773" y="235"/>
                  </a:lnTo>
                  <a:lnTo>
                    <a:pt x="771" y="235"/>
                  </a:lnTo>
                  <a:lnTo>
                    <a:pt x="770" y="235"/>
                  </a:lnTo>
                  <a:lnTo>
                    <a:pt x="768" y="235"/>
                  </a:lnTo>
                  <a:lnTo>
                    <a:pt x="766" y="235"/>
                  </a:lnTo>
                  <a:lnTo>
                    <a:pt x="765" y="235"/>
                  </a:lnTo>
                  <a:lnTo>
                    <a:pt x="763" y="235"/>
                  </a:lnTo>
                  <a:lnTo>
                    <a:pt x="761" y="235"/>
                  </a:lnTo>
                  <a:lnTo>
                    <a:pt x="760" y="235"/>
                  </a:lnTo>
                  <a:lnTo>
                    <a:pt x="758" y="235"/>
                  </a:lnTo>
                  <a:lnTo>
                    <a:pt x="756" y="235"/>
                  </a:lnTo>
                  <a:lnTo>
                    <a:pt x="755" y="235"/>
                  </a:lnTo>
                  <a:cubicBezTo>
                    <a:pt x="750" y="235"/>
                    <a:pt x="747" y="231"/>
                    <a:pt x="747" y="227"/>
                  </a:cubicBezTo>
                  <a:lnTo>
                    <a:pt x="747" y="225"/>
                  </a:lnTo>
                  <a:lnTo>
                    <a:pt x="747" y="223"/>
                  </a:lnTo>
                  <a:lnTo>
                    <a:pt x="747" y="222"/>
                  </a:lnTo>
                  <a:lnTo>
                    <a:pt x="747" y="220"/>
                  </a:lnTo>
                  <a:lnTo>
                    <a:pt x="747" y="218"/>
                  </a:lnTo>
                  <a:lnTo>
                    <a:pt x="747" y="217"/>
                  </a:lnTo>
                  <a:lnTo>
                    <a:pt x="747" y="215"/>
                  </a:lnTo>
                  <a:lnTo>
                    <a:pt x="747" y="213"/>
                  </a:lnTo>
                  <a:lnTo>
                    <a:pt x="747" y="212"/>
                  </a:lnTo>
                  <a:lnTo>
                    <a:pt x="747" y="210"/>
                  </a:lnTo>
                  <a:cubicBezTo>
                    <a:pt x="747" y="205"/>
                    <a:pt x="750" y="202"/>
                    <a:pt x="755" y="202"/>
                  </a:cubicBezTo>
                  <a:lnTo>
                    <a:pt x="756" y="202"/>
                  </a:lnTo>
                  <a:lnTo>
                    <a:pt x="758" y="202"/>
                  </a:lnTo>
                  <a:lnTo>
                    <a:pt x="761" y="202"/>
                  </a:lnTo>
                  <a:lnTo>
                    <a:pt x="763" y="202"/>
                  </a:lnTo>
                  <a:lnTo>
                    <a:pt x="765" y="202"/>
                  </a:lnTo>
                  <a:lnTo>
                    <a:pt x="768" y="202"/>
                  </a:lnTo>
                  <a:lnTo>
                    <a:pt x="770" y="202"/>
                  </a:lnTo>
                  <a:lnTo>
                    <a:pt x="773" y="202"/>
                  </a:lnTo>
                  <a:lnTo>
                    <a:pt x="776" y="202"/>
                  </a:lnTo>
                  <a:lnTo>
                    <a:pt x="780" y="202"/>
                  </a:lnTo>
                  <a:lnTo>
                    <a:pt x="783" y="202"/>
                  </a:lnTo>
                  <a:lnTo>
                    <a:pt x="786" y="202"/>
                  </a:lnTo>
                  <a:lnTo>
                    <a:pt x="790" y="202"/>
                  </a:lnTo>
                  <a:lnTo>
                    <a:pt x="793" y="202"/>
                  </a:lnTo>
                  <a:lnTo>
                    <a:pt x="796" y="202"/>
                  </a:lnTo>
                  <a:lnTo>
                    <a:pt x="800" y="202"/>
                  </a:lnTo>
                  <a:lnTo>
                    <a:pt x="803" y="202"/>
                  </a:lnTo>
                  <a:lnTo>
                    <a:pt x="805" y="202"/>
                  </a:lnTo>
                  <a:lnTo>
                    <a:pt x="808" y="202"/>
                  </a:lnTo>
                  <a:lnTo>
                    <a:pt x="811" y="202"/>
                  </a:lnTo>
                  <a:lnTo>
                    <a:pt x="813" y="202"/>
                  </a:lnTo>
                  <a:lnTo>
                    <a:pt x="816" y="202"/>
                  </a:lnTo>
                  <a:lnTo>
                    <a:pt x="818" y="202"/>
                  </a:lnTo>
                  <a:lnTo>
                    <a:pt x="819" y="202"/>
                  </a:lnTo>
                  <a:lnTo>
                    <a:pt x="821" y="202"/>
                  </a:lnTo>
                  <a:lnTo>
                    <a:pt x="823" y="202"/>
                  </a:lnTo>
                  <a:lnTo>
                    <a:pt x="824" y="202"/>
                  </a:lnTo>
                  <a:lnTo>
                    <a:pt x="816" y="210"/>
                  </a:lnTo>
                  <a:lnTo>
                    <a:pt x="816" y="208"/>
                  </a:lnTo>
                  <a:lnTo>
                    <a:pt x="816" y="206"/>
                  </a:lnTo>
                  <a:lnTo>
                    <a:pt x="816" y="205"/>
                  </a:lnTo>
                  <a:lnTo>
                    <a:pt x="816" y="203"/>
                  </a:lnTo>
                  <a:lnTo>
                    <a:pt x="816" y="201"/>
                  </a:lnTo>
                  <a:lnTo>
                    <a:pt x="816" y="200"/>
                  </a:lnTo>
                  <a:lnTo>
                    <a:pt x="816" y="198"/>
                  </a:lnTo>
                  <a:lnTo>
                    <a:pt x="816" y="196"/>
                  </a:lnTo>
                  <a:lnTo>
                    <a:pt x="816" y="193"/>
                  </a:lnTo>
                  <a:lnTo>
                    <a:pt x="816" y="191"/>
                  </a:lnTo>
                  <a:lnTo>
                    <a:pt x="816" y="188"/>
                  </a:lnTo>
                  <a:lnTo>
                    <a:pt x="816" y="186"/>
                  </a:lnTo>
                  <a:lnTo>
                    <a:pt x="816" y="183"/>
                  </a:lnTo>
                  <a:lnTo>
                    <a:pt x="816" y="181"/>
                  </a:lnTo>
                  <a:lnTo>
                    <a:pt x="816" y="178"/>
                  </a:lnTo>
                  <a:lnTo>
                    <a:pt x="816" y="176"/>
                  </a:lnTo>
                  <a:lnTo>
                    <a:pt x="816" y="173"/>
                  </a:lnTo>
                  <a:lnTo>
                    <a:pt x="816" y="171"/>
                  </a:lnTo>
                  <a:lnTo>
                    <a:pt x="816" y="168"/>
                  </a:lnTo>
                  <a:lnTo>
                    <a:pt x="816" y="166"/>
                  </a:lnTo>
                  <a:lnTo>
                    <a:pt x="816" y="162"/>
                  </a:lnTo>
                  <a:lnTo>
                    <a:pt x="816" y="161"/>
                  </a:lnTo>
                  <a:lnTo>
                    <a:pt x="816" y="159"/>
                  </a:lnTo>
                  <a:lnTo>
                    <a:pt x="816" y="157"/>
                  </a:lnTo>
                  <a:lnTo>
                    <a:pt x="816" y="156"/>
                  </a:lnTo>
                  <a:lnTo>
                    <a:pt x="816" y="154"/>
                  </a:lnTo>
                  <a:lnTo>
                    <a:pt x="816" y="152"/>
                  </a:lnTo>
                  <a:lnTo>
                    <a:pt x="824" y="160"/>
                  </a:lnTo>
                  <a:lnTo>
                    <a:pt x="823" y="160"/>
                  </a:lnTo>
                  <a:lnTo>
                    <a:pt x="819" y="160"/>
                  </a:lnTo>
                  <a:lnTo>
                    <a:pt x="814" y="160"/>
                  </a:lnTo>
                  <a:lnTo>
                    <a:pt x="806" y="160"/>
                  </a:lnTo>
                  <a:lnTo>
                    <a:pt x="798" y="160"/>
                  </a:lnTo>
                  <a:lnTo>
                    <a:pt x="786" y="160"/>
                  </a:lnTo>
                  <a:lnTo>
                    <a:pt x="775" y="160"/>
                  </a:lnTo>
                  <a:lnTo>
                    <a:pt x="760" y="160"/>
                  </a:lnTo>
                  <a:lnTo>
                    <a:pt x="745" y="160"/>
                  </a:lnTo>
                  <a:lnTo>
                    <a:pt x="730" y="160"/>
                  </a:lnTo>
                  <a:lnTo>
                    <a:pt x="711" y="160"/>
                  </a:lnTo>
                  <a:lnTo>
                    <a:pt x="695" y="160"/>
                  </a:lnTo>
                  <a:lnTo>
                    <a:pt x="677" y="160"/>
                  </a:lnTo>
                  <a:lnTo>
                    <a:pt x="657" y="160"/>
                  </a:lnTo>
                  <a:lnTo>
                    <a:pt x="638" y="160"/>
                  </a:lnTo>
                  <a:lnTo>
                    <a:pt x="618" y="160"/>
                  </a:lnTo>
                  <a:lnTo>
                    <a:pt x="600" y="160"/>
                  </a:lnTo>
                  <a:lnTo>
                    <a:pt x="580" y="160"/>
                  </a:lnTo>
                  <a:lnTo>
                    <a:pt x="562" y="160"/>
                  </a:lnTo>
                  <a:lnTo>
                    <a:pt x="544" y="160"/>
                  </a:lnTo>
                  <a:lnTo>
                    <a:pt x="525" y="160"/>
                  </a:lnTo>
                  <a:lnTo>
                    <a:pt x="509" y="160"/>
                  </a:lnTo>
                  <a:lnTo>
                    <a:pt x="494" y="160"/>
                  </a:lnTo>
                  <a:lnTo>
                    <a:pt x="479" y="160"/>
                  </a:lnTo>
                  <a:lnTo>
                    <a:pt x="464" y="160"/>
                  </a:lnTo>
                  <a:lnTo>
                    <a:pt x="452" y="160"/>
                  </a:lnTo>
                  <a:lnTo>
                    <a:pt x="441" y="160"/>
                  </a:lnTo>
                  <a:lnTo>
                    <a:pt x="432" y="160"/>
                  </a:lnTo>
                  <a:lnTo>
                    <a:pt x="424" y="160"/>
                  </a:lnTo>
                  <a:lnTo>
                    <a:pt x="419" y="160"/>
                  </a:lnTo>
                  <a:lnTo>
                    <a:pt x="416" y="160"/>
                  </a:lnTo>
                  <a:lnTo>
                    <a:pt x="414" y="160"/>
                  </a:lnTo>
                  <a:cubicBezTo>
                    <a:pt x="410" y="160"/>
                    <a:pt x="406" y="157"/>
                    <a:pt x="406" y="152"/>
                  </a:cubicBezTo>
                  <a:lnTo>
                    <a:pt x="406" y="151"/>
                  </a:lnTo>
                  <a:lnTo>
                    <a:pt x="406" y="149"/>
                  </a:lnTo>
                  <a:lnTo>
                    <a:pt x="406" y="147"/>
                  </a:lnTo>
                  <a:lnTo>
                    <a:pt x="406" y="146"/>
                  </a:lnTo>
                  <a:lnTo>
                    <a:pt x="406" y="144"/>
                  </a:lnTo>
                  <a:lnTo>
                    <a:pt x="406" y="142"/>
                  </a:lnTo>
                  <a:lnTo>
                    <a:pt x="406" y="140"/>
                  </a:lnTo>
                  <a:lnTo>
                    <a:pt x="406" y="139"/>
                  </a:lnTo>
                  <a:lnTo>
                    <a:pt x="406" y="137"/>
                  </a:lnTo>
                  <a:lnTo>
                    <a:pt x="406" y="135"/>
                  </a:lnTo>
                  <a:lnTo>
                    <a:pt x="406" y="134"/>
                  </a:lnTo>
                  <a:lnTo>
                    <a:pt x="406" y="132"/>
                  </a:lnTo>
                  <a:lnTo>
                    <a:pt x="406" y="130"/>
                  </a:lnTo>
                  <a:lnTo>
                    <a:pt x="406" y="129"/>
                  </a:lnTo>
                  <a:lnTo>
                    <a:pt x="406" y="127"/>
                  </a:lnTo>
                  <a:lnTo>
                    <a:pt x="406" y="125"/>
                  </a:lnTo>
                  <a:lnTo>
                    <a:pt x="406" y="124"/>
                  </a:lnTo>
                  <a:lnTo>
                    <a:pt x="406" y="122"/>
                  </a:lnTo>
                  <a:lnTo>
                    <a:pt x="406" y="120"/>
                  </a:lnTo>
                  <a:lnTo>
                    <a:pt x="406" y="118"/>
                  </a:lnTo>
                  <a:lnTo>
                    <a:pt x="406" y="117"/>
                  </a:lnTo>
                  <a:lnTo>
                    <a:pt x="414" y="125"/>
                  </a:lnTo>
                  <a:lnTo>
                    <a:pt x="412" y="125"/>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6"/>
            <p:cNvSpPr>
              <a:spLocks/>
            </p:cNvSpPr>
            <p:nvPr/>
          </p:nvSpPr>
          <p:spPr bwMode="auto">
            <a:xfrm>
              <a:off x="1157013" y="2587072"/>
              <a:ext cx="380745" cy="168391"/>
            </a:xfrm>
            <a:custGeom>
              <a:avLst/>
              <a:gdLst>
                <a:gd name="T0" fmla="*/ 424 w 832"/>
                <a:gd name="T1" fmla="*/ 144 h 369"/>
                <a:gd name="T2" fmla="*/ 814 w 832"/>
                <a:gd name="T3" fmla="*/ 144 h 369"/>
                <a:gd name="T4" fmla="*/ 832 w 832"/>
                <a:gd name="T5" fmla="*/ 201 h 369"/>
                <a:gd name="T6" fmla="*/ 770 w 832"/>
                <a:gd name="T7" fmla="*/ 218 h 369"/>
                <a:gd name="T8" fmla="*/ 766 w 832"/>
                <a:gd name="T9" fmla="*/ 219 h 369"/>
                <a:gd name="T10" fmla="*/ 804 w 832"/>
                <a:gd name="T11" fmla="*/ 240 h 369"/>
                <a:gd name="T12" fmla="*/ 768 w 832"/>
                <a:gd name="T13" fmla="*/ 264 h 369"/>
                <a:gd name="T14" fmla="*/ 756 w 832"/>
                <a:gd name="T15" fmla="*/ 273 h 369"/>
                <a:gd name="T16" fmla="*/ 804 w 832"/>
                <a:gd name="T17" fmla="*/ 284 h 369"/>
                <a:gd name="T18" fmla="*/ 793 w 832"/>
                <a:gd name="T19" fmla="*/ 336 h 369"/>
                <a:gd name="T20" fmla="*/ 703 w 832"/>
                <a:gd name="T21" fmla="*/ 336 h 369"/>
                <a:gd name="T22" fmla="*/ 693 w 832"/>
                <a:gd name="T23" fmla="*/ 223 h 369"/>
                <a:gd name="T24" fmla="*/ 492 w 832"/>
                <a:gd name="T25" fmla="*/ 218 h 369"/>
                <a:gd name="T26" fmla="*/ 422 w 832"/>
                <a:gd name="T27" fmla="*/ 235 h 369"/>
                <a:gd name="T28" fmla="*/ 344 w 832"/>
                <a:gd name="T29" fmla="*/ 253 h 369"/>
                <a:gd name="T30" fmla="*/ 303 w 832"/>
                <a:gd name="T31" fmla="*/ 220 h 369"/>
                <a:gd name="T32" fmla="*/ 259 w 832"/>
                <a:gd name="T33" fmla="*/ 218 h 369"/>
                <a:gd name="T34" fmla="*/ 269 w 832"/>
                <a:gd name="T35" fmla="*/ 253 h 369"/>
                <a:gd name="T36" fmla="*/ 185 w 832"/>
                <a:gd name="T37" fmla="*/ 368 h 369"/>
                <a:gd name="T38" fmla="*/ 91 w 832"/>
                <a:gd name="T39" fmla="*/ 309 h 369"/>
                <a:gd name="T40" fmla="*/ 97 w 832"/>
                <a:gd name="T41" fmla="*/ 258 h 369"/>
                <a:gd name="T42" fmla="*/ 41 w 832"/>
                <a:gd name="T43" fmla="*/ 249 h 369"/>
                <a:gd name="T44" fmla="*/ 11 w 832"/>
                <a:gd name="T45" fmla="*/ 143 h 369"/>
                <a:gd name="T46" fmla="*/ 78 w 832"/>
                <a:gd name="T47" fmla="*/ 109 h 369"/>
                <a:gd name="T48" fmla="*/ 89 w 832"/>
                <a:gd name="T49" fmla="*/ 71 h 369"/>
                <a:gd name="T50" fmla="*/ 176 w 832"/>
                <a:gd name="T51" fmla="*/ 1 h 369"/>
                <a:gd name="T52" fmla="*/ 267 w 832"/>
                <a:gd name="T53" fmla="*/ 103 h 369"/>
                <a:gd name="T54" fmla="*/ 253 w 832"/>
                <a:gd name="T55" fmla="*/ 144 h 369"/>
                <a:gd name="T56" fmla="*/ 303 w 832"/>
                <a:gd name="T57" fmla="*/ 147 h 369"/>
                <a:gd name="T58" fmla="*/ 328 w 832"/>
                <a:gd name="T59" fmla="*/ 109 h 369"/>
                <a:gd name="T60" fmla="*/ 411 w 832"/>
                <a:gd name="T61" fmla="*/ 125 h 369"/>
                <a:gd name="T62" fmla="*/ 314 w 832"/>
                <a:gd name="T63" fmla="*/ 125 h 369"/>
                <a:gd name="T64" fmla="*/ 309 w 832"/>
                <a:gd name="T65" fmla="*/ 160 h 369"/>
                <a:gd name="T66" fmla="*/ 236 w 832"/>
                <a:gd name="T67" fmla="*/ 152 h 369"/>
                <a:gd name="T68" fmla="*/ 252 w 832"/>
                <a:gd name="T69" fmla="*/ 87 h 369"/>
                <a:gd name="T70" fmla="*/ 147 w 832"/>
                <a:gd name="T71" fmla="*/ 25 h 369"/>
                <a:gd name="T72" fmla="*/ 103 w 832"/>
                <a:gd name="T73" fmla="*/ 86 h 369"/>
                <a:gd name="T74" fmla="*/ 66 w 832"/>
                <a:gd name="T75" fmla="*/ 126 h 369"/>
                <a:gd name="T76" fmla="*/ 18 w 832"/>
                <a:gd name="T77" fmla="*/ 175 h 369"/>
                <a:gd name="T78" fmla="*/ 60 w 832"/>
                <a:gd name="T79" fmla="*/ 240 h 369"/>
                <a:gd name="T80" fmla="*/ 101 w 832"/>
                <a:gd name="T81" fmla="*/ 261 h 369"/>
                <a:gd name="T82" fmla="*/ 112 w 832"/>
                <a:gd name="T83" fmla="*/ 319 h 369"/>
                <a:gd name="T84" fmla="*/ 221 w 832"/>
                <a:gd name="T85" fmla="*/ 338 h 369"/>
                <a:gd name="T86" fmla="*/ 250 w 832"/>
                <a:gd name="T87" fmla="*/ 241 h 369"/>
                <a:gd name="T88" fmla="*/ 271 w 832"/>
                <a:gd name="T89" fmla="*/ 202 h 369"/>
                <a:gd name="T90" fmla="*/ 319 w 832"/>
                <a:gd name="T91" fmla="*/ 227 h 369"/>
                <a:gd name="T92" fmla="*/ 362 w 832"/>
                <a:gd name="T93" fmla="*/ 237 h 369"/>
                <a:gd name="T94" fmla="*/ 406 w 832"/>
                <a:gd name="T95" fmla="*/ 227 h 369"/>
                <a:gd name="T96" fmla="*/ 544 w 832"/>
                <a:gd name="T97" fmla="*/ 202 h 369"/>
                <a:gd name="T98" fmla="*/ 709 w 832"/>
                <a:gd name="T99" fmla="*/ 242 h 369"/>
                <a:gd name="T100" fmla="*/ 710 w 832"/>
                <a:gd name="T101" fmla="*/ 320 h 369"/>
                <a:gd name="T102" fmla="*/ 788 w 832"/>
                <a:gd name="T103" fmla="*/ 327 h 369"/>
                <a:gd name="T104" fmla="*/ 795 w 832"/>
                <a:gd name="T105" fmla="*/ 289 h 369"/>
                <a:gd name="T106" fmla="*/ 747 w 832"/>
                <a:gd name="T107" fmla="*/ 278 h 369"/>
                <a:gd name="T108" fmla="*/ 776 w 832"/>
                <a:gd name="T109" fmla="*/ 248 h 369"/>
                <a:gd name="T110" fmla="*/ 788 w 832"/>
                <a:gd name="T111" fmla="*/ 234 h 369"/>
                <a:gd name="T112" fmla="*/ 760 w 832"/>
                <a:gd name="T113" fmla="*/ 235 h 369"/>
                <a:gd name="T114" fmla="*/ 783 w 832"/>
                <a:gd name="T115" fmla="*/ 202 h 369"/>
                <a:gd name="T116" fmla="*/ 816 w 832"/>
                <a:gd name="T117" fmla="*/ 193 h 369"/>
                <a:gd name="T118" fmla="*/ 775 w 832"/>
                <a:gd name="T119" fmla="*/ 160 h 369"/>
                <a:gd name="T120" fmla="*/ 406 w 832"/>
                <a:gd name="T121" fmla="*/ 15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369">
                  <a:moveTo>
                    <a:pt x="422" y="117"/>
                  </a:moveTo>
                  <a:lnTo>
                    <a:pt x="422" y="118"/>
                  </a:lnTo>
                  <a:lnTo>
                    <a:pt x="422" y="120"/>
                  </a:lnTo>
                  <a:lnTo>
                    <a:pt x="422" y="122"/>
                  </a:lnTo>
                  <a:lnTo>
                    <a:pt x="422" y="124"/>
                  </a:lnTo>
                  <a:lnTo>
                    <a:pt x="422" y="125"/>
                  </a:lnTo>
                  <a:lnTo>
                    <a:pt x="422" y="127"/>
                  </a:lnTo>
                  <a:lnTo>
                    <a:pt x="422" y="129"/>
                  </a:lnTo>
                  <a:lnTo>
                    <a:pt x="422" y="130"/>
                  </a:lnTo>
                  <a:lnTo>
                    <a:pt x="422" y="132"/>
                  </a:lnTo>
                  <a:lnTo>
                    <a:pt x="422" y="134"/>
                  </a:lnTo>
                  <a:lnTo>
                    <a:pt x="422" y="135"/>
                  </a:lnTo>
                  <a:lnTo>
                    <a:pt x="422" y="137"/>
                  </a:lnTo>
                  <a:lnTo>
                    <a:pt x="422" y="139"/>
                  </a:lnTo>
                  <a:lnTo>
                    <a:pt x="422" y="140"/>
                  </a:lnTo>
                  <a:lnTo>
                    <a:pt x="422" y="142"/>
                  </a:lnTo>
                  <a:lnTo>
                    <a:pt x="422" y="144"/>
                  </a:lnTo>
                  <a:lnTo>
                    <a:pt x="422" y="146"/>
                  </a:lnTo>
                  <a:lnTo>
                    <a:pt x="422" y="147"/>
                  </a:lnTo>
                  <a:lnTo>
                    <a:pt x="422" y="149"/>
                  </a:lnTo>
                  <a:lnTo>
                    <a:pt x="422" y="151"/>
                  </a:lnTo>
                  <a:lnTo>
                    <a:pt x="422" y="152"/>
                  </a:lnTo>
                  <a:lnTo>
                    <a:pt x="414" y="144"/>
                  </a:lnTo>
                  <a:lnTo>
                    <a:pt x="416" y="144"/>
                  </a:lnTo>
                  <a:lnTo>
                    <a:pt x="419" y="144"/>
                  </a:lnTo>
                  <a:lnTo>
                    <a:pt x="424" y="144"/>
                  </a:lnTo>
                  <a:lnTo>
                    <a:pt x="432" y="144"/>
                  </a:lnTo>
                  <a:lnTo>
                    <a:pt x="441" y="144"/>
                  </a:lnTo>
                  <a:lnTo>
                    <a:pt x="452" y="144"/>
                  </a:lnTo>
                  <a:lnTo>
                    <a:pt x="464" y="144"/>
                  </a:lnTo>
                  <a:lnTo>
                    <a:pt x="479" y="144"/>
                  </a:lnTo>
                  <a:lnTo>
                    <a:pt x="494" y="144"/>
                  </a:lnTo>
                  <a:lnTo>
                    <a:pt x="509" y="144"/>
                  </a:lnTo>
                  <a:lnTo>
                    <a:pt x="525" y="144"/>
                  </a:lnTo>
                  <a:lnTo>
                    <a:pt x="544" y="144"/>
                  </a:lnTo>
                  <a:lnTo>
                    <a:pt x="562" y="144"/>
                  </a:lnTo>
                  <a:lnTo>
                    <a:pt x="580" y="144"/>
                  </a:lnTo>
                  <a:lnTo>
                    <a:pt x="600" y="144"/>
                  </a:lnTo>
                  <a:lnTo>
                    <a:pt x="618" y="144"/>
                  </a:lnTo>
                  <a:lnTo>
                    <a:pt x="638" y="144"/>
                  </a:lnTo>
                  <a:lnTo>
                    <a:pt x="657" y="144"/>
                  </a:lnTo>
                  <a:lnTo>
                    <a:pt x="677" y="144"/>
                  </a:lnTo>
                  <a:lnTo>
                    <a:pt x="695" y="144"/>
                  </a:lnTo>
                  <a:lnTo>
                    <a:pt x="711" y="144"/>
                  </a:lnTo>
                  <a:lnTo>
                    <a:pt x="730" y="144"/>
                  </a:lnTo>
                  <a:lnTo>
                    <a:pt x="745" y="144"/>
                  </a:lnTo>
                  <a:lnTo>
                    <a:pt x="760" y="144"/>
                  </a:lnTo>
                  <a:lnTo>
                    <a:pt x="775" y="144"/>
                  </a:lnTo>
                  <a:lnTo>
                    <a:pt x="786" y="144"/>
                  </a:lnTo>
                  <a:lnTo>
                    <a:pt x="798" y="144"/>
                  </a:lnTo>
                  <a:lnTo>
                    <a:pt x="806" y="144"/>
                  </a:lnTo>
                  <a:lnTo>
                    <a:pt x="814" y="144"/>
                  </a:lnTo>
                  <a:lnTo>
                    <a:pt x="819" y="144"/>
                  </a:lnTo>
                  <a:lnTo>
                    <a:pt x="823" y="144"/>
                  </a:lnTo>
                  <a:lnTo>
                    <a:pt x="824" y="144"/>
                  </a:lnTo>
                  <a:cubicBezTo>
                    <a:pt x="829" y="144"/>
                    <a:pt x="832" y="148"/>
                    <a:pt x="832" y="152"/>
                  </a:cubicBezTo>
                  <a:lnTo>
                    <a:pt x="832" y="154"/>
                  </a:lnTo>
                  <a:lnTo>
                    <a:pt x="832" y="156"/>
                  </a:lnTo>
                  <a:lnTo>
                    <a:pt x="832" y="157"/>
                  </a:lnTo>
                  <a:lnTo>
                    <a:pt x="832" y="159"/>
                  </a:lnTo>
                  <a:lnTo>
                    <a:pt x="832" y="161"/>
                  </a:lnTo>
                  <a:lnTo>
                    <a:pt x="832" y="162"/>
                  </a:lnTo>
                  <a:lnTo>
                    <a:pt x="832" y="166"/>
                  </a:lnTo>
                  <a:lnTo>
                    <a:pt x="832" y="168"/>
                  </a:lnTo>
                  <a:lnTo>
                    <a:pt x="832" y="171"/>
                  </a:lnTo>
                  <a:lnTo>
                    <a:pt x="832" y="173"/>
                  </a:lnTo>
                  <a:lnTo>
                    <a:pt x="832" y="176"/>
                  </a:lnTo>
                  <a:lnTo>
                    <a:pt x="832" y="178"/>
                  </a:lnTo>
                  <a:lnTo>
                    <a:pt x="832" y="181"/>
                  </a:lnTo>
                  <a:lnTo>
                    <a:pt x="832" y="183"/>
                  </a:lnTo>
                  <a:lnTo>
                    <a:pt x="832" y="186"/>
                  </a:lnTo>
                  <a:lnTo>
                    <a:pt x="832" y="188"/>
                  </a:lnTo>
                  <a:lnTo>
                    <a:pt x="832" y="191"/>
                  </a:lnTo>
                  <a:lnTo>
                    <a:pt x="832" y="193"/>
                  </a:lnTo>
                  <a:lnTo>
                    <a:pt x="832" y="196"/>
                  </a:lnTo>
                  <a:lnTo>
                    <a:pt x="832" y="198"/>
                  </a:lnTo>
                  <a:lnTo>
                    <a:pt x="832" y="200"/>
                  </a:lnTo>
                  <a:lnTo>
                    <a:pt x="832" y="201"/>
                  </a:lnTo>
                  <a:lnTo>
                    <a:pt x="832" y="203"/>
                  </a:lnTo>
                  <a:lnTo>
                    <a:pt x="832" y="205"/>
                  </a:lnTo>
                  <a:lnTo>
                    <a:pt x="832" y="206"/>
                  </a:lnTo>
                  <a:lnTo>
                    <a:pt x="832" y="208"/>
                  </a:lnTo>
                  <a:lnTo>
                    <a:pt x="832" y="210"/>
                  </a:lnTo>
                  <a:cubicBezTo>
                    <a:pt x="832" y="214"/>
                    <a:pt x="829" y="218"/>
                    <a:pt x="824" y="218"/>
                  </a:cubicBezTo>
                  <a:lnTo>
                    <a:pt x="823" y="218"/>
                  </a:lnTo>
                  <a:lnTo>
                    <a:pt x="821" y="218"/>
                  </a:lnTo>
                  <a:lnTo>
                    <a:pt x="819" y="218"/>
                  </a:lnTo>
                  <a:lnTo>
                    <a:pt x="818" y="218"/>
                  </a:lnTo>
                  <a:lnTo>
                    <a:pt x="816" y="218"/>
                  </a:lnTo>
                  <a:lnTo>
                    <a:pt x="813" y="218"/>
                  </a:lnTo>
                  <a:lnTo>
                    <a:pt x="811" y="218"/>
                  </a:lnTo>
                  <a:lnTo>
                    <a:pt x="808" y="218"/>
                  </a:lnTo>
                  <a:lnTo>
                    <a:pt x="805" y="218"/>
                  </a:lnTo>
                  <a:lnTo>
                    <a:pt x="803" y="218"/>
                  </a:lnTo>
                  <a:lnTo>
                    <a:pt x="800" y="218"/>
                  </a:lnTo>
                  <a:lnTo>
                    <a:pt x="796" y="218"/>
                  </a:lnTo>
                  <a:lnTo>
                    <a:pt x="793" y="218"/>
                  </a:lnTo>
                  <a:lnTo>
                    <a:pt x="790" y="218"/>
                  </a:lnTo>
                  <a:lnTo>
                    <a:pt x="786" y="218"/>
                  </a:lnTo>
                  <a:lnTo>
                    <a:pt x="783" y="218"/>
                  </a:lnTo>
                  <a:lnTo>
                    <a:pt x="780" y="218"/>
                  </a:lnTo>
                  <a:lnTo>
                    <a:pt x="776" y="218"/>
                  </a:lnTo>
                  <a:lnTo>
                    <a:pt x="773" y="218"/>
                  </a:lnTo>
                  <a:lnTo>
                    <a:pt x="770" y="218"/>
                  </a:lnTo>
                  <a:lnTo>
                    <a:pt x="768" y="218"/>
                  </a:lnTo>
                  <a:lnTo>
                    <a:pt x="765" y="218"/>
                  </a:lnTo>
                  <a:lnTo>
                    <a:pt x="763" y="218"/>
                  </a:lnTo>
                  <a:lnTo>
                    <a:pt x="761" y="218"/>
                  </a:lnTo>
                  <a:lnTo>
                    <a:pt x="758" y="218"/>
                  </a:lnTo>
                  <a:lnTo>
                    <a:pt x="756" y="218"/>
                  </a:lnTo>
                  <a:lnTo>
                    <a:pt x="755" y="218"/>
                  </a:lnTo>
                  <a:lnTo>
                    <a:pt x="763" y="210"/>
                  </a:lnTo>
                  <a:lnTo>
                    <a:pt x="763" y="212"/>
                  </a:lnTo>
                  <a:lnTo>
                    <a:pt x="763" y="213"/>
                  </a:lnTo>
                  <a:lnTo>
                    <a:pt x="763" y="215"/>
                  </a:lnTo>
                  <a:lnTo>
                    <a:pt x="763" y="217"/>
                  </a:lnTo>
                  <a:lnTo>
                    <a:pt x="763" y="218"/>
                  </a:lnTo>
                  <a:lnTo>
                    <a:pt x="763" y="220"/>
                  </a:lnTo>
                  <a:lnTo>
                    <a:pt x="763" y="222"/>
                  </a:lnTo>
                  <a:lnTo>
                    <a:pt x="763" y="223"/>
                  </a:lnTo>
                  <a:lnTo>
                    <a:pt x="763" y="225"/>
                  </a:lnTo>
                  <a:lnTo>
                    <a:pt x="763" y="227"/>
                  </a:lnTo>
                  <a:lnTo>
                    <a:pt x="755" y="219"/>
                  </a:lnTo>
                  <a:lnTo>
                    <a:pt x="756" y="219"/>
                  </a:lnTo>
                  <a:lnTo>
                    <a:pt x="758" y="219"/>
                  </a:lnTo>
                  <a:lnTo>
                    <a:pt x="760" y="219"/>
                  </a:lnTo>
                  <a:lnTo>
                    <a:pt x="761" y="219"/>
                  </a:lnTo>
                  <a:lnTo>
                    <a:pt x="763" y="219"/>
                  </a:lnTo>
                  <a:lnTo>
                    <a:pt x="765" y="219"/>
                  </a:lnTo>
                  <a:lnTo>
                    <a:pt x="766" y="219"/>
                  </a:lnTo>
                  <a:lnTo>
                    <a:pt x="768" y="219"/>
                  </a:lnTo>
                  <a:lnTo>
                    <a:pt x="770" y="219"/>
                  </a:lnTo>
                  <a:lnTo>
                    <a:pt x="771" y="219"/>
                  </a:lnTo>
                  <a:lnTo>
                    <a:pt x="773" y="219"/>
                  </a:lnTo>
                  <a:lnTo>
                    <a:pt x="776" y="219"/>
                  </a:lnTo>
                  <a:lnTo>
                    <a:pt x="778" y="219"/>
                  </a:lnTo>
                  <a:lnTo>
                    <a:pt x="780" y="219"/>
                  </a:lnTo>
                  <a:lnTo>
                    <a:pt x="781" y="219"/>
                  </a:lnTo>
                  <a:lnTo>
                    <a:pt x="783" y="219"/>
                  </a:lnTo>
                  <a:lnTo>
                    <a:pt x="785" y="219"/>
                  </a:lnTo>
                  <a:lnTo>
                    <a:pt x="786" y="219"/>
                  </a:lnTo>
                  <a:lnTo>
                    <a:pt x="788" y="219"/>
                  </a:lnTo>
                  <a:lnTo>
                    <a:pt x="790" y="219"/>
                  </a:lnTo>
                  <a:lnTo>
                    <a:pt x="791" y="219"/>
                  </a:lnTo>
                  <a:lnTo>
                    <a:pt x="793" y="219"/>
                  </a:lnTo>
                  <a:lnTo>
                    <a:pt x="795" y="219"/>
                  </a:lnTo>
                  <a:lnTo>
                    <a:pt x="796" y="219"/>
                  </a:lnTo>
                  <a:cubicBezTo>
                    <a:pt x="801" y="219"/>
                    <a:pt x="804" y="222"/>
                    <a:pt x="804" y="227"/>
                  </a:cubicBezTo>
                  <a:lnTo>
                    <a:pt x="804" y="228"/>
                  </a:lnTo>
                  <a:lnTo>
                    <a:pt x="804" y="230"/>
                  </a:lnTo>
                  <a:lnTo>
                    <a:pt x="804" y="232"/>
                  </a:lnTo>
                  <a:lnTo>
                    <a:pt x="804" y="234"/>
                  </a:lnTo>
                  <a:lnTo>
                    <a:pt x="804" y="235"/>
                  </a:lnTo>
                  <a:lnTo>
                    <a:pt x="804" y="237"/>
                  </a:lnTo>
                  <a:lnTo>
                    <a:pt x="804" y="239"/>
                  </a:lnTo>
                  <a:lnTo>
                    <a:pt x="804" y="240"/>
                  </a:lnTo>
                  <a:lnTo>
                    <a:pt x="804" y="242"/>
                  </a:lnTo>
                  <a:lnTo>
                    <a:pt x="804" y="244"/>
                  </a:lnTo>
                  <a:lnTo>
                    <a:pt x="804" y="245"/>
                  </a:lnTo>
                  <a:lnTo>
                    <a:pt x="804" y="247"/>
                  </a:lnTo>
                  <a:lnTo>
                    <a:pt x="804" y="249"/>
                  </a:lnTo>
                  <a:lnTo>
                    <a:pt x="804" y="250"/>
                  </a:lnTo>
                  <a:lnTo>
                    <a:pt x="804" y="252"/>
                  </a:lnTo>
                  <a:lnTo>
                    <a:pt x="804" y="254"/>
                  </a:lnTo>
                  <a:lnTo>
                    <a:pt x="804" y="256"/>
                  </a:lnTo>
                  <a:cubicBezTo>
                    <a:pt x="804" y="260"/>
                    <a:pt x="801" y="264"/>
                    <a:pt x="796" y="264"/>
                  </a:cubicBezTo>
                  <a:lnTo>
                    <a:pt x="795" y="264"/>
                  </a:lnTo>
                  <a:lnTo>
                    <a:pt x="793" y="264"/>
                  </a:lnTo>
                  <a:lnTo>
                    <a:pt x="791" y="264"/>
                  </a:lnTo>
                  <a:lnTo>
                    <a:pt x="790" y="264"/>
                  </a:lnTo>
                  <a:lnTo>
                    <a:pt x="788" y="264"/>
                  </a:lnTo>
                  <a:lnTo>
                    <a:pt x="786" y="264"/>
                  </a:lnTo>
                  <a:lnTo>
                    <a:pt x="785" y="264"/>
                  </a:lnTo>
                  <a:lnTo>
                    <a:pt x="783" y="264"/>
                  </a:lnTo>
                  <a:lnTo>
                    <a:pt x="781" y="264"/>
                  </a:lnTo>
                  <a:lnTo>
                    <a:pt x="780" y="264"/>
                  </a:lnTo>
                  <a:lnTo>
                    <a:pt x="778" y="264"/>
                  </a:lnTo>
                  <a:lnTo>
                    <a:pt x="776" y="264"/>
                  </a:lnTo>
                  <a:lnTo>
                    <a:pt x="773" y="264"/>
                  </a:lnTo>
                  <a:lnTo>
                    <a:pt x="771" y="264"/>
                  </a:lnTo>
                  <a:lnTo>
                    <a:pt x="770" y="264"/>
                  </a:lnTo>
                  <a:lnTo>
                    <a:pt x="768" y="264"/>
                  </a:lnTo>
                  <a:lnTo>
                    <a:pt x="766" y="264"/>
                  </a:lnTo>
                  <a:lnTo>
                    <a:pt x="765" y="264"/>
                  </a:lnTo>
                  <a:lnTo>
                    <a:pt x="763" y="264"/>
                  </a:lnTo>
                  <a:lnTo>
                    <a:pt x="761" y="264"/>
                  </a:lnTo>
                  <a:lnTo>
                    <a:pt x="760" y="264"/>
                  </a:lnTo>
                  <a:lnTo>
                    <a:pt x="758" y="264"/>
                  </a:lnTo>
                  <a:lnTo>
                    <a:pt x="756" y="264"/>
                  </a:lnTo>
                  <a:lnTo>
                    <a:pt x="755" y="264"/>
                  </a:lnTo>
                  <a:lnTo>
                    <a:pt x="763" y="256"/>
                  </a:lnTo>
                  <a:lnTo>
                    <a:pt x="763" y="257"/>
                  </a:lnTo>
                  <a:lnTo>
                    <a:pt x="763" y="259"/>
                  </a:lnTo>
                  <a:lnTo>
                    <a:pt x="763" y="261"/>
                  </a:lnTo>
                  <a:lnTo>
                    <a:pt x="763" y="262"/>
                  </a:lnTo>
                  <a:lnTo>
                    <a:pt x="763" y="264"/>
                  </a:lnTo>
                  <a:lnTo>
                    <a:pt x="763" y="266"/>
                  </a:lnTo>
                  <a:lnTo>
                    <a:pt x="763" y="267"/>
                  </a:lnTo>
                  <a:lnTo>
                    <a:pt x="763" y="269"/>
                  </a:lnTo>
                  <a:lnTo>
                    <a:pt x="763" y="271"/>
                  </a:lnTo>
                  <a:lnTo>
                    <a:pt x="763" y="272"/>
                  </a:lnTo>
                  <a:lnTo>
                    <a:pt x="763" y="274"/>
                  </a:lnTo>
                  <a:lnTo>
                    <a:pt x="763" y="276"/>
                  </a:lnTo>
                  <a:lnTo>
                    <a:pt x="763" y="278"/>
                  </a:lnTo>
                  <a:lnTo>
                    <a:pt x="763" y="279"/>
                  </a:lnTo>
                  <a:lnTo>
                    <a:pt x="763" y="281"/>
                  </a:lnTo>
                  <a:lnTo>
                    <a:pt x="755" y="273"/>
                  </a:lnTo>
                  <a:lnTo>
                    <a:pt x="756" y="273"/>
                  </a:lnTo>
                  <a:lnTo>
                    <a:pt x="758" y="273"/>
                  </a:lnTo>
                  <a:lnTo>
                    <a:pt x="760" y="273"/>
                  </a:lnTo>
                  <a:lnTo>
                    <a:pt x="761" y="273"/>
                  </a:lnTo>
                  <a:lnTo>
                    <a:pt x="763" y="273"/>
                  </a:lnTo>
                  <a:lnTo>
                    <a:pt x="765" y="273"/>
                  </a:lnTo>
                  <a:lnTo>
                    <a:pt x="766" y="273"/>
                  </a:lnTo>
                  <a:lnTo>
                    <a:pt x="768" y="273"/>
                  </a:lnTo>
                  <a:lnTo>
                    <a:pt x="770" y="273"/>
                  </a:lnTo>
                  <a:lnTo>
                    <a:pt x="771" y="273"/>
                  </a:lnTo>
                  <a:lnTo>
                    <a:pt x="773" y="273"/>
                  </a:lnTo>
                  <a:lnTo>
                    <a:pt x="776" y="273"/>
                  </a:lnTo>
                  <a:lnTo>
                    <a:pt x="778" y="273"/>
                  </a:lnTo>
                  <a:lnTo>
                    <a:pt x="780" y="273"/>
                  </a:lnTo>
                  <a:lnTo>
                    <a:pt x="781" y="273"/>
                  </a:lnTo>
                  <a:lnTo>
                    <a:pt x="783" y="273"/>
                  </a:lnTo>
                  <a:lnTo>
                    <a:pt x="785" y="273"/>
                  </a:lnTo>
                  <a:lnTo>
                    <a:pt x="786" y="273"/>
                  </a:lnTo>
                  <a:lnTo>
                    <a:pt x="788" y="273"/>
                  </a:lnTo>
                  <a:lnTo>
                    <a:pt x="790" y="273"/>
                  </a:lnTo>
                  <a:lnTo>
                    <a:pt x="791" y="273"/>
                  </a:lnTo>
                  <a:lnTo>
                    <a:pt x="793" y="273"/>
                  </a:lnTo>
                  <a:lnTo>
                    <a:pt x="795" y="273"/>
                  </a:lnTo>
                  <a:lnTo>
                    <a:pt x="796" y="273"/>
                  </a:lnTo>
                  <a:cubicBezTo>
                    <a:pt x="801" y="273"/>
                    <a:pt x="804" y="277"/>
                    <a:pt x="804" y="281"/>
                  </a:cubicBezTo>
                  <a:lnTo>
                    <a:pt x="804" y="283"/>
                  </a:lnTo>
                  <a:lnTo>
                    <a:pt x="804" y="284"/>
                  </a:lnTo>
                  <a:lnTo>
                    <a:pt x="804" y="286"/>
                  </a:lnTo>
                  <a:lnTo>
                    <a:pt x="804" y="288"/>
                  </a:lnTo>
                  <a:lnTo>
                    <a:pt x="804" y="289"/>
                  </a:lnTo>
                  <a:lnTo>
                    <a:pt x="804" y="291"/>
                  </a:lnTo>
                  <a:lnTo>
                    <a:pt x="804" y="294"/>
                  </a:lnTo>
                  <a:lnTo>
                    <a:pt x="804" y="296"/>
                  </a:lnTo>
                  <a:lnTo>
                    <a:pt x="804" y="298"/>
                  </a:lnTo>
                  <a:lnTo>
                    <a:pt x="804" y="300"/>
                  </a:lnTo>
                  <a:lnTo>
                    <a:pt x="804" y="301"/>
                  </a:lnTo>
                  <a:lnTo>
                    <a:pt x="804" y="305"/>
                  </a:lnTo>
                  <a:lnTo>
                    <a:pt x="804" y="306"/>
                  </a:lnTo>
                  <a:lnTo>
                    <a:pt x="804" y="308"/>
                  </a:lnTo>
                  <a:lnTo>
                    <a:pt x="804" y="311"/>
                  </a:lnTo>
                  <a:lnTo>
                    <a:pt x="804" y="313"/>
                  </a:lnTo>
                  <a:lnTo>
                    <a:pt x="804" y="315"/>
                  </a:lnTo>
                  <a:lnTo>
                    <a:pt x="804" y="316"/>
                  </a:lnTo>
                  <a:lnTo>
                    <a:pt x="804" y="318"/>
                  </a:lnTo>
                  <a:lnTo>
                    <a:pt x="804" y="320"/>
                  </a:lnTo>
                  <a:lnTo>
                    <a:pt x="804" y="322"/>
                  </a:lnTo>
                  <a:lnTo>
                    <a:pt x="804" y="323"/>
                  </a:lnTo>
                  <a:lnTo>
                    <a:pt x="804" y="325"/>
                  </a:lnTo>
                  <a:lnTo>
                    <a:pt x="804" y="327"/>
                  </a:lnTo>
                  <a:lnTo>
                    <a:pt x="804" y="328"/>
                  </a:lnTo>
                  <a:cubicBezTo>
                    <a:pt x="804" y="333"/>
                    <a:pt x="801" y="336"/>
                    <a:pt x="796" y="336"/>
                  </a:cubicBezTo>
                  <a:lnTo>
                    <a:pt x="795" y="336"/>
                  </a:lnTo>
                  <a:lnTo>
                    <a:pt x="793" y="336"/>
                  </a:lnTo>
                  <a:lnTo>
                    <a:pt x="791" y="336"/>
                  </a:lnTo>
                  <a:lnTo>
                    <a:pt x="788" y="336"/>
                  </a:lnTo>
                  <a:lnTo>
                    <a:pt x="785" y="336"/>
                  </a:lnTo>
                  <a:lnTo>
                    <a:pt x="781" y="336"/>
                  </a:lnTo>
                  <a:lnTo>
                    <a:pt x="778" y="336"/>
                  </a:lnTo>
                  <a:lnTo>
                    <a:pt x="775" y="336"/>
                  </a:lnTo>
                  <a:lnTo>
                    <a:pt x="771" y="336"/>
                  </a:lnTo>
                  <a:lnTo>
                    <a:pt x="766" y="336"/>
                  </a:lnTo>
                  <a:lnTo>
                    <a:pt x="763" y="336"/>
                  </a:lnTo>
                  <a:lnTo>
                    <a:pt x="758" y="336"/>
                  </a:lnTo>
                  <a:lnTo>
                    <a:pt x="753" y="336"/>
                  </a:lnTo>
                  <a:lnTo>
                    <a:pt x="750" y="336"/>
                  </a:lnTo>
                  <a:lnTo>
                    <a:pt x="745" y="336"/>
                  </a:lnTo>
                  <a:lnTo>
                    <a:pt x="740" y="336"/>
                  </a:lnTo>
                  <a:lnTo>
                    <a:pt x="736" y="336"/>
                  </a:lnTo>
                  <a:lnTo>
                    <a:pt x="731" y="336"/>
                  </a:lnTo>
                  <a:lnTo>
                    <a:pt x="728" y="336"/>
                  </a:lnTo>
                  <a:lnTo>
                    <a:pt x="723" y="336"/>
                  </a:lnTo>
                  <a:lnTo>
                    <a:pt x="720" y="336"/>
                  </a:lnTo>
                  <a:lnTo>
                    <a:pt x="716" y="336"/>
                  </a:lnTo>
                  <a:lnTo>
                    <a:pt x="713" y="336"/>
                  </a:lnTo>
                  <a:lnTo>
                    <a:pt x="710" y="336"/>
                  </a:lnTo>
                  <a:lnTo>
                    <a:pt x="708" y="336"/>
                  </a:lnTo>
                  <a:lnTo>
                    <a:pt x="706" y="336"/>
                  </a:lnTo>
                  <a:lnTo>
                    <a:pt x="705" y="336"/>
                  </a:lnTo>
                  <a:lnTo>
                    <a:pt x="703" y="336"/>
                  </a:lnTo>
                  <a:lnTo>
                    <a:pt x="701" y="336"/>
                  </a:lnTo>
                  <a:cubicBezTo>
                    <a:pt x="697" y="336"/>
                    <a:pt x="693" y="333"/>
                    <a:pt x="693" y="328"/>
                  </a:cubicBezTo>
                  <a:lnTo>
                    <a:pt x="693" y="327"/>
                  </a:lnTo>
                  <a:lnTo>
                    <a:pt x="693" y="325"/>
                  </a:lnTo>
                  <a:lnTo>
                    <a:pt x="693" y="323"/>
                  </a:lnTo>
                  <a:lnTo>
                    <a:pt x="693" y="320"/>
                  </a:lnTo>
                  <a:lnTo>
                    <a:pt x="693" y="316"/>
                  </a:lnTo>
                  <a:lnTo>
                    <a:pt x="693" y="313"/>
                  </a:lnTo>
                  <a:lnTo>
                    <a:pt x="693" y="310"/>
                  </a:lnTo>
                  <a:lnTo>
                    <a:pt x="693" y="305"/>
                  </a:lnTo>
                  <a:lnTo>
                    <a:pt x="693" y="300"/>
                  </a:lnTo>
                  <a:lnTo>
                    <a:pt x="693" y="296"/>
                  </a:lnTo>
                  <a:lnTo>
                    <a:pt x="693" y="289"/>
                  </a:lnTo>
                  <a:lnTo>
                    <a:pt x="693" y="284"/>
                  </a:lnTo>
                  <a:lnTo>
                    <a:pt x="693" y="279"/>
                  </a:lnTo>
                  <a:lnTo>
                    <a:pt x="693" y="274"/>
                  </a:lnTo>
                  <a:lnTo>
                    <a:pt x="693" y="269"/>
                  </a:lnTo>
                  <a:lnTo>
                    <a:pt x="693" y="262"/>
                  </a:lnTo>
                  <a:lnTo>
                    <a:pt x="693" y="257"/>
                  </a:lnTo>
                  <a:lnTo>
                    <a:pt x="693" y="252"/>
                  </a:lnTo>
                  <a:lnTo>
                    <a:pt x="693" y="247"/>
                  </a:lnTo>
                  <a:lnTo>
                    <a:pt x="693" y="242"/>
                  </a:lnTo>
                  <a:lnTo>
                    <a:pt x="693" y="237"/>
                  </a:lnTo>
                  <a:lnTo>
                    <a:pt x="693" y="232"/>
                  </a:lnTo>
                  <a:lnTo>
                    <a:pt x="693" y="227"/>
                  </a:lnTo>
                  <a:lnTo>
                    <a:pt x="693" y="223"/>
                  </a:lnTo>
                  <a:lnTo>
                    <a:pt x="693" y="220"/>
                  </a:lnTo>
                  <a:lnTo>
                    <a:pt x="693" y="217"/>
                  </a:lnTo>
                  <a:lnTo>
                    <a:pt x="693" y="215"/>
                  </a:lnTo>
                  <a:lnTo>
                    <a:pt x="693" y="212"/>
                  </a:lnTo>
                  <a:lnTo>
                    <a:pt x="693" y="210"/>
                  </a:lnTo>
                  <a:lnTo>
                    <a:pt x="701" y="218"/>
                  </a:lnTo>
                  <a:lnTo>
                    <a:pt x="698" y="218"/>
                  </a:lnTo>
                  <a:lnTo>
                    <a:pt x="695" y="218"/>
                  </a:lnTo>
                  <a:lnTo>
                    <a:pt x="690" y="218"/>
                  </a:lnTo>
                  <a:lnTo>
                    <a:pt x="683" y="218"/>
                  </a:lnTo>
                  <a:lnTo>
                    <a:pt x="675" y="218"/>
                  </a:lnTo>
                  <a:lnTo>
                    <a:pt x="667" y="218"/>
                  </a:lnTo>
                  <a:lnTo>
                    <a:pt x="657" y="218"/>
                  </a:lnTo>
                  <a:lnTo>
                    <a:pt x="647" y="218"/>
                  </a:lnTo>
                  <a:lnTo>
                    <a:pt x="635" y="218"/>
                  </a:lnTo>
                  <a:lnTo>
                    <a:pt x="623" y="218"/>
                  </a:lnTo>
                  <a:lnTo>
                    <a:pt x="610" y="218"/>
                  </a:lnTo>
                  <a:lnTo>
                    <a:pt x="598" y="218"/>
                  </a:lnTo>
                  <a:lnTo>
                    <a:pt x="585" y="218"/>
                  </a:lnTo>
                  <a:lnTo>
                    <a:pt x="572" y="218"/>
                  </a:lnTo>
                  <a:lnTo>
                    <a:pt x="559" y="218"/>
                  </a:lnTo>
                  <a:lnTo>
                    <a:pt x="544" y="218"/>
                  </a:lnTo>
                  <a:lnTo>
                    <a:pt x="530" y="218"/>
                  </a:lnTo>
                  <a:lnTo>
                    <a:pt x="517" y="218"/>
                  </a:lnTo>
                  <a:lnTo>
                    <a:pt x="505" y="218"/>
                  </a:lnTo>
                  <a:lnTo>
                    <a:pt x="492" y="218"/>
                  </a:lnTo>
                  <a:lnTo>
                    <a:pt x="480" y="218"/>
                  </a:lnTo>
                  <a:lnTo>
                    <a:pt x="469" y="218"/>
                  </a:lnTo>
                  <a:lnTo>
                    <a:pt x="459" y="218"/>
                  </a:lnTo>
                  <a:lnTo>
                    <a:pt x="449" y="218"/>
                  </a:lnTo>
                  <a:lnTo>
                    <a:pt x="441" y="218"/>
                  </a:lnTo>
                  <a:lnTo>
                    <a:pt x="432" y="218"/>
                  </a:lnTo>
                  <a:lnTo>
                    <a:pt x="426" y="218"/>
                  </a:lnTo>
                  <a:lnTo>
                    <a:pt x="421" y="218"/>
                  </a:lnTo>
                  <a:lnTo>
                    <a:pt x="417" y="218"/>
                  </a:lnTo>
                  <a:lnTo>
                    <a:pt x="416" y="218"/>
                  </a:lnTo>
                  <a:lnTo>
                    <a:pt x="414" y="218"/>
                  </a:lnTo>
                  <a:lnTo>
                    <a:pt x="422" y="210"/>
                  </a:lnTo>
                  <a:lnTo>
                    <a:pt x="422" y="212"/>
                  </a:lnTo>
                  <a:lnTo>
                    <a:pt x="422" y="213"/>
                  </a:lnTo>
                  <a:lnTo>
                    <a:pt x="422" y="215"/>
                  </a:lnTo>
                  <a:lnTo>
                    <a:pt x="422" y="217"/>
                  </a:lnTo>
                  <a:lnTo>
                    <a:pt x="422" y="218"/>
                  </a:lnTo>
                  <a:lnTo>
                    <a:pt x="422" y="220"/>
                  </a:lnTo>
                  <a:lnTo>
                    <a:pt x="422" y="222"/>
                  </a:lnTo>
                  <a:lnTo>
                    <a:pt x="422" y="223"/>
                  </a:lnTo>
                  <a:lnTo>
                    <a:pt x="422" y="225"/>
                  </a:lnTo>
                  <a:lnTo>
                    <a:pt x="422" y="227"/>
                  </a:lnTo>
                  <a:lnTo>
                    <a:pt x="422" y="228"/>
                  </a:lnTo>
                  <a:lnTo>
                    <a:pt x="422" y="232"/>
                  </a:lnTo>
                  <a:lnTo>
                    <a:pt x="422" y="234"/>
                  </a:lnTo>
                  <a:lnTo>
                    <a:pt x="422" y="235"/>
                  </a:lnTo>
                  <a:lnTo>
                    <a:pt x="422" y="237"/>
                  </a:lnTo>
                  <a:lnTo>
                    <a:pt x="422" y="239"/>
                  </a:lnTo>
                  <a:lnTo>
                    <a:pt x="422" y="240"/>
                  </a:lnTo>
                  <a:lnTo>
                    <a:pt x="422" y="242"/>
                  </a:lnTo>
                  <a:lnTo>
                    <a:pt x="422" y="244"/>
                  </a:lnTo>
                  <a:lnTo>
                    <a:pt x="422" y="245"/>
                  </a:lnTo>
                  <a:cubicBezTo>
                    <a:pt x="422" y="250"/>
                    <a:pt x="418" y="253"/>
                    <a:pt x="414" y="253"/>
                  </a:cubicBezTo>
                  <a:lnTo>
                    <a:pt x="412" y="253"/>
                  </a:lnTo>
                  <a:lnTo>
                    <a:pt x="411" y="253"/>
                  </a:lnTo>
                  <a:lnTo>
                    <a:pt x="409" y="253"/>
                  </a:lnTo>
                  <a:lnTo>
                    <a:pt x="407" y="253"/>
                  </a:lnTo>
                  <a:lnTo>
                    <a:pt x="404" y="253"/>
                  </a:lnTo>
                  <a:lnTo>
                    <a:pt x="401" y="253"/>
                  </a:lnTo>
                  <a:lnTo>
                    <a:pt x="397" y="253"/>
                  </a:lnTo>
                  <a:lnTo>
                    <a:pt x="394" y="253"/>
                  </a:lnTo>
                  <a:lnTo>
                    <a:pt x="391" y="253"/>
                  </a:lnTo>
                  <a:lnTo>
                    <a:pt x="386" y="253"/>
                  </a:lnTo>
                  <a:lnTo>
                    <a:pt x="381" y="253"/>
                  </a:lnTo>
                  <a:lnTo>
                    <a:pt x="377" y="253"/>
                  </a:lnTo>
                  <a:lnTo>
                    <a:pt x="372" y="253"/>
                  </a:lnTo>
                  <a:lnTo>
                    <a:pt x="367" y="253"/>
                  </a:lnTo>
                  <a:lnTo>
                    <a:pt x="362" y="253"/>
                  </a:lnTo>
                  <a:lnTo>
                    <a:pt x="357" y="253"/>
                  </a:lnTo>
                  <a:lnTo>
                    <a:pt x="352" y="253"/>
                  </a:lnTo>
                  <a:lnTo>
                    <a:pt x="349" y="253"/>
                  </a:lnTo>
                  <a:lnTo>
                    <a:pt x="344" y="253"/>
                  </a:lnTo>
                  <a:lnTo>
                    <a:pt x="339" y="253"/>
                  </a:lnTo>
                  <a:lnTo>
                    <a:pt x="336" y="253"/>
                  </a:lnTo>
                  <a:lnTo>
                    <a:pt x="331" y="253"/>
                  </a:lnTo>
                  <a:lnTo>
                    <a:pt x="328" y="253"/>
                  </a:lnTo>
                  <a:lnTo>
                    <a:pt x="324" y="253"/>
                  </a:lnTo>
                  <a:lnTo>
                    <a:pt x="321" y="253"/>
                  </a:lnTo>
                  <a:lnTo>
                    <a:pt x="318" y="253"/>
                  </a:lnTo>
                  <a:lnTo>
                    <a:pt x="316" y="253"/>
                  </a:lnTo>
                  <a:lnTo>
                    <a:pt x="314" y="253"/>
                  </a:lnTo>
                  <a:lnTo>
                    <a:pt x="313" y="253"/>
                  </a:lnTo>
                  <a:lnTo>
                    <a:pt x="311" y="253"/>
                  </a:lnTo>
                  <a:cubicBezTo>
                    <a:pt x="307" y="253"/>
                    <a:pt x="303" y="250"/>
                    <a:pt x="303" y="245"/>
                  </a:cubicBezTo>
                  <a:lnTo>
                    <a:pt x="303" y="244"/>
                  </a:lnTo>
                  <a:lnTo>
                    <a:pt x="303" y="242"/>
                  </a:lnTo>
                  <a:lnTo>
                    <a:pt x="303" y="240"/>
                  </a:lnTo>
                  <a:lnTo>
                    <a:pt x="303" y="239"/>
                  </a:lnTo>
                  <a:lnTo>
                    <a:pt x="303" y="237"/>
                  </a:lnTo>
                  <a:lnTo>
                    <a:pt x="303" y="235"/>
                  </a:lnTo>
                  <a:lnTo>
                    <a:pt x="303" y="234"/>
                  </a:lnTo>
                  <a:lnTo>
                    <a:pt x="303" y="232"/>
                  </a:lnTo>
                  <a:lnTo>
                    <a:pt x="303" y="228"/>
                  </a:lnTo>
                  <a:lnTo>
                    <a:pt x="303" y="227"/>
                  </a:lnTo>
                  <a:lnTo>
                    <a:pt x="303" y="225"/>
                  </a:lnTo>
                  <a:lnTo>
                    <a:pt x="303" y="223"/>
                  </a:lnTo>
                  <a:lnTo>
                    <a:pt x="303" y="222"/>
                  </a:lnTo>
                  <a:lnTo>
                    <a:pt x="303" y="220"/>
                  </a:lnTo>
                  <a:lnTo>
                    <a:pt x="303" y="218"/>
                  </a:lnTo>
                  <a:lnTo>
                    <a:pt x="303" y="217"/>
                  </a:lnTo>
                  <a:lnTo>
                    <a:pt x="303" y="215"/>
                  </a:lnTo>
                  <a:lnTo>
                    <a:pt x="303" y="213"/>
                  </a:lnTo>
                  <a:lnTo>
                    <a:pt x="303" y="212"/>
                  </a:lnTo>
                  <a:lnTo>
                    <a:pt x="303" y="210"/>
                  </a:lnTo>
                  <a:lnTo>
                    <a:pt x="311" y="218"/>
                  </a:lnTo>
                  <a:lnTo>
                    <a:pt x="309" y="218"/>
                  </a:lnTo>
                  <a:lnTo>
                    <a:pt x="308" y="218"/>
                  </a:lnTo>
                  <a:lnTo>
                    <a:pt x="306" y="218"/>
                  </a:lnTo>
                  <a:lnTo>
                    <a:pt x="303" y="218"/>
                  </a:lnTo>
                  <a:lnTo>
                    <a:pt x="301" y="218"/>
                  </a:lnTo>
                  <a:lnTo>
                    <a:pt x="298" y="218"/>
                  </a:lnTo>
                  <a:lnTo>
                    <a:pt x="296" y="218"/>
                  </a:lnTo>
                  <a:lnTo>
                    <a:pt x="293" y="218"/>
                  </a:lnTo>
                  <a:lnTo>
                    <a:pt x="289" y="218"/>
                  </a:lnTo>
                  <a:lnTo>
                    <a:pt x="288" y="218"/>
                  </a:lnTo>
                  <a:lnTo>
                    <a:pt x="284" y="218"/>
                  </a:lnTo>
                  <a:lnTo>
                    <a:pt x="281" y="218"/>
                  </a:lnTo>
                  <a:lnTo>
                    <a:pt x="278" y="218"/>
                  </a:lnTo>
                  <a:lnTo>
                    <a:pt x="274" y="218"/>
                  </a:lnTo>
                  <a:lnTo>
                    <a:pt x="271" y="218"/>
                  </a:lnTo>
                  <a:lnTo>
                    <a:pt x="268" y="218"/>
                  </a:lnTo>
                  <a:lnTo>
                    <a:pt x="264" y="218"/>
                  </a:lnTo>
                  <a:lnTo>
                    <a:pt x="263" y="218"/>
                  </a:lnTo>
                  <a:lnTo>
                    <a:pt x="259" y="218"/>
                  </a:lnTo>
                  <a:lnTo>
                    <a:pt x="256" y="218"/>
                  </a:lnTo>
                  <a:lnTo>
                    <a:pt x="254" y="218"/>
                  </a:lnTo>
                  <a:lnTo>
                    <a:pt x="253" y="218"/>
                  </a:lnTo>
                  <a:lnTo>
                    <a:pt x="249" y="218"/>
                  </a:lnTo>
                  <a:lnTo>
                    <a:pt x="248" y="218"/>
                  </a:lnTo>
                  <a:lnTo>
                    <a:pt x="246" y="218"/>
                  </a:lnTo>
                  <a:lnTo>
                    <a:pt x="244" y="218"/>
                  </a:lnTo>
                  <a:lnTo>
                    <a:pt x="250" y="204"/>
                  </a:lnTo>
                  <a:lnTo>
                    <a:pt x="252" y="206"/>
                  </a:lnTo>
                  <a:cubicBezTo>
                    <a:pt x="253" y="207"/>
                    <a:pt x="254" y="209"/>
                    <a:pt x="254" y="212"/>
                  </a:cubicBezTo>
                  <a:lnTo>
                    <a:pt x="254" y="215"/>
                  </a:lnTo>
                  <a:lnTo>
                    <a:pt x="252" y="209"/>
                  </a:lnTo>
                  <a:lnTo>
                    <a:pt x="253" y="211"/>
                  </a:lnTo>
                  <a:cubicBezTo>
                    <a:pt x="254" y="212"/>
                    <a:pt x="255" y="212"/>
                    <a:pt x="255" y="213"/>
                  </a:cubicBezTo>
                  <a:lnTo>
                    <a:pt x="257" y="216"/>
                  </a:lnTo>
                  <a:lnTo>
                    <a:pt x="259" y="223"/>
                  </a:lnTo>
                  <a:lnTo>
                    <a:pt x="260" y="225"/>
                  </a:lnTo>
                  <a:lnTo>
                    <a:pt x="262" y="231"/>
                  </a:lnTo>
                  <a:lnTo>
                    <a:pt x="261" y="229"/>
                  </a:lnTo>
                  <a:lnTo>
                    <a:pt x="264" y="234"/>
                  </a:lnTo>
                  <a:cubicBezTo>
                    <a:pt x="265" y="235"/>
                    <a:pt x="265" y="235"/>
                    <a:pt x="265" y="236"/>
                  </a:cubicBezTo>
                  <a:lnTo>
                    <a:pt x="267" y="241"/>
                  </a:lnTo>
                  <a:lnTo>
                    <a:pt x="269" y="246"/>
                  </a:lnTo>
                  <a:cubicBezTo>
                    <a:pt x="269" y="247"/>
                    <a:pt x="269" y="248"/>
                    <a:pt x="269" y="249"/>
                  </a:cubicBezTo>
                  <a:lnTo>
                    <a:pt x="269" y="256"/>
                  </a:lnTo>
                  <a:lnTo>
                    <a:pt x="269" y="253"/>
                  </a:lnTo>
                  <a:lnTo>
                    <a:pt x="270" y="258"/>
                  </a:lnTo>
                  <a:lnTo>
                    <a:pt x="272" y="265"/>
                  </a:lnTo>
                  <a:cubicBezTo>
                    <a:pt x="272" y="266"/>
                    <a:pt x="272" y="267"/>
                    <a:pt x="272" y="267"/>
                  </a:cubicBezTo>
                  <a:lnTo>
                    <a:pt x="272" y="274"/>
                  </a:lnTo>
                  <a:lnTo>
                    <a:pt x="272" y="279"/>
                  </a:lnTo>
                  <a:lnTo>
                    <a:pt x="272" y="286"/>
                  </a:lnTo>
                  <a:cubicBezTo>
                    <a:pt x="272" y="287"/>
                    <a:pt x="272" y="287"/>
                    <a:pt x="272" y="288"/>
                  </a:cubicBezTo>
                  <a:lnTo>
                    <a:pt x="271" y="295"/>
                  </a:lnTo>
                  <a:lnTo>
                    <a:pt x="269" y="301"/>
                  </a:lnTo>
                  <a:lnTo>
                    <a:pt x="267" y="308"/>
                  </a:lnTo>
                  <a:lnTo>
                    <a:pt x="265" y="314"/>
                  </a:lnTo>
                  <a:lnTo>
                    <a:pt x="262" y="322"/>
                  </a:lnTo>
                  <a:cubicBezTo>
                    <a:pt x="261" y="322"/>
                    <a:pt x="261" y="323"/>
                    <a:pt x="260" y="324"/>
                  </a:cubicBezTo>
                  <a:lnTo>
                    <a:pt x="255" y="329"/>
                  </a:lnTo>
                  <a:lnTo>
                    <a:pt x="251" y="335"/>
                  </a:lnTo>
                  <a:cubicBezTo>
                    <a:pt x="251" y="335"/>
                    <a:pt x="250" y="335"/>
                    <a:pt x="250" y="336"/>
                  </a:cubicBezTo>
                  <a:lnTo>
                    <a:pt x="245" y="341"/>
                  </a:lnTo>
                  <a:cubicBezTo>
                    <a:pt x="245" y="341"/>
                    <a:pt x="245" y="341"/>
                    <a:pt x="244" y="341"/>
                  </a:cubicBezTo>
                  <a:lnTo>
                    <a:pt x="238" y="347"/>
                  </a:lnTo>
                  <a:lnTo>
                    <a:pt x="229" y="352"/>
                  </a:lnTo>
                  <a:cubicBezTo>
                    <a:pt x="228" y="352"/>
                    <a:pt x="228" y="352"/>
                    <a:pt x="228" y="353"/>
                  </a:cubicBezTo>
                  <a:lnTo>
                    <a:pt x="219" y="356"/>
                  </a:lnTo>
                  <a:lnTo>
                    <a:pt x="210" y="361"/>
                  </a:lnTo>
                  <a:cubicBezTo>
                    <a:pt x="209" y="361"/>
                    <a:pt x="209" y="361"/>
                    <a:pt x="208" y="361"/>
                  </a:cubicBezTo>
                  <a:lnTo>
                    <a:pt x="197" y="365"/>
                  </a:lnTo>
                  <a:lnTo>
                    <a:pt x="185" y="368"/>
                  </a:lnTo>
                  <a:cubicBezTo>
                    <a:pt x="184" y="368"/>
                    <a:pt x="183" y="369"/>
                    <a:pt x="182" y="368"/>
                  </a:cubicBezTo>
                  <a:lnTo>
                    <a:pt x="172" y="367"/>
                  </a:lnTo>
                  <a:lnTo>
                    <a:pt x="162" y="365"/>
                  </a:lnTo>
                  <a:lnTo>
                    <a:pt x="153" y="363"/>
                  </a:lnTo>
                  <a:cubicBezTo>
                    <a:pt x="153" y="363"/>
                    <a:pt x="152" y="363"/>
                    <a:pt x="152" y="363"/>
                  </a:cubicBezTo>
                  <a:lnTo>
                    <a:pt x="143" y="359"/>
                  </a:lnTo>
                  <a:lnTo>
                    <a:pt x="145" y="360"/>
                  </a:lnTo>
                  <a:lnTo>
                    <a:pt x="136" y="358"/>
                  </a:lnTo>
                  <a:cubicBezTo>
                    <a:pt x="135" y="358"/>
                    <a:pt x="134" y="358"/>
                    <a:pt x="134" y="357"/>
                  </a:cubicBezTo>
                  <a:lnTo>
                    <a:pt x="129" y="354"/>
                  </a:lnTo>
                  <a:lnTo>
                    <a:pt x="123" y="351"/>
                  </a:lnTo>
                  <a:cubicBezTo>
                    <a:pt x="122" y="350"/>
                    <a:pt x="121" y="350"/>
                    <a:pt x="121" y="349"/>
                  </a:cubicBezTo>
                  <a:lnTo>
                    <a:pt x="116" y="344"/>
                  </a:lnTo>
                  <a:lnTo>
                    <a:pt x="117" y="345"/>
                  </a:lnTo>
                  <a:lnTo>
                    <a:pt x="112" y="342"/>
                  </a:lnTo>
                  <a:cubicBezTo>
                    <a:pt x="112" y="341"/>
                    <a:pt x="111" y="341"/>
                    <a:pt x="111" y="341"/>
                  </a:cubicBezTo>
                  <a:lnTo>
                    <a:pt x="106" y="336"/>
                  </a:lnTo>
                  <a:lnTo>
                    <a:pt x="102" y="332"/>
                  </a:lnTo>
                  <a:cubicBezTo>
                    <a:pt x="102" y="332"/>
                    <a:pt x="102" y="331"/>
                    <a:pt x="101" y="331"/>
                  </a:cubicBezTo>
                  <a:lnTo>
                    <a:pt x="98" y="326"/>
                  </a:lnTo>
                  <a:cubicBezTo>
                    <a:pt x="98" y="325"/>
                    <a:pt x="97" y="325"/>
                    <a:pt x="97" y="324"/>
                  </a:cubicBezTo>
                  <a:lnTo>
                    <a:pt x="96" y="319"/>
                  </a:lnTo>
                  <a:lnTo>
                    <a:pt x="96" y="321"/>
                  </a:lnTo>
                  <a:lnTo>
                    <a:pt x="93" y="316"/>
                  </a:lnTo>
                  <a:cubicBezTo>
                    <a:pt x="93" y="315"/>
                    <a:pt x="92" y="315"/>
                    <a:pt x="92" y="314"/>
                  </a:cubicBezTo>
                  <a:lnTo>
                    <a:pt x="91" y="309"/>
                  </a:lnTo>
                  <a:lnTo>
                    <a:pt x="89" y="304"/>
                  </a:lnTo>
                  <a:cubicBezTo>
                    <a:pt x="89" y="303"/>
                    <a:pt x="89" y="302"/>
                    <a:pt x="89" y="301"/>
                  </a:cubicBezTo>
                  <a:lnTo>
                    <a:pt x="89" y="298"/>
                  </a:lnTo>
                  <a:lnTo>
                    <a:pt x="89" y="300"/>
                  </a:lnTo>
                  <a:lnTo>
                    <a:pt x="87" y="295"/>
                  </a:lnTo>
                  <a:cubicBezTo>
                    <a:pt x="87" y="294"/>
                    <a:pt x="87" y="294"/>
                    <a:pt x="87" y="293"/>
                  </a:cubicBezTo>
                  <a:lnTo>
                    <a:pt x="87" y="288"/>
                  </a:lnTo>
                  <a:lnTo>
                    <a:pt x="87" y="290"/>
                  </a:lnTo>
                  <a:lnTo>
                    <a:pt x="86" y="285"/>
                  </a:lnTo>
                  <a:cubicBezTo>
                    <a:pt x="85" y="284"/>
                    <a:pt x="85" y="283"/>
                    <a:pt x="85" y="283"/>
                  </a:cubicBezTo>
                  <a:lnTo>
                    <a:pt x="85" y="279"/>
                  </a:lnTo>
                  <a:lnTo>
                    <a:pt x="85" y="274"/>
                  </a:lnTo>
                  <a:lnTo>
                    <a:pt x="85" y="271"/>
                  </a:lnTo>
                  <a:lnTo>
                    <a:pt x="85" y="267"/>
                  </a:lnTo>
                  <a:cubicBezTo>
                    <a:pt x="85" y="266"/>
                    <a:pt x="85" y="265"/>
                    <a:pt x="86" y="264"/>
                  </a:cubicBezTo>
                  <a:lnTo>
                    <a:pt x="88" y="260"/>
                  </a:lnTo>
                  <a:lnTo>
                    <a:pt x="87" y="264"/>
                  </a:lnTo>
                  <a:lnTo>
                    <a:pt x="87" y="261"/>
                  </a:lnTo>
                  <a:lnTo>
                    <a:pt x="87" y="257"/>
                  </a:lnTo>
                  <a:lnTo>
                    <a:pt x="87" y="256"/>
                  </a:lnTo>
                  <a:cubicBezTo>
                    <a:pt x="87" y="253"/>
                    <a:pt x="88" y="251"/>
                    <a:pt x="89" y="250"/>
                  </a:cubicBezTo>
                  <a:lnTo>
                    <a:pt x="91" y="248"/>
                  </a:lnTo>
                  <a:lnTo>
                    <a:pt x="89" y="254"/>
                  </a:lnTo>
                  <a:lnTo>
                    <a:pt x="89" y="252"/>
                  </a:lnTo>
                  <a:lnTo>
                    <a:pt x="89" y="250"/>
                  </a:lnTo>
                  <a:lnTo>
                    <a:pt x="97" y="258"/>
                  </a:lnTo>
                  <a:lnTo>
                    <a:pt x="95" y="258"/>
                  </a:lnTo>
                  <a:lnTo>
                    <a:pt x="101" y="256"/>
                  </a:lnTo>
                  <a:lnTo>
                    <a:pt x="99" y="258"/>
                  </a:lnTo>
                  <a:cubicBezTo>
                    <a:pt x="97" y="259"/>
                    <a:pt x="95" y="260"/>
                    <a:pt x="93" y="260"/>
                  </a:cubicBezTo>
                  <a:lnTo>
                    <a:pt x="90" y="260"/>
                  </a:lnTo>
                  <a:lnTo>
                    <a:pt x="88" y="260"/>
                  </a:lnTo>
                  <a:lnTo>
                    <a:pt x="85" y="260"/>
                  </a:lnTo>
                  <a:lnTo>
                    <a:pt x="83" y="260"/>
                  </a:lnTo>
                  <a:cubicBezTo>
                    <a:pt x="82" y="260"/>
                    <a:pt x="81" y="260"/>
                    <a:pt x="80" y="259"/>
                  </a:cubicBezTo>
                  <a:lnTo>
                    <a:pt x="76" y="258"/>
                  </a:lnTo>
                  <a:lnTo>
                    <a:pt x="80" y="258"/>
                  </a:lnTo>
                  <a:lnTo>
                    <a:pt x="77" y="258"/>
                  </a:lnTo>
                  <a:lnTo>
                    <a:pt x="73" y="258"/>
                  </a:lnTo>
                  <a:lnTo>
                    <a:pt x="70" y="258"/>
                  </a:lnTo>
                  <a:cubicBezTo>
                    <a:pt x="69" y="258"/>
                    <a:pt x="68" y="258"/>
                    <a:pt x="67" y="258"/>
                  </a:cubicBezTo>
                  <a:lnTo>
                    <a:pt x="62" y="256"/>
                  </a:lnTo>
                  <a:lnTo>
                    <a:pt x="65" y="257"/>
                  </a:lnTo>
                  <a:lnTo>
                    <a:pt x="62" y="257"/>
                  </a:lnTo>
                  <a:cubicBezTo>
                    <a:pt x="61" y="257"/>
                    <a:pt x="60" y="257"/>
                    <a:pt x="59" y="256"/>
                  </a:cubicBezTo>
                  <a:lnTo>
                    <a:pt x="54" y="255"/>
                  </a:lnTo>
                  <a:cubicBezTo>
                    <a:pt x="54" y="255"/>
                    <a:pt x="53" y="254"/>
                    <a:pt x="53" y="254"/>
                  </a:cubicBezTo>
                  <a:lnTo>
                    <a:pt x="50" y="253"/>
                  </a:lnTo>
                  <a:lnTo>
                    <a:pt x="46" y="251"/>
                  </a:lnTo>
                  <a:lnTo>
                    <a:pt x="47" y="251"/>
                  </a:lnTo>
                  <a:lnTo>
                    <a:pt x="42" y="250"/>
                  </a:lnTo>
                  <a:cubicBezTo>
                    <a:pt x="42" y="249"/>
                    <a:pt x="42" y="249"/>
                    <a:pt x="41" y="249"/>
                  </a:cubicBezTo>
                  <a:lnTo>
                    <a:pt x="38" y="247"/>
                  </a:lnTo>
                  <a:lnTo>
                    <a:pt x="39" y="248"/>
                  </a:lnTo>
                  <a:lnTo>
                    <a:pt x="34" y="246"/>
                  </a:lnTo>
                  <a:cubicBezTo>
                    <a:pt x="33" y="246"/>
                    <a:pt x="32" y="245"/>
                    <a:pt x="31" y="244"/>
                  </a:cubicBezTo>
                  <a:lnTo>
                    <a:pt x="28" y="241"/>
                  </a:lnTo>
                  <a:lnTo>
                    <a:pt x="24" y="237"/>
                  </a:lnTo>
                  <a:lnTo>
                    <a:pt x="21" y="234"/>
                  </a:lnTo>
                  <a:lnTo>
                    <a:pt x="18" y="231"/>
                  </a:lnTo>
                  <a:cubicBezTo>
                    <a:pt x="17" y="230"/>
                    <a:pt x="17" y="230"/>
                    <a:pt x="17" y="229"/>
                  </a:cubicBezTo>
                  <a:lnTo>
                    <a:pt x="13" y="224"/>
                  </a:lnTo>
                  <a:lnTo>
                    <a:pt x="11" y="220"/>
                  </a:lnTo>
                  <a:lnTo>
                    <a:pt x="8" y="216"/>
                  </a:lnTo>
                  <a:cubicBezTo>
                    <a:pt x="8" y="215"/>
                    <a:pt x="8" y="215"/>
                    <a:pt x="8" y="214"/>
                  </a:cubicBezTo>
                  <a:lnTo>
                    <a:pt x="6" y="209"/>
                  </a:lnTo>
                  <a:lnTo>
                    <a:pt x="4" y="202"/>
                  </a:lnTo>
                  <a:lnTo>
                    <a:pt x="2" y="195"/>
                  </a:lnTo>
                  <a:lnTo>
                    <a:pt x="1" y="188"/>
                  </a:lnTo>
                  <a:cubicBezTo>
                    <a:pt x="1" y="187"/>
                    <a:pt x="0" y="187"/>
                    <a:pt x="0" y="186"/>
                  </a:cubicBezTo>
                  <a:lnTo>
                    <a:pt x="0" y="179"/>
                  </a:lnTo>
                  <a:cubicBezTo>
                    <a:pt x="0" y="179"/>
                    <a:pt x="1" y="178"/>
                    <a:pt x="1" y="177"/>
                  </a:cubicBezTo>
                  <a:lnTo>
                    <a:pt x="2" y="171"/>
                  </a:lnTo>
                  <a:lnTo>
                    <a:pt x="4" y="164"/>
                  </a:lnTo>
                  <a:lnTo>
                    <a:pt x="6" y="158"/>
                  </a:lnTo>
                  <a:lnTo>
                    <a:pt x="7" y="152"/>
                  </a:lnTo>
                  <a:lnTo>
                    <a:pt x="9" y="146"/>
                  </a:lnTo>
                  <a:cubicBezTo>
                    <a:pt x="10" y="145"/>
                    <a:pt x="10" y="144"/>
                    <a:pt x="11" y="143"/>
                  </a:cubicBezTo>
                  <a:lnTo>
                    <a:pt x="14" y="140"/>
                  </a:lnTo>
                  <a:lnTo>
                    <a:pt x="13" y="141"/>
                  </a:lnTo>
                  <a:lnTo>
                    <a:pt x="17" y="136"/>
                  </a:lnTo>
                  <a:cubicBezTo>
                    <a:pt x="17" y="136"/>
                    <a:pt x="17" y="135"/>
                    <a:pt x="18" y="135"/>
                  </a:cubicBezTo>
                  <a:lnTo>
                    <a:pt x="21" y="131"/>
                  </a:lnTo>
                  <a:lnTo>
                    <a:pt x="24" y="128"/>
                  </a:lnTo>
                  <a:lnTo>
                    <a:pt x="28" y="125"/>
                  </a:lnTo>
                  <a:cubicBezTo>
                    <a:pt x="28" y="124"/>
                    <a:pt x="29" y="124"/>
                    <a:pt x="30" y="123"/>
                  </a:cubicBezTo>
                  <a:lnTo>
                    <a:pt x="33" y="121"/>
                  </a:lnTo>
                  <a:lnTo>
                    <a:pt x="36" y="120"/>
                  </a:lnTo>
                  <a:lnTo>
                    <a:pt x="41" y="117"/>
                  </a:lnTo>
                  <a:lnTo>
                    <a:pt x="45" y="115"/>
                  </a:lnTo>
                  <a:cubicBezTo>
                    <a:pt x="46" y="114"/>
                    <a:pt x="47" y="114"/>
                    <a:pt x="48" y="114"/>
                  </a:cubicBezTo>
                  <a:lnTo>
                    <a:pt x="52" y="114"/>
                  </a:lnTo>
                  <a:lnTo>
                    <a:pt x="49" y="114"/>
                  </a:lnTo>
                  <a:lnTo>
                    <a:pt x="54" y="113"/>
                  </a:lnTo>
                  <a:lnTo>
                    <a:pt x="53" y="113"/>
                  </a:lnTo>
                  <a:lnTo>
                    <a:pt x="56" y="111"/>
                  </a:lnTo>
                  <a:cubicBezTo>
                    <a:pt x="57" y="111"/>
                    <a:pt x="59" y="110"/>
                    <a:pt x="60" y="110"/>
                  </a:cubicBezTo>
                  <a:lnTo>
                    <a:pt x="63" y="110"/>
                  </a:lnTo>
                  <a:lnTo>
                    <a:pt x="61" y="111"/>
                  </a:lnTo>
                  <a:lnTo>
                    <a:pt x="66" y="109"/>
                  </a:lnTo>
                  <a:cubicBezTo>
                    <a:pt x="67" y="109"/>
                    <a:pt x="67" y="109"/>
                    <a:pt x="68" y="109"/>
                  </a:cubicBezTo>
                  <a:lnTo>
                    <a:pt x="72" y="109"/>
                  </a:lnTo>
                  <a:lnTo>
                    <a:pt x="75" y="109"/>
                  </a:lnTo>
                  <a:lnTo>
                    <a:pt x="78" y="109"/>
                  </a:lnTo>
                  <a:lnTo>
                    <a:pt x="82" y="109"/>
                  </a:lnTo>
                  <a:lnTo>
                    <a:pt x="85" y="109"/>
                  </a:lnTo>
                  <a:lnTo>
                    <a:pt x="87" y="109"/>
                  </a:lnTo>
                  <a:lnTo>
                    <a:pt x="90" y="109"/>
                  </a:lnTo>
                  <a:lnTo>
                    <a:pt x="92" y="109"/>
                  </a:lnTo>
                  <a:lnTo>
                    <a:pt x="93" y="109"/>
                  </a:lnTo>
                  <a:lnTo>
                    <a:pt x="95" y="109"/>
                  </a:lnTo>
                  <a:lnTo>
                    <a:pt x="97" y="109"/>
                  </a:lnTo>
                  <a:lnTo>
                    <a:pt x="89" y="117"/>
                  </a:lnTo>
                  <a:lnTo>
                    <a:pt x="89" y="115"/>
                  </a:lnTo>
                  <a:lnTo>
                    <a:pt x="91" y="121"/>
                  </a:lnTo>
                  <a:lnTo>
                    <a:pt x="89" y="119"/>
                  </a:lnTo>
                  <a:cubicBezTo>
                    <a:pt x="88" y="118"/>
                    <a:pt x="87" y="115"/>
                    <a:pt x="87" y="113"/>
                  </a:cubicBezTo>
                  <a:lnTo>
                    <a:pt x="87" y="112"/>
                  </a:lnTo>
                  <a:lnTo>
                    <a:pt x="87" y="108"/>
                  </a:lnTo>
                  <a:lnTo>
                    <a:pt x="87" y="105"/>
                  </a:lnTo>
                  <a:lnTo>
                    <a:pt x="87" y="102"/>
                  </a:lnTo>
                  <a:lnTo>
                    <a:pt x="87" y="98"/>
                  </a:lnTo>
                  <a:lnTo>
                    <a:pt x="87" y="95"/>
                  </a:lnTo>
                  <a:lnTo>
                    <a:pt x="87" y="90"/>
                  </a:lnTo>
                  <a:lnTo>
                    <a:pt x="87" y="86"/>
                  </a:lnTo>
                  <a:lnTo>
                    <a:pt x="87" y="81"/>
                  </a:lnTo>
                  <a:cubicBezTo>
                    <a:pt x="87" y="80"/>
                    <a:pt x="87" y="80"/>
                    <a:pt x="87" y="79"/>
                  </a:cubicBezTo>
                  <a:lnTo>
                    <a:pt x="89" y="74"/>
                  </a:lnTo>
                  <a:lnTo>
                    <a:pt x="89" y="76"/>
                  </a:lnTo>
                  <a:lnTo>
                    <a:pt x="89" y="71"/>
                  </a:lnTo>
                  <a:cubicBezTo>
                    <a:pt x="89" y="70"/>
                    <a:pt x="89" y="69"/>
                    <a:pt x="89" y="69"/>
                  </a:cubicBezTo>
                  <a:lnTo>
                    <a:pt x="91" y="64"/>
                  </a:lnTo>
                  <a:lnTo>
                    <a:pt x="93" y="59"/>
                  </a:lnTo>
                  <a:lnTo>
                    <a:pt x="94" y="55"/>
                  </a:lnTo>
                  <a:lnTo>
                    <a:pt x="96" y="50"/>
                  </a:lnTo>
                  <a:cubicBezTo>
                    <a:pt x="96" y="49"/>
                    <a:pt x="96" y="49"/>
                    <a:pt x="96" y="48"/>
                  </a:cubicBezTo>
                  <a:lnTo>
                    <a:pt x="100" y="43"/>
                  </a:lnTo>
                  <a:lnTo>
                    <a:pt x="103" y="38"/>
                  </a:lnTo>
                  <a:cubicBezTo>
                    <a:pt x="103" y="37"/>
                    <a:pt x="104" y="37"/>
                    <a:pt x="104" y="37"/>
                  </a:cubicBezTo>
                  <a:lnTo>
                    <a:pt x="107" y="33"/>
                  </a:lnTo>
                  <a:lnTo>
                    <a:pt x="106" y="35"/>
                  </a:lnTo>
                  <a:lnTo>
                    <a:pt x="110" y="29"/>
                  </a:lnTo>
                  <a:cubicBezTo>
                    <a:pt x="110" y="29"/>
                    <a:pt x="111" y="28"/>
                    <a:pt x="112" y="27"/>
                  </a:cubicBezTo>
                  <a:lnTo>
                    <a:pt x="117" y="24"/>
                  </a:lnTo>
                  <a:lnTo>
                    <a:pt x="116" y="25"/>
                  </a:lnTo>
                  <a:lnTo>
                    <a:pt x="121" y="20"/>
                  </a:lnTo>
                  <a:cubicBezTo>
                    <a:pt x="121" y="19"/>
                    <a:pt x="122" y="19"/>
                    <a:pt x="122" y="19"/>
                  </a:cubicBezTo>
                  <a:lnTo>
                    <a:pt x="127" y="15"/>
                  </a:lnTo>
                  <a:lnTo>
                    <a:pt x="134" y="11"/>
                  </a:lnTo>
                  <a:cubicBezTo>
                    <a:pt x="135" y="11"/>
                    <a:pt x="136" y="11"/>
                    <a:pt x="136" y="11"/>
                  </a:cubicBezTo>
                  <a:lnTo>
                    <a:pt x="143" y="9"/>
                  </a:lnTo>
                  <a:lnTo>
                    <a:pt x="150" y="6"/>
                  </a:lnTo>
                  <a:cubicBezTo>
                    <a:pt x="150" y="6"/>
                    <a:pt x="151" y="6"/>
                    <a:pt x="151" y="6"/>
                  </a:cubicBezTo>
                  <a:lnTo>
                    <a:pt x="160" y="4"/>
                  </a:lnTo>
                  <a:lnTo>
                    <a:pt x="168" y="2"/>
                  </a:lnTo>
                  <a:lnTo>
                    <a:pt x="176" y="1"/>
                  </a:lnTo>
                  <a:cubicBezTo>
                    <a:pt x="178" y="0"/>
                    <a:pt x="179" y="0"/>
                    <a:pt x="180" y="1"/>
                  </a:cubicBezTo>
                  <a:lnTo>
                    <a:pt x="192" y="4"/>
                  </a:lnTo>
                  <a:lnTo>
                    <a:pt x="203" y="8"/>
                  </a:lnTo>
                  <a:lnTo>
                    <a:pt x="214" y="11"/>
                  </a:lnTo>
                  <a:lnTo>
                    <a:pt x="223" y="15"/>
                  </a:lnTo>
                  <a:cubicBezTo>
                    <a:pt x="223" y="15"/>
                    <a:pt x="224" y="15"/>
                    <a:pt x="224" y="16"/>
                  </a:cubicBezTo>
                  <a:lnTo>
                    <a:pt x="231" y="21"/>
                  </a:lnTo>
                  <a:lnTo>
                    <a:pt x="238" y="26"/>
                  </a:lnTo>
                  <a:lnTo>
                    <a:pt x="244" y="31"/>
                  </a:lnTo>
                  <a:cubicBezTo>
                    <a:pt x="245" y="31"/>
                    <a:pt x="245" y="31"/>
                    <a:pt x="245" y="32"/>
                  </a:cubicBezTo>
                  <a:lnTo>
                    <a:pt x="250" y="37"/>
                  </a:lnTo>
                  <a:cubicBezTo>
                    <a:pt x="251" y="37"/>
                    <a:pt x="251" y="37"/>
                    <a:pt x="251" y="38"/>
                  </a:cubicBezTo>
                  <a:lnTo>
                    <a:pt x="254" y="43"/>
                  </a:lnTo>
                  <a:lnTo>
                    <a:pt x="258" y="51"/>
                  </a:lnTo>
                  <a:lnTo>
                    <a:pt x="262" y="57"/>
                  </a:lnTo>
                  <a:lnTo>
                    <a:pt x="264" y="64"/>
                  </a:lnTo>
                  <a:lnTo>
                    <a:pt x="266" y="71"/>
                  </a:lnTo>
                  <a:lnTo>
                    <a:pt x="267" y="75"/>
                  </a:lnTo>
                  <a:cubicBezTo>
                    <a:pt x="267" y="76"/>
                    <a:pt x="267" y="77"/>
                    <a:pt x="267" y="78"/>
                  </a:cubicBezTo>
                  <a:lnTo>
                    <a:pt x="267" y="85"/>
                  </a:lnTo>
                  <a:lnTo>
                    <a:pt x="267" y="83"/>
                  </a:lnTo>
                  <a:lnTo>
                    <a:pt x="269" y="89"/>
                  </a:lnTo>
                  <a:cubicBezTo>
                    <a:pt x="269" y="91"/>
                    <a:pt x="269" y="92"/>
                    <a:pt x="269" y="94"/>
                  </a:cubicBezTo>
                  <a:lnTo>
                    <a:pt x="267" y="99"/>
                  </a:lnTo>
                  <a:lnTo>
                    <a:pt x="267" y="96"/>
                  </a:lnTo>
                  <a:lnTo>
                    <a:pt x="267" y="103"/>
                  </a:lnTo>
                  <a:lnTo>
                    <a:pt x="267" y="108"/>
                  </a:lnTo>
                  <a:cubicBezTo>
                    <a:pt x="267" y="109"/>
                    <a:pt x="267" y="110"/>
                    <a:pt x="267" y="111"/>
                  </a:cubicBezTo>
                  <a:lnTo>
                    <a:pt x="265" y="116"/>
                  </a:lnTo>
                  <a:lnTo>
                    <a:pt x="264" y="122"/>
                  </a:lnTo>
                  <a:lnTo>
                    <a:pt x="262" y="128"/>
                  </a:lnTo>
                  <a:lnTo>
                    <a:pt x="262" y="125"/>
                  </a:lnTo>
                  <a:lnTo>
                    <a:pt x="262" y="129"/>
                  </a:lnTo>
                  <a:cubicBezTo>
                    <a:pt x="262" y="129"/>
                    <a:pt x="262" y="130"/>
                    <a:pt x="262" y="131"/>
                  </a:cubicBezTo>
                  <a:lnTo>
                    <a:pt x="260" y="136"/>
                  </a:lnTo>
                  <a:lnTo>
                    <a:pt x="258" y="141"/>
                  </a:lnTo>
                  <a:lnTo>
                    <a:pt x="257" y="145"/>
                  </a:lnTo>
                  <a:cubicBezTo>
                    <a:pt x="257" y="146"/>
                    <a:pt x="256" y="147"/>
                    <a:pt x="255" y="148"/>
                  </a:cubicBezTo>
                  <a:lnTo>
                    <a:pt x="253" y="149"/>
                  </a:lnTo>
                  <a:lnTo>
                    <a:pt x="255" y="147"/>
                  </a:lnTo>
                  <a:lnTo>
                    <a:pt x="253" y="151"/>
                  </a:lnTo>
                  <a:lnTo>
                    <a:pt x="254" y="147"/>
                  </a:lnTo>
                  <a:lnTo>
                    <a:pt x="254" y="149"/>
                  </a:lnTo>
                  <a:cubicBezTo>
                    <a:pt x="254" y="151"/>
                    <a:pt x="253" y="153"/>
                    <a:pt x="252" y="155"/>
                  </a:cubicBezTo>
                  <a:lnTo>
                    <a:pt x="250" y="156"/>
                  </a:lnTo>
                  <a:lnTo>
                    <a:pt x="252" y="151"/>
                  </a:lnTo>
                  <a:lnTo>
                    <a:pt x="252" y="152"/>
                  </a:lnTo>
                  <a:lnTo>
                    <a:pt x="244" y="144"/>
                  </a:lnTo>
                  <a:lnTo>
                    <a:pt x="246" y="144"/>
                  </a:lnTo>
                  <a:lnTo>
                    <a:pt x="248" y="144"/>
                  </a:lnTo>
                  <a:lnTo>
                    <a:pt x="249" y="144"/>
                  </a:lnTo>
                  <a:lnTo>
                    <a:pt x="253" y="144"/>
                  </a:lnTo>
                  <a:lnTo>
                    <a:pt x="254" y="144"/>
                  </a:lnTo>
                  <a:lnTo>
                    <a:pt x="256" y="144"/>
                  </a:lnTo>
                  <a:lnTo>
                    <a:pt x="259" y="144"/>
                  </a:lnTo>
                  <a:lnTo>
                    <a:pt x="263" y="144"/>
                  </a:lnTo>
                  <a:lnTo>
                    <a:pt x="264" y="144"/>
                  </a:lnTo>
                  <a:lnTo>
                    <a:pt x="268" y="144"/>
                  </a:lnTo>
                  <a:lnTo>
                    <a:pt x="271" y="144"/>
                  </a:lnTo>
                  <a:lnTo>
                    <a:pt x="274" y="144"/>
                  </a:lnTo>
                  <a:lnTo>
                    <a:pt x="278" y="144"/>
                  </a:lnTo>
                  <a:lnTo>
                    <a:pt x="281" y="144"/>
                  </a:lnTo>
                  <a:lnTo>
                    <a:pt x="284" y="144"/>
                  </a:lnTo>
                  <a:lnTo>
                    <a:pt x="288" y="144"/>
                  </a:lnTo>
                  <a:lnTo>
                    <a:pt x="289" y="144"/>
                  </a:lnTo>
                  <a:lnTo>
                    <a:pt x="293" y="144"/>
                  </a:lnTo>
                  <a:lnTo>
                    <a:pt x="296" y="144"/>
                  </a:lnTo>
                  <a:lnTo>
                    <a:pt x="298" y="144"/>
                  </a:lnTo>
                  <a:lnTo>
                    <a:pt x="301" y="144"/>
                  </a:lnTo>
                  <a:lnTo>
                    <a:pt x="303" y="144"/>
                  </a:lnTo>
                  <a:lnTo>
                    <a:pt x="306" y="144"/>
                  </a:lnTo>
                  <a:lnTo>
                    <a:pt x="308" y="144"/>
                  </a:lnTo>
                  <a:lnTo>
                    <a:pt x="309" y="144"/>
                  </a:lnTo>
                  <a:lnTo>
                    <a:pt x="311" y="144"/>
                  </a:lnTo>
                  <a:lnTo>
                    <a:pt x="303" y="152"/>
                  </a:lnTo>
                  <a:lnTo>
                    <a:pt x="303" y="151"/>
                  </a:lnTo>
                  <a:lnTo>
                    <a:pt x="303" y="149"/>
                  </a:lnTo>
                  <a:lnTo>
                    <a:pt x="303" y="147"/>
                  </a:lnTo>
                  <a:lnTo>
                    <a:pt x="303" y="146"/>
                  </a:lnTo>
                  <a:lnTo>
                    <a:pt x="303" y="144"/>
                  </a:lnTo>
                  <a:lnTo>
                    <a:pt x="303" y="142"/>
                  </a:lnTo>
                  <a:lnTo>
                    <a:pt x="303" y="140"/>
                  </a:lnTo>
                  <a:lnTo>
                    <a:pt x="303" y="139"/>
                  </a:lnTo>
                  <a:lnTo>
                    <a:pt x="303" y="137"/>
                  </a:lnTo>
                  <a:lnTo>
                    <a:pt x="303" y="135"/>
                  </a:lnTo>
                  <a:lnTo>
                    <a:pt x="303" y="134"/>
                  </a:lnTo>
                  <a:lnTo>
                    <a:pt x="303" y="132"/>
                  </a:lnTo>
                  <a:lnTo>
                    <a:pt x="303" y="130"/>
                  </a:lnTo>
                  <a:lnTo>
                    <a:pt x="303" y="129"/>
                  </a:lnTo>
                  <a:lnTo>
                    <a:pt x="303" y="127"/>
                  </a:lnTo>
                  <a:lnTo>
                    <a:pt x="303" y="125"/>
                  </a:lnTo>
                  <a:lnTo>
                    <a:pt x="303" y="124"/>
                  </a:lnTo>
                  <a:lnTo>
                    <a:pt x="303" y="122"/>
                  </a:lnTo>
                  <a:lnTo>
                    <a:pt x="303" y="120"/>
                  </a:lnTo>
                  <a:lnTo>
                    <a:pt x="303" y="118"/>
                  </a:lnTo>
                  <a:lnTo>
                    <a:pt x="303" y="117"/>
                  </a:lnTo>
                  <a:cubicBezTo>
                    <a:pt x="303" y="112"/>
                    <a:pt x="307" y="109"/>
                    <a:pt x="311" y="109"/>
                  </a:cubicBezTo>
                  <a:lnTo>
                    <a:pt x="313" y="109"/>
                  </a:lnTo>
                  <a:lnTo>
                    <a:pt x="314" y="109"/>
                  </a:lnTo>
                  <a:lnTo>
                    <a:pt x="316" y="109"/>
                  </a:lnTo>
                  <a:lnTo>
                    <a:pt x="318" y="109"/>
                  </a:lnTo>
                  <a:lnTo>
                    <a:pt x="321" y="109"/>
                  </a:lnTo>
                  <a:lnTo>
                    <a:pt x="324" y="109"/>
                  </a:lnTo>
                  <a:lnTo>
                    <a:pt x="328" y="109"/>
                  </a:lnTo>
                  <a:lnTo>
                    <a:pt x="331" y="109"/>
                  </a:lnTo>
                  <a:lnTo>
                    <a:pt x="336" y="109"/>
                  </a:lnTo>
                  <a:lnTo>
                    <a:pt x="339" y="109"/>
                  </a:lnTo>
                  <a:lnTo>
                    <a:pt x="344" y="109"/>
                  </a:lnTo>
                  <a:lnTo>
                    <a:pt x="349" y="109"/>
                  </a:lnTo>
                  <a:lnTo>
                    <a:pt x="352" y="109"/>
                  </a:lnTo>
                  <a:lnTo>
                    <a:pt x="357" y="109"/>
                  </a:lnTo>
                  <a:lnTo>
                    <a:pt x="362" y="109"/>
                  </a:lnTo>
                  <a:lnTo>
                    <a:pt x="367" y="109"/>
                  </a:lnTo>
                  <a:lnTo>
                    <a:pt x="372" y="109"/>
                  </a:lnTo>
                  <a:lnTo>
                    <a:pt x="377" y="109"/>
                  </a:lnTo>
                  <a:lnTo>
                    <a:pt x="381" y="109"/>
                  </a:lnTo>
                  <a:lnTo>
                    <a:pt x="386" y="109"/>
                  </a:lnTo>
                  <a:lnTo>
                    <a:pt x="391" y="109"/>
                  </a:lnTo>
                  <a:lnTo>
                    <a:pt x="394" y="109"/>
                  </a:lnTo>
                  <a:lnTo>
                    <a:pt x="397" y="109"/>
                  </a:lnTo>
                  <a:lnTo>
                    <a:pt x="401" y="109"/>
                  </a:lnTo>
                  <a:lnTo>
                    <a:pt x="404" y="109"/>
                  </a:lnTo>
                  <a:lnTo>
                    <a:pt x="407" y="109"/>
                  </a:lnTo>
                  <a:lnTo>
                    <a:pt x="409" y="109"/>
                  </a:lnTo>
                  <a:lnTo>
                    <a:pt x="411" y="109"/>
                  </a:lnTo>
                  <a:lnTo>
                    <a:pt x="412" y="109"/>
                  </a:lnTo>
                  <a:lnTo>
                    <a:pt x="414" y="109"/>
                  </a:lnTo>
                  <a:lnTo>
                    <a:pt x="414" y="125"/>
                  </a:lnTo>
                  <a:lnTo>
                    <a:pt x="412" y="125"/>
                  </a:lnTo>
                  <a:lnTo>
                    <a:pt x="411" y="125"/>
                  </a:lnTo>
                  <a:lnTo>
                    <a:pt x="409" y="125"/>
                  </a:lnTo>
                  <a:lnTo>
                    <a:pt x="407" y="125"/>
                  </a:lnTo>
                  <a:lnTo>
                    <a:pt x="404" y="125"/>
                  </a:lnTo>
                  <a:lnTo>
                    <a:pt x="401" y="125"/>
                  </a:lnTo>
                  <a:lnTo>
                    <a:pt x="397" y="125"/>
                  </a:lnTo>
                  <a:lnTo>
                    <a:pt x="394" y="125"/>
                  </a:lnTo>
                  <a:lnTo>
                    <a:pt x="391" y="125"/>
                  </a:lnTo>
                  <a:lnTo>
                    <a:pt x="386" y="125"/>
                  </a:lnTo>
                  <a:lnTo>
                    <a:pt x="381" y="125"/>
                  </a:lnTo>
                  <a:lnTo>
                    <a:pt x="377" y="125"/>
                  </a:lnTo>
                  <a:lnTo>
                    <a:pt x="372" y="125"/>
                  </a:lnTo>
                  <a:lnTo>
                    <a:pt x="367" y="125"/>
                  </a:lnTo>
                  <a:lnTo>
                    <a:pt x="362" y="125"/>
                  </a:lnTo>
                  <a:lnTo>
                    <a:pt x="357" y="125"/>
                  </a:lnTo>
                  <a:lnTo>
                    <a:pt x="352" y="125"/>
                  </a:lnTo>
                  <a:lnTo>
                    <a:pt x="349" y="125"/>
                  </a:lnTo>
                  <a:lnTo>
                    <a:pt x="344" y="125"/>
                  </a:lnTo>
                  <a:lnTo>
                    <a:pt x="339" y="125"/>
                  </a:lnTo>
                  <a:lnTo>
                    <a:pt x="336" y="125"/>
                  </a:lnTo>
                  <a:lnTo>
                    <a:pt x="331" y="125"/>
                  </a:lnTo>
                  <a:lnTo>
                    <a:pt x="328" y="125"/>
                  </a:lnTo>
                  <a:lnTo>
                    <a:pt x="324" y="125"/>
                  </a:lnTo>
                  <a:lnTo>
                    <a:pt x="321" y="125"/>
                  </a:lnTo>
                  <a:lnTo>
                    <a:pt x="318" y="125"/>
                  </a:lnTo>
                  <a:lnTo>
                    <a:pt x="316" y="125"/>
                  </a:lnTo>
                  <a:lnTo>
                    <a:pt x="314" y="125"/>
                  </a:lnTo>
                  <a:lnTo>
                    <a:pt x="313" y="125"/>
                  </a:lnTo>
                  <a:lnTo>
                    <a:pt x="311" y="125"/>
                  </a:lnTo>
                  <a:lnTo>
                    <a:pt x="319" y="117"/>
                  </a:lnTo>
                  <a:lnTo>
                    <a:pt x="319" y="118"/>
                  </a:lnTo>
                  <a:lnTo>
                    <a:pt x="319" y="120"/>
                  </a:lnTo>
                  <a:lnTo>
                    <a:pt x="319" y="122"/>
                  </a:lnTo>
                  <a:lnTo>
                    <a:pt x="319" y="124"/>
                  </a:lnTo>
                  <a:lnTo>
                    <a:pt x="319" y="125"/>
                  </a:lnTo>
                  <a:lnTo>
                    <a:pt x="319" y="127"/>
                  </a:lnTo>
                  <a:lnTo>
                    <a:pt x="319" y="129"/>
                  </a:lnTo>
                  <a:lnTo>
                    <a:pt x="319" y="130"/>
                  </a:lnTo>
                  <a:lnTo>
                    <a:pt x="319" y="132"/>
                  </a:lnTo>
                  <a:lnTo>
                    <a:pt x="319" y="134"/>
                  </a:lnTo>
                  <a:lnTo>
                    <a:pt x="319" y="135"/>
                  </a:lnTo>
                  <a:lnTo>
                    <a:pt x="319" y="137"/>
                  </a:lnTo>
                  <a:lnTo>
                    <a:pt x="319" y="139"/>
                  </a:lnTo>
                  <a:lnTo>
                    <a:pt x="319" y="140"/>
                  </a:lnTo>
                  <a:lnTo>
                    <a:pt x="319" y="142"/>
                  </a:lnTo>
                  <a:lnTo>
                    <a:pt x="319" y="144"/>
                  </a:lnTo>
                  <a:lnTo>
                    <a:pt x="319" y="146"/>
                  </a:lnTo>
                  <a:lnTo>
                    <a:pt x="319" y="147"/>
                  </a:lnTo>
                  <a:lnTo>
                    <a:pt x="319" y="149"/>
                  </a:lnTo>
                  <a:lnTo>
                    <a:pt x="319" y="151"/>
                  </a:lnTo>
                  <a:lnTo>
                    <a:pt x="319" y="152"/>
                  </a:lnTo>
                  <a:cubicBezTo>
                    <a:pt x="319" y="157"/>
                    <a:pt x="315" y="160"/>
                    <a:pt x="311" y="160"/>
                  </a:cubicBezTo>
                  <a:lnTo>
                    <a:pt x="309" y="160"/>
                  </a:lnTo>
                  <a:lnTo>
                    <a:pt x="308" y="160"/>
                  </a:lnTo>
                  <a:lnTo>
                    <a:pt x="306" y="160"/>
                  </a:lnTo>
                  <a:lnTo>
                    <a:pt x="303" y="160"/>
                  </a:lnTo>
                  <a:lnTo>
                    <a:pt x="301" y="160"/>
                  </a:lnTo>
                  <a:lnTo>
                    <a:pt x="298" y="160"/>
                  </a:lnTo>
                  <a:lnTo>
                    <a:pt x="296" y="160"/>
                  </a:lnTo>
                  <a:lnTo>
                    <a:pt x="293" y="160"/>
                  </a:lnTo>
                  <a:lnTo>
                    <a:pt x="289" y="160"/>
                  </a:lnTo>
                  <a:lnTo>
                    <a:pt x="288" y="160"/>
                  </a:lnTo>
                  <a:lnTo>
                    <a:pt x="284" y="160"/>
                  </a:lnTo>
                  <a:lnTo>
                    <a:pt x="281" y="160"/>
                  </a:lnTo>
                  <a:lnTo>
                    <a:pt x="278" y="160"/>
                  </a:lnTo>
                  <a:lnTo>
                    <a:pt x="274" y="160"/>
                  </a:lnTo>
                  <a:lnTo>
                    <a:pt x="271" y="160"/>
                  </a:lnTo>
                  <a:lnTo>
                    <a:pt x="268" y="160"/>
                  </a:lnTo>
                  <a:lnTo>
                    <a:pt x="264" y="160"/>
                  </a:lnTo>
                  <a:lnTo>
                    <a:pt x="263" y="160"/>
                  </a:lnTo>
                  <a:lnTo>
                    <a:pt x="259" y="160"/>
                  </a:lnTo>
                  <a:lnTo>
                    <a:pt x="256" y="160"/>
                  </a:lnTo>
                  <a:lnTo>
                    <a:pt x="254" y="160"/>
                  </a:lnTo>
                  <a:lnTo>
                    <a:pt x="253" y="160"/>
                  </a:lnTo>
                  <a:lnTo>
                    <a:pt x="249" y="160"/>
                  </a:lnTo>
                  <a:lnTo>
                    <a:pt x="248" y="160"/>
                  </a:lnTo>
                  <a:lnTo>
                    <a:pt x="246" y="160"/>
                  </a:lnTo>
                  <a:lnTo>
                    <a:pt x="244" y="160"/>
                  </a:lnTo>
                  <a:cubicBezTo>
                    <a:pt x="240" y="160"/>
                    <a:pt x="236" y="157"/>
                    <a:pt x="236" y="152"/>
                  </a:cubicBezTo>
                  <a:lnTo>
                    <a:pt x="236" y="151"/>
                  </a:lnTo>
                  <a:cubicBezTo>
                    <a:pt x="236" y="149"/>
                    <a:pt x="237" y="147"/>
                    <a:pt x="239" y="145"/>
                  </a:cubicBezTo>
                  <a:lnTo>
                    <a:pt x="240" y="143"/>
                  </a:lnTo>
                  <a:lnTo>
                    <a:pt x="238" y="149"/>
                  </a:lnTo>
                  <a:lnTo>
                    <a:pt x="238" y="147"/>
                  </a:lnTo>
                  <a:cubicBezTo>
                    <a:pt x="238" y="146"/>
                    <a:pt x="238" y="145"/>
                    <a:pt x="239" y="144"/>
                  </a:cubicBezTo>
                  <a:lnTo>
                    <a:pt x="241" y="140"/>
                  </a:lnTo>
                  <a:cubicBezTo>
                    <a:pt x="241" y="140"/>
                    <a:pt x="241" y="139"/>
                    <a:pt x="242" y="138"/>
                  </a:cubicBezTo>
                  <a:lnTo>
                    <a:pt x="244" y="137"/>
                  </a:lnTo>
                  <a:lnTo>
                    <a:pt x="242" y="140"/>
                  </a:lnTo>
                  <a:lnTo>
                    <a:pt x="244" y="134"/>
                  </a:lnTo>
                  <a:lnTo>
                    <a:pt x="245" y="131"/>
                  </a:lnTo>
                  <a:lnTo>
                    <a:pt x="247" y="126"/>
                  </a:lnTo>
                  <a:lnTo>
                    <a:pt x="246" y="129"/>
                  </a:lnTo>
                  <a:lnTo>
                    <a:pt x="246" y="125"/>
                  </a:lnTo>
                  <a:cubicBezTo>
                    <a:pt x="246" y="124"/>
                    <a:pt x="247" y="124"/>
                    <a:pt x="247" y="123"/>
                  </a:cubicBezTo>
                  <a:lnTo>
                    <a:pt x="248" y="118"/>
                  </a:lnTo>
                  <a:lnTo>
                    <a:pt x="250" y="111"/>
                  </a:lnTo>
                  <a:lnTo>
                    <a:pt x="252" y="106"/>
                  </a:lnTo>
                  <a:lnTo>
                    <a:pt x="251" y="108"/>
                  </a:lnTo>
                  <a:lnTo>
                    <a:pt x="251" y="103"/>
                  </a:lnTo>
                  <a:lnTo>
                    <a:pt x="251" y="96"/>
                  </a:lnTo>
                  <a:cubicBezTo>
                    <a:pt x="251" y="96"/>
                    <a:pt x="252" y="95"/>
                    <a:pt x="252" y="94"/>
                  </a:cubicBezTo>
                  <a:lnTo>
                    <a:pt x="253" y="89"/>
                  </a:lnTo>
                  <a:lnTo>
                    <a:pt x="253" y="93"/>
                  </a:lnTo>
                  <a:lnTo>
                    <a:pt x="252" y="87"/>
                  </a:lnTo>
                  <a:cubicBezTo>
                    <a:pt x="251" y="86"/>
                    <a:pt x="251" y="85"/>
                    <a:pt x="251" y="85"/>
                  </a:cubicBezTo>
                  <a:lnTo>
                    <a:pt x="251" y="78"/>
                  </a:lnTo>
                  <a:lnTo>
                    <a:pt x="252" y="80"/>
                  </a:lnTo>
                  <a:lnTo>
                    <a:pt x="250" y="75"/>
                  </a:lnTo>
                  <a:lnTo>
                    <a:pt x="248" y="68"/>
                  </a:lnTo>
                  <a:lnTo>
                    <a:pt x="247" y="64"/>
                  </a:lnTo>
                  <a:lnTo>
                    <a:pt x="244" y="58"/>
                  </a:lnTo>
                  <a:lnTo>
                    <a:pt x="241" y="52"/>
                  </a:lnTo>
                  <a:lnTo>
                    <a:pt x="238" y="47"/>
                  </a:lnTo>
                  <a:lnTo>
                    <a:pt x="239" y="48"/>
                  </a:lnTo>
                  <a:lnTo>
                    <a:pt x="234" y="43"/>
                  </a:lnTo>
                  <a:lnTo>
                    <a:pt x="235" y="44"/>
                  </a:lnTo>
                  <a:lnTo>
                    <a:pt x="228" y="39"/>
                  </a:lnTo>
                  <a:lnTo>
                    <a:pt x="221" y="33"/>
                  </a:lnTo>
                  <a:lnTo>
                    <a:pt x="215" y="28"/>
                  </a:lnTo>
                  <a:lnTo>
                    <a:pt x="217" y="29"/>
                  </a:lnTo>
                  <a:lnTo>
                    <a:pt x="209" y="26"/>
                  </a:lnTo>
                  <a:lnTo>
                    <a:pt x="199" y="23"/>
                  </a:lnTo>
                  <a:lnTo>
                    <a:pt x="187" y="20"/>
                  </a:lnTo>
                  <a:lnTo>
                    <a:pt x="176" y="16"/>
                  </a:lnTo>
                  <a:lnTo>
                    <a:pt x="180" y="16"/>
                  </a:lnTo>
                  <a:lnTo>
                    <a:pt x="171" y="18"/>
                  </a:lnTo>
                  <a:lnTo>
                    <a:pt x="163" y="20"/>
                  </a:lnTo>
                  <a:lnTo>
                    <a:pt x="155" y="21"/>
                  </a:lnTo>
                  <a:lnTo>
                    <a:pt x="156" y="21"/>
                  </a:lnTo>
                  <a:lnTo>
                    <a:pt x="147" y="25"/>
                  </a:lnTo>
                  <a:lnTo>
                    <a:pt x="140" y="26"/>
                  </a:lnTo>
                  <a:lnTo>
                    <a:pt x="142" y="26"/>
                  </a:lnTo>
                  <a:lnTo>
                    <a:pt x="136" y="29"/>
                  </a:lnTo>
                  <a:lnTo>
                    <a:pt x="131" y="32"/>
                  </a:lnTo>
                  <a:lnTo>
                    <a:pt x="132" y="31"/>
                  </a:lnTo>
                  <a:lnTo>
                    <a:pt x="127" y="36"/>
                  </a:lnTo>
                  <a:cubicBezTo>
                    <a:pt x="127" y="36"/>
                    <a:pt x="126" y="37"/>
                    <a:pt x="126" y="37"/>
                  </a:cubicBezTo>
                  <a:lnTo>
                    <a:pt x="121" y="40"/>
                  </a:lnTo>
                  <a:lnTo>
                    <a:pt x="123" y="38"/>
                  </a:lnTo>
                  <a:lnTo>
                    <a:pt x="120" y="43"/>
                  </a:lnTo>
                  <a:cubicBezTo>
                    <a:pt x="120" y="44"/>
                    <a:pt x="119" y="44"/>
                    <a:pt x="119" y="45"/>
                  </a:cubicBezTo>
                  <a:lnTo>
                    <a:pt x="116" y="48"/>
                  </a:lnTo>
                  <a:lnTo>
                    <a:pt x="117" y="47"/>
                  </a:lnTo>
                  <a:lnTo>
                    <a:pt x="113" y="52"/>
                  </a:lnTo>
                  <a:lnTo>
                    <a:pt x="110" y="57"/>
                  </a:lnTo>
                  <a:lnTo>
                    <a:pt x="111" y="55"/>
                  </a:lnTo>
                  <a:lnTo>
                    <a:pt x="109" y="60"/>
                  </a:lnTo>
                  <a:lnTo>
                    <a:pt x="107" y="66"/>
                  </a:lnTo>
                  <a:lnTo>
                    <a:pt x="106" y="68"/>
                  </a:lnTo>
                  <a:lnTo>
                    <a:pt x="104" y="74"/>
                  </a:lnTo>
                  <a:lnTo>
                    <a:pt x="105" y="71"/>
                  </a:lnTo>
                  <a:lnTo>
                    <a:pt x="105" y="76"/>
                  </a:lnTo>
                  <a:cubicBezTo>
                    <a:pt x="105" y="77"/>
                    <a:pt x="104" y="78"/>
                    <a:pt x="104" y="79"/>
                  </a:cubicBezTo>
                  <a:lnTo>
                    <a:pt x="102" y="84"/>
                  </a:lnTo>
                  <a:lnTo>
                    <a:pt x="103" y="81"/>
                  </a:lnTo>
                  <a:lnTo>
                    <a:pt x="103" y="86"/>
                  </a:lnTo>
                  <a:lnTo>
                    <a:pt x="103" y="90"/>
                  </a:lnTo>
                  <a:lnTo>
                    <a:pt x="103" y="95"/>
                  </a:lnTo>
                  <a:lnTo>
                    <a:pt x="103" y="98"/>
                  </a:lnTo>
                  <a:lnTo>
                    <a:pt x="103" y="102"/>
                  </a:lnTo>
                  <a:lnTo>
                    <a:pt x="103" y="105"/>
                  </a:lnTo>
                  <a:lnTo>
                    <a:pt x="103" y="108"/>
                  </a:lnTo>
                  <a:lnTo>
                    <a:pt x="103" y="112"/>
                  </a:lnTo>
                  <a:lnTo>
                    <a:pt x="103" y="113"/>
                  </a:lnTo>
                  <a:lnTo>
                    <a:pt x="101" y="108"/>
                  </a:lnTo>
                  <a:lnTo>
                    <a:pt x="102" y="109"/>
                  </a:lnTo>
                  <a:cubicBezTo>
                    <a:pt x="104" y="111"/>
                    <a:pt x="105" y="113"/>
                    <a:pt x="105" y="115"/>
                  </a:cubicBezTo>
                  <a:lnTo>
                    <a:pt x="105" y="117"/>
                  </a:lnTo>
                  <a:cubicBezTo>
                    <a:pt x="105" y="121"/>
                    <a:pt x="101" y="125"/>
                    <a:pt x="97" y="125"/>
                  </a:cubicBezTo>
                  <a:lnTo>
                    <a:pt x="95" y="125"/>
                  </a:lnTo>
                  <a:lnTo>
                    <a:pt x="93" y="125"/>
                  </a:lnTo>
                  <a:lnTo>
                    <a:pt x="92" y="125"/>
                  </a:lnTo>
                  <a:lnTo>
                    <a:pt x="90" y="125"/>
                  </a:lnTo>
                  <a:lnTo>
                    <a:pt x="87" y="125"/>
                  </a:lnTo>
                  <a:lnTo>
                    <a:pt x="85" y="125"/>
                  </a:lnTo>
                  <a:lnTo>
                    <a:pt x="82" y="125"/>
                  </a:lnTo>
                  <a:lnTo>
                    <a:pt x="78" y="125"/>
                  </a:lnTo>
                  <a:lnTo>
                    <a:pt x="75" y="125"/>
                  </a:lnTo>
                  <a:lnTo>
                    <a:pt x="72" y="125"/>
                  </a:lnTo>
                  <a:lnTo>
                    <a:pt x="68" y="125"/>
                  </a:lnTo>
                  <a:lnTo>
                    <a:pt x="71" y="124"/>
                  </a:lnTo>
                  <a:lnTo>
                    <a:pt x="66" y="126"/>
                  </a:lnTo>
                  <a:cubicBezTo>
                    <a:pt x="65" y="126"/>
                    <a:pt x="64" y="126"/>
                    <a:pt x="63" y="126"/>
                  </a:cubicBezTo>
                  <a:lnTo>
                    <a:pt x="60" y="126"/>
                  </a:lnTo>
                  <a:lnTo>
                    <a:pt x="64" y="126"/>
                  </a:lnTo>
                  <a:lnTo>
                    <a:pt x="60" y="127"/>
                  </a:lnTo>
                  <a:cubicBezTo>
                    <a:pt x="60" y="127"/>
                    <a:pt x="60" y="128"/>
                    <a:pt x="59" y="128"/>
                  </a:cubicBezTo>
                  <a:lnTo>
                    <a:pt x="54" y="129"/>
                  </a:lnTo>
                  <a:cubicBezTo>
                    <a:pt x="53" y="130"/>
                    <a:pt x="53" y="130"/>
                    <a:pt x="52" y="130"/>
                  </a:cubicBezTo>
                  <a:lnTo>
                    <a:pt x="48" y="130"/>
                  </a:lnTo>
                  <a:lnTo>
                    <a:pt x="52" y="129"/>
                  </a:lnTo>
                  <a:lnTo>
                    <a:pt x="50" y="130"/>
                  </a:lnTo>
                  <a:lnTo>
                    <a:pt x="44" y="134"/>
                  </a:lnTo>
                  <a:lnTo>
                    <a:pt x="40" y="136"/>
                  </a:lnTo>
                  <a:lnTo>
                    <a:pt x="37" y="137"/>
                  </a:lnTo>
                  <a:lnTo>
                    <a:pt x="39" y="136"/>
                  </a:lnTo>
                  <a:lnTo>
                    <a:pt x="36" y="139"/>
                  </a:lnTo>
                  <a:lnTo>
                    <a:pt x="32" y="143"/>
                  </a:lnTo>
                  <a:lnTo>
                    <a:pt x="29" y="146"/>
                  </a:lnTo>
                  <a:lnTo>
                    <a:pt x="30" y="145"/>
                  </a:lnTo>
                  <a:lnTo>
                    <a:pt x="27" y="150"/>
                  </a:lnTo>
                  <a:cubicBezTo>
                    <a:pt x="27" y="150"/>
                    <a:pt x="26" y="151"/>
                    <a:pt x="26" y="151"/>
                  </a:cubicBezTo>
                  <a:lnTo>
                    <a:pt x="22" y="155"/>
                  </a:lnTo>
                  <a:lnTo>
                    <a:pt x="24" y="151"/>
                  </a:lnTo>
                  <a:lnTo>
                    <a:pt x="23" y="156"/>
                  </a:lnTo>
                  <a:lnTo>
                    <a:pt x="21" y="163"/>
                  </a:lnTo>
                  <a:lnTo>
                    <a:pt x="20" y="168"/>
                  </a:lnTo>
                  <a:lnTo>
                    <a:pt x="18" y="175"/>
                  </a:lnTo>
                  <a:lnTo>
                    <a:pt x="16" y="181"/>
                  </a:lnTo>
                  <a:lnTo>
                    <a:pt x="16" y="179"/>
                  </a:lnTo>
                  <a:lnTo>
                    <a:pt x="16" y="186"/>
                  </a:lnTo>
                  <a:lnTo>
                    <a:pt x="16" y="184"/>
                  </a:lnTo>
                  <a:lnTo>
                    <a:pt x="18" y="191"/>
                  </a:lnTo>
                  <a:lnTo>
                    <a:pt x="20" y="198"/>
                  </a:lnTo>
                  <a:lnTo>
                    <a:pt x="21" y="204"/>
                  </a:lnTo>
                  <a:lnTo>
                    <a:pt x="23" y="209"/>
                  </a:lnTo>
                  <a:lnTo>
                    <a:pt x="22" y="207"/>
                  </a:lnTo>
                  <a:lnTo>
                    <a:pt x="26" y="213"/>
                  </a:lnTo>
                  <a:lnTo>
                    <a:pt x="27" y="216"/>
                  </a:lnTo>
                  <a:lnTo>
                    <a:pt x="30" y="221"/>
                  </a:lnTo>
                  <a:lnTo>
                    <a:pt x="29" y="219"/>
                  </a:lnTo>
                  <a:lnTo>
                    <a:pt x="32" y="223"/>
                  </a:lnTo>
                  <a:lnTo>
                    <a:pt x="36" y="226"/>
                  </a:lnTo>
                  <a:lnTo>
                    <a:pt x="39" y="230"/>
                  </a:lnTo>
                  <a:lnTo>
                    <a:pt x="42" y="233"/>
                  </a:lnTo>
                  <a:lnTo>
                    <a:pt x="39" y="231"/>
                  </a:lnTo>
                  <a:lnTo>
                    <a:pt x="44" y="233"/>
                  </a:lnTo>
                  <a:cubicBezTo>
                    <a:pt x="45" y="233"/>
                    <a:pt x="45" y="233"/>
                    <a:pt x="45" y="233"/>
                  </a:cubicBezTo>
                  <a:lnTo>
                    <a:pt x="49" y="235"/>
                  </a:lnTo>
                  <a:lnTo>
                    <a:pt x="48" y="234"/>
                  </a:lnTo>
                  <a:lnTo>
                    <a:pt x="53" y="236"/>
                  </a:lnTo>
                  <a:cubicBezTo>
                    <a:pt x="53" y="236"/>
                    <a:pt x="53" y="236"/>
                    <a:pt x="54" y="237"/>
                  </a:cubicBezTo>
                  <a:lnTo>
                    <a:pt x="57" y="238"/>
                  </a:lnTo>
                  <a:lnTo>
                    <a:pt x="60" y="240"/>
                  </a:lnTo>
                  <a:lnTo>
                    <a:pt x="59" y="239"/>
                  </a:lnTo>
                  <a:lnTo>
                    <a:pt x="64" y="241"/>
                  </a:lnTo>
                  <a:lnTo>
                    <a:pt x="62" y="241"/>
                  </a:lnTo>
                  <a:lnTo>
                    <a:pt x="65" y="241"/>
                  </a:lnTo>
                  <a:cubicBezTo>
                    <a:pt x="66" y="241"/>
                    <a:pt x="67" y="241"/>
                    <a:pt x="68" y="241"/>
                  </a:cubicBezTo>
                  <a:lnTo>
                    <a:pt x="73" y="243"/>
                  </a:lnTo>
                  <a:lnTo>
                    <a:pt x="70" y="242"/>
                  </a:lnTo>
                  <a:lnTo>
                    <a:pt x="73" y="242"/>
                  </a:lnTo>
                  <a:lnTo>
                    <a:pt x="77" y="242"/>
                  </a:lnTo>
                  <a:lnTo>
                    <a:pt x="80" y="242"/>
                  </a:lnTo>
                  <a:cubicBezTo>
                    <a:pt x="81" y="242"/>
                    <a:pt x="82" y="243"/>
                    <a:pt x="84" y="243"/>
                  </a:cubicBezTo>
                  <a:lnTo>
                    <a:pt x="87" y="245"/>
                  </a:lnTo>
                  <a:lnTo>
                    <a:pt x="83" y="244"/>
                  </a:lnTo>
                  <a:lnTo>
                    <a:pt x="85" y="244"/>
                  </a:lnTo>
                  <a:lnTo>
                    <a:pt x="88" y="244"/>
                  </a:lnTo>
                  <a:lnTo>
                    <a:pt x="90" y="244"/>
                  </a:lnTo>
                  <a:lnTo>
                    <a:pt x="93" y="244"/>
                  </a:lnTo>
                  <a:lnTo>
                    <a:pt x="88" y="247"/>
                  </a:lnTo>
                  <a:lnTo>
                    <a:pt x="89" y="245"/>
                  </a:lnTo>
                  <a:cubicBezTo>
                    <a:pt x="91" y="243"/>
                    <a:pt x="93" y="242"/>
                    <a:pt x="95" y="242"/>
                  </a:cubicBezTo>
                  <a:lnTo>
                    <a:pt x="97" y="242"/>
                  </a:lnTo>
                  <a:cubicBezTo>
                    <a:pt x="101" y="242"/>
                    <a:pt x="105" y="246"/>
                    <a:pt x="105" y="250"/>
                  </a:cubicBezTo>
                  <a:lnTo>
                    <a:pt x="105" y="252"/>
                  </a:lnTo>
                  <a:lnTo>
                    <a:pt x="105" y="254"/>
                  </a:lnTo>
                  <a:cubicBezTo>
                    <a:pt x="105" y="256"/>
                    <a:pt x="104" y="258"/>
                    <a:pt x="102" y="259"/>
                  </a:cubicBezTo>
                  <a:lnTo>
                    <a:pt x="101" y="261"/>
                  </a:lnTo>
                  <a:lnTo>
                    <a:pt x="103" y="256"/>
                  </a:lnTo>
                  <a:lnTo>
                    <a:pt x="103" y="257"/>
                  </a:lnTo>
                  <a:lnTo>
                    <a:pt x="103" y="261"/>
                  </a:lnTo>
                  <a:lnTo>
                    <a:pt x="103" y="264"/>
                  </a:lnTo>
                  <a:cubicBezTo>
                    <a:pt x="103" y="265"/>
                    <a:pt x="103" y="266"/>
                    <a:pt x="102" y="268"/>
                  </a:cubicBezTo>
                  <a:lnTo>
                    <a:pt x="100" y="271"/>
                  </a:lnTo>
                  <a:lnTo>
                    <a:pt x="101" y="267"/>
                  </a:lnTo>
                  <a:lnTo>
                    <a:pt x="101" y="271"/>
                  </a:lnTo>
                  <a:lnTo>
                    <a:pt x="101" y="274"/>
                  </a:lnTo>
                  <a:lnTo>
                    <a:pt x="101" y="279"/>
                  </a:lnTo>
                  <a:lnTo>
                    <a:pt x="101" y="283"/>
                  </a:lnTo>
                  <a:lnTo>
                    <a:pt x="101" y="280"/>
                  </a:lnTo>
                  <a:lnTo>
                    <a:pt x="102" y="285"/>
                  </a:lnTo>
                  <a:cubicBezTo>
                    <a:pt x="103" y="286"/>
                    <a:pt x="103" y="287"/>
                    <a:pt x="103" y="288"/>
                  </a:cubicBezTo>
                  <a:lnTo>
                    <a:pt x="103" y="293"/>
                  </a:lnTo>
                  <a:lnTo>
                    <a:pt x="102" y="290"/>
                  </a:lnTo>
                  <a:lnTo>
                    <a:pt x="104" y="295"/>
                  </a:lnTo>
                  <a:cubicBezTo>
                    <a:pt x="104" y="296"/>
                    <a:pt x="105" y="297"/>
                    <a:pt x="105" y="298"/>
                  </a:cubicBezTo>
                  <a:lnTo>
                    <a:pt x="105" y="301"/>
                  </a:lnTo>
                  <a:lnTo>
                    <a:pt x="104" y="299"/>
                  </a:lnTo>
                  <a:lnTo>
                    <a:pt x="106" y="304"/>
                  </a:lnTo>
                  <a:lnTo>
                    <a:pt x="107" y="309"/>
                  </a:lnTo>
                  <a:lnTo>
                    <a:pt x="107" y="307"/>
                  </a:lnTo>
                  <a:lnTo>
                    <a:pt x="110" y="312"/>
                  </a:lnTo>
                  <a:cubicBezTo>
                    <a:pt x="110" y="313"/>
                    <a:pt x="111" y="313"/>
                    <a:pt x="111" y="314"/>
                  </a:cubicBezTo>
                  <a:lnTo>
                    <a:pt x="112" y="319"/>
                  </a:lnTo>
                  <a:lnTo>
                    <a:pt x="112" y="317"/>
                  </a:lnTo>
                  <a:lnTo>
                    <a:pt x="115" y="322"/>
                  </a:lnTo>
                  <a:lnTo>
                    <a:pt x="114" y="321"/>
                  </a:lnTo>
                  <a:lnTo>
                    <a:pt x="117" y="324"/>
                  </a:lnTo>
                  <a:lnTo>
                    <a:pt x="122" y="329"/>
                  </a:lnTo>
                  <a:lnTo>
                    <a:pt x="121" y="328"/>
                  </a:lnTo>
                  <a:lnTo>
                    <a:pt x="126" y="332"/>
                  </a:lnTo>
                  <a:cubicBezTo>
                    <a:pt x="126" y="332"/>
                    <a:pt x="127" y="332"/>
                    <a:pt x="127" y="333"/>
                  </a:cubicBezTo>
                  <a:lnTo>
                    <a:pt x="132" y="338"/>
                  </a:lnTo>
                  <a:lnTo>
                    <a:pt x="130" y="336"/>
                  </a:lnTo>
                  <a:lnTo>
                    <a:pt x="138" y="340"/>
                  </a:lnTo>
                  <a:lnTo>
                    <a:pt x="143" y="344"/>
                  </a:lnTo>
                  <a:lnTo>
                    <a:pt x="140" y="342"/>
                  </a:lnTo>
                  <a:lnTo>
                    <a:pt x="148" y="344"/>
                  </a:lnTo>
                  <a:cubicBezTo>
                    <a:pt x="148" y="344"/>
                    <a:pt x="149" y="344"/>
                    <a:pt x="149" y="345"/>
                  </a:cubicBezTo>
                  <a:lnTo>
                    <a:pt x="158" y="348"/>
                  </a:lnTo>
                  <a:lnTo>
                    <a:pt x="156" y="348"/>
                  </a:lnTo>
                  <a:lnTo>
                    <a:pt x="164" y="349"/>
                  </a:lnTo>
                  <a:lnTo>
                    <a:pt x="174" y="351"/>
                  </a:lnTo>
                  <a:lnTo>
                    <a:pt x="184" y="353"/>
                  </a:lnTo>
                  <a:lnTo>
                    <a:pt x="181" y="353"/>
                  </a:lnTo>
                  <a:lnTo>
                    <a:pt x="192" y="349"/>
                  </a:lnTo>
                  <a:lnTo>
                    <a:pt x="204" y="346"/>
                  </a:lnTo>
                  <a:lnTo>
                    <a:pt x="203" y="347"/>
                  </a:lnTo>
                  <a:lnTo>
                    <a:pt x="213" y="341"/>
                  </a:lnTo>
                  <a:lnTo>
                    <a:pt x="221" y="338"/>
                  </a:lnTo>
                  <a:lnTo>
                    <a:pt x="220" y="338"/>
                  </a:lnTo>
                  <a:lnTo>
                    <a:pt x="228" y="334"/>
                  </a:lnTo>
                  <a:lnTo>
                    <a:pt x="235" y="329"/>
                  </a:lnTo>
                  <a:lnTo>
                    <a:pt x="234" y="329"/>
                  </a:lnTo>
                  <a:lnTo>
                    <a:pt x="239" y="324"/>
                  </a:lnTo>
                  <a:lnTo>
                    <a:pt x="238" y="325"/>
                  </a:lnTo>
                  <a:lnTo>
                    <a:pt x="244" y="318"/>
                  </a:lnTo>
                  <a:lnTo>
                    <a:pt x="249" y="313"/>
                  </a:lnTo>
                  <a:lnTo>
                    <a:pt x="247" y="315"/>
                  </a:lnTo>
                  <a:lnTo>
                    <a:pt x="250" y="309"/>
                  </a:lnTo>
                  <a:lnTo>
                    <a:pt x="252" y="304"/>
                  </a:lnTo>
                  <a:lnTo>
                    <a:pt x="253" y="298"/>
                  </a:lnTo>
                  <a:lnTo>
                    <a:pt x="255" y="291"/>
                  </a:lnTo>
                  <a:lnTo>
                    <a:pt x="257" y="284"/>
                  </a:lnTo>
                  <a:lnTo>
                    <a:pt x="256" y="286"/>
                  </a:lnTo>
                  <a:lnTo>
                    <a:pt x="256" y="279"/>
                  </a:lnTo>
                  <a:lnTo>
                    <a:pt x="256" y="274"/>
                  </a:lnTo>
                  <a:lnTo>
                    <a:pt x="256" y="267"/>
                  </a:lnTo>
                  <a:lnTo>
                    <a:pt x="257" y="269"/>
                  </a:lnTo>
                  <a:lnTo>
                    <a:pt x="255" y="263"/>
                  </a:lnTo>
                  <a:lnTo>
                    <a:pt x="253" y="258"/>
                  </a:lnTo>
                  <a:cubicBezTo>
                    <a:pt x="253" y="257"/>
                    <a:pt x="253" y="256"/>
                    <a:pt x="253" y="256"/>
                  </a:cubicBezTo>
                  <a:lnTo>
                    <a:pt x="253" y="249"/>
                  </a:lnTo>
                  <a:lnTo>
                    <a:pt x="253" y="251"/>
                  </a:lnTo>
                  <a:lnTo>
                    <a:pt x="252" y="246"/>
                  </a:lnTo>
                  <a:lnTo>
                    <a:pt x="250" y="241"/>
                  </a:lnTo>
                  <a:lnTo>
                    <a:pt x="251" y="243"/>
                  </a:lnTo>
                  <a:lnTo>
                    <a:pt x="248" y="238"/>
                  </a:lnTo>
                  <a:cubicBezTo>
                    <a:pt x="247" y="237"/>
                    <a:pt x="247" y="237"/>
                    <a:pt x="247" y="236"/>
                  </a:cubicBezTo>
                  <a:lnTo>
                    <a:pt x="246" y="232"/>
                  </a:lnTo>
                  <a:lnTo>
                    <a:pt x="243" y="228"/>
                  </a:lnTo>
                  <a:lnTo>
                    <a:pt x="242" y="224"/>
                  </a:lnTo>
                  <a:lnTo>
                    <a:pt x="241" y="220"/>
                  </a:lnTo>
                  <a:lnTo>
                    <a:pt x="242" y="222"/>
                  </a:lnTo>
                  <a:lnTo>
                    <a:pt x="240" y="221"/>
                  </a:lnTo>
                  <a:cubicBezTo>
                    <a:pt x="239" y="219"/>
                    <a:pt x="238" y="217"/>
                    <a:pt x="238" y="215"/>
                  </a:cubicBezTo>
                  <a:lnTo>
                    <a:pt x="238" y="212"/>
                  </a:lnTo>
                  <a:lnTo>
                    <a:pt x="240" y="217"/>
                  </a:lnTo>
                  <a:lnTo>
                    <a:pt x="239" y="215"/>
                  </a:lnTo>
                  <a:cubicBezTo>
                    <a:pt x="236" y="213"/>
                    <a:pt x="236" y="210"/>
                    <a:pt x="237" y="207"/>
                  </a:cubicBezTo>
                  <a:cubicBezTo>
                    <a:pt x="238" y="204"/>
                    <a:pt x="241" y="202"/>
                    <a:pt x="244" y="202"/>
                  </a:cubicBezTo>
                  <a:lnTo>
                    <a:pt x="246" y="202"/>
                  </a:lnTo>
                  <a:lnTo>
                    <a:pt x="248" y="202"/>
                  </a:lnTo>
                  <a:lnTo>
                    <a:pt x="249" y="202"/>
                  </a:lnTo>
                  <a:lnTo>
                    <a:pt x="253" y="202"/>
                  </a:lnTo>
                  <a:lnTo>
                    <a:pt x="254" y="202"/>
                  </a:lnTo>
                  <a:lnTo>
                    <a:pt x="256" y="202"/>
                  </a:lnTo>
                  <a:lnTo>
                    <a:pt x="259" y="202"/>
                  </a:lnTo>
                  <a:lnTo>
                    <a:pt x="263" y="202"/>
                  </a:lnTo>
                  <a:lnTo>
                    <a:pt x="264" y="202"/>
                  </a:lnTo>
                  <a:lnTo>
                    <a:pt x="268" y="202"/>
                  </a:lnTo>
                  <a:lnTo>
                    <a:pt x="271" y="202"/>
                  </a:lnTo>
                  <a:lnTo>
                    <a:pt x="274" y="202"/>
                  </a:lnTo>
                  <a:lnTo>
                    <a:pt x="278" y="202"/>
                  </a:lnTo>
                  <a:lnTo>
                    <a:pt x="281" y="202"/>
                  </a:lnTo>
                  <a:lnTo>
                    <a:pt x="284" y="202"/>
                  </a:lnTo>
                  <a:lnTo>
                    <a:pt x="288" y="202"/>
                  </a:lnTo>
                  <a:lnTo>
                    <a:pt x="289" y="202"/>
                  </a:lnTo>
                  <a:lnTo>
                    <a:pt x="293" y="202"/>
                  </a:lnTo>
                  <a:lnTo>
                    <a:pt x="296" y="202"/>
                  </a:lnTo>
                  <a:lnTo>
                    <a:pt x="298" y="202"/>
                  </a:lnTo>
                  <a:lnTo>
                    <a:pt x="301" y="202"/>
                  </a:lnTo>
                  <a:lnTo>
                    <a:pt x="303" y="202"/>
                  </a:lnTo>
                  <a:lnTo>
                    <a:pt x="306" y="202"/>
                  </a:lnTo>
                  <a:lnTo>
                    <a:pt x="308" y="202"/>
                  </a:lnTo>
                  <a:lnTo>
                    <a:pt x="309" y="202"/>
                  </a:lnTo>
                  <a:lnTo>
                    <a:pt x="311" y="202"/>
                  </a:lnTo>
                  <a:cubicBezTo>
                    <a:pt x="315" y="202"/>
                    <a:pt x="319" y="205"/>
                    <a:pt x="319" y="210"/>
                  </a:cubicBezTo>
                  <a:lnTo>
                    <a:pt x="319" y="212"/>
                  </a:lnTo>
                  <a:lnTo>
                    <a:pt x="319" y="213"/>
                  </a:lnTo>
                  <a:lnTo>
                    <a:pt x="319" y="215"/>
                  </a:lnTo>
                  <a:lnTo>
                    <a:pt x="319" y="217"/>
                  </a:lnTo>
                  <a:lnTo>
                    <a:pt x="319" y="218"/>
                  </a:lnTo>
                  <a:lnTo>
                    <a:pt x="319" y="220"/>
                  </a:lnTo>
                  <a:lnTo>
                    <a:pt x="319" y="222"/>
                  </a:lnTo>
                  <a:lnTo>
                    <a:pt x="319" y="223"/>
                  </a:lnTo>
                  <a:lnTo>
                    <a:pt x="319" y="225"/>
                  </a:lnTo>
                  <a:lnTo>
                    <a:pt x="319" y="227"/>
                  </a:lnTo>
                  <a:lnTo>
                    <a:pt x="319" y="228"/>
                  </a:lnTo>
                  <a:lnTo>
                    <a:pt x="319" y="232"/>
                  </a:lnTo>
                  <a:lnTo>
                    <a:pt x="319" y="234"/>
                  </a:lnTo>
                  <a:lnTo>
                    <a:pt x="319" y="235"/>
                  </a:lnTo>
                  <a:lnTo>
                    <a:pt x="319" y="237"/>
                  </a:lnTo>
                  <a:lnTo>
                    <a:pt x="319" y="239"/>
                  </a:lnTo>
                  <a:lnTo>
                    <a:pt x="319" y="240"/>
                  </a:lnTo>
                  <a:lnTo>
                    <a:pt x="319" y="242"/>
                  </a:lnTo>
                  <a:lnTo>
                    <a:pt x="319" y="244"/>
                  </a:lnTo>
                  <a:lnTo>
                    <a:pt x="319" y="245"/>
                  </a:lnTo>
                  <a:lnTo>
                    <a:pt x="311" y="237"/>
                  </a:lnTo>
                  <a:lnTo>
                    <a:pt x="313" y="237"/>
                  </a:lnTo>
                  <a:lnTo>
                    <a:pt x="314" y="237"/>
                  </a:lnTo>
                  <a:lnTo>
                    <a:pt x="316" y="237"/>
                  </a:lnTo>
                  <a:lnTo>
                    <a:pt x="318" y="237"/>
                  </a:lnTo>
                  <a:lnTo>
                    <a:pt x="321" y="237"/>
                  </a:lnTo>
                  <a:lnTo>
                    <a:pt x="324" y="237"/>
                  </a:lnTo>
                  <a:lnTo>
                    <a:pt x="328" y="237"/>
                  </a:lnTo>
                  <a:lnTo>
                    <a:pt x="331" y="237"/>
                  </a:lnTo>
                  <a:lnTo>
                    <a:pt x="336" y="237"/>
                  </a:lnTo>
                  <a:lnTo>
                    <a:pt x="339" y="237"/>
                  </a:lnTo>
                  <a:lnTo>
                    <a:pt x="344" y="237"/>
                  </a:lnTo>
                  <a:lnTo>
                    <a:pt x="349" y="237"/>
                  </a:lnTo>
                  <a:lnTo>
                    <a:pt x="352" y="237"/>
                  </a:lnTo>
                  <a:lnTo>
                    <a:pt x="357" y="237"/>
                  </a:lnTo>
                  <a:lnTo>
                    <a:pt x="362" y="237"/>
                  </a:lnTo>
                  <a:lnTo>
                    <a:pt x="367" y="237"/>
                  </a:lnTo>
                  <a:lnTo>
                    <a:pt x="372" y="237"/>
                  </a:lnTo>
                  <a:lnTo>
                    <a:pt x="377" y="237"/>
                  </a:lnTo>
                  <a:lnTo>
                    <a:pt x="381" y="237"/>
                  </a:lnTo>
                  <a:lnTo>
                    <a:pt x="386" y="237"/>
                  </a:lnTo>
                  <a:lnTo>
                    <a:pt x="391" y="237"/>
                  </a:lnTo>
                  <a:lnTo>
                    <a:pt x="394" y="237"/>
                  </a:lnTo>
                  <a:lnTo>
                    <a:pt x="397" y="237"/>
                  </a:lnTo>
                  <a:lnTo>
                    <a:pt x="401" y="237"/>
                  </a:lnTo>
                  <a:lnTo>
                    <a:pt x="404" y="237"/>
                  </a:lnTo>
                  <a:lnTo>
                    <a:pt x="407" y="237"/>
                  </a:lnTo>
                  <a:lnTo>
                    <a:pt x="409" y="237"/>
                  </a:lnTo>
                  <a:lnTo>
                    <a:pt x="411" y="237"/>
                  </a:lnTo>
                  <a:lnTo>
                    <a:pt x="412" y="237"/>
                  </a:lnTo>
                  <a:lnTo>
                    <a:pt x="414" y="237"/>
                  </a:lnTo>
                  <a:lnTo>
                    <a:pt x="406" y="245"/>
                  </a:lnTo>
                  <a:lnTo>
                    <a:pt x="406" y="244"/>
                  </a:lnTo>
                  <a:lnTo>
                    <a:pt x="406" y="242"/>
                  </a:lnTo>
                  <a:lnTo>
                    <a:pt x="406" y="240"/>
                  </a:lnTo>
                  <a:lnTo>
                    <a:pt x="406" y="239"/>
                  </a:lnTo>
                  <a:lnTo>
                    <a:pt x="406" y="237"/>
                  </a:lnTo>
                  <a:lnTo>
                    <a:pt x="406" y="235"/>
                  </a:lnTo>
                  <a:lnTo>
                    <a:pt x="406" y="234"/>
                  </a:lnTo>
                  <a:lnTo>
                    <a:pt x="406" y="232"/>
                  </a:lnTo>
                  <a:lnTo>
                    <a:pt x="406" y="228"/>
                  </a:lnTo>
                  <a:lnTo>
                    <a:pt x="406" y="227"/>
                  </a:lnTo>
                  <a:lnTo>
                    <a:pt x="406" y="225"/>
                  </a:lnTo>
                  <a:lnTo>
                    <a:pt x="406" y="223"/>
                  </a:lnTo>
                  <a:lnTo>
                    <a:pt x="406" y="222"/>
                  </a:lnTo>
                  <a:lnTo>
                    <a:pt x="406" y="220"/>
                  </a:lnTo>
                  <a:lnTo>
                    <a:pt x="406" y="218"/>
                  </a:lnTo>
                  <a:lnTo>
                    <a:pt x="406" y="217"/>
                  </a:lnTo>
                  <a:lnTo>
                    <a:pt x="406" y="215"/>
                  </a:lnTo>
                  <a:lnTo>
                    <a:pt x="406" y="213"/>
                  </a:lnTo>
                  <a:lnTo>
                    <a:pt x="406" y="212"/>
                  </a:lnTo>
                  <a:lnTo>
                    <a:pt x="406" y="210"/>
                  </a:lnTo>
                  <a:cubicBezTo>
                    <a:pt x="406" y="205"/>
                    <a:pt x="410" y="202"/>
                    <a:pt x="414" y="202"/>
                  </a:cubicBezTo>
                  <a:lnTo>
                    <a:pt x="416" y="202"/>
                  </a:lnTo>
                  <a:lnTo>
                    <a:pt x="417" y="202"/>
                  </a:lnTo>
                  <a:lnTo>
                    <a:pt x="421" y="202"/>
                  </a:lnTo>
                  <a:lnTo>
                    <a:pt x="426" y="202"/>
                  </a:lnTo>
                  <a:lnTo>
                    <a:pt x="432" y="202"/>
                  </a:lnTo>
                  <a:lnTo>
                    <a:pt x="441" y="202"/>
                  </a:lnTo>
                  <a:lnTo>
                    <a:pt x="449" y="202"/>
                  </a:lnTo>
                  <a:lnTo>
                    <a:pt x="459" y="202"/>
                  </a:lnTo>
                  <a:lnTo>
                    <a:pt x="469" y="202"/>
                  </a:lnTo>
                  <a:lnTo>
                    <a:pt x="480" y="202"/>
                  </a:lnTo>
                  <a:lnTo>
                    <a:pt x="492" y="202"/>
                  </a:lnTo>
                  <a:lnTo>
                    <a:pt x="505" y="202"/>
                  </a:lnTo>
                  <a:lnTo>
                    <a:pt x="517" y="202"/>
                  </a:lnTo>
                  <a:lnTo>
                    <a:pt x="530" y="202"/>
                  </a:lnTo>
                  <a:lnTo>
                    <a:pt x="544" y="202"/>
                  </a:lnTo>
                  <a:lnTo>
                    <a:pt x="559" y="202"/>
                  </a:lnTo>
                  <a:lnTo>
                    <a:pt x="572" y="202"/>
                  </a:lnTo>
                  <a:lnTo>
                    <a:pt x="585" y="202"/>
                  </a:lnTo>
                  <a:lnTo>
                    <a:pt x="598" y="202"/>
                  </a:lnTo>
                  <a:lnTo>
                    <a:pt x="610" y="202"/>
                  </a:lnTo>
                  <a:lnTo>
                    <a:pt x="623" y="202"/>
                  </a:lnTo>
                  <a:lnTo>
                    <a:pt x="635" y="202"/>
                  </a:lnTo>
                  <a:lnTo>
                    <a:pt x="647" y="202"/>
                  </a:lnTo>
                  <a:lnTo>
                    <a:pt x="657" y="202"/>
                  </a:lnTo>
                  <a:lnTo>
                    <a:pt x="667" y="202"/>
                  </a:lnTo>
                  <a:lnTo>
                    <a:pt x="675" y="202"/>
                  </a:lnTo>
                  <a:lnTo>
                    <a:pt x="683" y="202"/>
                  </a:lnTo>
                  <a:lnTo>
                    <a:pt x="690" y="202"/>
                  </a:lnTo>
                  <a:lnTo>
                    <a:pt x="695" y="202"/>
                  </a:lnTo>
                  <a:lnTo>
                    <a:pt x="698" y="202"/>
                  </a:lnTo>
                  <a:lnTo>
                    <a:pt x="701" y="202"/>
                  </a:lnTo>
                  <a:cubicBezTo>
                    <a:pt x="706" y="202"/>
                    <a:pt x="709" y="205"/>
                    <a:pt x="709" y="210"/>
                  </a:cubicBezTo>
                  <a:lnTo>
                    <a:pt x="709" y="212"/>
                  </a:lnTo>
                  <a:lnTo>
                    <a:pt x="709" y="215"/>
                  </a:lnTo>
                  <a:lnTo>
                    <a:pt x="709" y="217"/>
                  </a:lnTo>
                  <a:lnTo>
                    <a:pt x="709" y="220"/>
                  </a:lnTo>
                  <a:lnTo>
                    <a:pt x="709" y="223"/>
                  </a:lnTo>
                  <a:lnTo>
                    <a:pt x="709" y="227"/>
                  </a:lnTo>
                  <a:lnTo>
                    <a:pt x="709" y="232"/>
                  </a:lnTo>
                  <a:lnTo>
                    <a:pt x="709" y="237"/>
                  </a:lnTo>
                  <a:lnTo>
                    <a:pt x="709" y="242"/>
                  </a:lnTo>
                  <a:lnTo>
                    <a:pt x="709" y="247"/>
                  </a:lnTo>
                  <a:lnTo>
                    <a:pt x="709" y="252"/>
                  </a:lnTo>
                  <a:lnTo>
                    <a:pt x="709" y="257"/>
                  </a:lnTo>
                  <a:lnTo>
                    <a:pt x="709" y="262"/>
                  </a:lnTo>
                  <a:lnTo>
                    <a:pt x="709" y="269"/>
                  </a:lnTo>
                  <a:lnTo>
                    <a:pt x="709" y="274"/>
                  </a:lnTo>
                  <a:lnTo>
                    <a:pt x="709" y="279"/>
                  </a:lnTo>
                  <a:lnTo>
                    <a:pt x="709" y="284"/>
                  </a:lnTo>
                  <a:lnTo>
                    <a:pt x="709" y="289"/>
                  </a:lnTo>
                  <a:lnTo>
                    <a:pt x="709" y="296"/>
                  </a:lnTo>
                  <a:lnTo>
                    <a:pt x="709" y="300"/>
                  </a:lnTo>
                  <a:lnTo>
                    <a:pt x="709" y="305"/>
                  </a:lnTo>
                  <a:lnTo>
                    <a:pt x="709" y="310"/>
                  </a:lnTo>
                  <a:lnTo>
                    <a:pt x="709" y="313"/>
                  </a:lnTo>
                  <a:lnTo>
                    <a:pt x="709" y="316"/>
                  </a:lnTo>
                  <a:lnTo>
                    <a:pt x="709" y="320"/>
                  </a:lnTo>
                  <a:lnTo>
                    <a:pt x="709" y="323"/>
                  </a:lnTo>
                  <a:lnTo>
                    <a:pt x="709" y="325"/>
                  </a:lnTo>
                  <a:lnTo>
                    <a:pt x="709" y="327"/>
                  </a:lnTo>
                  <a:lnTo>
                    <a:pt x="709" y="328"/>
                  </a:lnTo>
                  <a:lnTo>
                    <a:pt x="701" y="320"/>
                  </a:lnTo>
                  <a:lnTo>
                    <a:pt x="703" y="320"/>
                  </a:lnTo>
                  <a:lnTo>
                    <a:pt x="705" y="320"/>
                  </a:lnTo>
                  <a:lnTo>
                    <a:pt x="706" y="320"/>
                  </a:lnTo>
                  <a:lnTo>
                    <a:pt x="708" y="320"/>
                  </a:lnTo>
                  <a:lnTo>
                    <a:pt x="710" y="320"/>
                  </a:lnTo>
                  <a:lnTo>
                    <a:pt x="713" y="320"/>
                  </a:lnTo>
                  <a:lnTo>
                    <a:pt x="716" y="320"/>
                  </a:lnTo>
                  <a:lnTo>
                    <a:pt x="720" y="320"/>
                  </a:lnTo>
                  <a:lnTo>
                    <a:pt x="723" y="320"/>
                  </a:lnTo>
                  <a:lnTo>
                    <a:pt x="728" y="320"/>
                  </a:lnTo>
                  <a:lnTo>
                    <a:pt x="731" y="320"/>
                  </a:lnTo>
                  <a:lnTo>
                    <a:pt x="736" y="320"/>
                  </a:lnTo>
                  <a:lnTo>
                    <a:pt x="740" y="320"/>
                  </a:lnTo>
                  <a:lnTo>
                    <a:pt x="745" y="320"/>
                  </a:lnTo>
                  <a:lnTo>
                    <a:pt x="750" y="320"/>
                  </a:lnTo>
                  <a:lnTo>
                    <a:pt x="753" y="320"/>
                  </a:lnTo>
                  <a:lnTo>
                    <a:pt x="758" y="320"/>
                  </a:lnTo>
                  <a:lnTo>
                    <a:pt x="763" y="320"/>
                  </a:lnTo>
                  <a:lnTo>
                    <a:pt x="766" y="320"/>
                  </a:lnTo>
                  <a:lnTo>
                    <a:pt x="771" y="320"/>
                  </a:lnTo>
                  <a:lnTo>
                    <a:pt x="775" y="320"/>
                  </a:lnTo>
                  <a:lnTo>
                    <a:pt x="778" y="320"/>
                  </a:lnTo>
                  <a:lnTo>
                    <a:pt x="781" y="320"/>
                  </a:lnTo>
                  <a:lnTo>
                    <a:pt x="785" y="320"/>
                  </a:lnTo>
                  <a:lnTo>
                    <a:pt x="788" y="320"/>
                  </a:lnTo>
                  <a:lnTo>
                    <a:pt x="791" y="320"/>
                  </a:lnTo>
                  <a:lnTo>
                    <a:pt x="793" y="320"/>
                  </a:lnTo>
                  <a:lnTo>
                    <a:pt x="795" y="320"/>
                  </a:lnTo>
                  <a:lnTo>
                    <a:pt x="796" y="320"/>
                  </a:lnTo>
                  <a:lnTo>
                    <a:pt x="788" y="328"/>
                  </a:lnTo>
                  <a:lnTo>
                    <a:pt x="788" y="327"/>
                  </a:lnTo>
                  <a:lnTo>
                    <a:pt x="788" y="325"/>
                  </a:lnTo>
                  <a:lnTo>
                    <a:pt x="788" y="323"/>
                  </a:lnTo>
                  <a:lnTo>
                    <a:pt x="788" y="322"/>
                  </a:lnTo>
                  <a:lnTo>
                    <a:pt x="788" y="320"/>
                  </a:lnTo>
                  <a:lnTo>
                    <a:pt x="788" y="318"/>
                  </a:lnTo>
                  <a:lnTo>
                    <a:pt x="788" y="316"/>
                  </a:lnTo>
                  <a:lnTo>
                    <a:pt x="788" y="315"/>
                  </a:lnTo>
                  <a:lnTo>
                    <a:pt x="788" y="313"/>
                  </a:lnTo>
                  <a:lnTo>
                    <a:pt x="788" y="311"/>
                  </a:lnTo>
                  <a:lnTo>
                    <a:pt x="788" y="308"/>
                  </a:lnTo>
                  <a:lnTo>
                    <a:pt x="788" y="306"/>
                  </a:lnTo>
                  <a:lnTo>
                    <a:pt x="788" y="305"/>
                  </a:lnTo>
                  <a:lnTo>
                    <a:pt x="788" y="301"/>
                  </a:lnTo>
                  <a:lnTo>
                    <a:pt x="788" y="300"/>
                  </a:lnTo>
                  <a:lnTo>
                    <a:pt x="788" y="298"/>
                  </a:lnTo>
                  <a:lnTo>
                    <a:pt x="788" y="296"/>
                  </a:lnTo>
                  <a:lnTo>
                    <a:pt x="788" y="294"/>
                  </a:lnTo>
                  <a:lnTo>
                    <a:pt x="788" y="291"/>
                  </a:lnTo>
                  <a:lnTo>
                    <a:pt x="788" y="289"/>
                  </a:lnTo>
                  <a:lnTo>
                    <a:pt x="788" y="288"/>
                  </a:lnTo>
                  <a:lnTo>
                    <a:pt x="788" y="286"/>
                  </a:lnTo>
                  <a:lnTo>
                    <a:pt x="788" y="284"/>
                  </a:lnTo>
                  <a:lnTo>
                    <a:pt x="788" y="283"/>
                  </a:lnTo>
                  <a:lnTo>
                    <a:pt x="788" y="281"/>
                  </a:lnTo>
                  <a:lnTo>
                    <a:pt x="796" y="289"/>
                  </a:lnTo>
                  <a:lnTo>
                    <a:pt x="795" y="289"/>
                  </a:lnTo>
                  <a:lnTo>
                    <a:pt x="793" y="289"/>
                  </a:lnTo>
                  <a:lnTo>
                    <a:pt x="791" y="289"/>
                  </a:lnTo>
                  <a:lnTo>
                    <a:pt x="790" y="289"/>
                  </a:lnTo>
                  <a:lnTo>
                    <a:pt x="788" y="289"/>
                  </a:lnTo>
                  <a:lnTo>
                    <a:pt x="786" y="289"/>
                  </a:lnTo>
                  <a:lnTo>
                    <a:pt x="785" y="289"/>
                  </a:lnTo>
                  <a:lnTo>
                    <a:pt x="783" y="289"/>
                  </a:lnTo>
                  <a:lnTo>
                    <a:pt x="781" y="289"/>
                  </a:lnTo>
                  <a:lnTo>
                    <a:pt x="780" y="289"/>
                  </a:lnTo>
                  <a:lnTo>
                    <a:pt x="778" y="289"/>
                  </a:lnTo>
                  <a:lnTo>
                    <a:pt x="776" y="289"/>
                  </a:lnTo>
                  <a:lnTo>
                    <a:pt x="773" y="289"/>
                  </a:lnTo>
                  <a:lnTo>
                    <a:pt x="771" y="289"/>
                  </a:lnTo>
                  <a:lnTo>
                    <a:pt x="770" y="289"/>
                  </a:lnTo>
                  <a:lnTo>
                    <a:pt x="768" y="289"/>
                  </a:lnTo>
                  <a:lnTo>
                    <a:pt x="766" y="289"/>
                  </a:lnTo>
                  <a:lnTo>
                    <a:pt x="765" y="289"/>
                  </a:lnTo>
                  <a:lnTo>
                    <a:pt x="763" y="289"/>
                  </a:lnTo>
                  <a:lnTo>
                    <a:pt x="761" y="289"/>
                  </a:lnTo>
                  <a:lnTo>
                    <a:pt x="760" y="289"/>
                  </a:lnTo>
                  <a:lnTo>
                    <a:pt x="758" y="289"/>
                  </a:lnTo>
                  <a:lnTo>
                    <a:pt x="756" y="289"/>
                  </a:lnTo>
                  <a:lnTo>
                    <a:pt x="755" y="289"/>
                  </a:lnTo>
                  <a:cubicBezTo>
                    <a:pt x="750" y="289"/>
                    <a:pt x="747" y="285"/>
                    <a:pt x="747" y="281"/>
                  </a:cubicBezTo>
                  <a:lnTo>
                    <a:pt x="747" y="279"/>
                  </a:lnTo>
                  <a:lnTo>
                    <a:pt x="747" y="278"/>
                  </a:lnTo>
                  <a:lnTo>
                    <a:pt x="747" y="276"/>
                  </a:lnTo>
                  <a:lnTo>
                    <a:pt x="747" y="274"/>
                  </a:lnTo>
                  <a:lnTo>
                    <a:pt x="747" y="272"/>
                  </a:lnTo>
                  <a:lnTo>
                    <a:pt x="747" y="271"/>
                  </a:lnTo>
                  <a:lnTo>
                    <a:pt x="747" y="269"/>
                  </a:lnTo>
                  <a:lnTo>
                    <a:pt x="747" y="267"/>
                  </a:lnTo>
                  <a:lnTo>
                    <a:pt x="747" y="266"/>
                  </a:lnTo>
                  <a:lnTo>
                    <a:pt x="747" y="264"/>
                  </a:lnTo>
                  <a:lnTo>
                    <a:pt x="747" y="262"/>
                  </a:lnTo>
                  <a:lnTo>
                    <a:pt x="747" y="261"/>
                  </a:lnTo>
                  <a:lnTo>
                    <a:pt x="747" y="259"/>
                  </a:lnTo>
                  <a:lnTo>
                    <a:pt x="747" y="257"/>
                  </a:lnTo>
                  <a:lnTo>
                    <a:pt x="747" y="256"/>
                  </a:lnTo>
                  <a:cubicBezTo>
                    <a:pt x="747" y="251"/>
                    <a:pt x="750" y="248"/>
                    <a:pt x="755" y="248"/>
                  </a:cubicBezTo>
                  <a:lnTo>
                    <a:pt x="756" y="248"/>
                  </a:lnTo>
                  <a:lnTo>
                    <a:pt x="758" y="248"/>
                  </a:lnTo>
                  <a:lnTo>
                    <a:pt x="760" y="248"/>
                  </a:lnTo>
                  <a:lnTo>
                    <a:pt x="761" y="248"/>
                  </a:lnTo>
                  <a:lnTo>
                    <a:pt x="763" y="248"/>
                  </a:lnTo>
                  <a:lnTo>
                    <a:pt x="765" y="248"/>
                  </a:lnTo>
                  <a:lnTo>
                    <a:pt x="766" y="248"/>
                  </a:lnTo>
                  <a:lnTo>
                    <a:pt x="768" y="248"/>
                  </a:lnTo>
                  <a:lnTo>
                    <a:pt x="770" y="248"/>
                  </a:lnTo>
                  <a:lnTo>
                    <a:pt x="771" y="248"/>
                  </a:lnTo>
                  <a:lnTo>
                    <a:pt x="773" y="248"/>
                  </a:lnTo>
                  <a:lnTo>
                    <a:pt x="776" y="248"/>
                  </a:lnTo>
                  <a:lnTo>
                    <a:pt x="778" y="248"/>
                  </a:lnTo>
                  <a:lnTo>
                    <a:pt x="780" y="248"/>
                  </a:lnTo>
                  <a:lnTo>
                    <a:pt x="781" y="248"/>
                  </a:lnTo>
                  <a:lnTo>
                    <a:pt x="783" y="248"/>
                  </a:lnTo>
                  <a:lnTo>
                    <a:pt x="785" y="248"/>
                  </a:lnTo>
                  <a:lnTo>
                    <a:pt x="786" y="248"/>
                  </a:lnTo>
                  <a:lnTo>
                    <a:pt x="788" y="248"/>
                  </a:lnTo>
                  <a:lnTo>
                    <a:pt x="790" y="248"/>
                  </a:lnTo>
                  <a:lnTo>
                    <a:pt x="791" y="248"/>
                  </a:lnTo>
                  <a:lnTo>
                    <a:pt x="793" y="248"/>
                  </a:lnTo>
                  <a:lnTo>
                    <a:pt x="795" y="248"/>
                  </a:lnTo>
                  <a:lnTo>
                    <a:pt x="796" y="248"/>
                  </a:lnTo>
                  <a:lnTo>
                    <a:pt x="788" y="256"/>
                  </a:lnTo>
                  <a:lnTo>
                    <a:pt x="788" y="254"/>
                  </a:lnTo>
                  <a:lnTo>
                    <a:pt x="788" y="252"/>
                  </a:lnTo>
                  <a:lnTo>
                    <a:pt x="788" y="250"/>
                  </a:lnTo>
                  <a:lnTo>
                    <a:pt x="788" y="249"/>
                  </a:lnTo>
                  <a:lnTo>
                    <a:pt x="788" y="247"/>
                  </a:lnTo>
                  <a:lnTo>
                    <a:pt x="788" y="245"/>
                  </a:lnTo>
                  <a:lnTo>
                    <a:pt x="788" y="244"/>
                  </a:lnTo>
                  <a:lnTo>
                    <a:pt x="788" y="242"/>
                  </a:lnTo>
                  <a:lnTo>
                    <a:pt x="788" y="240"/>
                  </a:lnTo>
                  <a:lnTo>
                    <a:pt x="788" y="239"/>
                  </a:lnTo>
                  <a:lnTo>
                    <a:pt x="788" y="237"/>
                  </a:lnTo>
                  <a:lnTo>
                    <a:pt x="788" y="235"/>
                  </a:lnTo>
                  <a:lnTo>
                    <a:pt x="788" y="234"/>
                  </a:lnTo>
                  <a:lnTo>
                    <a:pt x="788" y="232"/>
                  </a:lnTo>
                  <a:lnTo>
                    <a:pt x="788" y="230"/>
                  </a:lnTo>
                  <a:lnTo>
                    <a:pt x="788" y="228"/>
                  </a:lnTo>
                  <a:lnTo>
                    <a:pt x="788" y="227"/>
                  </a:lnTo>
                  <a:lnTo>
                    <a:pt x="796" y="235"/>
                  </a:lnTo>
                  <a:lnTo>
                    <a:pt x="795" y="235"/>
                  </a:lnTo>
                  <a:lnTo>
                    <a:pt x="793" y="235"/>
                  </a:lnTo>
                  <a:lnTo>
                    <a:pt x="791" y="235"/>
                  </a:lnTo>
                  <a:lnTo>
                    <a:pt x="790" y="235"/>
                  </a:lnTo>
                  <a:lnTo>
                    <a:pt x="788" y="235"/>
                  </a:lnTo>
                  <a:lnTo>
                    <a:pt x="786" y="235"/>
                  </a:lnTo>
                  <a:lnTo>
                    <a:pt x="785" y="235"/>
                  </a:lnTo>
                  <a:lnTo>
                    <a:pt x="783" y="235"/>
                  </a:lnTo>
                  <a:lnTo>
                    <a:pt x="781" y="235"/>
                  </a:lnTo>
                  <a:lnTo>
                    <a:pt x="780" y="235"/>
                  </a:lnTo>
                  <a:lnTo>
                    <a:pt x="778" y="235"/>
                  </a:lnTo>
                  <a:lnTo>
                    <a:pt x="776" y="235"/>
                  </a:lnTo>
                  <a:lnTo>
                    <a:pt x="773" y="235"/>
                  </a:lnTo>
                  <a:lnTo>
                    <a:pt x="771" y="235"/>
                  </a:lnTo>
                  <a:lnTo>
                    <a:pt x="770" y="235"/>
                  </a:lnTo>
                  <a:lnTo>
                    <a:pt x="768" y="235"/>
                  </a:lnTo>
                  <a:lnTo>
                    <a:pt x="766" y="235"/>
                  </a:lnTo>
                  <a:lnTo>
                    <a:pt x="765" y="235"/>
                  </a:lnTo>
                  <a:lnTo>
                    <a:pt x="763" y="235"/>
                  </a:lnTo>
                  <a:lnTo>
                    <a:pt x="761" y="235"/>
                  </a:lnTo>
                  <a:lnTo>
                    <a:pt x="760" y="235"/>
                  </a:lnTo>
                  <a:lnTo>
                    <a:pt x="758" y="235"/>
                  </a:lnTo>
                  <a:lnTo>
                    <a:pt x="756" y="235"/>
                  </a:lnTo>
                  <a:lnTo>
                    <a:pt x="755" y="235"/>
                  </a:lnTo>
                  <a:cubicBezTo>
                    <a:pt x="750" y="235"/>
                    <a:pt x="747" y="231"/>
                    <a:pt x="747" y="227"/>
                  </a:cubicBezTo>
                  <a:lnTo>
                    <a:pt x="747" y="225"/>
                  </a:lnTo>
                  <a:lnTo>
                    <a:pt x="747" y="223"/>
                  </a:lnTo>
                  <a:lnTo>
                    <a:pt x="747" y="222"/>
                  </a:lnTo>
                  <a:lnTo>
                    <a:pt x="747" y="220"/>
                  </a:lnTo>
                  <a:lnTo>
                    <a:pt x="747" y="218"/>
                  </a:lnTo>
                  <a:lnTo>
                    <a:pt x="747" y="217"/>
                  </a:lnTo>
                  <a:lnTo>
                    <a:pt x="747" y="215"/>
                  </a:lnTo>
                  <a:lnTo>
                    <a:pt x="747" y="213"/>
                  </a:lnTo>
                  <a:lnTo>
                    <a:pt x="747" y="212"/>
                  </a:lnTo>
                  <a:lnTo>
                    <a:pt x="747" y="210"/>
                  </a:lnTo>
                  <a:cubicBezTo>
                    <a:pt x="747" y="205"/>
                    <a:pt x="750" y="202"/>
                    <a:pt x="755" y="202"/>
                  </a:cubicBezTo>
                  <a:lnTo>
                    <a:pt x="756" y="202"/>
                  </a:lnTo>
                  <a:lnTo>
                    <a:pt x="758" y="202"/>
                  </a:lnTo>
                  <a:lnTo>
                    <a:pt x="761" y="202"/>
                  </a:lnTo>
                  <a:lnTo>
                    <a:pt x="763" y="202"/>
                  </a:lnTo>
                  <a:lnTo>
                    <a:pt x="765" y="202"/>
                  </a:lnTo>
                  <a:lnTo>
                    <a:pt x="768" y="202"/>
                  </a:lnTo>
                  <a:lnTo>
                    <a:pt x="770" y="202"/>
                  </a:lnTo>
                  <a:lnTo>
                    <a:pt x="773" y="202"/>
                  </a:lnTo>
                  <a:lnTo>
                    <a:pt x="776" y="202"/>
                  </a:lnTo>
                  <a:lnTo>
                    <a:pt x="780" y="202"/>
                  </a:lnTo>
                  <a:lnTo>
                    <a:pt x="783" y="202"/>
                  </a:lnTo>
                  <a:lnTo>
                    <a:pt x="786" y="202"/>
                  </a:lnTo>
                  <a:lnTo>
                    <a:pt x="790" y="202"/>
                  </a:lnTo>
                  <a:lnTo>
                    <a:pt x="793" y="202"/>
                  </a:lnTo>
                  <a:lnTo>
                    <a:pt x="796" y="202"/>
                  </a:lnTo>
                  <a:lnTo>
                    <a:pt x="800" y="202"/>
                  </a:lnTo>
                  <a:lnTo>
                    <a:pt x="803" y="202"/>
                  </a:lnTo>
                  <a:lnTo>
                    <a:pt x="805" y="202"/>
                  </a:lnTo>
                  <a:lnTo>
                    <a:pt x="808" y="202"/>
                  </a:lnTo>
                  <a:lnTo>
                    <a:pt x="811" y="202"/>
                  </a:lnTo>
                  <a:lnTo>
                    <a:pt x="813" y="202"/>
                  </a:lnTo>
                  <a:lnTo>
                    <a:pt x="816" y="202"/>
                  </a:lnTo>
                  <a:lnTo>
                    <a:pt x="818" y="202"/>
                  </a:lnTo>
                  <a:lnTo>
                    <a:pt x="819" y="202"/>
                  </a:lnTo>
                  <a:lnTo>
                    <a:pt x="821" y="202"/>
                  </a:lnTo>
                  <a:lnTo>
                    <a:pt x="823" y="202"/>
                  </a:lnTo>
                  <a:lnTo>
                    <a:pt x="824" y="202"/>
                  </a:lnTo>
                  <a:lnTo>
                    <a:pt x="816" y="210"/>
                  </a:lnTo>
                  <a:lnTo>
                    <a:pt x="816" y="208"/>
                  </a:lnTo>
                  <a:lnTo>
                    <a:pt x="816" y="206"/>
                  </a:lnTo>
                  <a:lnTo>
                    <a:pt x="816" y="205"/>
                  </a:lnTo>
                  <a:lnTo>
                    <a:pt x="816" y="203"/>
                  </a:lnTo>
                  <a:lnTo>
                    <a:pt x="816" y="201"/>
                  </a:lnTo>
                  <a:lnTo>
                    <a:pt x="816" y="200"/>
                  </a:lnTo>
                  <a:lnTo>
                    <a:pt x="816" y="198"/>
                  </a:lnTo>
                  <a:lnTo>
                    <a:pt x="816" y="196"/>
                  </a:lnTo>
                  <a:lnTo>
                    <a:pt x="816" y="193"/>
                  </a:lnTo>
                  <a:lnTo>
                    <a:pt x="816" y="191"/>
                  </a:lnTo>
                  <a:lnTo>
                    <a:pt x="816" y="188"/>
                  </a:lnTo>
                  <a:lnTo>
                    <a:pt x="816" y="186"/>
                  </a:lnTo>
                  <a:lnTo>
                    <a:pt x="816" y="183"/>
                  </a:lnTo>
                  <a:lnTo>
                    <a:pt x="816" y="181"/>
                  </a:lnTo>
                  <a:lnTo>
                    <a:pt x="816" y="178"/>
                  </a:lnTo>
                  <a:lnTo>
                    <a:pt x="816" y="176"/>
                  </a:lnTo>
                  <a:lnTo>
                    <a:pt x="816" y="173"/>
                  </a:lnTo>
                  <a:lnTo>
                    <a:pt x="816" y="171"/>
                  </a:lnTo>
                  <a:lnTo>
                    <a:pt x="816" y="168"/>
                  </a:lnTo>
                  <a:lnTo>
                    <a:pt x="816" y="166"/>
                  </a:lnTo>
                  <a:lnTo>
                    <a:pt x="816" y="162"/>
                  </a:lnTo>
                  <a:lnTo>
                    <a:pt x="816" y="161"/>
                  </a:lnTo>
                  <a:lnTo>
                    <a:pt x="816" y="159"/>
                  </a:lnTo>
                  <a:lnTo>
                    <a:pt x="816" y="157"/>
                  </a:lnTo>
                  <a:lnTo>
                    <a:pt x="816" y="156"/>
                  </a:lnTo>
                  <a:lnTo>
                    <a:pt x="816" y="154"/>
                  </a:lnTo>
                  <a:lnTo>
                    <a:pt x="816" y="152"/>
                  </a:lnTo>
                  <a:lnTo>
                    <a:pt x="824" y="160"/>
                  </a:lnTo>
                  <a:lnTo>
                    <a:pt x="823" y="160"/>
                  </a:lnTo>
                  <a:lnTo>
                    <a:pt x="819" y="160"/>
                  </a:lnTo>
                  <a:lnTo>
                    <a:pt x="814" y="160"/>
                  </a:lnTo>
                  <a:lnTo>
                    <a:pt x="806" y="160"/>
                  </a:lnTo>
                  <a:lnTo>
                    <a:pt x="798" y="160"/>
                  </a:lnTo>
                  <a:lnTo>
                    <a:pt x="786" y="160"/>
                  </a:lnTo>
                  <a:lnTo>
                    <a:pt x="775" y="160"/>
                  </a:lnTo>
                  <a:lnTo>
                    <a:pt x="760" y="160"/>
                  </a:lnTo>
                  <a:lnTo>
                    <a:pt x="745" y="160"/>
                  </a:lnTo>
                  <a:lnTo>
                    <a:pt x="730" y="160"/>
                  </a:lnTo>
                  <a:lnTo>
                    <a:pt x="711" y="160"/>
                  </a:lnTo>
                  <a:lnTo>
                    <a:pt x="695" y="160"/>
                  </a:lnTo>
                  <a:lnTo>
                    <a:pt x="677" y="160"/>
                  </a:lnTo>
                  <a:lnTo>
                    <a:pt x="657" y="160"/>
                  </a:lnTo>
                  <a:lnTo>
                    <a:pt x="638" y="160"/>
                  </a:lnTo>
                  <a:lnTo>
                    <a:pt x="618" y="160"/>
                  </a:lnTo>
                  <a:lnTo>
                    <a:pt x="600" y="160"/>
                  </a:lnTo>
                  <a:lnTo>
                    <a:pt x="580" y="160"/>
                  </a:lnTo>
                  <a:lnTo>
                    <a:pt x="562" y="160"/>
                  </a:lnTo>
                  <a:lnTo>
                    <a:pt x="544" y="160"/>
                  </a:lnTo>
                  <a:lnTo>
                    <a:pt x="525" y="160"/>
                  </a:lnTo>
                  <a:lnTo>
                    <a:pt x="509" y="160"/>
                  </a:lnTo>
                  <a:lnTo>
                    <a:pt x="494" y="160"/>
                  </a:lnTo>
                  <a:lnTo>
                    <a:pt x="479" y="160"/>
                  </a:lnTo>
                  <a:lnTo>
                    <a:pt x="464" y="160"/>
                  </a:lnTo>
                  <a:lnTo>
                    <a:pt x="452" y="160"/>
                  </a:lnTo>
                  <a:lnTo>
                    <a:pt x="441" y="160"/>
                  </a:lnTo>
                  <a:lnTo>
                    <a:pt x="432" y="160"/>
                  </a:lnTo>
                  <a:lnTo>
                    <a:pt x="424" y="160"/>
                  </a:lnTo>
                  <a:lnTo>
                    <a:pt x="419" y="160"/>
                  </a:lnTo>
                  <a:lnTo>
                    <a:pt x="416" y="160"/>
                  </a:lnTo>
                  <a:lnTo>
                    <a:pt x="414" y="160"/>
                  </a:lnTo>
                  <a:cubicBezTo>
                    <a:pt x="410" y="160"/>
                    <a:pt x="406" y="157"/>
                    <a:pt x="406" y="152"/>
                  </a:cubicBezTo>
                  <a:lnTo>
                    <a:pt x="406" y="151"/>
                  </a:lnTo>
                  <a:lnTo>
                    <a:pt x="406" y="149"/>
                  </a:lnTo>
                  <a:lnTo>
                    <a:pt x="406" y="147"/>
                  </a:lnTo>
                  <a:lnTo>
                    <a:pt x="406" y="146"/>
                  </a:lnTo>
                  <a:lnTo>
                    <a:pt x="406" y="144"/>
                  </a:lnTo>
                  <a:lnTo>
                    <a:pt x="406" y="142"/>
                  </a:lnTo>
                  <a:lnTo>
                    <a:pt x="406" y="140"/>
                  </a:lnTo>
                  <a:lnTo>
                    <a:pt x="406" y="139"/>
                  </a:lnTo>
                  <a:lnTo>
                    <a:pt x="406" y="137"/>
                  </a:lnTo>
                  <a:lnTo>
                    <a:pt x="406" y="135"/>
                  </a:lnTo>
                  <a:lnTo>
                    <a:pt x="406" y="134"/>
                  </a:lnTo>
                  <a:lnTo>
                    <a:pt x="406" y="132"/>
                  </a:lnTo>
                  <a:lnTo>
                    <a:pt x="406" y="130"/>
                  </a:lnTo>
                  <a:lnTo>
                    <a:pt x="406" y="129"/>
                  </a:lnTo>
                  <a:lnTo>
                    <a:pt x="406" y="127"/>
                  </a:lnTo>
                  <a:lnTo>
                    <a:pt x="406" y="125"/>
                  </a:lnTo>
                  <a:lnTo>
                    <a:pt x="406" y="124"/>
                  </a:lnTo>
                  <a:lnTo>
                    <a:pt x="406" y="122"/>
                  </a:lnTo>
                  <a:lnTo>
                    <a:pt x="406" y="120"/>
                  </a:lnTo>
                  <a:lnTo>
                    <a:pt x="406" y="118"/>
                  </a:lnTo>
                  <a:lnTo>
                    <a:pt x="406" y="117"/>
                  </a:lnTo>
                  <a:lnTo>
                    <a:pt x="422" y="117"/>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7"/>
            <p:cNvSpPr>
              <a:spLocks/>
            </p:cNvSpPr>
            <p:nvPr/>
          </p:nvSpPr>
          <p:spPr bwMode="auto">
            <a:xfrm>
              <a:off x="1212590" y="2605321"/>
              <a:ext cx="50600" cy="43964"/>
            </a:xfrm>
            <a:custGeom>
              <a:avLst/>
              <a:gdLst>
                <a:gd name="T0" fmla="*/ 0 w 112"/>
                <a:gd name="T1" fmla="*/ 48 h 96"/>
                <a:gd name="T2" fmla="*/ 56 w 112"/>
                <a:gd name="T3" fmla="*/ 0 h 96"/>
                <a:gd name="T4" fmla="*/ 56 w 112"/>
                <a:gd name="T5" fmla="*/ 0 h 96"/>
                <a:gd name="T6" fmla="*/ 56 w 112"/>
                <a:gd name="T7" fmla="*/ 0 h 96"/>
                <a:gd name="T8" fmla="*/ 112 w 112"/>
                <a:gd name="T9" fmla="*/ 48 h 96"/>
                <a:gd name="T10" fmla="*/ 112 w 112"/>
                <a:gd name="T11" fmla="*/ 48 h 96"/>
                <a:gd name="T12" fmla="*/ 112 w 112"/>
                <a:gd name="T13" fmla="*/ 48 h 96"/>
                <a:gd name="T14" fmla="*/ 56 w 112"/>
                <a:gd name="T15" fmla="*/ 96 h 96"/>
                <a:gd name="T16" fmla="*/ 56 w 112"/>
                <a:gd name="T17" fmla="*/ 96 h 96"/>
                <a:gd name="T18" fmla="*/ 56 w 112"/>
                <a:gd name="T19" fmla="*/ 96 h 96"/>
                <a:gd name="T20" fmla="*/ 0 w 112"/>
                <a:gd name="T21" fmla="*/ 48 h 96"/>
                <a:gd name="T22" fmla="*/ 0 w 112"/>
                <a:gd name="T23"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96">
                  <a:moveTo>
                    <a:pt x="0" y="48"/>
                  </a:moveTo>
                  <a:cubicBezTo>
                    <a:pt x="0" y="22"/>
                    <a:pt x="26" y="0"/>
                    <a:pt x="56" y="0"/>
                  </a:cubicBezTo>
                  <a:cubicBezTo>
                    <a:pt x="56" y="0"/>
                    <a:pt x="56" y="0"/>
                    <a:pt x="56" y="0"/>
                  </a:cubicBezTo>
                  <a:lnTo>
                    <a:pt x="56" y="0"/>
                  </a:lnTo>
                  <a:cubicBezTo>
                    <a:pt x="87" y="0"/>
                    <a:pt x="112" y="22"/>
                    <a:pt x="112" y="48"/>
                  </a:cubicBezTo>
                  <a:cubicBezTo>
                    <a:pt x="112" y="48"/>
                    <a:pt x="112" y="48"/>
                    <a:pt x="112" y="48"/>
                  </a:cubicBezTo>
                  <a:lnTo>
                    <a:pt x="112" y="48"/>
                  </a:lnTo>
                  <a:cubicBezTo>
                    <a:pt x="112" y="75"/>
                    <a:pt x="87" y="96"/>
                    <a:pt x="56" y="96"/>
                  </a:cubicBezTo>
                  <a:cubicBezTo>
                    <a:pt x="56" y="96"/>
                    <a:pt x="56" y="96"/>
                    <a:pt x="56" y="96"/>
                  </a:cubicBezTo>
                  <a:lnTo>
                    <a:pt x="56" y="96"/>
                  </a:lnTo>
                  <a:cubicBezTo>
                    <a:pt x="26" y="96"/>
                    <a:pt x="0" y="75"/>
                    <a:pt x="0" y="48"/>
                  </a:cubicBezTo>
                  <a:cubicBezTo>
                    <a:pt x="0" y="48"/>
                    <a:pt x="0" y="48"/>
                    <a:pt x="0" y="48"/>
                  </a:cubicBez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8"/>
            <p:cNvSpPr>
              <a:spLocks noEditPoints="1"/>
            </p:cNvSpPr>
            <p:nvPr/>
          </p:nvSpPr>
          <p:spPr bwMode="auto">
            <a:xfrm>
              <a:off x="1208443" y="2601173"/>
              <a:ext cx="58895" cy="51430"/>
            </a:xfrm>
            <a:custGeom>
              <a:avLst/>
              <a:gdLst>
                <a:gd name="T0" fmla="*/ 1 w 129"/>
                <a:gd name="T1" fmla="*/ 54 h 113"/>
                <a:gd name="T2" fmla="*/ 7 w 129"/>
                <a:gd name="T3" fmla="*/ 34 h 113"/>
                <a:gd name="T4" fmla="*/ 22 w 129"/>
                <a:gd name="T5" fmla="*/ 15 h 113"/>
                <a:gd name="T6" fmla="*/ 42 w 129"/>
                <a:gd name="T7" fmla="*/ 5 h 113"/>
                <a:gd name="T8" fmla="*/ 66 w 129"/>
                <a:gd name="T9" fmla="*/ 1 h 113"/>
                <a:gd name="T10" fmla="*/ 90 w 129"/>
                <a:gd name="T11" fmla="*/ 5 h 113"/>
                <a:gd name="T12" fmla="*/ 111 w 129"/>
                <a:gd name="T13" fmla="*/ 18 h 113"/>
                <a:gd name="T14" fmla="*/ 124 w 129"/>
                <a:gd name="T15" fmla="*/ 37 h 113"/>
                <a:gd name="T16" fmla="*/ 128 w 129"/>
                <a:gd name="T17" fmla="*/ 58 h 113"/>
                <a:gd name="T18" fmla="*/ 123 w 129"/>
                <a:gd name="T19" fmla="*/ 80 h 113"/>
                <a:gd name="T20" fmla="*/ 108 w 129"/>
                <a:gd name="T21" fmla="*/ 97 h 113"/>
                <a:gd name="T22" fmla="*/ 88 w 129"/>
                <a:gd name="T23" fmla="*/ 108 h 113"/>
                <a:gd name="T24" fmla="*/ 63 w 129"/>
                <a:gd name="T25" fmla="*/ 112 h 113"/>
                <a:gd name="T26" fmla="*/ 40 w 129"/>
                <a:gd name="T27" fmla="*/ 107 h 113"/>
                <a:gd name="T28" fmla="*/ 19 w 129"/>
                <a:gd name="T29" fmla="*/ 95 h 113"/>
                <a:gd name="T30" fmla="*/ 6 w 129"/>
                <a:gd name="T31" fmla="*/ 78 h 113"/>
                <a:gd name="T32" fmla="*/ 21 w 129"/>
                <a:gd name="T33" fmla="*/ 73 h 113"/>
                <a:gd name="T34" fmla="*/ 32 w 129"/>
                <a:gd name="T35" fmla="*/ 85 h 113"/>
                <a:gd name="T36" fmla="*/ 47 w 129"/>
                <a:gd name="T37" fmla="*/ 93 h 113"/>
                <a:gd name="T38" fmla="*/ 66 w 129"/>
                <a:gd name="T39" fmla="*/ 97 h 113"/>
                <a:gd name="T40" fmla="*/ 85 w 129"/>
                <a:gd name="T41" fmla="*/ 93 h 113"/>
                <a:gd name="T42" fmla="*/ 101 w 129"/>
                <a:gd name="T43" fmla="*/ 83 h 113"/>
                <a:gd name="T44" fmla="*/ 110 w 129"/>
                <a:gd name="T45" fmla="*/ 70 h 113"/>
                <a:gd name="T46" fmla="*/ 113 w 129"/>
                <a:gd name="T47" fmla="*/ 55 h 113"/>
                <a:gd name="T48" fmla="*/ 109 w 129"/>
                <a:gd name="T49" fmla="*/ 40 h 113"/>
                <a:gd name="T50" fmla="*/ 98 w 129"/>
                <a:gd name="T51" fmla="*/ 27 h 113"/>
                <a:gd name="T52" fmla="*/ 83 w 129"/>
                <a:gd name="T53" fmla="*/ 19 h 113"/>
                <a:gd name="T54" fmla="*/ 63 w 129"/>
                <a:gd name="T55" fmla="*/ 16 h 113"/>
                <a:gd name="T56" fmla="*/ 45 w 129"/>
                <a:gd name="T57" fmla="*/ 20 h 113"/>
                <a:gd name="T58" fmla="*/ 29 w 129"/>
                <a:gd name="T59" fmla="*/ 29 h 113"/>
                <a:gd name="T60" fmla="*/ 20 w 129"/>
                <a:gd name="T61" fmla="*/ 43 h 113"/>
                <a:gd name="T62" fmla="*/ 16 w 129"/>
                <a:gd name="T63" fmla="*/ 59 h 113"/>
                <a:gd name="T64" fmla="*/ 21 w 129"/>
                <a:gd name="T65"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13">
                  <a:moveTo>
                    <a:pt x="1" y="59"/>
                  </a:moveTo>
                  <a:cubicBezTo>
                    <a:pt x="0" y="57"/>
                    <a:pt x="0" y="56"/>
                    <a:pt x="1" y="54"/>
                  </a:cubicBezTo>
                  <a:lnTo>
                    <a:pt x="6" y="36"/>
                  </a:lnTo>
                  <a:cubicBezTo>
                    <a:pt x="6" y="35"/>
                    <a:pt x="6" y="34"/>
                    <a:pt x="7" y="34"/>
                  </a:cubicBezTo>
                  <a:lnTo>
                    <a:pt x="19" y="18"/>
                  </a:lnTo>
                  <a:cubicBezTo>
                    <a:pt x="20" y="17"/>
                    <a:pt x="21" y="16"/>
                    <a:pt x="22" y="15"/>
                  </a:cubicBezTo>
                  <a:lnTo>
                    <a:pt x="40" y="5"/>
                  </a:lnTo>
                  <a:cubicBezTo>
                    <a:pt x="40" y="5"/>
                    <a:pt x="41" y="5"/>
                    <a:pt x="42" y="5"/>
                  </a:cubicBezTo>
                  <a:lnTo>
                    <a:pt x="63" y="1"/>
                  </a:lnTo>
                  <a:cubicBezTo>
                    <a:pt x="64" y="0"/>
                    <a:pt x="65" y="0"/>
                    <a:pt x="66" y="1"/>
                  </a:cubicBezTo>
                  <a:lnTo>
                    <a:pt x="88" y="5"/>
                  </a:lnTo>
                  <a:cubicBezTo>
                    <a:pt x="89" y="5"/>
                    <a:pt x="90" y="5"/>
                    <a:pt x="90" y="5"/>
                  </a:cubicBezTo>
                  <a:lnTo>
                    <a:pt x="108" y="15"/>
                  </a:lnTo>
                  <a:cubicBezTo>
                    <a:pt x="109" y="16"/>
                    <a:pt x="110" y="17"/>
                    <a:pt x="111" y="18"/>
                  </a:cubicBezTo>
                  <a:lnTo>
                    <a:pt x="123" y="34"/>
                  </a:lnTo>
                  <a:cubicBezTo>
                    <a:pt x="124" y="35"/>
                    <a:pt x="124" y="36"/>
                    <a:pt x="124" y="37"/>
                  </a:cubicBezTo>
                  <a:lnTo>
                    <a:pt x="128" y="55"/>
                  </a:lnTo>
                  <a:cubicBezTo>
                    <a:pt x="129" y="56"/>
                    <a:pt x="129" y="57"/>
                    <a:pt x="128" y="58"/>
                  </a:cubicBezTo>
                  <a:lnTo>
                    <a:pt x="124" y="77"/>
                  </a:lnTo>
                  <a:cubicBezTo>
                    <a:pt x="124" y="78"/>
                    <a:pt x="124" y="79"/>
                    <a:pt x="123" y="80"/>
                  </a:cubicBezTo>
                  <a:lnTo>
                    <a:pt x="111" y="95"/>
                  </a:lnTo>
                  <a:cubicBezTo>
                    <a:pt x="110" y="96"/>
                    <a:pt x="109" y="97"/>
                    <a:pt x="108" y="97"/>
                  </a:cubicBezTo>
                  <a:lnTo>
                    <a:pt x="90" y="107"/>
                  </a:lnTo>
                  <a:cubicBezTo>
                    <a:pt x="90" y="108"/>
                    <a:pt x="89" y="108"/>
                    <a:pt x="88" y="108"/>
                  </a:cubicBezTo>
                  <a:lnTo>
                    <a:pt x="66" y="112"/>
                  </a:lnTo>
                  <a:cubicBezTo>
                    <a:pt x="65" y="113"/>
                    <a:pt x="64" y="113"/>
                    <a:pt x="63" y="112"/>
                  </a:cubicBezTo>
                  <a:lnTo>
                    <a:pt x="42" y="108"/>
                  </a:lnTo>
                  <a:cubicBezTo>
                    <a:pt x="41" y="108"/>
                    <a:pt x="40" y="108"/>
                    <a:pt x="40" y="107"/>
                  </a:cubicBezTo>
                  <a:lnTo>
                    <a:pt x="22" y="97"/>
                  </a:lnTo>
                  <a:cubicBezTo>
                    <a:pt x="21" y="97"/>
                    <a:pt x="20" y="96"/>
                    <a:pt x="19" y="95"/>
                  </a:cubicBezTo>
                  <a:lnTo>
                    <a:pt x="7" y="80"/>
                  </a:lnTo>
                  <a:cubicBezTo>
                    <a:pt x="7" y="80"/>
                    <a:pt x="6" y="79"/>
                    <a:pt x="6" y="78"/>
                  </a:cubicBezTo>
                  <a:lnTo>
                    <a:pt x="1" y="59"/>
                  </a:lnTo>
                  <a:close/>
                  <a:moveTo>
                    <a:pt x="21" y="73"/>
                  </a:moveTo>
                  <a:lnTo>
                    <a:pt x="20" y="70"/>
                  </a:lnTo>
                  <a:lnTo>
                    <a:pt x="32" y="85"/>
                  </a:lnTo>
                  <a:lnTo>
                    <a:pt x="29" y="83"/>
                  </a:lnTo>
                  <a:lnTo>
                    <a:pt x="47" y="93"/>
                  </a:lnTo>
                  <a:lnTo>
                    <a:pt x="45" y="93"/>
                  </a:lnTo>
                  <a:lnTo>
                    <a:pt x="66" y="97"/>
                  </a:lnTo>
                  <a:lnTo>
                    <a:pt x="63" y="97"/>
                  </a:lnTo>
                  <a:lnTo>
                    <a:pt x="85" y="93"/>
                  </a:lnTo>
                  <a:lnTo>
                    <a:pt x="83" y="93"/>
                  </a:lnTo>
                  <a:lnTo>
                    <a:pt x="101" y="83"/>
                  </a:lnTo>
                  <a:lnTo>
                    <a:pt x="98" y="85"/>
                  </a:lnTo>
                  <a:lnTo>
                    <a:pt x="110" y="70"/>
                  </a:lnTo>
                  <a:lnTo>
                    <a:pt x="109" y="74"/>
                  </a:lnTo>
                  <a:lnTo>
                    <a:pt x="113" y="55"/>
                  </a:lnTo>
                  <a:lnTo>
                    <a:pt x="113" y="58"/>
                  </a:lnTo>
                  <a:lnTo>
                    <a:pt x="109" y="40"/>
                  </a:lnTo>
                  <a:lnTo>
                    <a:pt x="110" y="43"/>
                  </a:lnTo>
                  <a:lnTo>
                    <a:pt x="98" y="27"/>
                  </a:lnTo>
                  <a:lnTo>
                    <a:pt x="101" y="29"/>
                  </a:lnTo>
                  <a:lnTo>
                    <a:pt x="83" y="19"/>
                  </a:lnTo>
                  <a:lnTo>
                    <a:pt x="85" y="20"/>
                  </a:lnTo>
                  <a:lnTo>
                    <a:pt x="63" y="16"/>
                  </a:lnTo>
                  <a:lnTo>
                    <a:pt x="66" y="16"/>
                  </a:lnTo>
                  <a:lnTo>
                    <a:pt x="45" y="20"/>
                  </a:lnTo>
                  <a:lnTo>
                    <a:pt x="47" y="19"/>
                  </a:lnTo>
                  <a:lnTo>
                    <a:pt x="29" y="29"/>
                  </a:lnTo>
                  <a:lnTo>
                    <a:pt x="32" y="27"/>
                  </a:lnTo>
                  <a:lnTo>
                    <a:pt x="20" y="43"/>
                  </a:lnTo>
                  <a:lnTo>
                    <a:pt x="21" y="41"/>
                  </a:lnTo>
                  <a:lnTo>
                    <a:pt x="16" y="59"/>
                  </a:lnTo>
                  <a:lnTo>
                    <a:pt x="16" y="54"/>
                  </a:lnTo>
                  <a:lnTo>
                    <a:pt x="21" y="7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9"/>
            <p:cNvSpPr>
              <a:spLocks noEditPoints="1"/>
            </p:cNvSpPr>
            <p:nvPr/>
          </p:nvSpPr>
          <p:spPr bwMode="auto">
            <a:xfrm>
              <a:off x="1208443" y="2601173"/>
              <a:ext cx="58895" cy="51430"/>
            </a:xfrm>
            <a:custGeom>
              <a:avLst/>
              <a:gdLst>
                <a:gd name="T0" fmla="*/ 1 w 129"/>
                <a:gd name="T1" fmla="*/ 54 h 113"/>
                <a:gd name="T2" fmla="*/ 7 w 129"/>
                <a:gd name="T3" fmla="*/ 34 h 113"/>
                <a:gd name="T4" fmla="*/ 22 w 129"/>
                <a:gd name="T5" fmla="*/ 15 h 113"/>
                <a:gd name="T6" fmla="*/ 42 w 129"/>
                <a:gd name="T7" fmla="*/ 5 h 113"/>
                <a:gd name="T8" fmla="*/ 66 w 129"/>
                <a:gd name="T9" fmla="*/ 1 h 113"/>
                <a:gd name="T10" fmla="*/ 90 w 129"/>
                <a:gd name="T11" fmla="*/ 5 h 113"/>
                <a:gd name="T12" fmla="*/ 111 w 129"/>
                <a:gd name="T13" fmla="*/ 18 h 113"/>
                <a:gd name="T14" fmla="*/ 124 w 129"/>
                <a:gd name="T15" fmla="*/ 37 h 113"/>
                <a:gd name="T16" fmla="*/ 128 w 129"/>
                <a:gd name="T17" fmla="*/ 58 h 113"/>
                <a:gd name="T18" fmla="*/ 123 w 129"/>
                <a:gd name="T19" fmla="*/ 80 h 113"/>
                <a:gd name="T20" fmla="*/ 108 w 129"/>
                <a:gd name="T21" fmla="*/ 97 h 113"/>
                <a:gd name="T22" fmla="*/ 88 w 129"/>
                <a:gd name="T23" fmla="*/ 108 h 113"/>
                <a:gd name="T24" fmla="*/ 63 w 129"/>
                <a:gd name="T25" fmla="*/ 112 h 113"/>
                <a:gd name="T26" fmla="*/ 40 w 129"/>
                <a:gd name="T27" fmla="*/ 107 h 113"/>
                <a:gd name="T28" fmla="*/ 19 w 129"/>
                <a:gd name="T29" fmla="*/ 95 h 113"/>
                <a:gd name="T30" fmla="*/ 6 w 129"/>
                <a:gd name="T31" fmla="*/ 78 h 113"/>
                <a:gd name="T32" fmla="*/ 21 w 129"/>
                <a:gd name="T33" fmla="*/ 73 h 113"/>
                <a:gd name="T34" fmla="*/ 32 w 129"/>
                <a:gd name="T35" fmla="*/ 85 h 113"/>
                <a:gd name="T36" fmla="*/ 47 w 129"/>
                <a:gd name="T37" fmla="*/ 93 h 113"/>
                <a:gd name="T38" fmla="*/ 66 w 129"/>
                <a:gd name="T39" fmla="*/ 97 h 113"/>
                <a:gd name="T40" fmla="*/ 85 w 129"/>
                <a:gd name="T41" fmla="*/ 93 h 113"/>
                <a:gd name="T42" fmla="*/ 101 w 129"/>
                <a:gd name="T43" fmla="*/ 83 h 113"/>
                <a:gd name="T44" fmla="*/ 110 w 129"/>
                <a:gd name="T45" fmla="*/ 70 h 113"/>
                <a:gd name="T46" fmla="*/ 113 w 129"/>
                <a:gd name="T47" fmla="*/ 55 h 113"/>
                <a:gd name="T48" fmla="*/ 109 w 129"/>
                <a:gd name="T49" fmla="*/ 40 h 113"/>
                <a:gd name="T50" fmla="*/ 98 w 129"/>
                <a:gd name="T51" fmla="*/ 27 h 113"/>
                <a:gd name="T52" fmla="*/ 83 w 129"/>
                <a:gd name="T53" fmla="*/ 19 h 113"/>
                <a:gd name="T54" fmla="*/ 63 w 129"/>
                <a:gd name="T55" fmla="*/ 16 h 113"/>
                <a:gd name="T56" fmla="*/ 45 w 129"/>
                <a:gd name="T57" fmla="*/ 20 h 113"/>
                <a:gd name="T58" fmla="*/ 29 w 129"/>
                <a:gd name="T59" fmla="*/ 29 h 113"/>
                <a:gd name="T60" fmla="*/ 20 w 129"/>
                <a:gd name="T61" fmla="*/ 43 h 113"/>
                <a:gd name="T62" fmla="*/ 16 w 129"/>
                <a:gd name="T63" fmla="*/ 59 h 113"/>
                <a:gd name="T64" fmla="*/ 21 w 129"/>
                <a:gd name="T65"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13">
                  <a:moveTo>
                    <a:pt x="1" y="59"/>
                  </a:moveTo>
                  <a:cubicBezTo>
                    <a:pt x="0" y="57"/>
                    <a:pt x="0" y="56"/>
                    <a:pt x="1" y="54"/>
                  </a:cubicBezTo>
                  <a:lnTo>
                    <a:pt x="6" y="36"/>
                  </a:lnTo>
                  <a:cubicBezTo>
                    <a:pt x="6" y="35"/>
                    <a:pt x="6" y="34"/>
                    <a:pt x="7" y="34"/>
                  </a:cubicBezTo>
                  <a:lnTo>
                    <a:pt x="19" y="18"/>
                  </a:lnTo>
                  <a:cubicBezTo>
                    <a:pt x="20" y="17"/>
                    <a:pt x="21" y="16"/>
                    <a:pt x="22" y="15"/>
                  </a:cubicBezTo>
                  <a:lnTo>
                    <a:pt x="40" y="5"/>
                  </a:lnTo>
                  <a:cubicBezTo>
                    <a:pt x="40" y="5"/>
                    <a:pt x="41" y="5"/>
                    <a:pt x="42" y="5"/>
                  </a:cubicBezTo>
                  <a:lnTo>
                    <a:pt x="63" y="1"/>
                  </a:lnTo>
                  <a:cubicBezTo>
                    <a:pt x="64" y="0"/>
                    <a:pt x="65" y="0"/>
                    <a:pt x="66" y="1"/>
                  </a:cubicBezTo>
                  <a:lnTo>
                    <a:pt x="88" y="5"/>
                  </a:lnTo>
                  <a:cubicBezTo>
                    <a:pt x="89" y="5"/>
                    <a:pt x="90" y="5"/>
                    <a:pt x="90" y="5"/>
                  </a:cubicBezTo>
                  <a:lnTo>
                    <a:pt x="108" y="15"/>
                  </a:lnTo>
                  <a:cubicBezTo>
                    <a:pt x="109" y="16"/>
                    <a:pt x="110" y="17"/>
                    <a:pt x="111" y="18"/>
                  </a:cubicBezTo>
                  <a:lnTo>
                    <a:pt x="123" y="34"/>
                  </a:lnTo>
                  <a:cubicBezTo>
                    <a:pt x="124" y="35"/>
                    <a:pt x="124" y="36"/>
                    <a:pt x="124" y="37"/>
                  </a:cubicBezTo>
                  <a:lnTo>
                    <a:pt x="128" y="55"/>
                  </a:lnTo>
                  <a:cubicBezTo>
                    <a:pt x="129" y="56"/>
                    <a:pt x="129" y="57"/>
                    <a:pt x="128" y="58"/>
                  </a:cubicBezTo>
                  <a:lnTo>
                    <a:pt x="124" y="77"/>
                  </a:lnTo>
                  <a:cubicBezTo>
                    <a:pt x="124" y="78"/>
                    <a:pt x="124" y="79"/>
                    <a:pt x="123" y="80"/>
                  </a:cubicBezTo>
                  <a:lnTo>
                    <a:pt x="111" y="95"/>
                  </a:lnTo>
                  <a:cubicBezTo>
                    <a:pt x="110" y="96"/>
                    <a:pt x="109" y="97"/>
                    <a:pt x="108" y="97"/>
                  </a:cubicBezTo>
                  <a:lnTo>
                    <a:pt x="90" y="107"/>
                  </a:lnTo>
                  <a:cubicBezTo>
                    <a:pt x="90" y="108"/>
                    <a:pt x="89" y="108"/>
                    <a:pt x="88" y="108"/>
                  </a:cubicBezTo>
                  <a:lnTo>
                    <a:pt x="66" y="112"/>
                  </a:lnTo>
                  <a:cubicBezTo>
                    <a:pt x="65" y="113"/>
                    <a:pt x="64" y="113"/>
                    <a:pt x="63" y="112"/>
                  </a:cubicBezTo>
                  <a:lnTo>
                    <a:pt x="42" y="108"/>
                  </a:lnTo>
                  <a:cubicBezTo>
                    <a:pt x="41" y="108"/>
                    <a:pt x="40" y="108"/>
                    <a:pt x="40" y="107"/>
                  </a:cubicBezTo>
                  <a:lnTo>
                    <a:pt x="22" y="97"/>
                  </a:lnTo>
                  <a:cubicBezTo>
                    <a:pt x="21" y="97"/>
                    <a:pt x="20" y="96"/>
                    <a:pt x="19" y="95"/>
                  </a:cubicBezTo>
                  <a:lnTo>
                    <a:pt x="7" y="80"/>
                  </a:lnTo>
                  <a:cubicBezTo>
                    <a:pt x="7" y="80"/>
                    <a:pt x="6" y="79"/>
                    <a:pt x="6" y="78"/>
                  </a:cubicBezTo>
                  <a:lnTo>
                    <a:pt x="1" y="59"/>
                  </a:lnTo>
                  <a:close/>
                  <a:moveTo>
                    <a:pt x="21" y="73"/>
                  </a:moveTo>
                  <a:lnTo>
                    <a:pt x="20" y="70"/>
                  </a:lnTo>
                  <a:lnTo>
                    <a:pt x="32" y="85"/>
                  </a:lnTo>
                  <a:lnTo>
                    <a:pt x="29" y="83"/>
                  </a:lnTo>
                  <a:lnTo>
                    <a:pt x="47" y="93"/>
                  </a:lnTo>
                  <a:lnTo>
                    <a:pt x="45" y="93"/>
                  </a:lnTo>
                  <a:lnTo>
                    <a:pt x="66" y="97"/>
                  </a:lnTo>
                  <a:lnTo>
                    <a:pt x="63" y="97"/>
                  </a:lnTo>
                  <a:lnTo>
                    <a:pt x="85" y="93"/>
                  </a:lnTo>
                  <a:lnTo>
                    <a:pt x="83" y="93"/>
                  </a:lnTo>
                  <a:lnTo>
                    <a:pt x="101" y="83"/>
                  </a:lnTo>
                  <a:lnTo>
                    <a:pt x="98" y="85"/>
                  </a:lnTo>
                  <a:lnTo>
                    <a:pt x="110" y="70"/>
                  </a:lnTo>
                  <a:lnTo>
                    <a:pt x="109" y="74"/>
                  </a:lnTo>
                  <a:lnTo>
                    <a:pt x="113" y="55"/>
                  </a:lnTo>
                  <a:lnTo>
                    <a:pt x="113" y="58"/>
                  </a:lnTo>
                  <a:lnTo>
                    <a:pt x="109" y="40"/>
                  </a:lnTo>
                  <a:lnTo>
                    <a:pt x="110" y="43"/>
                  </a:lnTo>
                  <a:lnTo>
                    <a:pt x="98" y="27"/>
                  </a:lnTo>
                  <a:lnTo>
                    <a:pt x="101" y="29"/>
                  </a:lnTo>
                  <a:lnTo>
                    <a:pt x="83" y="19"/>
                  </a:lnTo>
                  <a:lnTo>
                    <a:pt x="85" y="20"/>
                  </a:lnTo>
                  <a:lnTo>
                    <a:pt x="63" y="16"/>
                  </a:lnTo>
                  <a:lnTo>
                    <a:pt x="66" y="16"/>
                  </a:lnTo>
                  <a:lnTo>
                    <a:pt x="45" y="20"/>
                  </a:lnTo>
                  <a:lnTo>
                    <a:pt x="47" y="19"/>
                  </a:lnTo>
                  <a:lnTo>
                    <a:pt x="29" y="29"/>
                  </a:lnTo>
                  <a:lnTo>
                    <a:pt x="32" y="27"/>
                  </a:lnTo>
                  <a:lnTo>
                    <a:pt x="20" y="43"/>
                  </a:lnTo>
                  <a:lnTo>
                    <a:pt x="21" y="41"/>
                  </a:lnTo>
                  <a:lnTo>
                    <a:pt x="16" y="59"/>
                  </a:lnTo>
                  <a:lnTo>
                    <a:pt x="16" y="54"/>
                  </a:lnTo>
                  <a:lnTo>
                    <a:pt x="21" y="7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0"/>
            <p:cNvSpPr>
              <a:spLocks/>
            </p:cNvSpPr>
            <p:nvPr/>
          </p:nvSpPr>
          <p:spPr bwMode="auto">
            <a:xfrm>
              <a:off x="1212590" y="2685783"/>
              <a:ext cx="50600" cy="50600"/>
            </a:xfrm>
            <a:custGeom>
              <a:avLst/>
              <a:gdLst>
                <a:gd name="T0" fmla="*/ 0 w 112"/>
                <a:gd name="T1" fmla="*/ 56 h 112"/>
                <a:gd name="T2" fmla="*/ 56 w 112"/>
                <a:gd name="T3" fmla="*/ 0 h 112"/>
                <a:gd name="T4" fmla="*/ 56 w 112"/>
                <a:gd name="T5" fmla="*/ 0 h 112"/>
                <a:gd name="T6" fmla="*/ 56 w 112"/>
                <a:gd name="T7" fmla="*/ 0 h 112"/>
                <a:gd name="T8" fmla="*/ 112 w 112"/>
                <a:gd name="T9" fmla="*/ 56 h 112"/>
                <a:gd name="T10" fmla="*/ 112 w 112"/>
                <a:gd name="T11" fmla="*/ 56 h 112"/>
                <a:gd name="T12" fmla="*/ 112 w 112"/>
                <a:gd name="T13" fmla="*/ 56 h 112"/>
                <a:gd name="T14" fmla="*/ 56 w 112"/>
                <a:gd name="T15" fmla="*/ 112 h 112"/>
                <a:gd name="T16" fmla="*/ 56 w 112"/>
                <a:gd name="T17" fmla="*/ 112 h 112"/>
                <a:gd name="T18" fmla="*/ 56 w 112"/>
                <a:gd name="T19" fmla="*/ 112 h 112"/>
                <a:gd name="T20" fmla="*/ 0 w 112"/>
                <a:gd name="T21" fmla="*/ 56 h 112"/>
                <a:gd name="T22" fmla="*/ 0 w 112"/>
                <a:gd name="T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112">
                  <a:moveTo>
                    <a:pt x="0" y="56"/>
                  </a:moveTo>
                  <a:cubicBezTo>
                    <a:pt x="0" y="26"/>
                    <a:pt x="26" y="0"/>
                    <a:pt x="56" y="0"/>
                  </a:cubicBezTo>
                  <a:cubicBezTo>
                    <a:pt x="56" y="0"/>
                    <a:pt x="56" y="0"/>
                    <a:pt x="56" y="0"/>
                  </a:cubicBezTo>
                  <a:lnTo>
                    <a:pt x="56" y="0"/>
                  </a:lnTo>
                  <a:cubicBezTo>
                    <a:pt x="87" y="0"/>
                    <a:pt x="112" y="26"/>
                    <a:pt x="112" y="56"/>
                  </a:cubicBezTo>
                  <a:cubicBezTo>
                    <a:pt x="112" y="56"/>
                    <a:pt x="112" y="56"/>
                    <a:pt x="112" y="56"/>
                  </a:cubicBezTo>
                  <a:lnTo>
                    <a:pt x="112" y="56"/>
                  </a:lnTo>
                  <a:cubicBezTo>
                    <a:pt x="112" y="87"/>
                    <a:pt x="87" y="112"/>
                    <a:pt x="56" y="112"/>
                  </a:cubicBezTo>
                  <a:cubicBezTo>
                    <a:pt x="56" y="112"/>
                    <a:pt x="56" y="112"/>
                    <a:pt x="56" y="112"/>
                  </a:cubicBezTo>
                  <a:lnTo>
                    <a:pt x="56" y="112"/>
                  </a:lnTo>
                  <a:cubicBezTo>
                    <a:pt x="26" y="112"/>
                    <a:pt x="0" y="87"/>
                    <a:pt x="0" y="56"/>
                  </a:cubicBezTo>
                  <a:cubicBezTo>
                    <a:pt x="0" y="56"/>
                    <a:pt x="0" y="56"/>
                    <a:pt x="0" y="56"/>
                  </a:cubicBez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1"/>
            <p:cNvSpPr>
              <a:spLocks noEditPoints="1"/>
            </p:cNvSpPr>
            <p:nvPr/>
          </p:nvSpPr>
          <p:spPr bwMode="auto">
            <a:xfrm>
              <a:off x="1208443" y="2681636"/>
              <a:ext cx="58895" cy="58895"/>
            </a:xfrm>
            <a:custGeom>
              <a:avLst/>
              <a:gdLst>
                <a:gd name="T0" fmla="*/ 1 w 129"/>
                <a:gd name="T1" fmla="*/ 63 h 129"/>
                <a:gd name="T2" fmla="*/ 7 w 129"/>
                <a:gd name="T3" fmla="*/ 39 h 129"/>
                <a:gd name="T4" fmla="*/ 21 w 129"/>
                <a:gd name="T5" fmla="*/ 19 h 129"/>
                <a:gd name="T6" fmla="*/ 42 w 129"/>
                <a:gd name="T7" fmla="*/ 6 h 129"/>
                <a:gd name="T8" fmla="*/ 66 w 129"/>
                <a:gd name="T9" fmla="*/ 1 h 129"/>
                <a:gd name="T10" fmla="*/ 91 w 129"/>
                <a:gd name="T11" fmla="*/ 7 h 129"/>
                <a:gd name="T12" fmla="*/ 111 w 129"/>
                <a:gd name="T13" fmla="*/ 21 h 129"/>
                <a:gd name="T14" fmla="*/ 124 w 129"/>
                <a:gd name="T15" fmla="*/ 42 h 129"/>
                <a:gd name="T16" fmla="*/ 128 w 129"/>
                <a:gd name="T17" fmla="*/ 66 h 129"/>
                <a:gd name="T18" fmla="*/ 123 w 129"/>
                <a:gd name="T19" fmla="*/ 91 h 129"/>
                <a:gd name="T20" fmla="*/ 109 w 129"/>
                <a:gd name="T21" fmla="*/ 111 h 129"/>
                <a:gd name="T22" fmla="*/ 88 w 129"/>
                <a:gd name="T23" fmla="*/ 124 h 129"/>
                <a:gd name="T24" fmla="*/ 63 w 129"/>
                <a:gd name="T25" fmla="*/ 128 h 129"/>
                <a:gd name="T26" fmla="*/ 39 w 129"/>
                <a:gd name="T27" fmla="*/ 123 h 129"/>
                <a:gd name="T28" fmla="*/ 19 w 129"/>
                <a:gd name="T29" fmla="*/ 109 h 129"/>
                <a:gd name="T30" fmla="*/ 6 w 129"/>
                <a:gd name="T31" fmla="*/ 88 h 129"/>
                <a:gd name="T32" fmla="*/ 21 w 129"/>
                <a:gd name="T33" fmla="*/ 85 h 129"/>
                <a:gd name="T34" fmla="*/ 32 w 129"/>
                <a:gd name="T35" fmla="*/ 100 h 129"/>
                <a:gd name="T36" fmla="*/ 48 w 129"/>
                <a:gd name="T37" fmla="*/ 110 h 129"/>
                <a:gd name="T38" fmla="*/ 66 w 129"/>
                <a:gd name="T39" fmla="*/ 113 h 129"/>
                <a:gd name="T40" fmla="*/ 85 w 129"/>
                <a:gd name="T41" fmla="*/ 109 h 129"/>
                <a:gd name="T42" fmla="*/ 100 w 129"/>
                <a:gd name="T43" fmla="*/ 98 h 129"/>
                <a:gd name="T44" fmla="*/ 110 w 129"/>
                <a:gd name="T45" fmla="*/ 82 h 129"/>
                <a:gd name="T46" fmla="*/ 113 w 129"/>
                <a:gd name="T47" fmla="*/ 63 h 129"/>
                <a:gd name="T48" fmla="*/ 109 w 129"/>
                <a:gd name="T49" fmla="*/ 45 h 129"/>
                <a:gd name="T50" fmla="*/ 98 w 129"/>
                <a:gd name="T51" fmla="*/ 30 h 129"/>
                <a:gd name="T52" fmla="*/ 82 w 129"/>
                <a:gd name="T53" fmla="*/ 20 h 129"/>
                <a:gd name="T54" fmla="*/ 63 w 129"/>
                <a:gd name="T55" fmla="*/ 16 h 129"/>
                <a:gd name="T56" fmla="*/ 45 w 129"/>
                <a:gd name="T57" fmla="*/ 21 h 129"/>
                <a:gd name="T58" fmla="*/ 30 w 129"/>
                <a:gd name="T59" fmla="*/ 32 h 129"/>
                <a:gd name="T60" fmla="*/ 20 w 129"/>
                <a:gd name="T61" fmla="*/ 48 h 129"/>
                <a:gd name="T62" fmla="*/ 16 w 129"/>
                <a:gd name="T63" fmla="*/ 66 h 129"/>
                <a:gd name="T64" fmla="*/ 21 w 129"/>
                <a:gd name="T65" fmla="*/ 8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29">
                  <a:moveTo>
                    <a:pt x="1" y="66"/>
                  </a:moveTo>
                  <a:cubicBezTo>
                    <a:pt x="0" y="65"/>
                    <a:pt x="0" y="64"/>
                    <a:pt x="1" y="63"/>
                  </a:cubicBezTo>
                  <a:lnTo>
                    <a:pt x="6" y="42"/>
                  </a:lnTo>
                  <a:cubicBezTo>
                    <a:pt x="6" y="41"/>
                    <a:pt x="6" y="40"/>
                    <a:pt x="7" y="39"/>
                  </a:cubicBezTo>
                  <a:lnTo>
                    <a:pt x="19" y="21"/>
                  </a:lnTo>
                  <a:cubicBezTo>
                    <a:pt x="19" y="20"/>
                    <a:pt x="20" y="19"/>
                    <a:pt x="21" y="19"/>
                  </a:cubicBezTo>
                  <a:lnTo>
                    <a:pt x="39" y="7"/>
                  </a:lnTo>
                  <a:cubicBezTo>
                    <a:pt x="40" y="6"/>
                    <a:pt x="41" y="6"/>
                    <a:pt x="42" y="6"/>
                  </a:cubicBezTo>
                  <a:lnTo>
                    <a:pt x="63" y="1"/>
                  </a:lnTo>
                  <a:cubicBezTo>
                    <a:pt x="64" y="0"/>
                    <a:pt x="65" y="0"/>
                    <a:pt x="66" y="1"/>
                  </a:cubicBezTo>
                  <a:lnTo>
                    <a:pt x="88" y="6"/>
                  </a:lnTo>
                  <a:cubicBezTo>
                    <a:pt x="89" y="6"/>
                    <a:pt x="90" y="6"/>
                    <a:pt x="91" y="7"/>
                  </a:cubicBezTo>
                  <a:lnTo>
                    <a:pt x="109" y="19"/>
                  </a:lnTo>
                  <a:cubicBezTo>
                    <a:pt x="110" y="19"/>
                    <a:pt x="111" y="20"/>
                    <a:pt x="111" y="21"/>
                  </a:cubicBezTo>
                  <a:lnTo>
                    <a:pt x="123" y="39"/>
                  </a:lnTo>
                  <a:cubicBezTo>
                    <a:pt x="124" y="40"/>
                    <a:pt x="124" y="41"/>
                    <a:pt x="124" y="42"/>
                  </a:cubicBezTo>
                  <a:lnTo>
                    <a:pt x="128" y="63"/>
                  </a:lnTo>
                  <a:cubicBezTo>
                    <a:pt x="129" y="64"/>
                    <a:pt x="129" y="65"/>
                    <a:pt x="128" y="66"/>
                  </a:cubicBezTo>
                  <a:lnTo>
                    <a:pt x="124" y="88"/>
                  </a:lnTo>
                  <a:cubicBezTo>
                    <a:pt x="124" y="89"/>
                    <a:pt x="124" y="90"/>
                    <a:pt x="123" y="91"/>
                  </a:cubicBezTo>
                  <a:lnTo>
                    <a:pt x="111" y="109"/>
                  </a:lnTo>
                  <a:cubicBezTo>
                    <a:pt x="111" y="110"/>
                    <a:pt x="110" y="111"/>
                    <a:pt x="109" y="111"/>
                  </a:cubicBezTo>
                  <a:lnTo>
                    <a:pt x="91" y="123"/>
                  </a:lnTo>
                  <a:cubicBezTo>
                    <a:pt x="90" y="124"/>
                    <a:pt x="89" y="124"/>
                    <a:pt x="88" y="124"/>
                  </a:cubicBezTo>
                  <a:lnTo>
                    <a:pt x="66" y="128"/>
                  </a:lnTo>
                  <a:cubicBezTo>
                    <a:pt x="65" y="129"/>
                    <a:pt x="64" y="129"/>
                    <a:pt x="63" y="128"/>
                  </a:cubicBezTo>
                  <a:lnTo>
                    <a:pt x="42" y="124"/>
                  </a:lnTo>
                  <a:cubicBezTo>
                    <a:pt x="41" y="124"/>
                    <a:pt x="40" y="124"/>
                    <a:pt x="39" y="123"/>
                  </a:cubicBezTo>
                  <a:lnTo>
                    <a:pt x="21" y="111"/>
                  </a:lnTo>
                  <a:cubicBezTo>
                    <a:pt x="20" y="111"/>
                    <a:pt x="19" y="110"/>
                    <a:pt x="19" y="109"/>
                  </a:cubicBezTo>
                  <a:lnTo>
                    <a:pt x="7" y="91"/>
                  </a:lnTo>
                  <a:cubicBezTo>
                    <a:pt x="6" y="90"/>
                    <a:pt x="6" y="89"/>
                    <a:pt x="6" y="88"/>
                  </a:cubicBezTo>
                  <a:lnTo>
                    <a:pt x="1" y="66"/>
                  </a:lnTo>
                  <a:close/>
                  <a:moveTo>
                    <a:pt x="21" y="85"/>
                  </a:moveTo>
                  <a:lnTo>
                    <a:pt x="20" y="82"/>
                  </a:lnTo>
                  <a:lnTo>
                    <a:pt x="32" y="100"/>
                  </a:lnTo>
                  <a:lnTo>
                    <a:pt x="30" y="98"/>
                  </a:lnTo>
                  <a:lnTo>
                    <a:pt x="48" y="110"/>
                  </a:lnTo>
                  <a:lnTo>
                    <a:pt x="45" y="109"/>
                  </a:lnTo>
                  <a:lnTo>
                    <a:pt x="66" y="113"/>
                  </a:lnTo>
                  <a:lnTo>
                    <a:pt x="63" y="113"/>
                  </a:lnTo>
                  <a:lnTo>
                    <a:pt x="85" y="109"/>
                  </a:lnTo>
                  <a:lnTo>
                    <a:pt x="82" y="110"/>
                  </a:lnTo>
                  <a:lnTo>
                    <a:pt x="100" y="98"/>
                  </a:lnTo>
                  <a:lnTo>
                    <a:pt x="98" y="100"/>
                  </a:lnTo>
                  <a:lnTo>
                    <a:pt x="110" y="82"/>
                  </a:lnTo>
                  <a:lnTo>
                    <a:pt x="109" y="85"/>
                  </a:lnTo>
                  <a:lnTo>
                    <a:pt x="113" y="63"/>
                  </a:lnTo>
                  <a:lnTo>
                    <a:pt x="113" y="66"/>
                  </a:lnTo>
                  <a:lnTo>
                    <a:pt x="109" y="45"/>
                  </a:lnTo>
                  <a:lnTo>
                    <a:pt x="110" y="48"/>
                  </a:lnTo>
                  <a:lnTo>
                    <a:pt x="98" y="30"/>
                  </a:lnTo>
                  <a:lnTo>
                    <a:pt x="100" y="32"/>
                  </a:lnTo>
                  <a:lnTo>
                    <a:pt x="82" y="20"/>
                  </a:lnTo>
                  <a:lnTo>
                    <a:pt x="85" y="21"/>
                  </a:lnTo>
                  <a:lnTo>
                    <a:pt x="63" y="16"/>
                  </a:lnTo>
                  <a:lnTo>
                    <a:pt x="66" y="16"/>
                  </a:lnTo>
                  <a:lnTo>
                    <a:pt x="45" y="21"/>
                  </a:lnTo>
                  <a:lnTo>
                    <a:pt x="48" y="20"/>
                  </a:lnTo>
                  <a:lnTo>
                    <a:pt x="30" y="32"/>
                  </a:lnTo>
                  <a:lnTo>
                    <a:pt x="32" y="30"/>
                  </a:lnTo>
                  <a:lnTo>
                    <a:pt x="20" y="48"/>
                  </a:lnTo>
                  <a:lnTo>
                    <a:pt x="21" y="45"/>
                  </a:lnTo>
                  <a:lnTo>
                    <a:pt x="16" y="66"/>
                  </a:lnTo>
                  <a:lnTo>
                    <a:pt x="16" y="63"/>
                  </a:lnTo>
                  <a:lnTo>
                    <a:pt x="21" y="85"/>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2"/>
            <p:cNvSpPr>
              <a:spLocks noEditPoints="1"/>
            </p:cNvSpPr>
            <p:nvPr/>
          </p:nvSpPr>
          <p:spPr bwMode="auto">
            <a:xfrm>
              <a:off x="1208443" y="2681636"/>
              <a:ext cx="58895" cy="58895"/>
            </a:xfrm>
            <a:custGeom>
              <a:avLst/>
              <a:gdLst>
                <a:gd name="T0" fmla="*/ 1 w 129"/>
                <a:gd name="T1" fmla="*/ 63 h 129"/>
                <a:gd name="T2" fmla="*/ 7 w 129"/>
                <a:gd name="T3" fmla="*/ 39 h 129"/>
                <a:gd name="T4" fmla="*/ 21 w 129"/>
                <a:gd name="T5" fmla="*/ 19 h 129"/>
                <a:gd name="T6" fmla="*/ 42 w 129"/>
                <a:gd name="T7" fmla="*/ 6 h 129"/>
                <a:gd name="T8" fmla="*/ 66 w 129"/>
                <a:gd name="T9" fmla="*/ 1 h 129"/>
                <a:gd name="T10" fmla="*/ 91 w 129"/>
                <a:gd name="T11" fmla="*/ 7 h 129"/>
                <a:gd name="T12" fmla="*/ 111 w 129"/>
                <a:gd name="T13" fmla="*/ 21 h 129"/>
                <a:gd name="T14" fmla="*/ 124 w 129"/>
                <a:gd name="T15" fmla="*/ 42 h 129"/>
                <a:gd name="T16" fmla="*/ 128 w 129"/>
                <a:gd name="T17" fmla="*/ 66 h 129"/>
                <a:gd name="T18" fmla="*/ 123 w 129"/>
                <a:gd name="T19" fmla="*/ 91 h 129"/>
                <a:gd name="T20" fmla="*/ 109 w 129"/>
                <a:gd name="T21" fmla="*/ 111 h 129"/>
                <a:gd name="T22" fmla="*/ 88 w 129"/>
                <a:gd name="T23" fmla="*/ 124 h 129"/>
                <a:gd name="T24" fmla="*/ 63 w 129"/>
                <a:gd name="T25" fmla="*/ 128 h 129"/>
                <a:gd name="T26" fmla="*/ 39 w 129"/>
                <a:gd name="T27" fmla="*/ 123 h 129"/>
                <a:gd name="T28" fmla="*/ 19 w 129"/>
                <a:gd name="T29" fmla="*/ 109 h 129"/>
                <a:gd name="T30" fmla="*/ 6 w 129"/>
                <a:gd name="T31" fmla="*/ 88 h 129"/>
                <a:gd name="T32" fmla="*/ 21 w 129"/>
                <a:gd name="T33" fmla="*/ 85 h 129"/>
                <a:gd name="T34" fmla="*/ 32 w 129"/>
                <a:gd name="T35" fmla="*/ 100 h 129"/>
                <a:gd name="T36" fmla="*/ 48 w 129"/>
                <a:gd name="T37" fmla="*/ 110 h 129"/>
                <a:gd name="T38" fmla="*/ 66 w 129"/>
                <a:gd name="T39" fmla="*/ 113 h 129"/>
                <a:gd name="T40" fmla="*/ 85 w 129"/>
                <a:gd name="T41" fmla="*/ 109 h 129"/>
                <a:gd name="T42" fmla="*/ 100 w 129"/>
                <a:gd name="T43" fmla="*/ 98 h 129"/>
                <a:gd name="T44" fmla="*/ 110 w 129"/>
                <a:gd name="T45" fmla="*/ 82 h 129"/>
                <a:gd name="T46" fmla="*/ 113 w 129"/>
                <a:gd name="T47" fmla="*/ 63 h 129"/>
                <a:gd name="T48" fmla="*/ 109 w 129"/>
                <a:gd name="T49" fmla="*/ 45 h 129"/>
                <a:gd name="T50" fmla="*/ 98 w 129"/>
                <a:gd name="T51" fmla="*/ 30 h 129"/>
                <a:gd name="T52" fmla="*/ 82 w 129"/>
                <a:gd name="T53" fmla="*/ 20 h 129"/>
                <a:gd name="T54" fmla="*/ 63 w 129"/>
                <a:gd name="T55" fmla="*/ 16 h 129"/>
                <a:gd name="T56" fmla="*/ 45 w 129"/>
                <a:gd name="T57" fmla="*/ 21 h 129"/>
                <a:gd name="T58" fmla="*/ 30 w 129"/>
                <a:gd name="T59" fmla="*/ 32 h 129"/>
                <a:gd name="T60" fmla="*/ 20 w 129"/>
                <a:gd name="T61" fmla="*/ 48 h 129"/>
                <a:gd name="T62" fmla="*/ 16 w 129"/>
                <a:gd name="T63" fmla="*/ 66 h 129"/>
                <a:gd name="T64" fmla="*/ 21 w 129"/>
                <a:gd name="T65" fmla="*/ 8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29">
                  <a:moveTo>
                    <a:pt x="1" y="66"/>
                  </a:moveTo>
                  <a:cubicBezTo>
                    <a:pt x="0" y="65"/>
                    <a:pt x="0" y="64"/>
                    <a:pt x="1" y="63"/>
                  </a:cubicBezTo>
                  <a:lnTo>
                    <a:pt x="6" y="42"/>
                  </a:lnTo>
                  <a:cubicBezTo>
                    <a:pt x="6" y="41"/>
                    <a:pt x="6" y="40"/>
                    <a:pt x="7" y="39"/>
                  </a:cubicBezTo>
                  <a:lnTo>
                    <a:pt x="19" y="21"/>
                  </a:lnTo>
                  <a:cubicBezTo>
                    <a:pt x="19" y="20"/>
                    <a:pt x="20" y="19"/>
                    <a:pt x="21" y="19"/>
                  </a:cubicBezTo>
                  <a:lnTo>
                    <a:pt x="39" y="7"/>
                  </a:lnTo>
                  <a:cubicBezTo>
                    <a:pt x="40" y="6"/>
                    <a:pt x="41" y="6"/>
                    <a:pt x="42" y="6"/>
                  </a:cubicBezTo>
                  <a:lnTo>
                    <a:pt x="63" y="1"/>
                  </a:lnTo>
                  <a:cubicBezTo>
                    <a:pt x="64" y="0"/>
                    <a:pt x="65" y="0"/>
                    <a:pt x="66" y="1"/>
                  </a:cubicBezTo>
                  <a:lnTo>
                    <a:pt x="88" y="6"/>
                  </a:lnTo>
                  <a:cubicBezTo>
                    <a:pt x="89" y="6"/>
                    <a:pt x="90" y="6"/>
                    <a:pt x="91" y="7"/>
                  </a:cubicBezTo>
                  <a:lnTo>
                    <a:pt x="109" y="19"/>
                  </a:lnTo>
                  <a:cubicBezTo>
                    <a:pt x="110" y="19"/>
                    <a:pt x="111" y="20"/>
                    <a:pt x="111" y="21"/>
                  </a:cubicBezTo>
                  <a:lnTo>
                    <a:pt x="123" y="39"/>
                  </a:lnTo>
                  <a:cubicBezTo>
                    <a:pt x="124" y="40"/>
                    <a:pt x="124" y="41"/>
                    <a:pt x="124" y="42"/>
                  </a:cubicBezTo>
                  <a:lnTo>
                    <a:pt x="128" y="63"/>
                  </a:lnTo>
                  <a:cubicBezTo>
                    <a:pt x="129" y="64"/>
                    <a:pt x="129" y="65"/>
                    <a:pt x="128" y="66"/>
                  </a:cubicBezTo>
                  <a:lnTo>
                    <a:pt x="124" y="88"/>
                  </a:lnTo>
                  <a:cubicBezTo>
                    <a:pt x="124" y="89"/>
                    <a:pt x="124" y="90"/>
                    <a:pt x="123" y="91"/>
                  </a:cubicBezTo>
                  <a:lnTo>
                    <a:pt x="111" y="109"/>
                  </a:lnTo>
                  <a:cubicBezTo>
                    <a:pt x="111" y="110"/>
                    <a:pt x="110" y="111"/>
                    <a:pt x="109" y="111"/>
                  </a:cubicBezTo>
                  <a:lnTo>
                    <a:pt x="91" y="123"/>
                  </a:lnTo>
                  <a:cubicBezTo>
                    <a:pt x="90" y="124"/>
                    <a:pt x="89" y="124"/>
                    <a:pt x="88" y="124"/>
                  </a:cubicBezTo>
                  <a:lnTo>
                    <a:pt x="66" y="128"/>
                  </a:lnTo>
                  <a:cubicBezTo>
                    <a:pt x="65" y="129"/>
                    <a:pt x="64" y="129"/>
                    <a:pt x="63" y="128"/>
                  </a:cubicBezTo>
                  <a:lnTo>
                    <a:pt x="42" y="124"/>
                  </a:lnTo>
                  <a:cubicBezTo>
                    <a:pt x="41" y="124"/>
                    <a:pt x="40" y="124"/>
                    <a:pt x="39" y="123"/>
                  </a:cubicBezTo>
                  <a:lnTo>
                    <a:pt x="21" y="111"/>
                  </a:lnTo>
                  <a:cubicBezTo>
                    <a:pt x="20" y="111"/>
                    <a:pt x="19" y="110"/>
                    <a:pt x="19" y="109"/>
                  </a:cubicBezTo>
                  <a:lnTo>
                    <a:pt x="7" y="91"/>
                  </a:lnTo>
                  <a:cubicBezTo>
                    <a:pt x="6" y="90"/>
                    <a:pt x="6" y="89"/>
                    <a:pt x="6" y="88"/>
                  </a:cubicBezTo>
                  <a:lnTo>
                    <a:pt x="1" y="66"/>
                  </a:lnTo>
                  <a:close/>
                  <a:moveTo>
                    <a:pt x="21" y="85"/>
                  </a:moveTo>
                  <a:lnTo>
                    <a:pt x="20" y="82"/>
                  </a:lnTo>
                  <a:lnTo>
                    <a:pt x="32" y="100"/>
                  </a:lnTo>
                  <a:lnTo>
                    <a:pt x="30" y="98"/>
                  </a:lnTo>
                  <a:lnTo>
                    <a:pt x="48" y="110"/>
                  </a:lnTo>
                  <a:lnTo>
                    <a:pt x="45" y="109"/>
                  </a:lnTo>
                  <a:lnTo>
                    <a:pt x="66" y="113"/>
                  </a:lnTo>
                  <a:lnTo>
                    <a:pt x="63" y="113"/>
                  </a:lnTo>
                  <a:lnTo>
                    <a:pt x="85" y="109"/>
                  </a:lnTo>
                  <a:lnTo>
                    <a:pt x="82" y="110"/>
                  </a:lnTo>
                  <a:lnTo>
                    <a:pt x="100" y="98"/>
                  </a:lnTo>
                  <a:lnTo>
                    <a:pt x="98" y="100"/>
                  </a:lnTo>
                  <a:lnTo>
                    <a:pt x="110" y="82"/>
                  </a:lnTo>
                  <a:lnTo>
                    <a:pt x="109" y="85"/>
                  </a:lnTo>
                  <a:lnTo>
                    <a:pt x="113" y="63"/>
                  </a:lnTo>
                  <a:lnTo>
                    <a:pt x="113" y="66"/>
                  </a:lnTo>
                  <a:lnTo>
                    <a:pt x="109" y="45"/>
                  </a:lnTo>
                  <a:lnTo>
                    <a:pt x="110" y="48"/>
                  </a:lnTo>
                  <a:lnTo>
                    <a:pt x="98" y="30"/>
                  </a:lnTo>
                  <a:lnTo>
                    <a:pt x="100" y="32"/>
                  </a:lnTo>
                  <a:lnTo>
                    <a:pt x="82" y="20"/>
                  </a:lnTo>
                  <a:lnTo>
                    <a:pt x="85" y="21"/>
                  </a:lnTo>
                  <a:lnTo>
                    <a:pt x="63" y="16"/>
                  </a:lnTo>
                  <a:lnTo>
                    <a:pt x="66" y="16"/>
                  </a:lnTo>
                  <a:lnTo>
                    <a:pt x="45" y="21"/>
                  </a:lnTo>
                  <a:lnTo>
                    <a:pt x="48" y="20"/>
                  </a:lnTo>
                  <a:lnTo>
                    <a:pt x="30" y="32"/>
                  </a:lnTo>
                  <a:lnTo>
                    <a:pt x="32" y="30"/>
                  </a:lnTo>
                  <a:lnTo>
                    <a:pt x="20" y="48"/>
                  </a:lnTo>
                  <a:lnTo>
                    <a:pt x="21" y="45"/>
                  </a:lnTo>
                  <a:lnTo>
                    <a:pt x="16" y="66"/>
                  </a:lnTo>
                  <a:lnTo>
                    <a:pt x="16" y="63"/>
                  </a:lnTo>
                  <a:lnTo>
                    <a:pt x="21" y="85"/>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23"/>
            <p:cNvSpPr>
              <a:spLocks/>
            </p:cNvSpPr>
            <p:nvPr/>
          </p:nvSpPr>
          <p:spPr bwMode="auto">
            <a:xfrm>
              <a:off x="1168626" y="2649285"/>
              <a:ext cx="36498" cy="36498"/>
            </a:xfrm>
            <a:custGeom>
              <a:avLst/>
              <a:gdLst>
                <a:gd name="T0" fmla="*/ 0 w 80"/>
                <a:gd name="T1" fmla="*/ 40 h 80"/>
                <a:gd name="T2" fmla="*/ 40 w 80"/>
                <a:gd name="T3" fmla="*/ 0 h 80"/>
                <a:gd name="T4" fmla="*/ 40 w 80"/>
                <a:gd name="T5" fmla="*/ 0 h 80"/>
                <a:gd name="T6" fmla="*/ 40 w 80"/>
                <a:gd name="T7" fmla="*/ 0 h 80"/>
                <a:gd name="T8" fmla="*/ 80 w 80"/>
                <a:gd name="T9" fmla="*/ 40 h 80"/>
                <a:gd name="T10" fmla="*/ 80 w 80"/>
                <a:gd name="T11" fmla="*/ 40 h 80"/>
                <a:gd name="T12" fmla="*/ 80 w 80"/>
                <a:gd name="T13" fmla="*/ 40 h 80"/>
                <a:gd name="T14" fmla="*/ 40 w 80"/>
                <a:gd name="T15" fmla="*/ 80 h 80"/>
                <a:gd name="T16" fmla="*/ 40 w 80"/>
                <a:gd name="T17" fmla="*/ 80 h 80"/>
                <a:gd name="T18" fmla="*/ 40 w 80"/>
                <a:gd name="T19" fmla="*/ 80 h 80"/>
                <a:gd name="T20" fmla="*/ 0 w 80"/>
                <a:gd name="T21" fmla="*/ 40 h 80"/>
                <a:gd name="T22" fmla="*/ 0 w 80"/>
                <a:gd name="T23"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0">
                  <a:moveTo>
                    <a:pt x="0" y="40"/>
                  </a:moveTo>
                  <a:cubicBezTo>
                    <a:pt x="0" y="18"/>
                    <a:pt x="18" y="0"/>
                    <a:pt x="40" y="0"/>
                  </a:cubicBezTo>
                  <a:cubicBezTo>
                    <a:pt x="40" y="0"/>
                    <a:pt x="40" y="0"/>
                    <a:pt x="40" y="0"/>
                  </a:cubicBezTo>
                  <a:lnTo>
                    <a:pt x="40" y="0"/>
                  </a:lnTo>
                  <a:cubicBezTo>
                    <a:pt x="63" y="0"/>
                    <a:pt x="80" y="18"/>
                    <a:pt x="80" y="40"/>
                  </a:cubicBezTo>
                  <a:cubicBezTo>
                    <a:pt x="80" y="40"/>
                    <a:pt x="80" y="40"/>
                    <a:pt x="80" y="40"/>
                  </a:cubicBezTo>
                  <a:lnTo>
                    <a:pt x="80" y="40"/>
                  </a:lnTo>
                  <a:cubicBezTo>
                    <a:pt x="80" y="63"/>
                    <a:pt x="63" y="80"/>
                    <a:pt x="40" y="80"/>
                  </a:cubicBezTo>
                  <a:cubicBezTo>
                    <a:pt x="40" y="80"/>
                    <a:pt x="40" y="80"/>
                    <a:pt x="40" y="80"/>
                  </a:cubicBezTo>
                  <a:lnTo>
                    <a:pt x="40" y="80"/>
                  </a:lnTo>
                  <a:cubicBezTo>
                    <a:pt x="18" y="80"/>
                    <a:pt x="0" y="63"/>
                    <a:pt x="0" y="40"/>
                  </a:cubicBezTo>
                  <a:cubicBezTo>
                    <a:pt x="0" y="40"/>
                    <a:pt x="0" y="40"/>
                    <a:pt x="0" y="40"/>
                  </a:cubicBez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4"/>
            <p:cNvSpPr>
              <a:spLocks noEditPoints="1"/>
            </p:cNvSpPr>
            <p:nvPr/>
          </p:nvSpPr>
          <p:spPr bwMode="auto">
            <a:xfrm>
              <a:off x="1164479" y="2645137"/>
              <a:ext cx="44794" cy="44794"/>
            </a:xfrm>
            <a:custGeom>
              <a:avLst/>
              <a:gdLst>
                <a:gd name="T0" fmla="*/ 1 w 97"/>
                <a:gd name="T1" fmla="*/ 47 h 97"/>
                <a:gd name="T2" fmla="*/ 5 w 97"/>
                <a:gd name="T3" fmla="*/ 28 h 97"/>
                <a:gd name="T4" fmla="*/ 16 w 97"/>
                <a:gd name="T5" fmla="*/ 14 h 97"/>
                <a:gd name="T6" fmla="*/ 31 w 97"/>
                <a:gd name="T7" fmla="*/ 4 h 97"/>
                <a:gd name="T8" fmla="*/ 50 w 97"/>
                <a:gd name="T9" fmla="*/ 1 h 97"/>
                <a:gd name="T10" fmla="*/ 69 w 97"/>
                <a:gd name="T11" fmla="*/ 5 h 97"/>
                <a:gd name="T12" fmla="*/ 84 w 97"/>
                <a:gd name="T13" fmla="*/ 16 h 97"/>
                <a:gd name="T14" fmla="*/ 93 w 97"/>
                <a:gd name="T15" fmla="*/ 31 h 97"/>
                <a:gd name="T16" fmla="*/ 96 w 97"/>
                <a:gd name="T17" fmla="*/ 50 h 97"/>
                <a:gd name="T18" fmla="*/ 92 w 97"/>
                <a:gd name="T19" fmla="*/ 69 h 97"/>
                <a:gd name="T20" fmla="*/ 82 w 97"/>
                <a:gd name="T21" fmla="*/ 84 h 97"/>
                <a:gd name="T22" fmla="*/ 66 w 97"/>
                <a:gd name="T23" fmla="*/ 93 h 97"/>
                <a:gd name="T24" fmla="*/ 47 w 97"/>
                <a:gd name="T25" fmla="*/ 96 h 97"/>
                <a:gd name="T26" fmla="*/ 28 w 97"/>
                <a:gd name="T27" fmla="*/ 92 h 97"/>
                <a:gd name="T28" fmla="*/ 14 w 97"/>
                <a:gd name="T29" fmla="*/ 82 h 97"/>
                <a:gd name="T30" fmla="*/ 4 w 97"/>
                <a:gd name="T31" fmla="*/ 66 h 97"/>
                <a:gd name="T32" fmla="*/ 19 w 97"/>
                <a:gd name="T33" fmla="*/ 63 h 97"/>
                <a:gd name="T34" fmla="*/ 27 w 97"/>
                <a:gd name="T35" fmla="*/ 73 h 97"/>
                <a:gd name="T36" fmla="*/ 37 w 97"/>
                <a:gd name="T37" fmla="*/ 79 h 97"/>
                <a:gd name="T38" fmla="*/ 50 w 97"/>
                <a:gd name="T39" fmla="*/ 81 h 97"/>
                <a:gd name="T40" fmla="*/ 63 w 97"/>
                <a:gd name="T41" fmla="*/ 78 h 97"/>
                <a:gd name="T42" fmla="*/ 73 w 97"/>
                <a:gd name="T43" fmla="*/ 71 h 97"/>
                <a:gd name="T44" fmla="*/ 79 w 97"/>
                <a:gd name="T45" fmla="*/ 60 h 97"/>
                <a:gd name="T46" fmla="*/ 81 w 97"/>
                <a:gd name="T47" fmla="*/ 47 h 97"/>
                <a:gd name="T48" fmla="*/ 78 w 97"/>
                <a:gd name="T49" fmla="*/ 34 h 97"/>
                <a:gd name="T50" fmla="*/ 71 w 97"/>
                <a:gd name="T51" fmla="*/ 25 h 97"/>
                <a:gd name="T52" fmla="*/ 60 w 97"/>
                <a:gd name="T53" fmla="*/ 18 h 97"/>
                <a:gd name="T54" fmla="*/ 47 w 97"/>
                <a:gd name="T55" fmla="*/ 16 h 97"/>
                <a:gd name="T56" fmla="*/ 34 w 97"/>
                <a:gd name="T57" fmla="*/ 19 h 97"/>
                <a:gd name="T58" fmla="*/ 25 w 97"/>
                <a:gd name="T59" fmla="*/ 27 h 97"/>
                <a:gd name="T60" fmla="*/ 18 w 97"/>
                <a:gd name="T61" fmla="*/ 37 h 97"/>
                <a:gd name="T62" fmla="*/ 16 w 97"/>
                <a:gd name="T63" fmla="*/ 50 h 97"/>
                <a:gd name="T64" fmla="*/ 19 w 97"/>
                <a:gd name="T65" fmla="*/ 6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1" y="50"/>
                  </a:moveTo>
                  <a:cubicBezTo>
                    <a:pt x="0" y="49"/>
                    <a:pt x="0" y="48"/>
                    <a:pt x="1" y="47"/>
                  </a:cubicBezTo>
                  <a:lnTo>
                    <a:pt x="4" y="31"/>
                  </a:lnTo>
                  <a:cubicBezTo>
                    <a:pt x="4" y="30"/>
                    <a:pt x="4" y="29"/>
                    <a:pt x="5" y="28"/>
                  </a:cubicBezTo>
                  <a:lnTo>
                    <a:pt x="14" y="16"/>
                  </a:lnTo>
                  <a:cubicBezTo>
                    <a:pt x="15" y="15"/>
                    <a:pt x="15" y="15"/>
                    <a:pt x="16" y="14"/>
                  </a:cubicBezTo>
                  <a:lnTo>
                    <a:pt x="28" y="5"/>
                  </a:lnTo>
                  <a:cubicBezTo>
                    <a:pt x="29" y="4"/>
                    <a:pt x="30" y="4"/>
                    <a:pt x="31" y="4"/>
                  </a:cubicBezTo>
                  <a:lnTo>
                    <a:pt x="47" y="1"/>
                  </a:lnTo>
                  <a:cubicBezTo>
                    <a:pt x="48" y="0"/>
                    <a:pt x="49" y="0"/>
                    <a:pt x="50" y="1"/>
                  </a:cubicBezTo>
                  <a:lnTo>
                    <a:pt x="66" y="4"/>
                  </a:lnTo>
                  <a:cubicBezTo>
                    <a:pt x="67" y="4"/>
                    <a:pt x="68" y="4"/>
                    <a:pt x="69" y="5"/>
                  </a:cubicBezTo>
                  <a:lnTo>
                    <a:pt x="82" y="14"/>
                  </a:lnTo>
                  <a:cubicBezTo>
                    <a:pt x="83" y="14"/>
                    <a:pt x="84" y="15"/>
                    <a:pt x="84" y="16"/>
                  </a:cubicBezTo>
                  <a:lnTo>
                    <a:pt x="92" y="28"/>
                  </a:lnTo>
                  <a:cubicBezTo>
                    <a:pt x="93" y="29"/>
                    <a:pt x="93" y="30"/>
                    <a:pt x="93" y="31"/>
                  </a:cubicBezTo>
                  <a:lnTo>
                    <a:pt x="96" y="47"/>
                  </a:lnTo>
                  <a:cubicBezTo>
                    <a:pt x="97" y="48"/>
                    <a:pt x="97" y="49"/>
                    <a:pt x="96" y="50"/>
                  </a:cubicBezTo>
                  <a:lnTo>
                    <a:pt x="93" y="66"/>
                  </a:lnTo>
                  <a:cubicBezTo>
                    <a:pt x="93" y="67"/>
                    <a:pt x="93" y="68"/>
                    <a:pt x="92" y="69"/>
                  </a:cubicBezTo>
                  <a:lnTo>
                    <a:pt x="84" y="82"/>
                  </a:lnTo>
                  <a:cubicBezTo>
                    <a:pt x="84" y="83"/>
                    <a:pt x="83" y="84"/>
                    <a:pt x="82" y="84"/>
                  </a:cubicBezTo>
                  <a:lnTo>
                    <a:pt x="69" y="92"/>
                  </a:lnTo>
                  <a:cubicBezTo>
                    <a:pt x="68" y="93"/>
                    <a:pt x="67" y="93"/>
                    <a:pt x="66" y="93"/>
                  </a:cubicBezTo>
                  <a:lnTo>
                    <a:pt x="50" y="96"/>
                  </a:lnTo>
                  <a:cubicBezTo>
                    <a:pt x="49" y="97"/>
                    <a:pt x="48" y="97"/>
                    <a:pt x="47" y="96"/>
                  </a:cubicBezTo>
                  <a:lnTo>
                    <a:pt x="31" y="93"/>
                  </a:lnTo>
                  <a:cubicBezTo>
                    <a:pt x="30" y="93"/>
                    <a:pt x="29" y="93"/>
                    <a:pt x="28" y="92"/>
                  </a:cubicBezTo>
                  <a:lnTo>
                    <a:pt x="16" y="84"/>
                  </a:lnTo>
                  <a:cubicBezTo>
                    <a:pt x="15" y="84"/>
                    <a:pt x="14" y="83"/>
                    <a:pt x="14" y="82"/>
                  </a:cubicBezTo>
                  <a:lnTo>
                    <a:pt x="5" y="69"/>
                  </a:lnTo>
                  <a:cubicBezTo>
                    <a:pt x="4" y="68"/>
                    <a:pt x="4" y="67"/>
                    <a:pt x="4" y="66"/>
                  </a:cubicBezTo>
                  <a:lnTo>
                    <a:pt x="1" y="50"/>
                  </a:lnTo>
                  <a:close/>
                  <a:moveTo>
                    <a:pt x="19" y="63"/>
                  </a:moveTo>
                  <a:lnTo>
                    <a:pt x="18" y="60"/>
                  </a:lnTo>
                  <a:lnTo>
                    <a:pt x="27" y="73"/>
                  </a:lnTo>
                  <a:lnTo>
                    <a:pt x="25" y="71"/>
                  </a:lnTo>
                  <a:lnTo>
                    <a:pt x="37" y="79"/>
                  </a:lnTo>
                  <a:lnTo>
                    <a:pt x="34" y="78"/>
                  </a:lnTo>
                  <a:lnTo>
                    <a:pt x="50" y="81"/>
                  </a:lnTo>
                  <a:lnTo>
                    <a:pt x="47" y="81"/>
                  </a:lnTo>
                  <a:lnTo>
                    <a:pt x="63" y="78"/>
                  </a:lnTo>
                  <a:lnTo>
                    <a:pt x="60" y="79"/>
                  </a:lnTo>
                  <a:lnTo>
                    <a:pt x="73" y="71"/>
                  </a:lnTo>
                  <a:lnTo>
                    <a:pt x="71" y="73"/>
                  </a:lnTo>
                  <a:lnTo>
                    <a:pt x="79" y="60"/>
                  </a:lnTo>
                  <a:lnTo>
                    <a:pt x="78" y="63"/>
                  </a:lnTo>
                  <a:lnTo>
                    <a:pt x="81" y="47"/>
                  </a:lnTo>
                  <a:lnTo>
                    <a:pt x="81" y="50"/>
                  </a:lnTo>
                  <a:lnTo>
                    <a:pt x="78" y="34"/>
                  </a:lnTo>
                  <a:lnTo>
                    <a:pt x="79" y="37"/>
                  </a:lnTo>
                  <a:lnTo>
                    <a:pt x="71" y="25"/>
                  </a:lnTo>
                  <a:lnTo>
                    <a:pt x="73" y="27"/>
                  </a:lnTo>
                  <a:lnTo>
                    <a:pt x="60" y="18"/>
                  </a:lnTo>
                  <a:lnTo>
                    <a:pt x="63" y="19"/>
                  </a:lnTo>
                  <a:lnTo>
                    <a:pt x="47" y="16"/>
                  </a:lnTo>
                  <a:lnTo>
                    <a:pt x="50" y="16"/>
                  </a:lnTo>
                  <a:lnTo>
                    <a:pt x="34" y="19"/>
                  </a:lnTo>
                  <a:lnTo>
                    <a:pt x="37" y="18"/>
                  </a:lnTo>
                  <a:lnTo>
                    <a:pt x="25" y="27"/>
                  </a:lnTo>
                  <a:lnTo>
                    <a:pt x="27" y="25"/>
                  </a:lnTo>
                  <a:lnTo>
                    <a:pt x="18" y="37"/>
                  </a:lnTo>
                  <a:lnTo>
                    <a:pt x="19" y="34"/>
                  </a:lnTo>
                  <a:lnTo>
                    <a:pt x="16" y="50"/>
                  </a:lnTo>
                  <a:lnTo>
                    <a:pt x="16" y="47"/>
                  </a:lnTo>
                  <a:lnTo>
                    <a:pt x="19" y="6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noEditPoints="1"/>
            </p:cNvSpPr>
            <p:nvPr/>
          </p:nvSpPr>
          <p:spPr bwMode="auto">
            <a:xfrm>
              <a:off x="1164479" y="2645137"/>
              <a:ext cx="44794" cy="44794"/>
            </a:xfrm>
            <a:custGeom>
              <a:avLst/>
              <a:gdLst>
                <a:gd name="T0" fmla="*/ 1 w 97"/>
                <a:gd name="T1" fmla="*/ 47 h 97"/>
                <a:gd name="T2" fmla="*/ 5 w 97"/>
                <a:gd name="T3" fmla="*/ 28 h 97"/>
                <a:gd name="T4" fmla="*/ 16 w 97"/>
                <a:gd name="T5" fmla="*/ 14 h 97"/>
                <a:gd name="T6" fmla="*/ 31 w 97"/>
                <a:gd name="T7" fmla="*/ 4 h 97"/>
                <a:gd name="T8" fmla="*/ 50 w 97"/>
                <a:gd name="T9" fmla="*/ 1 h 97"/>
                <a:gd name="T10" fmla="*/ 69 w 97"/>
                <a:gd name="T11" fmla="*/ 5 h 97"/>
                <a:gd name="T12" fmla="*/ 84 w 97"/>
                <a:gd name="T13" fmla="*/ 16 h 97"/>
                <a:gd name="T14" fmla="*/ 93 w 97"/>
                <a:gd name="T15" fmla="*/ 31 h 97"/>
                <a:gd name="T16" fmla="*/ 96 w 97"/>
                <a:gd name="T17" fmla="*/ 50 h 97"/>
                <a:gd name="T18" fmla="*/ 92 w 97"/>
                <a:gd name="T19" fmla="*/ 69 h 97"/>
                <a:gd name="T20" fmla="*/ 82 w 97"/>
                <a:gd name="T21" fmla="*/ 84 h 97"/>
                <a:gd name="T22" fmla="*/ 66 w 97"/>
                <a:gd name="T23" fmla="*/ 93 h 97"/>
                <a:gd name="T24" fmla="*/ 47 w 97"/>
                <a:gd name="T25" fmla="*/ 96 h 97"/>
                <a:gd name="T26" fmla="*/ 28 w 97"/>
                <a:gd name="T27" fmla="*/ 92 h 97"/>
                <a:gd name="T28" fmla="*/ 14 w 97"/>
                <a:gd name="T29" fmla="*/ 82 h 97"/>
                <a:gd name="T30" fmla="*/ 4 w 97"/>
                <a:gd name="T31" fmla="*/ 66 h 97"/>
                <a:gd name="T32" fmla="*/ 19 w 97"/>
                <a:gd name="T33" fmla="*/ 63 h 97"/>
                <a:gd name="T34" fmla="*/ 27 w 97"/>
                <a:gd name="T35" fmla="*/ 73 h 97"/>
                <a:gd name="T36" fmla="*/ 37 w 97"/>
                <a:gd name="T37" fmla="*/ 79 h 97"/>
                <a:gd name="T38" fmla="*/ 50 w 97"/>
                <a:gd name="T39" fmla="*/ 81 h 97"/>
                <a:gd name="T40" fmla="*/ 63 w 97"/>
                <a:gd name="T41" fmla="*/ 78 h 97"/>
                <a:gd name="T42" fmla="*/ 73 w 97"/>
                <a:gd name="T43" fmla="*/ 71 h 97"/>
                <a:gd name="T44" fmla="*/ 79 w 97"/>
                <a:gd name="T45" fmla="*/ 60 h 97"/>
                <a:gd name="T46" fmla="*/ 81 w 97"/>
                <a:gd name="T47" fmla="*/ 47 h 97"/>
                <a:gd name="T48" fmla="*/ 78 w 97"/>
                <a:gd name="T49" fmla="*/ 34 h 97"/>
                <a:gd name="T50" fmla="*/ 71 w 97"/>
                <a:gd name="T51" fmla="*/ 25 h 97"/>
                <a:gd name="T52" fmla="*/ 60 w 97"/>
                <a:gd name="T53" fmla="*/ 18 h 97"/>
                <a:gd name="T54" fmla="*/ 47 w 97"/>
                <a:gd name="T55" fmla="*/ 16 h 97"/>
                <a:gd name="T56" fmla="*/ 34 w 97"/>
                <a:gd name="T57" fmla="*/ 19 h 97"/>
                <a:gd name="T58" fmla="*/ 25 w 97"/>
                <a:gd name="T59" fmla="*/ 27 h 97"/>
                <a:gd name="T60" fmla="*/ 18 w 97"/>
                <a:gd name="T61" fmla="*/ 37 h 97"/>
                <a:gd name="T62" fmla="*/ 16 w 97"/>
                <a:gd name="T63" fmla="*/ 50 h 97"/>
                <a:gd name="T64" fmla="*/ 19 w 97"/>
                <a:gd name="T65" fmla="*/ 6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1" y="50"/>
                  </a:moveTo>
                  <a:cubicBezTo>
                    <a:pt x="0" y="49"/>
                    <a:pt x="0" y="48"/>
                    <a:pt x="1" y="47"/>
                  </a:cubicBezTo>
                  <a:lnTo>
                    <a:pt x="4" y="31"/>
                  </a:lnTo>
                  <a:cubicBezTo>
                    <a:pt x="4" y="30"/>
                    <a:pt x="4" y="29"/>
                    <a:pt x="5" y="28"/>
                  </a:cubicBezTo>
                  <a:lnTo>
                    <a:pt x="14" y="16"/>
                  </a:lnTo>
                  <a:cubicBezTo>
                    <a:pt x="15" y="15"/>
                    <a:pt x="15" y="15"/>
                    <a:pt x="16" y="14"/>
                  </a:cubicBezTo>
                  <a:lnTo>
                    <a:pt x="28" y="5"/>
                  </a:lnTo>
                  <a:cubicBezTo>
                    <a:pt x="29" y="4"/>
                    <a:pt x="30" y="4"/>
                    <a:pt x="31" y="4"/>
                  </a:cubicBezTo>
                  <a:lnTo>
                    <a:pt x="47" y="1"/>
                  </a:lnTo>
                  <a:cubicBezTo>
                    <a:pt x="48" y="0"/>
                    <a:pt x="49" y="0"/>
                    <a:pt x="50" y="1"/>
                  </a:cubicBezTo>
                  <a:lnTo>
                    <a:pt x="66" y="4"/>
                  </a:lnTo>
                  <a:cubicBezTo>
                    <a:pt x="67" y="4"/>
                    <a:pt x="68" y="4"/>
                    <a:pt x="69" y="5"/>
                  </a:cubicBezTo>
                  <a:lnTo>
                    <a:pt x="82" y="14"/>
                  </a:lnTo>
                  <a:cubicBezTo>
                    <a:pt x="83" y="14"/>
                    <a:pt x="84" y="15"/>
                    <a:pt x="84" y="16"/>
                  </a:cubicBezTo>
                  <a:lnTo>
                    <a:pt x="92" y="28"/>
                  </a:lnTo>
                  <a:cubicBezTo>
                    <a:pt x="93" y="29"/>
                    <a:pt x="93" y="30"/>
                    <a:pt x="93" y="31"/>
                  </a:cubicBezTo>
                  <a:lnTo>
                    <a:pt x="96" y="47"/>
                  </a:lnTo>
                  <a:cubicBezTo>
                    <a:pt x="97" y="48"/>
                    <a:pt x="97" y="49"/>
                    <a:pt x="96" y="50"/>
                  </a:cubicBezTo>
                  <a:lnTo>
                    <a:pt x="93" y="66"/>
                  </a:lnTo>
                  <a:cubicBezTo>
                    <a:pt x="93" y="67"/>
                    <a:pt x="93" y="68"/>
                    <a:pt x="92" y="69"/>
                  </a:cubicBezTo>
                  <a:lnTo>
                    <a:pt x="84" y="82"/>
                  </a:lnTo>
                  <a:cubicBezTo>
                    <a:pt x="84" y="83"/>
                    <a:pt x="83" y="84"/>
                    <a:pt x="82" y="84"/>
                  </a:cubicBezTo>
                  <a:lnTo>
                    <a:pt x="69" y="92"/>
                  </a:lnTo>
                  <a:cubicBezTo>
                    <a:pt x="68" y="93"/>
                    <a:pt x="67" y="93"/>
                    <a:pt x="66" y="93"/>
                  </a:cubicBezTo>
                  <a:lnTo>
                    <a:pt x="50" y="96"/>
                  </a:lnTo>
                  <a:cubicBezTo>
                    <a:pt x="49" y="97"/>
                    <a:pt x="48" y="97"/>
                    <a:pt x="47" y="96"/>
                  </a:cubicBezTo>
                  <a:lnTo>
                    <a:pt x="31" y="93"/>
                  </a:lnTo>
                  <a:cubicBezTo>
                    <a:pt x="30" y="93"/>
                    <a:pt x="29" y="93"/>
                    <a:pt x="28" y="92"/>
                  </a:cubicBezTo>
                  <a:lnTo>
                    <a:pt x="16" y="84"/>
                  </a:lnTo>
                  <a:cubicBezTo>
                    <a:pt x="15" y="84"/>
                    <a:pt x="14" y="83"/>
                    <a:pt x="14" y="82"/>
                  </a:cubicBezTo>
                  <a:lnTo>
                    <a:pt x="5" y="69"/>
                  </a:lnTo>
                  <a:cubicBezTo>
                    <a:pt x="4" y="68"/>
                    <a:pt x="4" y="67"/>
                    <a:pt x="4" y="66"/>
                  </a:cubicBezTo>
                  <a:lnTo>
                    <a:pt x="1" y="50"/>
                  </a:lnTo>
                  <a:close/>
                  <a:moveTo>
                    <a:pt x="19" y="63"/>
                  </a:moveTo>
                  <a:lnTo>
                    <a:pt x="18" y="60"/>
                  </a:lnTo>
                  <a:lnTo>
                    <a:pt x="27" y="73"/>
                  </a:lnTo>
                  <a:lnTo>
                    <a:pt x="25" y="71"/>
                  </a:lnTo>
                  <a:lnTo>
                    <a:pt x="37" y="79"/>
                  </a:lnTo>
                  <a:lnTo>
                    <a:pt x="34" y="78"/>
                  </a:lnTo>
                  <a:lnTo>
                    <a:pt x="50" y="81"/>
                  </a:lnTo>
                  <a:lnTo>
                    <a:pt x="47" y="81"/>
                  </a:lnTo>
                  <a:lnTo>
                    <a:pt x="63" y="78"/>
                  </a:lnTo>
                  <a:lnTo>
                    <a:pt x="60" y="79"/>
                  </a:lnTo>
                  <a:lnTo>
                    <a:pt x="73" y="71"/>
                  </a:lnTo>
                  <a:lnTo>
                    <a:pt x="71" y="73"/>
                  </a:lnTo>
                  <a:lnTo>
                    <a:pt x="79" y="60"/>
                  </a:lnTo>
                  <a:lnTo>
                    <a:pt x="78" y="63"/>
                  </a:lnTo>
                  <a:lnTo>
                    <a:pt x="81" y="47"/>
                  </a:lnTo>
                  <a:lnTo>
                    <a:pt x="81" y="50"/>
                  </a:lnTo>
                  <a:lnTo>
                    <a:pt x="78" y="34"/>
                  </a:lnTo>
                  <a:lnTo>
                    <a:pt x="79" y="37"/>
                  </a:lnTo>
                  <a:lnTo>
                    <a:pt x="71" y="25"/>
                  </a:lnTo>
                  <a:lnTo>
                    <a:pt x="73" y="27"/>
                  </a:lnTo>
                  <a:lnTo>
                    <a:pt x="60" y="18"/>
                  </a:lnTo>
                  <a:lnTo>
                    <a:pt x="63" y="19"/>
                  </a:lnTo>
                  <a:lnTo>
                    <a:pt x="47" y="16"/>
                  </a:lnTo>
                  <a:lnTo>
                    <a:pt x="50" y="16"/>
                  </a:lnTo>
                  <a:lnTo>
                    <a:pt x="34" y="19"/>
                  </a:lnTo>
                  <a:lnTo>
                    <a:pt x="37" y="18"/>
                  </a:lnTo>
                  <a:lnTo>
                    <a:pt x="25" y="27"/>
                  </a:lnTo>
                  <a:lnTo>
                    <a:pt x="27" y="25"/>
                  </a:lnTo>
                  <a:lnTo>
                    <a:pt x="18" y="37"/>
                  </a:lnTo>
                  <a:lnTo>
                    <a:pt x="19" y="34"/>
                  </a:lnTo>
                  <a:lnTo>
                    <a:pt x="16" y="50"/>
                  </a:lnTo>
                  <a:lnTo>
                    <a:pt x="16" y="47"/>
                  </a:lnTo>
                  <a:lnTo>
                    <a:pt x="19" y="6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5336"/>
          <p:cNvGrpSpPr/>
          <p:nvPr/>
        </p:nvGrpSpPr>
        <p:grpSpPr>
          <a:xfrm>
            <a:off x="4286117" y="1327044"/>
            <a:ext cx="3826533" cy="4402214"/>
            <a:chOff x="4712296" y="1336169"/>
            <a:chExt cx="3826533" cy="4402214"/>
          </a:xfrm>
        </p:grpSpPr>
        <p:sp>
          <p:nvSpPr>
            <p:cNvPr id="26" name="Freeform 28"/>
            <p:cNvSpPr>
              <a:spLocks/>
            </p:cNvSpPr>
            <p:nvPr/>
          </p:nvSpPr>
          <p:spPr bwMode="auto">
            <a:xfrm>
              <a:off x="4906402" y="1584193"/>
              <a:ext cx="3430857" cy="3780081"/>
            </a:xfrm>
            <a:custGeom>
              <a:avLst/>
              <a:gdLst>
                <a:gd name="T0" fmla="*/ 0 w 7504"/>
                <a:gd name="T1" fmla="*/ 1251 h 8272"/>
                <a:gd name="T2" fmla="*/ 1251 w 7504"/>
                <a:gd name="T3" fmla="*/ 0 h 8272"/>
                <a:gd name="T4" fmla="*/ 1251 w 7504"/>
                <a:gd name="T5" fmla="*/ 0 h 8272"/>
                <a:gd name="T6" fmla="*/ 1251 w 7504"/>
                <a:gd name="T7" fmla="*/ 0 h 8272"/>
                <a:gd name="T8" fmla="*/ 6254 w 7504"/>
                <a:gd name="T9" fmla="*/ 0 h 8272"/>
                <a:gd name="T10" fmla="*/ 6254 w 7504"/>
                <a:gd name="T11" fmla="*/ 0 h 8272"/>
                <a:gd name="T12" fmla="*/ 7504 w 7504"/>
                <a:gd name="T13" fmla="*/ 1251 h 8272"/>
                <a:gd name="T14" fmla="*/ 7504 w 7504"/>
                <a:gd name="T15" fmla="*/ 1251 h 8272"/>
                <a:gd name="T16" fmla="*/ 7504 w 7504"/>
                <a:gd name="T17" fmla="*/ 1251 h 8272"/>
                <a:gd name="T18" fmla="*/ 7504 w 7504"/>
                <a:gd name="T19" fmla="*/ 7022 h 8272"/>
                <a:gd name="T20" fmla="*/ 7504 w 7504"/>
                <a:gd name="T21" fmla="*/ 7022 h 8272"/>
                <a:gd name="T22" fmla="*/ 6254 w 7504"/>
                <a:gd name="T23" fmla="*/ 8272 h 8272"/>
                <a:gd name="T24" fmla="*/ 6254 w 7504"/>
                <a:gd name="T25" fmla="*/ 8272 h 8272"/>
                <a:gd name="T26" fmla="*/ 6254 w 7504"/>
                <a:gd name="T27" fmla="*/ 8272 h 8272"/>
                <a:gd name="T28" fmla="*/ 1251 w 7504"/>
                <a:gd name="T29" fmla="*/ 8272 h 8272"/>
                <a:gd name="T30" fmla="*/ 1251 w 7504"/>
                <a:gd name="T31" fmla="*/ 8272 h 8272"/>
                <a:gd name="T32" fmla="*/ 0 w 7504"/>
                <a:gd name="T33" fmla="*/ 7022 h 8272"/>
                <a:gd name="T34" fmla="*/ 0 w 7504"/>
                <a:gd name="T35" fmla="*/ 7022 h 8272"/>
                <a:gd name="T36" fmla="*/ 0 w 7504"/>
                <a:gd name="T37" fmla="*/ 1251 h 8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04" h="8272">
                  <a:moveTo>
                    <a:pt x="0" y="1251"/>
                  </a:moveTo>
                  <a:cubicBezTo>
                    <a:pt x="0" y="560"/>
                    <a:pt x="560" y="0"/>
                    <a:pt x="1251" y="0"/>
                  </a:cubicBezTo>
                  <a:cubicBezTo>
                    <a:pt x="1251" y="0"/>
                    <a:pt x="1251" y="0"/>
                    <a:pt x="1251" y="0"/>
                  </a:cubicBezTo>
                  <a:lnTo>
                    <a:pt x="1251" y="0"/>
                  </a:lnTo>
                  <a:lnTo>
                    <a:pt x="6254" y="0"/>
                  </a:lnTo>
                  <a:cubicBezTo>
                    <a:pt x="6945" y="0"/>
                    <a:pt x="7504" y="560"/>
                    <a:pt x="7504" y="1251"/>
                  </a:cubicBezTo>
                  <a:cubicBezTo>
                    <a:pt x="7504" y="1251"/>
                    <a:pt x="7504" y="1251"/>
                    <a:pt x="7504" y="1251"/>
                  </a:cubicBezTo>
                  <a:lnTo>
                    <a:pt x="7504" y="1251"/>
                  </a:lnTo>
                  <a:lnTo>
                    <a:pt x="7504" y="7022"/>
                  </a:lnTo>
                  <a:cubicBezTo>
                    <a:pt x="7504" y="7713"/>
                    <a:pt x="6945" y="8272"/>
                    <a:pt x="6254" y="8272"/>
                  </a:cubicBezTo>
                  <a:cubicBezTo>
                    <a:pt x="6254" y="8272"/>
                    <a:pt x="6254" y="8272"/>
                    <a:pt x="6254" y="8272"/>
                  </a:cubicBezTo>
                  <a:lnTo>
                    <a:pt x="6254" y="8272"/>
                  </a:lnTo>
                  <a:lnTo>
                    <a:pt x="1251" y="8272"/>
                  </a:lnTo>
                  <a:cubicBezTo>
                    <a:pt x="560" y="8272"/>
                    <a:pt x="0" y="7713"/>
                    <a:pt x="0" y="7022"/>
                  </a:cubicBezTo>
                  <a:cubicBezTo>
                    <a:pt x="0" y="7022"/>
                    <a:pt x="0" y="7022"/>
                    <a:pt x="0" y="7022"/>
                  </a:cubicBezTo>
                  <a:lnTo>
                    <a:pt x="0" y="1251"/>
                  </a:lnTo>
                  <a:close/>
                </a:path>
              </a:pathLst>
            </a:custGeom>
            <a:solidFill>
              <a:srgbClr val="D5EBF3"/>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noEditPoints="1"/>
            </p:cNvSpPr>
            <p:nvPr/>
          </p:nvSpPr>
          <p:spPr bwMode="auto">
            <a:xfrm>
              <a:off x="4909720" y="1584193"/>
              <a:ext cx="3452424" cy="3801648"/>
            </a:xfrm>
            <a:custGeom>
              <a:avLst/>
              <a:gdLst>
                <a:gd name="T0" fmla="*/ 14 w 4162"/>
                <a:gd name="T1" fmla="*/ 561 h 4583"/>
                <a:gd name="T2" fmla="*/ 84 w 4162"/>
                <a:gd name="T3" fmla="*/ 368 h 4583"/>
                <a:gd name="T4" fmla="*/ 205 w 4162"/>
                <a:gd name="T5" fmla="*/ 206 h 4583"/>
                <a:gd name="T6" fmla="*/ 367 w 4162"/>
                <a:gd name="T7" fmla="*/ 85 h 4583"/>
                <a:gd name="T8" fmla="*/ 560 w 4162"/>
                <a:gd name="T9" fmla="*/ 14 h 4583"/>
                <a:gd name="T10" fmla="*/ 3460 w 4162"/>
                <a:gd name="T11" fmla="*/ 0 h 4583"/>
                <a:gd name="T12" fmla="*/ 3668 w 4162"/>
                <a:gd name="T13" fmla="*/ 31 h 4583"/>
                <a:gd name="T14" fmla="*/ 3852 w 4162"/>
                <a:gd name="T15" fmla="*/ 120 h 4583"/>
                <a:gd name="T16" fmla="*/ 4002 w 4162"/>
                <a:gd name="T17" fmla="*/ 255 h 4583"/>
                <a:gd name="T18" fmla="*/ 4107 w 4162"/>
                <a:gd name="T19" fmla="*/ 428 h 4583"/>
                <a:gd name="T20" fmla="*/ 4159 w 4162"/>
                <a:gd name="T21" fmla="*/ 630 h 4583"/>
                <a:gd name="T22" fmla="*/ 4159 w 4162"/>
                <a:gd name="T23" fmla="*/ 3953 h 4583"/>
                <a:gd name="T24" fmla="*/ 4107 w 4162"/>
                <a:gd name="T25" fmla="*/ 4154 h 4583"/>
                <a:gd name="T26" fmla="*/ 4003 w 4162"/>
                <a:gd name="T27" fmla="*/ 4327 h 4583"/>
                <a:gd name="T28" fmla="*/ 3853 w 4162"/>
                <a:gd name="T29" fmla="*/ 4463 h 4583"/>
                <a:gd name="T30" fmla="*/ 3670 w 4162"/>
                <a:gd name="T31" fmla="*/ 4552 h 4583"/>
                <a:gd name="T32" fmla="*/ 3461 w 4162"/>
                <a:gd name="T33" fmla="*/ 4583 h 4583"/>
                <a:gd name="T34" fmla="*/ 562 w 4162"/>
                <a:gd name="T35" fmla="*/ 4569 h 4583"/>
                <a:gd name="T36" fmla="*/ 368 w 4162"/>
                <a:gd name="T37" fmla="*/ 4499 h 4583"/>
                <a:gd name="T38" fmla="*/ 206 w 4162"/>
                <a:gd name="T39" fmla="*/ 4378 h 4583"/>
                <a:gd name="T40" fmla="*/ 85 w 4162"/>
                <a:gd name="T41" fmla="*/ 4217 h 4583"/>
                <a:gd name="T42" fmla="*/ 14 w 4162"/>
                <a:gd name="T43" fmla="*/ 4023 h 4583"/>
                <a:gd name="T44" fmla="*/ 0 w 4162"/>
                <a:gd name="T45" fmla="*/ 702 h 4583"/>
                <a:gd name="T46" fmla="*/ 40 w 4162"/>
                <a:gd name="T47" fmla="*/ 4017 h 4583"/>
                <a:gd name="T48" fmla="*/ 108 w 4162"/>
                <a:gd name="T49" fmla="*/ 4203 h 4583"/>
                <a:gd name="T50" fmla="*/ 224 w 4162"/>
                <a:gd name="T51" fmla="*/ 4359 h 4583"/>
                <a:gd name="T52" fmla="*/ 380 w 4162"/>
                <a:gd name="T53" fmla="*/ 4475 h 4583"/>
                <a:gd name="T54" fmla="*/ 566 w 4162"/>
                <a:gd name="T55" fmla="*/ 4543 h 4583"/>
                <a:gd name="T56" fmla="*/ 3459 w 4162"/>
                <a:gd name="T57" fmla="*/ 4557 h 4583"/>
                <a:gd name="T58" fmla="*/ 3660 w 4162"/>
                <a:gd name="T59" fmla="*/ 4527 h 4583"/>
                <a:gd name="T60" fmla="*/ 3837 w 4162"/>
                <a:gd name="T61" fmla="*/ 4442 h 4583"/>
                <a:gd name="T62" fmla="*/ 3981 w 4162"/>
                <a:gd name="T63" fmla="*/ 4311 h 4583"/>
                <a:gd name="T64" fmla="*/ 4083 w 4162"/>
                <a:gd name="T65" fmla="*/ 4145 h 4583"/>
                <a:gd name="T66" fmla="*/ 4132 w 4162"/>
                <a:gd name="T67" fmla="*/ 3951 h 4583"/>
                <a:gd name="T68" fmla="*/ 4133 w 4162"/>
                <a:gd name="T69" fmla="*/ 634 h 4583"/>
                <a:gd name="T70" fmla="*/ 4083 w 4162"/>
                <a:gd name="T71" fmla="*/ 440 h 4583"/>
                <a:gd name="T72" fmla="*/ 3982 w 4162"/>
                <a:gd name="T73" fmla="*/ 273 h 4583"/>
                <a:gd name="T74" fmla="*/ 3838 w 4162"/>
                <a:gd name="T75" fmla="*/ 142 h 4583"/>
                <a:gd name="T76" fmla="*/ 3662 w 4162"/>
                <a:gd name="T77" fmla="*/ 57 h 4583"/>
                <a:gd name="T78" fmla="*/ 3460 w 4162"/>
                <a:gd name="T79" fmla="*/ 26 h 4583"/>
                <a:gd name="T80" fmla="*/ 567 w 4162"/>
                <a:gd name="T81" fmla="*/ 40 h 4583"/>
                <a:gd name="T82" fmla="*/ 381 w 4162"/>
                <a:gd name="T83" fmla="*/ 108 h 4583"/>
                <a:gd name="T84" fmla="*/ 224 w 4162"/>
                <a:gd name="T85" fmla="*/ 224 h 4583"/>
                <a:gd name="T86" fmla="*/ 108 w 4162"/>
                <a:gd name="T87" fmla="*/ 380 h 4583"/>
                <a:gd name="T88" fmla="*/ 40 w 4162"/>
                <a:gd name="T89" fmla="*/ 565 h 4583"/>
                <a:gd name="T90" fmla="*/ 26 w 4162"/>
                <a:gd name="T91" fmla="*/ 3881 h 4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62" h="4583">
                  <a:moveTo>
                    <a:pt x="0" y="702"/>
                  </a:moveTo>
                  <a:lnTo>
                    <a:pt x="3" y="631"/>
                  </a:lnTo>
                  <a:lnTo>
                    <a:pt x="14" y="561"/>
                  </a:lnTo>
                  <a:lnTo>
                    <a:pt x="31" y="494"/>
                  </a:lnTo>
                  <a:lnTo>
                    <a:pt x="55" y="429"/>
                  </a:lnTo>
                  <a:lnTo>
                    <a:pt x="84" y="368"/>
                  </a:lnTo>
                  <a:lnTo>
                    <a:pt x="120" y="310"/>
                  </a:lnTo>
                  <a:lnTo>
                    <a:pt x="160" y="256"/>
                  </a:lnTo>
                  <a:lnTo>
                    <a:pt x="205" y="206"/>
                  </a:lnTo>
                  <a:lnTo>
                    <a:pt x="255" y="161"/>
                  </a:lnTo>
                  <a:lnTo>
                    <a:pt x="309" y="120"/>
                  </a:lnTo>
                  <a:lnTo>
                    <a:pt x="367" y="85"/>
                  </a:lnTo>
                  <a:lnTo>
                    <a:pt x="428" y="55"/>
                  </a:lnTo>
                  <a:lnTo>
                    <a:pt x="493" y="32"/>
                  </a:lnTo>
                  <a:lnTo>
                    <a:pt x="560" y="14"/>
                  </a:lnTo>
                  <a:lnTo>
                    <a:pt x="630" y="3"/>
                  </a:lnTo>
                  <a:lnTo>
                    <a:pt x="702" y="0"/>
                  </a:lnTo>
                  <a:lnTo>
                    <a:pt x="3460" y="0"/>
                  </a:lnTo>
                  <a:lnTo>
                    <a:pt x="3531" y="3"/>
                  </a:lnTo>
                  <a:lnTo>
                    <a:pt x="3601" y="14"/>
                  </a:lnTo>
                  <a:lnTo>
                    <a:pt x="3668" y="31"/>
                  </a:lnTo>
                  <a:lnTo>
                    <a:pt x="3733" y="55"/>
                  </a:lnTo>
                  <a:lnTo>
                    <a:pt x="3794" y="84"/>
                  </a:lnTo>
                  <a:lnTo>
                    <a:pt x="3852" y="120"/>
                  </a:lnTo>
                  <a:lnTo>
                    <a:pt x="3906" y="160"/>
                  </a:lnTo>
                  <a:lnTo>
                    <a:pt x="3956" y="205"/>
                  </a:lnTo>
                  <a:lnTo>
                    <a:pt x="4002" y="255"/>
                  </a:lnTo>
                  <a:lnTo>
                    <a:pt x="4042" y="309"/>
                  </a:lnTo>
                  <a:lnTo>
                    <a:pt x="4077" y="367"/>
                  </a:lnTo>
                  <a:lnTo>
                    <a:pt x="4107" y="428"/>
                  </a:lnTo>
                  <a:lnTo>
                    <a:pt x="4131" y="493"/>
                  </a:lnTo>
                  <a:lnTo>
                    <a:pt x="4148" y="560"/>
                  </a:lnTo>
                  <a:lnTo>
                    <a:pt x="4159" y="630"/>
                  </a:lnTo>
                  <a:lnTo>
                    <a:pt x="4162" y="701"/>
                  </a:lnTo>
                  <a:lnTo>
                    <a:pt x="4162" y="3881"/>
                  </a:lnTo>
                  <a:lnTo>
                    <a:pt x="4159" y="3953"/>
                  </a:lnTo>
                  <a:lnTo>
                    <a:pt x="4148" y="4022"/>
                  </a:lnTo>
                  <a:lnTo>
                    <a:pt x="4131" y="4089"/>
                  </a:lnTo>
                  <a:lnTo>
                    <a:pt x="4107" y="4154"/>
                  </a:lnTo>
                  <a:lnTo>
                    <a:pt x="4078" y="4216"/>
                  </a:lnTo>
                  <a:lnTo>
                    <a:pt x="4043" y="4273"/>
                  </a:lnTo>
                  <a:lnTo>
                    <a:pt x="4003" y="4327"/>
                  </a:lnTo>
                  <a:lnTo>
                    <a:pt x="3957" y="4378"/>
                  </a:lnTo>
                  <a:lnTo>
                    <a:pt x="3907" y="4423"/>
                  </a:lnTo>
                  <a:lnTo>
                    <a:pt x="3853" y="4463"/>
                  </a:lnTo>
                  <a:lnTo>
                    <a:pt x="3795" y="4498"/>
                  </a:lnTo>
                  <a:lnTo>
                    <a:pt x="3734" y="4528"/>
                  </a:lnTo>
                  <a:lnTo>
                    <a:pt x="3670" y="4552"/>
                  </a:lnTo>
                  <a:lnTo>
                    <a:pt x="3602" y="4569"/>
                  </a:lnTo>
                  <a:lnTo>
                    <a:pt x="3533" y="4580"/>
                  </a:lnTo>
                  <a:lnTo>
                    <a:pt x="3461" y="4583"/>
                  </a:lnTo>
                  <a:lnTo>
                    <a:pt x="702" y="4583"/>
                  </a:lnTo>
                  <a:lnTo>
                    <a:pt x="631" y="4580"/>
                  </a:lnTo>
                  <a:lnTo>
                    <a:pt x="562" y="4569"/>
                  </a:lnTo>
                  <a:lnTo>
                    <a:pt x="494" y="4552"/>
                  </a:lnTo>
                  <a:lnTo>
                    <a:pt x="429" y="4528"/>
                  </a:lnTo>
                  <a:lnTo>
                    <a:pt x="368" y="4499"/>
                  </a:lnTo>
                  <a:lnTo>
                    <a:pt x="310" y="4464"/>
                  </a:lnTo>
                  <a:lnTo>
                    <a:pt x="256" y="4424"/>
                  </a:lnTo>
                  <a:lnTo>
                    <a:pt x="206" y="4378"/>
                  </a:lnTo>
                  <a:lnTo>
                    <a:pt x="161" y="4328"/>
                  </a:lnTo>
                  <a:lnTo>
                    <a:pt x="120" y="4274"/>
                  </a:lnTo>
                  <a:lnTo>
                    <a:pt x="85" y="4217"/>
                  </a:lnTo>
                  <a:lnTo>
                    <a:pt x="55" y="4156"/>
                  </a:lnTo>
                  <a:lnTo>
                    <a:pt x="31" y="4091"/>
                  </a:lnTo>
                  <a:lnTo>
                    <a:pt x="14" y="4023"/>
                  </a:lnTo>
                  <a:lnTo>
                    <a:pt x="3" y="3954"/>
                  </a:lnTo>
                  <a:lnTo>
                    <a:pt x="0" y="3882"/>
                  </a:lnTo>
                  <a:lnTo>
                    <a:pt x="0" y="702"/>
                  </a:lnTo>
                  <a:close/>
                  <a:moveTo>
                    <a:pt x="26" y="3881"/>
                  </a:moveTo>
                  <a:lnTo>
                    <a:pt x="29" y="3950"/>
                  </a:lnTo>
                  <a:lnTo>
                    <a:pt x="40" y="4017"/>
                  </a:lnTo>
                  <a:lnTo>
                    <a:pt x="56" y="4082"/>
                  </a:lnTo>
                  <a:lnTo>
                    <a:pt x="79" y="4144"/>
                  </a:lnTo>
                  <a:lnTo>
                    <a:pt x="108" y="4203"/>
                  </a:lnTo>
                  <a:lnTo>
                    <a:pt x="142" y="4259"/>
                  </a:lnTo>
                  <a:lnTo>
                    <a:pt x="180" y="4310"/>
                  </a:lnTo>
                  <a:lnTo>
                    <a:pt x="224" y="4359"/>
                  </a:lnTo>
                  <a:lnTo>
                    <a:pt x="272" y="4402"/>
                  </a:lnTo>
                  <a:lnTo>
                    <a:pt x="324" y="4441"/>
                  </a:lnTo>
                  <a:lnTo>
                    <a:pt x="380" y="4475"/>
                  </a:lnTo>
                  <a:lnTo>
                    <a:pt x="439" y="4504"/>
                  </a:lnTo>
                  <a:lnTo>
                    <a:pt x="501" y="4526"/>
                  </a:lnTo>
                  <a:lnTo>
                    <a:pt x="566" y="4543"/>
                  </a:lnTo>
                  <a:lnTo>
                    <a:pt x="633" y="4553"/>
                  </a:lnTo>
                  <a:lnTo>
                    <a:pt x="702" y="4557"/>
                  </a:lnTo>
                  <a:lnTo>
                    <a:pt x="3459" y="4557"/>
                  </a:lnTo>
                  <a:lnTo>
                    <a:pt x="3529" y="4554"/>
                  </a:lnTo>
                  <a:lnTo>
                    <a:pt x="3595" y="4543"/>
                  </a:lnTo>
                  <a:lnTo>
                    <a:pt x="3660" y="4527"/>
                  </a:lnTo>
                  <a:lnTo>
                    <a:pt x="3723" y="4504"/>
                  </a:lnTo>
                  <a:lnTo>
                    <a:pt x="3782" y="4476"/>
                  </a:lnTo>
                  <a:lnTo>
                    <a:pt x="3837" y="4442"/>
                  </a:lnTo>
                  <a:lnTo>
                    <a:pt x="3889" y="4403"/>
                  </a:lnTo>
                  <a:lnTo>
                    <a:pt x="3938" y="4359"/>
                  </a:lnTo>
                  <a:lnTo>
                    <a:pt x="3981" y="4311"/>
                  </a:lnTo>
                  <a:lnTo>
                    <a:pt x="4020" y="4260"/>
                  </a:lnTo>
                  <a:lnTo>
                    <a:pt x="4054" y="4204"/>
                  </a:lnTo>
                  <a:lnTo>
                    <a:pt x="4083" y="4145"/>
                  </a:lnTo>
                  <a:lnTo>
                    <a:pt x="4105" y="4083"/>
                  </a:lnTo>
                  <a:lnTo>
                    <a:pt x="4122" y="4018"/>
                  </a:lnTo>
                  <a:lnTo>
                    <a:pt x="4132" y="3951"/>
                  </a:lnTo>
                  <a:lnTo>
                    <a:pt x="4136" y="3881"/>
                  </a:lnTo>
                  <a:lnTo>
                    <a:pt x="4136" y="703"/>
                  </a:lnTo>
                  <a:lnTo>
                    <a:pt x="4133" y="634"/>
                  </a:lnTo>
                  <a:lnTo>
                    <a:pt x="4122" y="566"/>
                  </a:lnTo>
                  <a:lnTo>
                    <a:pt x="4106" y="502"/>
                  </a:lnTo>
                  <a:lnTo>
                    <a:pt x="4083" y="440"/>
                  </a:lnTo>
                  <a:lnTo>
                    <a:pt x="4055" y="381"/>
                  </a:lnTo>
                  <a:lnTo>
                    <a:pt x="4021" y="325"/>
                  </a:lnTo>
                  <a:lnTo>
                    <a:pt x="3982" y="273"/>
                  </a:lnTo>
                  <a:lnTo>
                    <a:pt x="3938" y="224"/>
                  </a:lnTo>
                  <a:lnTo>
                    <a:pt x="3890" y="181"/>
                  </a:lnTo>
                  <a:lnTo>
                    <a:pt x="3838" y="142"/>
                  </a:lnTo>
                  <a:lnTo>
                    <a:pt x="3783" y="108"/>
                  </a:lnTo>
                  <a:lnTo>
                    <a:pt x="3724" y="79"/>
                  </a:lnTo>
                  <a:lnTo>
                    <a:pt x="3662" y="57"/>
                  </a:lnTo>
                  <a:lnTo>
                    <a:pt x="3597" y="40"/>
                  </a:lnTo>
                  <a:lnTo>
                    <a:pt x="3530" y="29"/>
                  </a:lnTo>
                  <a:lnTo>
                    <a:pt x="3460" y="26"/>
                  </a:lnTo>
                  <a:lnTo>
                    <a:pt x="703" y="26"/>
                  </a:lnTo>
                  <a:lnTo>
                    <a:pt x="634" y="29"/>
                  </a:lnTo>
                  <a:lnTo>
                    <a:pt x="567" y="40"/>
                  </a:lnTo>
                  <a:lnTo>
                    <a:pt x="502" y="56"/>
                  </a:lnTo>
                  <a:lnTo>
                    <a:pt x="440" y="79"/>
                  </a:lnTo>
                  <a:lnTo>
                    <a:pt x="381" y="108"/>
                  </a:lnTo>
                  <a:lnTo>
                    <a:pt x="325" y="142"/>
                  </a:lnTo>
                  <a:lnTo>
                    <a:pt x="273" y="180"/>
                  </a:lnTo>
                  <a:lnTo>
                    <a:pt x="224" y="224"/>
                  </a:lnTo>
                  <a:lnTo>
                    <a:pt x="181" y="272"/>
                  </a:lnTo>
                  <a:lnTo>
                    <a:pt x="142" y="324"/>
                  </a:lnTo>
                  <a:lnTo>
                    <a:pt x="108" y="380"/>
                  </a:lnTo>
                  <a:lnTo>
                    <a:pt x="79" y="439"/>
                  </a:lnTo>
                  <a:lnTo>
                    <a:pt x="57" y="500"/>
                  </a:lnTo>
                  <a:lnTo>
                    <a:pt x="40" y="565"/>
                  </a:lnTo>
                  <a:lnTo>
                    <a:pt x="29" y="633"/>
                  </a:lnTo>
                  <a:lnTo>
                    <a:pt x="26" y="702"/>
                  </a:lnTo>
                  <a:lnTo>
                    <a:pt x="26" y="3881"/>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30"/>
            <p:cNvSpPr>
              <a:spLocks noEditPoints="1"/>
            </p:cNvSpPr>
            <p:nvPr/>
          </p:nvSpPr>
          <p:spPr bwMode="auto">
            <a:xfrm>
              <a:off x="4712296" y="2294254"/>
              <a:ext cx="1801697" cy="87928"/>
            </a:xfrm>
            <a:custGeom>
              <a:avLst/>
              <a:gdLst>
                <a:gd name="T0" fmla="*/ 0 w 2172"/>
                <a:gd name="T1" fmla="*/ 35 h 106"/>
                <a:gd name="T2" fmla="*/ 2084 w 2172"/>
                <a:gd name="T3" fmla="*/ 35 h 106"/>
                <a:gd name="T4" fmla="*/ 2084 w 2172"/>
                <a:gd name="T5" fmla="*/ 71 h 106"/>
                <a:gd name="T6" fmla="*/ 0 w 2172"/>
                <a:gd name="T7" fmla="*/ 71 h 106"/>
                <a:gd name="T8" fmla="*/ 0 w 2172"/>
                <a:gd name="T9" fmla="*/ 35 h 106"/>
                <a:gd name="T10" fmla="*/ 2066 w 2172"/>
                <a:gd name="T11" fmla="*/ 0 h 106"/>
                <a:gd name="T12" fmla="*/ 2172 w 2172"/>
                <a:gd name="T13" fmla="*/ 53 h 106"/>
                <a:gd name="T14" fmla="*/ 2066 w 2172"/>
                <a:gd name="T15" fmla="*/ 106 h 106"/>
                <a:gd name="T16" fmla="*/ 2066 w 2172"/>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2" h="106">
                  <a:moveTo>
                    <a:pt x="0" y="35"/>
                  </a:moveTo>
                  <a:lnTo>
                    <a:pt x="2084" y="35"/>
                  </a:lnTo>
                  <a:lnTo>
                    <a:pt x="2084" y="71"/>
                  </a:lnTo>
                  <a:lnTo>
                    <a:pt x="0" y="71"/>
                  </a:lnTo>
                  <a:lnTo>
                    <a:pt x="0" y="35"/>
                  </a:lnTo>
                  <a:close/>
                  <a:moveTo>
                    <a:pt x="2066" y="0"/>
                  </a:moveTo>
                  <a:lnTo>
                    <a:pt x="2172" y="53"/>
                  </a:lnTo>
                  <a:lnTo>
                    <a:pt x="2066" y="106"/>
                  </a:lnTo>
                  <a:lnTo>
                    <a:pt x="2066" y="0"/>
                  </a:lnTo>
                  <a:close/>
                </a:path>
              </a:pathLst>
            </a:custGeom>
            <a:solidFill>
              <a:srgbClr val="0070C0"/>
            </a:solidFill>
            <a:ln w="635">
              <a:solidFill>
                <a:srgbClr val="0070C0"/>
              </a:soli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151"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1203" y="1764197"/>
              <a:ext cx="578169" cy="299453"/>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1203" y="1764197"/>
              <a:ext cx="578169" cy="29945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33"/>
            <p:cNvSpPr>
              <a:spLocks noChangeArrowheads="1"/>
            </p:cNvSpPr>
            <p:nvPr/>
          </p:nvSpPr>
          <p:spPr bwMode="auto">
            <a:xfrm>
              <a:off x="7598164" y="1753413"/>
              <a:ext cx="2564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i="1" dirty="0">
                  <a:solidFill>
                    <a:srgbClr val="000000"/>
                  </a:solidFill>
                  <a:latin typeface="Arial" panose="020B0604020202020204" pitchFamily="34" charset="0"/>
                </a:rPr>
                <a:t>i.MX</a:t>
              </a:r>
              <a:endParaRPr lang="en-US" altLang="en-US" dirty="0">
                <a:latin typeface="Arial" panose="020B0604020202020204" pitchFamily="34" charset="0"/>
              </a:endParaRPr>
            </a:p>
          </p:txBody>
        </p:sp>
        <p:sp>
          <p:nvSpPr>
            <p:cNvPr id="30" name="Freeform 34"/>
            <p:cNvSpPr>
              <a:spLocks/>
            </p:cNvSpPr>
            <p:nvPr/>
          </p:nvSpPr>
          <p:spPr bwMode="auto">
            <a:xfrm>
              <a:off x="7302029" y="1782446"/>
              <a:ext cx="87928" cy="43964"/>
            </a:xfrm>
            <a:custGeom>
              <a:avLst/>
              <a:gdLst>
                <a:gd name="T0" fmla="*/ 41 w 106"/>
                <a:gd name="T1" fmla="*/ 53 h 53"/>
                <a:gd name="T2" fmla="*/ 106 w 106"/>
                <a:gd name="T3" fmla="*/ 18 h 53"/>
                <a:gd name="T4" fmla="*/ 66 w 106"/>
                <a:gd name="T5" fmla="*/ 0 h 53"/>
                <a:gd name="T6" fmla="*/ 0 w 106"/>
                <a:gd name="T7" fmla="*/ 35 h 53"/>
                <a:gd name="T8" fmla="*/ 41 w 106"/>
                <a:gd name="T9" fmla="*/ 53 h 53"/>
              </a:gdLst>
              <a:ahLst/>
              <a:cxnLst>
                <a:cxn ang="0">
                  <a:pos x="T0" y="T1"/>
                </a:cxn>
                <a:cxn ang="0">
                  <a:pos x="T2" y="T3"/>
                </a:cxn>
                <a:cxn ang="0">
                  <a:pos x="T4" y="T5"/>
                </a:cxn>
                <a:cxn ang="0">
                  <a:pos x="T6" y="T7"/>
                </a:cxn>
                <a:cxn ang="0">
                  <a:pos x="T8" y="T9"/>
                </a:cxn>
              </a:cxnLst>
              <a:rect l="0" t="0" r="r" b="b"/>
              <a:pathLst>
                <a:path w="106" h="53">
                  <a:moveTo>
                    <a:pt x="41" y="53"/>
                  </a:moveTo>
                  <a:lnTo>
                    <a:pt x="106" y="18"/>
                  </a:lnTo>
                  <a:lnTo>
                    <a:pt x="66" y="0"/>
                  </a:lnTo>
                  <a:lnTo>
                    <a:pt x="0" y="35"/>
                  </a:lnTo>
                  <a:lnTo>
                    <a:pt x="4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5"/>
            <p:cNvSpPr>
              <a:spLocks/>
            </p:cNvSpPr>
            <p:nvPr/>
          </p:nvSpPr>
          <p:spPr bwMode="auto">
            <a:xfrm>
              <a:off x="7353459" y="1804013"/>
              <a:ext cx="80463" cy="51430"/>
            </a:xfrm>
            <a:custGeom>
              <a:avLst/>
              <a:gdLst>
                <a:gd name="T0" fmla="*/ 36 w 97"/>
                <a:gd name="T1" fmla="*/ 62 h 62"/>
                <a:gd name="T2" fmla="*/ 97 w 97"/>
                <a:gd name="T3" fmla="*/ 23 h 62"/>
                <a:gd name="T4" fmla="*/ 61 w 97"/>
                <a:gd name="T5" fmla="*/ 0 h 62"/>
                <a:gd name="T6" fmla="*/ 0 w 97"/>
                <a:gd name="T7" fmla="*/ 40 h 62"/>
                <a:gd name="T8" fmla="*/ 36 w 97"/>
                <a:gd name="T9" fmla="*/ 62 h 62"/>
              </a:gdLst>
              <a:ahLst/>
              <a:cxnLst>
                <a:cxn ang="0">
                  <a:pos x="T0" y="T1"/>
                </a:cxn>
                <a:cxn ang="0">
                  <a:pos x="T2" y="T3"/>
                </a:cxn>
                <a:cxn ang="0">
                  <a:pos x="T4" y="T5"/>
                </a:cxn>
                <a:cxn ang="0">
                  <a:pos x="T6" y="T7"/>
                </a:cxn>
                <a:cxn ang="0">
                  <a:pos x="T8" y="T9"/>
                </a:cxn>
              </a:cxnLst>
              <a:rect l="0" t="0" r="r" b="b"/>
              <a:pathLst>
                <a:path w="97" h="62">
                  <a:moveTo>
                    <a:pt x="36" y="62"/>
                  </a:moveTo>
                  <a:lnTo>
                    <a:pt x="97" y="23"/>
                  </a:lnTo>
                  <a:lnTo>
                    <a:pt x="61" y="0"/>
                  </a:lnTo>
                  <a:lnTo>
                    <a:pt x="0" y="40"/>
                  </a:lnTo>
                  <a:lnTo>
                    <a:pt x="3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3" name="Freeform 36"/>
            <p:cNvSpPr>
              <a:spLocks/>
            </p:cNvSpPr>
            <p:nvPr/>
          </p:nvSpPr>
          <p:spPr bwMode="auto">
            <a:xfrm>
              <a:off x="7397423" y="1833876"/>
              <a:ext cx="87928" cy="43964"/>
            </a:xfrm>
            <a:custGeom>
              <a:avLst/>
              <a:gdLst>
                <a:gd name="T0" fmla="*/ 41 w 106"/>
                <a:gd name="T1" fmla="*/ 53 h 53"/>
                <a:gd name="T2" fmla="*/ 106 w 106"/>
                <a:gd name="T3" fmla="*/ 18 h 53"/>
                <a:gd name="T4" fmla="*/ 66 w 106"/>
                <a:gd name="T5" fmla="*/ 0 h 53"/>
                <a:gd name="T6" fmla="*/ 0 w 106"/>
                <a:gd name="T7" fmla="*/ 35 h 53"/>
                <a:gd name="T8" fmla="*/ 41 w 106"/>
                <a:gd name="T9" fmla="*/ 53 h 53"/>
              </a:gdLst>
              <a:ahLst/>
              <a:cxnLst>
                <a:cxn ang="0">
                  <a:pos x="T0" y="T1"/>
                </a:cxn>
                <a:cxn ang="0">
                  <a:pos x="T2" y="T3"/>
                </a:cxn>
                <a:cxn ang="0">
                  <a:pos x="T4" y="T5"/>
                </a:cxn>
                <a:cxn ang="0">
                  <a:pos x="T6" y="T7"/>
                </a:cxn>
                <a:cxn ang="0">
                  <a:pos x="T8" y="T9"/>
                </a:cxn>
              </a:cxnLst>
              <a:rect l="0" t="0" r="r" b="b"/>
              <a:pathLst>
                <a:path w="106" h="53">
                  <a:moveTo>
                    <a:pt x="41" y="53"/>
                  </a:moveTo>
                  <a:lnTo>
                    <a:pt x="106" y="18"/>
                  </a:lnTo>
                  <a:lnTo>
                    <a:pt x="66" y="0"/>
                  </a:lnTo>
                  <a:lnTo>
                    <a:pt x="0" y="35"/>
                  </a:lnTo>
                  <a:lnTo>
                    <a:pt x="4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4" name="Freeform 37"/>
            <p:cNvSpPr>
              <a:spLocks/>
            </p:cNvSpPr>
            <p:nvPr/>
          </p:nvSpPr>
          <p:spPr bwMode="auto">
            <a:xfrm>
              <a:off x="7324426" y="1877840"/>
              <a:ext cx="87928" cy="43135"/>
            </a:xfrm>
            <a:custGeom>
              <a:avLst/>
              <a:gdLst>
                <a:gd name="T0" fmla="*/ 41 w 106"/>
                <a:gd name="T1" fmla="*/ 52 h 52"/>
                <a:gd name="T2" fmla="*/ 106 w 106"/>
                <a:gd name="T3" fmla="*/ 19 h 52"/>
                <a:gd name="T4" fmla="*/ 65 w 106"/>
                <a:gd name="T5" fmla="*/ 0 h 52"/>
                <a:gd name="T6" fmla="*/ 0 w 106"/>
                <a:gd name="T7" fmla="*/ 34 h 52"/>
                <a:gd name="T8" fmla="*/ 41 w 106"/>
                <a:gd name="T9" fmla="*/ 52 h 52"/>
              </a:gdLst>
              <a:ahLst/>
              <a:cxnLst>
                <a:cxn ang="0">
                  <a:pos x="T0" y="T1"/>
                </a:cxn>
                <a:cxn ang="0">
                  <a:pos x="T2" y="T3"/>
                </a:cxn>
                <a:cxn ang="0">
                  <a:pos x="T4" y="T5"/>
                </a:cxn>
                <a:cxn ang="0">
                  <a:pos x="T6" y="T7"/>
                </a:cxn>
                <a:cxn ang="0">
                  <a:pos x="T8" y="T9"/>
                </a:cxn>
              </a:cxnLst>
              <a:rect l="0" t="0" r="r" b="b"/>
              <a:pathLst>
                <a:path w="106" h="52">
                  <a:moveTo>
                    <a:pt x="41" y="52"/>
                  </a:moveTo>
                  <a:lnTo>
                    <a:pt x="106" y="19"/>
                  </a:lnTo>
                  <a:lnTo>
                    <a:pt x="65" y="0"/>
                  </a:lnTo>
                  <a:lnTo>
                    <a:pt x="0" y="34"/>
                  </a:lnTo>
                  <a:lnTo>
                    <a:pt x="41"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5" name="Freeform 38"/>
            <p:cNvSpPr>
              <a:spLocks/>
            </p:cNvSpPr>
            <p:nvPr/>
          </p:nvSpPr>
          <p:spPr bwMode="auto">
            <a:xfrm>
              <a:off x="7375026" y="1899407"/>
              <a:ext cx="80463" cy="51430"/>
            </a:xfrm>
            <a:custGeom>
              <a:avLst/>
              <a:gdLst>
                <a:gd name="T0" fmla="*/ 38 w 97"/>
                <a:gd name="T1" fmla="*/ 62 h 62"/>
                <a:gd name="T2" fmla="*/ 97 w 97"/>
                <a:gd name="T3" fmla="*/ 22 h 62"/>
                <a:gd name="T4" fmla="*/ 61 w 97"/>
                <a:gd name="T5" fmla="*/ 0 h 62"/>
                <a:gd name="T6" fmla="*/ 0 w 97"/>
                <a:gd name="T7" fmla="*/ 41 h 62"/>
                <a:gd name="T8" fmla="*/ 38 w 97"/>
                <a:gd name="T9" fmla="*/ 62 h 62"/>
              </a:gdLst>
              <a:ahLst/>
              <a:cxnLst>
                <a:cxn ang="0">
                  <a:pos x="T0" y="T1"/>
                </a:cxn>
                <a:cxn ang="0">
                  <a:pos x="T2" y="T3"/>
                </a:cxn>
                <a:cxn ang="0">
                  <a:pos x="T4" y="T5"/>
                </a:cxn>
                <a:cxn ang="0">
                  <a:pos x="T6" y="T7"/>
                </a:cxn>
                <a:cxn ang="0">
                  <a:pos x="T8" y="T9"/>
                </a:cxn>
              </a:cxnLst>
              <a:rect l="0" t="0" r="r" b="b"/>
              <a:pathLst>
                <a:path w="97" h="62">
                  <a:moveTo>
                    <a:pt x="38" y="62"/>
                  </a:moveTo>
                  <a:lnTo>
                    <a:pt x="97" y="22"/>
                  </a:lnTo>
                  <a:lnTo>
                    <a:pt x="61" y="0"/>
                  </a:lnTo>
                  <a:lnTo>
                    <a:pt x="0" y="41"/>
                  </a:lnTo>
                  <a:lnTo>
                    <a:pt x="38"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6" name="Freeform 39"/>
            <p:cNvSpPr>
              <a:spLocks/>
            </p:cNvSpPr>
            <p:nvPr/>
          </p:nvSpPr>
          <p:spPr bwMode="auto">
            <a:xfrm>
              <a:off x="7258065" y="1914338"/>
              <a:ext cx="80463" cy="50600"/>
            </a:xfrm>
            <a:custGeom>
              <a:avLst/>
              <a:gdLst>
                <a:gd name="T0" fmla="*/ 38 w 97"/>
                <a:gd name="T1" fmla="*/ 61 h 61"/>
                <a:gd name="T2" fmla="*/ 97 w 97"/>
                <a:gd name="T3" fmla="*/ 22 h 61"/>
                <a:gd name="T4" fmla="*/ 60 w 97"/>
                <a:gd name="T5" fmla="*/ 0 h 61"/>
                <a:gd name="T6" fmla="*/ 0 w 97"/>
                <a:gd name="T7" fmla="*/ 41 h 61"/>
                <a:gd name="T8" fmla="*/ 38 w 97"/>
                <a:gd name="T9" fmla="*/ 61 h 61"/>
              </a:gdLst>
              <a:ahLst/>
              <a:cxnLst>
                <a:cxn ang="0">
                  <a:pos x="T0" y="T1"/>
                </a:cxn>
                <a:cxn ang="0">
                  <a:pos x="T2" y="T3"/>
                </a:cxn>
                <a:cxn ang="0">
                  <a:pos x="T4" y="T5"/>
                </a:cxn>
                <a:cxn ang="0">
                  <a:pos x="T6" y="T7"/>
                </a:cxn>
                <a:cxn ang="0">
                  <a:pos x="T8" y="T9"/>
                </a:cxn>
              </a:cxnLst>
              <a:rect l="0" t="0" r="r" b="b"/>
              <a:pathLst>
                <a:path w="97" h="61">
                  <a:moveTo>
                    <a:pt x="38" y="61"/>
                  </a:moveTo>
                  <a:lnTo>
                    <a:pt x="97" y="22"/>
                  </a:lnTo>
                  <a:lnTo>
                    <a:pt x="60" y="0"/>
                  </a:lnTo>
                  <a:lnTo>
                    <a:pt x="0" y="41"/>
                  </a:lnTo>
                  <a:lnTo>
                    <a:pt x="3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7" name="Freeform 40"/>
            <p:cNvSpPr>
              <a:spLocks/>
            </p:cNvSpPr>
            <p:nvPr/>
          </p:nvSpPr>
          <p:spPr bwMode="auto">
            <a:xfrm>
              <a:off x="7302029" y="1943371"/>
              <a:ext cx="87928" cy="43964"/>
            </a:xfrm>
            <a:custGeom>
              <a:avLst/>
              <a:gdLst>
                <a:gd name="T0" fmla="*/ 41 w 106"/>
                <a:gd name="T1" fmla="*/ 53 h 53"/>
                <a:gd name="T2" fmla="*/ 106 w 106"/>
                <a:gd name="T3" fmla="*/ 18 h 53"/>
                <a:gd name="T4" fmla="*/ 66 w 106"/>
                <a:gd name="T5" fmla="*/ 0 h 53"/>
                <a:gd name="T6" fmla="*/ 0 w 106"/>
                <a:gd name="T7" fmla="*/ 35 h 53"/>
                <a:gd name="T8" fmla="*/ 41 w 106"/>
                <a:gd name="T9" fmla="*/ 53 h 53"/>
              </a:gdLst>
              <a:ahLst/>
              <a:cxnLst>
                <a:cxn ang="0">
                  <a:pos x="T0" y="T1"/>
                </a:cxn>
                <a:cxn ang="0">
                  <a:pos x="T2" y="T3"/>
                </a:cxn>
                <a:cxn ang="0">
                  <a:pos x="T4" y="T5"/>
                </a:cxn>
                <a:cxn ang="0">
                  <a:pos x="T6" y="T7"/>
                </a:cxn>
                <a:cxn ang="0">
                  <a:pos x="T8" y="T9"/>
                </a:cxn>
              </a:cxnLst>
              <a:rect l="0" t="0" r="r" b="b"/>
              <a:pathLst>
                <a:path w="106" h="53">
                  <a:moveTo>
                    <a:pt x="41" y="53"/>
                  </a:moveTo>
                  <a:lnTo>
                    <a:pt x="106" y="18"/>
                  </a:lnTo>
                  <a:lnTo>
                    <a:pt x="66" y="0"/>
                  </a:lnTo>
                  <a:lnTo>
                    <a:pt x="0" y="35"/>
                  </a:lnTo>
                  <a:lnTo>
                    <a:pt x="4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8" name="Freeform 41"/>
            <p:cNvSpPr>
              <a:spLocks/>
            </p:cNvSpPr>
            <p:nvPr/>
          </p:nvSpPr>
          <p:spPr bwMode="auto">
            <a:xfrm>
              <a:off x="7229032" y="1987335"/>
              <a:ext cx="87928" cy="43964"/>
            </a:xfrm>
            <a:custGeom>
              <a:avLst/>
              <a:gdLst>
                <a:gd name="T0" fmla="*/ 41 w 106"/>
                <a:gd name="T1" fmla="*/ 53 h 53"/>
                <a:gd name="T2" fmla="*/ 106 w 106"/>
                <a:gd name="T3" fmla="*/ 19 h 53"/>
                <a:gd name="T4" fmla="*/ 66 w 106"/>
                <a:gd name="T5" fmla="*/ 0 h 53"/>
                <a:gd name="T6" fmla="*/ 0 w 106"/>
                <a:gd name="T7" fmla="*/ 34 h 53"/>
                <a:gd name="T8" fmla="*/ 41 w 106"/>
                <a:gd name="T9" fmla="*/ 53 h 53"/>
              </a:gdLst>
              <a:ahLst/>
              <a:cxnLst>
                <a:cxn ang="0">
                  <a:pos x="T0" y="T1"/>
                </a:cxn>
                <a:cxn ang="0">
                  <a:pos x="T2" y="T3"/>
                </a:cxn>
                <a:cxn ang="0">
                  <a:pos x="T4" y="T5"/>
                </a:cxn>
                <a:cxn ang="0">
                  <a:pos x="T6" y="T7"/>
                </a:cxn>
                <a:cxn ang="0">
                  <a:pos x="T8" y="T9"/>
                </a:cxn>
              </a:cxnLst>
              <a:rect l="0" t="0" r="r" b="b"/>
              <a:pathLst>
                <a:path w="106" h="53">
                  <a:moveTo>
                    <a:pt x="41" y="53"/>
                  </a:moveTo>
                  <a:lnTo>
                    <a:pt x="106" y="19"/>
                  </a:lnTo>
                  <a:lnTo>
                    <a:pt x="66" y="0"/>
                  </a:lnTo>
                  <a:lnTo>
                    <a:pt x="0" y="34"/>
                  </a:lnTo>
                  <a:lnTo>
                    <a:pt x="4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9" name="Rectangle 42"/>
            <p:cNvSpPr>
              <a:spLocks noChangeArrowheads="1"/>
            </p:cNvSpPr>
            <p:nvPr/>
          </p:nvSpPr>
          <p:spPr bwMode="auto">
            <a:xfrm>
              <a:off x="5243183" y="1655531"/>
              <a:ext cx="116057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Download provisioning</a:t>
              </a:r>
              <a:endParaRPr lang="en-US" altLang="en-US" dirty="0">
                <a:latin typeface="Arial" panose="020B0604020202020204" pitchFamily="34" charset="0"/>
              </a:endParaRPr>
            </a:p>
          </p:txBody>
        </p:sp>
        <p:sp>
          <p:nvSpPr>
            <p:cNvPr id="5160" name="Rectangle 43"/>
            <p:cNvSpPr>
              <a:spLocks noChangeArrowheads="1"/>
            </p:cNvSpPr>
            <p:nvPr/>
          </p:nvSpPr>
          <p:spPr bwMode="auto">
            <a:xfrm>
              <a:off x="5243183" y="1831387"/>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endParaRPr lang="en-US" altLang="en-US" dirty="0">
                <a:latin typeface="Arial" panose="020B0604020202020204" pitchFamily="34" charset="0"/>
              </a:endParaRPr>
            </a:p>
          </p:txBody>
        </p:sp>
        <p:sp>
          <p:nvSpPr>
            <p:cNvPr id="5161" name="Rectangle 44"/>
            <p:cNvSpPr>
              <a:spLocks noChangeArrowheads="1"/>
            </p:cNvSpPr>
            <p:nvPr/>
          </p:nvSpPr>
          <p:spPr bwMode="auto">
            <a:xfrm>
              <a:off x="5383431" y="1823092"/>
              <a:ext cx="41357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image+ </a:t>
              </a:r>
              <a:endParaRPr lang="en-US" altLang="en-US" dirty="0">
                <a:latin typeface="Arial" panose="020B0604020202020204" pitchFamily="34" charset="0"/>
              </a:endParaRPr>
            </a:p>
          </p:txBody>
        </p:sp>
        <p:sp>
          <p:nvSpPr>
            <p:cNvPr id="5162" name="Rectangle 45"/>
            <p:cNvSpPr>
              <a:spLocks noChangeArrowheads="1"/>
            </p:cNvSpPr>
            <p:nvPr/>
          </p:nvSpPr>
          <p:spPr bwMode="auto">
            <a:xfrm>
              <a:off x="5820523" y="1823922"/>
              <a:ext cx="28212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b="1" dirty="0">
                  <a:solidFill>
                    <a:srgbClr val="000000"/>
                  </a:solidFill>
                  <a:latin typeface="Arial" panose="020B0604020202020204" pitchFamily="34" charset="0"/>
                </a:rPr>
                <a:t>Data </a:t>
              </a:r>
              <a:endParaRPr lang="en-US" altLang="en-US" dirty="0">
                <a:latin typeface="Arial" panose="020B0604020202020204" pitchFamily="34" charset="0"/>
              </a:endParaRPr>
            </a:p>
          </p:txBody>
        </p:sp>
        <p:sp>
          <p:nvSpPr>
            <p:cNvPr id="5163" name="Rectangle 46"/>
            <p:cNvSpPr>
              <a:spLocks noChangeArrowheads="1"/>
            </p:cNvSpPr>
            <p:nvPr/>
          </p:nvSpPr>
          <p:spPr bwMode="auto">
            <a:xfrm>
              <a:off x="5243183" y="1999778"/>
              <a:ext cx="846101" cy="5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b="1" dirty="0">
                  <a:solidFill>
                    <a:srgbClr val="000000"/>
                  </a:solidFill>
                  <a:latin typeface="Arial" panose="020B0604020202020204" pitchFamily="34" charset="0"/>
                </a:rPr>
                <a:t>Encryption Key</a:t>
              </a:r>
            </a:p>
            <a:p>
              <a:pPr eaLnBrk="0" hangingPunct="0">
                <a:spcAft>
                  <a:spcPts val="1000"/>
                </a:spcAft>
              </a:pPr>
              <a:endParaRPr lang="en-US" altLang="en-US" dirty="0">
                <a:latin typeface="Arial" panose="020B0604020202020204" pitchFamily="34" charset="0"/>
              </a:endParaRPr>
            </a:p>
          </p:txBody>
        </p:sp>
        <p:sp>
          <p:nvSpPr>
            <p:cNvPr id="5164" name="Rectangle 47"/>
            <p:cNvSpPr>
              <a:spLocks noChangeArrowheads="1"/>
            </p:cNvSpPr>
            <p:nvPr/>
          </p:nvSpPr>
          <p:spPr bwMode="auto">
            <a:xfrm>
              <a:off x="5915916" y="199977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endParaRPr lang="en-US" altLang="en-US" dirty="0">
                <a:latin typeface="Arial" panose="020B0604020202020204" pitchFamily="34" charset="0"/>
              </a:endParaRPr>
            </a:p>
          </p:txBody>
        </p:sp>
        <p:sp>
          <p:nvSpPr>
            <p:cNvPr id="5165" name="Freeform 48"/>
            <p:cNvSpPr>
              <a:spLocks/>
            </p:cNvSpPr>
            <p:nvPr/>
          </p:nvSpPr>
          <p:spPr bwMode="auto">
            <a:xfrm>
              <a:off x="6662476" y="2173975"/>
              <a:ext cx="1367863" cy="1030252"/>
            </a:xfrm>
            <a:custGeom>
              <a:avLst/>
              <a:gdLst>
                <a:gd name="T0" fmla="*/ 0 w 2992"/>
                <a:gd name="T1" fmla="*/ 376 h 2256"/>
                <a:gd name="T2" fmla="*/ 376 w 2992"/>
                <a:gd name="T3" fmla="*/ 0 h 2256"/>
                <a:gd name="T4" fmla="*/ 376 w 2992"/>
                <a:gd name="T5" fmla="*/ 0 h 2256"/>
                <a:gd name="T6" fmla="*/ 376 w 2992"/>
                <a:gd name="T7" fmla="*/ 0 h 2256"/>
                <a:gd name="T8" fmla="*/ 2616 w 2992"/>
                <a:gd name="T9" fmla="*/ 0 h 2256"/>
                <a:gd name="T10" fmla="*/ 2616 w 2992"/>
                <a:gd name="T11" fmla="*/ 0 h 2256"/>
                <a:gd name="T12" fmla="*/ 2992 w 2992"/>
                <a:gd name="T13" fmla="*/ 376 h 2256"/>
                <a:gd name="T14" fmla="*/ 2992 w 2992"/>
                <a:gd name="T15" fmla="*/ 376 h 2256"/>
                <a:gd name="T16" fmla="*/ 2992 w 2992"/>
                <a:gd name="T17" fmla="*/ 376 h 2256"/>
                <a:gd name="T18" fmla="*/ 2992 w 2992"/>
                <a:gd name="T19" fmla="*/ 1880 h 2256"/>
                <a:gd name="T20" fmla="*/ 2992 w 2992"/>
                <a:gd name="T21" fmla="*/ 1880 h 2256"/>
                <a:gd name="T22" fmla="*/ 2616 w 2992"/>
                <a:gd name="T23" fmla="*/ 2256 h 2256"/>
                <a:gd name="T24" fmla="*/ 2616 w 2992"/>
                <a:gd name="T25" fmla="*/ 2256 h 2256"/>
                <a:gd name="T26" fmla="*/ 2616 w 2992"/>
                <a:gd name="T27" fmla="*/ 2256 h 2256"/>
                <a:gd name="T28" fmla="*/ 376 w 2992"/>
                <a:gd name="T29" fmla="*/ 2256 h 2256"/>
                <a:gd name="T30" fmla="*/ 376 w 2992"/>
                <a:gd name="T31" fmla="*/ 2256 h 2256"/>
                <a:gd name="T32" fmla="*/ 0 w 2992"/>
                <a:gd name="T33" fmla="*/ 1880 h 2256"/>
                <a:gd name="T34" fmla="*/ 0 w 2992"/>
                <a:gd name="T35" fmla="*/ 1880 h 2256"/>
                <a:gd name="T36" fmla="*/ 0 w 2992"/>
                <a:gd name="T37" fmla="*/ 376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2" h="2256">
                  <a:moveTo>
                    <a:pt x="0" y="376"/>
                  </a:moveTo>
                  <a:cubicBezTo>
                    <a:pt x="0" y="169"/>
                    <a:pt x="169" y="0"/>
                    <a:pt x="376" y="0"/>
                  </a:cubicBezTo>
                  <a:cubicBezTo>
                    <a:pt x="376" y="0"/>
                    <a:pt x="376" y="0"/>
                    <a:pt x="376" y="0"/>
                  </a:cubicBezTo>
                  <a:lnTo>
                    <a:pt x="376" y="0"/>
                  </a:lnTo>
                  <a:lnTo>
                    <a:pt x="2616" y="0"/>
                  </a:lnTo>
                  <a:cubicBezTo>
                    <a:pt x="2824" y="0"/>
                    <a:pt x="2992" y="169"/>
                    <a:pt x="2992" y="376"/>
                  </a:cubicBezTo>
                  <a:cubicBezTo>
                    <a:pt x="2992" y="376"/>
                    <a:pt x="2992" y="376"/>
                    <a:pt x="2992" y="376"/>
                  </a:cubicBezTo>
                  <a:lnTo>
                    <a:pt x="2992" y="376"/>
                  </a:lnTo>
                  <a:lnTo>
                    <a:pt x="2992" y="1880"/>
                  </a:lnTo>
                  <a:cubicBezTo>
                    <a:pt x="2992" y="2088"/>
                    <a:pt x="2824" y="2256"/>
                    <a:pt x="2616" y="2256"/>
                  </a:cubicBezTo>
                  <a:cubicBezTo>
                    <a:pt x="2616" y="2256"/>
                    <a:pt x="2616" y="2256"/>
                    <a:pt x="2616" y="2256"/>
                  </a:cubicBezTo>
                  <a:lnTo>
                    <a:pt x="2616" y="2256"/>
                  </a:lnTo>
                  <a:lnTo>
                    <a:pt x="376" y="2256"/>
                  </a:lnTo>
                  <a:cubicBezTo>
                    <a:pt x="169" y="2256"/>
                    <a:pt x="0" y="2088"/>
                    <a:pt x="0" y="1880"/>
                  </a:cubicBezTo>
                  <a:cubicBezTo>
                    <a:pt x="0" y="1880"/>
                    <a:pt x="0" y="1880"/>
                    <a:pt x="0" y="1880"/>
                  </a:cubicBezTo>
                  <a:lnTo>
                    <a:pt x="0" y="376"/>
                  </a:lnTo>
                  <a:close/>
                </a:path>
              </a:pathLst>
            </a:custGeom>
            <a:solidFill>
              <a:srgbClr val="92D05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6" name="Freeform 49"/>
            <p:cNvSpPr>
              <a:spLocks noEditPoints="1"/>
            </p:cNvSpPr>
            <p:nvPr/>
          </p:nvSpPr>
          <p:spPr bwMode="auto">
            <a:xfrm>
              <a:off x="6650863" y="2162362"/>
              <a:ext cx="1390260" cy="1053479"/>
            </a:xfrm>
            <a:custGeom>
              <a:avLst/>
              <a:gdLst>
                <a:gd name="T0" fmla="*/ 10 w 3040"/>
                <a:gd name="T1" fmla="*/ 317 h 2304"/>
                <a:gd name="T2" fmla="*/ 67 w 3040"/>
                <a:gd name="T3" fmla="*/ 179 h 2304"/>
                <a:gd name="T4" fmla="*/ 119 w 3040"/>
                <a:gd name="T5" fmla="*/ 116 h 2304"/>
                <a:gd name="T6" fmla="*/ 243 w 3040"/>
                <a:gd name="T7" fmla="*/ 33 h 2304"/>
                <a:gd name="T8" fmla="*/ 322 w 3040"/>
                <a:gd name="T9" fmla="*/ 9 h 2304"/>
                <a:gd name="T10" fmla="*/ 2719 w 3040"/>
                <a:gd name="T11" fmla="*/ 9 h 2304"/>
                <a:gd name="T12" fmla="*/ 2799 w 3040"/>
                <a:gd name="T13" fmla="*/ 33 h 2304"/>
                <a:gd name="T14" fmla="*/ 2922 w 3040"/>
                <a:gd name="T15" fmla="*/ 116 h 2304"/>
                <a:gd name="T16" fmla="*/ 2974 w 3040"/>
                <a:gd name="T17" fmla="*/ 179 h 2304"/>
                <a:gd name="T18" fmla="*/ 3031 w 3040"/>
                <a:gd name="T19" fmla="*/ 318 h 2304"/>
                <a:gd name="T20" fmla="*/ 3040 w 3040"/>
                <a:gd name="T21" fmla="*/ 1904 h 2304"/>
                <a:gd name="T22" fmla="*/ 3010 w 3040"/>
                <a:gd name="T23" fmla="*/ 2058 h 2304"/>
                <a:gd name="T24" fmla="*/ 2971 w 3040"/>
                <a:gd name="T25" fmla="*/ 2130 h 2304"/>
                <a:gd name="T26" fmla="*/ 2866 w 3040"/>
                <a:gd name="T27" fmla="*/ 2235 h 2304"/>
                <a:gd name="T28" fmla="*/ 2794 w 3040"/>
                <a:gd name="T29" fmla="*/ 2274 h 2304"/>
                <a:gd name="T30" fmla="*/ 2643 w 3040"/>
                <a:gd name="T31" fmla="*/ 2304 h 2304"/>
                <a:gd name="T32" fmla="*/ 318 w 3040"/>
                <a:gd name="T33" fmla="*/ 2295 h 2304"/>
                <a:gd name="T34" fmla="*/ 179 w 3040"/>
                <a:gd name="T35" fmla="*/ 2238 h 2304"/>
                <a:gd name="T36" fmla="*/ 116 w 3040"/>
                <a:gd name="T37" fmla="*/ 2186 h 2304"/>
                <a:gd name="T38" fmla="*/ 33 w 3040"/>
                <a:gd name="T39" fmla="*/ 2063 h 2304"/>
                <a:gd name="T40" fmla="*/ 9 w 3040"/>
                <a:gd name="T41" fmla="*/ 1983 h 2304"/>
                <a:gd name="T42" fmla="*/ 48 w 3040"/>
                <a:gd name="T43" fmla="*/ 1902 h 2304"/>
                <a:gd name="T44" fmla="*/ 77 w 3040"/>
                <a:gd name="T45" fmla="*/ 2044 h 2304"/>
                <a:gd name="T46" fmla="*/ 107 w 3040"/>
                <a:gd name="T47" fmla="*/ 2099 h 2304"/>
                <a:gd name="T48" fmla="*/ 206 w 3040"/>
                <a:gd name="T49" fmla="*/ 2198 h 2304"/>
                <a:gd name="T50" fmla="*/ 261 w 3040"/>
                <a:gd name="T51" fmla="*/ 2228 h 2304"/>
                <a:gd name="T52" fmla="*/ 400 w 3040"/>
                <a:gd name="T53" fmla="*/ 2256 h 2304"/>
                <a:gd name="T54" fmla="*/ 2710 w 3040"/>
                <a:gd name="T55" fmla="*/ 2249 h 2304"/>
                <a:gd name="T56" fmla="*/ 2839 w 3040"/>
                <a:gd name="T57" fmla="*/ 2195 h 2304"/>
                <a:gd name="T58" fmla="*/ 2888 w 3040"/>
                <a:gd name="T59" fmla="*/ 2155 h 2304"/>
                <a:gd name="T60" fmla="*/ 2966 w 3040"/>
                <a:gd name="T61" fmla="*/ 2040 h 2304"/>
                <a:gd name="T62" fmla="*/ 2985 w 3040"/>
                <a:gd name="T63" fmla="*/ 1978 h 2304"/>
                <a:gd name="T64" fmla="*/ 2985 w 3040"/>
                <a:gd name="T65" fmla="*/ 327 h 2304"/>
                <a:gd name="T66" fmla="*/ 2966 w 3040"/>
                <a:gd name="T67" fmla="*/ 266 h 2304"/>
                <a:gd name="T68" fmla="*/ 2888 w 3040"/>
                <a:gd name="T69" fmla="*/ 150 h 2304"/>
                <a:gd name="T70" fmla="*/ 2839 w 3040"/>
                <a:gd name="T71" fmla="*/ 110 h 2304"/>
                <a:gd name="T72" fmla="*/ 2709 w 3040"/>
                <a:gd name="T73" fmla="*/ 55 h 2304"/>
                <a:gd name="T74" fmla="*/ 403 w 3040"/>
                <a:gd name="T75" fmla="*/ 48 h 2304"/>
                <a:gd name="T76" fmla="*/ 262 w 3040"/>
                <a:gd name="T77" fmla="*/ 77 h 2304"/>
                <a:gd name="T78" fmla="*/ 206 w 3040"/>
                <a:gd name="T79" fmla="*/ 107 h 2304"/>
                <a:gd name="T80" fmla="*/ 107 w 3040"/>
                <a:gd name="T81" fmla="*/ 206 h 2304"/>
                <a:gd name="T82" fmla="*/ 77 w 3040"/>
                <a:gd name="T83" fmla="*/ 262 h 2304"/>
                <a:gd name="T84" fmla="*/ 48 w 3040"/>
                <a:gd name="T85" fmla="*/ 400 h 2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40" h="2304">
                  <a:moveTo>
                    <a:pt x="0" y="400"/>
                  </a:moveTo>
                  <a:lnTo>
                    <a:pt x="9" y="322"/>
                  </a:lnTo>
                  <a:cubicBezTo>
                    <a:pt x="9" y="320"/>
                    <a:pt x="9" y="319"/>
                    <a:pt x="10" y="317"/>
                  </a:cubicBezTo>
                  <a:lnTo>
                    <a:pt x="32" y="247"/>
                  </a:lnTo>
                  <a:cubicBezTo>
                    <a:pt x="32" y="246"/>
                    <a:pt x="33" y="245"/>
                    <a:pt x="33" y="243"/>
                  </a:cubicBezTo>
                  <a:lnTo>
                    <a:pt x="67" y="179"/>
                  </a:lnTo>
                  <a:cubicBezTo>
                    <a:pt x="68" y="178"/>
                    <a:pt x="69" y="176"/>
                    <a:pt x="70" y="175"/>
                  </a:cubicBezTo>
                  <a:lnTo>
                    <a:pt x="116" y="119"/>
                  </a:lnTo>
                  <a:cubicBezTo>
                    <a:pt x="117" y="118"/>
                    <a:pt x="118" y="117"/>
                    <a:pt x="119" y="116"/>
                  </a:cubicBezTo>
                  <a:lnTo>
                    <a:pt x="175" y="70"/>
                  </a:lnTo>
                  <a:cubicBezTo>
                    <a:pt x="176" y="69"/>
                    <a:pt x="178" y="68"/>
                    <a:pt x="179" y="67"/>
                  </a:cubicBezTo>
                  <a:lnTo>
                    <a:pt x="243" y="33"/>
                  </a:lnTo>
                  <a:cubicBezTo>
                    <a:pt x="245" y="33"/>
                    <a:pt x="246" y="32"/>
                    <a:pt x="247" y="32"/>
                  </a:cubicBezTo>
                  <a:lnTo>
                    <a:pt x="317" y="10"/>
                  </a:lnTo>
                  <a:cubicBezTo>
                    <a:pt x="319" y="9"/>
                    <a:pt x="320" y="9"/>
                    <a:pt x="322" y="9"/>
                  </a:cubicBezTo>
                  <a:lnTo>
                    <a:pt x="398" y="1"/>
                  </a:lnTo>
                  <a:lnTo>
                    <a:pt x="2640" y="0"/>
                  </a:lnTo>
                  <a:lnTo>
                    <a:pt x="2719" y="9"/>
                  </a:lnTo>
                  <a:cubicBezTo>
                    <a:pt x="2721" y="9"/>
                    <a:pt x="2722" y="9"/>
                    <a:pt x="2724" y="10"/>
                  </a:cubicBezTo>
                  <a:lnTo>
                    <a:pt x="2795" y="32"/>
                  </a:lnTo>
                  <a:cubicBezTo>
                    <a:pt x="2796" y="32"/>
                    <a:pt x="2797" y="33"/>
                    <a:pt x="2799" y="33"/>
                  </a:cubicBezTo>
                  <a:lnTo>
                    <a:pt x="2862" y="67"/>
                  </a:lnTo>
                  <a:cubicBezTo>
                    <a:pt x="2863" y="68"/>
                    <a:pt x="2865" y="69"/>
                    <a:pt x="2866" y="70"/>
                  </a:cubicBezTo>
                  <a:lnTo>
                    <a:pt x="2922" y="116"/>
                  </a:lnTo>
                  <a:cubicBezTo>
                    <a:pt x="2923" y="117"/>
                    <a:pt x="2924" y="118"/>
                    <a:pt x="2925" y="119"/>
                  </a:cubicBezTo>
                  <a:lnTo>
                    <a:pt x="2971" y="175"/>
                  </a:lnTo>
                  <a:cubicBezTo>
                    <a:pt x="2972" y="176"/>
                    <a:pt x="2973" y="178"/>
                    <a:pt x="2974" y="179"/>
                  </a:cubicBezTo>
                  <a:lnTo>
                    <a:pt x="3009" y="243"/>
                  </a:lnTo>
                  <a:cubicBezTo>
                    <a:pt x="3009" y="244"/>
                    <a:pt x="3010" y="246"/>
                    <a:pt x="3010" y="248"/>
                  </a:cubicBezTo>
                  <a:lnTo>
                    <a:pt x="3031" y="318"/>
                  </a:lnTo>
                  <a:cubicBezTo>
                    <a:pt x="3032" y="319"/>
                    <a:pt x="3032" y="320"/>
                    <a:pt x="3032" y="322"/>
                  </a:cubicBezTo>
                  <a:lnTo>
                    <a:pt x="3040" y="398"/>
                  </a:lnTo>
                  <a:lnTo>
                    <a:pt x="3040" y="1904"/>
                  </a:lnTo>
                  <a:lnTo>
                    <a:pt x="3032" y="1983"/>
                  </a:lnTo>
                  <a:cubicBezTo>
                    <a:pt x="3032" y="1984"/>
                    <a:pt x="3032" y="1986"/>
                    <a:pt x="3031" y="1987"/>
                  </a:cubicBezTo>
                  <a:lnTo>
                    <a:pt x="3010" y="2058"/>
                  </a:lnTo>
                  <a:cubicBezTo>
                    <a:pt x="3010" y="2060"/>
                    <a:pt x="3009" y="2062"/>
                    <a:pt x="3008" y="2063"/>
                  </a:cubicBezTo>
                  <a:lnTo>
                    <a:pt x="2973" y="2126"/>
                  </a:lnTo>
                  <a:cubicBezTo>
                    <a:pt x="2973" y="2127"/>
                    <a:pt x="2972" y="2129"/>
                    <a:pt x="2971" y="2130"/>
                  </a:cubicBezTo>
                  <a:lnTo>
                    <a:pt x="2925" y="2186"/>
                  </a:lnTo>
                  <a:cubicBezTo>
                    <a:pt x="2924" y="2187"/>
                    <a:pt x="2923" y="2188"/>
                    <a:pt x="2922" y="2189"/>
                  </a:cubicBezTo>
                  <a:lnTo>
                    <a:pt x="2866" y="2235"/>
                  </a:lnTo>
                  <a:cubicBezTo>
                    <a:pt x="2865" y="2236"/>
                    <a:pt x="2863" y="2237"/>
                    <a:pt x="2862" y="2237"/>
                  </a:cubicBezTo>
                  <a:lnTo>
                    <a:pt x="2799" y="2272"/>
                  </a:lnTo>
                  <a:cubicBezTo>
                    <a:pt x="2798" y="2273"/>
                    <a:pt x="2796" y="2274"/>
                    <a:pt x="2794" y="2274"/>
                  </a:cubicBezTo>
                  <a:lnTo>
                    <a:pt x="2723" y="2295"/>
                  </a:lnTo>
                  <a:cubicBezTo>
                    <a:pt x="2722" y="2296"/>
                    <a:pt x="2720" y="2296"/>
                    <a:pt x="2719" y="2296"/>
                  </a:cubicBezTo>
                  <a:lnTo>
                    <a:pt x="2643" y="2304"/>
                  </a:lnTo>
                  <a:lnTo>
                    <a:pt x="400" y="2304"/>
                  </a:lnTo>
                  <a:lnTo>
                    <a:pt x="322" y="2296"/>
                  </a:lnTo>
                  <a:cubicBezTo>
                    <a:pt x="320" y="2296"/>
                    <a:pt x="319" y="2296"/>
                    <a:pt x="318" y="2295"/>
                  </a:cubicBezTo>
                  <a:lnTo>
                    <a:pt x="248" y="2274"/>
                  </a:lnTo>
                  <a:cubicBezTo>
                    <a:pt x="246" y="2274"/>
                    <a:pt x="244" y="2273"/>
                    <a:pt x="243" y="2273"/>
                  </a:cubicBezTo>
                  <a:lnTo>
                    <a:pt x="179" y="2238"/>
                  </a:lnTo>
                  <a:cubicBezTo>
                    <a:pt x="178" y="2237"/>
                    <a:pt x="176" y="2236"/>
                    <a:pt x="175" y="2235"/>
                  </a:cubicBezTo>
                  <a:lnTo>
                    <a:pt x="119" y="2189"/>
                  </a:lnTo>
                  <a:cubicBezTo>
                    <a:pt x="118" y="2188"/>
                    <a:pt x="117" y="2187"/>
                    <a:pt x="116" y="2186"/>
                  </a:cubicBezTo>
                  <a:lnTo>
                    <a:pt x="70" y="2130"/>
                  </a:lnTo>
                  <a:cubicBezTo>
                    <a:pt x="69" y="2129"/>
                    <a:pt x="68" y="2127"/>
                    <a:pt x="67" y="2126"/>
                  </a:cubicBezTo>
                  <a:lnTo>
                    <a:pt x="33" y="2063"/>
                  </a:lnTo>
                  <a:cubicBezTo>
                    <a:pt x="33" y="2061"/>
                    <a:pt x="32" y="2060"/>
                    <a:pt x="32" y="2059"/>
                  </a:cubicBezTo>
                  <a:lnTo>
                    <a:pt x="10" y="1988"/>
                  </a:lnTo>
                  <a:cubicBezTo>
                    <a:pt x="9" y="1986"/>
                    <a:pt x="9" y="1985"/>
                    <a:pt x="9" y="1983"/>
                  </a:cubicBezTo>
                  <a:lnTo>
                    <a:pt x="1" y="1907"/>
                  </a:lnTo>
                  <a:lnTo>
                    <a:pt x="0" y="400"/>
                  </a:lnTo>
                  <a:close/>
                  <a:moveTo>
                    <a:pt x="48" y="1902"/>
                  </a:moveTo>
                  <a:lnTo>
                    <a:pt x="56" y="1978"/>
                  </a:lnTo>
                  <a:lnTo>
                    <a:pt x="55" y="1973"/>
                  </a:lnTo>
                  <a:lnTo>
                    <a:pt x="77" y="2044"/>
                  </a:lnTo>
                  <a:lnTo>
                    <a:pt x="76" y="2040"/>
                  </a:lnTo>
                  <a:lnTo>
                    <a:pt x="110" y="2103"/>
                  </a:lnTo>
                  <a:lnTo>
                    <a:pt x="107" y="2099"/>
                  </a:lnTo>
                  <a:lnTo>
                    <a:pt x="153" y="2155"/>
                  </a:lnTo>
                  <a:lnTo>
                    <a:pt x="150" y="2152"/>
                  </a:lnTo>
                  <a:lnTo>
                    <a:pt x="206" y="2198"/>
                  </a:lnTo>
                  <a:lnTo>
                    <a:pt x="202" y="2195"/>
                  </a:lnTo>
                  <a:lnTo>
                    <a:pt x="266" y="2230"/>
                  </a:lnTo>
                  <a:lnTo>
                    <a:pt x="261" y="2228"/>
                  </a:lnTo>
                  <a:lnTo>
                    <a:pt x="331" y="2249"/>
                  </a:lnTo>
                  <a:lnTo>
                    <a:pt x="327" y="2249"/>
                  </a:lnTo>
                  <a:lnTo>
                    <a:pt x="400" y="2256"/>
                  </a:lnTo>
                  <a:lnTo>
                    <a:pt x="2638" y="2257"/>
                  </a:lnTo>
                  <a:lnTo>
                    <a:pt x="2714" y="2249"/>
                  </a:lnTo>
                  <a:lnTo>
                    <a:pt x="2710" y="2249"/>
                  </a:lnTo>
                  <a:lnTo>
                    <a:pt x="2781" y="2228"/>
                  </a:lnTo>
                  <a:lnTo>
                    <a:pt x="2776" y="2230"/>
                  </a:lnTo>
                  <a:lnTo>
                    <a:pt x="2839" y="2195"/>
                  </a:lnTo>
                  <a:lnTo>
                    <a:pt x="2835" y="2198"/>
                  </a:lnTo>
                  <a:lnTo>
                    <a:pt x="2891" y="2152"/>
                  </a:lnTo>
                  <a:lnTo>
                    <a:pt x="2888" y="2155"/>
                  </a:lnTo>
                  <a:lnTo>
                    <a:pt x="2934" y="2099"/>
                  </a:lnTo>
                  <a:lnTo>
                    <a:pt x="2931" y="2103"/>
                  </a:lnTo>
                  <a:lnTo>
                    <a:pt x="2966" y="2040"/>
                  </a:lnTo>
                  <a:lnTo>
                    <a:pt x="2964" y="2045"/>
                  </a:lnTo>
                  <a:lnTo>
                    <a:pt x="2985" y="1974"/>
                  </a:lnTo>
                  <a:lnTo>
                    <a:pt x="2985" y="1978"/>
                  </a:lnTo>
                  <a:lnTo>
                    <a:pt x="2992" y="1904"/>
                  </a:lnTo>
                  <a:lnTo>
                    <a:pt x="2993" y="403"/>
                  </a:lnTo>
                  <a:lnTo>
                    <a:pt x="2985" y="327"/>
                  </a:lnTo>
                  <a:lnTo>
                    <a:pt x="2985" y="331"/>
                  </a:lnTo>
                  <a:lnTo>
                    <a:pt x="2964" y="261"/>
                  </a:lnTo>
                  <a:lnTo>
                    <a:pt x="2966" y="266"/>
                  </a:lnTo>
                  <a:lnTo>
                    <a:pt x="2931" y="202"/>
                  </a:lnTo>
                  <a:lnTo>
                    <a:pt x="2934" y="206"/>
                  </a:lnTo>
                  <a:lnTo>
                    <a:pt x="2888" y="150"/>
                  </a:lnTo>
                  <a:lnTo>
                    <a:pt x="2891" y="153"/>
                  </a:lnTo>
                  <a:lnTo>
                    <a:pt x="2835" y="107"/>
                  </a:lnTo>
                  <a:lnTo>
                    <a:pt x="2839" y="110"/>
                  </a:lnTo>
                  <a:lnTo>
                    <a:pt x="2776" y="76"/>
                  </a:lnTo>
                  <a:lnTo>
                    <a:pt x="2780" y="77"/>
                  </a:lnTo>
                  <a:lnTo>
                    <a:pt x="2709" y="55"/>
                  </a:lnTo>
                  <a:lnTo>
                    <a:pt x="2714" y="56"/>
                  </a:lnTo>
                  <a:lnTo>
                    <a:pt x="2640" y="48"/>
                  </a:lnTo>
                  <a:lnTo>
                    <a:pt x="403" y="48"/>
                  </a:lnTo>
                  <a:lnTo>
                    <a:pt x="327" y="56"/>
                  </a:lnTo>
                  <a:lnTo>
                    <a:pt x="332" y="55"/>
                  </a:lnTo>
                  <a:lnTo>
                    <a:pt x="262" y="77"/>
                  </a:lnTo>
                  <a:lnTo>
                    <a:pt x="266" y="76"/>
                  </a:lnTo>
                  <a:lnTo>
                    <a:pt x="202" y="110"/>
                  </a:lnTo>
                  <a:lnTo>
                    <a:pt x="206" y="107"/>
                  </a:lnTo>
                  <a:lnTo>
                    <a:pt x="150" y="153"/>
                  </a:lnTo>
                  <a:lnTo>
                    <a:pt x="153" y="150"/>
                  </a:lnTo>
                  <a:lnTo>
                    <a:pt x="107" y="206"/>
                  </a:lnTo>
                  <a:lnTo>
                    <a:pt x="110" y="202"/>
                  </a:lnTo>
                  <a:lnTo>
                    <a:pt x="76" y="266"/>
                  </a:lnTo>
                  <a:lnTo>
                    <a:pt x="77" y="262"/>
                  </a:lnTo>
                  <a:lnTo>
                    <a:pt x="55" y="332"/>
                  </a:lnTo>
                  <a:lnTo>
                    <a:pt x="56" y="327"/>
                  </a:lnTo>
                  <a:lnTo>
                    <a:pt x="48" y="400"/>
                  </a:lnTo>
                  <a:lnTo>
                    <a:pt x="48" y="190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7" name="Freeform 50"/>
            <p:cNvSpPr>
              <a:spLocks/>
            </p:cNvSpPr>
            <p:nvPr/>
          </p:nvSpPr>
          <p:spPr bwMode="auto">
            <a:xfrm>
              <a:off x="6947828" y="2517393"/>
              <a:ext cx="789694" cy="599736"/>
            </a:xfrm>
            <a:custGeom>
              <a:avLst/>
              <a:gdLst>
                <a:gd name="T0" fmla="*/ 0 w 1728"/>
                <a:gd name="T1" fmla="*/ 219 h 1312"/>
                <a:gd name="T2" fmla="*/ 219 w 1728"/>
                <a:gd name="T3" fmla="*/ 0 h 1312"/>
                <a:gd name="T4" fmla="*/ 219 w 1728"/>
                <a:gd name="T5" fmla="*/ 0 h 1312"/>
                <a:gd name="T6" fmla="*/ 219 w 1728"/>
                <a:gd name="T7" fmla="*/ 0 h 1312"/>
                <a:gd name="T8" fmla="*/ 1510 w 1728"/>
                <a:gd name="T9" fmla="*/ 0 h 1312"/>
                <a:gd name="T10" fmla="*/ 1510 w 1728"/>
                <a:gd name="T11" fmla="*/ 0 h 1312"/>
                <a:gd name="T12" fmla="*/ 1728 w 1728"/>
                <a:gd name="T13" fmla="*/ 219 h 1312"/>
                <a:gd name="T14" fmla="*/ 1728 w 1728"/>
                <a:gd name="T15" fmla="*/ 219 h 1312"/>
                <a:gd name="T16" fmla="*/ 1728 w 1728"/>
                <a:gd name="T17" fmla="*/ 219 h 1312"/>
                <a:gd name="T18" fmla="*/ 1728 w 1728"/>
                <a:gd name="T19" fmla="*/ 1094 h 1312"/>
                <a:gd name="T20" fmla="*/ 1728 w 1728"/>
                <a:gd name="T21" fmla="*/ 1094 h 1312"/>
                <a:gd name="T22" fmla="*/ 1510 w 1728"/>
                <a:gd name="T23" fmla="*/ 1312 h 1312"/>
                <a:gd name="T24" fmla="*/ 1510 w 1728"/>
                <a:gd name="T25" fmla="*/ 1312 h 1312"/>
                <a:gd name="T26" fmla="*/ 1510 w 1728"/>
                <a:gd name="T27" fmla="*/ 1312 h 1312"/>
                <a:gd name="T28" fmla="*/ 219 w 1728"/>
                <a:gd name="T29" fmla="*/ 1312 h 1312"/>
                <a:gd name="T30" fmla="*/ 219 w 1728"/>
                <a:gd name="T31" fmla="*/ 1312 h 1312"/>
                <a:gd name="T32" fmla="*/ 0 w 1728"/>
                <a:gd name="T33" fmla="*/ 1094 h 1312"/>
                <a:gd name="T34" fmla="*/ 0 w 1728"/>
                <a:gd name="T35" fmla="*/ 1094 h 1312"/>
                <a:gd name="T36" fmla="*/ 0 w 1728"/>
                <a:gd name="T37" fmla="*/ 219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8" h="1312">
                  <a:moveTo>
                    <a:pt x="0" y="219"/>
                  </a:moveTo>
                  <a:cubicBezTo>
                    <a:pt x="0" y="98"/>
                    <a:pt x="98" y="0"/>
                    <a:pt x="219" y="0"/>
                  </a:cubicBezTo>
                  <a:cubicBezTo>
                    <a:pt x="219" y="0"/>
                    <a:pt x="219" y="0"/>
                    <a:pt x="219" y="0"/>
                  </a:cubicBezTo>
                  <a:lnTo>
                    <a:pt x="219" y="0"/>
                  </a:lnTo>
                  <a:lnTo>
                    <a:pt x="1510" y="0"/>
                  </a:lnTo>
                  <a:cubicBezTo>
                    <a:pt x="1631" y="0"/>
                    <a:pt x="1728" y="98"/>
                    <a:pt x="1728" y="219"/>
                  </a:cubicBezTo>
                  <a:cubicBezTo>
                    <a:pt x="1728" y="219"/>
                    <a:pt x="1728" y="219"/>
                    <a:pt x="1728" y="219"/>
                  </a:cubicBezTo>
                  <a:lnTo>
                    <a:pt x="1728" y="219"/>
                  </a:lnTo>
                  <a:lnTo>
                    <a:pt x="1728" y="1094"/>
                  </a:lnTo>
                  <a:cubicBezTo>
                    <a:pt x="1728" y="1215"/>
                    <a:pt x="1631" y="1312"/>
                    <a:pt x="1510" y="1312"/>
                  </a:cubicBezTo>
                  <a:cubicBezTo>
                    <a:pt x="1510" y="1312"/>
                    <a:pt x="1510" y="1312"/>
                    <a:pt x="1510" y="1312"/>
                  </a:cubicBezTo>
                  <a:lnTo>
                    <a:pt x="1510" y="1312"/>
                  </a:lnTo>
                  <a:lnTo>
                    <a:pt x="219" y="1312"/>
                  </a:lnTo>
                  <a:cubicBezTo>
                    <a:pt x="98" y="1312"/>
                    <a:pt x="0" y="1215"/>
                    <a:pt x="0" y="1094"/>
                  </a:cubicBezTo>
                  <a:cubicBezTo>
                    <a:pt x="0" y="1094"/>
                    <a:pt x="0" y="1094"/>
                    <a:pt x="0" y="1094"/>
                  </a:cubicBezTo>
                  <a:lnTo>
                    <a:pt x="0" y="219"/>
                  </a:lnTo>
                  <a:close/>
                </a:path>
              </a:pathLst>
            </a:custGeom>
            <a:solidFill>
              <a:srgbClr val="80C4DA"/>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8" name="Freeform 51"/>
            <p:cNvSpPr>
              <a:spLocks noEditPoints="1"/>
            </p:cNvSpPr>
            <p:nvPr/>
          </p:nvSpPr>
          <p:spPr bwMode="auto">
            <a:xfrm>
              <a:off x="6936215" y="2506609"/>
              <a:ext cx="812091" cy="621304"/>
            </a:xfrm>
            <a:custGeom>
              <a:avLst/>
              <a:gdLst>
                <a:gd name="T0" fmla="*/ 6 w 1776"/>
                <a:gd name="T1" fmla="*/ 192 h 1360"/>
                <a:gd name="T2" fmla="*/ 40 w 1776"/>
                <a:gd name="T3" fmla="*/ 110 h 1360"/>
                <a:gd name="T4" fmla="*/ 73 w 1776"/>
                <a:gd name="T5" fmla="*/ 70 h 1360"/>
                <a:gd name="T6" fmla="*/ 147 w 1776"/>
                <a:gd name="T7" fmla="*/ 20 h 1360"/>
                <a:gd name="T8" fmla="*/ 197 w 1776"/>
                <a:gd name="T9" fmla="*/ 5 h 1360"/>
                <a:gd name="T10" fmla="*/ 1581 w 1776"/>
                <a:gd name="T11" fmla="*/ 5 h 1360"/>
                <a:gd name="T12" fmla="*/ 1631 w 1776"/>
                <a:gd name="T13" fmla="*/ 20 h 1360"/>
                <a:gd name="T14" fmla="*/ 1704 w 1776"/>
                <a:gd name="T15" fmla="*/ 70 h 1360"/>
                <a:gd name="T16" fmla="*/ 1737 w 1776"/>
                <a:gd name="T17" fmla="*/ 110 h 1360"/>
                <a:gd name="T18" fmla="*/ 1771 w 1776"/>
                <a:gd name="T19" fmla="*/ 192 h 1360"/>
                <a:gd name="T20" fmla="*/ 1776 w 1776"/>
                <a:gd name="T21" fmla="*/ 1118 h 1360"/>
                <a:gd name="T22" fmla="*/ 1758 w 1776"/>
                <a:gd name="T23" fmla="*/ 1211 h 1360"/>
                <a:gd name="T24" fmla="*/ 1734 w 1776"/>
                <a:gd name="T25" fmla="*/ 1256 h 1360"/>
                <a:gd name="T26" fmla="*/ 1672 w 1776"/>
                <a:gd name="T27" fmla="*/ 1318 h 1360"/>
                <a:gd name="T28" fmla="*/ 1627 w 1776"/>
                <a:gd name="T29" fmla="*/ 1342 h 1360"/>
                <a:gd name="T30" fmla="*/ 1537 w 1776"/>
                <a:gd name="T31" fmla="*/ 1360 h 1360"/>
                <a:gd name="T32" fmla="*/ 192 w 1776"/>
                <a:gd name="T33" fmla="*/ 1355 h 1360"/>
                <a:gd name="T34" fmla="*/ 110 w 1776"/>
                <a:gd name="T35" fmla="*/ 1321 h 1360"/>
                <a:gd name="T36" fmla="*/ 70 w 1776"/>
                <a:gd name="T37" fmla="*/ 1288 h 1360"/>
                <a:gd name="T38" fmla="*/ 20 w 1776"/>
                <a:gd name="T39" fmla="*/ 1215 h 1360"/>
                <a:gd name="T40" fmla="*/ 5 w 1776"/>
                <a:gd name="T41" fmla="*/ 1165 h 1360"/>
                <a:gd name="T42" fmla="*/ 48 w 1776"/>
                <a:gd name="T43" fmla="*/ 1116 h 1360"/>
                <a:gd name="T44" fmla="*/ 64 w 1776"/>
                <a:gd name="T45" fmla="*/ 1196 h 1360"/>
                <a:gd name="T46" fmla="*/ 80 w 1776"/>
                <a:gd name="T47" fmla="*/ 1225 h 1360"/>
                <a:gd name="T48" fmla="*/ 137 w 1776"/>
                <a:gd name="T49" fmla="*/ 1281 h 1360"/>
                <a:gd name="T50" fmla="*/ 166 w 1776"/>
                <a:gd name="T51" fmla="*/ 1297 h 1360"/>
                <a:gd name="T52" fmla="*/ 243 w 1776"/>
                <a:gd name="T53" fmla="*/ 1312 h 1360"/>
                <a:gd name="T54" fmla="*/ 1571 w 1776"/>
                <a:gd name="T55" fmla="*/ 1310 h 1360"/>
                <a:gd name="T56" fmla="*/ 1645 w 1776"/>
                <a:gd name="T57" fmla="*/ 1278 h 1360"/>
                <a:gd name="T58" fmla="*/ 1670 w 1776"/>
                <a:gd name="T59" fmla="*/ 1257 h 1360"/>
                <a:gd name="T60" fmla="*/ 1714 w 1776"/>
                <a:gd name="T61" fmla="*/ 1192 h 1360"/>
                <a:gd name="T62" fmla="*/ 1725 w 1776"/>
                <a:gd name="T63" fmla="*/ 1160 h 1360"/>
                <a:gd name="T64" fmla="*/ 1725 w 1776"/>
                <a:gd name="T65" fmla="*/ 202 h 1360"/>
                <a:gd name="T66" fmla="*/ 1714 w 1776"/>
                <a:gd name="T67" fmla="*/ 170 h 1360"/>
                <a:gd name="T68" fmla="*/ 1670 w 1776"/>
                <a:gd name="T69" fmla="*/ 104 h 1360"/>
                <a:gd name="T70" fmla="*/ 1645 w 1776"/>
                <a:gd name="T71" fmla="*/ 83 h 1360"/>
                <a:gd name="T72" fmla="*/ 1571 w 1776"/>
                <a:gd name="T73" fmla="*/ 51 h 1360"/>
                <a:gd name="T74" fmla="*/ 246 w 1776"/>
                <a:gd name="T75" fmla="*/ 48 h 1360"/>
                <a:gd name="T76" fmla="*/ 166 w 1776"/>
                <a:gd name="T77" fmla="*/ 64 h 1360"/>
                <a:gd name="T78" fmla="*/ 137 w 1776"/>
                <a:gd name="T79" fmla="*/ 80 h 1360"/>
                <a:gd name="T80" fmla="*/ 80 w 1776"/>
                <a:gd name="T81" fmla="*/ 137 h 1360"/>
                <a:gd name="T82" fmla="*/ 64 w 1776"/>
                <a:gd name="T83" fmla="*/ 166 h 1360"/>
                <a:gd name="T84" fmla="*/ 48 w 1776"/>
                <a:gd name="T85" fmla="*/ 243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6" h="1360">
                  <a:moveTo>
                    <a:pt x="0" y="243"/>
                  </a:moveTo>
                  <a:lnTo>
                    <a:pt x="5" y="197"/>
                  </a:lnTo>
                  <a:cubicBezTo>
                    <a:pt x="5" y="196"/>
                    <a:pt x="5" y="194"/>
                    <a:pt x="6" y="192"/>
                  </a:cubicBezTo>
                  <a:lnTo>
                    <a:pt x="19" y="151"/>
                  </a:lnTo>
                  <a:cubicBezTo>
                    <a:pt x="19" y="150"/>
                    <a:pt x="20" y="148"/>
                    <a:pt x="20" y="147"/>
                  </a:cubicBezTo>
                  <a:lnTo>
                    <a:pt x="40" y="110"/>
                  </a:lnTo>
                  <a:cubicBezTo>
                    <a:pt x="41" y="109"/>
                    <a:pt x="42" y="107"/>
                    <a:pt x="43" y="106"/>
                  </a:cubicBezTo>
                  <a:lnTo>
                    <a:pt x="70" y="73"/>
                  </a:lnTo>
                  <a:cubicBezTo>
                    <a:pt x="71" y="72"/>
                    <a:pt x="72" y="71"/>
                    <a:pt x="73" y="70"/>
                  </a:cubicBezTo>
                  <a:lnTo>
                    <a:pt x="106" y="43"/>
                  </a:lnTo>
                  <a:cubicBezTo>
                    <a:pt x="107" y="42"/>
                    <a:pt x="109" y="41"/>
                    <a:pt x="110" y="40"/>
                  </a:cubicBezTo>
                  <a:lnTo>
                    <a:pt x="147" y="20"/>
                  </a:lnTo>
                  <a:cubicBezTo>
                    <a:pt x="148" y="20"/>
                    <a:pt x="150" y="19"/>
                    <a:pt x="151" y="19"/>
                  </a:cubicBezTo>
                  <a:lnTo>
                    <a:pt x="192" y="6"/>
                  </a:lnTo>
                  <a:cubicBezTo>
                    <a:pt x="194" y="5"/>
                    <a:pt x="196" y="5"/>
                    <a:pt x="197" y="5"/>
                  </a:cubicBezTo>
                  <a:lnTo>
                    <a:pt x="241" y="1"/>
                  </a:lnTo>
                  <a:lnTo>
                    <a:pt x="1534" y="0"/>
                  </a:lnTo>
                  <a:lnTo>
                    <a:pt x="1581" y="5"/>
                  </a:lnTo>
                  <a:cubicBezTo>
                    <a:pt x="1582" y="5"/>
                    <a:pt x="1584" y="5"/>
                    <a:pt x="1586" y="6"/>
                  </a:cubicBezTo>
                  <a:lnTo>
                    <a:pt x="1627" y="19"/>
                  </a:lnTo>
                  <a:cubicBezTo>
                    <a:pt x="1628" y="19"/>
                    <a:pt x="1630" y="20"/>
                    <a:pt x="1631" y="20"/>
                  </a:cubicBezTo>
                  <a:lnTo>
                    <a:pt x="1668" y="40"/>
                  </a:lnTo>
                  <a:cubicBezTo>
                    <a:pt x="1669" y="41"/>
                    <a:pt x="1671" y="42"/>
                    <a:pt x="1672" y="43"/>
                  </a:cubicBezTo>
                  <a:lnTo>
                    <a:pt x="1704" y="70"/>
                  </a:lnTo>
                  <a:cubicBezTo>
                    <a:pt x="1705" y="71"/>
                    <a:pt x="1706" y="72"/>
                    <a:pt x="1707" y="73"/>
                  </a:cubicBezTo>
                  <a:lnTo>
                    <a:pt x="1734" y="106"/>
                  </a:lnTo>
                  <a:cubicBezTo>
                    <a:pt x="1735" y="107"/>
                    <a:pt x="1736" y="109"/>
                    <a:pt x="1737" y="110"/>
                  </a:cubicBezTo>
                  <a:lnTo>
                    <a:pt x="1757" y="147"/>
                  </a:lnTo>
                  <a:cubicBezTo>
                    <a:pt x="1757" y="148"/>
                    <a:pt x="1758" y="150"/>
                    <a:pt x="1758" y="151"/>
                  </a:cubicBezTo>
                  <a:lnTo>
                    <a:pt x="1771" y="192"/>
                  </a:lnTo>
                  <a:cubicBezTo>
                    <a:pt x="1772" y="194"/>
                    <a:pt x="1772" y="196"/>
                    <a:pt x="1772" y="197"/>
                  </a:cubicBezTo>
                  <a:lnTo>
                    <a:pt x="1776" y="241"/>
                  </a:lnTo>
                  <a:lnTo>
                    <a:pt x="1776" y="1118"/>
                  </a:lnTo>
                  <a:lnTo>
                    <a:pt x="1772" y="1165"/>
                  </a:lnTo>
                  <a:cubicBezTo>
                    <a:pt x="1772" y="1166"/>
                    <a:pt x="1772" y="1168"/>
                    <a:pt x="1771" y="1170"/>
                  </a:cubicBezTo>
                  <a:lnTo>
                    <a:pt x="1758" y="1211"/>
                  </a:lnTo>
                  <a:cubicBezTo>
                    <a:pt x="1758" y="1212"/>
                    <a:pt x="1757" y="1214"/>
                    <a:pt x="1757" y="1215"/>
                  </a:cubicBezTo>
                  <a:lnTo>
                    <a:pt x="1737" y="1252"/>
                  </a:lnTo>
                  <a:cubicBezTo>
                    <a:pt x="1736" y="1253"/>
                    <a:pt x="1735" y="1255"/>
                    <a:pt x="1734" y="1256"/>
                  </a:cubicBezTo>
                  <a:lnTo>
                    <a:pt x="1707" y="1288"/>
                  </a:lnTo>
                  <a:cubicBezTo>
                    <a:pt x="1706" y="1289"/>
                    <a:pt x="1705" y="1290"/>
                    <a:pt x="1704" y="1291"/>
                  </a:cubicBezTo>
                  <a:lnTo>
                    <a:pt x="1672" y="1318"/>
                  </a:lnTo>
                  <a:cubicBezTo>
                    <a:pt x="1671" y="1319"/>
                    <a:pt x="1669" y="1320"/>
                    <a:pt x="1668" y="1321"/>
                  </a:cubicBezTo>
                  <a:lnTo>
                    <a:pt x="1631" y="1341"/>
                  </a:lnTo>
                  <a:cubicBezTo>
                    <a:pt x="1630" y="1341"/>
                    <a:pt x="1628" y="1342"/>
                    <a:pt x="1627" y="1342"/>
                  </a:cubicBezTo>
                  <a:lnTo>
                    <a:pt x="1586" y="1355"/>
                  </a:lnTo>
                  <a:cubicBezTo>
                    <a:pt x="1584" y="1356"/>
                    <a:pt x="1582" y="1356"/>
                    <a:pt x="1581" y="1356"/>
                  </a:cubicBezTo>
                  <a:lnTo>
                    <a:pt x="1537" y="1360"/>
                  </a:lnTo>
                  <a:lnTo>
                    <a:pt x="243" y="1360"/>
                  </a:lnTo>
                  <a:lnTo>
                    <a:pt x="197" y="1356"/>
                  </a:lnTo>
                  <a:cubicBezTo>
                    <a:pt x="196" y="1356"/>
                    <a:pt x="194" y="1356"/>
                    <a:pt x="192" y="1355"/>
                  </a:cubicBezTo>
                  <a:lnTo>
                    <a:pt x="151" y="1342"/>
                  </a:lnTo>
                  <a:cubicBezTo>
                    <a:pt x="150" y="1342"/>
                    <a:pt x="148" y="1341"/>
                    <a:pt x="147" y="1341"/>
                  </a:cubicBezTo>
                  <a:lnTo>
                    <a:pt x="110" y="1321"/>
                  </a:lnTo>
                  <a:cubicBezTo>
                    <a:pt x="109" y="1320"/>
                    <a:pt x="107" y="1319"/>
                    <a:pt x="106" y="1318"/>
                  </a:cubicBezTo>
                  <a:lnTo>
                    <a:pt x="73" y="1291"/>
                  </a:lnTo>
                  <a:cubicBezTo>
                    <a:pt x="72" y="1290"/>
                    <a:pt x="71" y="1289"/>
                    <a:pt x="70" y="1288"/>
                  </a:cubicBezTo>
                  <a:lnTo>
                    <a:pt x="43" y="1256"/>
                  </a:lnTo>
                  <a:cubicBezTo>
                    <a:pt x="42" y="1255"/>
                    <a:pt x="41" y="1253"/>
                    <a:pt x="40" y="1252"/>
                  </a:cubicBezTo>
                  <a:lnTo>
                    <a:pt x="20" y="1215"/>
                  </a:lnTo>
                  <a:cubicBezTo>
                    <a:pt x="20" y="1214"/>
                    <a:pt x="19" y="1212"/>
                    <a:pt x="19" y="1211"/>
                  </a:cubicBezTo>
                  <a:lnTo>
                    <a:pt x="6" y="1170"/>
                  </a:lnTo>
                  <a:cubicBezTo>
                    <a:pt x="5" y="1168"/>
                    <a:pt x="5" y="1166"/>
                    <a:pt x="5" y="1165"/>
                  </a:cubicBezTo>
                  <a:lnTo>
                    <a:pt x="1" y="1121"/>
                  </a:lnTo>
                  <a:lnTo>
                    <a:pt x="0" y="243"/>
                  </a:lnTo>
                  <a:close/>
                  <a:moveTo>
                    <a:pt x="48" y="1116"/>
                  </a:moveTo>
                  <a:lnTo>
                    <a:pt x="52" y="1160"/>
                  </a:lnTo>
                  <a:lnTo>
                    <a:pt x="51" y="1155"/>
                  </a:lnTo>
                  <a:lnTo>
                    <a:pt x="64" y="1196"/>
                  </a:lnTo>
                  <a:lnTo>
                    <a:pt x="63" y="1192"/>
                  </a:lnTo>
                  <a:lnTo>
                    <a:pt x="83" y="1229"/>
                  </a:lnTo>
                  <a:lnTo>
                    <a:pt x="80" y="1225"/>
                  </a:lnTo>
                  <a:lnTo>
                    <a:pt x="107" y="1257"/>
                  </a:lnTo>
                  <a:lnTo>
                    <a:pt x="104" y="1254"/>
                  </a:lnTo>
                  <a:lnTo>
                    <a:pt x="137" y="1281"/>
                  </a:lnTo>
                  <a:lnTo>
                    <a:pt x="133" y="1278"/>
                  </a:lnTo>
                  <a:lnTo>
                    <a:pt x="170" y="1298"/>
                  </a:lnTo>
                  <a:lnTo>
                    <a:pt x="166" y="1297"/>
                  </a:lnTo>
                  <a:lnTo>
                    <a:pt x="207" y="1310"/>
                  </a:lnTo>
                  <a:lnTo>
                    <a:pt x="202" y="1309"/>
                  </a:lnTo>
                  <a:lnTo>
                    <a:pt x="243" y="1312"/>
                  </a:lnTo>
                  <a:lnTo>
                    <a:pt x="1532" y="1313"/>
                  </a:lnTo>
                  <a:lnTo>
                    <a:pt x="1576" y="1309"/>
                  </a:lnTo>
                  <a:lnTo>
                    <a:pt x="1571" y="1310"/>
                  </a:lnTo>
                  <a:lnTo>
                    <a:pt x="1612" y="1297"/>
                  </a:lnTo>
                  <a:lnTo>
                    <a:pt x="1608" y="1298"/>
                  </a:lnTo>
                  <a:lnTo>
                    <a:pt x="1645" y="1278"/>
                  </a:lnTo>
                  <a:lnTo>
                    <a:pt x="1641" y="1281"/>
                  </a:lnTo>
                  <a:lnTo>
                    <a:pt x="1673" y="1254"/>
                  </a:lnTo>
                  <a:lnTo>
                    <a:pt x="1670" y="1257"/>
                  </a:lnTo>
                  <a:lnTo>
                    <a:pt x="1697" y="1225"/>
                  </a:lnTo>
                  <a:lnTo>
                    <a:pt x="1694" y="1229"/>
                  </a:lnTo>
                  <a:lnTo>
                    <a:pt x="1714" y="1192"/>
                  </a:lnTo>
                  <a:lnTo>
                    <a:pt x="1713" y="1196"/>
                  </a:lnTo>
                  <a:lnTo>
                    <a:pt x="1726" y="1155"/>
                  </a:lnTo>
                  <a:lnTo>
                    <a:pt x="1725" y="1160"/>
                  </a:lnTo>
                  <a:lnTo>
                    <a:pt x="1728" y="1118"/>
                  </a:lnTo>
                  <a:lnTo>
                    <a:pt x="1729" y="246"/>
                  </a:lnTo>
                  <a:lnTo>
                    <a:pt x="1725" y="202"/>
                  </a:lnTo>
                  <a:lnTo>
                    <a:pt x="1726" y="207"/>
                  </a:lnTo>
                  <a:lnTo>
                    <a:pt x="1713" y="166"/>
                  </a:lnTo>
                  <a:lnTo>
                    <a:pt x="1714" y="170"/>
                  </a:lnTo>
                  <a:lnTo>
                    <a:pt x="1694" y="133"/>
                  </a:lnTo>
                  <a:lnTo>
                    <a:pt x="1697" y="137"/>
                  </a:lnTo>
                  <a:lnTo>
                    <a:pt x="1670" y="104"/>
                  </a:lnTo>
                  <a:lnTo>
                    <a:pt x="1673" y="107"/>
                  </a:lnTo>
                  <a:lnTo>
                    <a:pt x="1641" y="80"/>
                  </a:lnTo>
                  <a:lnTo>
                    <a:pt x="1645" y="83"/>
                  </a:lnTo>
                  <a:lnTo>
                    <a:pt x="1608" y="63"/>
                  </a:lnTo>
                  <a:lnTo>
                    <a:pt x="1612" y="64"/>
                  </a:lnTo>
                  <a:lnTo>
                    <a:pt x="1571" y="51"/>
                  </a:lnTo>
                  <a:lnTo>
                    <a:pt x="1576" y="52"/>
                  </a:lnTo>
                  <a:lnTo>
                    <a:pt x="1534" y="48"/>
                  </a:lnTo>
                  <a:lnTo>
                    <a:pt x="246" y="48"/>
                  </a:lnTo>
                  <a:lnTo>
                    <a:pt x="202" y="52"/>
                  </a:lnTo>
                  <a:lnTo>
                    <a:pt x="207" y="51"/>
                  </a:lnTo>
                  <a:lnTo>
                    <a:pt x="166" y="64"/>
                  </a:lnTo>
                  <a:lnTo>
                    <a:pt x="170" y="63"/>
                  </a:lnTo>
                  <a:lnTo>
                    <a:pt x="133" y="83"/>
                  </a:lnTo>
                  <a:lnTo>
                    <a:pt x="137" y="80"/>
                  </a:lnTo>
                  <a:lnTo>
                    <a:pt x="104" y="107"/>
                  </a:lnTo>
                  <a:lnTo>
                    <a:pt x="107" y="104"/>
                  </a:lnTo>
                  <a:lnTo>
                    <a:pt x="80" y="137"/>
                  </a:lnTo>
                  <a:lnTo>
                    <a:pt x="83" y="133"/>
                  </a:lnTo>
                  <a:lnTo>
                    <a:pt x="63" y="170"/>
                  </a:lnTo>
                  <a:lnTo>
                    <a:pt x="64" y="166"/>
                  </a:lnTo>
                  <a:lnTo>
                    <a:pt x="51" y="207"/>
                  </a:lnTo>
                  <a:lnTo>
                    <a:pt x="52" y="202"/>
                  </a:lnTo>
                  <a:lnTo>
                    <a:pt x="48" y="243"/>
                  </a:lnTo>
                  <a:lnTo>
                    <a:pt x="48" y="1116"/>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 name="Group 52"/>
            <p:cNvGrpSpPr>
              <a:grpSpLocks/>
            </p:cNvGrpSpPr>
            <p:nvPr/>
          </p:nvGrpSpPr>
          <p:grpSpPr bwMode="auto">
            <a:xfrm>
              <a:off x="6990962" y="2531494"/>
              <a:ext cx="608861" cy="535864"/>
              <a:chOff x="8157" y="1780"/>
              <a:chExt cx="734" cy="646"/>
            </a:xfrm>
          </p:grpSpPr>
          <p:sp>
            <p:nvSpPr>
              <p:cNvPr id="5298" name="Freeform 53"/>
              <p:cNvSpPr>
                <a:spLocks/>
              </p:cNvSpPr>
              <p:nvPr/>
            </p:nvSpPr>
            <p:spPr bwMode="auto">
              <a:xfrm>
                <a:off x="8157" y="1780"/>
                <a:ext cx="530" cy="514"/>
              </a:xfrm>
              <a:custGeom>
                <a:avLst/>
                <a:gdLst>
                  <a:gd name="T0" fmla="*/ 277 w 530"/>
                  <a:gd name="T1" fmla="*/ 218 h 514"/>
                  <a:gd name="T2" fmla="*/ 299 w 530"/>
                  <a:gd name="T3" fmla="*/ 259 h 514"/>
                  <a:gd name="T4" fmla="*/ 277 w 530"/>
                  <a:gd name="T5" fmla="*/ 314 h 514"/>
                  <a:gd name="T6" fmla="*/ 262 w 530"/>
                  <a:gd name="T7" fmla="*/ 319 h 514"/>
                  <a:gd name="T8" fmla="*/ 219 w 530"/>
                  <a:gd name="T9" fmla="*/ 304 h 514"/>
                  <a:gd name="T10" fmla="*/ 196 w 530"/>
                  <a:gd name="T11" fmla="*/ 260 h 514"/>
                  <a:gd name="T12" fmla="*/ 210 w 530"/>
                  <a:gd name="T13" fmla="*/ 212 h 514"/>
                  <a:gd name="T14" fmla="*/ 234 w 530"/>
                  <a:gd name="T15" fmla="*/ 204 h 514"/>
                  <a:gd name="T16" fmla="*/ 221 w 530"/>
                  <a:gd name="T17" fmla="*/ 10 h 514"/>
                  <a:gd name="T18" fmla="*/ 178 w 530"/>
                  <a:gd name="T19" fmla="*/ 22 h 514"/>
                  <a:gd name="T20" fmla="*/ 158 w 530"/>
                  <a:gd name="T21" fmla="*/ 28 h 514"/>
                  <a:gd name="T22" fmla="*/ 126 w 530"/>
                  <a:gd name="T23" fmla="*/ 45 h 514"/>
                  <a:gd name="T24" fmla="*/ 89 w 530"/>
                  <a:gd name="T25" fmla="*/ 71 h 514"/>
                  <a:gd name="T26" fmla="*/ 73 w 530"/>
                  <a:gd name="T27" fmla="*/ 85 h 514"/>
                  <a:gd name="T28" fmla="*/ 79 w 530"/>
                  <a:gd name="T29" fmla="*/ 111 h 514"/>
                  <a:gd name="T30" fmla="*/ 36 w 530"/>
                  <a:gd name="T31" fmla="*/ 134 h 514"/>
                  <a:gd name="T32" fmla="*/ 44 w 530"/>
                  <a:gd name="T33" fmla="*/ 164 h 514"/>
                  <a:gd name="T34" fmla="*/ 12 w 530"/>
                  <a:gd name="T35" fmla="*/ 185 h 514"/>
                  <a:gd name="T36" fmla="*/ 27 w 530"/>
                  <a:gd name="T37" fmla="*/ 217 h 514"/>
                  <a:gd name="T38" fmla="*/ 1 w 530"/>
                  <a:gd name="T39" fmla="*/ 245 h 514"/>
                  <a:gd name="T40" fmla="*/ 7 w 530"/>
                  <a:gd name="T41" fmla="*/ 270 h 514"/>
                  <a:gd name="T42" fmla="*/ 23 w 530"/>
                  <a:gd name="T43" fmla="*/ 287 h 514"/>
                  <a:gd name="T44" fmla="*/ 10 w 530"/>
                  <a:gd name="T45" fmla="*/ 331 h 514"/>
                  <a:gd name="T46" fmla="*/ 22 w 530"/>
                  <a:gd name="T47" fmla="*/ 366 h 514"/>
                  <a:gd name="T48" fmla="*/ 34 w 530"/>
                  <a:gd name="T49" fmla="*/ 389 h 514"/>
                  <a:gd name="T50" fmla="*/ 67 w 530"/>
                  <a:gd name="T51" fmla="*/ 400 h 514"/>
                  <a:gd name="T52" fmla="*/ 67 w 530"/>
                  <a:gd name="T53" fmla="*/ 434 h 514"/>
                  <a:gd name="T54" fmla="*/ 100 w 530"/>
                  <a:gd name="T55" fmla="*/ 436 h 514"/>
                  <a:gd name="T56" fmla="*/ 106 w 530"/>
                  <a:gd name="T57" fmla="*/ 468 h 514"/>
                  <a:gd name="T58" fmla="*/ 129 w 530"/>
                  <a:gd name="T59" fmla="*/ 482 h 514"/>
                  <a:gd name="T60" fmla="*/ 163 w 530"/>
                  <a:gd name="T61" fmla="*/ 475 h 514"/>
                  <a:gd name="T62" fmla="*/ 180 w 530"/>
                  <a:gd name="T63" fmla="*/ 504 h 514"/>
                  <a:gd name="T64" fmla="*/ 219 w 530"/>
                  <a:gd name="T65" fmla="*/ 491 h 514"/>
                  <a:gd name="T66" fmla="*/ 232 w 530"/>
                  <a:gd name="T67" fmla="*/ 514 h 514"/>
                  <a:gd name="T68" fmla="*/ 255 w 530"/>
                  <a:gd name="T69" fmla="*/ 514 h 514"/>
                  <a:gd name="T70" fmla="*/ 280 w 530"/>
                  <a:gd name="T71" fmla="*/ 504 h 514"/>
                  <a:gd name="T72" fmla="*/ 298 w 530"/>
                  <a:gd name="T73" fmla="*/ 510 h 514"/>
                  <a:gd name="T74" fmla="*/ 323 w 530"/>
                  <a:gd name="T75" fmla="*/ 504 h 514"/>
                  <a:gd name="T76" fmla="*/ 375 w 530"/>
                  <a:gd name="T77" fmla="*/ 482 h 514"/>
                  <a:gd name="T78" fmla="*/ 410 w 530"/>
                  <a:gd name="T79" fmla="*/ 460 h 514"/>
                  <a:gd name="T80" fmla="*/ 489 w 530"/>
                  <a:gd name="T81" fmla="*/ 390 h 514"/>
                  <a:gd name="T82" fmla="*/ 518 w 530"/>
                  <a:gd name="T83" fmla="*/ 329 h 514"/>
                  <a:gd name="T84" fmla="*/ 507 w 530"/>
                  <a:gd name="T85" fmla="*/ 284 h 514"/>
                  <a:gd name="T86" fmla="*/ 530 w 530"/>
                  <a:gd name="T87" fmla="*/ 252 h 514"/>
                  <a:gd name="T88" fmla="*/ 506 w 530"/>
                  <a:gd name="T89" fmla="*/ 217 h 514"/>
                  <a:gd name="T90" fmla="*/ 519 w 530"/>
                  <a:gd name="T91" fmla="*/ 179 h 514"/>
                  <a:gd name="T92" fmla="*/ 491 w 530"/>
                  <a:gd name="T93" fmla="*/ 163 h 514"/>
                  <a:gd name="T94" fmla="*/ 498 w 530"/>
                  <a:gd name="T95" fmla="*/ 130 h 514"/>
                  <a:gd name="T96" fmla="*/ 485 w 530"/>
                  <a:gd name="T97" fmla="*/ 108 h 514"/>
                  <a:gd name="T98" fmla="*/ 453 w 530"/>
                  <a:gd name="T99" fmla="*/ 101 h 514"/>
                  <a:gd name="T100" fmla="*/ 448 w 530"/>
                  <a:gd name="T101" fmla="*/ 66 h 514"/>
                  <a:gd name="T102" fmla="*/ 416 w 530"/>
                  <a:gd name="T103" fmla="*/ 67 h 514"/>
                  <a:gd name="T104" fmla="*/ 411 w 530"/>
                  <a:gd name="T105" fmla="*/ 38 h 514"/>
                  <a:gd name="T106" fmla="*/ 399 w 530"/>
                  <a:gd name="T107" fmla="*/ 31 h 514"/>
                  <a:gd name="T108" fmla="*/ 362 w 530"/>
                  <a:gd name="T109" fmla="*/ 37 h 514"/>
                  <a:gd name="T110" fmla="*/ 351 w 530"/>
                  <a:gd name="T111" fmla="*/ 11 h 514"/>
                  <a:gd name="T112" fmla="*/ 325 w 530"/>
                  <a:gd name="T113" fmla="*/ 5 h 514"/>
                  <a:gd name="T114" fmla="*/ 297 w 530"/>
                  <a:gd name="T115" fmla="*/ 21 h 514"/>
                  <a:gd name="T116" fmla="*/ 282 w 530"/>
                  <a:gd name="T117" fmla="*/ 0 h 514"/>
                  <a:gd name="T118" fmla="*/ 263 w 530"/>
                  <a:gd name="T119" fmla="*/ 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0" h="514">
                    <a:moveTo>
                      <a:pt x="237" y="204"/>
                    </a:moveTo>
                    <a:lnTo>
                      <a:pt x="244" y="204"/>
                    </a:lnTo>
                    <a:lnTo>
                      <a:pt x="250" y="205"/>
                    </a:lnTo>
                    <a:lnTo>
                      <a:pt x="256" y="206"/>
                    </a:lnTo>
                    <a:lnTo>
                      <a:pt x="261" y="209"/>
                    </a:lnTo>
                    <a:lnTo>
                      <a:pt x="267" y="211"/>
                    </a:lnTo>
                    <a:lnTo>
                      <a:pt x="272" y="214"/>
                    </a:lnTo>
                    <a:lnTo>
                      <a:pt x="277" y="218"/>
                    </a:lnTo>
                    <a:lnTo>
                      <a:pt x="281" y="222"/>
                    </a:lnTo>
                    <a:lnTo>
                      <a:pt x="285" y="226"/>
                    </a:lnTo>
                    <a:lnTo>
                      <a:pt x="289" y="231"/>
                    </a:lnTo>
                    <a:lnTo>
                      <a:pt x="292" y="236"/>
                    </a:lnTo>
                    <a:lnTo>
                      <a:pt x="295" y="242"/>
                    </a:lnTo>
                    <a:lnTo>
                      <a:pt x="297" y="247"/>
                    </a:lnTo>
                    <a:lnTo>
                      <a:pt x="298" y="253"/>
                    </a:lnTo>
                    <a:lnTo>
                      <a:pt x="299" y="259"/>
                    </a:lnTo>
                    <a:lnTo>
                      <a:pt x="299" y="266"/>
                    </a:lnTo>
                    <a:lnTo>
                      <a:pt x="299" y="274"/>
                    </a:lnTo>
                    <a:lnTo>
                      <a:pt x="298" y="282"/>
                    </a:lnTo>
                    <a:lnTo>
                      <a:pt x="295" y="289"/>
                    </a:lnTo>
                    <a:lnTo>
                      <a:pt x="292" y="296"/>
                    </a:lnTo>
                    <a:lnTo>
                      <a:pt x="287" y="303"/>
                    </a:lnTo>
                    <a:lnTo>
                      <a:pt x="282" y="309"/>
                    </a:lnTo>
                    <a:lnTo>
                      <a:pt x="277" y="314"/>
                    </a:lnTo>
                    <a:lnTo>
                      <a:pt x="270" y="319"/>
                    </a:lnTo>
                    <a:lnTo>
                      <a:pt x="269" y="319"/>
                    </a:lnTo>
                    <a:lnTo>
                      <a:pt x="268" y="319"/>
                    </a:lnTo>
                    <a:lnTo>
                      <a:pt x="267" y="319"/>
                    </a:lnTo>
                    <a:lnTo>
                      <a:pt x="266" y="319"/>
                    </a:lnTo>
                    <a:lnTo>
                      <a:pt x="265" y="319"/>
                    </a:lnTo>
                    <a:lnTo>
                      <a:pt x="264" y="319"/>
                    </a:lnTo>
                    <a:lnTo>
                      <a:pt x="262" y="319"/>
                    </a:lnTo>
                    <a:lnTo>
                      <a:pt x="261" y="319"/>
                    </a:lnTo>
                    <a:lnTo>
                      <a:pt x="255" y="319"/>
                    </a:lnTo>
                    <a:lnTo>
                      <a:pt x="248" y="318"/>
                    </a:lnTo>
                    <a:lnTo>
                      <a:pt x="242" y="316"/>
                    </a:lnTo>
                    <a:lnTo>
                      <a:pt x="236" y="314"/>
                    </a:lnTo>
                    <a:lnTo>
                      <a:pt x="230" y="311"/>
                    </a:lnTo>
                    <a:lnTo>
                      <a:pt x="224" y="308"/>
                    </a:lnTo>
                    <a:lnTo>
                      <a:pt x="219" y="304"/>
                    </a:lnTo>
                    <a:lnTo>
                      <a:pt x="215" y="300"/>
                    </a:lnTo>
                    <a:lnTo>
                      <a:pt x="211" y="296"/>
                    </a:lnTo>
                    <a:lnTo>
                      <a:pt x="207" y="290"/>
                    </a:lnTo>
                    <a:lnTo>
                      <a:pt x="204" y="285"/>
                    </a:lnTo>
                    <a:lnTo>
                      <a:pt x="201" y="279"/>
                    </a:lnTo>
                    <a:lnTo>
                      <a:pt x="199" y="273"/>
                    </a:lnTo>
                    <a:lnTo>
                      <a:pt x="197" y="267"/>
                    </a:lnTo>
                    <a:lnTo>
                      <a:pt x="196" y="260"/>
                    </a:lnTo>
                    <a:lnTo>
                      <a:pt x="196" y="254"/>
                    </a:lnTo>
                    <a:lnTo>
                      <a:pt x="196" y="247"/>
                    </a:lnTo>
                    <a:lnTo>
                      <a:pt x="197" y="241"/>
                    </a:lnTo>
                    <a:lnTo>
                      <a:pt x="199" y="234"/>
                    </a:lnTo>
                    <a:lnTo>
                      <a:pt x="201" y="229"/>
                    </a:lnTo>
                    <a:lnTo>
                      <a:pt x="203" y="223"/>
                    </a:lnTo>
                    <a:lnTo>
                      <a:pt x="207" y="218"/>
                    </a:lnTo>
                    <a:lnTo>
                      <a:pt x="210" y="212"/>
                    </a:lnTo>
                    <a:lnTo>
                      <a:pt x="215" y="208"/>
                    </a:lnTo>
                    <a:lnTo>
                      <a:pt x="217" y="207"/>
                    </a:lnTo>
                    <a:lnTo>
                      <a:pt x="220" y="206"/>
                    </a:lnTo>
                    <a:lnTo>
                      <a:pt x="223" y="205"/>
                    </a:lnTo>
                    <a:lnTo>
                      <a:pt x="225" y="205"/>
                    </a:lnTo>
                    <a:lnTo>
                      <a:pt x="228" y="204"/>
                    </a:lnTo>
                    <a:lnTo>
                      <a:pt x="231" y="204"/>
                    </a:lnTo>
                    <a:lnTo>
                      <a:pt x="234" y="204"/>
                    </a:lnTo>
                    <a:lnTo>
                      <a:pt x="237" y="204"/>
                    </a:lnTo>
                    <a:lnTo>
                      <a:pt x="236" y="24"/>
                    </a:lnTo>
                    <a:lnTo>
                      <a:pt x="234" y="24"/>
                    </a:lnTo>
                    <a:lnTo>
                      <a:pt x="233" y="25"/>
                    </a:lnTo>
                    <a:lnTo>
                      <a:pt x="232" y="25"/>
                    </a:lnTo>
                    <a:lnTo>
                      <a:pt x="230" y="25"/>
                    </a:lnTo>
                    <a:lnTo>
                      <a:pt x="223" y="10"/>
                    </a:lnTo>
                    <a:lnTo>
                      <a:pt x="221" y="10"/>
                    </a:lnTo>
                    <a:lnTo>
                      <a:pt x="198" y="17"/>
                    </a:lnTo>
                    <a:lnTo>
                      <a:pt x="195" y="17"/>
                    </a:lnTo>
                    <a:lnTo>
                      <a:pt x="192" y="18"/>
                    </a:lnTo>
                    <a:lnTo>
                      <a:pt x="189" y="19"/>
                    </a:lnTo>
                    <a:lnTo>
                      <a:pt x="186" y="20"/>
                    </a:lnTo>
                    <a:lnTo>
                      <a:pt x="184" y="20"/>
                    </a:lnTo>
                    <a:lnTo>
                      <a:pt x="181" y="21"/>
                    </a:lnTo>
                    <a:lnTo>
                      <a:pt x="178" y="22"/>
                    </a:lnTo>
                    <a:lnTo>
                      <a:pt x="175" y="23"/>
                    </a:lnTo>
                    <a:lnTo>
                      <a:pt x="173" y="23"/>
                    </a:lnTo>
                    <a:lnTo>
                      <a:pt x="174" y="46"/>
                    </a:lnTo>
                    <a:lnTo>
                      <a:pt x="158" y="28"/>
                    </a:lnTo>
                    <a:lnTo>
                      <a:pt x="157" y="29"/>
                    </a:lnTo>
                    <a:lnTo>
                      <a:pt x="138" y="38"/>
                    </a:lnTo>
                    <a:lnTo>
                      <a:pt x="136" y="39"/>
                    </a:lnTo>
                    <a:lnTo>
                      <a:pt x="134" y="41"/>
                    </a:lnTo>
                    <a:lnTo>
                      <a:pt x="131" y="42"/>
                    </a:lnTo>
                    <a:lnTo>
                      <a:pt x="128" y="43"/>
                    </a:lnTo>
                    <a:lnTo>
                      <a:pt x="126" y="45"/>
                    </a:lnTo>
                    <a:lnTo>
                      <a:pt x="123" y="47"/>
                    </a:lnTo>
                    <a:lnTo>
                      <a:pt x="120" y="48"/>
                    </a:lnTo>
                    <a:lnTo>
                      <a:pt x="118" y="49"/>
                    </a:lnTo>
                    <a:lnTo>
                      <a:pt x="115" y="51"/>
                    </a:lnTo>
                    <a:lnTo>
                      <a:pt x="114" y="52"/>
                    </a:lnTo>
                    <a:lnTo>
                      <a:pt x="119" y="68"/>
                    </a:lnTo>
                    <a:lnTo>
                      <a:pt x="110" y="61"/>
                    </a:lnTo>
                    <a:lnTo>
                      <a:pt x="89" y="71"/>
                    </a:lnTo>
                    <a:lnTo>
                      <a:pt x="87" y="72"/>
                    </a:lnTo>
                    <a:lnTo>
                      <a:pt x="85" y="74"/>
                    </a:lnTo>
                    <a:lnTo>
                      <a:pt x="82" y="77"/>
                    </a:lnTo>
                    <a:lnTo>
                      <a:pt x="80" y="79"/>
                    </a:lnTo>
                    <a:lnTo>
                      <a:pt x="78" y="81"/>
                    </a:lnTo>
                    <a:lnTo>
                      <a:pt x="76" y="83"/>
                    </a:lnTo>
                    <a:lnTo>
                      <a:pt x="73" y="85"/>
                    </a:lnTo>
                    <a:lnTo>
                      <a:pt x="71" y="87"/>
                    </a:lnTo>
                    <a:lnTo>
                      <a:pt x="69" y="90"/>
                    </a:lnTo>
                    <a:lnTo>
                      <a:pt x="68" y="91"/>
                    </a:lnTo>
                    <a:lnTo>
                      <a:pt x="80" y="110"/>
                    </a:lnTo>
                    <a:lnTo>
                      <a:pt x="80" y="111"/>
                    </a:lnTo>
                    <a:lnTo>
                      <a:pt x="79" y="111"/>
                    </a:lnTo>
                    <a:lnTo>
                      <a:pt x="70" y="107"/>
                    </a:lnTo>
                    <a:lnTo>
                      <a:pt x="45" y="119"/>
                    </a:lnTo>
                    <a:lnTo>
                      <a:pt x="44" y="120"/>
                    </a:lnTo>
                    <a:lnTo>
                      <a:pt x="43" y="123"/>
                    </a:lnTo>
                    <a:lnTo>
                      <a:pt x="41" y="125"/>
                    </a:lnTo>
                    <a:lnTo>
                      <a:pt x="39" y="128"/>
                    </a:lnTo>
                    <a:lnTo>
                      <a:pt x="37" y="131"/>
                    </a:lnTo>
                    <a:lnTo>
                      <a:pt x="36" y="134"/>
                    </a:lnTo>
                    <a:lnTo>
                      <a:pt x="34" y="137"/>
                    </a:lnTo>
                    <a:lnTo>
                      <a:pt x="32" y="140"/>
                    </a:lnTo>
                    <a:lnTo>
                      <a:pt x="31" y="142"/>
                    </a:lnTo>
                    <a:lnTo>
                      <a:pt x="30" y="144"/>
                    </a:lnTo>
                    <a:lnTo>
                      <a:pt x="46" y="160"/>
                    </a:lnTo>
                    <a:lnTo>
                      <a:pt x="45" y="162"/>
                    </a:lnTo>
                    <a:lnTo>
                      <a:pt x="45" y="163"/>
                    </a:lnTo>
                    <a:lnTo>
                      <a:pt x="44" y="164"/>
                    </a:lnTo>
                    <a:lnTo>
                      <a:pt x="43" y="166"/>
                    </a:lnTo>
                    <a:lnTo>
                      <a:pt x="38" y="163"/>
                    </a:lnTo>
                    <a:lnTo>
                      <a:pt x="36" y="163"/>
                    </a:lnTo>
                    <a:lnTo>
                      <a:pt x="16" y="177"/>
                    </a:lnTo>
                    <a:lnTo>
                      <a:pt x="15" y="177"/>
                    </a:lnTo>
                    <a:lnTo>
                      <a:pt x="15" y="179"/>
                    </a:lnTo>
                    <a:lnTo>
                      <a:pt x="14" y="182"/>
                    </a:lnTo>
                    <a:lnTo>
                      <a:pt x="12" y="185"/>
                    </a:lnTo>
                    <a:lnTo>
                      <a:pt x="11" y="188"/>
                    </a:lnTo>
                    <a:lnTo>
                      <a:pt x="10" y="192"/>
                    </a:lnTo>
                    <a:lnTo>
                      <a:pt x="10" y="195"/>
                    </a:lnTo>
                    <a:lnTo>
                      <a:pt x="9" y="198"/>
                    </a:lnTo>
                    <a:lnTo>
                      <a:pt x="8" y="202"/>
                    </a:lnTo>
                    <a:lnTo>
                      <a:pt x="7" y="205"/>
                    </a:lnTo>
                    <a:lnTo>
                      <a:pt x="6" y="207"/>
                    </a:lnTo>
                    <a:lnTo>
                      <a:pt x="27" y="217"/>
                    </a:lnTo>
                    <a:lnTo>
                      <a:pt x="26" y="219"/>
                    </a:lnTo>
                    <a:lnTo>
                      <a:pt x="26" y="221"/>
                    </a:lnTo>
                    <a:lnTo>
                      <a:pt x="26" y="223"/>
                    </a:lnTo>
                    <a:lnTo>
                      <a:pt x="25" y="225"/>
                    </a:lnTo>
                    <a:lnTo>
                      <a:pt x="22" y="224"/>
                    </a:lnTo>
                    <a:lnTo>
                      <a:pt x="1" y="238"/>
                    </a:lnTo>
                    <a:lnTo>
                      <a:pt x="1" y="239"/>
                    </a:lnTo>
                    <a:lnTo>
                      <a:pt x="1" y="245"/>
                    </a:lnTo>
                    <a:lnTo>
                      <a:pt x="0" y="251"/>
                    </a:lnTo>
                    <a:lnTo>
                      <a:pt x="0" y="257"/>
                    </a:lnTo>
                    <a:lnTo>
                      <a:pt x="0" y="263"/>
                    </a:lnTo>
                    <a:lnTo>
                      <a:pt x="0" y="266"/>
                    </a:lnTo>
                    <a:lnTo>
                      <a:pt x="0" y="268"/>
                    </a:lnTo>
                    <a:lnTo>
                      <a:pt x="1" y="268"/>
                    </a:lnTo>
                    <a:lnTo>
                      <a:pt x="4" y="269"/>
                    </a:lnTo>
                    <a:lnTo>
                      <a:pt x="7" y="270"/>
                    </a:lnTo>
                    <a:lnTo>
                      <a:pt x="11" y="271"/>
                    </a:lnTo>
                    <a:lnTo>
                      <a:pt x="15" y="272"/>
                    </a:lnTo>
                    <a:lnTo>
                      <a:pt x="19" y="272"/>
                    </a:lnTo>
                    <a:lnTo>
                      <a:pt x="21" y="273"/>
                    </a:lnTo>
                    <a:lnTo>
                      <a:pt x="22" y="273"/>
                    </a:lnTo>
                    <a:lnTo>
                      <a:pt x="23" y="278"/>
                    </a:lnTo>
                    <a:lnTo>
                      <a:pt x="23" y="283"/>
                    </a:lnTo>
                    <a:lnTo>
                      <a:pt x="23" y="287"/>
                    </a:lnTo>
                    <a:lnTo>
                      <a:pt x="24" y="292"/>
                    </a:lnTo>
                    <a:lnTo>
                      <a:pt x="3" y="301"/>
                    </a:lnTo>
                    <a:lnTo>
                      <a:pt x="3" y="303"/>
                    </a:lnTo>
                    <a:lnTo>
                      <a:pt x="5" y="309"/>
                    </a:lnTo>
                    <a:lnTo>
                      <a:pt x="6" y="316"/>
                    </a:lnTo>
                    <a:lnTo>
                      <a:pt x="7" y="322"/>
                    </a:lnTo>
                    <a:lnTo>
                      <a:pt x="9" y="329"/>
                    </a:lnTo>
                    <a:lnTo>
                      <a:pt x="10" y="331"/>
                    </a:lnTo>
                    <a:lnTo>
                      <a:pt x="32" y="330"/>
                    </a:lnTo>
                    <a:lnTo>
                      <a:pt x="33" y="335"/>
                    </a:lnTo>
                    <a:lnTo>
                      <a:pt x="35" y="339"/>
                    </a:lnTo>
                    <a:lnTo>
                      <a:pt x="36" y="344"/>
                    </a:lnTo>
                    <a:lnTo>
                      <a:pt x="38" y="348"/>
                    </a:lnTo>
                    <a:lnTo>
                      <a:pt x="20" y="361"/>
                    </a:lnTo>
                    <a:lnTo>
                      <a:pt x="21" y="363"/>
                    </a:lnTo>
                    <a:lnTo>
                      <a:pt x="22" y="366"/>
                    </a:lnTo>
                    <a:lnTo>
                      <a:pt x="24" y="369"/>
                    </a:lnTo>
                    <a:lnTo>
                      <a:pt x="25" y="372"/>
                    </a:lnTo>
                    <a:lnTo>
                      <a:pt x="27" y="375"/>
                    </a:lnTo>
                    <a:lnTo>
                      <a:pt x="28" y="378"/>
                    </a:lnTo>
                    <a:lnTo>
                      <a:pt x="30" y="381"/>
                    </a:lnTo>
                    <a:lnTo>
                      <a:pt x="32" y="385"/>
                    </a:lnTo>
                    <a:lnTo>
                      <a:pt x="33" y="388"/>
                    </a:lnTo>
                    <a:lnTo>
                      <a:pt x="34" y="389"/>
                    </a:lnTo>
                    <a:lnTo>
                      <a:pt x="56" y="383"/>
                    </a:lnTo>
                    <a:lnTo>
                      <a:pt x="57" y="385"/>
                    </a:lnTo>
                    <a:lnTo>
                      <a:pt x="59" y="388"/>
                    </a:lnTo>
                    <a:lnTo>
                      <a:pt x="60" y="390"/>
                    </a:lnTo>
                    <a:lnTo>
                      <a:pt x="62" y="392"/>
                    </a:lnTo>
                    <a:lnTo>
                      <a:pt x="64" y="395"/>
                    </a:lnTo>
                    <a:lnTo>
                      <a:pt x="65" y="397"/>
                    </a:lnTo>
                    <a:lnTo>
                      <a:pt x="67" y="400"/>
                    </a:lnTo>
                    <a:lnTo>
                      <a:pt x="69" y="402"/>
                    </a:lnTo>
                    <a:lnTo>
                      <a:pt x="55" y="420"/>
                    </a:lnTo>
                    <a:lnTo>
                      <a:pt x="57" y="422"/>
                    </a:lnTo>
                    <a:lnTo>
                      <a:pt x="59" y="424"/>
                    </a:lnTo>
                    <a:lnTo>
                      <a:pt x="61" y="427"/>
                    </a:lnTo>
                    <a:lnTo>
                      <a:pt x="63" y="429"/>
                    </a:lnTo>
                    <a:lnTo>
                      <a:pt x="65" y="432"/>
                    </a:lnTo>
                    <a:lnTo>
                      <a:pt x="67" y="434"/>
                    </a:lnTo>
                    <a:lnTo>
                      <a:pt x="69" y="436"/>
                    </a:lnTo>
                    <a:lnTo>
                      <a:pt x="72" y="438"/>
                    </a:lnTo>
                    <a:lnTo>
                      <a:pt x="74" y="441"/>
                    </a:lnTo>
                    <a:lnTo>
                      <a:pt x="75" y="442"/>
                    </a:lnTo>
                    <a:lnTo>
                      <a:pt x="94" y="430"/>
                    </a:lnTo>
                    <a:lnTo>
                      <a:pt x="96" y="432"/>
                    </a:lnTo>
                    <a:lnTo>
                      <a:pt x="98" y="434"/>
                    </a:lnTo>
                    <a:lnTo>
                      <a:pt x="100" y="436"/>
                    </a:lnTo>
                    <a:lnTo>
                      <a:pt x="103" y="438"/>
                    </a:lnTo>
                    <a:lnTo>
                      <a:pt x="105" y="439"/>
                    </a:lnTo>
                    <a:lnTo>
                      <a:pt x="107" y="441"/>
                    </a:lnTo>
                    <a:lnTo>
                      <a:pt x="109" y="443"/>
                    </a:lnTo>
                    <a:lnTo>
                      <a:pt x="111" y="445"/>
                    </a:lnTo>
                    <a:lnTo>
                      <a:pt x="102" y="465"/>
                    </a:lnTo>
                    <a:lnTo>
                      <a:pt x="103" y="466"/>
                    </a:lnTo>
                    <a:lnTo>
                      <a:pt x="106" y="468"/>
                    </a:lnTo>
                    <a:lnTo>
                      <a:pt x="109" y="470"/>
                    </a:lnTo>
                    <a:lnTo>
                      <a:pt x="112" y="472"/>
                    </a:lnTo>
                    <a:lnTo>
                      <a:pt x="115" y="474"/>
                    </a:lnTo>
                    <a:lnTo>
                      <a:pt x="118" y="476"/>
                    </a:lnTo>
                    <a:lnTo>
                      <a:pt x="121" y="478"/>
                    </a:lnTo>
                    <a:lnTo>
                      <a:pt x="124" y="480"/>
                    </a:lnTo>
                    <a:lnTo>
                      <a:pt x="127" y="482"/>
                    </a:lnTo>
                    <a:lnTo>
                      <a:pt x="129" y="482"/>
                    </a:lnTo>
                    <a:lnTo>
                      <a:pt x="151" y="469"/>
                    </a:lnTo>
                    <a:lnTo>
                      <a:pt x="152" y="470"/>
                    </a:lnTo>
                    <a:lnTo>
                      <a:pt x="154" y="471"/>
                    </a:lnTo>
                    <a:lnTo>
                      <a:pt x="156" y="472"/>
                    </a:lnTo>
                    <a:lnTo>
                      <a:pt x="158" y="473"/>
                    </a:lnTo>
                    <a:lnTo>
                      <a:pt x="160" y="474"/>
                    </a:lnTo>
                    <a:lnTo>
                      <a:pt x="161" y="474"/>
                    </a:lnTo>
                    <a:lnTo>
                      <a:pt x="163" y="475"/>
                    </a:lnTo>
                    <a:lnTo>
                      <a:pt x="165" y="476"/>
                    </a:lnTo>
                    <a:lnTo>
                      <a:pt x="162" y="498"/>
                    </a:lnTo>
                    <a:lnTo>
                      <a:pt x="164" y="499"/>
                    </a:lnTo>
                    <a:lnTo>
                      <a:pt x="167" y="500"/>
                    </a:lnTo>
                    <a:lnTo>
                      <a:pt x="171" y="501"/>
                    </a:lnTo>
                    <a:lnTo>
                      <a:pt x="174" y="502"/>
                    </a:lnTo>
                    <a:lnTo>
                      <a:pt x="177" y="503"/>
                    </a:lnTo>
                    <a:lnTo>
                      <a:pt x="180" y="504"/>
                    </a:lnTo>
                    <a:lnTo>
                      <a:pt x="184" y="505"/>
                    </a:lnTo>
                    <a:lnTo>
                      <a:pt x="187" y="506"/>
                    </a:lnTo>
                    <a:lnTo>
                      <a:pt x="190" y="507"/>
                    </a:lnTo>
                    <a:lnTo>
                      <a:pt x="192" y="507"/>
                    </a:lnTo>
                    <a:lnTo>
                      <a:pt x="216" y="490"/>
                    </a:lnTo>
                    <a:lnTo>
                      <a:pt x="217" y="490"/>
                    </a:lnTo>
                    <a:lnTo>
                      <a:pt x="218" y="490"/>
                    </a:lnTo>
                    <a:lnTo>
                      <a:pt x="219" y="491"/>
                    </a:lnTo>
                    <a:lnTo>
                      <a:pt x="220" y="491"/>
                    </a:lnTo>
                    <a:lnTo>
                      <a:pt x="221" y="491"/>
                    </a:lnTo>
                    <a:lnTo>
                      <a:pt x="222" y="491"/>
                    </a:lnTo>
                    <a:lnTo>
                      <a:pt x="223" y="491"/>
                    </a:lnTo>
                    <a:lnTo>
                      <a:pt x="224" y="491"/>
                    </a:lnTo>
                    <a:lnTo>
                      <a:pt x="227" y="513"/>
                    </a:lnTo>
                    <a:lnTo>
                      <a:pt x="229" y="513"/>
                    </a:lnTo>
                    <a:lnTo>
                      <a:pt x="232" y="514"/>
                    </a:lnTo>
                    <a:lnTo>
                      <a:pt x="235" y="514"/>
                    </a:lnTo>
                    <a:lnTo>
                      <a:pt x="237" y="514"/>
                    </a:lnTo>
                    <a:lnTo>
                      <a:pt x="240" y="514"/>
                    </a:lnTo>
                    <a:lnTo>
                      <a:pt x="243" y="514"/>
                    </a:lnTo>
                    <a:lnTo>
                      <a:pt x="246" y="514"/>
                    </a:lnTo>
                    <a:lnTo>
                      <a:pt x="249" y="514"/>
                    </a:lnTo>
                    <a:lnTo>
                      <a:pt x="252" y="514"/>
                    </a:lnTo>
                    <a:lnTo>
                      <a:pt x="255" y="514"/>
                    </a:lnTo>
                    <a:lnTo>
                      <a:pt x="257" y="514"/>
                    </a:lnTo>
                    <a:lnTo>
                      <a:pt x="261" y="513"/>
                    </a:lnTo>
                    <a:lnTo>
                      <a:pt x="265" y="511"/>
                    </a:lnTo>
                    <a:lnTo>
                      <a:pt x="269" y="509"/>
                    </a:lnTo>
                    <a:lnTo>
                      <a:pt x="273" y="507"/>
                    </a:lnTo>
                    <a:lnTo>
                      <a:pt x="277" y="505"/>
                    </a:lnTo>
                    <a:lnTo>
                      <a:pt x="280" y="504"/>
                    </a:lnTo>
                    <a:lnTo>
                      <a:pt x="281" y="504"/>
                    </a:lnTo>
                    <a:lnTo>
                      <a:pt x="285" y="490"/>
                    </a:lnTo>
                    <a:lnTo>
                      <a:pt x="286" y="490"/>
                    </a:lnTo>
                    <a:lnTo>
                      <a:pt x="287" y="490"/>
                    </a:lnTo>
                    <a:lnTo>
                      <a:pt x="295" y="511"/>
                    </a:lnTo>
                    <a:lnTo>
                      <a:pt x="298" y="510"/>
                    </a:lnTo>
                    <a:lnTo>
                      <a:pt x="301" y="510"/>
                    </a:lnTo>
                    <a:lnTo>
                      <a:pt x="304" y="509"/>
                    </a:lnTo>
                    <a:lnTo>
                      <a:pt x="307" y="508"/>
                    </a:lnTo>
                    <a:lnTo>
                      <a:pt x="310" y="508"/>
                    </a:lnTo>
                    <a:lnTo>
                      <a:pt x="313" y="507"/>
                    </a:lnTo>
                    <a:lnTo>
                      <a:pt x="317" y="506"/>
                    </a:lnTo>
                    <a:lnTo>
                      <a:pt x="320" y="505"/>
                    </a:lnTo>
                    <a:lnTo>
                      <a:pt x="323" y="504"/>
                    </a:lnTo>
                    <a:lnTo>
                      <a:pt x="351" y="490"/>
                    </a:lnTo>
                    <a:lnTo>
                      <a:pt x="350" y="476"/>
                    </a:lnTo>
                    <a:lnTo>
                      <a:pt x="361" y="489"/>
                    </a:lnTo>
                    <a:lnTo>
                      <a:pt x="363" y="488"/>
                    </a:lnTo>
                    <a:lnTo>
                      <a:pt x="366" y="487"/>
                    </a:lnTo>
                    <a:lnTo>
                      <a:pt x="369" y="486"/>
                    </a:lnTo>
                    <a:lnTo>
                      <a:pt x="372" y="484"/>
                    </a:lnTo>
                    <a:lnTo>
                      <a:pt x="375" y="482"/>
                    </a:lnTo>
                    <a:lnTo>
                      <a:pt x="378" y="481"/>
                    </a:lnTo>
                    <a:lnTo>
                      <a:pt x="380" y="479"/>
                    </a:lnTo>
                    <a:lnTo>
                      <a:pt x="384" y="477"/>
                    </a:lnTo>
                    <a:lnTo>
                      <a:pt x="386" y="475"/>
                    </a:lnTo>
                    <a:lnTo>
                      <a:pt x="388" y="474"/>
                    </a:lnTo>
                    <a:lnTo>
                      <a:pt x="409" y="461"/>
                    </a:lnTo>
                    <a:lnTo>
                      <a:pt x="410" y="460"/>
                    </a:lnTo>
                    <a:lnTo>
                      <a:pt x="404" y="442"/>
                    </a:lnTo>
                    <a:lnTo>
                      <a:pt x="418" y="452"/>
                    </a:lnTo>
                    <a:lnTo>
                      <a:pt x="450" y="438"/>
                    </a:lnTo>
                    <a:lnTo>
                      <a:pt x="450" y="437"/>
                    </a:lnTo>
                    <a:lnTo>
                      <a:pt x="466" y="418"/>
                    </a:lnTo>
                    <a:lnTo>
                      <a:pt x="458" y="403"/>
                    </a:lnTo>
                    <a:lnTo>
                      <a:pt x="489" y="390"/>
                    </a:lnTo>
                    <a:lnTo>
                      <a:pt x="502" y="368"/>
                    </a:lnTo>
                    <a:lnTo>
                      <a:pt x="487" y="353"/>
                    </a:lnTo>
                    <a:lnTo>
                      <a:pt x="488" y="351"/>
                    </a:lnTo>
                    <a:lnTo>
                      <a:pt x="489" y="349"/>
                    </a:lnTo>
                    <a:lnTo>
                      <a:pt x="490" y="347"/>
                    </a:lnTo>
                    <a:lnTo>
                      <a:pt x="491" y="345"/>
                    </a:lnTo>
                    <a:lnTo>
                      <a:pt x="518" y="330"/>
                    </a:lnTo>
                    <a:lnTo>
                      <a:pt x="518" y="329"/>
                    </a:lnTo>
                    <a:lnTo>
                      <a:pt x="520" y="323"/>
                    </a:lnTo>
                    <a:lnTo>
                      <a:pt x="522" y="316"/>
                    </a:lnTo>
                    <a:lnTo>
                      <a:pt x="523" y="310"/>
                    </a:lnTo>
                    <a:lnTo>
                      <a:pt x="525" y="305"/>
                    </a:lnTo>
                    <a:lnTo>
                      <a:pt x="525" y="302"/>
                    </a:lnTo>
                    <a:lnTo>
                      <a:pt x="506" y="293"/>
                    </a:lnTo>
                    <a:lnTo>
                      <a:pt x="507" y="289"/>
                    </a:lnTo>
                    <a:lnTo>
                      <a:pt x="507" y="284"/>
                    </a:lnTo>
                    <a:lnTo>
                      <a:pt x="508" y="279"/>
                    </a:lnTo>
                    <a:lnTo>
                      <a:pt x="508" y="275"/>
                    </a:lnTo>
                    <a:lnTo>
                      <a:pt x="530" y="261"/>
                    </a:lnTo>
                    <a:lnTo>
                      <a:pt x="530" y="260"/>
                    </a:lnTo>
                    <a:lnTo>
                      <a:pt x="530" y="258"/>
                    </a:lnTo>
                    <a:lnTo>
                      <a:pt x="530" y="256"/>
                    </a:lnTo>
                    <a:lnTo>
                      <a:pt x="530" y="254"/>
                    </a:lnTo>
                    <a:lnTo>
                      <a:pt x="530" y="252"/>
                    </a:lnTo>
                    <a:lnTo>
                      <a:pt x="530" y="247"/>
                    </a:lnTo>
                    <a:lnTo>
                      <a:pt x="530" y="242"/>
                    </a:lnTo>
                    <a:lnTo>
                      <a:pt x="530" y="237"/>
                    </a:lnTo>
                    <a:lnTo>
                      <a:pt x="529" y="231"/>
                    </a:lnTo>
                    <a:lnTo>
                      <a:pt x="529" y="229"/>
                    </a:lnTo>
                    <a:lnTo>
                      <a:pt x="508" y="227"/>
                    </a:lnTo>
                    <a:lnTo>
                      <a:pt x="507" y="222"/>
                    </a:lnTo>
                    <a:lnTo>
                      <a:pt x="506" y="217"/>
                    </a:lnTo>
                    <a:lnTo>
                      <a:pt x="505" y="211"/>
                    </a:lnTo>
                    <a:lnTo>
                      <a:pt x="504" y="206"/>
                    </a:lnTo>
                    <a:lnTo>
                      <a:pt x="523" y="194"/>
                    </a:lnTo>
                    <a:lnTo>
                      <a:pt x="523" y="192"/>
                    </a:lnTo>
                    <a:lnTo>
                      <a:pt x="522" y="189"/>
                    </a:lnTo>
                    <a:lnTo>
                      <a:pt x="521" y="186"/>
                    </a:lnTo>
                    <a:lnTo>
                      <a:pt x="520" y="183"/>
                    </a:lnTo>
                    <a:lnTo>
                      <a:pt x="519" y="179"/>
                    </a:lnTo>
                    <a:lnTo>
                      <a:pt x="518" y="176"/>
                    </a:lnTo>
                    <a:lnTo>
                      <a:pt x="517" y="173"/>
                    </a:lnTo>
                    <a:lnTo>
                      <a:pt x="516" y="170"/>
                    </a:lnTo>
                    <a:lnTo>
                      <a:pt x="515" y="166"/>
                    </a:lnTo>
                    <a:lnTo>
                      <a:pt x="514" y="165"/>
                    </a:lnTo>
                    <a:lnTo>
                      <a:pt x="493" y="168"/>
                    </a:lnTo>
                    <a:lnTo>
                      <a:pt x="492" y="166"/>
                    </a:lnTo>
                    <a:lnTo>
                      <a:pt x="491" y="163"/>
                    </a:lnTo>
                    <a:lnTo>
                      <a:pt x="490" y="160"/>
                    </a:lnTo>
                    <a:lnTo>
                      <a:pt x="489" y="158"/>
                    </a:lnTo>
                    <a:lnTo>
                      <a:pt x="488" y="155"/>
                    </a:lnTo>
                    <a:lnTo>
                      <a:pt x="487" y="153"/>
                    </a:lnTo>
                    <a:lnTo>
                      <a:pt x="485" y="150"/>
                    </a:lnTo>
                    <a:lnTo>
                      <a:pt x="484" y="148"/>
                    </a:lnTo>
                    <a:lnTo>
                      <a:pt x="499" y="131"/>
                    </a:lnTo>
                    <a:lnTo>
                      <a:pt x="498" y="130"/>
                    </a:lnTo>
                    <a:lnTo>
                      <a:pt x="497" y="127"/>
                    </a:lnTo>
                    <a:lnTo>
                      <a:pt x="495" y="124"/>
                    </a:lnTo>
                    <a:lnTo>
                      <a:pt x="494" y="122"/>
                    </a:lnTo>
                    <a:lnTo>
                      <a:pt x="492" y="119"/>
                    </a:lnTo>
                    <a:lnTo>
                      <a:pt x="490" y="116"/>
                    </a:lnTo>
                    <a:lnTo>
                      <a:pt x="489" y="114"/>
                    </a:lnTo>
                    <a:lnTo>
                      <a:pt x="487" y="111"/>
                    </a:lnTo>
                    <a:lnTo>
                      <a:pt x="485" y="108"/>
                    </a:lnTo>
                    <a:lnTo>
                      <a:pt x="484" y="106"/>
                    </a:lnTo>
                    <a:lnTo>
                      <a:pt x="465" y="116"/>
                    </a:lnTo>
                    <a:lnTo>
                      <a:pt x="463" y="114"/>
                    </a:lnTo>
                    <a:lnTo>
                      <a:pt x="461" y="111"/>
                    </a:lnTo>
                    <a:lnTo>
                      <a:pt x="459" y="108"/>
                    </a:lnTo>
                    <a:lnTo>
                      <a:pt x="457" y="106"/>
                    </a:lnTo>
                    <a:lnTo>
                      <a:pt x="455" y="103"/>
                    </a:lnTo>
                    <a:lnTo>
                      <a:pt x="453" y="101"/>
                    </a:lnTo>
                    <a:lnTo>
                      <a:pt x="451" y="99"/>
                    </a:lnTo>
                    <a:lnTo>
                      <a:pt x="449" y="96"/>
                    </a:lnTo>
                    <a:lnTo>
                      <a:pt x="459" y="76"/>
                    </a:lnTo>
                    <a:lnTo>
                      <a:pt x="457" y="75"/>
                    </a:lnTo>
                    <a:lnTo>
                      <a:pt x="455" y="73"/>
                    </a:lnTo>
                    <a:lnTo>
                      <a:pt x="453" y="71"/>
                    </a:lnTo>
                    <a:lnTo>
                      <a:pt x="451" y="68"/>
                    </a:lnTo>
                    <a:lnTo>
                      <a:pt x="448" y="66"/>
                    </a:lnTo>
                    <a:lnTo>
                      <a:pt x="446" y="64"/>
                    </a:lnTo>
                    <a:lnTo>
                      <a:pt x="443" y="62"/>
                    </a:lnTo>
                    <a:lnTo>
                      <a:pt x="441" y="60"/>
                    </a:lnTo>
                    <a:lnTo>
                      <a:pt x="438" y="58"/>
                    </a:lnTo>
                    <a:lnTo>
                      <a:pt x="437" y="57"/>
                    </a:lnTo>
                    <a:lnTo>
                      <a:pt x="419" y="69"/>
                    </a:lnTo>
                    <a:lnTo>
                      <a:pt x="418" y="68"/>
                    </a:lnTo>
                    <a:lnTo>
                      <a:pt x="416" y="67"/>
                    </a:lnTo>
                    <a:lnTo>
                      <a:pt x="414" y="65"/>
                    </a:lnTo>
                    <a:lnTo>
                      <a:pt x="413" y="64"/>
                    </a:lnTo>
                    <a:lnTo>
                      <a:pt x="411" y="63"/>
                    </a:lnTo>
                    <a:lnTo>
                      <a:pt x="409" y="61"/>
                    </a:lnTo>
                    <a:lnTo>
                      <a:pt x="407" y="60"/>
                    </a:lnTo>
                    <a:lnTo>
                      <a:pt x="405" y="59"/>
                    </a:lnTo>
                    <a:lnTo>
                      <a:pt x="411" y="38"/>
                    </a:lnTo>
                    <a:lnTo>
                      <a:pt x="410" y="37"/>
                    </a:lnTo>
                    <a:lnTo>
                      <a:pt x="409" y="37"/>
                    </a:lnTo>
                    <a:lnTo>
                      <a:pt x="406" y="35"/>
                    </a:lnTo>
                    <a:lnTo>
                      <a:pt x="404" y="34"/>
                    </a:lnTo>
                    <a:lnTo>
                      <a:pt x="401" y="32"/>
                    </a:lnTo>
                    <a:lnTo>
                      <a:pt x="399" y="31"/>
                    </a:lnTo>
                    <a:lnTo>
                      <a:pt x="396" y="30"/>
                    </a:lnTo>
                    <a:lnTo>
                      <a:pt x="394" y="28"/>
                    </a:lnTo>
                    <a:lnTo>
                      <a:pt x="391" y="27"/>
                    </a:lnTo>
                    <a:lnTo>
                      <a:pt x="389" y="26"/>
                    </a:lnTo>
                    <a:lnTo>
                      <a:pt x="388" y="25"/>
                    </a:lnTo>
                    <a:lnTo>
                      <a:pt x="366" y="38"/>
                    </a:lnTo>
                    <a:lnTo>
                      <a:pt x="364" y="37"/>
                    </a:lnTo>
                    <a:lnTo>
                      <a:pt x="362" y="37"/>
                    </a:lnTo>
                    <a:lnTo>
                      <a:pt x="361" y="36"/>
                    </a:lnTo>
                    <a:lnTo>
                      <a:pt x="359" y="35"/>
                    </a:lnTo>
                    <a:lnTo>
                      <a:pt x="357" y="35"/>
                    </a:lnTo>
                    <a:lnTo>
                      <a:pt x="355" y="34"/>
                    </a:lnTo>
                    <a:lnTo>
                      <a:pt x="354" y="33"/>
                    </a:lnTo>
                    <a:lnTo>
                      <a:pt x="352" y="33"/>
                    </a:lnTo>
                    <a:lnTo>
                      <a:pt x="353" y="12"/>
                    </a:lnTo>
                    <a:lnTo>
                      <a:pt x="351" y="11"/>
                    </a:lnTo>
                    <a:lnTo>
                      <a:pt x="348" y="10"/>
                    </a:lnTo>
                    <a:lnTo>
                      <a:pt x="345" y="9"/>
                    </a:lnTo>
                    <a:lnTo>
                      <a:pt x="342" y="8"/>
                    </a:lnTo>
                    <a:lnTo>
                      <a:pt x="338" y="7"/>
                    </a:lnTo>
                    <a:lnTo>
                      <a:pt x="335" y="7"/>
                    </a:lnTo>
                    <a:lnTo>
                      <a:pt x="332" y="6"/>
                    </a:lnTo>
                    <a:lnTo>
                      <a:pt x="329" y="5"/>
                    </a:lnTo>
                    <a:lnTo>
                      <a:pt x="325" y="5"/>
                    </a:lnTo>
                    <a:lnTo>
                      <a:pt x="324" y="5"/>
                    </a:lnTo>
                    <a:lnTo>
                      <a:pt x="303" y="16"/>
                    </a:lnTo>
                    <a:lnTo>
                      <a:pt x="301" y="22"/>
                    </a:lnTo>
                    <a:lnTo>
                      <a:pt x="300" y="22"/>
                    </a:lnTo>
                    <a:lnTo>
                      <a:pt x="299" y="21"/>
                    </a:lnTo>
                    <a:lnTo>
                      <a:pt x="298" y="21"/>
                    </a:lnTo>
                    <a:lnTo>
                      <a:pt x="297" y="21"/>
                    </a:lnTo>
                    <a:lnTo>
                      <a:pt x="296" y="21"/>
                    </a:lnTo>
                    <a:lnTo>
                      <a:pt x="295" y="21"/>
                    </a:lnTo>
                    <a:lnTo>
                      <a:pt x="294" y="21"/>
                    </a:lnTo>
                    <a:lnTo>
                      <a:pt x="293" y="21"/>
                    </a:lnTo>
                    <a:lnTo>
                      <a:pt x="287" y="1"/>
                    </a:lnTo>
                    <a:lnTo>
                      <a:pt x="285" y="1"/>
                    </a:lnTo>
                    <a:lnTo>
                      <a:pt x="283" y="0"/>
                    </a:lnTo>
                    <a:lnTo>
                      <a:pt x="282" y="0"/>
                    </a:lnTo>
                    <a:lnTo>
                      <a:pt x="280" y="0"/>
                    </a:lnTo>
                    <a:lnTo>
                      <a:pt x="279" y="0"/>
                    </a:lnTo>
                    <a:lnTo>
                      <a:pt x="277" y="0"/>
                    </a:lnTo>
                    <a:lnTo>
                      <a:pt x="274" y="0"/>
                    </a:lnTo>
                    <a:lnTo>
                      <a:pt x="271" y="0"/>
                    </a:lnTo>
                    <a:lnTo>
                      <a:pt x="269" y="1"/>
                    </a:lnTo>
                    <a:lnTo>
                      <a:pt x="266" y="1"/>
                    </a:lnTo>
                    <a:lnTo>
                      <a:pt x="263" y="1"/>
                    </a:lnTo>
                    <a:lnTo>
                      <a:pt x="261" y="1"/>
                    </a:lnTo>
                    <a:lnTo>
                      <a:pt x="259" y="1"/>
                    </a:lnTo>
                    <a:lnTo>
                      <a:pt x="258" y="1"/>
                    </a:lnTo>
                    <a:lnTo>
                      <a:pt x="258" y="2"/>
                    </a:lnTo>
                    <a:lnTo>
                      <a:pt x="237" y="11"/>
                    </a:lnTo>
                    <a:lnTo>
                      <a:pt x="236" y="24"/>
                    </a:lnTo>
                    <a:lnTo>
                      <a:pt x="237"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9" name="Freeform 54"/>
              <p:cNvSpPr>
                <a:spLocks/>
              </p:cNvSpPr>
              <p:nvPr/>
            </p:nvSpPr>
            <p:spPr bwMode="auto">
              <a:xfrm>
                <a:off x="8162" y="1796"/>
                <a:ext cx="493" cy="494"/>
              </a:xfrm>
              <a:custGeom>
                <a:avLst/>
                <a:gdLst>
                  <a:gd name="T0" fmla="*/ 275 w 493"/>
                  <a:gd name="T1" fmla="*/ 302 h 494"/>
                  <a:gd name="T2" fmla="*/ 212 w 493"/>
                  <a:gd name="T3" fmla="*/ 314 h 494"/>
                  <a:gd name="T4" fmla="*/ 168 w 493"/>
                  <a:gd name="T5" fmla="*/ 270 h 494"/>
                  <a:gd name="T6" fmla="*/ 180 w 493"/>
                  <a:gd name="T7" fmla="*/ 207 h 494"/>
                  <a:gd name="T8" fmla="*/ 239 w 493"/>
                  <a:gd name="T9" fmla="*/ 183 h 494"/>
                  <a:gd name="T10" fmla="*/ 291 w 493"/>
                  <a:gd name="T11" fmla="*/ 218 h 494"/>
                  <a:gd name="T12" fmla="*/ 492 w 493"/>
                  <a:gd name="T13" fmla="*/ 230 h 494"/>
                  <a:gd name="T14" fmla="*/ 486 w 493"/>
                  <a:gd name="T15" fmla="*/ 190 h 494"/>
                  <a:gd name="T16" fmla="*/ 454 w 493"/>
                  <a:gd name="T17" fmla="*/ 161 h 494"/>
                  <a:gd name="T18" fmla="*/ 461 w 493"/>
                  <a:gd name="T19" fmla="*/ 125 h 494"/>
                  <a:gd name="T20" fmla="*/ 429 w 493"/>
                  <a:gd name="T21" fmla="*/ 116 h 494"/>
                  <a:gd name="T22" fmla="*/ 426 w 493"/>
                  <a:gd name="T23" fmla="*/ 77 h 494"/>
                  <a:gd name="T24" fmla="*/ 393 w 493"/>
                  <a:gd name="T25" fmla="*/ 76 h 494"/>
                  <a:gd name="T26" fmla="*/ 373 w 493"/>
                  <a:gd name="T27" fmla="*/ 61 h 494"/>
                  <a:gd name="T28" fmla="*/ 362 w 493"/>
                  <a:gd name="T29" fmla="*/ 28 h 494"/>
                  <a:gd name="T30" fmla="*/ 326 w 493"/>
                  <a:gd name="T31" fmla="*/ 36 h 494"/>
                  <a:gd name="T32" fmla="*/ 306 w 493"/>
                  <a:gd name="T33" fmla="*/ 7 h 494"/>
                  <a:gd name="T34" fmla="*/ 274 w 493"/>
                  <a:gd name="T35" fmla="*/ 23 h 494"/>
                  <a:gd name="T36" fmla="*/ 252 w 493"/>
                  <a:gd name="T37" fmla="*/ 0 h 494"/>
                  <a:gd name="T38" fmla="*/ 239 w 493"/>
                  <a:gd name="T39" fmla="*/ 0 h 494"/>
                  <a:gd name="T40" fmla="*/ 214 w 493"/>
                  <a:gd name="T41" fmla="*/ 24 h 494"/>
                  <a:gd name="T42" fmla="*/ 183 w 493"/>
                  <a:gd name="T43" fmla="*/ 8 h 494"/>
                  <a:gd name="T44" fmla="*/ 169 w 493"/>
                  <a:gd name="T45" fmla="*/ 36 h 494"/>
                  <a:gd name="T46" fmla="*/ 146 w 493"/>
                  <a:gd name="T47" fmla="*/ 45 h 494"/>
                  <a:gd name="T48" fmla="*/ 114 w 493"/>
                  <a:gd name="T49" fmla="*/ 38 h 494"/>
                  <a:gd name="T50" fmla="*/ 105 w 493"/>
                  <a:gd name="T51" fmla="*/ 72 h 494"/>
                  <a:gd name="T52" fmla="*/ 72 w 493"/>
                  <a:gd name="T53" fmla="*/ 72 h 494"/>
                  <a:gd name="T54" fmla="*/ 70 w 493"/>
                  <a:gd name="T55" fmla="*/ 107 h 494"/>
                  <a:gd name="T56" fmla="*/ 36 w 493"/>
                  <a:gd name="T57" fmla="*/ 118 h 494"/>
                  <a:gd name="T58" fmla="*/ 42 w 493"/>
                  <a:gd name="T59" fmla="*/ 153 h 494"/>
                  <a:gd name="T60" fmla="*/ 10 w 493"/>
                  <a:gd name="T61" fmla="*/ 177 h 494"/>
                  <a:gd name="T62" fmla="*/ 23 w 493"/>
                  <a:gd name="T63" fmla="*/ 221 h 494"/>
                  <a:gd name="T64" fmla="*/ 22 w 493"/>
                  <a:gd name="T65" fmla="*/ 255 h 494"/>
                  <a:gd name="T66" fmla="*/ 7 w 493"/>
                  <a:gd name="T67" fmla="*/ 304 h 494"/>
                  <a:gd name="T68" fmla="*/ 36 w 493"/>
                  <a:gd name="T69" fmla="*/ 327 h 494"/>
                  <a:gd name="T70" fmla="*/ 27 w 493"/>
                  <a:gd name="T71" fmla="*/ 360 h 494"/>
                  <a:gd name="T72" fmla="*/ 61 w 493"/>
                  <a:gd name="T73" fmla="*/ 374 h 494"/>
                  <a:gd name="T74" fmla="*/ 61 w 493"/>
                  <a:gd name="T75" fmla="*/ 410 h 494"/>
                  <a:gd name="T76" fmla="*/ 96 w 493"/>
                  <a:gd name="T77" fmla="*/ 414 h 494"/>
                  <a:gd name="T78" fmla="*/ 105 w 493"/>
                  <a:gd name="T79" fmla="*/ 449 h 494"/>
                  <a:gd name="T80" fmla="*/ 140 w 493"/>
                  <a:gd name="T81" fmla="*/ 445 h 494"/>
                  <a:gd name="T82" fmla="*/ 165 w 493"/>
                  <a:gd name="T83" fmla="*/ 459 h 494"/>
                  <a:gd name="T84" fmla="*/ 194 w 493"/>
                  <a:gd name="T85" fmla="*/ 468 h 494"/>
                  <a:gd name="T86" fmla="*/ 210 w 493"/>
                  <a:gd name="T87" fmla="*/ 469 h 494"/>
                  <a:gd name="T88" fmla="*/ 221 w 493"/>
                  <a:gd name="T89" fmla="*/ 471 h 494"/>
                  <a:gd name="T90" fmla="*/ 244 w 493"/>
                  <a:gd name="T91" fmla="*/ 494 h 494"/>
                  <a:gd name="T92" fmla="*/ 272 w 493"/>
                  <a:gd name="T93" fmla="*/ 471 h 494"/>
                  <a:gd name="T94" fmla="*/ 304 w 493"/>
                  <a:gd name="T95" fmla="*/ 487 h 494"/>
                  <a:gd name="T96" fmla="*/ 327 w 493"/>
                  <a:gd name="T97" fmla="*/ 457 h 494"/>
                  <a:gd name="T98" fmla="*/ 363 w 493"/>
                  <a:gd name="T99" fmla="*/ 465 h 494"/>
                  <a:gd name="T100" fmla="*/ 375 w 493"/>
                  <a:gd name="T101" fmla="*/ 431 h 494"/>
                  <a:gd name="T102" fmla="*/ 412 w 493"/>
                  <a:gd name="T103" fmla="*/ 429 h 494"/>
                  <a:gd name="T104" fmla="*/ 417 w 493"/>
                  <a:gd name="T105" fmla="*/ 393 h 494"/>
                  <a:gd name="T106" fmla="*/ 431 w 493"/>
                  <a:gd name="T107" fmla="*/ 376 h 494"/>
                  <a:gd name="T108" fmla="*/ 459 w 493"/>
                  <a:gd name="T109" fmla="*/ 371 h 494"/>
                  <a:gd name="T110" fmla="*/ 453 w 493"/>
                  <a:gd name="T111" fmla="*/ 335 h 494"/>
                  <a:gd name="T112" fmla="*/ 485 w 493"/>
                  <a:gd name="T113" fmla="*/ 310 h 494"/>
                  <a:gd name="T114" fmla="*/ 471 w 493"/>
                  <a:gd name="T115" fmla="*/ 258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494">
                    <a:moveTo>
                      <a:pt x="299" y="250"/>
                    </a:moveTo>
                    <a:lnTo>
                      <a:pt x="299" y="257"/>
                    </a:lnTo>
                    <a:lnTo>
                      <a:pt x="298" y="263"/>
                    </a:lnTo>
                    <a:lnTo>
                      <a:pt x="296" y="270"/>
                    </a:lnTo>
                    <a:lnTo>
                      <a:pt x="294" y="276"/>
                    </a:lnTo>
                    <a:lnTo>
                      <a:pt x="291" y="282"/>
                    </a:lnTo>
                    <a:lnTo>
                      <a:pt x="288" y="288"/>
                    </a:lnTo>
                    <a:lnTo>
                      <a:pt x="284" y="293"/>
                    </a:lnTo>
                    <a:lnTo>
                      <a:pt x="279" y="297"/>
                    </a:lnTo>
                    <a:lnTo>
                      <a:pt x="275" y="302"/>
                    </a:lnTo>
                    <a:lnTo>
                      <a:pt x="270" y="305"/>
                    </a:lnTo>
                    <a:lnTo>
                      <a:pt x="264" y="309"/>
                    </a:lnTo>
                    <a:lnTo>
                      <a:pt x="258" y="312"/>
                    </a:lnTo>
                    <a:lnTo>
                      <a:pt x="252" y="314"/>
                    </a:lnTo>
                    <a:lnTo>
                      <a:pt x="246" y="316"/>
                    </a:lnTo>
                    <a:lnTo>
                      <a:pt x="239" y="317"/>
                    </a:lnTo>
                    <a:lnTo>
                      <a:pt x="232" y="317"/>
                    </a:lnTo>
                    <a:lnTo>
                      <a:pt x="225" y="317"/>
                    </a:lnTo>
                    <a:lnTo>
                      <a:pt x="219" y="316"/>
                    </a:lnTo>
                    <a:lnTo>
                      <a:pt x="212" y="314"/>
                    </a:lnTo>
                    <a:lnTo>
                      <a:pt x="206" y="312"/>
                    </a:lnTo>
                    <a:lnTo>
                      <a:pt x="200" y="309"/>
                    </a:lnTo>
                    <a:lnTo>
                      <a:pt x="195" y="305"/>
                    </a:lnTo>
                    <a:lnTo>
                      <a:pt x="189" y="302"/>
                    </a:lnTo>
                    <a:lnTo>
                      <a:pt x="185" y="297"/>
                    </a:lnTo>
                    <a:lnTo>
                      <a:pt x="180" y="293"/>
                    </a:lnTo>
                    <a:lnTo>
                      <a:pt x="176" y="288"/>
                    </a:lnTo>
                    <a:lnTo>
                      <a:pt x="173" y="282"/>
                    </a:lnTo>
                    <a:lnTo>
                      <a:pt x="170" y="276"/>
                    </a:lnTo>
                    <a:lnTo>
                      <a:pt x="168" y="270"/>
                    </a:lnTo>
                    <a:lnTo>
                      <a:pt x="166" y="263"/>
                    </a:lnTo>
                    <a:lnTo>
                      <a:pt x="165" y="257"/>
                    </a:lnTo>
                    <a:lnTo>
                      <a:pt x="165" y="250"/>
                    </a:lnTo>
                    <a:lnTo>
                      <a:pt x="165" y="243"/>
                    </a:lnTo>
                    <a:lnTo>
                      <a:pt x="166" y="236"/>
                    </a:lnTo>
                    <a:lnTo>
                      <a:pt x="168" y="230"/>
                    </a:lnTo>
                    <a:lnTo>
                      <a:pt x="170" y="224"/>
                    </a:lnTo>
                    <a:lnTo>
                      <a:pt x="173" y="218"/>
                    </a:lnTo>
                    <a:lnTo>
                      <a:pt x="176" y="213"/>
                    </a:lnTo>
                    <a:lnTo>
                      <a:pt x="180" y="207"/>
                    </a:lnTo>
                    <a:lnTo>
                      <a:pt x="185" y="203"/>
                    </a:lnTo>
                    <a:lnTo>
                      <a:pt x="189" y="198"/>
                    </a:lnTo>
                    <a:lnTo>
                      <a:pt x="195" y="194"/>
                    </a:lnTo>
                    <a:lnTo>
                      <a:pt x="200" y="191"/>
                    </a:lnTo>
                    <a:lnTo>
                      <a:pt x="206" y="188"/>
                    </a:lnTo>
                    <a:lnTo>
                      <a:pt x="212" y="186"/>
                    </a:lnTo>
                    <a:lnTo>
                      <a:pt x="219" y="184"/>
                    </a:lnTo>
                    <a:lnTo>
                      <a:pt x="225" y="183"/>
                    </a:lnTo>
                    <a:lnTo>
                      <a:pt x="232" y="183"/>
                    </a:lnTo>
                    <a:lnTo>
                      <a:pt x="239" y="183"/>
                    </a:lnTo>
                    <a:lnTo>
                      <a:pt x="246" y="184"/>
                    </a:lnTo>
                    <a:lnTo>
                      <a:pt x="252" y="186"/>
                    </a:lnTo>
                    <a:lnTo>
                      <a:pt x="258" y="188"/>
                    </a:lnTo>
                    <a:lnTo>
                      <a:pt x="264" y="191"/>
                    </a:lnTo>
                    <a:lnTo>
                      <a:pt x="270" y="194"/>
                    </a:lnTo>
                    <a:lnTo>
                      <a:pt x="275" y="198"/>
                    </a:lnTo>
                    <a:lnTo>
                      <a:pt x="279" y="203"/>
                    </a:lnTo>
                    <a:lnTo>
                      <a:pt x="284" y="207"/>
                    </a:lnTo>
                    <a:lnTo>
                      <a:pt x="288" y="213"/>
                    </a:lnTo>
                    <a:lnTo>
                      <a:pt x="291" y="218"/>
                    </a:lnTo>
                    <a:lnTo>
                      <a:pt x="294" y="224"/>
                    </a:lnTo>
                    <a:lnTo>
                      <a:pt x="296" y="230"/>
                    </a:lnTo>
                    <a:lnTo>
                      <a:pt x="298" y="236"/>
                    </a:lnTo>
                    <a:lnTo>
                      <a:pt x="299" y="243"/>
                    </a:lnTo>
                    <a:lnTo>
                      <a:pt x="299" y="250"/>
                    </a:lnTo>
                    <a:lnTo>
                      <a:pt x="493" y="247"/>
                    </a:lnTo>
                    <a:lnTo>
                      <a:pt x="493" y="243"/>
                    </a:lnTo>
                    <a:lnTo>
                      <a:pt x="493" y="239"/>
                    </a:lnTo>
                    <a:lnTo>
                      <a:pt x="493" y="234"/>
                    </a:lnTo>
                    <a:lnTo>
                      <a:pt x="492" y="230"/>
                    </a:lnTo>
                    <a:lnTo>
                      <a:pt x="472" y="228"/>
                    </a:lnTo>
                    <a:lnTo>
                      <a:pt x="470" y="227"/>
                    </a:lnTo>
                    <a:lnTo>
                      <a:pt x="470" y="226"/>
                    </a:lnTo>
                    <a:lnTo>
                      <a:pt x="469" y="220"/>
                    </a:lnTo>
                    <a:lnTo>
                      <a:pt x="469" y="214"/>
                    </a:lnTo>
                    <a:lnTo>
                      <a:pt x="468" y="208"/>
                    </a:lnTo>
                    <a:lnTo>
                      <a:pt x="467" y="202"/>
                    </a:lnTo>
                    <a:lnTo>
                      <a:pt x="466" y="200"/>
                    </a:lnTo>
                    <a:lnTo>
                      <a:pt x="468" y="199"/>
                    </a:lnTo>
                    <a:lnTo>
                      <a:pt x="486" y="190"/>
                    </a:lnTo>
                    <a:lnTo>
                      <a:pt x="485" y="185"/>
                    </a:lnTo>
                    <a:lnTo>
                      <a:pt x="484" y="180"/>
                    </a:lnTo>
                    <a:lnTo>
                      <a:pt x="482" y="174"/>
                    </a:lnTo>
                    <a:lnTo>
                      <a:pt x="480" y="169"/>
                    </a:lnTo>
                    <a:lnTo>
                      <a:pt x="460" y="170"/>
                    </a:lnTo>
                    <a:lnTo>
                      <a:pt x="458" y="171"/>
                    </a:lnTo>
                    <a:lnTo>
                      <a:pt x="457" y="169"/>
                    </a:lnTo>
                    <a:lnTo>
                      <a:pt x="456" y="167"/>
                    </a:lnTo>
                    <a:lnTo>
                      <a:pt x="455" y="164"/>
                    </a:lnTo>
                    <a:lnTo>
                      <a:pt x="454" y="161"/>
                    </a:lnTo>
                    <a:lnTo>
                      <a:pt x="453" y="159"/>
                    </a:lnTo>
                    <a:lnTo>
                      <a:pt x="452" y="156"/>
                    </a:lnTo>
                    <a:lnTo>
                      <a:pt x="451" y="154"/>
                    </a:lnTo>
                    <a:lnTo>
                      <a:pt x="450" y="151"/>
                    </a:lnTo>
                    <a:lnTo>
                      <a:pt x="448" y="149"/>
                    </a:lnTo>
                    <a:lnTo>
                      <a:pt x="448" y="147"/>
                    </a:lnTo>
                    <a:lnTo>
                      <a:pt x="449" y="146"/>
                    </a:lnTo>
                    <a:lnTo>
                      <a:pt x="463" y="130"/>
                    </a:lnTo>
                    <a:lnTo>
                      <a:pt x="462" y="128"/>
                    </a:lnTo>
                    <a:lnTo>
                      <a:pt x="461" y="125"/>
                    </a:lnTo>
                    <a:lnTo>
                      <a:pt x="460" y="123"/>
                    </a:lnTo>
                    <a:lnTo>
                      <a:pt x="458" y="121"/>
                    </a:lnTo>
                    <a:lnTo>
                      <a:pt x="457" y="118"/>
                    </a:lnTo>
                    <a:lnTo>
                      <a:pt x="455" y="116"/>
                    </a:lnTo>
                    <a:lnTo>
                      <a:pt x="454" y="114"/>
                    </a:lnTo>
                    <a:lnTo>
                      <a:pt x="452" y="112"/>
                    </a:lnTo>
                    <a:lnTo>
                      <a:pt x="434" y="119"/>
                    </a:lnTo>
                    <a:lnTo>
                      <a:pt x="432" y="120"/>
                    </a:lnTo>
                    <a:lnTo>
                      <a:pt x="431" y="119"/>
                    </a:lnTo>
                    <a:lnTo>
                      <a:pt x="429" y="116"/>
                    </a:lnTo>
                    <a:lnTo>
                      <a:pt x="428" y="114"/>
                    </a:lnTo>
                    <a:lnTo>
                      <a:pt x="426" y="111"/>
                    </a:lnTo>
                    <a:lnTo>
                      <a:pt x="424" y="109"/>
                    </a:lnTo>
                    <a:lnTo>
                      <a:pt x="422" y="107"/>
                    </a:lnTo>
                    <a:lnTo>
                      <a:pt x="421" y="105"/>
                    </a:lnTo>
                    <a:lnTo>
                      <a:pt x="419" y="103"/>
                    </a:lnTo>
                    <a:lnTo>
                      <a:pt x="417" y="100"/>
                    </a:lnTo>
                    <a:lnTo>
                      <a:pt x="416" y="99"/>
                    </a:lnTo>
                    <a:lnTo>
                      <a:pt x="417" y="98"/>
                    </a:lnTo>
                    <a:lnTo>
                      <a:pt x="426" y="77"/>
                    </a:lnTo>
                    <a:lnTo>
                      <a:pt x="424" y="75"/>
                    </a:lnTo>
                    <a:lnTo>
                      <a:pt x="422" y="73"/>
                    </a:lnTo>
                    <a:lnTo>
                      <a:pt x="420" y="72"/>
                    </a:lnTo>
                    <a:lnTo>
                      <a:pt x="418" y="70"/>
                    </a:lnTo>
                    <a:lnTo>
                      <a:pt x="416" y="68"/>
                    </a:lnTo>
                    <a:lnTo>
                      <a:pt x="414" y="66"/>
                    </a:lnTo>
                    <a:lnTo>
                      <a:pt x="413" y="64"/>
                    </a:lnTo>
                    <a:lnTo>
                      <a:pt x="410" y="62"/>
                    </a:lnTo>
                    <a:lnTo>
                      <a:pt x="394" y="75"/>
                    </a:lnTo>
                    <a:lnTo>
                      <a:pt x="393" y="76"/>
                    </a:lnTo>
                    <a:lnTo>
                      <a:pt x="391" y="75"/>
                    </a:lnTo>
                    <a:lnTo>
                      <a:pt x="389" y="73"/>
                    </a:lnTo>
                    <a:lnTo>
                      <a:pt x="387" y="71"/>
                    </a:lnTo>
                    <a:lnTo>
                      <a:pt x="385" y="70"/>
                    </a:lnTo>
                    <a:lnTo>
                      <a:pt x="383" y="68"/>
                    </a:lnTo>
                    <a:lnTo>
                      <a:pt x="381" y="66"/>
                    </a:lnTo>
                    <a:lnTo>
                      <a:pt x="379" y="65"/>
                    </a:lnTo>
                    <a:lnTo>
                      <a:pt x="377" y="63"/>
                    </a:lnTo>
                    <a:lnTo>
                      <a:pt x="375" y="62"/>
                    </a:lnTo>
                    <a:lnTo>
                      <a:pt x="373" y="61"/>
                    </a:lnTo>
                    <a:lnTo>
                      <a:pt x="374" y="59"/>
                    </a:lnTo>
                    <a:lnTo>
                      <a:pt x="379" y="38"/>
                    </a:lnTo>
                    <a:lnTo>
                      <a:pt x="376" y="37"/>
                    </a:lnTo>
                    <a:lnTo>
                      <a:pt x="374" y="36"/>
                    </a:lnTo>
                    <a:lnTo>
                      <a:pt x="372" y="35"/>
                    </a:lnTo>
                    <a:lnTo>
                      <a:pt x="370" y="33"/>
                    </a:lnTo>
                    <a:lnTo>
                      <a:pt x="368" y="32"/>
                    </a:lnTo>
                    <a:lnTo>
                      <a:pt x="366" y="31"/>
                    </a:lnTo>
                    <a:lnTo>
                      <a:pt x="364" y="30"/>
                    </a:lnTo>
                    <a:lnTo>
                      <a:pt x="362" y="28"/>
                    </a:lnTo>
                    <a:lnTo>
                      <a:pt x="348" y="44"/>
                    </a:lnTo>
                    <a:lnTo>
                      <a:pt x="347" y="45"/>
                    </a:lnTo>
                    <a:lnTo>
                      <a:pt x="345" y="44"/>
                    </a:lnTo>
                    <a:lnTo>
                      <a:pt x="343" y="43"/>
                    </a:lnTo>
                    <a:lnTo>
                      <a:pt x="340" y="42"/>
                    </a:lnTo>
                    <a:lnTo>
                      <a:pt x="337" y="41"/>
                    </a:lnTo>
                    <a:lnTo>
                      <a:pt x="334" y="40"/>
                    </a:lnTo>
                    <a:lnTo>
                      <a:pt x="332" y="38"/>
                    </a:lnTo>
                    <a:lnTo>
                      <a:pt x="329" y="37"/>
                    </a:lnTo>
                    <a:lnTo>
                      <a:pt x="326" y="36"/>
                    </a:lnTo>
                    <a:lnTo>
                      <a:pt x="323" y="35"/>
                    </a:lnTo>
                    <a:lnTo>
                      <a:pt x="321" y="34"/>
                    </a:lnTo>
                    <a:lnTo>
                      <a:pt x="321" y="33"/>
                    </a:lnTo>
                    <a:lnTo>
                      <a:pt x="322" y="12"/>
                    </a:lnTo>
                    <a:lnTo>
                      <a:pt x="319" y="11"/>
                    </a:lnTo>
                    <a:lnTo>
                      <a:pt x="316" y="10"/>
                    </a:lnTo>
                    <a:lnTo>
                      <a:pt x="314" y="9"/>
                    </a:lnTo>
                    <a:lnTo>
                      <a:pt x="311" y="8"/>
                    </a:lnTo>
                    <a:lnTo>
                      <a:pt x="309" y="8"/>
                    </a:lnTo>
                    <a:lnTo>
                      <a:pt x="306" y="7"/>
                    </a:lnTo>
                    <a:lnTo>
                      <a:pt x="303" y="6"/>
                    </a:lnTo>
                    <a:lnTo>
                      <a:pt x="301" y="6"/>
                    </a:lnTo>
                    <a:lnTo>
                      <a:pt x="293" y="24"/>
                    </a:lnTo>
                    <a:lnTo>
                      <a:pt x="292" y="26"/>
                    </a:lnTo>
                    <a:lnTo>
                      <a:pt x="290" y="26"/>
                    </a:lnTo>
                    <a:lnTo>
                      <a:pt x="287" y="25"/>
                    </a:lnTo>
                    <a:lnTo>
                      <a:pt x="284" y="25"/>
                    </a:lnTo>
                    <a:lnTo>
                      <a:pt x="281" y="24"/>
                    </a:lnTo>
                    <a:lnTo>
                      <a:pt x="278" y="24"/>
                    </a:lnTo>
                    <a:lnTo>
                      <a:pt x="274" y="23"/>
                    </a:lnTo>
                    <a:lnTo>
                      <a:pt x="271" y="23"/>
                    </a:lnTo>
                    <a:lnTo>
                      <a:pt x="268" y="23"/>
                    </a:lnTo>
                    <a:lnTo>
                      <a:pt x="265" y="22"/>
                    </a:lnTo>
                    <a:lnTo>
                      <a:pt x="263" y="22"/>
                    </a:lnTo>
                    <a:lnTo>
                      <a:pt x="262" y="21"/>
                    </a:lnTo>
                    <a:lnTo>
                      <a:pt x="257" y="0"/>
                    </a:lnTo>
                    <a:lnTo>
                      <a:pt x="256" y="0"/>
                    </a:lnTo>
                    <a:lnTo>
                      <a:pt x="255" y="0"/>
                    </a:lnTo>
                    <a:lnTo>
                      <a:pt x="253" y="0"/>
                    </a:lnTo>
                    <a:lnTo>
                      <a:pt x="252" y="0"/>
                    </a:lnTo>
                    <a:lnTo>
                      <a:pt x="251" y="0"/>
                    </a:lnTo>
                    <a:lnTo>
                      <a:pt x="249" y="0"/>
                    </a:lnTo>
                    <a:lnTo>
                      <a:pt x="248" y="0"/>
                    </a:lnTo>
                    <a:lnTo>
                      <a:pt x="247" y="0"/>
                    </a:lnTo>
                    <a:lnTo>
                      <a:pt x="245" y="0"/>
                    </a:lnTo>
                    <a:lnTo>
                      <a:pt x="244" y="0"/>
                    </a:lnTo>
                    <a:lnTo>
                      <a:pt x="243" y="0"/>
                    </a:lnTo>
                    <a:lnTo>
                      <a:pt x="242" y="0"/>
                    </a:lnTo>
                    <a:lnTo>
                      <a:pt x="240" y="0"/>
                    </a:lnTo>
                    <a:lnTo>
                      <a:pt x="239" y="0"/>
                    </a:lnTo>
                    <a:lnTo>
                      <a:pt x="238" y="0"/>
                    </a:lnTo>
                    <a:lnTo>
                      <a:pt x="237" y="0"/>
                    </a:lnTo>
                    <a:lnTo>
                      <a:pt x="234" y="20"/>
                    </a:lnTo>
                    <a:lnTo>
                      <a:pt x="234" y="22"/>
                    </a:lnTo>
                    <a:lnTo>
                      <a:pt x="232" y="22"/>
                    </a:lnTo>
                    <a:lnTo>
                      <a:pt x="228" y="22"/>
                    </a:lnTo>
                    <a:lnTo>
                      <a:pt x="225" y="23"/>
                    </a:lnTo>
                    <a:lnTo>
                      <a:pt x="221" y="23"/>
                    </a:lnTo>
                    <a:lnTo>
                      <a:pt x="218" y="23"/>
                    </a:lnTo>
                    <a:lnTo>
                      <a:pt x="214" y="24"/>
                    </a:lnTo>
                    <a:lnTo>
                      <a:pt x="211" y="24"/>
                    </a:lnTo>
                    <a:lnTo>
                      <a:pt x="207" y="25"/>
                    </a:lnTo>
                    <a:lnTo>
                      <a:pt x="204" y="26"/>
                    </a:lnTo>
                    <a:lnTo>
                      <a:pt x="202" y="26"/>
                    </a:lnTo>
                    <a:lnTo>
                      <a:pt x="201" y="24"/>
                    </a:lnTo>
                    <a:lnTo>
                      <a:pt x="192" y="6"/>
                    </a:lnTo>
                    <a:lnTo>
                      <a:pt x="190" y="6"/>
                    </a:lnTo>
                    <a:lnTo>
                      <a:pt x="187" y="7"/>
                    </a:lnTo>
                    <a:lnTo>
                      <a:pt x="185" y="8"/>
                    </a:lnTo>
                    <a:lnTo>
                      <a:pt x="183" y="8"/>
                    </a:lnTo>
                    <a:lnTo>
                      <a:pt x="180" y="9"/>
                    </a:lnTo>
                    <a:lnTo>
                      <a:pt x="178" y="10"/>
                    </a:lnTo>
                    <a:lnTo>
                      <a:pt x="176" y="10"/>
                    </a:lnTo>
                    <a:lnTo>
                      <a:pt x="173" y="11"/>
                    </a:lnTo>
                    <a:lnTo>
                      <a:pt x="174" y="32"/>
                    </a:lnTo>
                    <a:lnTo>
                      <a:pt x="174" y="33"/>
                    </a:lnTo>
                    <a:lnTo>
                      <a:pt x="173" y="34"/>
                    </a:lnTo>
                    <a:lnTo>
                      <a:pt x="171" y="35"/>
                    </a:lnTo>
                    <a:lnTo>
                      <a:pt x="170" y="35"/>
                    </a:lnTo>
                    <a:lnTo>
                      <a:pt x="169" y="36"/>
                    </a:lnTo>
                    <a:lnTo>
                      <a:pt x="167" y="36"/>
                    </a:lnTo>
                    <a:lnTo>
                      <a:pt x="165" y="37"/>
                    </a:lnTo>
                    <a:lnTo>
                      <a:pt x="163" y="38"/>
                    </a:lnTo>
                    <a:lnTo>
                      <a:pt x="160" y="39"/>
                    </a:lnTo>
                    <a:lnTo>
                      <a:pt x="158" y="40"/>
                    </a:lnTo>
                    <a:lnTo>
                      <a:pt x="155" y="41"/>
                    </a:lnTo>
                    <a:lnTo>
                      <a:pt x="153" y="42"/>
                    </a:lnTo>
                    <a:lnTo>
                      <a:pt x="150" y="43"/>
                    </a:lnTo>
                    <a:lnTo>
                      <a:pt x="148" y="44"/>
                    </a:lnTo>
                    <a:lnTo>
                      <a:pt x="146" y="45"/>
                    </a:lnTo>
                    <a:lnTo>
                      <a:pt x="145" y="44"/>
                    </a:lnTo>
                    <a:lnTo>
                      <a:pt x="132" y="28"/>
                    </a:lnTo>
                    <a:lnTo>
                      <a:pt x="130" y="29"/>
                    </a:lnTo>
                    <a:lnTo>
                      <a:pt x="127" y="31"/>
                    </a:lnTo>
                    <a:lnTo>
                      <a:pt x="125" y="32"/>
                    </a:lnTo>
                    <a:lnTo>
                      <a:pt x="123" y="33"/>
                    </a:lnTo>
                    <a:lnTo>
                      <a:pt x="121" y="34"/>
                    </a:lnTo>
                    <a:lnTo>
                      <a:pt x="119" y="36"/>
                    </a:lnTo>
                    <a:lnTo>
                      <a:pt x="117" y="37"/>
                    </a:lnTo>
                    <a:lnTo>
                      <a:pt x="114" y="38"/>
                    </a:lnTo>
                    <a:lnTo>
                      <a:pt x="121" y="58"/>
                    </a:lnTo>
                    <a:lnTo>
                      <a:pt x="121" y="60"/>
                    </a:lnTo>
                    <a:lnTo>
                      <a:pt x="120" y="61"/>
                    </a:lnTo>
                    <a:lnTo>
                      <a:pt x="117" y="62"/>
                    </a:lnTo>
                    <a:lnTo>
                      <a:pt x="115" y="64"/>
                    </a:lnTo>
                    <a:lnTo>
                      <a:pt x="113" y="65"/>
                    </a:lnTo>
                    <a:lnTo>
                      <a:pt x="111" y="67"/>
                    </a:lnTo>
                    <a:lnTo>
                      <a:pt x="109" y="69"/>
                    </a:lnTo>
                    <a:lnTo>
                      <a:pt x="107" y="70"/>
                    </a:lnTo>
                    <a:lnTo>
                      <a:pt x="105" y="72"/>
                    </a:lnTo>
                    <a:lnTo>
                      <a:pt x="103" y="74"/>
                    </a:lnTo>
                    <a:lnTo>
                      <a:pt x="101" y="75"/>
                    </a:lnTo>
                    <a:lnTo>
                      <a:pt x="100" y="74"/>
                    </a:lnTo>
                    <a:lnTo>
                      <a:pt x="84" y="61"/>
                    </a:lnTo>
                    <a:lnTo>
                      <a:pt x="82" y="63"/>
                    </a:lnTo>
                    <a:lnTo>
                      <a:pt x="80" y="65"/>
                    </a:lnTo>
                    <a:lnTo>
                      <a:pt x="78" y="67"/>
                    </a:lnTo>
                    <a:lnTo>
                      <a:pt x="76" y="68"/>
                    </a:lnTo>
                    <a:lnTo>
                      <a:pt x="74" y="70"/>
                    </a:lnTo>
                    <a:lnTo>
                      <a:pt x="72" y="72"/>
                    </a:lnTo>
                    <a:lnTo>
                      <a:pt x="71" y="74"/>
                    </a:lnTo>
                    <a:lnTo>
                      <a:pt x="69" y="76"/>
                    </a:lnTo>
                    <a:lnTo>
                      <a:pt x="80" y="93"/>
                    </a:lnTo>
                    <a:lnTo>
                      <a:pt x="81" y="95"/>
                    </a:lnTo>
                    <a:lnTo>
                      <a:pt x="79" y="96"/>
                    </a:lnTo>
                    <a:lnTo>
                      <a:pt x="78" y="98"/>
                    </a:lnTo>
                    <a:lnTo>
                      <a:pt x="76" y="100"/>
                    </a:lnTo>
                    <a:lnTo>
                      <a:pt x="74" y="103"/>
                    </a:lnTo>
                    <a:lnTo>
                      <a:pt x="72" y="105"/>
                    </a:lnTo>
                    <a:lnTo>
                      <a:pt x="70" y="107"/>
                    </a:lnTo>
                    <a:lnTo>
                      <a:pt x="68" y="109"/>
                    </a:lnTo>
                    <a:lnTo>
                      <a:pt x="67" y="112"/>
                    </a:lnTo>
                    <a:lnTo>
                      <a:pt x="65" y="114"/>
                    </a:lnTo>
                    <a:lnTo>
                      <a:pt x="64" y="115"/>
                    </a:lnTo>
                    <a:lnTo>
                      <a:pt x="62" y="115"/>
                    </a:lnTo>
                    <a:lnTo>
                      <a:pt x="42" y="108"/>
                    </a:lnTo>
                    <a:lnTo>
                      <a:pt x="41" y="110"/>
                    </a:lnTo>
                    <a:lnTo>
                      <a:pt x="39" y="113"/>
                    </a:lnTo>
                    <a:lnTo>
                      <a:pt x="38" y="115"/>
                    </a:lnTo>
                    <a:lnTo>
                      <a:pt x="36" y="118"/>
                    </a:lnTo>
                    <a:lnTo>
                      <a:pt x="35" y="120"/>
                    </a:lnTo>
                    <a:lnTo>
                      <a:pt x="34" y="122"/>
                    </a:lnTo>
                    <a:lnTo>
                      <a:pt x="32" y="125"/>
                    </a:lnTo>
                    <a:lnTo>
                      <a:pt x="31" y="127"/>
                    </a:lnTo>
                    <a:lnTo>
                      <a:pt x="46" y="142"/>
                    </a:lnTo>
                    <a:lnTo>
                      <a:pt x="47" y="143"/>
                    </a:lnTo>
                    <a:lnTo>
                      <a:pt x="46" y="145"/>
                    </a:lnTo>
                    <a:lnTo>
                      <a:pt x="45" y="148"/>
                    </a:lnTo>
                    <a:lnTo>
                      <a:pt x="44" y="150"/>
                    </a:lnTo>
                    <a:lnTo>
                      <a:pt x="42" y="153"/>
                    </a:lnTo>
                    <a:lnTo>
                      <a:pt x="41" y="155"/>
                    </a:lnTo>
                    <a:lnTo>
                      <a:pt x="40" y="158"/>
                    </a:lnTo>
                    <a:lnTo>
                      <a:pt x="39" y="160"/>
                    </a:lnTo>
                    <a:lnTo>
                      <a:pt x="38" y="163"/>
                    </a:lnTo>
                    <a:lnTo>
                      <a:pt x="37" y="166"/>
                    </a:lnTo>
                    <a:lnTo>
                      <a:pt x="36" y="167"/>
                    </a:lnTo>
                    <a:lnTo>
                      <a:pt x="34" y="167"/>
                    </a:lnTo>
                    <a:lnTo>
                      <a:pt x="14" y="166"/>
                    </a:lnTo>
                    <a:lnTo>
                      <a:pt x="12" y="171"/>
                    </a:lnTo>
                    <a:lnTo>
                      <a:pt x="10" y="177"/>
                    </a:lnTo>
                    <a:lnTo>
                      <a:pt x="9" y="183"/>
                    </a:lnTo>
                    <a:lnTo>
                      <a:pt x="7" y="188"/>
                    </a:lnTo>
                    <a:lnTo>
                      <a:pt x="25" y="197"/>
                    </a:lnTo>
                    <a:lnTo>
                      <a:pt x="27" y="198"/>
                    </a:lnTo>
                    <a:lnTo>
                      <a:pt x="27" y="200"/>
                    </a:lnTo>
                    <a:lnTo>
                      <a:pt x="26" y="205"/>
                    </a:lnTo>
                    <a:lnTo>
                      <a:pt x="25" y="209"/>
                    </a:lnTo>
                    <a:lnTo>
                      <a:pt x="24" y="214"/>
                    </a:lnTo>
                    <a:lnTo>
                      <a:pt x="23" y="219"/>
                    </a:lnTo>
                    <a:lnTo>
                      <a:pt x="23" y="221"/>
                    </a:lnTo>
                    <a:lnTo>
                      <a:pt x="22" y="221"/>
                    </a:lnTo>
                    <a:lnTo>
                      <a:pt x="1" y="226"/>
                    </a:lnTo>
                    <a:lnTo>
                      <a:pt x="1" y="231"/>
                    </a:lnTo>
                    <a:lnTo>
                      <a:pt x="0" y="236"/>
                    </a:lnTo>
                    <a:lnTo>
                      <a:pt x="0" y="241"/>
                    </a:lnTo>
                    <a:lnTo>
                      <a:pt x="0" y="247"/>
                    </a:lnTo>
                    <a:lnTo>
                      <a:pt x="0" y="248"/>
                    </a:lnTo>
                    <a:lnTo>
                      <a:pt x="20" y="253"/>
                    </a:lnTo>
                    <a:lnTo>
                      <a:pt x="22" y="253"/>
                    </a:lnTo>
                    <a:lnTo>
                      <a:pt x="22" y="255"/>
                    </a:lnTo>
                    <a:lnTo>
                      <a:pt x="22" y="261"/>
                    </a:lnTo>
                    <a:lnTo>
                      <a:pt x="23" y="266"/>
                    </a:lnTo>
                    <a:lnTo>
                      <a:pt x="23" y="272"/>
                    </a:lnTo>
                    <a:lnTo>
                      <a:pt x="24" y="277"/>
                    </a:lnTo>
                    <a:lnTo>
                      <a:pt x="24" y="279"/>
                    </a:lnTo>
                    <a:lnTo>
                      <a:pt x="22" y="280"/>
                    </a:lnTo>
                    <a:lnTo>
                      <a:pt x="3" y="288"/>
                    </a:lnTo>
                    <a:lnTo>
                      <a:pt x="4" y="293"/>
                    </a:lnTo>
                    <a:lnTo>
                      <a:pt x="6" y="299"/>
                    </a:lnTo>
                    <a:lnTo>
                      <a:pt x="7" y="304"/>
                    </a:lnTo>
                    <a:lnTo>
                      <a:pt x="8" y="310"/>
                    </a:lnTo>
                    <a:lnTo>
                      <a:pt x="29" y="309"/>
                    </a:lnTo>
                    <a:lnTo>
                      <a:pt x="30" y="309"/>
                    </a:lnTo>
                    <a:lnTo>
                      <a:pt x="31" y="311"/>
                    </a:lnTo>
                    <a:lnTo>
                      <a:pt x="32" y="314"/>
                    </a:lnTo>
                    <a:lnTo>
                      <a:pt x="33" y="316"/>
                    </a:lnTo>
                    <a:lnTo>
                      <a:pt x="34" y="319"/>
                    </a:lnTo>
                    <a:lnTo>
                      <a:pt x="34" y="322"/>
                    </a:lnTo>
                    <a:lnTo>
                      <a:pt x="35" y="324"/>
                    </a:lnTo>
                    <a:lnTo>
                      <a:pt x="36" y="327"/>
                    </a:lnTo>
                    <a:lnTo>
                      <a:pt x="37" y="329"/>
                    </a:lnTo>
                    <a:lnTo>
                      <a:pt x="38" y="332"/>
                    </a:lnTo>
                    <a:lnTo>
                      <a:pt x="39" y="334"/>
                    </a:lnTo>
                    <a:lnTo>
                      <a:pt x="38" y="335"/>
                    </a:lnTo>
                    <a:lnTo>
                      <a:pt x="21" y="347"/>
                    </a:lnTo>
                    <a:lnTo>
                      <a:pt x="22" y="349"/>
                    </a:lnTo>
                    <a:lnTo>
                      <a:pt x="23" y="352"/>
                    </a:lnTo>
                    <a:lnTo>
                      <a:pt x="25" y="354"/>
                    </a:lnTo>
                    <a:lnTo>
                      <a:pt x="26" y="357"/>
                    </a:lnTo>
                    <a:lnTo>
                      <a:pt x="27" y="360"/>
                    </a:lnTo>
                    <a:lnTo>
                      <a:pt x="29" y="362"/>
                    </a:lnTo>
                    <a:lnTo>
                      <a:pt x="30" y="365"/>
                    </a:lnTo>
                    <a:lnTo>
                      <a:pt x="31" y="367"/>
                    </a:lnTo>
                    <a:lnTo>
                      <a:pt x="51" y="362"/>
                    </a:lnTo>
                    <a:lnTo>
                      <a:pt x="53" y="361"/>
                    </a:lnTo>
                    <a:lnTo>
                      <a:pt x="54" y="363"/>
                    </a:lnTo>
                    <a:lnTo>
                      <a:pt x="56" y="365"/>
                    </a:lnTo>
                    <a:lnTo>
                      <a:pt x="57" y="368"/>
                    </a:lnTo>
                    <a:lnTo>
                      <a:pt x="59" y="371"/>
                    </a:lnTo>
                    <a:lnTo>
                      <a:pt x="61" y="374"/>
                    </a:lnTo>
                    <a:lnTo>
                      <a:pt x="63" y="376"/>
                    </a:lnTo>
                    <a:lnTo>
                      <a:pt x="65" y="379"/>
                    </a:lnTo>
                    <a:lnTo>
                      <a:pt x="66" y="382"/>
                    </a:lnTo>
                    <a:lnTo>
                      <a:pt x="68" y="384"/>
                    </a:lnTo>
                    <a:lnTo>
                      <a:pt x="70" y="386"/>
                    </a:lnTo>
                    <a:lnTo>
                      <a:pt x="68" y="387"/>
                    </a:lnTo>
                    <a:lnTo>
                      <a:pt x="56" y="404"/>
                    </a:lnTo>
                    <a:lnTo>
                      <a:pt x="58" y="406"/>
                    </a:lnTo>
                    <a:lnTo>
                      <a:pt x="60" y="408"/>
                    </a:lnTo>
                    <a:lnTo>
                      <a:pt x="61" y="410"/>
                    </a:lnTo>
                    <a:lnTo>
                      <a:pt x="63" y="412"/>
                    </a:lnTo>
                    <a:lnTo>
                      <a:pt x="65" y="414"/>
                    </a:lnTo>
                    <a:lnTo>
                      <a:pt x="67" y="416"/>
                    </a:lnTo>
                    <a:lnTo>
                      <a:pt x="69" y="418"/>
                    </a:lnTo>
                    <a:lnTo>
                      <a:pt x="71" y="420"/>
                    </a:lnTo>
                    <a:lnTo>
                      <a:pt x="88" y="409"/>
                    </a:lnTo>
                    <a:lnTo>
                      <a:pt x="90" y="408"/>
                    </a:lnTo>
                    <a:lnTo>
                      <a:pt x="91" y="409"/>
                    </a:lnTo>
                    <a:lnTo>
                      <a:pt x="93" y="412"/>
                    </a:lnTo>
                    <a:lnTo>
                      <a:pt x="96" y="414"/>
                    </a:lnTo>
                    <a:lnTo>
                      <a:pt x="98" y="416"/>
                    </a:lnTo>
                    <a:lnTo>
                      <a:pt x="100" y="418"/>
                    </a:lnTo>
                    <a:lnTo>
                      <a:pt x="103" y="420"/>
                    </a:lnTo>
                    <a:lnTo>
                      <a:pt x="105" y="422"/>
                    </a:lnTo>
                    <a:lnTo>
                      <a:pt x="108" y="424"/>
                    </a:lnTo>
                    <a:lnTo>
                      <a:pt x="110" y="426"/>
                    </a:lnTo>
                    <a:lnTo>
                      <a:pt x="112" y="427"/>
                    </a:lnTo>
                    <a:lnTo>
                      <a:pt x="111" y="429"/>
                    </a:lnTo>
                    <a:lnTo>
                      <a:pt x="103" y="447"/>
                    </a:lnTo>
                    <a:lnTo>
                      <a:pt x="105" y="449"/>
                    </a:lnTo>
                    <a:lnTo>
                      <a:pt x="108" y="451"/>
                    </a:lnTo>
                    <a:lnTo>
                      <a:pt x="110" y="453"/>
                    </a:lnTo>
                    <a:lnTo>
                      <a:pt x="113" y="454"/>
                    </a:lnTo>
                    <a:lnTo>
                      <a:pt x="115" y="456"/>
                    </a:lnTo>
                    <a:lnTo>
                      <a:pt x="118" y="457"/>
                    </a:lnTo>
                    <a:lnTo>
                      <a:pt x="120" y="459"/>
                    </a:lnTo>
                    <a:lnTo>
                      <a:pt x="123" y="460"/>
                    </a:lnTo>
                    <a:lnTo>
                      <a:pt x="137" y="445"/>
                    </a:lnTo>
                    <a:lnTo>
                      <a:pt x="138" y="444"/>
                    </a:lnTo>
                    <a:lnTo>
                      <a:pt x="140" y="445"/>
                    </a:lnTo>
                    <a:lnTo>
                      <a:pt x="143" y="446"/>
                    </a:lnTo>
                    <a:lnTo>
                      <a:pt x="146" y="448"/>
                    </a:lnTo>
                    <a:lnTo>
                      <a:pt x="148" y="449"/>
                    </a:lnTo>
                    <a:lnTo>
                      <a:pt x="151" y="451"/>
                    </a:lnTo>
                    <a:lnTo>
                      <a:pt x="154" y="452"/>
                    </a:lnTo>
                    <a:lnTo>
                      <a:pt x="157" y="454"/>
                    </a:lnTo>
                    <a:lnTo>
                      <a:pt x="161" y="455"/>
                    </a:lnTo>
                    <a:lnTo>
                      <a:pt x="164" y="456"/>
                    </a:lnTo>
                    <a:lnTo>
                      <a:pt x="165" y="457"/>
                    </a:lnTo>
                    <a:lnTo>
                      <a:pt x="165" y="459"/>
                    </a:lnTo>
                    <a:lnTo>
                      <a:pt x="163" y="479"/>
                    </a:lnTo>
                    <a:lnTo>
                      <a:pt x="165" y="480"/>
                    </a:lnTo>
                    <a:lnTo>
                      <a:pt x="168" y="481"/>
                    </a:lnTo>
                    <a:lnTo>
                      <a:pt x="171" y="482"/>
                    </a:lnTo>
                    <a:lnTo>
                      <a:pt x="173" y="483"/>
                    </a:lnTo>
                    <a:lnTo>
                      <a:pt x="176" y="484"/>
                    </a:lnTo>
                    <a:lnTo>
                      <a:pt x="179" y="484"/>
                    </a:lnTo>
                    <a:lnTo>
                      <a:pt x="181" y="485"/>
                    </a:lnTo>
                    <a:lnTo>
                      <a:pt x="184" y="486"/>
                    </a:lnTo>
                    <a:lnTo>
                      <a:pt x="194" y="468"/>
                    </a:lnTo>
                    <a:lnTo>
                      <a:pt x="195" y="466"/>
                    </a:lnTo>
                    <a:lnTo>
                      <a:pt x="197" y="466"/>
                    </a:lnTo>
                    <a:lnTo>
                      <a:pt x="198" y="467"/>
                    </a:lnTo>
                    <a:lnTo>
                      <a:pt x="200" y="467"/>
                    </a:lnTo>
                    <a:lnTo>
                      <a:pt x="201" y="467"/>
                    </a:lnTo>
                    <a:lnTo>
                      <a:pt x="203" y="468"/>
                    </a:lnTo>
                    <a:lnTo>
                      <a:pt x="205" y="468"/>
                    </a:lnTo>
                    <a:lnTo>
                      <a:pt x="206" y="469"/>
                    </a:lnTo>
                    <a:lnTo>
                      <a:pt x="208" y="469"/>
                    </a:lnTo>
                    <a:lnTo>
                      <a:pt x="210" y="469"/>
                    </a:lnTo>
                    <a:lnTo>
                      <a:pt x="212" y="469"/>
                    </a:lnTo>
                    <a:lnTo>
                      <a:pt x="213" y="469"/>
                    </a:lnTo>
                    <a:lnTo>
                      <a:pt x="214" y="470"/>
                    </a:lnTo>
                    <a:lnTo>
                      <a:pt x="215" y="470"/>
                    </a:lnTo>
                    <a:lnTo>
                      <a:pt x="217" y="470"/>
                    </a:lnTo>
                    <a:lnTo>
                      <a:pt x="218" y="470"/>
                    </a:lnTo>
                    <a:lnTo>
                      <a:pt x="219" y="470"/>
                    </a:lnTo>
                    <a:lnTo>
                      <a:pt x="221" y="471"/>
                    </a:lnTo>
                    <a:lnTo>
                      <a:pt x="223" y="471"/>
                    </a:lnTo>
                    <a:lnTo>
                      <a:pt x="223" y="472"/>
                    </a:lnTo>
                    <a:lnTo>
                      <a:pt x="226" y="493"/>
                    </a:lnTo>
                    <a:lnTo>
                      <a:pt x="229" y="493"/>
                    </a:lnTo>
                    <a:lnTo>
                      <a:pt x="231" y="493"/>
                    </a:lnTo>
                    <a:lnTo>
                      <a:pt x="234" y="493"/>
                    </a:lnTo>
                    <a:lnTo>
                      <a:pt x="236" y="493"/>
                    </a:lnTo>
                    <a:lnTo>
                      <a:pt x="239" y="494"/>
                    </a:lnTo>
                    <a:lnTo>
                      <a:pt x="242" y="494"/>
                    </a:lnTo>
                    <a:lnTo>
                      <a:pt x="244" y="494"/>
                    </a:lnTo>
                    <a:lnTo>
                      <a:pt x="247" y="494"/>
                    </a:lnTo>
                    <a:lnTo>
                      <a:pt x="248" y="494"/>
                    </a:lnTo>
                    <a:lnTo>
                      <a:pt x="253" y="474"/>
                    </a:lnTo>
                    <a:lnTo>
                      <a:pt x="253" y="472"/>
                    </a:lnTo>
                    <a:lnTo>
                      <a:pt x="255" y="472"/>
                    </a:lnTo>
                    <a:lnTo>
                      <a:pt x="258" y="472"/>
                    </a:lnTo>
                    <a:lnTo>
                      <a:pt x="262" y="472"/>
                    </a:lnTo>
                    <a:lnTo>
                      <a:pt x="265" y="471"/>
                    </a:lnTo>
                    <a:lnTo>
                      <a:pt x="269" y="471"/>
                    </a:lnTo>
                    <a:lnTo>
                      <a:pt x="272" y="471"/>
                    </a:lnTo>
                    <a:lnTo>
                      <a:pt x="276" y="470"/>
                    </a:lnTo>
                    <a:lnTo>
                      <a:pt x="279" y="470"/>
                    </a:lnTo>
                    <a:lnTo>
                      <a:pt x="283" y="469"/>
                    </a:lnTo>
                    <a:lnTo>
                      <a:pt x="284" y="469"/>
                    </a:lnTo>
                    <a:lnTo>
                      <a:pt x="285" y="471"/>
                    </a:lnTo>
                    <a:lnTo>
                      <a:pt x="294" y="489"/>
                    </a:lnTo>
                    <a:lnTo>
                      <a:pt x="296" y="489"/>
                    </a:lnTo>
                    <a:lnTo>
                      <a:pt x="299" y="488"/>
                    </a:lnTo>
                    <a:lnTo>
                      <a:pt x="302" y="488"/>
                    </a:lnTo>
                    <a:lnTo>
                      <a:pt x="304" y="487"/>
                    </a:lnTo>
                    <a:lnTo>
                      <a:pt x="307" y="486"/>
                    </a:lnTo>
                    <a:lnTo>
                      <a:pt x="310" y="485"/>
                    </a:lnTo>
                    <a:lnTo>
                      <a:pt x="312" y="485"/>
                    </a:lnTo>
                    <a:lnTo>
                      <a:pt x="315" y="484"/>
                    </a:lnTo>
                    <a:lnTo>
                      <a:pt x="315" y="463"/>
                    </a:lnTo>
                    <a:lnTo>
                      <a:pt x="315" y="461"/>
                    </a:lnTo>
                    <a:lnTo>
                      <a:pt x="317" y="461"/>
                    </a:lnTo>
                    <a:lnTo>
                      <a:pt x="320" y="460"/>
                    </a:lnTo>
                    <a:lnTo>
                      <a:pt x="323" y="459"/>
                    </a:lnTo>
                    <a:lnTo>
                      <a:pt x="327" y="457"/>
                    </a:lnTo>
                    <a:lnTo>
                      <a:pt x="330" y="456"/>
                    </a:lnTo>
                    <a:lnTo>
                      <a:pt x="333" y="455"/>
                    </a:lnTo>
                    <a:lnTo>
                      <a:pt x="336" y="453"/>
                    </a:lnTo>
                    <a:lnTo>
                      <a:pt x="339" y="452"/>
                    </a:lnTo>
                    <a:lnTo>
                      <a:pt x="342" y="451"/>
                    </a:lnTo>
                    <a:lnTo>
                      <a:pt x="344" y="450"/>
                    </a:lnTo>
                    <a:lnTo>
                      <a:pt x="345" y="451"/>
                    </a:lnTo>
                    <a:lnTo>
                      <a:pt x="358" y="467"/>
                    </a:lnTo>
                    <a:lnTo>
                      <a:pt x="360" y="466"/>
                    </a:lnTo>
                    <a:lnTo>
                      <a:pt x="363" y="465"/>
                    </a:lnTo>
                    <a:lnTo>
                      <a:pt x="365" y="463"/>
                    </a:lnTo>
                    <a:lnTo>
                      <a:pt x="368" y="462"/>
                    </a:lnTo>
                    <a:lnTo>
                      <a:pt x="370" y="461"/>
                    </a:lnTo>
                    <a:lnTo>
                      <a:pt x="372" y="459"/>
                    </a:lnTo>
                    <a:lnTo>
                      <a:pt x="375" y="458"/>
                    </a:lnTo>
                    <a:lnTo>
                      <a:pt x="377" y="456"/>
                    </a:lnTo>
                    <a:lnTo>
                      <a:pt x="372" y="436"/>
                    </a:lnTo>
                    <a:lnTo>
                      <a:pt x="371" y="434"/>
                    </a:lnTo>
                    <a:lnTo>
                      <a:pt x="373" y="433"/>
                    </a:lnTo>
                    <a:lnTo>
                      <a:pt x="375" y="431"/>
                    </a:lnTo>
                    <a:lnTo>
                      <a:pt x="378" y="429"/>
                    </a:lnTo>
                    <a:lnTo>
                      <a:pt x="380" y="428"/>
                    </a:lnTo>
                    <a:lnTo>
                      <a:pt x="383" y="426"/>
                    </a:lnTo>
                    <a:lnTo>
                      <a:pt x="386" y="424"/>
                    </a:lnTo>
                    <a:lnTo>
                      <a:pt x="388" y="421"/>
                    </a:lnTo>
                    <a:lnTo>
                      <a:pt x="391" y="420"/>
                    </a:lnTo>
                    <a:lnTo>
                      <a:pt x="393" y="417"/>
                    </a:lnTo>
                    <a:lnTo>
                      <a:pt x="395" y="416"/>
                    </a:lnTo>
                    <a:lnTo>
                      <a:pt x="396" y="417"/>
                    </a:lnTo>
                    <a:lnTo>
                      <a:pt x="412" y="429"/>
                    </a:lnTo>
                    <a:lnTo>
                      <a:pt x="414" y="427"/>
                    </a:lnTo>
                    <a:lnTo>
                      <a:pt x="416" y="426"/>
                    </a:lnTo>
                    <a:lnTo>
                      <a:pt x="418" y="424"/>
                    </a:lnTo>
                    <a:lnTo>
                      <a:pt x="420" y="422"/>
                    </a:lnTo>
                    <a:lnTo>
                      <a:pt x="422" y="420"/>
                    </a:lnTo>
                    <a:lnTo>
                      <a:pt x="424" y="418"/>
                    </a:lnTo>
                    <a:lnTo>
                      <a:pt x="426" y="416"/>
                    </a:lnTo>
                    <a:lnTo>
                      <a:pt x="428" y="414"/>
                    </a:lnTo>
                    <a:lnTo>
                      <a:pt x="418" y="395"/>
                    </a:lnTo>
                    <a:lnTo>
                      <a:pt x="417" y="393"/>
                    </a:lnTo>
                    <a:lnTo>
                      <a:pt x="418" y="392"/>
                    </a:lnTo>
                    <a:lnTo>
                      <a:pt x="420" y="390"/>
                    </a:lnTo>
                    <a:lnTo>
                      <a:pt x="421" y="388"/>
                    </a:lnTo>
                    <a:lnTo>
                      <a:pt x="423" y="386"/>
                    </a:lnTo>
                    <a:lnTo>
                      <a:pt x="424" y="384"/>
                    </a:lnTo>
                    <a:lnTo>
                      <a:pt x="426" y="383"/>
                    </a:lnTo>
                    <a:lnTo>
                      <a:pt x="427" y="381"/>
                    </a:lnTo>
                    <a:lnTo>
                      <a:pt x="428" y="379"/>
                    </a:lnTo>
                    <a:lnTo>
                      <a:pt x="430" y="377"/>
                    </a:lnTo>
                    <a:lnTo>
                      <a:pt x="431" y="376"/>
                    </a:lnTo>
                    <a:lnTo>
                      <a:pt x="431" y="375"/>
                    </a:lnTo>
                    <a:lnTo>
                      <a:pt x="432" y="374"/>
                    </a:lnTo>
                    <a:lnTo>
                      <a:pt x="433" y="373"/>
                    </a:lnTo>
                    <a:lnTo>
                      <a:pt x="434" y="371"/>
                    </a:lnTo>
                    <a:lnTo>
                      <a:pt x="436" y="372"/>
                    </a:lnTo>
                    <a:lnTo>
                      <a:pt x="453" y="382"/>
                    </a:lnTo>
                    <a:lnTo>
                      <a:pt x="455" y="379"/>
                    </a:lnTo>
                    <a:lnTo>
                      <a:pt x="456" y="376"/>
                    </a:lnTo>
                    <a:lnTo>
                      <a:pt x="458" y="374"/>
                    </a:lnTo>
                    <a:lnTo>
                      <a:pt x="459" y="371"/>
                    </a:lnTo>
                    <a:lnTo>
                      <a:pt x="461" y="368"/>
                    </a:lnTo>
                    <a:lnTo>
                      <a:pt x="462" y="366"/>
                    </a:lnTo>
                    <a:lnTo>
                      <a:pt x="464" y="363"/>
                    </a:lnTo>
                    <a:lnTo>
                      <a:pt x="465" y="361"/>
                    </a:lnTo>
                    <a:lnTo>
                      <a:pt x="450" y="345"/>
                    </a:lnTo>
                    <a:lnTo>
                      <a:pt x="449" y="344"/>
                    </a:lnTo>
                    <a:lnTo>
                      <a:pt x="450" y="343"/>
                    </a:lnTo>
                    <a:lnTo>
                      <a:pt x="451" y="340"/>
                    </a:lnTo>
                    <a:lnTo>
                      <a:pt x="452" y="338"/>
                    </a:lnTo>
                    <a:lnTo>
                      <a:pt x="453" y="335"/>
                    </a:lnTo>
                    <a:lnTo>
                      <a:pt x="454" y="333"/>
                    </a:lnTo>
                    <a:lnTo>
                      <a:pt x="455" y="330"/>
                    </a:lnTo>
                    <a:lnTo>
                      <a:pt x="456" y="327"/>
                    </a:lnTo>
                    <a:lnTo>
                      <a:pt x="457" y="325"/>
                    </a:lnTo>
                    <a:lnTo>
                      <a:pt x="458" y="322"/>
                    </a:lnTo>
                    <a:lnTo>
                      <a:pt x="459" y="320"/>
                    </a:lnTo>
                    <a:lnTo>
                      <a:pt x="461" y="320"/>
                    </a:lnTo>
                    <a:lnTo>
                      <a:pt x="481" y="322"/>
                    </a:lnTo>
                    <a:lnTo>
                      <a:pt x="483" y="316"/>
                    </a:lnTo>
                    <a:lnTo>
                      <a:pt x="485" y="310"/>
                    </a:lnTo>
                    <a:lnTo>
                      <a:pt x="486" y="304"/>
                    </a:lnTo>
                    <a:lnTo>
                      <a:pt x="488" y="298"/>
                    </a:lnTo>
                    <a:lnTo>
                      <a:pt x="469" y="290"/>
                    </a:lnTo>
                    <a:lnTo>
                      <a:pt x="467" y="289"/>
                    </a:lnTo>
                    <a:lnTo>
                      <a:pt x="467" y="287"/>
                    </a:lnTo>
                    <a:lnTo>
                      <a:pt x="469" y="281"/>
                    </a:lnTo>
                    <a:lnTo>
                      <a:pt x="469" y="274"/>
                    </a:lnTo>
                    <a:lnTo>
                      <a:pt x="470" y="267"/>
                    </a:lnTo>
                    <a:lnTo>
                      <a:pt x="471" y="260"/>
                    </a:lnTo>
                    <a:lnTo>
                      <a:pt x="471" y="258"/>
                    </a:lnTo>
                    <a:lnTo>
                      <a:pt x="473" y="258"/>
                    </a:lnTo>
                    <a:lnTo>
                      <a:pt x="493" y="255"/>
                    </a:lnTo>
                    <a:lnTo>
                      <a:pt x="493" y="253"/>
                    </a:lnTo>
                    <a:lnTo>
                      <a:pt x="493" y="251"/>
                    </a:lnTo>
                    <a:lnTo>
                      <a:pt x="493" y="249"/>
                    </a:lnTo>
                    <a:lnTo>
                      <a:pt x="493" y="247"/>
                    </a:lnTo>
                    <a:lnTo>
                      <a:pt x="299" y="2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0" name="Freeform 55"/>
              <p:cNvSpPr>
                <a:spLocks/>
              </p:cNvSpPr>
              <p:nvPr/>
            </p:nvSpPr>
            <p:spPr bwMode="auto">
              <a:xfrm>
                <a:off x="8586" y="2183"/>
                <a:ext cx="31" cy="24"/>
              </a:xfrm>
              <a:custGeom>
                <a:avLst/>
                <a:gdLst>
                  <a:gd name="T0" fmla="*/ 31 w 31"/>
                  <a:gd name="T1" fmla="*/ 15 h 24"/>
                  <a:gd name="T2" fmla="*/ 8 w 31"/>
                  <a:gd name="T3" fmla="*/ 24 h 24"/>
                  <a:gd name="T4" fmla="*/ 0 w 31"/>
                  <a:gd name="T5" fmla="*/ 9 h 24"/>
                  <a:gd name="T6" fmla="*/ 23 w 31"/>
                  <a:gd name="T7" fmla="*/ 0 h 24"/>
                  <a:gd name="T8" fmla="*/ 31 w 31"/>
                  <a:gd name="T9" fmla="*/ 15 h 24"/>
                </a:gdLst>
                <a:ahLst/>
                <a:cxnLst>
                  <a:cxn ang="0">
                    <a:pos x="T0" y="T1"/>
                  </a:cxn>
                  <a:cxn ang="0">
                    <a:pos x="T2" y="T3"/>
                  </a:cxn>
                  <a:cxn ang="0">
                    <a:pos x="T4" y="T5"/>
                  </a:cxn>
                  <a:cxn ang="0">
                    <a:pos x="T6" y="T7"/>
                  </a:cxn>
                  <a:cxn ang="0">
                    <a:pos x="T8" y="T9"/>
                  </a:cxn>
                </a:cxnLst>
                <a:rect l="0" t="0" r="r" b="b"/>
                <a:pathLst>
                  <a:path w="31" h="24">
                    <a:moveTo>
                      <a:pt x="31" y="15"/>
                    </a:moveTo>
                    <a:lnTo>
                      <a:pt x="8" y="24"/>
                    </a:lnTo>
                    <a:lnTo>
                      <a:pt x="0" y="9"/>
                    </a:lnTo>
                    <a:lnTo>
                      <a:pt x="23" y="0"/>
                    </a:lnTo>
                    <a:lnTo>
                      <a:pt x="3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1" name="Freeform 56"/>
              <p:cNvSpPr>
                <a:spLocks/>
              </p:cNvSpPr>
              <p:nvPr/>
            </p:nvSpPr>
            <p:spPr bwMode="auto">
              <a:xfrm>
                <a:off x="8639" y="2077"/>
                <a:ext cx="34" cy="13"/>
              </a:xfrm>
              <a:custGeom>
                <a:avLst/>
                <a:gdLst>
                  <a:gd name="T0" fmla="*/ 13 w 34"/>
                  <a:gd name="T1" fmla="*/ 13 h 13"/>
                  <a:gd name="T2" fmla="*/ 0 w 34"/>
                  <a:gd name="T3" fmla="*/ 7 h 13"/>
                  <a:gd name="T4" fmla="*/ 21 w 34"/>
                  <a:gd name="T5" fmla="*/ 0 h 13"/>
                  <a:gd name="T6" fmla="*/ 34 w 34"/>
                  <a:gd name="T7" fmla="*/ 7 h 13"/>
                  <a:gd name="T8" fmla="*/ 13 w 34"/>
                  <a:gd name="T9" fmla="*/ 13 h 13"/>
                </a:gdLst>
                <a:ahLst/>
                <a:cxnLst>
                  <a:cxn ang="0">
                    <a:pos x="T0" y="T1"/>
                  </a:cxn>
                  <a:cxn ang="0">
                    <a:pos x="T2" y="T3"/>
                  </a:cxn>
                  <a:cxn ang="0">
                    <a:pos x="T4" y="T5"/>
                  </a:cxn>
                  <a:cxn ang="0">
                    <a:pos x="T6" y="T7"/>
                  </a:cxn>
                  <a:cxn ang="0">
                    <a:pos x="T8" y="T9"/>
                  </a:cxn>
                </a:cxnLst>
                <a:rect l="0" t="0" r="r" b="b"/>
                <a:pathLst>
                  <a:path w="34" h="13">
                    <a:moveTo>
                      <a:pt x="13" y="13"/>
                    </a:moveTo>
                    <a:lnTo>
                      <a:pt x="0" y="7"/>
                    </a:lnTo>
                    <a:lnTo>
                      <a:pt x="21" y="0"/>
                    </a:lnTo>
                    <a:lnTo>
                      <a:pt x="34" y="7"/>
                    </a:lnTo>
                    <a:lnTo>
                      <a:pt x="1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2" name="Freeform 57"/>
              <p:cNvSpPr>
                <a:spLocks/>
              </p:cNvSpPr>
              <p:nvPr/>
            </p:nvSpPr>
            <p:spPr bwMode="auto">
              <a:xfrm>
                <a:off x="8644" y="2012"/>
                <a:ext cx="31" cy="10"/>
              </a:xfrm>
              <a:custGeom>
                <a:avLst/>
                <a:gdLst>
                  <a:gd name="T0" fmla="*/ 19 w 31"/>
                  <a:gd name="T1" fmla="*/ 0 h 10"/>
                  <a:gd name="T2" fmla="*/ 31 w 31"/>
                  <a:gd name="T3" fmla="*/ 1 h 10"/>
                  <a:gd name="T4" fmla="*/ 12 w 31"/>
                  <a:gd name="T5" fmla="*/ 10 h 10"/>
                  <a:gd name="T6" fmla="*/ 0 w 31"/>
                  <a:gd name="T7" fmla="*/ 8 h 10"/>
                  <a:gd name="T8" fmla="*/ 19 w 31"/>
                  <a:gd name="T9" fmla="*/ 0 h 10"/>
                </a:gdLst>
                <a:ahLst/>
                <a:cxnLst>
                  <a:cxn ang="0">
                    <a:pos x="T0" y="T1"/>
                  </a:cxn>
                  <a:cxn ang="0">
                    <a:pos x="T2" y="T3"/>
                  </a:cxn>
                  <a:cxn ang="0">
                    <a:pos x="T4" y="T5"/>
                  </a:cxn>
                  <a:cxn ang="0">
                    <a:pos x="T6" y="T7"/>
                  </a:cxn>
                  <a:cxn ang="0">
                    <a:pos x="T8" y="T9"/>
                  </a:cxn>
                </a:cxnLst>
                <a:rect l="0" t="0" r="r" b="b"/>
                <a:pathLst>
                  <a:path w="31" h="10">
                    <a:moveTo>
                      <a:pt x="19" y="0"/>
                    </a:moveTo>
                    <a:lnTo>
                      <a:pt x="31" y="1"/>
                    </a:lnTo>
                    <a:lnTo>
                      <a:pt x="12" y="10"/>
                    </a:lnTo>
                    <a:lnTo>
                      <a:pt x="0" y="8"/>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3" name="Freeform 58"/>
              <p:cNvSpPr>
                <a:spLocks/>
              </p:cNvSpPr>
              <p:nvPr/>
            </p:nvSpPr>
            <p:spPr bwMode="auto">
              <a:xfrm>
                <a:off x="8626" y="1922"/>
                <a:ext cx="14" cy="10"/>
              </a:xfrm>
              <a:custGeom>
                <a:avLst/>
                <a:gdLst>
                  <a:gd name="T0" fmla="*/ 4 w 14"/>
                  <a:gd name="T1" fmla="*/ 6 h 10"/>
                  <a:gd name="T2" fmla="*/ 14 w 14"/>
                  <a:gd name="T3" fmla="*/ 0 h 10"/>
                  <a:gd name="T4" fmla="*/ 11 w 14"/>
                  <a:gd name="T5" fmla="*/ 4 h 10"/>
                  <a:gd name="T6" fmla="*/ 0 w 14"/>
                  <a:gd name="T7" fmla="*/ 10 h 10"/>
                  <a:gd name="T8" fmla="*/ 4 w 14"/>
                  <a:gd name="T9" fmla="*/ 6 h 10"/>
                </a:gdLst>
                <a:ahLst/>
                <a:cxnLst>
                  <a:cxn ang="0">
                    <a:pos x="T0" y="T1"/>
                  </a:cxn>
                  <a:cxn ang="0">
                    <a:pos x="T2" y="T3"/>
                  </a:cxn>
                  <a:cxn ang="0">
                    <a:pos x="T4" y="T5"/>
                  </a:cxn>
                  <a:cxn ang="0">
                    <a:pos x="T6" y="T7"/>
                  </a:cxn>
                  <a:cxn ang="0">
                    <a:pos x="T8" y="T9"/>
                  </a:cxn>
                </a:cxnLst>
                <a:rect l="0" t="0" r="r" b="b"/>
                <a:pathLst>
                  <a:path w="14" h="10">
                    <a:moveTo>
                      <a:pt x="4" y="6"/>
                    </a:moveTo>
                    <a:lnTo>
                      <a:pt x="14" y="0"/>
                    </a:lnTo>
                    <a:lnTo>
                      <a:pt x="11" y="4"/>
                    </a:lnTo>
                    <a:lnTo>
                      <a:pt x="0" y="10"/>
                    </a:ln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4" name="Freeform 59"/>
              <p:cNvSpPr>
                <a:spLocks/>
              </p:cNvSpPr>
              <p:nvPr/>
            </p:nvSpPr>
            <p:spPr bwMode="auto">
              <a:xfrm>
                <a:off x="8632" y="1952"/>
                <a:ext cx="25" cy="9"/>
              </a:xfrm>
              <a:custGeom>
                <a:avLst/>
                <a:gdLst>
                  <a:gd name="T0" fmla="*/ 15 w 25"/>
                  <a:gd name="T1" fmla="*/ 1 h 9"/>
                  <a:gd name="T2" fmla="*/ 15 w 25"/>
                  <a:gd name="T3" fmla="*/ 2 h 9"/>
                  <a:gd name="T4" fmla="*/ 17 w 25"/>
                  <a:gd name="T5" fmla="*/ 1 h 9"/>
                  <a:gd name="T6" fmla="*/ 25 w 25"/>
                  <a:gd name="T7" fmla="*/ 0 h 9"/>
                  <a:gd name="T8" fmla="*/ 11 w 25"/>
                  <a:gd name="T9" fmla="*/ 8 h 9"/>
                  <a:gd name="T10" fmla="*/ 0 w 25"/>
                  <a:gd name="T11" fmla="*/ 9 h 9"/>
                  <a:gd name="T12" fmla="*/ 15 w 2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5" h="9">
                    <a:moveTo>
                      <a:pt x="15" y="1"/>
                    </a:moveTo>
                    <a:lnTo>
                      <a:pt x="15" y="2"/>
                    </a:lnTo>
                    <a:lnTo>
                      <a:pt x="17" y="1"/>
                    </a:lnTo>
                    <a:lnTo>
                      <a:pt x="25" y="0"/>
                    </a:lnTo>
                    <a:lnTo>
                      <a:pt x="11" y="8"/>
                    </a:lnTo>
                    <a:lnTo>
                      <a:pt x="0" y="9"/>
                    </a:lnTo>
                    <a:lnTo>
                      <a:pt x="1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5" name="Freeform 60"/>
              <p:cNvSpPr>
                <a:spLocks/>
              </p:cNvSpPr>
              <p:nvPr/>
            </p:nvSpPr>
            <p:spPr bwMode="auto">
              <a:xfrm>
                <a:off x="8587" y="1865"/>
                <a:ext cx="19" cy="21"/>
              </a:xfrm>
              <a:custGeom>
                <a:avLst/>
                <a:gdLst>
                  <a:gd name="T0" fmla="*/ 5 w 19"/>
                  <a:gd name="T1" fmla="*/ 10 h 21"/>
                  <a:gd name="T2" fmla="*/ 19 w 19"/>
                  <a:gd name="T3" fmla="*/ 0 h 21"/>
                  <a:gd name="T4" fmla="*/ 14 w 19"/>
                  <a:gd name="T5" fmla="*/ 10 h 21"/>
                  <a:gd name="T6" fmla="*/ 0 w 19"/>
                  <a:gd name="T7" fmla="*/ 21 h 21"/>
                  <a:gd name="T8" fmla="*/ 5 w 19"/>
                  <a:gd name="T9" fmla="*/ 10 h 21"/>
                </a:gdLst>
                <a:ahLst/>
                <a:cxnLst>
                  <a:cxn ang="0">
                    <a:pos x="T0" y="T1"/>
                  </a:cxn>
                  <a:cxn ang="0">
                    <a:pos x="T2" y="T3"/>
                  </a:cxn>
                  <a:cxn ang="0">
                    <a:pos x="T4" y="T5"/>
                  </a:cxn>
                  <a:cxn ang="0">
                    <a:pos x="T6" y="T7"/>
                  </a:cxn>
                  <a:cxn ang="0">
                    <a:pos x="T8" y="T9"/>
                  </a:cxn>
                </a:cxnLst>
                <a:rect l="0" t="0" r="r" b="b"/>
                <a:pathLst>
                  <a:path w="19" h="21">
                    <a:moveTo>
                      <a:pt x="5" y="10"/>
                    </a:moveTo>
                    <a:lnTo>
                      <a:pt x="19" y="0"/>
                    </a:lnTo>
                    <a:lnTo>
                      <a:pt x="14" y="10"/>
                    </a:lnTo>
                    <a:lnTo>
                      <a:pt x="0" y="21"/>
                    </a:ln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6" name="Freeform 61"/>
              <p:cNvSpPr>
                <a:spLocks/>
              </p:cNvSpPr>
              <p:nvPr/>
            </p:nvSpPr>
            <p:spPr bwMode="auto">
              <a:xfrm>
                <a:off x="8542" y="1824"/>
                <a:ext cx="20" cy="26"/>
              </a:xfrm>
              <a:custGeom>
                <a:avLst/>
                <a:gdLst>
                  <a:gd name="T0" fmla="*/ 3 w 20"/>
                  <a:gd name="T1" fmla="*/ 10 h 26"/>
                  <a:gd name="T2" fmla="*/ 20 w 20"/>
                  <a:gd name="T3" fmla="*/ 0 h 26"/>
                  <a:gd name="T4" fmla="*/ 16 w 20"/>
                  <a:gd name="T5" fmla="*/ 15 h 26"/>
                  <a:gd name="T6" fmla="*/ 0 w 20"/>
                  <a:gd name="T7" fmla="*/ 26 h 26"/>
                  <a:gd name="T8" fmla="*/ 3 w 20"/>
                  <a:gd name="T9" fmla="*/ 10 h 26"/>
                </a:gdLst>
                <a:ahLst/>
                <a:cxnLst>
                  <a:cxn ang="0">
                    <a:pos x="T0" y="T1"/>
                  </a:cxn>
                  <a:cxn ang="0">
                    <a:pos x="T2" y="T3"/>
                  </a:cxn>
                  <a:cxn ang="0">
                    <a:pos x="T4" y="T5"/>
                  </a:cxn>
                  <a:cxn ang="0">
                    <a:pos x="T6" y="T7"/>
                  </a:cxn>
                  <a:cxn ang="0">
                    <a:pos x="T8" y="T9"/>
                  </a:cxn>
                </a:cxnLst>
                <a:rect l="0" t="0" r="r" b="b"/>
                <a:pathLst>
                  <a:path w="20" h="26">
                    <a:moveTo>
                      <a:pt x="3" y="10"/>
                    </a:moveTo>
                    <a:lnTo>
                      <a:pt x="20" y="0"/>
                    </a:lnTo>
                    <a:lnTo>
                      <a:pt x="16" y="15"/>
                    </a:lnTo>
                    <a:lnTo>
                      <a:pt x="0" y="26"/>
                    </a:lnTo>
                    <a:lnTo>
                      <a:pt x="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7" name="Freeform 62"/>
              <p:cNvSpPr>
                <a:spLocks/>
              </p:cNvSpPr>
              <p:nvPr/>
            </p:nvSpPr>
            <p:spPr bwMode="auto">
              <a:xfrm>
                <a:off x="8488" y="1798"/>
                <a:ext cx="17" cy="26"/>
              </a:xfrm>
              <a:custGeom>
                <a:avLst/>
                <a:gdLst>
                  <a:gd name="T0" fmla="*/ 16 w 17"/>
                  <a:gd name="T1" fmla="*/ 15 h 26"/>
                  <a:gd name="T2" fmla="*/ 0 w 17"/>
                  <a:gd name="T3" fmla="*/ 26 h 26"/>
                  <a:gd name="T4" fmla="*/ 0 w 17"/>
                  <a:gd name="T5" fmla="*/ 9 h 26"/>
                  <a:gd name="T6" fmla="*/ 17 w 17"/>
                  <a:gd name="T7" fmla="*/ 0 h 26"/>
                  <a:gd name="T8" fmla="*/ 16 w 17"/>
                  <a:gd name="T9" fmla="*/ 15 h 26"/>
                </a:gdLst>
                <a:ahLst/>
                <a:cxnLst>
                  <a:cxn ang="0">
                    <a:pos x="T0" y="T1"/>
                  </a:cxn>
                  <a:cxn ang="0">
                    <a:pos x="T2" y="T3"/>
                  </a:cxn>
                  <a:cxn ang="0">
                    <a:pos x="T4" y="T5"/>
                  </a:cxn>
                  <a:cxn ang="0">
                    <a:pos x="T6" y="T7"/>
                  </a:cxn>
                  <a:cxn ang="0">
                    <a:pos x="T8" y="T9"/>
                  </a:cxn>
                </a:cxnLst>
                <a:rect l="0" t="0" r="r" b="b"/>
                <a:pathLst>
                  <a:path w="17" h="26">
                    <a:moveTo>
                      <a:pt x="16" y="15"/>
                    </a:moveTo>
                    <a:lnTo>
                      <a:pt x="0" y="26"/>
                    </a:lnTo>
                    <a:lnTo>
                      <a:pt x="0" y="9"/>
                    </a:lnTo>
                    <a:lnTo>
                      <a:pt x="17" y="0"/>
                    </a:lnTo>
                    <a:lnTo>
                      <a:pt x="1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8" name="Freeform 63"/>
              <p:cNvSpPr>
                <a:spLocks/>
              </p:cNvSpPr>
              <p:nvPr/>
            </p:nvSpPr>
            <p:spPr bwMode="auto">
              <a:xfrm>
                <a:off x="8424" y="1786"/>
                <a:ext cx="21" cy="26"/>
              </a:xfrm>
              <a:custGeom>
                <a:avLst/>
                <a:gdLst>
                  <a:gd name="T0" fmla="*/ 21 w 21"/>
                  <a:gd name="T1" fmla="*/ 16 h 26"/>
                  <a:gd name="T2" fmla="*/ 4 w 21"/>
                  <a:gd name="T3" fmla="*/ 26 h 26"/>
                  <a:gd name="T4" fmla="*/ 0 w 21"/>
                  <a:gd name="T5" fmla="*/ 9 h 26"/>
                  <a:gd name="T6" fmla="*/ 16 w 21"/>
                  <a:gd name="T7" fmla="*/ 0 h 26"/>
                  <a:gd name="T8" fmla="*/ 21 w 21"/>
                  <a:gd name="T9" fmla="*/ 16 h 26"/>
                </a:gdLst>
                <a:ahLst/>
                <a:cxnLst>
                  <a:cxn ang="0">
                    <a:pos x="T0" y="T1"/>
                  </a:cxn>
                  <a:cxn ang="0">
                    <a:pos x="T2" y="T3"/>
                  </a:cxn>
                  <a:cxn ang="0">
                    <a:pos x="T4" y="T5"/>
                  </a:cxn>
                  <a:cxn ang="0">
                    <a:pos x="T6" y="T7"/>
                  </a:cxn>
                  <a:cxn ang="0">
                    <a:pos x="T8" y="T9"/>
                  </a:cxn>
                </a:cxnLst>
                <a:rect l="0" t="0" r="r" b="b"/>
                <a:pathLst>
                  <a:path w="21" h="26">
                    <a:moveTo>
                      <a:pt x="21" y="16"/>
                    </a:moveTo>
                    <a:lnTo>
                      <a:pt x="4" y="26"/>
                    </a:lnTo>
                    <a:lnTo>
                      <a:pt x="0" y="9"/>
                    </a:lnTo>
                    <a:lnTo>
                      <a:pt x="16" y="0"/>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9" name="Freeform 64"/>
              <p:cNvSpPr>
                <a:spLocks/>
              </p:cNvSpPr>
              <p:nvPr/>
            </p:nvSpPr>
            <p:spPr bwMode="auto">
              <a:xfrm>
                <a:off x="8359" y="1796"/>
                <a:ext cx="24" cy="20"/>
              </a:xfrm>
              <a:custGeom>
                <a:avLst/>
                <a:gdLst>
                  <a:gd name="T0" fmla="*/ 24 w 24"/>
                  <a:gd name="T1" fmla="*/ 11 h 20"/>
                  <a:gd name="T2" fmla="*/ 7 w 24"/>
                  <a:gd name="T3" fmla="*/ 20 h 20"/>
                  <a:gd name="T4" fmla="*/ 0 w 24"/>
                  <a:gd name="T5" fmla="*/ 5 h 20"/>
                  <a:gd name="T6" fmla="*/ 18 w 24"/>
                  <a:gd name="T7" fmla="*/ 0 h 20"/>
                  <a:gd name="T8" fmla="*/ 24 w 24"/>
                  <a:gd name="T9" fmla="*/ 11 h 20"/>
                </a:gdLst>
                <a:ahLst/>
                <a:cxnLst>
                  <a:cxn ang="0">
                    <a:pos x="T0" y="T1"/>
                  </a:cxn>
                  <a:cxn ang="0">
                    <a:pos x="T2" y="T3"/>
                  </a:cxn>
                  <a:cxn ang="0">
                    <a:pos x="T4" y="T5"/>
                  </a:cxn>
                  <a:cxn ang="0">
                    <a:pos x="T6" y="T7"/>
                  </a:cxn>
                  <a:cxn ang="0">
                    <a:pos x="T8" y="T9"/>
                  </a:cxn>
                </a:cxnLst>
                <a:rect l="0" t="0" r="r" b="b"/>
                <a:pathLst>
                  <a:path w="24" h="20">
                    <a:moveTo>
                      <a:pt x="24" y="11"/>
                    </a:moveTo>
                    <a:lnTo>
                      <a:pt x="7" y="20"/>
                    </a:lnTo>
                    <a:lnTo>
                      <a:pt x="0" y="5"/>
                    </a:lnTo>
                    <a:lnTo>
                      <a:pt x="18" y="0"/>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0" name="Freeform 65"/>
              <p:cNvSpPr>
                <a:spLocks/>
              </p:cNvSpPr>
              <p:nvPr/>
            </p:nvSpPr>
            <p:spPr bwMode="auto">
              <a:xfrm>
                <a:off x="8298" y="1814"/>
                <a:ext cx="28" cy="21"/>
              </a:xfrm>
              <a:custGeom>
                <a:avLst/>
                <a:gdLst>
                  <a:gd name="T0" fmla="*/ 28 w 28"/>
                  <a:gd name="T1" fmla="*/ 14 h 21"/>
                  <a:gd name="T2" fmla="*/ 26 w 28"/>
                  <a:gd name="T3" fmla="*/ 15 h 21"/>
                  <a:gd name="T4" fmla="*/ 24 w 28"/>
                  <a:gd name="T5" fmla="*/ 16 h 21"/>
                  <a:gd name="T6" fmla="*/ 22 w 28"/>
                  <a:gd name="T7" fmla="*/ 17 h 21"/>
                  <a:gd name="T8" fmla="*/ 20 w 28"/>
                  <a:gd name="T9" fmla="*/ 18 h 21"/>
                  <a:gd name="T10" fmla="*/ 18 w 28"/>
                  <a:gd name="T11" fmla="*/ 18 h 21"/>
                  <a:gd name="T12" fmla="*/ 16 w 28"/>
                  <a:gd name="T13" fmla="*/ 19 h 21"/>
                  <a:gd name="T14" fmla="*/ 14 w 28"/>
                  <a:gd name="T15" fmla="*/ 20 h 21"/>
                  <a:gd name="T16" fmla="*/ 12 w 28"/>
                  <a:gd name="T17" fmla="*/ 21 h 21"/>
                  <a:gd name="T18" fmla="*/ 0 w 28"/>
                  <a:gd name="T19" fmla="*/ 8 h 21"/>
                  <a:gd name="T20" fmla="*/ 16 w 28"/>
                  <a:gd name="T21" fmla="*/ 0 h 21"/>
                  <a:gd name="T22" fmla="*/ 28 w 28"/>
                  <a:gd name="T2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1">
                    <a:moveTo>
                      <a:pt x="28" y="14"/>
                    </a:moveTo>
                    <a:lnTo>
                      <a:pt x="26" y="15"/>
                    </a:lnTo>
                    <a:lnTo>
                      <a:pt x="24" y="16"/>
                    </a:lnTo>
                    <a:lnTo>
                      <a:pt x="22" y="17"/>
                    </a:lnTo>
                    <a:lnTo>
                      <a:pt x="20" y="18"/>
                    </a:lnTo>
                    <a:lnTo>
                      <a:pt x="18" y="18"/>
                    </a:lnTo>
                    <a:lnTo>
                      <a:pt x="16" y="19"/>
                    </a:lnTo>
                    <a:lnTo>
                      <a:pt x="14" y="20"/>
                    </a:lnTo>
                    <a:lnTo>
                      <a:pt x="12" y="21"/>
                    </a:lnTo>
                    <a:lnTo>
                      <a:pt x="0" y="8"/>
                    </a:lnTo>
                    <a:lnTo>
                      <a:pt x="16" y="0"/>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1" name="Freeform 66"/>
              <p:cNvSpPr>
                <a:spLocks/>
              </p:cNvSpPr>
              <p:nvPr/>
            </p:nvSpPr>
            <p:spPr bwMode="auto">
              <a:xfrm>
                <a:off x="8250" y="1847"/>
                <a:ext cx="26" cy="18"/>
              </a:xfrm>
              <a:custGeom>
                <a:avLst/>
                <a:gdLst>
                  <a:gd name="T0" fmla="*/ 26 w 26"/>
                  <a:gd name="T1" fmla="*/ 8 h 18"/>
                  <a:gd name="T2" fmla="*/ 25 w 26"/>
                  <a:gd name="T3" fmla="*/ 9 h 18"/>
                  <a:gd name="T4" fmla="*/ 23 w 26"/>
                  <a:gd name="T5" fmla="*/ 10 h 18"/>
                  <a:gd name="T6" fmla="*/ 21 w 26"/>
                  <a:gd name="T7" fmla="*/ 11 h 18"/>
                  <a:gd name="T8" fmla="*/ 20 w 26"/>
                  <a:gd name="T9" fmla="*/ 13 h 18"/>
                  <a:gd name="T10" fmla="*/ 18 w 26"/>
                  <a:gd name="T11" fmla="*/ 14 h 18"/>
                  <a:gd name="T12" fmla="*/ 16 w 26"/>
                  <a:gd name="T13" fmla="*/ 15 h 18"/>
                  <a:gd name="T14" fmla="*/ 15 w 26"/>
                  <a:gd name="T15" fmla="*/ 17 h 18"/>
                  <a:gd name="T16" fmla="*/ 13 w 26"/>
                  <a:gd name="T17" fmla="*/ 18 h 18"/>
                  <a:gd name="T18" fmla="*/ 0 w 26"/>
                  <a:gd name="T19" fmla="*/ 8 h 18"/>
                  <a:gd name="T20" fmla="*/ 16 w 26"/>
                  <a:gd name="T21" fmla="*/ 0 h 18"/>
                  <a:gd name="T22" fmla="*/ 26 w 26"/>
                  <a:gd name="T2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8">
                    <a:moveTo>
                      <a:pt x="26" y="8"/>
                    </a:moveTo>
                    <a:lnTo>
                      <a:pt x="25" y="9"/>
                    </a:lnTo>
                    <a:lnTo>
                      <a:pt x="23" y="10"/>
                    </a:lnTo>
                    <a:lnTo>
                      <a:pt x="21" y="11"/>
                    </a:lnTo>
                    <a:lnTo>
                      <a:pt x="20" y="13"/>
                    </a:lnTo>
                    <a:lnTo>
                      <a:pt x="18" y="14"/>
                    </a:lnTo>
                    <a:lnTo>
                      <a:pt x="16" y="15"/>
                    </a:lnTo>
                    <a:lnTo>
                      <a:pt x="15" y="17"/>
                    </a:lnTo>
                    <a:lnTo>
                      <a:pt x="13" y="18"/>
                    </a:lnTo>
                    <a:lnTo>
                      <a:pt x="0" y="8"/>
                    </a:lnTo>
                    <a:lnTo>
                      <a:pt x="16" y="0"/>
                    </a:lnTo>
                    <a:lnTo>
                      <a:pt x="2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0" name="Freeform 67"/>
              <p:cNvSpPr>
                <a:spLocks/>
              </p:cNvSpPr>
              <p:nvPr/>
            </p:nvSpPr>
            <p:spPr bwMode="auto">
              <a:xfrm>
                <a:off x="8209" y="1892"/>
                <a:ext cx="24" cy="14"/>
              </a:xfrm>
              <a:custGeom>
                <a:avLst/>
                <a:gdLst>
                  <a:gd name="T0" fmla="*/ 18 w 24"/>
                  <a:gd name="T1" fmla="*/ 0 h 14"/>
                  <a:gd name="T2" fmla="*/ 24 w 24"/>
                  <a:gd name="T3" fmla="*/ 2 h 14"/>
                  <a:gd name="T4" fmla="*/ 23 w 24"/>
                  <a:gd name="T5" fmla="*/ 4 h 14"/>
                  <a:gd name="T6" fmla="*/ 22 w 24"/>
                  <a:gd name="T7" fmla="*/ 5 h 14"/>
                  <a:gd name="T8" fmla="*/ 21 w 24"/>
                  <a:gd name="T9" fmla="*/ 7 h 14"/>
                  <a:gd name="T10" fmla="*/ 19 w 24"/>
                  <a:gd name="T11" fmla="*/ 8 h 14"/>
                  <a:gd name="T12" fmla="*/ 18 w 24"/>
                  <a:gd name="T13" fmla="*/ 9 h 14"/>
                  <a:gd name="T14" fmla="*/ 17 w 24"/>
                  <a:gd name="T15" fmla="*/ 11 h 14"/>
                  <a:gd name="T16" fmla="*/ 16 w 24"/>
                  <a:gd name="T17" fmla="*/ 12 h 14"/>
                  <a:gd name="T18" fmla="*/ 15 w 24"/>
                  <a:gd name="T19" fmla="*/ 14 h 14"/>
                  <a:gd name="T20" fmla="*/ 0 w 24"/>
                  <a:gd name="T21" fmla="*/ 9 h 14"/>
                  <a:gd name="T22" fmla="*/ 18 w 24"/>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4">
                    <a:moveTo>
                      <a:pt x="18" y="0"/>
                    </a:moveTo>
                    <a:lnTo>
                      <a:pt x="24" y="2"/>
                    </a:lnTo>
                    <a:lnTo>
                      <a:pt x="23" y="4"/>
                    </a:lnTo>
                    <a:lnTo>
                      <a:pt x="22" y="5"/>
                    </a:lnTo>
                    <a:lnTo>
                      <a:pt x="21" y="7"/>
                    </a:lnTo>
                    <a:lnTo>
                      <a:pt x="19" y="8"/>
                    </a:lnTo>
                    <a:lnTo>
                      <a:pt x="18" y="9"/>
                    </a:lnTo>
                    <a:lnTo>
                      <a:pt x="17" y="11"/>
                    </a:lnTo>
                    <a:lnTo>
                      <a:pt x="16" y="12"/>
                    </a:lnTo>
                    <a:lnTo>
                      <a:pt x="15" y="14"/>
                    </a:lnTo>
                    <a:lnTo>
                      <a:pt x="0" y="9"/>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1" name="Freeform 68"/>
              <p:cNvSpPr>
                <a:spLocks/>
              </p:cNvSpPr>
              <p:nvPr/>
            </p:nvSpPr>
            <p:spPr bwMode="auto">
              <a:xfrm>
                <a:off x="8181" y="1948"/>
                <a:ext cx="17" cy="11"/>
              </a:xfrm>
              <a:custGeom>
                <a:avLst/>
                <a:gdLst>
                  <a:gd name="T0" fmla="*/ 14 w 17"/>
                  <a:gd name="T1" fmla="*/ 0 h 11"/>
                  <a:gd name="T2" fmla="*/ 17 w 17"/>
                  <a:gd name="T3" fmla="*/ 2 h 11"/>
                  <a:gd name="T4" fmla="*/ 16 w 17"/>
                  <a:gd name="T5" fmla="*/ 4 h 11"/>
                  <a:gd name="T6" fmla="*/ 16 w 17"/>
                  <a:gd name="T7" fmla="*/ 6 h 11"/>
                  <a:gd name="T8" fmla="*/ 15 w 17"/>
                  <a:gd name="T9" fmla="*/ 8 h 11"/>
                  <a:gd name="T10" fmla="*/ 14 w 17"/>
                  <a:gd name="T11" fmla="*/ 11 h 11"/>
                  <a:gd name="T12" fmla="*/ 0 w 17"/>
                  <a:gd name="T13" fmla="*/ 10 h 11"/>
                  <a:gd name="T14" fmla="*/ 14 w 1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14" y="0"/>
                    </a:moveTo>
                    <a:lnTo>
                      <a:pt x="17" y="2"/>
                    </a:lnTo>
                    <a:lnTo>
                      <a:pt x="16" y="4"/>
                    </a:lnTo>
                    <a:lnTo>
                      <a:pt x="16" y="6"/>
                    </a:lnTo>
                    <a:lnTo>
                      <a:pt x="15" y="8"/>
                    </a:lnTo>
                    <a:lnTo>
                      <a:pt x="14" y="11"/>
                    </a:lnTo>
                    <a:lnTo>
                      <a:pt x="0" y="1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2" name="Freeform 69"/>
              <p:cNvSpPr>
                <a:spLocks/>
              </p:cNvSpPr>
              <p:nvPr/>
            </p:nvSpPr>
            <p:spPr bwMode="auto">
              <a:xfrm>
                <a:off x="8298" y="2246"/>
                <a:ext cx="5" cy="3"/>
              </a:xfrm>
              <a:custGeom>
                <a:avLst/>
                <a:gdLst>
                  <a:gd name="T0" fmla="*/ 0 w 5"/>
                  <a:gd name="T1" fmla="*/ 3 h 3"/>
                  <a:gd name="T2" fmla="*/ 3 w 5"/>
                  <a:gd name="T3" fmla="*/ 0 h 3"/>
                  <a:gd name="T4" fmla="*/ 3 w 5"/>
                  <a:gd name="T5" fmla="*/ 0 h 3"/>
                  <a:gd name="T6" fmla="*/ 4 w 5"/>
                  <a:gd name="T7" fmla="*/ 0 h 3"/>
                  <a:gd name="T8" fmla="*/ 4 w 5"/>
                  <a:gd name="T9" fmla="*/ 1 h 3"/>
                  <a:gd name="T10" fmla="*/ 5 w 5"/>
                  <a:gd name="T11" fmla="*/ 1 h 3"/>
                  <a:gd name="T12" fmla="*/ 0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3"/>
                    </a:moveTo>
                    <a:lnTo>
                      <a:pt x="3" y="0"/>
                    </a:lnTo>
                    <a:lnTo>
                      <a:pt x="4" y="0"/>
                    </a:lnTo>
                    <a:lnTo>
                      <a:pt x="4" y="1"/>
                    </a:lnTo>
                    <a:lnTo>
                      <a:pt x="5" y="1"/>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3" name="Freeform 70"/>
              <p:cNvSpPr>
                <a:spLocks/>
              </p:cNvSpPr>
              <p:nvPr/>
            </p:nvSpPr>
            <p:spPr bwMode="auto">
              <a:xfrm>
                <a:off x="8354" y="2268"/>
                <a:ext cx="12" cy="9"/>
              </a:xfrm>
              <a:custGeom>
                <a:avLst/>
                <a:gdLst>
                  <a:gd name="T0" fmla="*/ 0 w 12"/>
                  <a:gd name="T1" fmla="*/ 9 h 9"/>
                  <a:gd name="T2" fmla="*/ 5 w 12"/>
                  <a:gd name="T3" fmla="*/ 0 h 9"/>
                  <a:gd name="T4" fmla="*/ 7 w 12"/>
                  <a:gd name="T5" fmla="*/ 0 h 9"/>
                  <a:gd name="T6" fmla="*/ 9 w 12"/>
                  <a:gd name="T7" fmla="*/ 0 h 9"/>
                  <a:gd name="T8" fmla="*/ 10 w 12"/>
                  <a:gd name="T9" fmla="*/ 0 h 9"/>
                  <a:gd name="T10" fmla="*/ 12 w 12"/>
                  <a:gd name="T11" fmla="*/ 1 h 9"/>
                  <a:gd name="T12" fmla="*/ 0 w 1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0" y="9"/>
                    </a:moveTo>
                    <a:lnTo>
                      <a:pt x="5" y="0"/>
                    </a:lnTo>
                    <a:lnTo>
                      <a:pt x="7" y="0"/>
                    </a:lnTo>
                    <a:lnTo>
                      <a:pt x="9" y="0"/>
                    </a:lnTo>
                    <a:lnTo>
                      <a:pt x="10" y="0"/>
                    </a:lnTo>
                    <a:lnTo>
                      <a:pt x="12" y="1"/>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6" name="Freeform 71"/>
              <p:cNvSpPr>
                <a:spLocks/>
              </p:cNvSpPr>
              <p:nvPr/>
            </p:nvSpPr>
            <p:spPr bwMode="auto">
              <a:xfrm>
                <a:off x="8415" y="2271"/>
                <a:ext cx="22" cy="17"/>
              </a:xfrm>
              <a:custGeom>
                <a:avLst/>
                <a:gdLst>
                  <a:gd name="T0" fmla="*/ 19 w 22"/>
                  <a:gd name="T1" fmla="*/ 9 h 17"/>
                  <a:gd name="T2" fmla="*/ 0 w 22"/>
                  <a:gd name="T3" fmla="*/ 17 h 17"/>
                  <a:gd name="T4" fmla="*/ 4 w 22"/>
                  <a:gd name="T5" fmla="*/ 1 h 17"/>
                  <a:gd name="T6" fmla="*/ 6 w 22"/>
                  <a:gd name="T7" fmla="*/ 1 h 17"/>
                  <a:gd name="T8" fmla="*/ 8 w 22"/>
                  <a:gd name="T9" fmla="*/ 1 h 17"/>
                  <a:gd name="T10" fmla="*/ 11 w 22"/>
                  <a:gd name="T11" fmla="*/ 1 h 17"/>
                  <a:gd name="T12" fmla="*/ 13 w 22"/>
                  <a:gd name="T13" fmla="*/ 1 h 17"/>
                  <a:gd name="T14" fmla="*/ 15 w 22"/>
                  <a:gd name="T15" fmla="*/ 1 h 17"/>
                  <a:gd name="T16" fmla="*/ 17 w 22"/>
                  <a:gd name="T17" fmla="*/ 1 h 17"/>
                  <a:gd name="T18" fmla="*/ 20 w 22"/>
                  <a:gd name="T19" fmla="*/ 0 h 17"/>
                  <a:gd name="T20" fmla="*/ 22 w 22"/>
                  <a:gd name="T21" fmla="*/ 0 h 17"/>
                  <a:gd name="T22" fmla="*/ 19 w 22"/>
                  <a:gd name="T2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19" y="9"/>
                    </a:moveTo>
                    <a:lnTo>
                      <a:pt x="0" y="17"/>
                    </a:lnTo>
                    <a:lnTo>
                      <a:pt x="4" y="1"/>
                    </a:lnTo>
                    <a:lnTo>
                      <a:pt x="6" y="1"/>
                    </a:lnTo>
                    <a:lnTo>
                      <a:pt x="8" y="1"/>
                    </a:lnTo>
                    <a:lnTo>
                      <a:pt x="11" y="1"/>
                    </a:lnTo>
                    <a:lnTo>
                      <a:pt x="13" y="1"/>
                    </a:lnTo>
                    <a:lnTo>
                      <a:pt x="15" y="1"/>
                    </a:lnTo>
                    <a:lnTo>
                      <a:pt x="17" y="1"/>
                    </a:lnTo>
                    <a:lnTo>
                      <a:pt x="20" y="0"/>
                    </a:lnTo>
                    <a:lnTo>
                      <a:pt x="22" y="0"/>
                    </a:ln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9" name="Freeform 72"/>
              <p:cNvSpPr>
                <a:spLocks/>
              </p:cNvSpPr>
              <p:nvPr/>
            </p:nvSpPr>
            <p:spPr bwMode="auto">
              <a:xfrm>
                <a:off x="8482" y="2253"/>
                <a:ext cx="21" cy="25"/>
              </a:xfrm>
              <a:custGeom>
                <a:avLst/>
                <a:gdLst>
                  <a:gd name="T0" fmla="*/ 0 w 21"/>
                  <a:gd name="T1" fmla="*/ 8 h 25"/>
                  <a:gd name="T2" fmla="*/ 3 w 21"/>
                  <a:gd name="T3" fmla="*/ 7 h 25"/>
                  <a:gd name="T4" fmla="*/ 5 w 21"/>
                  <a:gd name="T5" fmla="*/ 6 h 25"/>
                  <a:gd name="T6" fmla="*/ 8 w 21"/>
                  <a:gd name="T7" fmla="*/ 5 h 25"/>
                  <a:gd name="T8" fmla="*/ 11 w 21"/>
                  <a:gd name="T9" fmla="*/ 4 h 25"/>
                  <a:gd name="T10" fmla="*/ 13 w 21"/>
                  <a:gd name="T11" fmla="*/ 3 h 25"/>
                  <a:gd name="T12" fmla="*/ 16 w 21"/>
                  <a:gd name="T13" fmla="*/ 2 h 25"/>
                  <a:gd name="T14" fmla="*/ 18 w 21"/>
                  <a:gd name="T15" fmla="*/ 1 h 25"/>
                  <a:gd name="T16" fmla="*/ 21 w 21"/>
                  <a:gd name="T17" fmla="*/ 0 h 25"/>
                  <a:gd name="T18" fmla="*/ 21 w 21"/>
                  <a:gd name="T19" fmla="*/ 14 h 25"/>
                  <a:gd name="T20" fmla="*/ 0 w 21"/>
                  <a:gd name="T21" fmla="*/ 25 h 25"/>
                  <a:gd name="T22" fmla="*/ 0 w 21"/>
                  <a:gd name="T23"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5">
                    <a:moveTo>
                      <a:pt x="0" y="8"/>
                    </a:moveTo>
                    <a:lnTo>
                      <a:pt x="3" y="7"/>
                    </a:lnTo>
                    <a:lnTo>
                      <a:pt x="5" y="6"/>
                    </a:lnTo>
                    <a:lnTo>
                      <a:pt x="8" y="5"/>
                    </a:lnTo>
                    <a:lnTo>
                      <a:pt x="11" y="4"/>
                    </a:lnTo>
                    <a:lnTo>
                      <a:pt x="13" y="3"/>
                    </a:lnTo>
                    <a:lnTo>
                      <a:pt x="16" y="2"/>
                    </a:lnTo>
                    <a:lnTo>
                      <a:pt x="18" y="1"/>
                    </a:lnTo>
                    <a:lnTo>
                      <a:pt x="21" y="0"/>
                    </a:lnTo>
                    <a:lnTo>
                      <a:pt x="21" y="14"/>
                    </a:lnTo>
                    <a:lnTo>
                      <a:pt x="0" y="25"/>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0" name="Freeform 73"/>
              <p:cNvSpPr>
                <a:spLocks/>
              </p:cNvSpPr>
              <p:nvPr/>
            </p:nvSpPr>
            <p:spPr bwMode="auto">
              <a:xfrm>
                <a:off x="8618" y="2136"/>
                <a:ext cx="33" cy="17"/>
              </a:xfrm>
              <a:custGeom>
                <a:avLst/>
                <a:gdLst>
                  <a:gd name="T0" fmla="*/ 12 w 33"/>
                  <a:gd name="T1" fmla="*/ 17 h 17"/>
                  <a:gd name="T2" fmla="*/ 0 w 33"/>
                  <a:gd name="T3" fmla="*/ 5 h 17"/>
                  <a:gd name="T4" fmla="*/ 22 w 33"/>
                  <a:gd name="T5" fmla="*/ 0 h 17"/>
                  <a:gd name="T6" fmla="*/ 33 w 33"/>
                  <a:gd name="T7" fmla="*/ 11 h 17"/>
                  <a:gd name="T8" fmla="*/ 12 w 33"/>
                  <a:gd name="T9" fmla="*/ 17 h 17"/>
                </a:gdLst>
                <a:ahLst/>
                <a:cxnLst>
                  <a:cxn ang="0">
                    <a:pos x="T0" y="T1"/>
                  </a:cxn>
                  <a:cxn ang="0">
                    <a:pos x="T2" y="T3"/>
                  </a:cxn>
                  <a:cxn ang="0">
                    <a:pos x="T4" y="T5"/>
                  </a:cxn>
                  <a:cxn ang="0">
                    <a:pos x="T6" y="T7"/>
                  </a:cxn>
                  <a:cxn ang="0">
                    <a:pos x="T8" y="T9"/>
                  </a:cxn>
                </a:cxnLst>
                <a:rect l="0" t="0" r="r" b="b"/>
                <a:pathLst>
                  <a:path w="33" h="17">
                    <a:moveTo>
                      <a:pt x="12" y="17"/>
                    </a:moveTo>
                    <a:lnTo>
                      <a:pt x="0" y="5"/>
                    </a:lnTo>
                    <a:lnTo>
                      <a:pt x="22" y="0"/>
                    </a:lnTo>
                    <a:lnTo>
                      <a:pt x="33" y="11"/>
                    </a:lnTo>
                    <a:lnTo>
                      <a:pt x="1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1" name="Freeform 74"/>
              <p:cNvSpPr>
                <a:spLocks/>
              </p:cNvSpPr>
              <p:nvPr/>
            </p:nvSpPr>
            <p:spPr bwMode="auto">
              <a:xfrm>
                <a:off x="8539" y="2219"/>
                <a:ext cx="23" cy="30"/>
              </a:xfrm>
              <a:custGeom>
                <a:avLst/>
                <a:gdLst>
                  <a:gd name="T0" fmla="*/ 17 w 23"/>
                  <a:gd name="T1" fmla="*/ 0 h 30"/>
                  <a:gd name="T2" fmla="*/ 23 w 23"/>
                  <a:gd name="T3" fmla="*/ 19 h 30"/>
                  <a:gd name="T4" fmla="*/ 4 w 23"/>
                  <a:gd name="T5" fmla="*/ 30 h 30"/>
                  <a:gd name="T6" fmla="*/ 0 w 23"/>
                  <a:gd name="T7" fmla="*/ 13 h 30"/>
                  <a:gd name="T8" fmla="*/ 2 w 23"/>
                  <a:gd name="T9" fmla="*/ 12 h 30"/>
                  <a:gd name="T10" fmla="*/ 4 w 23"/>
                  <a:gd name="T11" fmla="*/ 10 h 30"/>
                  <a:gd name="T12" fmla="*/ 6 w 23"/>
                  <a:gd name="T13" fmla="*/ 9 h 30"/>
                  <a:gd name="T14" fmla="*/ 8 w 23"/>
                  <a:gd name="T15" fmla="*/ 7 h 30"/>
                  <a:gd name="T16" fmla="*/ 10 w 23"/>
                  <a:gd name="T17" fmla="*/ 5 h 30"/>
                  <a:gd name="T18" fmla="*/ 12 w 23"/>
                  <a:gd name="T19" fmla="*/ 4 h 30"/>
                  <a:gd name="T20" fmla="*/ 15 w 23"/>
                  <a:gd name="T21" fmla="*/ 2 h 30"/>
                  <a:gd name="T22" fmla="*/ 17 w 2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7" y="0"/>
                    </a:moveTo>
                    <a:lnTo>
                      <a:pt x="23" y="19"/>
                    </a:lnTo>
                    <a:lnTo>
                      <a:pt x="4" y="30"/>
                    </a:lnTo>
                    <a:lnTo>
                      <a:pt x="0" y="13"/>
                    </a:lnTo>
                    <a:lnTo>
                      <a:pt x="2" y="12"/>
                    </a:lnTo>
                    <a:lnTo>
                      <a:pt x="4" y="10"/>
                    </a:lnTo>
                    <a:lnTo>
                      <a:pt x="6" y="9"/>
                    </a:lnTo>
                    <a:lnTo>
                      <a:pt x="8" y="7"/>
                    </a:lnTo>
                    <a:lnTo>
                      <a:pt x="10" y="5"/>
                    </a:lnTo>
                    <a:lnTo>
                      <a:pt x="12" y="4"/>
                    </a:lnTo>
                    <a:lnTo>
                      <a:pt x="15" y="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2" name="Freeform 75"/>
              <p:cNvSpPr>
                <a:spLocks/>
              </p:cNvSpPr>
              <p:nvPr/>
            </p:nvSpPr>
            <p:spPr bwMode="auto">
              <a:xfrm>
                <a:off x="8247" y="1891"/>
                <a:ext cx="378" cy="370"/>
              </a:xfrm>
              <a:custGeom>
                <a:avLst/>
                <a:gdLst>
                  <a:gd name="T0" fmla="*/ 17 w 378"/>
                  <a:gd name="T1" fmla="*/ 316 h 370"/>
                  <a:gd name="T2" fmla="*/ 44 w 378"/>
                  <a:gd name="T3" fmla="*/ 336 h 370"/>
                  <a:gd name="T4" fmla="*/ 73 w 378"/>
                  <a:gd name="T5" fmla="*/ 352 h 370"/>
                  <a:gd name="T6" fmla="*/ 105 w 378"/>
                  <a:gd name="T7" fmla="*/ 363 h 370"/>
                  <a:gd name="T8" fmla="*/ 138 w 378"/>
                  <a:gd name="T9" fmla="*/ 369 h 370"/>
                  <a:gd name="T10" fmla="*/ 171 w 378"/>
                  <a:gd name="T11" fmla="*/ 370 h 370"/>
                  <a:gd name="T12" fmla="*/ 204 w 378"/>
                  <a:gd name="T13" fmla="*/ 366 h 370"/>
                  <a:gd name="T14" fmla="*/ 234 w 378"/>
                  <a:gd name="T15" fmla="*/ 357 h 370"/>
                  <a:gd name="T16" fmla="*/ 263 w 378"/>
                  <a:gd name="T17" fmla="*/ 344 h 370"/>
                  <a:gd name="T18" fmla="*/ 290 w 378"/>
                  <a:gd name="T19" fmla="*/ 327 h 370"/>
                  <a:gd name="T20" fmla="*/ 315 w 378"/>
                  <a:gd name="T21" fmla="*/ 306 h 370"/>
                  <a:gd name="T22" fmla="*/ 336 w 378"/>
                  <a:gd name="T23" fmla="*/ 282 h 370"/>
                  <a:gd name="T24" fmla="*/ 353 w 378"/>
                  <a:gd name="T25" fmla="*/ 254 h 370"/>
                  <a:gd name="T26" fmla="*/ 366 w 378"/>
                  <a:gd name="T27" fmla="*/ 225 h 370"/>
                  <a:gd name="T28" fmla="*/ 374 w 378"/>
                  <a:gd name="T29" fmla="*/ 195 h 370"/>
                  <a:gd name="T30" fmla="*/ 378 w 378"/>
                  <a:gd name="T31" fmla="*/ 163 h 370"/>
                  <a:gd name="T32" fmla="*/ 377 w 378"/>
                  <a:gd name="T33" fmla="*/ 131 h 370"/>
                  <a:gd name="T34" fmla="*/ 372 w 378"/>
                  <a:gd name="T35" fmla="*/ 100 h 370"/>
                  <a:gd name="T36" fmla="*/ 362 w 378"/>
                  <a:gd name="T37" fmla="*/ 70 h 370"/>
                  <a:gd name="T38" fmla="*/ 349 w 378"/>
                  <a:gd name="T39" fmla="*/ 42 h 370"/>
                  <a:gd name="T40" fmla="*/ 331 w 378"/>
                  <a:gd name="T41" fmla="*/ 16 h 370"/>
                  <a:gd name="T42" fmla="*/ 317 w 378"/>
                  <a:gd name="T43" fmla="*/ 0 h 370"/>
                  <a:gd name="T44" fmla="*/ 316 w 378"/>
                  <a:gd name="T45" fmla="*/ 0 h 370"/>
                  <a:gd name="T46" fmla="*/ 315 w 378"/>
                  <a:gd name="T47" fmla="*/ 1 h 370"/>
                  <a:gd name="T48" fmla="*/ 315 w 378"/>
                  <a:gd name="T49" fmla="*/ 2 h 370"/>
                  <a:gd name="T50" fmla="*/ 335 w 378"/>
                  <a:gd name="T51" fmla="*/ 26 h 370"/>
                  <a:gd name="T52" fmla="*/ 351 w 378"/>
                  <a:gd name="T53" fmla="*/ 53 h 370"/>
                  <a:gd name="T54" fmla="*/ 363 w 378"/>
                  <a:gd name="T55" fmla="*/ 81 h 370"/>
                  <a:gd name="T56" fmla="*/ 371 w 378"/>
                  <a:gd name="T57" fmla="*/ 111 h 370"/>
                  <a:gd name="T58" fmla="*/ 375 w 378"/>
                  <a:gd name="T59" fmla="*/ 141 h 370"/>
                  <a:gd name="T60" fmla="*/ 374 w 378"/>
                  <a:gd name="T61" fmla="*/ 174 h 370"/>
                  <a:gd name="T62" fmla="*/ 368 w 378"/>
                  <a:gd name="T63" fmla="*/ 205 h 370"/>
                  <a:gd name="T64" fmla="*/ 358 w 378"/>
                  <a:gd name="T65" fmla="*/ 236 h 370"/>
                  <a:gd name="T66" fmla="*/ 344 w 378"/>
                  <a:gd name="T67" fmla="*/ 263 h 370"/>
                  <a:gd name="T68" fmla="*/ 326 w 378"/>
                  <a:gd name="T69" fmla="*/ 289 h 370"/>
                  <a:gd name="T70" fmla="*/ 305 w 378"/>
                  <a:gd name="T71" fmla="*/ 311 h 370"/>
                  <a:gd name="T72" fmla="*/ 281 w 378"/>
                  <a:gd name="T73" fmla="*/ 330 h 370"/>
                  <a:gd name="T74" fmla="*/ 254 w 378"/>
                  <a:gd name="T75" fmla="*/ 346 h 370"/>
                  <a:gd name="T76" fmla="*/ 224 w 378"/>
                  <a:gd name="T77" fmla="*/ 357 h 370"/>
                  <a:gd name="T78" fmla="*/ 193 w 378"/>
                  <a:gd name="T79" fmla="*/ 364 h 370"/>
                  <a:gd name="T80" fmla="*/ 161 w 378"/>
                  <a:gd name="T81" fmla="*/ 367 h 370"/>
                  <a:gd name="T82" fmla="*/ 128 w 378"/>
                  <a:gd name="T83" fmla="*/ 364 h 370"/>
                  <a:gd name="T84" fmla="*/ 95 w 378"/>
                  <a:gd name="T85" fmla="*/ 357 h 370"/>
                  <a:gd name="T86" fmla="*/ 65 w 378"/>
                  <a:gd name="T87" fmla="*/ 344 h 370"/>
                  <a:gd name="T88" fmla="*/ 36 w 378"/>
                  <a:gd name="T89" fmla="*/ 327 h 370"/>
                  <a:gd name="T90" fmla="*/ 11 w 378"/>
                  <a:gd name="T91" fmla="*/ 306 h 370"/>
                  <a:gd name="T92" fmla="*/ 3 w 378"/>
                  <a:gd name="T93" fmla="*/ 298 h 370"/>
                  <a:gd name="T94" fmla="*/ 1 w 378"/>
                  <a:gd name="T95" fmla="*/ 298 h 370"/>
                  <a:gd name="T96" fmla="*/ 0 w 378"/>
                  <a:gd name="T97" fmla="*/ 30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8" h="370">
                    <a:moveTo>
                      <a:pt x="1" y="300"/>
                    </a:moveTo>
                    <a:lnTo>
                      <a:pt x="9" y="308"/>
                    </a:lnTo>
                    <a:lnTo>
                      <a:pt x="17" y="316"/>
                    </a:lnTo>
                    <a:lnTo>
                      <a:pt x="26" y="323"/>
                    </a:lnTo>
                    <a:lnTo>
                      <a:pt x="35" y="330"/>
                    </a:lnTo>
                    <a:lnTo>
                      <a:pt x="44" y="336"/>
                    </a:lnTo>
                    <a:lnTo>
                      <a:pt x="53" y="342"/>
                    </a:lnTo>
                    <a:lnTo>
                      <a:pt x="63" y="347"/>
                    </a:lnTo>
                    <a:lnTo>
                      <a:pt x="73" y="352"/>
                    </a:lnTo>
                    <a:lnTo>
                      <a:pt x="84" y="356"/>
                    </a:lnTo>
                    <a:lnTo>
                      <a:pt x="94" y="360"/>
                    </a:lnTo>
                    <a:lnTo>
                      <a:pt x="105" y="363"/>
                    </a:lnTo>
                    <a:lnTo>
                      <a:pt x="116" y="365"/>
                    </a:lnTo>
                    <a:lnTo>
                      <a:pt x="127" y="367"/>
                    </a:lnTo>
                    <a:lnTo>
                      <a:pt x="138" y="369"/>
                    </a:lnTo>
                    <a:lnTo>
                      <a:pt x="149" y="370"/>
                    </a:lnTo>
                    <a:lnTo>
                      <a:pt x="161" y="370"/>
                    </a:lnTo>
                    <a:lnTo>
                      <a:pt x="171" y="370"/>
                    </a:lnTo>
                    <a:lnTo>
                      <a:pt x="182" y="369"/>
                    </a:lnTo>
                    <a:lnTo>
                      <a:pt x="193" y="368"/>
                    </a:lnTo>
                    <a:lnTo>
                      <a:pt x="204" y="366"/>
                    </a:lnTo>
                    <a:lnTo>
                      <a:pt x="214" y="364"/>
                    </a:lnTo>
                    <a:lnTo>
                      <a:pt x="224" y="361"/>
                    </a:lnTo>
                    <a:lnTo>
                      <a:pt x="234" y="357"/>
                    </a:lnTo>
                    <a:lnTo>
                      <a:pt x="244" y="354"/>
                    </a:lnTo>
                    <a:lnTo>
                      <a:pt x="254" y="349"/>
                    </a:lnTo>
                    <a:lnTo>
                      <a:pt x="263" y="344"/>
                    </a:lnTo>
                    <a:lnTo>
                      <a:pt x="273" y="339"/>
                    </a:lnTo>
                    <a:lnTo>
                      <a:pt x="282" y="333"/>
                    </a:lnTo>
                    <a:lnTo>
                      <a:pt x="290" y="327"/>
                    </a:lnTo>
                    <a:lnTo>
                      <a:pt x="299" y="321"/>
                    </a:lnTo>
                    <a:lnTo>
                      <a:pt x="307" y="313"/>
                    </a:lnTo>
                    <a:lnTo>
                      <a:pt x="315" y="306"/>
                    </a:lnTo>
                    <a:lnTo>
                      <a:pt x="322" y="298"/>
                    </a:lnTo>
                    <a:lnTo>
                      <a:pt x="329" y="290"/>
                    </a:lnTo>
                    <a:lnTo>
                      <a:pt x="336" y="282"/>
                    </a:lnTo>
                    <a:lnTo>
                      <a:pt x="342" y="273"/>
                    </a:lnTo>
                    <a:lnTo>
                      <a:pt x="348" y="264"/>
                    </a:lnTo>
                    <a:lnTo>
                      <a:pt x="353" y="254"/>
                    </a:lnTo>
                    <a:lnTo>
                      <a:pt x="358" y="245"/>
                    </a:lnTo>
                    <a:lnTo>
                      <a:pt x="362" y="235"/>
                    </a:lnTo>
                    <a:lnTo>
                      <a:pt x="366" y="225"/>
                    </a:lnTo>
                    <a:lnTo>
                      <a:pt x="369" y="215"/>
                    </a:lnTo>
                    <a:lnTo>
                      <a:pt x="372" y="205"/>
                    </a:lnTo>
                    <a:lnTo>
                      <a:pt x="374" y="195"/>
                    </a:lnTo>
                    <a:lnTo>
                      <a:pt x="376" y="184"/>
                    </a:lnTo>
                    <a:lnTo>
                      <a:pt x="377" y="174"/>
                    </a:lnTo>
                    <a:lnTo>
                      <a:pt x="378" y="163"/>
                    </a:lnTo>
                    <a:lnTo>
                      <a:pt x="378" y="152"/>
                    </a:lnTo>
                    <a:lnTo>
                      <a:pt x="378" y="141"/>
                    </a:lnTo>
                    <a:lnTo>
                      <a:pt x="377" y="131"/>
                    </a:lnTo>
                    <a:lnTo>
                      <a:pt x="376" y="120"/>
                    </a:lnTo>
                    <a:lnTo>
                      <a:pt x="374" y="110"/>
                    </a:lnTo>
                    <a:lnTo>
                      <a:pt x="372" y="100"/>
                    </a:lnTo>
                    <a:lnTo>
                      <a:pt x="370" y="90"/>
                    </a:lnTo>
                    <a:lnTo>
                      <a:pt x="366" y="80"/>
                    </a:lnTo>
                    <a:lnTo>
                      <a:pt x="362" y="70"/>
                    </a:lnTo>
                    <a:lnTo>
                      <a:pt x="359" y="60"/>
                    </a:lnTo>
                    <a:lnTo>
                      <a:pt x="354" y="51"/>
                    </a:lnTo>
                    <a:lnTo>
                      <a:pt x="349" y="42"/>
                    </a:lnTo>
                    <a:lnTo>
                      <a:pt x="343" y="33"/>
                    </a:lnTo>
                    <a:lnTo>
                      <a:pt x="337" y="24"/>
                    </a:lnTo>
                    <a:lnTo>
                      <a:pt x="331" y="16"/>
                    </a:lnTo>
                    <a:lnTo>
                      <a:pt x="324" y="8"/>
                    </a:lnTo>
                    <a:lnTo>
                      <a:pt x="317" y="0"/>
                    </a:lnTo>
                    <a:lnTo>
                      <a:pt x="316" y="0"/>
                    </a:lnTo>
                    <a:lnTo>
                      <a:pt x="315" y="0"/>
                    </a:lnTo>
                    <a:lnTo>
                      <a:pt x="315" y="1"/>
                    </a:lnTo>
                    <a:lnTo>
                      <a:pt x="315" y="2"/>
                    </a:lnTo>
                    <a:lnTo>
                      <a:pt x="322" y="10"/>
                    </a:lnTo>
                    <a:lnTo>
                      <a:pt x="329" y="18"/>
                    </a:lnTo>
                    <a:lnTo>
                      <a:pt x="335" y="26"/>
                    </a:lnTo>
                    <a:lnTo>
                      <a:pt x="341" y="35"/>
                    </a:lnTo>
                    <a:lnTo>
                      <a:pt x="346" y="44"/>
                    </a:lnTo>
                    <a:lnTo>
                      <a:pt x="351" y="53"/>
                    </a:lnTo>
                    <a:lnTo>
                      <a:pt x="356" y="62"/>
                    </a:lnTo>
                    <a:lnTo>
                      <a:pt x="360" y="71"/>
                    </a:lnTo>
                    <a:lnTo>
                      <a:pt x="363" y="81"/>
                    </a:lnTo>
                    <a:lnTo>
                      <a:pt x="366" y="90"/>
                    </a:lnTo>
                    <a:lnTo>
                      <a:pt x="369" y="100"/>
                    </a:lnTo>
                    <a:lnTo>
                      <a:pt x="371" y="111"/>
                    </a:lnTo>
                    <a:lnTo>
                      <a:pt x="373" y="121"/>
                    </a:lnTo>
                    <a:lnTo>
                      <a:pt x="374" y="131"/>
                    </a:lnTo>
                    <a:lnTo>
                      <a:pt x="375" y="141"/>
                    </a:lnTo>
                    <a:lnTo>
                      <a:pt x="375" y="152"/>
                    </a:lnTo>
                    <a:lnTo>
                      <a:pt x="375" y="163"/>
                    </a:lnTo>
                    <a:lnTo>
                      <a:pt x="374" y="174"/>
                    </a:lnTo>
                    <a:lnTo>
                      <a:pt x="373" y="185"/>
                    </a:lnTo>
                    <a:lnTo>
                      <a:pt x="371" y="195"/>
                    </a:lnTo>
                    <a:lnTo>
                      <a:pt x="368" y="205"/>
                    </a:lnTo>
                    <a:lnTo>
                      <a:pt x="366" y="216"/>
                    </a:lnTo>
                    <a:lnTo>
                      <a:pt x="362" y="226"/>
                    </a:lnTo>
                    <a:lnTo>
                      <a:pt x="358" y="236"/>
                    </a:lnTo>
                    <a:lnTo>
                      <a:pt x="354" y="245"/>
                    </a:lnTo>
                    <a:lnTo>
                      <a:pt x="349" y="254"/>
                    </a:lnTo>
                    <a:lnTo>
                      <a:pt x="344" y="263"/>
                    </a:lnTo>
                    <a:lnTo>
                      <a:pt x="338" y="272"/>
                    </a:lnTo>
                    <a:lnTo>
                      <a:pt x="332" y="280"/>
                    </a:lnTo>
                    <a:lnTo>
                      <a:pt x="326" y="289"/>
                    </a:lnTo>
                    <a:lnTo>
                      <a:pt x="319" y="296"/>
                    </a:lnTo>
                    <a:lnTo>
                      <a:pt x="312" y="304"/>
                    </a:lnTo>
                    <a:lnTo>
                      <a:pt x="305" y="311"/>
                    </a:lnTo>
                    <a:lnTo>
                      <a:pt x="297" y="318"/>
                    </a:lnTo>
                    <a:lnTo>
                      <a:pt x="289" y="324"/>
                    </a:lnTo>
                    <a:lnTo>
                      <a:pt x="281" y="330"/>
                    </a:lnTo>
                    <a:lnTo>
                      <a:pt x="272" y="336"/>
                    </a:lnTo>
                    <a:lnTo>
                      <a:pt x="263" y="341"/>
                    </a:lnTo>
                    <a:lnTo>
                      <a:pt x="254" y="346"/>
                    </a:lnTo>
                    <a:lnTo>
                      <a:pt x="244" y="350"/>
                    </a:lnTo>
                    <a:lnTo>
                      <a:pt x="234" y="354"/>
                    </a:lnTo>
                    <a:lnTo>
                      <a:pt x="224" y="357"/>
                    </a:lnTo>
                    <a:lnTo>
                      <a:pt x="214" y="360"/>
                    </a:lnTo>
                    <a:lnTo>
                      <a:pt x="204" y="362"/>
                    </a:lnTo>
                    <a:lnTo>
                      <a:pt x="193" y="364"/>
                    </a:lnTo>
                    <a:lnTo>
                      <a:pt x="182" y="366"/>
                    </a:lnTo>
                    <a:lnTo>
                      <a:pt x="171" y="367"/>
                    </a:lnTo>
                    <a:lnTo>
                      <a:pt x="161" y="367"/>
                    </a:lnTo>
                    <a:lnTo>
                      <a:pt x="149" y="367"/>
                    </a:lnTo>
                    <a:lnTo>
                      <a:pt x="138" y="366"/>
                    </a:lnTo>
                    <a:lnTo>
                      <a:pt x="128" y="364"/>
                    </a:lnTo>
                    <a:lnTo>
                      <a:pt x="117" y="362"/>
                    </a:lnTo>
                    <a:lnTo>
                      <a:pt x="106" y="360"/>
                    </a:lnTo>
                    <a:lnTo>
                      <a:pt x="95" y="357"/>
                    </a:lnTo>
                    <a:lnTo>
                      <a:pt x="85" y="353"/>
                    </a:lnTo>
                    <a:lnTo>
                      <a:pt x="75" y="349"/>
                    </a:lnTo>
                    <a:lnTo>
                      <a:pt x="65" y="344"/>
                    </a:lnTo>
                    <a:lnTo>
                      <a:pt x="55" y="339"/>
                    </a:lnTo>
                    <a:lnTo>
                      <a:pt x="46" y="333"/>
                    </a:lnTo>
                    <a:lnTo>
                      <a:pt x="36" y="327"/>
                    </a:lnTo>
                    <a:lnTo>
                      <a:pt x="28" y="321"/>
                    </a:lnTo>
                    <a:lnTo>
                      <a:pt x="19" y="313"/>
                    </a:lnTo>
                    <a:lnTo>
                      <a:pt x="11" y="306"/>
                    </a:lnTo>
                    <a:lnTo>
                      <a:pt x="3" y="298"/>
                    </a:lnTo>
                    <a:lnTo>
                      <a:pt x="2" y="298"/>
                    </a:lnTo>
                    <a:lnTo>
                      <a:pt x="1" y="298"/>
                    </a:lnTo>
                    <a:lnTo>
                      <a:pt x="0" y="299"/>
                    </a:lnTo>
                    <a:lnTo>
                      <a:pt x="0" y="300"/>
                    </a:lnTo>
                    <a:lnTo>
                      <a:pt x="1" y="3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3" name="Freeform 76"/>
              <p:cNvSpPr>
                <a:spLocks/>
              </p:cNvSpPr>
              <p:nvPr/>
            </p:nvSpPr>
            <p:spPr bwMode="auto">
              <a:xfrm>
                <a:off x="8190" y="1824"/>
                <a:ext cx="364" cy="356"/>
              </a:xfrm>
              <a:custGeom>
                <a:avLst/>
                <a:gdLst>
                  <a:gd name="T0" fmla="*/ 348 w 364"/>
                  <a:gd name="T1" fmla="*/ 44 h 356"/>
                  <a:gd name="T2" fmla="*/ 323 w 364"/>
                  <a:gd name="T3" fmla="*/ 28 h 356"/>
                  <a:gd name="T4" fmla="*/ 296 w 364"/>
                  <a:gd name="T5" fmla="*/ 15 h 356"/>
                  <a:gd name="T6" fmla="*/ 267 w 364"/>
                  <a:gd name="T7" fmla="*/ 6 h 356"/>
                  <a:gd name="T8" fmla="*/ 238 w 364"/>
                  <a:gd name="T9" fmla="*/ 1 h 356"/>
                  <a:gd name="T10" fmla="*/ 206 w 364"/>
                  <a:gd name="T11" fmla="*/ 0 h 356"/>
                  <a:gd name="T12" fmla="*/ 174 w 364"/>
                  <a:gd name="T13" fmla="*/ 5 h 356"/>
                  <a:gd name="T14" fmla="*/ 143 w 364"/>
                  <a:gd name="T15" fmla="*/ 13 h 356"/>
                  <a:gd name="T16" fmla="*/ 114 w 364"/>
                  <a:gd name="T17" fmla="*/ 27 h 356"/>
                  <a:gd name="T18" fmla="*/ 87 w 364"/>
                  <a:gd name="T19" fmla="*/ 44 h 356"/>
                  <a:gd name="T20" fmla="*/ 64 w 364"/>
                  <a:gd name="T21" fmla="*/ 64 h 356"/>
                  <a:gd name="T22" fmla="*/ 43 w 364"/>
                  <a:gd name="T23" fmla="*/ 88 h 356"/>
                  <a:gd name="T24" fmla="*/ 26 w 364"/>
                  <a:gd name="T25" fmla="*/ 115 h 356"/>
                  <a:gd name="T26" fmla="*/ 13 w 364"/>
                  <a:gd name="T27" fmla="*/ 144 h 356"/>
                  <a:gd name="T28" fmla="*/ 4 w 364"/>
                  <a:gd name="T29" fmla="*/ 175 h 356"/>
                  <a:gd name="T30" fmla="*/ 0 w 364"/>
                  <a:gd name="T31" fmla="*/ 208 h 356"/>
                  <a:gd name="T32" fmla="*/ 0 w 364"/>
                  <a:gd name="T33" fmla="*/ 237 h 356"/>
                  <a:gd name="T34" fmla="*/ 5 w 364"/>
                  <a:gd name="T35" fmla="*/ 265 h 356"/>
                  <a:gd name="T36" fmla="*/ 12 w 364"/>
                  <a:gd name="T37" fmla="*/ 291 h 356"/>
                  <a:gd name="T38" fmla="*/ 23 w 364"/>
                  <a:gd name="T39" fmla="*/ 317 h 356"/>
                  <a:gd name="T40" fmla="*/ 37 w 364"/>
                  <a:gd name="T41" fmla="*/ 341 h 356"/>
                  <a:gd name="T42" fmla="*/ 48 w 364"/>
                  <a:gd name="T43" fmla="*/ 356 h 356"/>
                  <a:gd name="T44" fmla="*/ 50 w 364"/>
                  <a:gd name="T45" fmla="*/ 356 h 356"/>
                  <a:gd name="T46" fmla="*/ 51 w 364"/>
                  <a:gd name="T47" fmla="*/ 355 h 356"/>
                  <a:gd name="T48" fmla="*/ 51 w 364"/>
                  <a:gd name="T49" fmla="*/ 354 h 356"/>
                  <a:gd name="T50" fmla="*/ 35 w 364"/>
                  <a:gd name="T51" fmla="*/ 331 h 356"/>
                  <a:gd name="T52" fmla="*/ 22 w 364"/>
                  <a:gd name="T53" fmla="*/ 307 h 356"/>
                  <a:gd name="T54" fmla="*/ 12 w 364"/>
                  <a:gd name="T55" fmla="*/ 282 h 356"/>
                  <a:gd name="T56" fmla="*/ 6 w 364"/>
                  <a:gd name="T57" fmla="*/ 255 h 356"/>
                  <a:gd name="T58" fmla="*/ 3 w 364"/>
                  <a:gd name="T59" fmla="*/ 228 h 356"/>
                  <a:gd name="T60" fmla="*/ 4 w 364"/>
                  <a:gd name="T61" fmla="*/ 198 h 356"/>
                  <a:gd name="T62" fmla="*/ 9 w 364"/>
                  <a:gd name="T63" fmla="*/ 166 h 356"/>
                  <a:gd name="T64" fmla="*/ 19 w 364"/>
                  <a:gd name="T65" fmla="*/ 136 h 356"/>
                  <a:gd name="T66" fmla="*/ 33 w 364"/>
                  <a:gd name="T67" fmla="*/ 108 h 356"/>
                  <a:gd name="T68" fmla="*/ 51 w 364"/>
                  <a:gd name="T69" fmla="*/ 82 h 356"/>
                  <a:gd name="T70" fmla="*/ 73 w 364"/>
                  <a:gd name="T71" fmla="*/ 59 h 356"/>
                  <a:gd name="T72" fmla="*/ 99 w 364"/>
                  <a:gd name="T73" fmla="*/ 40 h 356"/>
                  <a:gd name="T74" fmla="*/ 126 w 364"/>
                  <a:gd name="T75" fmla="*/ 24 h 356"/>
                  <a:gd name="T76" fmla="*/ 155 w 364"/>
                  <a:gd name="T77" fmla="*/ 13 h 356"/>
                  <a:gd name="T78" fmla="*/ 186 w 364"/>
                  <a:gd name="T79" fmla="*/ 6 h 356"/>
                  <a:gd name="T80" fmla="*/ 218 w 364"/>
                  <a:gd name="T81" fmla="*/ 3 h 356"/>
                  <a:gd name="T82" fmla="*/ 247 w 364"/>
                  <a:gd name="T83" fmla="*/ 5 h 356"/>
                  <a:gd name="T84" fmla="*/ 276 w 364"/>
                  <a:gd name="T85" fmla="*/ 12 h 356"/>
                  <a:gd name="T86" fmla="*/ 304 w 364"/>
                  <a:gd name="T87" fmla="*/ 22 h 356"/>
                  <a:gd name="T88" fmla="*/ 330 w 364"/>
                  <a:gd name="T89" fmla="*/ 35 h 356"/>
                  <a:gd name="T90" fmla="*/ 354 w 364"/>
                  <a:gd name="T91" fmla="*/ 53 h 356"/>
                  <a:gd name="T92" fmla="*/ 362 w 364"/>
                  <a:gd name="T93" fmla="*/ 59 h 356"/>
                  <a:gd name="T94" fmla="*/ 364 w 364"/>
                  <a:gd name="T95" fmla="*/ 59 h 356"/>
                  <a:gd name="T96" fmla="*/ 364 w 364"/>
                  <a:gd name="T97" fmla="*/ 5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56">
                    <a:moveTo>
                      <a:pt x="364" y="57"/>
                    </a:moveTo>
                    <a:lnTo>
                      <a:pt x="356" y="50"/>
                    </a:lnTo>
                    <a:lnTo>
                      <a:pt x="348" y="44"/>
                    </a:lnTo>
                    <a:lnTo>
                      <a:pt x="340" y="38"/>
                    </a:lnTo>
                    <a:lnTo>
                      <a:pt x="332" y="33"/>
                    </a:lnTo>
                    <a:lnTo>
                      <a:pt x="323" y="28"/>
                    </a:lnTo>
                    <a:lnTo>
                      <a:pt x="314" y="23"/>
                    </a:lnTo>
                    <a:lnTo>
                      <a:pt x="305" y="19"/>
                    </a:lnTo>
                    <a:lnTo>
                      <a:pt x="296" y="15"/>
                    </a:lnTo>
                    <a:lnTo>
                      <a:pt x="287" y="12"/>
                    </a:lnTo>
                    <a:lnTo>
                      <a:pt x="277" y="8"/>
                    </a:lnTo>
                    <a:lnTo>
                      <a:pt x="267" y="6"/>
                    </a:lnTo>
                    <a:lnTo>
                      <a:pt x="258" y="4"/>
                    </a:lnTo>
                    <a:lnTo>
                      <a:pt x="248" y="2"/>
                    </a:lnTo>
                    <a:lnTo>
                      <a:pt x="238" y="1"/>
                    </a:lnTo>
                    <a:lnTo>
                      <a:pt x="228" y="0"/>
                    </a:lnTo>
                    <a:lnTo>
                      <a:pt x="218" y="0"/>
                    </a:lnTo>
                    <a:lnTo>
                      <a:pt x="206" y="0"/>
                    </a:lnTo>
                    <a:lnTo>
                      <a:pt x="195" y="2"/>
                    </a:lnTo>
                    <a:lnTo>
                      <a:pt x="185" y="3"/>
                    </a:lnTo>
                    <a:lnTo>
                      <a:pt x="174" y="5"/>
                    </a:lnTo>
                    <a:lnTo>
                      <a:pt x="163" y="7"/>
                    </a:lnTo>
                    <a:lnTo>
                      <a:pt x="153" y="10"/>
                    </a:lnTo>
                    <a:lnTo>
                      <a:pt x="143" y="13"/>
                    </a:lnTo>
                    <a:lnTo>
                      <a:pt x="133" y="17"/>
                    </a:lnTo>
                    <a:lnTo>
                      <a:pt x="123" y="22"/>
                    </a:lnTo>
                    <a:lnTo>
                      <a:pt x="114" y="27"/>
                    </a:lnTo>
                    <a:lnTo>
                      <a:pt x="105" y="32"/>
                    </a:lnTo>
                    <a:lnTo>
                      <a:pt x="96" y="38"/>
                    </a:lnTo>
                    <a:lnTo>
                      <a:pt x="87" y="44"/>
                    </a:lnTo>
                    <a:lnTo>
                      <a:pt x="79" y="50"/>
                    </a:lnTo>
                    <a:lnTo>
                      <a:pt x="71" y="57"/>
                    </a:lnTo>
                    <a:lnTo>
                      <a:pt x="64" y="64"/>
                    </a:lnTo>
                    <a:lnTo>
                      <a:pt x="56" y="72"/>
                    </a:lnTo>
                    <a:lnTo>
                      <a:pt x="50" y="80"/>
                    </a:lnTo>
                    <a:lnTo>
                      <a:pt x="43" y="88"/>
                    </a:lnTo>
                    <a:lnTo>
                      <a:pt x="37" y="97"/>
                    </a:lnTo>
                    <a:lnTo>
                      <a:pt x="31" y="106"/>
                    </a:lnTo>
                    <a:lnTo>
                      <a:pt x="26" y="115"/>
                    </a:lnTo>
                    <a:lnTo>
                      <a:pt x="21" y="124"/>
                    </a:lnTo>
                    <a:lnTo>
                      <a:pt x="17" y="134"/>
                    </a:lnTo>
                    <a:lnTo>
                      <a:pt x="13" y="144"/>
                    </a:lnTo>
                    <a:lnTo>
                      <a:pt x="10" y="154"/>
                    </a:lnTo>
                    <a:lnTo>
                      <a:pt x="7" y="164"/>
                    </a:lnTo>
                    <a:lnTo>
                      <a:pt x="4" y="175"/>
                    </a:lnTo>
                    <a:lnTo>
                      <a:pt x="2" y="186"/>
                    </a:lnTo>
                    <a:lnTo>
                      <a:pt x="1" y="197"/>
                    </a:lnTo>
                    <a:lnTo>
                      <a:pt x="0" y="208"/>
                    </a:lnTo>
                    <a:lnTo>
                      <a:pt x="0" y="219"/>
                    </a:lnTo>
                    <a:lnTo>
                      <a:pt x="0" y="228"/>
                    </a:lnTo>
                    <a:lnTo>
                      <a:pt x="0" y="237"/>
                    </a:lnTo>
                    <a:lnTo>
                      <a:pt x="1" y="247"/>
                    </a:lnTo>
                    <a:lnTo>
                      <a:pt x="3" y="256"/>
                    </a:lnTo>
                    <a:lnTo>
                      <a:pt x="5" y="265"/>
                    </a:lnTo>
                    <a:lnTo>
                      <a:pt x="7" y="274"/>
                    </a:lnTo>
                    <a:lnTo>
                      <a:pt x="9" y="283"/>
                    </a:lnTo>
                    <a:lnTo>
                      <a:pt x="12" y="291"/>
                    </a:lnTo>
                    <a:lnTo>
                      <a:pt x="15" y="300"/>
                    </a:lnTo>
                    <a:lnTo>
                      <a:pt x="19" y="309"/>
                    </a:lnTo>
                    <a:lnTo>
                      <a:pt x="23" y="317"/>
                    </a:lnTo>
                    <a:lnTo>
                      <a:pt x="27" y="325"/>
                    </a:lnTo>
                    <a:lnTo>
                      <a:pt x="32" y="333"/>
                    </a:lnTo>
                    <a:lnTo>
                      <a:pt x="37" y="341"/>
                    </a:lnTo>
                    <a:lnTo>
                      <a:pt x="42" y="348"/>
                    </a:lnTo>
                    <a:lnTo>
                      <a:pt x="48" y="356"/>
                    </a:lnTo>
                    <a:lnTo>
                      <a:pt x="49" y="356"/>
                    </a:lnTo>
                    <a:lnTo>
                      <a:pt x="50" y="356"/>
                    </a:lnTo>
                    <a:lnTo>
                      <a:pt x="51" y="356"/>
                    </a:lnTo>
                    <a:lnTo>
                      <a:pt x="51" y="355"/>
                    </a:lnTo>
                    <a:lnTo>
                      <a:pt x="51" y="354"/>
                    </a:lnTo>
                    <a:lnTo>
                      <a:pt x="45" y="347"/>
                    </a:lnTo>
                    <a:lnTo>
                      <a:pt x="40" y="339"/>
                    </a:lnTo>
                    <a:lnTo>
                      <a:pt x="35" y="331"/>
                    </a:lnTo>
                    <a:lnTo>
                      <a:pt x="30" y="324"/>
                    </a:lnTo>
                    <a:lnTo>
                      <a:pt x="26" y="316"/>
                    </a:lnTo>
                    <a:lnTo>
                      <a:pt x="22" y="307"/>
                    </a:lnTo>
                    <a:lnTo>
                      <a:pt x="18" y="299"/>
                    </a:lnTo>
                    <a:lnTo>
                      <a:pt x="15" y="290"/>
                    </a:lnTo>
                    <a:lnTo>
                      <a:pt x="12" y="282"/>
                    </a:lnTo>
                    <a:lnTo>
                      <a:pt x="10" y="273"/>
                    </a:lnTo>
                    <a:lnTo>
                      <a:pt x="8" y="264"/>
                    </a:lnTo>
                    <a:lnTo>
                      <a:pt x="6" y="255"/>
                    </a:lnTo>
                    <a:lnTo>
                      <a:pt x="5" y="246"/>
                    </a:lnTo>
                    <a:lnTo>
                      <a:pt x="4" y="237"/>
                    </a:lnTo>
                    <a:lnTo>
                      <a:pt x="3" y="228"/>
                    </a:lnTo>
                    <a:lnTo>
                      <a:pt x="3" y="219"/>
                    </a:lnTo>
                    <a:lnTo>
                      <a:pt x="3" y="208"/>
                    </a:lnTo>
                    <a:lnTo>
                      <a:pt x="4" y="198"/>
                    </a:lnTo>
                    <a:lnTo>
                      <a:pt x="5" y="187"/>
                    </a:lnTo>
                    <a:lnTo>
                      <a:pt x="7" y="177"/>
                    </a:lnTo>
                    <a:lnTo>
                      <a:pt x="9" y="166"/>
                    </a:lnTo>
                    <a:lnTo>
                      <a:pt x="12" y="156"/>
                    </a:lnTo>
                    <a:lnTo>
                      <a:pt x="15" y="146"/>
                    </a:lnTo>
                    <a:lnTo>
                      <a:pt x="19" y="136"/>
                    </a:lnTo>
                    <a:lnTo>
                      <a:pt x="23" y="127"/>
                    </a:lnTo>
                    <a:lnTo>
                      <a:pt x="28" y="118"/>
                    </a:lnTo>
                    <a:lnTo>
                      <a:pt x="33" y="108"/>
                    </a:lnTo>
                    <a:lnTo>
                      <a:pt x="39" y="99"/>
                    </a:lnTo>
                    <a:lnTo>
                      <a:pt x="45" y="91"/>
                    </a:lnTo>
                    <a:lnTo>
                      <a:pt x="51" y="82"/>
                    </a:lnTo>
                    <a:lnTo>
                      <a:pt x="58" y="74"/>
                    </a:lnTo>
                    <a:lnTo>
                      <a:pt x="66" y="67"/>
                    </a:lnTo>
                    <a:lnTo>
                      <a:pt x="73" y="59"/>
                    </a:lnTo>
                    <a:lnTo>
                      <a:pt x="82" y="52"/>
                    </a:lnTo>
                    <a:lnTo>
                      <a:pt x="90" y="46"/>
                    </a:lnTo>
                    <a:lnTo>
                      <a:pt x="99" y="40"/>
                    </a:lnTo>
                    <a:lnTo>
                      <a:pt x="107" y="34"/>
                    </a:lnTo>
                    <a:lnTo>
                      <a:pt x="116" y="29"/>
                    </a:lnTo>
                    <a:lnTo>
                      <a:pt x="126" y="24"/>
                    </a:lnTo>
                    <a:lnTo>
                      <a:pt x="135" y="20"/>
                    </a:lnTo>
                    <a:lnTo>
                      <a:pt x="145" y="16"/>
                    </a:lnTo>
                    <a:lnTo>
                      <a:pt x="155" y="13"/>
                    </a:lnTo>
                    <a:lnTo>
                      <a:pt x="165" y="10"/>
                    </a:lnTo>
                    <a:lnTo>
                      <a:pt x="175" y="8"/>
                    </a:lnTo>
                    <a:lnTo>
                      <a:pt x="186" y="6"/>
                    </a:lnTo>
                    <a:lnTo>
                      <a:pt x="196" y="4"/>
                    </a:lnTo>
                    <a:lnTo>
                      <a:pt x="207" y="4"/>
                    </a:lnTo>
                    <a:lnTo>
                      <a:pt x="218" y="3"/>
                    </a:lnTo>
                    <a:lnTo>
                      <a:pt x="228" y="4"/>
                    </a:lnTo>
                    <a:lnTo>
                      <a:pt x="237" y="4"/>
                    </a:lnTo>
                    <a:lnTo>
                      <a:pt x="247" y="5"/>
                    </a:lnTo>
                    <a:lnTo>
                      <a:pt x="257" y="7"/>
                    </a:lnTo>
                    <a:lnTo>
                      <a:pt x="267" y="9"/>
                    </a:lnTo>
                    <a:lnTo>
                      <a:pt x="276" y="12"/>
                    </a:lnTo>
                    <a:lnTo>
                      <a:pt x="286" y="15"/>
                    </a:lnTo>
                    <a:lnTo>
                      <a:pt x="295" y="18"/>
                    </a:lnTo>
                    <a:lnTo>
                      <a:pt x="304" y="22"/>
                    </a:lnTo>
                    <a:lnTo>
                      <a:pt x="313" y="26"/>
                    </a:lnTo>
                    <a:lnTo>
                      <a:pt x="322" y="30"/>
                    </a:lnTo>
                    <a:lnTo>
                      <a:pt x="330" y="35"/>
                    </a:lnTo>
                    <a:lnTo>
                      <a:pt x="338" y="41"/>
                    </a:lnTo>
                    <a:lnTo>
                      <a:pt x="347" y="47"/>
                    </a:lnTo>
                    <a:lnTo>
                      <a:pt x="354" y="53"/>
                    </a:lnTo>
                    <a:lnTo>
                      <a:pt x="362" y="59"/>
                    </a:lnTo>
                    <a:lnTo>
                      <a:pt x="363" y="59"/>
                    </a:lnTo>
                    <a:lnTo>
                      <a:pt x="364" y="59"/>
                    </a:lnTo>
                    <a:lnTo>
                      <a:pt x="364" y="58"/>
                    </a:lnTo>
                    <a:lnTo>
                      <a:pt x="36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4" name="Freeform 77"/>
              <p:cNvSpPr>
                <a:spLocks/>
              </p:cNvSpPr>
              <p:nvPr/>
            </p:nvSpPr>
            <p:spPr bwMode="auto">
              <a:xfrm>
                <a:off x="8203" y="1838"/>
                <a:ext cx="409" cy="409"/>
              </a:xfrm>
              <a:custGeom>
                <a:avLst/>
                <a:gdLst>
                  <a:gd name="T0" fmla="*/ 399 w 409"/>
                  <a:gd name="T1" fmla="*/ 162 h 409"/>
                  <a:gd name="T2" fmla="*/ 383 w 409"/>
                  <a:gd name="T3" fmla="*/ 116 h 409"/>
                  <a:gd name="T4" fmla="*/ 358 w 409"/>
                  <a:gd name="T5" fmla="*/ 77 h 409"/>
                  <a:gd name="T6" fmla="*/ 325 w 409"/>
                  <a:gd name="T7" fmla="*/ 45 h 409"/>
                  <a:gd name="T8" fmla="*/ 285 w 409"/>
                  <a:gd name="T9" fmla="*/ 22 h 409"/>
                  <a:gd name="T10" fmla="*/ 239 w 409"/>
                  <a:gd name="T11" fmla="*/ 9 h 409"/>
                  <a:gd name="T12" fmla="*/ 189 w 409"/>
                  <a:gd name="T13" fmla="*/ 7 h 409"/>
                  <a:gd name="T14" fmla="*/ 143 w 409"/>
                  <a:gd name="T15" fmla="*/ 18 h 409"/>
                  <a:gd name="T16" fmla="*/ 101 w 409"/>
                  <a:gd name="T17" fmla="*/ 40 h 409"/>
                  <a:gd name="T18" fmla="*/ 65 w 409"/>
                  <a:gd name="T19" fmla="*/ 70 h 409"/>
                  <a:gd name="T20" fmla="*/ 38 w 409"/>
                  <a:gd name="T21" fmla="*/ 108 h 409"/>
                  <a:gd name="T22" fmla="*/ 21 w 409"/>
                  <a:gd name="T23" fmla="*/ 152 h 409"/>
                  <a:gd name="T24" fmla="*/ 15 w 409"/>
                  <a:gd name="T25" fmla="*/ 201 h 409"/>
                  <a:gd name="T26" fmla="*/ 21 w 409"/>
                  <a:gd name="T27" fmla="*/ 249 h 409"/>
                  <a:gd name="T28" fmla="*/ 38 w 409"/>
                  <a:gd name="T29" fmla="*/ 293 h 409"/>
                  <a:gd name="T30" fmla="*/ 65 w 409"/>
                  <a:gd name="T31" fmla="*/ 331 h 409"/>
                  <a:gd name="T32" fmla="*/ 101 w 409"/>
                  <a:gd name="T33" fmla="*/ 362 h 409"/>
                  <a:gd name="T34" fmla="*/ 143 w 409"/>
                  <a:gd name="T35" fmla="*/ 383 h 409"/>
                  <a:gd name="T36" fmla="*/ 189 w 409"/>
                  <a:gd name="T37" fmla="*/ 394 h 409"/>
                  <a:gd name="T38" fmla="*/ 239 w 409"/>
                  <a:gd name="T39" fmla="*/ 392 h 409"/>
                  <a:gd name="T40" fmla="*/ 285 w 409"/>
                  <a:gd name="T41" fmla="*/ 379 h 409"/>
                  <a:gd name="T42" fmla="*/ 325 w 409"/>
                  <a:gd name="T43" fmla="*/ 356 h 409"/>
                  <a:gd name="T44" fmla="*/ 358 w 409"/>
                  <a:gd name="T45" fmla="*/ 324 h 409"/>
                  <a:gd name="T46" fmla="*/ 383 w 409"/>
                  <a:gd name="T47" fmla="*/ 285 h 409"/>
                  <a:gd name="T48" fmla="*/ 399 w 409"/>
                  <a:gd name="T49" fmla="*/ 240 h 409"/>
                  <a:gd name="T50" fmla="*/ 409 w 409"/>
                  <a:gd name="T51" fmla="*/ 205 h 409"/>
                  <a:gd name="T52" fmla="*/ 402 w 409"/>
                  <a:gd name="T53" fmla="*/ 256 h 409"/>
                  <a:gd name="T54" fmla="*/ 384 w 409"/>
                  <a:gd name="T55" fmla="*/ 302 h 409"/>
                  <a:gd name="T56" fmla="*/ 356 w 409"/>
                  <a:gd name="T57" fmla="*/ 342 h 409"/>
                  <a:gd name="T58" fmla="*/ 319 w 409"/>
                  <a:gd name="T59" fmla="*/ 375 h 409"/>
                  <a:gd name="T60" fmla="*/ 275 w 409"/>
                  <a:gd name="T61" fmla="*/ 397 h 409"/>
                  <a:gd name="T62" fmla="*/ 225 w 409"/>
                  <a:gd name="T63" fmla="*/ 408 h 409"/>
                  <a:gd name="T64" fmla="*/ 172 w 409"/>
                  <a:gd name="T65" fmla="*/ 407 h 409"/>
                  <a:gd name="T66" fmla="*/ 121 w 409"/>
                  <a:gd name="T67" fmla="*/ 391 h 409"/>
                  <a:gd name="T68" fmla="*/ 77 w 409"/>
                  <a:gd name="T69" fmla="*/ 364 h 409"/>
                  <a:gd name="T70" fmla="*/ 54 w 409"/>
                  <a:gd name="T71" fmla="*/ 342 h 409"/>
                  <a:gd name="T72" fmla="*/ 53 w 409"/>
                  <a:gd name="T73" fmla="*/ 337 h 409"/>
                  <a:gd name="T74" fmla="*/ 47 w 409"/>
                  <a:gd name="T75" fmla="*/ 333 h 409"/>
                  <a:gd name="T76" fmla="*/ 40 w 409"/>
                  <a:gd name="T77" fmla="*/ 326 h 409"/>
                  <a:gd name="T78" fmla="*/ 19 w 409"/>
                  <a:gd name="T79" fmla="*/ 290 h 409"/>
                  <a:gd name="T80" fmla="*/ 5 w 409"/>
                  <a:gd name="T81" fmla="*/ 249 h 409"/>
                  <a:gd name="T82" fmla="*/ 0 w 409"/>
                  <a:gd name="T83" fmla="*/ 205 h 409"/>
                  <a:gd name="T84" fmla="*/ 7 w 409"/>
                  <a:gd name="T85" fmla="*/ 154 h 409"/>
                  <a:gd name="T86" fmla="*/ 25 w 409"/>
                  <a:gd name="T87" fmla="*/ 107 h 409"/>
                  <a:gd name="T88" fmla="*/ 54 w 409"/>
                  <a:gd name="T89" fmla="*/ 67 h 409"/>
                  <a:gd name="T90" fmla="*/ 90 w 409"/>
                  <a:gd name="T91" fmla="*/ 35 h 409"/>
                  <a:gd name="T92" fmla="*/ 134 w 409"/>
                  <a:gd name="T93" fmla="*/ 12 h 409"/>
                  <a:gd name="T94" fmla="*/ 184 w 409"/>
                  <a:gd name="T95" fmla="*/ 1 h 409"/>
                  <a:gd name="T96" fmla="*/ 236 w 409"/>
                  <a:gd name="T97" fmla="*/ 2 h 409"/>
                  <a:gd name="T98" fmla="*/ 284 w 409"/>
                  <a:gd name="T99" fmla="*/ 16 h 409"/>
                  <a:gd name="T100" fmla="*/ 327 w 409"/>
                  <a:gd name="T101" fmla="*/ 41 h 409"/>
                  <a:gd name="T102" fmla="*/ 362 w 409"/>
                  <a:gd name="T103" fmla="*/ 74 h 409"/>
                  <a:gd name="T104" fmla="*/ 389 w 409"/>
                  <a:gd name="T105" fmla="*/ 116 h 409"/>
                  <a:gd name="T106" fmla="*/ 405 w 409"/>
                  <a:gd name="T107" fmla="*/ 164 h 409"/>
                  <a:gd name="T108" fmla="*/ 403 w 409"/>
                  <a:gd name="T109" fmla="*/ 20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9" h="409">
                    <a:moveTo>
                      <a:pt x="403" y="201"/>
                    </a:moveTo>
                    <a:lnTo>
                      <a:pt x="402" y="191"/>
                    </a:lnTo>
                    <a:lnTo>
                      <a:pt x="402" y="181"/>
                    </a:lnTo>
                    <a:lnTo>
                      <a:pt x="400" y="171"/>
                    </a:lnTo>
                    <a:lnTo>
                      <a:pt x="399" y="162"/>
                    </a:lnTo>
                    <a:lnTo>
                      <a:pt x="397" y="152"/>
                    </a:lnTo>
                    <a:lnTo>
                      <a:pt x="394" y="143"/>
                    </a:lnTo>
                    <a:lnTo>
                      <a:pt x="391" y="134"/>
                    </a:lnTo>
                    <a:lnTo>
                      <a:pt x="387" y="125"/>
                    </a:lnTo>
                    <a:lnTo>
                      <a:pt x="383" y="116"/>
                    </a:lnTo>
                    <a:lnTo>
                      <a:pt x="379" y="108"/>
                    </a:lnTo>
                    <a:lnTo>
                      <a:pt x="374" y="100"/>
                    </a:lnTo>
                    <a:lnTo>
                      <a:pt x="369" y="92"/>
                    </a:lnTo>
                    <a:lnTo>
                      <a:pt x="364" y="84"/>
                    </a:lnTo>
                    <a:lnTo>
                      <a:pt x="358" y="77"/>
                    </a:lnTo>
                    <a:lnTo>
                      <a:pt x="352" y="70"/>
                    </a:lnTo>
                    <a:lnTo>
                      <a:pt x="346" y="63"/>
                    </a:lnTo>
                    <a:lnTo>
                      <a:pt x="339" y="57"/>
                    </a:lnTo>
                    <a:lnTo>
                      <a:pt x="332" y="51"/>
                    </a:lnTo>
                    <a:lnTo>
                      <a:pt x="325" y="45"/>
                    </a:lnTo>
                    <a:lnTo>
                      <a:pt x="317" y="40"/>
                    </a:lnTo>
                    <a:lnTo>
                      <a:pt x="309" y="35"/>
                    </a:lnTo>
                    <a:lnTo>
                      <a:pt x="301" y="30"/>
                    </a:lnTo>
                    <a:lnTo>
                      <a:pt x="293" y="26"/>
                    </a:lnTo>
                    <a:lnTo>
                      <a:pt x="285" y="22"/>
                    </a:lnTo>
                    <a:lnTo>
                      <a:pt x="276" y="18"/>
                    </a:lnTo>
                    <a:lnTo>
                      <a:pt x="267" y="15"/>
                    </a:lnTo>
                    <a:lnTo>
                      <a:pt x="258" y="13"/>
                    </a:lnTo>
                    <a:lnTo>
                      <a:pt x="248" y="10"/>
                    </a:lnTo>
                    <a:lnTo>
                      <a:pt x="239" y="9"/>
                    </a:lnTo>
                    <a:lnTo>
                      <a:pt x="229" y="7"/>
                    </a:lnTo>
                    <a:lnTo>
                      <a:pt x="219" y="7"/>
                    </a:lnTo>
                    <a:lnTo>
                      <a:pt x="209" y="6"/>
                    </a:lnTo>
                    <a:lnTo>
                      <a:pt x="199" y="7"/>
                    </a:lnTo>
                    <a:lnTo>
                      <a:pt x="189" y="7"/>
                    </a:lnTo>
                    <a:lnTo>
                      <a:pt x="179" y="9"/>
                    </a:lnTo>
                    <a:lnTo>
                      <a:pt x="170" y="10"/>
                    </a:lnTo>
                    <a:lnTo>
                      <a:pt x="161" y="13"/>
                    </a:lnTo>
                    <a:lnTo>
                      <a:pt x="151" y="15"/>
                    </a:lnTo>
                    <a:lnTo>
                      <a:pt x="143" y="18"/>
                    </a:lnTo>
                    <a:lnTo>
                      <a:pt x="134" y="22"/>
                    </a:lnTo>
                    <a:lnTo>
                      <a:pt x="125" y="26"/>
                    </a:lnTo>
                    <a:lnTo>
                      <a:pt x="117" y="30"/>
                    </a:lnTo>
                    <a:lnTo>
                      <a:pt x="108" y="35"/>
                    </a:lnTo>
                    <a:lnTo>
                      <a:pt x="101" y="40"/>
                    </a:lnTo>
                    <a:lnTo>
                      <a:pt x="93" y="45"/>
                    </a:lnTo>
                    <a:lnTo>
                      <a:pt x="86" y="51"/>
                    </a:lnTo>
                    <a:lnTo>
                      <a:pt x="79" y="57"/>
                    </a:lnTo>
                    <a:lnTo>
                      <a:pt x="72" y="63"/>
                    </a:lnTo>
                    <a:lnTo>
                      <a:pt x="65" y="70"/>
                    </a:lnTo>
                    <a:lnTo>
                      <a:pt x="59" y="77"/>
                    </a:lnTo>
                    <a:lnTo>
                      <a:pt x="54" y="84"/>
                    </a:lnTo>
                    <a:lnTo>
                      <a:pt x="48" y="92"/>
                    </a:lnTo>
                    <a:lnTo>
                      <a:pt x="43" y="100"/>
                    </a:lnTo>
                    <a:lnTo>
                      <a:pt x="38" y="108"/>
                    </a:lnTo>
                    <a:lnTo>
                      <a:pt x="34" y="116"/>
                    </a:lnTo>
                    <a:lnTo>
                      <a:pt x="30" y="125"/>
                    </a:lnTo>
                    <a:lnTo>
                      <a:pt x="27" y="134"/>
                    </a:lnTo>
                    <a:lnTo>
                      <a:pt x="24" y="143"/>
                    </a:lnTo>
                    <a:lnTo>
                      <a:pt x="21" y="152"/>
                    </a:lnTo>
                    <a:lnTo>
                      <a:pt x="19" y="162"/>
                    </a:lnTo>
                    <a:lnTo>
                      <a:pt x="17" y="171"/>
                    </a:lnTo>
                    <a:lnTo>
                      <a:pt x="16" y="181"/>
                    </a:lnTo>
                    <a:lnTo>
                      <a:pt x="15" y="191"/>
                    </a:lnTo>
                    <a:lnTo>
                      <a:pt x="15" y="201"/>
                    </a:lnTo>
                    <a:lnTo>
                      <a:pt x="15" y="211"/>
                    </a:lnTo>
                    <a:lnTo>
                      <a:pt x="16" y="221"/>
                    </a:lnTo>
                    <a:lnTo>
                      <a:pt x="17" y="230"/>
                    </a:lnTo>
                    <a:lnTo>
                      <a:pt x="19" y="240"/>
                    </a:lnTo>
                    <a:lnTo>
                      <a:pt x="21" y="249"/>
                    </a:lnTo>
                    <a:lnTo>
                      <a:pt x="24" y="258"/>
                    </a:lnTo>
                    <a:lnTo>
                      <a:pt x="27" y="267"/>
                    </a:lnTo>
                    <a:lnTo>
                      <a:pt x="30" y="276"/>
                    </a:lnTo>
                    <a:lnTo>
                      <a:pt x="34" y="285"/>
                    </a:lnTo>
                    <a:lnTo>
                      <a:pt x="38" y="293"/>
                    </a:lnTo>
                    <a:lnTo>
                      <a:pt x="43" y="301"/>
                    </a:lnTo>
                    <a:lnTo>
                      <a:pt x="48" y="309"/>
                    </a:lnTo>
                    <a:lnTo>
                      <a:pt x="54" y="317"/>
                    </a:lnTo>
                    <a:lnTo>
                      <a:pt x="59" y="324"/>
                    </a:lnTo>
                    <a:lnTo>
                      <a:pt x="65" y="331"/>
                    </a:lnTo>
                    <a:lnTo>
                      <a:pt x="72" y="338"/>
                    </a:lnTo>
                    <a:lnTo>
                      <a:pt x="79" y="344"/>
                    </a:lnTo>
                    <a:lnTo>
                      <a:pt x="86" y="350"/>
                    </a:lnTo>
                    <a:lnTo>
                      <a:pt x="93" y="356"/>
                    </a:lnTo>
                    <a:lnTo>
                      <a:pt x="101" y="362"/>
                    </a:lnTo>
                    <a:lnTo>
                      <a:pt x="108" y="366"/>
                    </a:lnTo>
                    <a:lnTo>
                      <a:pt x="117" y="371"/>
                    </a:lnTo>
                    <a:lnTo>
                      <a:pt x="125" y="375"/>
                    </a:lnTo>
                    <a:lnTo>
                      <a:pt x="134" y="379"/>
                    </a:lnTo>
                    <a:lnTo>
                      <a:pt x="143" y="383"/>
                    </a:lnTo>
                    <a:lnTo>
                      <a:pt x="151" y="386"/>
                    </a:lnTo>
                    <a:lnTo>
                      <a:pt x="161" y="388"/>
                    </a:lnTo>
                    <a:lnTo>
                      <a:pt x="170" y="391"/>
                    </a:lnTo>
                    <a:lnTo>
                      <a:pt x="179" y="392"/>
                    </a:lnTo>
                    <a:lnTo>
                      <a:pt x="189" y="394"/>
                    </a:lnTo>
                    <a:lnTo>
                      <a:pt x="199" y="394"/>
                    </a:lnTo>
                    <a:lnTo>
                      <a:pt x="209" y="395"/>
                    </a:lnTo>
                    <a:lnTo>
                      <a:pt x="219" y="394"/>
                    </a:lnTo>
                    <a:lnTo>
                      <a:pt x="229" y="394"/>
                    </a:lnTo>
                    <a:lnTo>
                      <a:pt x="239" y="392"/>
                    </a:lnTo>
                    <a:lnTo>
                      <a:pt x="248" y="391"/>
                    </a:lnTo>
                    <a:lnTo>
                      <a:pt x="258" y="388"/>
                    </a:lnTo>
                    <a:lnTo>
                      <a:pt x="267" y="386"/>
                    </a:lnTo>
                    <a:lnTo>
                      <a:pt x="276" y="383"/>
                    </a:lnTo>
                    <a:lnTo>
                      <a:pt x="285" y="379"/>
                    </a:lnTo>
                    <a:lnTo>
                      <a:pt x="293" y="375"/>
                    </a:lnTo>
                    <a:lnTo>
                      <a:pt x="301" y="371"/>
                    </a:lnTo>
                    <a:lnTo>
                      <a:pt x="309" y="366"/>
                    </a:lnTo>
                    <a:lnTo>
                      <a:pt x="317" y="362"/>
                    </a:lnTo>
                    <a:lnTo>
                      <a:pt x="325" y="356"/>
                    </a:lnTo>
                    <a:lnTo>
                      <a:pt x="332" y="350"/>
                    </a:lnTo>
                    <a:lnTo>
                      <a:pt x="339" y="344"/>
                    </a:lnTo>
                    <a:lnTo>
                      <a:pt x="346" y="338"/>
                    </a:lnTo>
                    <a:lnTo>
                      <a:pt x="352" y="331"/>
                    </a:lnTo>
                    <a:lnTo>
                      <a:pt x="358" y="324"/>
                    </a:lnTo>
                    <a:lnTo>
                      <a:pt x="364" y="317"/>
                    </a:lnTo>
                    <a:lnTo>
                      <a:pt x="369" y="309"/>
                    </a:lnTo>
                    <a:lnTo>
                      <a:pt x="374" y="301"/>
                    </a:lnTo>
                    <a:lnTo>
                      <a:pt x="379" y="293"/>
                    </a:lnTo>
                    <a:lnTo>
                      <a:pt x="383" y="285"/>
                    </a:lnTo>
                    <a:lnTo>
                      <a:pt x="387" y="276"/>
                    </a:lnTo>
                    <a:lnTo>
                      <a:pt x="391" y="267"/>
                    </a:lnTo>
                    <a:lnTo>
                      <a:pt x="394" y="258"/>
                    </a:lnTo>
                    <a:lnTo>
                      <a:pt x="397" y="249"/>
                    </a:lnTo>
                    <a:lnTo>
                      <a:pt x="399" y="240"/>
                    </a:lnTo>
                    <a:lnTo>
                      <a:pt x="400" y="230"/>
                    </a:lnTo>
                    <a:lnTo>
                      <a:pt x="402" y="221"/>
                    </a:lnTo>
                    <a:lnTo>
                      <a:pt x="402" y="211"/>
                    </a:lnTo>
                    <a:lnTo>
                      <a:pt x="403" y="201"/>
                    </a:lnTo>
                    <a:lnTo>
                      <a:pt x="409" y="205"/>
                    </a:lnTo>
                    <a:lnTo>
                      <a:pt x="409" y="215"/>
                    </a:lnTo>
                    <a:lnTo>
                      <a:pt x="408" y="226"/>
                    </a:lnTo>
                    <a:lnTo>
                      <a:pt x="406" y="236"/>
                    </a:lnTo>
                    <a:lnTo>
                      <a:pt x="405" y="246"/>
                    </a:lnTo>
                    <a:lnTo>
                      <a:pt x="402" y="256"/>
                    </a:lnTo>
                    <a:lnTo>
                      <a:pt x="400" y="266"/>
                    </a:lnTo>
                    <a:lnTo>
                      <a:pt x="396" y="275"/>
                    </a:lnTo>
                    <a:lnTo>
                      <a:pt x="393" y="284"/>
                    </a:lnTo>
                    <a:lnTo>
                      <a:pt x="389" y="294"/>
                    </a:lnTo>
                    <a:lnTo>
                      <a:pt x="384" y="302"/>
                    </a:lnTo>
                    <a:lnTo>
                      <a:pt x="379" y="311"/>
                    </a:lnTo>
                    <a:lnTo>
                      <a:pt x="374" y="319"/>
                    </a:lnTo>
                    <a:lnTo>
                      <a:pt x="368" y="327"/>
                    </a:lnTo>
                    <a:lnTo>
                      <a:pt x="362" y="335"/>
                    </a:lnTo>
                    <a:lnTo>
                      <a:pt x="356" y="342"/>
                    </a:lnTo>
                    <a:lnTo>
                      <a:pt x="349" y="349"/>
                    </a:lnTo>
                    <a:lnTo>
                      <a:pt x="342" y="356"/>
                    </a:lnTo>
                    <a:lnTo>
                      <a:pt x="334" y="363"/>
                    </a:lnTo>
                    <a:lnTo>
                      <a:pt x="327" y="369"/>
                    </a:lnTo>
                    <a:lnTo>
                      <a:pt x="319" y="375"/>
                    </a:lnTo>
                    <a:lnTo>
                      <a:pt x="311" y="380"/>
                    </a:lnTo>
                    <a:lnTo>
                      <a:pt x="302" y="385"/>
                    </a:lnTo>
                    <a:lnTo>
                      <a:pt x="293" y="389"/>
                    </a:lnTo>
                    <a:lnTo>
                      <a:pt x="284" y="393"/>
                    </a:lnTo>
                    <a:lnTo>
                      <a:pt x="275" y="397"/>
                    </a:lnTo>
                    <a:lnTo>
                      <a:pt x="265" y="400"/>
                    </a:lnTo>
                    <a:lnTo>
                      <a:pt x="256" y="403"/>
                    </a:lnTo>
                    <a:lnTo>
                      <a:pt x="246" y="405"/>
                    </a:lnTo>
                    <a:lnTo>
                      <a:pt x="236" y="407"/>
                    </a:lnTo>
                    <a:lnTo>
                      <a:pt x="225" y="408"/>
                    </a:lnTo>
                    <a:lnTo>
                      <a:pt x="215" y="409"/>
                    </a:lnTo>
                    <a:lnTo>
                      <a:pt x="205" y="409"/>
                    </a:lnTo>
                    <a:lnTo>
                      <a:pt x="193" y="409"/>
                    </a:lnTo>
                    <a:lnTo>
                      <a:pt x="183" y="408"/>
                    </a:lnTo>
                    <a:lnTo>
                      <a:pt x="172" y="407"/>
                    </a:lnTo>
                    <a:lnTo>
                      <a:pt x="161" y="405"/>
                    </a:lnTo>
                    <a:lnTo>
                      <a:pt x="151" y="402"/>
                    </a:lnTo>
                    <a:lnTo>
                      <a:pt x="141" y="399"/>
                    </a:lnTo>
                    <a:lnTo>
                      <a:pt x="131" y="396"/>
                    </a:lnTo>
                    <a:lnTo>
                      <a:pt x="121" y="391"/>
                    </a:lnTo>
                    <a:lnTo>
                      <a:pt x="112" y="387"/>
                    </a:lnTo>
                    <a:lnTo>
                      <a:pt x="102" y="382"/>
                    </a:lnTo>
                    <a:lnTo>
                      <a:pt x="94" y="376"/>
                    </a:lnTo>
                    <a:lnTo>
                      <a:pt x="85" y="371"/>
                    </a:lnTo>
                    <a:lnTo>
                      <a:pt x="77" y="364"/>
                    </a:lnTo>
                    <a:lnTo>
                      <a:pt x="69" y="358"/>
                    </a:lnTo>
                    <a:lnTo>
                      <a:pt x="61" y="351"/>
                    </a:lnTo>
                    <a:lnTo>
                      <a:pt x="54" y="343"/>
                    </a:lnTo>
                    <a:lnTo>
                      <a:pt x="54" y="342"/>
                    </a:lnTo>
                    <a:lnTo>
                      <a:pt x="55" y="341"/>
                    </a:lnTo>
                    <a:lnTo>
                      <a:pt x="54" y="339"/>
                    </a:lnTo>
                    <a:lnTo>
                      <a:pt x="54" y="338"/>
                    </a:lnTo>
                    <a:lnTo>
                      <a:pt x="53" y="337"/>
                    </a:lnTo>
                    <a:lnTo>
                      <a:pt x="52" y="335"/>
                    </a:lnTo>
                    <a:lnTo>
                      <a:pt x="51" y="334"/>
                    </a:lnTo>
                    <a:lnTo>
                      <a:pt x="50" y="334"/>
                    </a:lnTo>
                    <a:lnTo>
                      <a:pt x="48" y="333"/>
                    </a:lnTo>
                    <a:lnTo>
                      <a:pt x="47" y="333"/>
                    </a:lnTo>
                    <a:lnTo>
                      <a:pt x="46" y="333"/>
                    </a:lnTo>
                    <a:lnTo>
                      <a:pt x="40" y="326"/>
                    </a:lnTo>
                    <a:lnTo>
                      <a:pt x="35" y="319"/>
                    </a:lnTo>
                    <a:lnTo>
                      <a:pt x="31" y="312"/>
                    </a:lnTo>
                    <a:lnTo>
                      <a:pt x="26" y="305"/>
                    </a:lnTo>
                    <a:lnTo>
                      <a:pt x="22" y="298"/>
                    </a:lnTo>
                    <a:lnTo>
                      <a:pt x="19" y="290"/>
                    </a:lnTo>
                    <a:lnTo>
                      <a:pt x="16" y="282"/>
                    </a:lnTo>
                    <a:lnTo>
                      <a:pt x="12" y="274"/>
                    </a:lnTo>
                    <a:lnTo>
                      <a:pt x="10" y="266"/>
                    </a:lnTo>
                    <a:lnTo>
                      <a:pt x="7" y="257"/>
                    </a:lnTo>
                    <a:lnTo>
                      <a:pt x="5" y="249"/>
                    </a:lnTo>
                    <a:lnTo>
                      <a:pt x="3" y="240"/>
                    </a:lnTo>
                    <a:lnTo>
                      <a:pt x="2" y="232"/>
                    </a:lnTo>
                    <a:lnTo>
                      <a:pt x="1" y="223"/>
                    </a:lnTo>
                    <a:lnTo>
                      <a:pt x="1" y="214"/>
                    </a:lnTo>
                    <a:lnTo>
                      <a:pt x="0" y="205"/>
                    </a:lnTo>
                    <a:lnTo>
                      <a:pt x="1" y="194"/>
                    </a:lnTo>
                    <a:lnTo>
                      <a:pt x="1" y="184"/>
                    </a:lnTo>
                    <a:lnTo>
                      <a:pt x="3" y="174"/>
                    </a:lnTo>
                    <a:lnTo>
                      <a:pt x="5" y="164"/>
                    </a:lnTo>
                    <a:lnTo>
                      <a:pt x="7" y="154"/>
                    </a:lnTo>
                    <a:lnTo>
                      <a:pt x="10" y="144"/>
                    </a:lnTo>
                    <a:lnTo>
                      <a:pt x="13" y="134"/>
                    </a:lnTo>
                    <a:lnTo>
                      <a:pt x="16" y="125"/>
                    </a:lnTo>
                    <a:lnTo>
                      <a:pt x="20" y="116"/>
                    </a:lnTo>
                    <a:lnTo>
                      <a:pt x="25" y="107"/>
                    </a:lnTo>
                    <a:lnTo>
                      <a:pt x="30" y="99"/>
                    </a:lnTo>
                    <a:lnTo>
                      <a:pt x="35" y="90"/>
                    </a:lnTo>
                    <a:lnTo>
                      <a:pt x="41" y="82"/>
                    </a:lnTo>
                    <a:lnTo>
                      <a:pt x="47" y="74"/>
                    </a:lnTo>
                    <a:lnTo>
                      <a:pt x="54" y="67"/>
                    </a:lnTo>
                    <a:lnTo>
                      <a:pt x="60" y="60"/>
                    </a:lnTo>
                    <a:lnTo>
                      <a:pt x="67" y="53"/>
                    </a:lnTo>
                    <a:lnTo>
                      <a:pt x="75" y="47"/>
                    </a:lnTo>
                    <a:lnTo>
                      <a:pt x="82" y="41"/>
                    </a:lnTo>
                    <a:lnTo>
                      <a:pt x="90" y="35"/>
                    </a:lnTo>
                    <a:lnTo>
                      <a:pt x="99" y="30"/>
                    </a:lnTo>
                    <a:lnTo>
                      <a:pt x="107" y="25"/>
                    </a:lnTo>
                    <a:lnTo>
                      <a:pt x="116" y="20"/>
                    </a:lnTo>
                    <a:lnTo>
                      <a:pt x="125" y="16"/>
                    </a:lnTo>
                    <a:lnTo>
                      <a:pt x="134" y="12"/>
                    </a:lnTo>
                    <a:lnTo>
                      <a:pt x="144" y="9"/>
                    </a:lnTo>
                    <a:lnTo>
                      <a:pt x="154" y="6"/>
                    </a:lnTo>
                    <a:lnTo>
                      <a:pt x="163" y="4"/>
                    </a:lnTo>
                    <a:lnTo>
                      <a:pt x="173" y="2"/>
                    </a:lnTo>
                    <a:lnTo>
                      <a:pt x="184" y="1"/>
                    </a:lnTo>
                    <a:lnTo>
                      <a:pt x="194" y="0"/>
                    </a:lnTo>
                    <a:lnTo>
                      <a:pt x="205" y="0"/>
                    </a:lnTo>
                    <a:lnTo>
                      <a:pt x="215" y="0"/>
                    </a:lnTo>
                    <a:lnTo>
                      <a:pt x="225" y="1"/>
                    </a:lnTo>
                    <a:lnTo>
                      <a:pt x="236" y="2"/>
                    </a:lnTo>
                    <a:lnTo>
                      <a:pt x="246" y="4"/>
                    </a:lnTo>
                    <a:lnTo>
                      <a:pt x="256" y="6"/>
                    </a:lnTo>
                    <a:lnTo>
                      <a:pt x="265" y="9"/>
                    </a:lnTo>
                    <a:lnTo>
                      <a:pt x="275" y="12"/>
                    </a:lnTo>
                    <a:lnTo>
                      <a:pt x="284" y="16"/>
                    </a:lnTo>
                    <a:lnTo>
                      <a:pt x="293" y="20"/>
                    </a:lnTo>
                    <a:lnTo>
                      <a:pt x="302" y="25"/>
                    </a:lnTo>
                    <a:lnTo>
                      <a:pt x="311" y="30"/>
                    </a:lnTo>
                    <a:lnTo>
                      <a:pt x="319" y="35"/>
                    </a:lnTo>
                    <a:lnTo>
                      <a:pt x="327" y="41"/>
                    </a:lnTo>
                    <a:lnTo>
                      <a:pt x="334" y="47"/>
                    </a:lnTo>
                    <a:lnTo>
                      <a:pt x="342" y="53"/>
                    </a:lnTo>
                    <a:lnTo>
                      <a:pt x="349" y="60"/>
                    </a:lnTo>
                    <a:lnTo>
                      <a:pt x="356" y="67"/>
                    </a:lnTo>
                    <a:lnTo>
                      <a:pt x="362" y="74"/>
                    </a:lnTo>
                    <a:lnTo>
                      <a:pt x="368" y="82"/>
                    </a:lnTo>
                    <a:lnTo>
                      <a:pt x="374" y="90"/>
                    </a:lnTo>
                    <a:lnTo>
                      <a:pt x="379" y="99"/>
                    </a:lnTo>
                    <a:lnTo>
                      <a:pt x="384" y="107"/>
                    </a:lnTo>
                    <a:lnTo>
                      <a:pt x="389" y="116"/>
                    </a:lnTo>
                    <a:lnTo>
                      <a:pt x="393" y="125"/>
                    </a:lnTo>
                    <a:lnTo>
                      <a:pt x="396" y="134"/>
                    </a:lnTo>
                    <a:lnTo>
                      <a:pt x="400" y="144"/>
                    </a:lnTo>
                    <a:lnTo>
                      <a:pt x="402" y="154"/>
                    </a:lnTo>
                    <a:lnTo>
                      <a:pt x="405" y="164"/>
                    </a:lnTo>
                    <a:lnTo>
                      <a:pt x="406" y="174"/>
                    </a:lnTo>
                    <a:lnTo>
                      <a:pt x="408" y="184"/>
                    </a:lnTo>
                    <a:lnTo>
                      <a:pt x="409" y="194"/>
                    </a:lnTo>
                    <a:lnTo>
                      <a:pt x="409" y="205"/>
                    </a:lnTo>
                    <a:lnTo>
                      <a:pt x="403"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5" name="Freeform 78"/>
              <p:cNvSpPr>
                <a:spLocks/>
              </p:cNvSpPr>
              <p:nvPr/>
            </p:nvSpPr>
            <p:spPr bwMode="auto">
              <a:xfrm>
                <a:off x="8171" y="2010"/>
                <a:ext cx="10" cy="5"/>
              </a:xfrm>
              <a:custGeom>
                <a:avLst/>
                <a:gdLst>
                  <a:gd name="T0" fmla="*/ 0 w 10"/>
                  <a:gd name="T1" fmla="*/ 5 h 5"/>
                  <a:gd name="T2" fmla="*/ 10 w 10"/>
                  <a:gd name="T3" fmla="*/ 0 h 5"/>
                  <a:gd name="T4" fmla="*/ 10 w 10"/>
                  <a:gd name="T5" fmla="*/ 3 h 5"/>
                  <a:gd name="T6" fmla="*/ 0 w 10"/>
                  <a:gd name="T7" fmla="*/ 5 h 5"/>
                </a:gdLst>
                <a:ahLst/>
                <a:cxnLst>
                  <a:cxn ang="0">
                    <a:pos x="T0" y="T1"/>
                  </a:cxn>
                  <a:cxn ang="0">
                    <a:pos x="T2" y="T3"/>
                  </a:cxn>
                  <a:cxn ang="0">
                    <a:pos x="T4" y="T5"/>
                  </a:cxn>
                  <a:cxn ang="0">
                    <a:pos x="T6" y="T7"/>
                  </a:cxn>
                </a:cxnLst>
                <a:rect l="0" t="0" r="r" b="b"/>
                <a:pathLst>
                  <a:path w="10" h="5">
                    <a:moveTo>
                      <a:pt x="0" y="5"/>
                    </a:moveTo>
                    <a:lnTo>
                      <a:pt x="10" y="0"/>
                    </a:lnTo>
                    <a:lnTo>
                      <a:pt x="10" y="3"/>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6" name="Freeform 79"/>
              <p:cNvSpPr>
                <a:spLocks/>
              </p:cNvSpPr>
              <p:nvPr/>
            </p:nvSpPr>
            <p:spPr bwMode="auto">
              <a:xfrm>
                <a:off x="8230" y="1867"/>
                <a:ext cx="355" cy="343"/>
              </a:xfrm>
              <a:custGeom>
                <a:avLst/>
                <a:gdLst>
                  <a:gd name="T0" fmla="*/ 219 w 355"/>
                  <a:gd name="T1" fmla="*/ 209 h 343"/>
                  <a:gd name="T2" fmla="*/ 226 w 355"/>
                  <a:gd name="T3" fmla="*/ 172 h 343"/>
                  <a:gd name="T4" fmla="*/ 216 w 355"/>
                  <a:gd name="T5" fmla="*/ 144 h 343"/>
                  <a:gd name="T6" fmla="*/ 194 w 355"/>
                  <a:gd name="T7" fmla="*/ 124 h 343"/>
                  <a:gd name="T8" fmla="*/ 164 w 355"/>
                  <a:gd name="T9" fmla="*/ 117 h 343"/>
                  <a:gd name="T10" fmla="*/ 150 w 355"/>
                  <a:gd name="T11" fmla="*/ 118 h 343"/>
                  <a:gd name="T12" fmla="*/ 134 w 355"/>
                  <a:gd name="T13" fmla="*/ 131 h 343"/>
                  <a:gd name="T14" fmla="*/ 123 w 355"/>
                  <a:gd name="T15" fmla="*/ 160 h 343"/>
                  <a:gd name="T16" fmla="*/ 128 w 355"/>
                  <a:gd name="T17" fmla="*/ 192 h 343"/>
                  <a:gd name="T18" fmla="*/ 146 w 355"/>
                  <a:gd name="T19" fmla="*/ 217 h 343"/>
                  <a:gd name="T20" fmla="*/ 175 w 355"/>
                  <a:gd name="T21" fmla="*/ 231 h 343"/>
                  <a:gd name="T22" fmla="*/ 192 w 355"/>
                  <a:gd name="T23" fmla="*/ 232 h 343"/>
                  <a:gd name="T24" fmla="*/ 197 w 355"/>
                  <a:gd name="T25" fmla="*/ 232 h 343"/>
                  <a:gd name="T26" fmla="*/ 255 w 355"/>
                  <a:gd name="T27" fmla="*/ 316 h 343"/>
                  <a:gd name="T28" fmla="*/ 239 w 355"/>
                  <a:gd name="T29" fmla="*/ 325 h 343"/>
                  <a:gd name="T30" fmla="*/ 226 w 355"/>
                  <a:gd name="T31" fmla="*/ 330 h 343"/>
                  <a:gd name="T32" fmla="*/ 212 w 355"/>
                  <a:gd name="T33" fmla="*/ 312 h 343"/>
                  <a:gd name="T34" fmla="*/ 178 w 355"/>
                  <a:gd name="T35" fmla="*/ 343 h 343"/>
                  <a:gd name="T36" fmla="*/ 169 w 355"/>
                  <a:gd name="T37" fmla="*/ 343 h 343"/>
                  <a:gd name="T38" fmla="*/ 159 w 355"/>
                  <a:gd name="T39" fmla="*/ 343 h 343"/>
                  <a:gd name="T40" fmla="*/ 148 w 355"/>
                  <a:gd name="T41" fmla="*/ 342 h 343"/>
                  <a:gd name="T42" fmla="*/ 137 w 355"/>
                  <a:gd name="T43" fmla="*/ 314 h 343"/>
                  <a:gd name="T44" fmla="*/ 128 w 355"/>
                  <a:gd name="T45" fmla="*/ 312 h 343"/>
                  <a:gd name="T46" fmla="*/ 86 w 355"/>
                  <a:gd name="T47" fmla="*/ 324 h 343"/>
                  <a:gd name="T48" fmla="*/ 68 w 355"/>
                  <a:gd name="T49" fmla="*/ 312 h 343"/>
                  <a:gd name="T50" fmla="*/ 69 w 355"/>
                  <a:gd name="T51" fmla="*/ 278 h 343"/>
                  <a:gd name="T52" fmla="*/ 57 w 355"/>
                  <a:gd name="T53" fmla="*/ 265 h 343"/>
                  <a:gd name="T54" fmla="*/ 24 w 355"/>
                  <a:gd name="T55" fmla="*/ 265 h 343"/>
                  <a:gd name="T56" fmla="*/ 15 w 355"/>
                  <a:gd name="T57" fmla="*/ 247 h 343"/>
                  <a:gd name="T58" fmla="*/ 31 w 355"/>
                  <a:gd name="T59" fmla="*/ 213 h 343"/>
                  <a:gd name="T60" fmla="*/ 1 w 355"/>
                  <a:gd name="T61" fmla="*/ 191 h 343"/>
                  <a:gd name="T62" fmla="*/ 0 w 355"/>
                  <a:gd name="T63" fmla="*/ 169 h 343"/>
                  <a:gd name="T64" fmla="*/ 32 w 355"/>
                  <a:gd name="T65" fmla="*/ 140 h 343"/>
                  <a:gd name="T66" fmla="*/ 14 w 355"/>
                  <a:gd name="T67" fmla="*/ 113 h 343"/>
                  <a:gd name="T68" fmla="*/ 23 w 355"/>
                  <a:gd name="T69" fmla="*/ 96 h 343"/>
                  <a:gd name="T70" fmla="*/ 33 w 355"/>
                  <a:gd name="T71" fmla="*/ 80 h 343"/>
                  <a:gd name="T72" fmla="*/ 41 w 355"/>
                  <a:gd name="T73" fmla="*/ 74 h 343"/>
                  <a:gd name="T74" fmla="*/ 71 w 355"/>
                  <a:gd name="T75" fmla="*/ 78 h 343"/>
                  <a:gd name="T76" fmla="*/ 67 w 355"/>
                  <a:gd name="T77" fmla="*/ 47 h 343"/>
                  <a:gd name="T78" fmla="*/ 82 w 355"/>
                  <a:gd name="T79" fmla="*/ 36 h 343"/>
                  <a:gd name="T80" fmla="*/ 118 w 355"/>
                  <a:gd name="T81" fmla="*/ 17 h 343"/>
                  <a:gd name="T82" fmla="*/ 140 w 355"/>
                  <a:gd name="T83" fmla="*/ 35 h 343"/>
                  <a:gd name="T84" fmla="*/ 146 w 355"/>
                  <a:gd name="T85" fmla="*/ 33 h 343"/>
                  <a:gd name="T86" fmla="*/ 176 w 355"/>
                  <a:gd name="T87" fmla="*/ 0 h 343"/>
                  <a:gd name="T88" fmla="*/ 185 w 355"/>
                  <a:gd name="T89" fmla="*/ 0 h 343"/>
                  <a:gd name="T90" fmla="*/ 193 w 355"/>
                  <a:gd name="T91" fmla="*/ 0 h 343"/>
                  <a:gd name="T92" fmla="*/ 200 w 355"/>
                  <a:gd name="T93" fmla="*/ 0 h 343"/>
                  <a:gd name="T94" fmla="*/ 217 w 355"/>
                  <a:gd name="T95" fmla="*/ 30 h 343"/>
                  <a:gd name="T96" fmla="*/ 231 w 355"/>
                  <a:gd name="T97" fmla="*/ 33 h 343"/>
                  <a:gd name="T98" fmla="*/ 268 w 355"/>
                  <a:gd name="T99" fmla="*/ 20 h 343"/>
                  <a:gd name="T100" fmla="*/ 283 w 355"/>
                  <a:gd name="T101" fmla="*/ 29 h 343"/>
                  <a:gd name="T102" fmla="*/ 284 w 355"/>
                  <a:gd name="T103" fmla="*/ 65 h 343"/>
                  <a:gd name="T104" fmla="*/ 297 w 355"/>
                  <a:gd name="T105" fmla="*/ 79 h 343"/>
                  <a:gd name="T106" fmla="*/ 330 w 355"/>
                  <a:gd name="T107" fmla="*/ 78 h 343"/>
                  <a:gd name="T108" fmla="*/ 340 w 355"/>
                  <a:gd name="T109" fmla="*/ 96 h 343"/>
                  <a:gd name="T110" fmla="*/ 324 w 355"/>
                  <a:gd name="T111" fmla="*/ 132 h 343"/>
                  <a:gd name="T112" fmla="*/ 355 w 355"/>
                  <a:gd name="T113" fmla="*/ 157 h 343"/>
                  <a:gd name="T114" fmla="*/ 355 w 355"/>
                  <a:gd name="T115" fmla="*/ 175 h 343"/>
                  <a:gd name="T116" fmla="*/ 322 w 355"/>
                  <a:gd name="T117" fmla="*/ 207 h 343"/>
                  <a:gd name="T118" fmla="*/ 338 w 355"/>
                  <a:gd name="T119" fmla="*/ 242 h 343"/>
                  <a:gd name="T120" fmla="*/ 330 w 355"/>
                  <a:gd name="T121" fmla="*/ 256 h 343"/>
                  <a:gd name="T122" fmla="*/ 294 w 355"/>
                  <a:gd name="T123" fmla="*/ 279 h 343"/>
                  <a:gd name="T124" fmla="*/ 274 w 355"/>
                  <a:gd name="T125" fmla="*/ 27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5" h="343">
                    <a:moveTo>
                      <a:pt x="197" y="232"/>
                    </a:moveTo>
                    <a:lnTo>
                      <a:pt x="204" y="227"/>
                    </a:lnTo>
                    <a:lnTo>
                      <a:pt x="209" y="222"/>
                    </a:lnTo>
                    <a:lnTo>
                      <a:pt x="214" y="216"/>
                    </a:lnTo>
                    <a:lnTo>
                      <a:pt x="219" y="209"/>
                    </a:lnTo>
                    <a:lnTo>
                      <a:pt x="222" y="202"/>
                    </a:lnTo>
                    <a:lnTo>
                      <a:pt x="225" y="195"/>
                    </a:lnTo>
                    <a:lnTo>
                      <a:pt x="226" y="187"/>
                    </a:lnTo>
                    <a:lnTo>
                      <a:pt x="226" y="179"/>
                    </a:lnTo>
                    <a:lnTo>
                      <a:pt x="226" y="172"/>
                    </a:lnTo>
                    <a:lnTo>
                      <a:pt x="225" y="166"/>
                    </a:lnTo>
                    <a:lnTo>
                      <a:pt x="224" y="160"/>
                    </a:lnTo>
                    <a:lnTo>
                      <a:pt x="222" y="155"/>
                    </a:lnTo>
                    <a:lnTo>
                      <a:pt x="219" y="149"/>
                    </a:lnTo>
                    <a:lnTo>
                      <a:pt x="216" y="144"/>
                    </a:lnTo>
                    <a:lnTo>
                      <a:pt x="212" y="139"/>
                    </a:lnTo>
                    <a:lnTo>
                      <a:pt x="208" y="135"/>
                    </a:lnTo>
                    <a:lnTo>
                      <a:pt x="204" y="131"/>
                    </a:lnTo>
                    <a:lnTo>
                      <a:pt x="199" y="127"/>
                    </a:lnTo>
                    <a:lnTo>
                      <a:pt x="194" y="124"/>
                    </a:lnTo>
                    <a:lnTo>
                      <a:pt x="188" y="122"/>
                    </a:lnTo>
                    <a:lnTo>
                      <a:pt x="183" y="119"/>
                    </a:lnTo>
                    <a:lnTo>
                      <a:pt x="177" y="118"/>
                    </a:lnTo>
                    <a:lnTo>
                      <a:pt x="171" y="117"/>
                    </a:lnTo>
                    <a:lnTo>
                      <a:pt x="164" y="117"/>
                    </a:lnTo>
                    <a:lnTo>
                      <a:pt x="161" y="117"/>
                    </a:lnTo>
                    <a:lnTo>
                      <a:pt x="158" y="117"/>
                    </a:lnTo>
                    <a:lnTo>
                      <a:pt x="155" y="117"/>
                    </a:lnTo>
                    <a:lnTo>
                      <a:pt x="152" y="118"/>
                    </a:lnTo>
                    <a:lnTo>
                      <a:pt x="150" y="118"/>
                    </a:lnTo>
                    <a:lnTo>
                      <a:pt x="147" y="119"/>
                    </a:lnTo>
                    <a:lnTo>
                      <a:pt x="144" y="120"/>
                    </a:lnTo>
                    <a:lnTo>
                      <a:pt x="142" y="121"/>
                    </a:lnTo>
                    <a:lnTo>
                      <a:pt x="137" y="125"/>
                    </a:lnTo>
                    <a:lnTo>
                      <a:pt x="134" y="131"/>
                    </a:lnTo>
                    <a:lnTo>
                      <a:pt x="130" y="136"/>
                    </a:lnTo>
                    <a:lnTo>
                      <a:pt x="128" y="142"/>
                    </a:lnTo>
                    <a:lnTo>
                      <a:pt x="126" y="147"/>
                    </a:lnTo>
                    <a:lnTo>
                      <a:pt x="124" y="154"/>
                    </a:lnTo>
                    <a:lnTo>
                      <a:pt x="123" y="160"/>
                    </a:lnTo>
                    <a:lnTo>
                      <a:pt x="123" y="167"/>
                    </a:lnTo>
                    <a:lnTo>
                      <a:pt x="123" y="173"/>
                    </a:lnTo>
                    <a:lnTo>
                      <a:pt x="124" y="180"/>
                    </a:lnTo>
                    <a:lnTo>
                      <a:pt x="126" y="186"/>
                    </a:lnTo>
                    <a:lnTo>
                      <a:pt x="128" y="192"/>
                    </a:lnTo>
                    <a:lnTo>
                      <a:pt x="131" y="198"/>
                    </a:lnTo>
                    <a:lnTo>
                      <a:pt x="134" y="203"/>
                    </a:lnTo>
                    <a:lnTo>
                      <a:pt x="138" y="209"/>
                    </a:lnTo>
                    <a:lnTo>
                      <a:pt x="142" y="213"/>
                    </a:lnTo>
                    <a:lnTo>
                      <a:pt x="146" y="217"/>
                    </a:lnTo>
                    <a:lnTo>
                      <a:pt x="151" y="221"/>
                    </a:lnTo>
                    <a:lnTo>
                      <a:pt x="157" y="224"/>
                    </a:lnTo>
                    <a:lnTo>
                      <a:pt x="163" y="227"/>
                    </a:lnTo>
                    <a:lnTo>
                      <a:pt x="169" y="229"/>
                    </a:lnTo>
                    <a:lnTo>
                      <a:pt x="175" y="231"/>
                    </a:lnTo>
                    <a:lnTo>
                      <a:pt x="182" y="232"/>
                    </a:lnTo>
                    <a:lnTo>
                      <a:pt x="188" y="232"/>
                    </a:lnTo>
                    <a:lnTo>
                      <a:pt x="189" y="232"/>
                    </a:lnTo>
                    <a:lnTo>
                      <a:pt x="191" y="232"/>
                    </a:lnTo>
                    <a:lnTo>
                      <a:pt x="192" y="232"/>
                    </a:lnTo>
                    <a:lnTo>
                      <a:pt x="193" y="232"/>
                    </a:lnTo>
                    <a:lnTo>
                      <a:pt x="194" y="232"/>
                    </a:lnTo>
                    <a:lnTo>
                      <a:pt x="195" y="232"/>
                    </a:lnTo>
                    <a:lnTo>
                      <a:pt x="196" y="232"/>
                    </a:lnTo>
                    <a:lnTo>
                      <a:pt x="197" y="232"/>
                    </a:lnTo>
                    <a:lnTo>
                      <a:pt x="274" y="277"/>
                    </a:lnTo>
                    <a:lnTo>
                      <a:pt x="279" y="301"/>
                    </a:lnTo>
                    <a:lnTo>
                      <a:pt x="277" y="302"/>
                    </a:lnTo>
                    <a:lnTo>
                      <a:pt x="256" y="315"/>
                    </a:lnTo>
                    <a:lnTo>
                      <a:pt x="255" y="316"/>
                    </a:lnTo>
                    <a:lnTo>
                      <a:pt x="252" y="318"/>
                    </a:lnTo>
                    <a:lnTo>
                      <a:pt x="249" y="320"/>
                    </a:lnTo>
                    <a:lnTo>
                      <a:pt x="245" y="322"/>
                    </a:lnTo>
                    <a:lnTo>
                      <a:pt x="242" y="324"/>
                    </a:lnTo>
                    <a:lnTo>
                      <a:pt x="239" y="325"/>
                    </a:lnTo>
                    <a:lnTo>
                      <a:pt x="235" y="327"/>
                    </a:lnTo>
                    <a:lnTo>
                      <a:pt x="232" y="329"/>
                    </a:lnTo>
                    <a:lnTo>
                      <a:pt x="228" y="330"/>
                    </a:lnTo>
                    <a:lnTo>
                      <a:pt x="227" y="331"/>
                    </a:lnTo>
                    <a:lnTo>
                      <a:pt x="226" y="330"/>
                    </a:lnTo>
                    <a:lnTo>
                      <a:pt x="224" y="327"/>
                    </a:lnTo>
                    <a:lnTo>
                      <a:pt x="221" y="324"/>
                    </a:lnTo>
                    <a:lnTo>
                      <a:pt x="218" y="320"/>
                    </a:lnTo>
                    <a:lnTo>
                      <a:pt x="215" y="316"/>
                    </a:lnTo>
                    <a:lnTo>
                      <a:pt x="212" y="312"/>
                    </a:lnTo>
                    <a:lnTo>
                      <a:pt x="210" y="310"/>
                    </a:lnTo>
                    <a:lnTo>
                      <a:pt x="209" y="309"/>
                    </a:lnTo>
                    <a:lnTo>
                      <a:pt x="203" y="332"/>
                    </a:lnTo>
                    <a:lnTo>
                      <a:pt x="180" y="342"/>
                    </a:lnTo>
                    <a:lnTo>
                      <a:pt x="178" y="343"/>
                    </a:lnTo>
                    <a:lnTo>
                      <a:pt x="176" y="343"/>
                    </a:lnTo>
                    <a:lnTo>
                      <a:pt x="174" y="343"/>
                    </a:lnTo>
                    <a:lnTo>
                      <a:pt x="173" y="343"/>
                    </a:lnTo>
                    <a:lnTo>
                      <a:pt x="171" y="343"/>
                    </a:lnTo>
                    <a:lnTo>
                      <a:pt x="169" y="343"/>
                    </a:lnTo>
                    <a:lnTo>
                      <a:pt x="168" y="343"/>
                    </a:lnTo>
                    <a:lnTo>
                      <a:pt x="166" y="343"/>
                    </a:lnTo>
                    <a:lnTo>
                      <a:pt x="164" y="343"/>
                    </a:lnTo>
                    <a:lnTo>
                      <a:pt x="162" y="343"/>
                    </a:lnTo>
                    <a:lnTo>
                      <a:pt x="159" y="343"/>
                    </a:lnTo>
                    <a:lnTo>
                      <a:pt x="157" y="343"/>
                    </a:lnTo>
                    <a:lnTo>
                      <a:pt x="155" y="343"/>
                    </a:lnTo>
                    <a:lnTo>
                      <a:pt x="152" y="343"/>
                    </a:lnTo>
                    <a:lnTo>
                      <a:pt x="150" y="343"/>
                    </a:lnTo>
                    <a:lnTo>
                      <a:pt x="148" y="342"/>
                    </a:lnTo>
                    <a:lnTo>
                      <a:pt x="146" y="342"/>
                    </a:lnTo>
                    <a:lnTo>
                      <a:pt x="144" y="342"/>
                    </a:lnTo>
                    <a:lnTo>
                      <a:pt x="141" y="314"/>
                    </a:lnTo>
                    <a:lnTo>
                      <a:pt x="139" y="314"/>
                    </a:lnTo>
                    <a:lnTo>
                      <a:pt x="137" y="314"/>
                    </a:lnTo>
                    <a:lnTo>
                      <a:pt x="135" y="313"/>
                    </a:lnTo>
                    <a:lnTo>
                      <a:pt x="134" y="313"/>
                    </a:lnTo>
                    <a:lnTo>
                      <a:pt x="132" y="313"/>
                    </a:lnTo>
                    <a:lnTo>
                      <a:pt x="130" y="312"/>
                    </a:lnTo>
                    <a:lnTo>
                      <a:pt x="128" y="312"/>
                    </a:lnTo>
                    <a:lnTo>
                      <a:pt x="127" y="311"/>
                    </a:lnTo>
                    <a:lnTo>
                      <a:pt x="96" y="328"/>
                    </a:lnTo>
                    <a:lnTo>
                      <a:pt x="94" y="327"/>
                    </a:lnTo>
                    <a:lnTo>
                      <a:pt x="90" y="326"/>
                    </a:lnTo>
                    <a:lnTo>
                      <a:pt x="86" y="324"/>
                    </a:lnTo>
                    <a:lnTo>
                      <a:pt x="82" y="322"/>
                    </a:lnTo>
                    <a:lnTo>
                      <a:pt x="79" y="319"/>
                    </a:lnTo>
                    <a:lnTo>
                      <a:pt x="75" y="317"/>
                    </a:lnTo>
                    <a:lnTo>
                      <a:pt x="72" y="315"/>
                    </a:lnTo>
                    <a:lnTo>
                      <a:pt x="68" y="312"/>
                    </a:lnTo>
                    <a:lnTo>
                      <a:pt x="65" y="310"/>
                    </a:lnTo>
                    <a:lnTo>
                      <a:pt x="63" y="309"/>
                    </a:lnTo>
                    <a:lnTo>
                      <a:pt x="74" y="282"/>
                    </a:lnTo>
                    <a:lnTo>
                      <a:pt x="71" y="280"/>
                    </a:lnTo>
                    <a:lnTo>
                      <a:pt x="69" y="278"/>
                    </a:lnTo>
                    <a:lnTo>
                      <a:pt x="66" y="276"/>
                    </a:lnTo>
                    <a:lnTo>
                      <a:pt x="64" y="273"/>
                    </a:lnTo>
                    <a:lnTo>
                      <a:pt x="62" y="271"/>
                    </a:lnTo>
                    <a:lnTo>
                      <a:pt x="60" y="268"/>
                    </a:lnTo>
                    <a:lnTo>
                      <a:pt x="57" y="265"/>
                    </a:lnTo>
                    <a:lnTo>
                      <a:pt x="55" y="263"/>
                    </a:lnTo>
                    <a:lnTo>
                      <a:pt x="30" y="273"/>
                    </a:lnTo>
                    <a:lnTo>
                      <a:pt x="29" y="272"/>
                    </a:lnTo>
                    <a:lnTo>
                      <a:pt x="27" y="268"/>
                    </a:lnTo>
                    <a:lnTo>
                      <a:pt x="24" y="265"/>
                    </a:lnTo>
                    <a:lnTo>
                      <a:pt x="22" y="261"/>
                    </a:lnTo>
                    <a:lnTo>
                      <a:pt x="20" y="258"/>
                    </a:lnTo>
                    <a:lnTo>
                      <a:pt x="18" y="254"/>
                    </a:lnTo>
                    <a:lnTo>
                      <a:pt x="17" y="251"/>
                    </a:lnTo>
                    <a:lnTo>
                      <a:pt x="15" y="247"/>
                    </a:lnTo>
                    <a:lnTo>
                      <a:pt x="13" y="243"/>
                    </a:lnTo>
                    <a:lnTo>
                      <a:pt x="13" y="242"/>
                    </a:lnTo>
                    <a:lnTo>
                      <a:pt x="35" y="224"/>
                    </a:lnTo>
                    <a:lnTo>
                      <a:pt x="33" y="219"/>
                    </a:lnTo>
                    <a:lnTo>
                      <a:pt x="31" y="213"/>
                    </a:lnTo>
                    <a:lnTo>
                      <a:pt x="30" y="207"/>
                    </a:lnTo>
                    <a:lnTo>
                      <a:pt x="29" y="201"/>
                    </a:lnTo>
                    <a:lnTo>
                      <a:pt x="1" y="196"/>
                    </a:lnTo>
                    <a:lnTo>
                      <a:pt x="1" y="194"/>
                    </a:lnTo>
                    <a:lnTo>
                      <a:pt x="1" y="191"/>
                    </a:lnTo>
                    <a:lnTo>
                      <a:pt x="0" y="187"/>
                    </a:lnTo>
                    <a:lnTo>
                      <a:pt x="0" y="183"/>
                    </a:lnTo>
                    <a:lnTo>
                      <a:pt x="0" y="179"/>
                    </a:lnTo>
                    <a:lnTo>
                      <a:pt x="0" y="174"/>
                    </a:lnTo>
                    <a:lnTo>
                      <a:pt x="0" y="169"/>
                    </a:lnTo>
                    <a:lnTo>
                      <a:pt x="1" y="164"/>
                    </a:lnTo>
                    <a:lnTo>
                      <a:pt x="1" y="159"/>
                    </a:lnTo>
                    <a:lnTo>
                      <a:pt x="1" y="157"/>
                    </a:lnTo>
                    <a:lnTo>
                      <a:pt x="24" y="141"/>
                    </a:lnTo>
                    <a:lnTo>
                      <a:pt x="32" y="140"/>
                    </a:lnTo>
                    <a:lnTo>
                      <a:pt x="33" y="138"/>
                    </a:lnTo>
                    <a:lnTo>
                      <a:pt x="34" y="135"/>
                    </a:lnTo>
                    <a:lnTo>
                      <a:pt x="35" y="132"/>
                    </a:lnTo>
                    <a:lnTo>
                      <a:pt x="36" y="130"/>
                    </a:lnTo>
                    <a:lnTo>
                      <a:pt x="14" y="113"/>
                    </a:lnTo>
                    <a:lnTo>
                      <a:pt x="15" y="111"/>
                    </a:lnTo>
                    <a:lnTo>
                      <a:pt x="17" y="107"/>
                    </a:lnTo>
                    <a:lnTo>
                      <a:pt x="19" y="103"/>
                    </a:lnTo>
                    <a:lnTo>
                      <a:pt x="21" y="99"/>
                    </a:lnTo>
                    <a:lnTo>
                      <a:pt x="23" y="96"/>
                    </a:lnTo>
                    <a:lnTo>
                      <a:pt x="25" y="92"/>
                    </a:lnTo>
                    <a:lnTo>
                      <a:pt x="27" y="88"/>
                    </a:lnTo>
                    <a:lnTo>
                      <a:pt x="30" y="85"/>
                    </a:lnTo>
                    <a:lnTo>
                      <a:pt x="32" y="81"/>
                    </a:lnTo>
                    <a:lnTo>
                      <a:pt x="33" y="80"/>
                    </a:lnTo>
                    <a:lnTo>
                      <a:pt x="34" y="79"/>
                    </a:lnTo>
                    <a:lnTo>
                      <a:pt x="35" y="79"/>
                    </a:lnTo>
                    <a:lnTo>
                      <a:pt x="37" y="77"/>
                    </a:lnTo>
                    <a:lnTo>
                      <a:pt x="39" y="76"/>
                    </a:lnTo>
                    <a:lnTo>
                      <a:pt x="41" y="74"/>
                    </a:lnTo>
                    <a:lnTo>
                      <a:pt x="44" y="72"/>
                    </a:lnTo>
                    <a:lnTo>
                      <a:pt x="46" y="71"/>
                    </a:lnTo>
                    <a:lnTo>
                      <a:pt x="48" y="70"/>
                    </a:lnTo>
                    <a:lnTo>
                      <a:pt x="49" y="69"/>
                    </a:lnTo>
                    <a:lnTo>
                      <a:pt x="71" y="78"/>
                    </a:lnTo>
                    <a:lnTo>
                      <a:pt x="73" y="77"/>
                    </a:lnTo>
                    <a:lnTo>
                      <a:pt x="74" y="76"/>
                    </a:lnTo>
                    <a:lnTo>
                      <a:pt x="75" y="75"/>
                    </a:lnTo>
                    <a:lnTo>
                      <a:pt x="76" y="74"/>
                    </a:lnTo>
                    <a:lnTo>
                      <a:pt x="67" y="47"/>
                    </a:lnTo>
                    <a:lnTo>
                      <a:pt x="69" y="46"/>
                    </a:lnTo>
                    <a:lnTo>
                      <a:pt x="72" y="43"/>
                    </a:lnTo>
                    <a:lnTo>
                      <a:pt x="75" y="41"/>
                    </a:lnTo>
                    <a:lnTo>
                      <a:pt x="79" y="39"/>
                    </a:lnTo>
                    <a:lnTo>
                      <a:pt x="82" y="36"/>
                    </a:lnTo>
                    <a:lnTo>
                      <a:pt x="86" y="34"/>
                    </a:lnTo>
                    <a:lnTo>
                      <a:pt x="90" y="32"/>
                    </a:lnTo>
                    <a:lnTo>
                      <a:pt x="93" y="31"/>
                    </a:lnTo>
                    <a:lnTo>
                      <a:pt x="97" y="29"/>
                    </a:lnTo>
                    <a:lnTo>
                      <a:pt x="118" y="17"/>
                    </a:lnTo>
                    <a:lnTo>
                      <a:pt x="120" y="16"/>
                    </a:lnTo>
                    <a:lnTo>
                      <a:pt x="136" y="37"/>
                    </a:lnTo>
                    <a:lnTo>
                      <a:pt x="138" y="36"/>
                    </a:lnTo>
                    <a:lnTo>
                      <a:pt x="139" y="36"/>
                    </a:lnTo>
                    <a:lnTo>
                      <a:pt x="140" y="35"/>
                    </a:lnTo>
                    <a:lnTo>
                      <a:pt x="141" y="35"/>
                    </a:lnTo>
                    <a:lnTo>
                      <a:pt x="142" y="35"/>
                    </a:lnTo>
                    <a:lnTo>
                      <a:pt x="143" y="34"/>
                    </a:lnTo>
                    <a:lnTo>
                      <a:pt x="144" y="34"/>
                    </a:lnTo>
                    <a:lnTo>
                      <a:pt x="146" y="33"/>
                    </a:lnTo>
                    <a:lnTo>
                      <a:pt x="148" y="16"/>
                    </a:lnTo>
                    <a:lnTo>
                      <a:pt x="174" y="1"/>
                    </a:lnTo>
                    <a:lnTo>
                      <a:pt x="174" y="0"/>
                    </a:lnTo>
                    <a:lnTo>
                      <a:pt x="175" y="0"/>
                    </a:lnTo>
                    <a:lnTo>
                      <a:pt x="176" y="0"/>
                    </a:lnTo>
                    <a:lnTo>
                      <a:pt x="178" y="0"/>
                    </a:lnTo>
                    <a:lnTo>
                      <a:pt x="180" y="0"/>
                    </a:lnTo>
                    <a:lnTo>
                      <a:pt x="182" y="0"/>
                    </a:lnTo>
                    <a:lnTo>
                      <a:pt x="183" y="0"/>
                    </a:lnTo>
                    <a:lnTo>
                      <a:pt x="185" y="0"/>
                    </a:lnTo>
                    <a:lnTo>
                      <a:pt x="187" y="0"/>
                    </a:lnTo>
                    <a:lnTo>
                      <a:pt x="188" y="0"/>
                    </a:lnTo>
                    <a:lnTo>
                      <a:pt x="190" y="0"/>
                    </a:lnTo>
                    <a:lnTo>
                      <a:pt x="192" y="0"/>
                    </a:lnTo>
                    <a:lnTo>
                      <a:pt x="193" y="0"/>
                    </a:lnTo>
                    <a:lnTo>
                      <a:pt x="194" y="0"/>
                    </a:lnTo>
                    <a:lnTo>
                      <a:pt x="196" y="0"/>
                    </a:lnTo>
                    <a:lnTo>
                      <a:pt x="197" y="0"/>
                    </a:lnTo>
                    <a:lnTo>
                      <a:pt x="199" y="0"/>
                    </a:lnTo>
                    <a:lnTo>
                      <a:pt x="200" y="0"/>
                    </a:lnTo>
                    <a:lnTo>
                      <a:pt x="202" y="0"/>
                    </a:lnTo>
                    <a:lnTo>
                      <a:pt x="207" y="28"/>
                    </a:lnTo>
                    <a:lnTo>
                      <a:pt x="210" y="28"/>
                    </a:lnTo>
                    <a:lnTo>
                      <a:pt x="214" y="29"/>
                    </a:lnTo>
                    <a:lnTo>
                      <a:pt x="217" y="30"/>
                    </a:lnTo>
                    <a:lnTo>
                      <a:pt x="220" y="30"/>
                    </a:lnTo>
                    <a:lnTo>
                      <a:pt x="222" y="31"/>
                    </a:lnTo>
                    <a:lnTo>
                      <a:pt x="226" y="32"/>
                    </a:lnTo>
                    <a:lnTo>
                      <a:pt x="228" y="32"/>
                    </a:lnTo>
                    <a:lnTo>
                      <a:pt x="231" y="33"/>
                    </a:lnTo>
                    <a:lnTo>
                      <a:pt x="234" y="30"/>
                    </a:lnTo>
                    <a:lnTo>
                      <a:pt x="260" y="16"/>
                    </a:lnTo>
                    <a:lnTo>
                      <a:pt x="261" y="16"/>
                    </a:lnTo>
                    <a:lnTo>
                      <a:pt x="264" y="18"/>
                    </a:lnTo>
                    <a:lnTo>
                      <a:pt x="268" y="20"/>
                    </a:lnTo>
                    <a:lnTo>
                      <a:pt x="271" y="21"/>
                    </a:lnTo>
                    <a:lnTo>
                      <a:pt x="274" y="23"/>
                    </a:lnTo>
                    <a:lnTo>
                      <a:pt x="277" y="25"/>
                    </a:lnTo>
                    <a:lnTo>
                      <a:pt x="280" y="27"/>
                    </a:lnTo>
                    <a:lnTo>
                      <a:pt x="283" y="29"/>
                    </a:lnTo>
                    <a:lnTo>
                      <a:pt x="286" y="31"/>
                    </a:lnTo>
                    <a:lnTo>
                      <a:pt x="287" y="32"/>
                    </a:lnTo>
                    <a:lnTo>
                      <a:pt x="278" y="60"/>
                    </a:lnTo>
                    <a:lnTo>
                      <a:pt x="281" y="62"/>
                    </a:lnTo>
                    <a:lnTo>
                      <a:pt x="284" y="65"/>
                    </a:lnTo>
                    <a:lnTo>
                      <a:pt x="287" y="68"/>
                    </a:lnTo>
                    <a:lnTo>
                      <a:pt x="290" y="70"/>
                    </a:lnTo>
                    <a:lnTo>
                      <a:pt x="292" y="73"/>
                    </a:lnTo>
                    <a:lnTo>
                      <a:pt x="295" y="76"/>
                    </a:lnTo>
                    <a:lnTo>
                      <a:pt x="297" y="79"/>
                    </a:lnTo>
                    <a:lnTo>
                      <a:pt x="300" y="82"/>
                    </a:lnTo>
                    <a:lnTo>
                      <a:pt x="324" y="70"/>
                    </a:lnTo>
                    <a:lnTo>
                      <a:pt x="326" y="71"/>
                    </a:lnTo>
                    <a:lnTo>
                      <a:pt x="328" y="75"/>
                    </a:lnTo>
                    <a:lnTo>
                      <a:pt x="330" y="78"/>
                    </a:lnTo>
                    <a:lnTo>
                      <a:pt x="332" y="82"/>
                    </a:lnTo>
                    <a:lnTo>
                      <a:pt x="334" y="85"/>
                    </a:lnTo>
                    <a:lnTo>
                      <a:pt x="336" y="89"/>
                    </a:lnTo>
                    <a:lnTo>
                      <a:pt x="338" y="93"/>
                    </a:lnTo>
                    <a:lnTo>
                      <a:pt x="340" y="96"/>
                    </a:lnTo>
                    <a:lnTo>
                      <a:pt x="341" y="100"/>
                    </a:lnTo>
                    <a:lnTo>
                      <a:pt x="342" y="102"/>
                    </a:lnTo>
                    <a:lnTo>
                      <a:pt x="320" y="118"/>
                    </a:lnTo>
                    <a:lnTo>
                      <a:pt x="322" y="125"/>
                    </a:lnTo>
                    <a:lnTo>
                      <a:pt x="324" y="132"/>
                    </a:lnTo>
                    <a:lnTo>
                      <a:pt x="326" y="139"/>
                    </a:lnTo>
                    <a:lnTo>
                      <a:pt x="327" y="146"/>
                    </a:lnTo>
                    <a:lnTo>
                      <a:pt x="355" y="152"/>
                    </a:lnTo>
                    <a:lnTo>
                      <a:pt x="355" y="154"/>
                    </a:lnTo>
                    <a:lnTo>
                      <a:pt x="355" y="157"/>
                    </a:lnTo>
                    <a:lnTo>
                      <a:pt x="355" y="160"/>
                    </a:lnTo>
                    <a:lnTo>
                      <a:pt x="355" y="164"/>
                    </a:lnTo>
                    <a:lnTo>
                      <a:pt x="355" y="167"/>
                    </a:lnTo>
                    <a:lnTo>
                      <a:pt x="355" y="171"/>
                    </a:lnTo>
                    <a:lnTo>
                      <a:pt x="355" y="175"/>
                    </a:lnTo>
                    <a:lnTo>
                      <a:pt x="355" y="180"/>
                    </a:lnTo>
                    <a:lnTo>
                      <a:pt x="354" y="184"/>
                    </a:lnTo>
                    <a:lnTo>
                      <a:pt x="354" y="185"/>
                    </a:lnTo>
                    <a:lnTo>
                      <a:pt x="324" y="202"/>
                    </a:lnTo>
                    <a:lnTo>
                      <a:pt x="322" y="207"/>
                    </a:lnTo>
                    <a:lnTo>
                      <a:pt x="321" y="212"/>
                    </a:lnTo>
                    <a:lnTo>
                      <a:pt x="319" y="217"/>
                    </a:lnTo>
                    <a:lnTo>
                      <a:pt x="317" y="222"/>
                    </a:lnTo>
                    <a:lnTo>
                      <a:pt x="339" y="240"/>
                    </a:lnTo>
                    <a:lnTo>
                      <a:pt x="338" y="242"/>
                    </a:lnTo>
                    <a:lnTo>
                      <a:pt x="336" y="245"/>
                    </a:lnTo>
                    <a:lnTo>
                      <a:pt x="335" y="248"/>
                    </a:lnTo>
                    <a:lnTo>
                      <a:pt x="333" y="251"/>
                    </a:lnTo>
                    <a:lnTo>
                      <a:pt x="331" y="253"/>
                    </a:lnTo>
                    <a:lnTo>
                      <a:pt x="330" y="256"/>
                    </a:lnTo>
                    <a:lnTo>
                      <a:pt x="328" y="259"/>
                    </a:lnTo>
                    <a:lnTo>
                      <a:pt x="326" y="262"/>
                    </a:lnTo>
                    <a:lnTo>
                      <a:pt x="324" y="265"/>
                    </a:lnTo>
                    <a:lnTo>
                      <a:pt x="294" y="279"/>
                    </a:lnTo>
                    <a:lnTo>
                      <a:pt x="280" y="273"/>
                    </a:lnTo>
                    <a:lnTo>
                      <a:pt x="279" y="274"/>
                    </a:lnTo>
                    <a:lnTo>
                      <a:pt x="277" y="275"/>
                    </a:lnTo>
                    <a:lnTo>
                      <a:pt x="276" y="276"/>
                    </a:lnTo>
                    <a:lnTo>
                      <a:pt x="274" y="277"/>
                    </a:lnTo>
                    <a:lnTo>
                      <a:pt x="197" y="2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7" name="Freeform 80"/>
              <p:cNvSpPr>
                <a:spLocks/>
              </p:cNvSpPr>
              <p:nvPr/>
            </p:nvSpPr>
            <p:spPr bwMode="auto">
              <a:xfrm>
                <a:off x="8536" y="2018"/>
                <a:ext cx="37" cy="11"/>
              </a:xfrm>
              <a:custGeom>
                <a:avLst/>
                <a:gdLst>
                  <a:gd name="T0" fmla="*/ 19 w 37"/>
                  <a:gd name="T1" fmla="*/ 11 h 11"/>
                  <a:gd name="T2" fmla="*/ 0 w 37"/>
                  <a:gd name="T3" fmla="*/ 8 h 11"/>
                  <a:gd name="T4" fmla="*/ 19 w 37"/>
                  <a:gd name="T5" fmla="*/ 0 h 11"/>
                  <a:gd name="T6" fmla="*/ 37 w 37"/>
                  <a:gd name="T7" fmla="*/ 4 h 11"/>
                  <a:gd name="T8" fmla="*/ 19 w 37"/>
                  <a:gd name="T9" fmla="*/ 11 h 11"/>
                </a:gdLst>
                <a:ahLst/>
                <a:cxnLst>
                  <a:cxn ang="0">
                    <a:pos x="T0" y="T1"/>
                  </a:cxn>
                  <a:cxn ang="0">
                    <a:pos x="T2" y="T3"/>
                  </a:cxn>
                  <a:cxn ang="0">
                    <a:pos x="T4" y="T5"/>
                  </a:cxn>
                  <a:cxn ang="0">
                    <a:pos x="T6" y="T7"/>
                  </a:cxn>
                  <a:cxn ang="0">
                    <a:pos x="T8" y="T9"/>
                  </a:cxn>
                </a:cxnLst>
                <a:rect l="0" t="0" r="r" b="b"/>
                <a:pathLst>
                  <a:path w="37" h="11">
                    <a:moveTo>
                      <a:pt x="19" y="11"/>
                    </a:moveTo>
                    <a:lnTo>
                      <a:pt x="0" y="8"/>
                    </a:lnTo>
                    <a:lnTo>
                      <a:pt x="19" y="0"/>
                    </a:lnTo>
                    <a:lnTo>
                      <a:pt x="37" y="4"/>
                    </a:lnTo>
                    <a:lnTo>
                      <a:pt x="1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8" name="Freeform 81"/>
              <p:cNvSpPr>
                <a:spLocks/>
              </p:cNvSpPr>
              <p:nvPr/>
            </p:nvSpPr>
            <p:spPr bwMode="auto">
              <a:xfrm>
                <a:off x="8486" y="1905"/>
                <a:ext cx="24" cy="33"/>
              </a:xfrm>
              <a:custGeom>
                <a:avLst/>
                <a:gdLst>
                  <a:gd name="T0" fmla="*/ 6 w 24"/>
                  <a:gd name="T1" fmla="*/ 12 h 33"/>
                  <a:gd name="T2" fmla="*/ 24 w 24"/>
                  <a:gd name="T3" fmla="*/ 0 h 33"/>
                  <a:gd name="T4" fmla="*/ 17 w 24"/>
                  <a:gd name="T5" fmla="*/ 21 h 33"/>
                  <a:gd name="T6" fmla="*/ 0 w 24"/>
                  <a:gd name="T7" fmla="*/ 33 h 33"/>
                  <a:gd name="T8" fmla="*/ 6 w 24"/>
                  <a:gd name="T9" fmla="*/ 12 h 33"/>
                </a:gdLst>
                <a:ahLst/>
                <a:cxnLst>
                  <a:cxn ang="0">
                    <a:pos x="T0" y="T1"/>
                  </a:cxn>
                  <a:cxn ang="0">
                    <a:pos x="T2" y="T3"/>
                  </a:cxn>
                  <a:cxn ang="0">
                    <a:pos x="T4" y="T5"/>
                  </a:cxn>
                  <a:cxn ang="0">
                    <a:pos x="T6" y="T7"/>
                  </a:cxn>
                  <a:cxn ang="0">
                    <a:pos x="T8" y="T9"/>
                  </a:cxn>
                </a:cxnLst>
                <a:rect l="0" t="0" r="r" b="b"/>
                <a:pathLst>
                  <a:path w="24" h="33">
                    <a:moveTo>
                      <a:pt x="6" y="12"/>
                    </a:moveTo>
                    <a:lnTo>
                      <a:pt x="24" y="0"/>
                    </a:lnTo>
                    <a:lnTo>
                      <a:pt x="17" y="21"/>
                    </a:lnTo>
                    <a:lnTo>
                      <a:pt x="0" y="33"/>
                    </a:lnTo>
                    <a:lnTo>
                      <a:pt x="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9" name="Freeform 82"/>
              <p:cNvSpPr>
                <a:spLocks/>
              </p:cNvSpPr>
              <p:nvPr/>
            </p:nvSpPr>
            <p:spPr bwMode="auto">
              <a:xfrm>
                <a:off x="8414" y="1874"/>
                <a:ext cx="19" cy="34"/>
              </a:xfrm>
              <a:custGeom>
                <a:avLst/>
                <a:gdLst>
                  <a:gd name="T0" fmla="*/ 19 w 19"/>
                  <a:gd name="T1" fmla="*/ 22 h 34"/>
                  <a:gd name="T2" fmla="*/ 3 w 19"/>
                  <a:gd name="T3" fmla="*/ 34 h 34"/>
                  <a:gd name="T4" fmla="*/ 0 w 19"/>
                  <a:gd name="T5" fmla="*/ 12 h 34"/>
                  <a:gd name="T6" fmla="*/ 14 w 19"/>
                  <a:gd name="T7" fmla="*/ 0 h 34"/>
                  <a:gd name="T8" fmla="*/ 19 w 19"/>
                  <a:gd name="T9" fmla="*/ 22 h 34"/>
                </a:gdLst>
                <a:ahLst/>
                <a:cxnLst>
                  <a:cxn ang="0">
                    <a:pos x="T0" y="T1"/>
                  </a:cxn>
                  <a:cxn ang="0">
                    <a:pos x="T2" y="T3"/>
                  </a:cxn>
                  <a:cxn ang="0">
                    <a:pos x="T4" y="T5"/>
                  </a:cxn>
                  <a:cxn ang="0">
                    <a:pos x="T6" y="T7"/>
                  </a:cxn>
                  <a:cxn ang="0">
                    <a:pos x="T8" y="T9"/>
                  </a:cxn>
                </a:cxnLst>
                <a:rect l="0" t="0" r="r" b="b"/>
                <a:pathLst>
                  <a:path w="19" h="34">
                    <a:moveTo>
                      <a:pt x="19" y="22"/>
                    </a:moveTo>
                    <a:lnTo>
                      <a:pt x="3" y="34"/>
                    </a:lnTo>
                    <a:lnTo>
                      <a:pt x="0" y="12"/>
                    </a:lnTo>
                    <a:lnTo>
                      <a:pt x="14" y="0"/>
                    </a:lnTo>
                    <a:lnTo>
                      <a:pt x="1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0" name="Freeform 83"/>
              <p:cNvSpPr>
                <a:spLocks/>
              </p:cNvSpPr>
              <p:nvPr/>
            </p:nvSpPr>
            <p:spPr bwMode="auto">
              <a:xfrm>
                <a:off x="8332" y="1890"/>
                <a:ext cx="30" cy="26"/>
              </a:xfrm>
              <a:custGeom>
                <a:avLst/>
                <a:gdLst>
                  <a:gd name="T0" fmla="*/ 30 w 30"/>
                  <a:gd name="T1" fmla="*/ 16 h 26"/>
                  <a:gd name="T2" fmla="*/ 15 w 30"/>
                  <a:gd name="T3" fmla="*/ 26 h 26"/>
                  <a:gd name="T4" fmla="*/ 0 w 30"/>
                  <a:gd name="T5" fmla="*/ 9 h 26"/>
                  <a:gd name="T6" fmla="*/ 17 w 30"/>
                  <a:gd name="T7" fmla="*/ 0 h 26"/>
                  <a:gd name="T8" fmla="*/ 30 w 30"/>
                  <a:gd name="T9" fmla="*/ 16 h 26"/>
                </a:gdLst>
                <a:ahLst/>
                <a:cxnLst>
                  <a:cxn ang="0">
                    <a:pos x="T0" y="T1"/>
                  </a:cxn>
                  <a:cxn ang="0">
                    <a:pos x="T2" y="T3"/>
                  </a:cxn>
                  <a:cxn ang="0">
                    <a:pos x="T4" y="T5"/>
                  </a:cxn>
                  <a:cxn ang="0">
                    <a:pos x="T6" y="T7"/>
                  </a:cxn>
                  <a:cxn ang="0">
                    <a:pos x="T8" y="T9"/>
                  </a:cxn>
                </a:cxnLst>
                <a:rect l="0" t="0" r="r" b="b"/>
                <a:pathLst>
                  <a:path w="30" h="26">
                    <a:moveTo>
                      <a:pt x="30" y="16"/>
                    </a:moveTo>
                    <a:lnTo>
                      <a:pt x="15" y="26"/>
                    </a:lnTo>
                    <a:lnTo>
                      <a:pt x="0" y="9"/>
                    </a:lnTo>
                    <a:lnTo>
                      <a:pt x="17" y="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1" name="Freeform 84"/>
              <p:cNvSpPr>
                <a:spLocks/>
              </p:cNvSpPr>
              <p:nvPr/>
            </p:nvSpPr>
            <p:spPr bwMode="auto">
              <a:xfrm>
                <a:off x="8269" y="1941"/>
                <a:ext cx="28" cy="17"/>
              </a:xfrm>
              <a:custGeom>
                <a:avLst/>
                <a:gdLst>
                  <a:gd name="T0" fmla="*/ 11 w 28"/>
                  <a:gd name="T1" fmla="*/ 0 h 17"/>
                  <a:gd name="T2" fmla="*/ 28 w 28"/>
                  <a:gd name="T3" fmla="*/ 8 h 17"/>
                  <a:gd name="T4" fmla="*/ 27 w 28"/>
                  <a:gd name="T5" fmla="*/ 9 h 17"/>
                  <a:gd name="T6" fmla="*/ 26 w 28"/>
                  <a:gd name="T7" fmla="*/ 10 h 17"/>
                  <a:gd name="T8" fmla="*/ 25 w 28"/>
                  <a:gd name="T9" fmla="*/ 11 h 17"/>
                  <a:gd name="T10" fmla="*/ 24 w 28"/>
                  <a:gd name="T11" fmla="*/ 12 h 17"/>
                  <a:gd name="T12" fmla="*/ 23 w 28"/>
                  <a:gd name="T13" fmla="*/ 13 h 17"/>
                  <a:gd name="T14" fmla="*/ 22 w 28"/>
                  <a:gd name="T15" fmla="*/ 14 h 17"/>
                  <a:gd name="T16" fmla="*/ 21 w 28"/>
                  <a:gd name="T17" fmla="*/ 15 h 17"/>
                  <a:gd name="T18" fmla="*/ 20 w 28"/>
                  <a:gd name="T19" fmla="*/ 17 h 17"/>
                  <a:gd name="T20" fmla="*/ 0 w 28"/>
                  <a:gd name="T21" fmla="*/ 8 h 17"/>
                  <a:gd name="T22" fmla="*/ 1 w 28"/>
                  <a:gd name="T23" fmla="*/ 7 h 17"/>
                  <a:gd name="T24" fmla="*/ 2 w 28"/>
                  <a:gd name="T25" fmla="*/ 6 h 17"/>
                  <a:gd name="T26" fmla="*/ 3 w 28"/>
                  <a:gd name="T27" fmla="*/ 5 h 17"/>
                  <a:gd name="T28" fmla="*/ 5 w 28"/>
                  <a:gd name="T29" fmla="*/ 5 h 17"/>
                  <a:gd name="T30" fmla="*/ 6 w 28"/>
                  <a:gd name="T31" fmla="*/ 4 h 17"/>
                  <a:gd name="T32" fmla="*/ 8 w 28"/>
                  <a:gd name="T33" fmla="*/ 2 h 17"/>
                  <a:gd name="T34" fmla="*/ 9 w 28"/>
                  <a:gd name="T35" fmla="*/ 1 h 17"/>
                  <a:gd name="T36" fmla="*/ 11 w 28"/>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7">
                    <a:moveTo>
                      <a:pt x="11" y="0"/>
                    </a:moveTo>
                    <a:lnTo>
                      <a:pt x="28" y="8"/>
                    </a:lnTo>
                    <a:lnTo>
                      <a:pt x="27" y="9"/>
                    </a:lnTo>
                    <a:lnTo>
                      <a:pt x="26" y="10"/>
                    </a:lnTo>
                    <a:lnTo>
                      <a:pt x="25" y="11"/>
                    </a:lnTo>
                    <a:lnTo>
                      <a:pt x="24" y="12"/>
                    </a:lnTo>
                    <a:lnTo>
                      <a:pt x="23" y="13"/>
                    </a:lnTo>
                    <a:lnTo>
                      <a:pt x="22" y="14"/>
                    </a:lnTo>
                    <a:lnTo>
                      <a:pt x="21" y="15"/>
                    </a:lnTo>
                    <a:lnTo>
                      <a:pt x="20" y="17"/>
                    </a:lnTo>
                    <a:lnTo>
                      <a:pt x="0" y="8"/>
                    </a:lnTo>
                    <a:lnTo>
                      <a:pt x="1" y="7"/>
                    </a:lnTo>
                    <a:lnTo>
                      <a:pt x="2" y="6"/>
                    </a:lnTo>
                    <a:lnTo>
                      <a:pt x="3" y="5"/>
                    </a:lnTo>
                    <a:lnTo>
                      <a:pt x="5" y="5"/>
                    </a:lnTo>
                    <a:lnTo>
                      <a:pt x="6" y="4"/>
                    </a:lnTo>
                    <a:lnTo>
                      <a:pt x="8" y="2"/>
                    </a:lnTo>
                    <a:lnTo>
                      <a:pt x="9" y="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2" name="Freeform 85"/>
              <p:cNvSpPr>
                <a:spLocks/>
              </p:cNvSpPr>
              <p:nvPr/>
            </p:nvSpPr>
            <p:spPr bwMode="auto">
              <a:xfrm>
                <a:off x="8244" y="2012"/>
                <a:ext cx="17" cy="10"/>
              </a:xfrm>
              <a:custGeom>
                <a:avLst/>
                <a:gdLst>
                  <a:gd name="T0" fmla="*/ 13 w 17"/>
                  <a:gd name="T1" fmla="*/ 0 h 10"/>
                  <a:gd name="T2" fmla="*/ 17 w 17"/>
                  <a:gd name="T3" fmla="*/ 0 h 10"/>
                  <a:gd name="T4" fmla="*/ 17 w 17"/>
                  <a:gd name="T5" fmla="*/ 2 h 10"/>
                  <a:gd name="T6" fmla="*/ 16 w 17"/>
                  <a:gd name="T7" fmla="*/ 3 h 10"/>
                  <a:gd name="T8" fmla="*/ 16 w 17"/>
                  <a:gd name="T9" fmla="*/ 5 h 10"/>
                  <a:gd name="T10" fmla="*/ 16 w 17"/>
                  <a:gd name="T11" fmla="*/ 6 h 10"/>
                  <a:gd name="T12" fmla="*/ 0 w 17"/>
                  <a:gd name="T13" fmla="*/ 10 h 10"/>
                  <a:gd name="T14" fmla="*/ 13 w 1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0">
                    <a:moveTo>
                      <a:pt x="13" y="0"/>
                    </a:moveTo>
                    <a:lnTo>
                      <a:pt x="17" y="0"/>
                    </a:lnTo>
                    <a:lnTo>
                      <a:pt x="17" y="2"/>
                    </a:lnTo>
                    <a:lnTo>
                      <a:pt x="16" y="3"/>
                    </a:lnTo>
                    <a:lnTo>
                      <a:pt x="16" y="5"/>
                    </a:lnTo>
                    <a:lnTo>
                      <a:pt x="16" y="6"/>
                    </a:lnTo>
                    <a:lnTo>
                      <a:pt x="0" y="10"/>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3" name="Freeform 86"/>
              <p:cNvSpPr>
                <a:spLocks/>
              </p:cNvSpPr>
              <p:nvPr/>
            </p:nvSpPr>
            <p:spPr bwMode="auto">
              <a:xfrm>
                <a:off x="8334" y="2173"/>
                <a:ext cx="16" cy="12"/>
              </a:xfrm>
              <a:custGeom>
                <a:avLst/>
                <a:gdLst>
                  <a:gd name="T0" fmla="*/ 0 w 16"/>
                  <a:gd name="T1" fmla="*/ 12 h 12"/>
                  <a:gd name="T2" fmla="*/ 9 w 16"/>
                  <a:gd name="T3" fmla="*/ 0 h 12"/>
                  <a:gd name="T4" fmla="*/ 10 w 16"/>
                  <a:gd name="T5" fmla="*/ 1 h 12"/>
                  <a:gd name="T6" fmla="*/ 11 w 16"/>
                  <a:gd name="T7" fmla="*/ 1 h 12"/>
                  <a:gd name="T8" fmla="*/ 12 w 16"/>
                  <a:gd name="T9" fmla="*/ 1 h 12"/>
                  <a:gd name="T10" fmla="*/ 12 w 16"/>
                  <a:gd name="T11" fmla="*/ 2 h 12"/>
                  <a:gd name="T12" fmla="*/ 13 w 16"/>
                  <a:gd name="T13" fmla="*/ 2 h 12"/>
                  <a:gd name="T14" fmla="*/ 14 w 16"/>
                  <a:gd name="T15" fmla="*/ 3 h 12"/>
                  <a:gd name="T16" fmla="*/ 15 w 16"/>
                  <a:gd name="T17" fmla="*/ 3 h 12"/>
                  <a:gd name="T18" fmla="*/ 16 w 16"/>
                  <a:gd name="T19" fmla="*/ 3 h 12"/>
                  <a:gd name="T20" fmla="*/ 0 w 16"/>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2">
                    <a:moveTo>
                      <a:pt x="0" y="12"/>
                    </a:moveTo>
                    <a:lnTo>
                      <a:pt x="9" y="0"/>
                    </a:lnTo>
                    <a:lnTo>
                      <a:pt x="10" y="1"/>
                    </a:lnTo>
                    <a:lnTo>
                      <a:pt x="11" y="1"/>
                    </a:lnTo>
                    <a:lnTo>
                      <a:pt x="12" y="1"/>
                    </a:lnTo>
                    <a:lnTo>
                      <a:pt x="12" y="2"/>
                    </a:lnTo>
                    <a:lnTo>
                      <a:pt x="13" y="2"/>
                    </a:lnTo>
                    <a:lnTo>
                      <a:pt x="14" y="3"/>
                    </a:lnTo>
                    <a:lnTo>
                      <a:pt x="15" y="3"/>
                    </a:lnTo>
                    <a:lnTo>
                      <a:pt x="16" y="3"/>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4" name="Freeform 87"/>
              <p:cNvSpPr>
                <a:spLocks/>
              </p:cNvSpPr>
              <p:nvPr/>
            </p:nvSpPr>
            <p:spPr bwMode="auto">
              <a:xfrm>
                <a:off x="8411" y="2178"/>
                <a:ext cx="22" cy="25"/>
              </a:xfrm>
              <a:custGeom>
                <a:avLst/>
                <a:gdLst>
                  <a:gd name="T0" fmla="*/ 18 w 22"/>
                  <a:gd name="T1" fmla="*/ 17 h 25"/>
                  <a:gd name="T2" fmla="*/ 0 w 22"/>
                  <a:gd name="T3" fmla="*/ 25 h 25"/>
                  <a:gd name="T4" fmla="*/ 4 w 22"/>
                  <a:gd name="T5" fmla="*/ 4 h 25"/>
                  <a:gd name="T6" fmla="*/ 6 w 22"/>
                  <a:gd name="T7" fmla="*/ 3 h 25"/>
                  <a:gd name="T8" fmla="*/ 8 w 22"/>
                  <a:gd name="T9" fmla="*/ 3 h 25"/>
                  <a:gd name="T10" fmla="*/ 11 w 22"/>
                  <a:gd name="T11" fmla="*/ 3 h 25"/>
                  <a:gd name="T12" fmla="*/ 13 w 22"/>
                  <a:gd name="T13" fmla="*/ 2 h 25"/>
                  <a:gd name="T14" fmla="*/ 15 w 22"/>
                  <a:gd name="T15" fmla="*/ 2 h 25"/>
                  <a:gd name="T16" fmla="*/ 18 w 22"/>
                  <a:gd name="T17" fmla="*/ 1 h 25"/>
                  <a:gd name="T18" fmla="*/ 20 w 22"/>
                  <a:gd name="T19" fmla="*/ 0 h 25"/>
                  <a:gd name="T20" fmla="*/ 22 w 22"/>
                  <a:gd name="T21" fmla="*/ 0 h 25"/>
                  <a:gd name="T22" fmla="*/ 18 w 22"/>
                  <a:gd name="T23"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5">
                    <a:moveTo>
                      <a:pt x="18" y="17"/>
                    </a:moveTo>
                    <a:lnTo>
                      <a:pt x="0" y="25"/>
                    </a:lnTo>
                    <a:lnTo>
                      <a:pt x="4" y="4"/>
                    </a:lnTo>
                    <a:lnTo>
                      <a:pt x="6" y="3"/>
                    </a:lnTo>
                    <a:lnTo>
                      <a:pt x="8" y="3"/>
                    </a:lnTo>
                    <a:lnTo>
                      <a:pt x="11" y="3"/>
                    </a:lnTo>
                    <a:lnTo>
                      <a:pt x="13" y="2"/>
                    </a:lnTo>
                    <a:lnTo>
                      <a:pt x="15" y="2"/>
                    </a:lnTo>
                    <a:lnTo>
                      <a:pt x="18" y="1"/>
                    </a:lnTo>
                    <a:lnTo>
                      <a:pt x="20" y="0"/>
                    </a:lnTo>
                    <a:lnTo>
                      <a:pt x="22" y="0"/>
                    </a:lnTo>
                    <a:lnTo>
                      <a:pt x="1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5" name="Freeform 88"/>
              <p:cNvSpPr>
                <a:spLocks/>
              </p:cNvSpPr>
              <p:nvPr/>
            </p:nvSpPr>
            <p:spPr bwMode="auto">
              <a:xfrm>
                <a:off x="8524" y="2092"/>
                <a:ext cx="37" cy="20"/>
              </a:xfrm>
              <a:custGeom>
                <a:avLst/>
                <a:gdLst>
                  <a:gd name="T0" fmla="*/ 20 w 37"/>
                  <a:gd name="T1" fmla="*/ 0 h 20"/>
                  <a:gd name="T2" fmla="*/ 37 w 37"/>
                  <a:gd name="T3" fmla="*/ 15 h 20"/>
                  <a:gd name="T4" fmla="*/ 16 w 37"/>
                  <a:gd name="T5" fmla="*/ 20 h 20"/>
                  <a:gd name="T6" fmla="*/ 0 w 37"/>
                  <a:gd name="T7" fmla="*/ 6 h 20"/>
                  <a:gd name="T8" fmla="*/ 20 w 37"/>
                  <a:gd name="T9" fmla="*/ 0 h 20"/>
                </a:gdLst>
                <a:ahLst/>
                <a:cxnLst>
                  <a:cxn ang="0">
                    <a:pos x="T0" y="T1"/>
                  </a:cxn>
                  <a:cxn ang="0">
                    <a:pos x="T2" y="T3"/>
                  </a:cxn>
                  <a:cxn ang="0">
                    <a:pos x="T4" y="T5"/>
                  </a:cxn>
                  <a:cxn ang="0">
                    <a:pos x="T6" y="T7"/>
                  </a:cxn>
                  <a:cxn ang="0">
                    <a:pos x="T8" y="T9"/>
                  </a:cxn>
                </a:cxnLst>
                <a:rect l="0" t="0" r="r" b="b"/>
                <a:pathLst>
                  <a:path w="37" h="20">
                    <a:moveTo>
                      <a:pt x="20" y="0"/>
                    </a:moveTo>
                    <a:lnTo>
                      <a:pt x="37" y="15"/>
                    </a:lnTo>
                    <a:lnTo>
                      <a:pt x="16" y="20"/>
                    </a:lnTo>
                    <a:lnTo>
                      <a:pt x="0" y="6"/>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6" name="Freeform 89"/>
              <p:cNvSpPr>
                <a:spLocks/>
              </p:cNvSpPr>
              <p:nvPr/>
            </p:nvSpPr>
            <p:spPr bwMode="auto">
              <a:xfrm>
                <a:off x="8482" y="2148"/>
                <a:ext cx="21" cy="29"/>
              </a:xfrm>
              <a:custGeom>
                <a:avLst/>
                <a:gdLst>
                  <a:gd name="T0" fmla="*/ 21 w 21"/>
                  <a:gd name="T1" fmla="*/ 18 h 29"/>
                  <a:gd name="T2" fmla="*/ 4 w 21"/>
                  <a:gd name="T3" fmla="*/ 29 h 29"/>
                  <a:gd name="T4" fmla="*/ 0 w 21"/>
                  <a:gd name="T5" fmla="*/ 10 h 29"/>
                  <a:gd name="T6" fmla="*/ 3 w 21"/>
                  <a:gd name="T7" fmla="*/ 9 h 29"/>
                  <a:gd name="T8" fmla="*/ 5 w 21"/>
                  <a:gd name="T9" fmla="*/ 8 h 29"/>
                  <a:gd name="T10" fmla="*/ 7 w 21"/>
                  <a:gd name="T11" fmla="*/ 7 h 29"/>
                  <a:gd name="T12" fmla="*/ 10 w 21"/>
                  <a:gd name="T13" fmla="*/ 5 h 29"/>
                  <a:gd name="T14" fmla="*/ 12 w 21"/>
                  <a:gd name="T15" fmla="*/ 4 h 29"/>
                  <a:gd name="T16" fmla="*/ 14 w 21"/>
                  <a:gd name="T17" fmla="*/ 2 h 29"/>
                  <a:gd name="T18" fmla="*/ 16 w 21"/>
                  <a:gd name="T19" fmla="*/ 1 h 29"/>
                  <a:gd name="T20" fmla="*/ 18 w 21"/>
                  <a:gd name="T21" fmla="*/ 0 h 29"/>
                  <a:gd name="T22" fmla="*/ 21 w 21"/>
                  <a:gd name="T23"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21" y="18"/>
                    </a:moveTo>
                    <a:lnTo>
                      <a:pt x="4" y="29"/>
                    </a:lnTo>
                    <a:lnTo>
                      <a:pt x="0" y="10"/>
                    </a:lnTo>
                    <a:lnTo>
                      <a:pt x="3" y="9"/>
                    </a:lnTo>
                    <a:lnTo>
                      <a:pt x="5" y="8"/>
                    </a:lnTo>
                    <a:lnTo>
                      <a:pt x="7" y="7"/>
                    </a:lnTo>
                    <a:lnTo>
                      <a:pt x="10" y="5"/>
                    </a:lnTo>
                    <a:lnTo>
                      <a:pt x="12" y="4"/>
                    </a:lnTo>
                    <a:lnTo>
                      <a:pt x="14" y="2"/>
                    </a:lnTo>
                    <a:lnTo>
                      <a:pt x="16" y="1"/>
                    </a:lnTo>
                    <a:lnTo>
                      <a:pt x="18" y="0"/>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7" name="Freeform 90"/>
              <p:cNvSpPr>
                <a:spLocks/>
              </p:cNvSpPr>
              <p:nvPr/>
            </p:nvSpPr>
            <p:spPr bwMode="auto">
              <a:xfrm>
                <a:off x="8235" y="1887"/>
                <a:ext cx="318" cy="319"/>
              </a:xfrm>
              <a:custGeom>
                <a:avLst/>
                <a:gdLst>
                  <a:gd name="T0" fmla="*/ 218 w 318"/>
                  <a:gd name="T1" fmla="*/ 191 h 319"/>
                  <a:gd name="T2" fmla="*/ 191 w 318"/>
                  <a:gd name="T3" fmla="*/ 218 h 319"/>
                  <a:gd name="T4" fmla="*/ 152 w 318"/>
                  <a:gd name="T5" fmla="*/ 226 h 319"/>
                  <a:gd name="T6" fmla="*/ 116 w 318"/>
                  <a:gd name="T7" fmla="*/ 211 h 319"/>
                  <a:gd name="T8" fmla="*/ 95 w 318"/>
                  <a:gd name="T9" fmla="*/ 179 h 319"/>
                  <a:gd name="T10" fmla="*/ 95 w 318"/>
                  <a:gd name="T11" fmla="*/ 139 h 319"/>
                  <a:gd name="T12" fmla="*/ 116 w 318"/>
                  <a:gd name="T13" fmla="*/ 107 h 319"/>
                  <a:gd name="T14" fmla="*/ 152 w 318"/>
                  <a:gd name="T15" fmla="*/ 92 h 319"/>
                  <a:gd name="T16" fmla="*/ 191 w 318"/>
                  <a:gd name="T17" fmla="*/ 100 h 319"/>
                  <a:gd name="T18" fmla="*/ 218 w 318"/>
                  <a:gd name="T19" fmla="*/ 127 h 319"/>
                  <a:gd name="T20" fmla="*/ 318 w 318"/>
                  <a:gd name="T21" fmla="*/ 159 h 319"/>
                  <a:gd name="T22" fmla="*/ 291 w 318"/>
                  <a:gd name="T23" fmla="*/ 142 h 319"/>
                  <a:gd name="T24" fmla="*/ 282 w 318"/>
                  <a:gd name="T25" fmla="*/ 110 h 319"/>
                  <a:gd name="T26" fmla="*/ 298 w 318"/>
                  <a:gd name="T27" fmla="*/ 82 h 319"/>
                  <a:gd name="T28" fmla="*/ 266 w 318"/>
                  <a:gd name="T29" fmla="*/ 80 h 319"/>
                  <a:gd name="T30" fmla="*/ 253 w 318"/>
                  <a:gd name="T31" fmla="*/ 65 h 319"/>
                  <a:gd name="T32" fmla="*/ 252 w 318"/>
                  <a:gd name="T33" fmla="*/ 29 h 319"/>
                  <a:gd name="T34" fmla="*/ 236 w 318"/>
                  <a:gd name="T35" fmla="*/ 19 h 319"/>
                  <a:gd name="T36" fmla="*/ 208 w 318"/>
                  <a:gd name="T37" fmla="*/ 36 h 319"/>
                  <a:gd name="T38" fmla="*/ 184 w 318"/>
                  <a:gd name="T39" fmla="*/ 29 h 319"/>
                  <a:gd name="T40" fmla="*/ 171 w 318"/>
                  <a:gd name="T41" fmla="*/ 0 h 319"/>
                  <a:gd name="T42" fmla="*/ 159 w 318"/>
                  <a:gd name="T43" fmla="*/ 0 h 319"/>
                  <a:gd name="T44" fmla="*/ 150 w 318"/>
                  <a:gd name="T45" fmla="*/ 0 h 319"/>
                  <a:gd name="T46" fmla="*/ 138 w 318"/>
                  <a:gd name="T47" fmla="*/ 28 h 319"/>
                  <a:gd name="T48" fmla="*/ 116 w 318"/>
                  <a:gd name="T49" fmla="*/ 34 h 319"/>
                  <a:gd name="T50" fmla="*/ 86 w 318"/>
                  <a:gd name="T51" fmla="*/ 17 h 319"/>
                  <a:gd name="T52" fmla="*/ 68 w 318"/>
                  <a:gd name="T53" fmla="*/ 28 h 319"/>
                  <a:gd name="T54" fmla="*/ 68 w 318"/>
                  <a:gd name="T55" fmla="*/ 63 h 319"/>
                  <a:gd name="T56" fmla="*/ 55 w 318"/>
                  <a:gd name="T57" fmla="*/ 77 h 319"/>
                  <a:gd name="T58" fmla="*/ 22 w 318"/>
                  <a:gd name="T59" fmla="*/ 78 h 319"/>
                  <a:gd name="T60" fmla="*/ 37 w 318"/>
                  <a:gd name="T61" fmla="*/ 108 h 319"/>
                  <a:gd name="T62" fmla="*/ 29 w 318"/>
                  <a:gd name="T63" fmla="*/ 135 h 319"/>
                  <a:gd name="T64" fmla="*/ 0 w 318"/>
                  <a:gd name="T65" fmla="*/ 159 h 319"/>
                  <a:gd name="T66" fmla="*/ 28 w 318"/>
                  <a:gd name="T67" fmla="*/ 177 h 319"/>
                  <a:gd name="T68" fmla="*/ 35 w 318"/>
                  <a:gd name="T69" fmla="*/ 206 h 319"/>
                  <a:gd name="T70" fmla="*/ 20 w 318"/>
                  <a:gd name="T71" fmla="*/ 236 h 319"/>
                  <a:gd name="T72" fmla="*/ 52 w 318"/>
                  <a:gd name="T73" fmla="*/ 237 h 319"/>
                  <a:gd name="T74" fmla="*/ 65 w 318"/>
                  <a:gd name="T75" fmla="*/ 252 h 319"/>
                  <a:gd name="T76" fmla="*/ 64 w 318"/>
                  <a:gd name="T77" fmla="*/ 287 h 319"/>
                  <a:gd name="T78" fmla="*/ 83 w 318"/>
                  <a:gd name="T79" fmla="*/ 299 h 319"/>
                  <a:gd name="T80" fmla="*/ 112 w 318"/>
                  <a:gd name="T81" fmla="*/ 283 h 319"/>
                  <a:gd name="T82" fmla="*/ 134 w 318"/>
                  <a:gd name="T83" fmla="*/ 289 h 319"/>
                  <a:gd name="T84" fmla="*/ 147 w 318"/>
                  <a:gd name="T85" fmla="*/ 318 h 319"/>
                  <a:gd name="T86" fmla="*/ 159 w 318"/>
                  <a:gd name="T87" fmla="*/ 319 h 319"/>
                  <a:gd name="T88" fmla="*/ 168 w 318"/>
                  <a:gd name="T89" fmla="*/ 318 h 319"/>
                  <a:gd name="T90" fmla="*/ 181 w 318"/>
                  <a:gd name="T91" fmla="*/ 290 h 319"/>
                  <a:gd name="T92" fmla="*/ 201 w 318"/>
                  <a:gd name="T93" fmla="*/ 285 h 319"/>
                  <a:gd name="T94" fmla="*/ 229 w 318"/>
                  <a:gd name="T95" fmla="*/ 302 h 319"/>
                  <a:gd name="T96" fmla="*/ 246 w 318"/>
                  <a:gd name="T97" fmla="*/ 292 h 319"/>
                  <a:gd name="T98" fmla="*/ 250 w 318"/>
                  <a:gd name="T99" fmla="*/ 256 h 319"/>
                  <a:gd name="T100" fmla="*/ 263 w 318"/>
                  <a:gd name="T101" fmla="*/ 242 h 319"/>
                  <a:gd name="T102" fmla="*/ 296 w 318"/>
                  <a:gd name="T103" fmla="*/ 241 h 319"/>
                  <a:gd name="T104" fmla="*/ 281 w 318"/>
                  <a:gd name="T105" fmla="*/ 210 h 319"/>
                  <a:gd name="T106" fmla="*/ 288 w 318"/>
                  <a:gd name="T107" fmla="*/ 190 h 319"/>
                  <a:gd name="T108" fmla="*/ 318 w 318"/>
                  <a:gd name="T109" fmla="*/ 17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8" h="319">
                    <a:moveTo>
                      <a:pt x="226" y="159"/>
                    </a:moveTo>
                    <a:lnTo>
                      <a:pt x="226" y="166"/>
                    </a:lnTo>
                    <a:lnTo>
                      <a:pt x="225" y="172"/>
                    </a:lnTo>
                    <a:lnTo>
                      <a:pt x="223" y="179"/>
                    </a:lnTo>
                    <a:lnTo>
                      <a:pt x="221" y="185"/>
                    </a:lnTo>
                    <a:lnTo>
                      <a:pt x="218" y="191"/>
                    </a:lnTo>
                    <a:lnTo>
                      <a:pt x="215" y="197"/>
                    </a:lnTo>
                    <a:lnTo>
                      <a:pt x="211" y="202"/>
                    </a:lnTo>
                    <a:lnTo>
                      <a:pt x="206" y="206"/>
                    </a:lnTo>
                    <a:lnTo>
                      <a:pt x="202" y="211"/>
                    </a:lnTo>
                    <a:lnTo>
                      <a:pt x="197" y="214"/>
                    </a:lnTo>
                    <a:lnTo>
                      <a:pt x="191" y="218"/>
                    </a:lnTo>
                    <a:lnTo>
                      <a:pt x="185" y="221"/>
                    </a:lnTo>
                    <a:lnTo>
                      <a:pt x="179" y="223"/>
                    </a:lnTo>
                    <a:lnTo>
                      <a:pt x="173" y="225"/>
                    </a:lnTo>
                    <a:lnTo>
                      <a:pt x="166" y="226"/>
                    </a:lnTo>
                    <a:lnTo>
                      <a:pt x="159" y="226"/>
                    </a:lnTo>
                    <a:lnTo>
                      <a:pt x="152" y="226"/>
                    </a:lnTo>
                    <a:lnTo>
                      <a:pt x="146" y="225"/>
                    </a:lnTo>
                    <a:lnTo>
                      <a:pt x="139" y="223"/>
                    </a:lnTo>
                    <a:lnTo>
                      <a:pt x="133" y="221"/>
                    </a:lnTo>
                    <a:lnTo>
                      <a:pt x="127" y="218"/>
                    </a:lnTo>
                    <a:lnTo>
                      <a:pt x="122" y="214"/>
                    </a:lnTo>
                    <a:lnTo>
                      <a:pt x="116" y="211"/>
                    </a:lnTo>
                    <a:lnTo>
                      <a:pt x="112" y="206"/>
                    </a:lnTo>
                    <a:lnTo>
                      <a:pt x="107" y="202"/>
                    </a:lnTo>
                    <a:lnTo>
                      <a:pt x="103" y="197"/>
                    </a:lnTo>
                    <a:lnTo>
                      <a:pt x="100" y="191"/>
                    </a:lnTo>
                    <a:lnTo>
                      <a:pt x="97" y="185"/>
                    </a:lnTo>
                    <a:lnTo>
                      <a:pt x="95" y="179"/>
                    </a:lnTo>
                    <a:lnTo>
                      <a:pt x="93" y="172"/>
                    </a:lnTo>
                    <a:lnTo>
                      <a:pt x="92" y="166"/>
                    </a:lnTo>
                    <a:lnTo>
                      <a:pt x="92" y="159"/>
                    </a:lnTo>
                    <a:lnTo>
                      <a:pt x="92" y="152"/>
                    </a:lnTo>
                    <a:lnTo>
                      <a:pt x="93" y="145"/>
                    </a:lnTo>
                    <a:lnTo>
                      <a:pt x="95" y="139"/>
                    </a:lnTo>
                    <a:lnTo>
                      <a:pt x="97" y="133"/>
                    </a:lnTo>
                    <a:lnTo>
                      <a:pt x="100" y="127"/>
                    </a:lnTo>
                    <a:lnTo>
                      <a:pt x="103" y="122"/>
                    </a:lnTo>
                    <a:lnTo>
                      <a:pt x="107" y="116"/>
                    </a:lnTo>
                    <a:lnTo>
                      <a:pt x="112" y="112"/>
                    </a:lnTo>
                    <a:lnTo>
                      <a:pt x="116" y="107"/>
                    </a:lnTo>
                    <a:lnTo>
                      <a:pt x="122" y="103"/>
                    </a:lnTo>
                    <a:lnTo>
                      <a:pt x="127" y="100"/>
                    </a:lnTo>
                    <a:lnTo>
                      <a:pt x="133" y="97"/>
                    </a:lnTo>
                    <a:lnTo>
                      <a:pt x="139" y="95"/>
                    </a:lnTo>
                    <a:lnTo>
                      <a:pt x="146" y="93"/>
                    </a:lnTo>
                    <a:lnTo>
                      <a:pt x="152" y="92"/>
                    </a:lnTo>
                    <a:lnTo>
                      <a:pt x="159" y="92"/>
                    </a:lnTo>
                    <a:lnTo>
                      <a:pt x="166" y="92"/>
                    </a:lnTo>
                    <a:lnTo>
                      <a:pt x="173" y="93"/>
                    </a:lnTo>
                    <a:lnTo>
                      <a:pt x="179" y="95"/>
                    </a:lnTo>
                    <a:lnTo>
                      <a:pt x="185" y="97"/>
                    </a:lnTo>
                    <a:lnTo>
                      <a:pt x="191" y="100"/>
                    </a:lnTo>
                    <a:lnTo>
                      <a:pt x="197" y="103"/>
                    </a:lnTo>
                    <a:lnTo>
                      <a:pt x="202" y="107"/>
                    </a:lnTo>
                    <a:lnTo>
                      <a:pt x="206" y="112"/>
                    </a:lnTo>
                    <a:lnTo>
                      <a:pt x="211" y="116"/>
                    </a:lnTo>
                    <a:lnTo>
                      <a:pt x="215" y="122"/>
                    </a:lnTo>
                    <a:lnTo>
                      <a:pt x="218" y="127"/>
                    </a:lnTo>
                    <a:lnTo>
                      <a:pt x="221" y="133"/>
                    </a:lnTo>
                    <a:lnTo>
                      <a:pt x="223" y="139"/>
                    </a:lnTo>
                    <a:lnTo>
                      <a:pt x="225" y="145"/>
                    </a:lnTo>
                    <a:lnTo>
                      <a:pt x="226" y="152"/>
                    </a:lnTo>
                    <a:lnTo>
                      <a:pt x="226" y="159"/>
                    </a:lnTo>
                    <a:lnTo>
                      <a:pt x="318" y="159"/>
                    </a:lnTo>
                    <a:lnTo>
                      <a:pt x="318" y="156"/>
                    </a:lnTo>
                    <a:lnTo>
                      <a:pt x="318" y="153"/>
                    </a:lnTo>
                    <a:lnTo>
                      <a:pt x="318" y="150"/>
                    </a:lnTo>
                    <a:lnTo>
                      <a:pt x="318" y="147"/>
                    </a:lnTo>
                    <a:lnTo>
                      <a:pt x="292" y="142"/>
                    </a:lnTo>
                    <a:lnTo>
                      <a:pt x="291" y="142"/>
                    </a:lnTo>
                    <a:lnTo>
                      <a:pt x="290" y="140"/>
                    </a:lnTo>
                    <a:lnTo>
                      <a:pt x="289" y="133"/>
                    </a:lnTo>
                    <a:lnTo>
                      <a:pt x="288" y="126"/>
                    </a:lnTo>
                    <a:lnTo>
                      <a:pt x="286" y="119"/>
                    </a:lnTo>
                    <a:lnTo>
                      <a:pt x="283" y="112"/>
                    </a:lnTo>
                    <a:lnTo>
                      <a:pt x="282" y="110"/>
                    </a:lnTo>
                    <a:lnTo>
                      <a:pt x="284" y="109"/>
                    </a:lnTo>
                    <a:lnTo>
                      <a:pt x="304" y="94"/>
                    </a:lnTo>
                    <a:lnTo>
                      <a:pt x="303" y="91"/>
                    </a:lnTo>
                    <a:lnTo>
                      <a:pt x="302" y="88"/>
                    </a:lnTo>
                    <a:lnTo>
                      <a:pt x="300" y="85"/>
                    </a:lnTo>
                    <a:lnTo>
                      <a:pt x="298" y="82"/>
                    </a:lnTo>
                    <a:lnTo>
                      <a:pt x="297" y="79"/>
                    </a:lnTo>
                    <a:lnTo>
                      <a:pt x="295" y="76"/>
                    </a:lnTo>
                    <a:lnTo>
                      <a:pt x="293" y="73"/>
                    </a:lnTo>
                    <a:lnTo>
                      <a:pt x="292" y="71"/>
                    </a:lnTo>
                    <a:lnTo>
                      <a:pt x="268" y="80"/>
                    </a:lnTo>
                    <a:lnTo>
                      <a:pt x="266" y="80"/>
                    </a:lnTo>
                    <a:lnTo>
                      <a:pt x="265" y="79"/>
                    </a:lnTo>
                    <a:lnTo>
                      <a:pt x="263" y="76"/>
                    </a:lnTo>
                    <a:lnTo>
                      <a:pt x="260" y="73"/>
                    </a:lnTo>
                    <a:lnTo>
                      <a:pt x="258" y="71"/>
                    </a:lnTo>
                    <a:lnTo>
                      <a:pt x="256" y="68"/>
                    </a:lnTo>
                    <a:lnTo>
                      <a:pt x="253" y="65"/>
                    </a:lnTo>
                    <a:lnTo>
                      <a:pt x="250" y="63"/>
                    </a:lnTo>
                    <a:lnTo>
                      <a:pt x="248" y="60"/>
                    </a:lnTo>
                    <a:lnTo>
                      <a:pt x="245" y="58"/>
                    </a:lnTo>
                    <a:lnTo>
                      <a:pt x="244" y="57"/>
                    </a:lnTo>
                    <a:lnTo>
                      <a:pt x="244" y="55"/>
                    </a:lnTo>
                    <a:lnTo>
                      <a:pt x="252" y="29"/>
                    </a:lnTo>
                    <a:lnTo>
                      <a:pt x="249" y="28"/>
                    </a:lnTo>
                    <a:lnTo>
                      <a:pt x="247" y="26"/>
                    </a:lnTo>
                    <a:lnTo>
                      <a:pt x="244" y="24"/>
                    </a:lnTo>
                    <a:lnTo>
                      <a:pt x="241" y="22"/>
                    </a:lnTo>
                    <a:lnTo>
                      <a:pt x="238" y="21"/>
                    </a:lnTo>
                    <a:lnTo>
                      <a:pt x="236" y="19"/>
                    </a:lnTo>
                    <a:lnTo>
                      <a:pt x="233" y="18"/>
                    </a:lnTo>
                    <a:lnTo>
                      <a:pt x="230" y="16"/>
                    </a:lnTo>
                    <a:lnTo>
                      <a:pt x="215" y="36"/>
                    </a:lnTo>
                    <a:lnTo>
                      <a:pt x="214" y="38"/>
                    </a:lnTo>
                    <a:lnTo>
                      <a:pt x="212" y="37"/>
                    </a:lnTo>
                    <a:lnTo>
                      <a:pt x="208" y="36"/>
                    </a:lnTo>
                    <a:lnTo>
                      <a:pt x="204" y="34"/>
                    </a:lnTo>
                    <a:lnTo>
                      <a:pt x="200" y="33"/>
                    </a:lnTo>
                    <a:lnTo>
                      <a:pt x="196" y="31"/>
                    </a:lnTo>
                    <a:lnTo>
                      <a:pt x="192" y="30"/>
                    </a:lnTo>
                    <a:lnTo>
                      <a:pt x="188" y="29"/>
                    </a:lnTo>
                    <a:lnTo>
                      <a:pt x="184" y="29"/>
                    </a:lnTo>
                    <a:lnTo>
                      <a:pt x="179" y="28"/>
                    </a:lnTo>
                    <a:lnTo>
                      <a:pt x="178" y="27"/>
                    </a:lnTo>
                    <a:lnTo>
                      <a:pt x="178" y="26"/>
                    </a:lnTo>
                    <a:lnTo>
                      <a:pt x="174" y="0"/>
                    </a:lnTo>
                    <a:lnTo>
                      <a:pt x="172" y="0"/>
                    </a:lnTo>
                    <a:lnTo>
                      <a:pt x="171" y="0"/>
                    </a:lnTo>
                    <a:lnTo>
                      <a:pt x="169" y="0"/>
                    </a:lnTo>
                    <a:lnTo>
                      <a:pt x="167" y="0"/>
                    </a:lnTo>
                    <a:lnTo>
                      <a:pt x="165" y="0"/>
                    </a:lnTo>
                    <a:lnTo>
                      <a:pt x="163" y="0"/>
                    </a:lnTo>
                    <a:lnTo>
                      <a:pt x="161" y="0"/>
                    </a:lnTo>
                    <a:lnTo>
                      <a:pt x="159" y="0"/>
                    </a:lnTo>
                    <a:lnTo>
                      <a:pt x="158" y="0"/>
                    </a:lnTo>
                    <a:lnTo>
                      <a:pt x="156" y="0"/>
                    </a:lnTo>
                    <a:lnTo>
                      <a:pt x="155" y="0"/>
                    </a:lnTo>
                    <a:lnTo>
                      <a:pt x="153" y="0"/>
                    </a:lnTo>
                    <a:lnTo>
                      <a:pt x="152" y="0"/>
                    </a:lnTo>
                    <a:lnTo>
                      <a:pt x="150" y="0"/>
                    </a:lnTo>
                    <a:lnTo>
                      <a:pt x="149" y="0"/>
                    </a:lnTo>
                    <a:lnTo>
                      <a:pt x="147" y="0"/>
                    </a:lnTo>
                    <a:lnTo>
                      <a:pt x="144" y="25"/>
                    </a:lnTo>
                    <a:lnTo>
                      <a:pt x="143" y="27"/>
                    </a:lnTo>
                    <a:lnTo>
                      <a:pt x="141" y="27"/>
                    </a:lnTo>
                    <a:lnTo>
                      <a:pt x="138" y="28"/>
                    </a:lnTo>
                    <a:lnTo>
                      <a:pt x="134" y="29"/>
                    </a:lnTo>
                    <a:lnTo>
                      <a:pt x="130" y="29"/>
                    </a:lnTo>
                    <a:lnTo>
                      <a:pt x="127" y="30"/>
                    </a:lnTo>
                    <a:lnTo>
                      <a:pt x="123" y="31"/>
                    </a:lnTo>
                    <a:lnTo>
                      <a:pt x="119" y="32"/>
                    </a:lnTo>
                    <a:lnTo>
                      <a:pt x="116" y="34"/>
                    </a:lnTo>
                    <a:lnTo>
                      <a:pt x="112" y="35"/>
                    </a:lnTo>
                    <a:lnTo>
                      <a:pt x="111" y="35"/>
                    </a:lnTo>
                    <a:lnTo>
                      <a:pt x="109" y="34"/>
                    </a:lnTo>
                    <a:lnTo>
                      <a:pt x="93" y="14"/>
                    </a:lnTo>
                    <a:lnTo>
                      <a:pt x="89" y="15"/>
                    </a:lnTo>
                    <a:lnTo>
                      <a:pt x="86" y="17"/>
                    </a:lnTo>
                    <a:lnTo>
                      <a:pt x="83" y="19"/>
                    </a:lnTo>
                    <a:lnTo>
                      <a:pt x="80" y="21"/>
                    </a:lnTo>
                    <a:lnTo>
                      <a:pt x="77" y="22"/>
                    </a:lnTo>
                    <a:lnTo>
                      <a:pt x="74" y="24"/>
                    </a:lnTo>
                    <a:lnTo>
                      <a:pt x="71" y="26"/>
                    </a:lnTo>
                    <a:lnTo>
                      <a:pt x="68" y="28"/>
                    </a:lnTo>
                    <a:lnTo>
                      <a:pt x="76" y="54"/>
                    </a:lnTo>
                    <a:lnTo>
                      <a:pt x="76" y="55"/>
                    </a:lnTo>
                    <a:lnTo>
                      <a:pt x="75" y="56"/>
                    </a:lnTo>
                    <a:lnTo>
                      <a:pt x="73" y="59"/>
                    </a:lnTo>
                    <a:lnTo>
                      <a:pt x="70" y="61"/>
                    </a:lnTo>
                    <a:lnTo>
                      <a:pt x="68" y="63"/>
                    </a:lnTo>
                    <a:lnTo>
                      <a:pt x="65" y="65"/>
                    </a:lnTo>
                    <a:lnTo>
                      <a:pt x="63" y="68"/>
                    </a:lnTo>
                    <a:lnTo>
                      <a:pt x="61" y="70"/>
                    </a:lnTo>
                    <a:lnTo>
                      <a:pt x="59" y="73"/>
                    </a:lnTo>
                    <a:lnTo>
                      <a:pt x="56" y="75"/>
                    </a:lnTo>
                    <a:lnTo>
                      <a:pt x="55" y="77"/>
                    </a:lnTo>
                    <a:lnTo>
                      <a:pt x="54" y="76"/>
                    </a:lnTo>
                    <a:lnTo>
                      <a:pt x="30" y="66"/>
                    </a:lnTo>
                    <a:lnTo>
                      <a:pt x="28" y="69"/>
                    </a:lnTo>
                    <a:lnTo>
                      <a:pt x="26" y="72"/>
                    </a:lnTo>
                    <a:lnTo>
                      <a:pt x="24" y="75"/>
                    </a:lnTo>
                    <a:lnTo>
                      <a:pt x="22" y="78"/>
                    </a:lnTo>
                    <a:lnTo>
                      <a:pt x="20" y="81"/>
                    </a:lnTo>
                    <a:lnTo>
                      <a:pt x="18" y="84"/>
                    </a:lnTo>
                    <a:lnTo>
                      <a:pt x="17" y="88"/>
                    </a:lnTo>
                    <a:lnTo>
                      <a:pt x="15" y="91"/>
                    </a:lnTo>
                    <a:lnTo>
                      <a:pt x="35" y="107"/>
                    </a:lnTo>
                    <a:lnTo>
                      <a:pt x="37" y="108"/>
                    </a:lnTo>
                    <a:lnTo>
                      <a:pt x="36" y="110"/>
                    </a:lnTo>
                    <a:lnTo>
                      <a:pt x="34" y="116"/>
                    </a:lnTo>
                    <a:lnTo>
                      <a:pt x="32" y="122"/>
                    </a:lnTo>
                    <a:lnTo>
                      <a:pt x="30" y="127"/>
                    </a:lnTo>
                    <a:lnTo>
                      <a:pt x="29" y="134"/>
                    </a:lnTo>
                    <a:lnTo>
                      <a:pt x="29" y="135"/>
                    </a:lnTo>
                    <a:lnTo>
                      <a:pt x="27" y="135"/>
                    </a:lnTo>
                    <a:lnTo>
                      <a:pt x="1" y="141"/>
                    </a:lnTo>
                    <a:lnTo>
                      <a:pt x="0" y="146"/>
                    </a:lnTo>
                    <a:lnTo>
                      <a:pt x="0" y="150"/>
                    </a:lnTo>
                    <a:lnTo>
                      <a:pt x="0" y="155"/>
                    </a:lnTo>
                    <a:lnTo>
                      <a:pt x="0" y="159"/>
                    </a:lnTo>
                    <a:lnTo>
                      <a:pt x="0" y="162"/>
                    </a:lnTo>
                    <a:lnTo>
                      <a:pt x="0" y="166"/>
                    </a:lnTo>
                    <a:lnTo>
                      <a:pt x="0" y="169"/>
                    </a:lnTo>
                    <a:lnTo>
                      <a:pt x="0" y="172"/>
                    </a:lnTo>
                    <a:lnTo>
                      <a:pt x="26" y="177"/>
                    </a:lnTo>
                    <a:lnTo>
                      <a:pt x="28" y="177"/>
                    </a:lnTo>
                    <a:lnTo>
                      <a:pt x="28" y="179"/>
                    </a:lnTo>
                    <a:lnTo>
                      <a:pt x="29" y="186"/>
                    </a:lnTo>
                    <a:lnTo>
                      <a:pt x="31" y="192"/>
                    </a:lnTo>
                    <a:lnTo>
                      <a:pt x="33" y="198"/>
                    </a:lnTo>
                    <a:lnTo>
                      <a:pt x="35" y="204"/>
                    </a:lnTo>
                    <a:lnTo>
                      <a:pt x="35" y="206"/>
                    </a:lnTo>
                    <a:lnTo>
                      <a:pt x="34" y="207"/>
                    </a:lnTo>
                    <a:lnTo>
                      <a:pt x="13" y="223"/>
                    </a:lnTo>
                    <a:lnTo>
                      <a:pt x="15" y="226"/>
                    </a:lnTo>
                    <a:lnTo>
                      <a:pt x="16" y="229"/>
                    </a:lnTo>
                    <a:lnTo>
                      <a:pt x="18" y="232"/>
                    </a:lnTo>
                    <a:lnTo>
                      <a:pt x="20" y="236"/>
                    </a:lnTo>
                    <a:lnTo>
                      <a:pt x="21" y="239"/>
                    </a:lnTo>
                    <a:lnTo>
                      <a:pt x="23" y="242"/>
                    </a:lnTo>
                    <a:lnTo>
                      <a:pt x="25" y="244"/>
                    </a:lnTo>
                    <a:lnTo>
                      <a:pt x="27" y="247"/>
                    </a:lnTo>
                    <a:lnTo>
                      <a:pt x="50" y="238"/>
                    </a:lnTo>
                    <a:lnTo>
                      <a:pt x="52" y="237"/>
                    </a:lnTo>
                    <a:lnTo>
                      <a:pt x="53" y="238"/>
                    </a:lnTo>
                    <a:lnTo>
                      <a:pt x="55" y="241"/>
                    </a:lnTo>
                    <a:lnTo>
                      <a:pt x="58" y="244"/>
                    </a:lnTo>
                    <a:lnTo>
                      <a:pt x="60" y="247"/>
                    </a:lnTo>
                    <a:lnTo>
                      <a:pt x="62" y="250"/>
                    </a:lnTo>
                    <a:lnTo>
                      <a:pt x="65" y="252"/>
                    </a:lnTo>
                    <a:lnTo>
                      <a:pt x="68" y="255"/>
                    </a:lnTo>
                    <a:lnTo>
                      <a:pt x="70" y="258"/>
                    </a:lnTo>
                    <a:lnTo>
                      <a:pt x="73" y="260"/>
                    </a:lnTo>
                    <a:lnTo>
                      <a:pt x="74" y="261"/>
                    </a:lnTo>
                    <a:lnTo>
                      <a:pt x="74" y="263"/>
                    </a:lnTo>
                    <a:lnTo>
                      <a:pt x="64" y="287"/>
                    </a:lnTo>
                    <a:lnTo>
                      <a:pt x="67" y="289"/>
                    </a:lnTo>
                    <a:lnTo>
                      <a:pt x="70" y="291"/>
                    </a:lnTo>
                    <a:lnTo>
                      <a:pt x="73" y="293"/>
                    </a:lnTo>
                    <a:lnTo>
                      <a:pt x="76" y="295"/>
                    </a:lnTo>
                    <a:lnTo>
                      <a:pt x="79" y="297"/>
                    </a:lnTo>
                    <a:lnTo>
                      <a:pt x="83" y="299"/>
                    </a:lnTo>
                    <a:lnTo>
                      <a:pt x="86" y="301"/>
                    </a:lnTo>
                    <a:lnTo>
                      <a:pt x="89" y="302"/>
                    </a:lnTo>
                    <a:lnTo>
                      <a:pt x="105" y="282"/>
                    </a:lnTo>
                    <a:lnTo>
                      <a:pt x="106" y="281"/>
                    </a:lnTo>
                    <a:lnTo>
                      <a:pt x="108" y="281"/>
                    </a:lnTo>
                    <a:lnTo>
                      <a:pt x="112" y="283"/>
                    </a:lnTo>
                    <a:lnTo>
                      <a:pt x="115" y="284"/>
                    </a:lnTo>
                    <a:lnTo>
                      <a:pt x="119" y="285"/>
                    </a:lnTo>
                    <a:lnTo>
                      <a:pt x="123" y="287"/>
                    </a:lnTo>
                    <a:lnTo>
                      <a:pt x="127" y="288"/>
                    </a:lnTo>
                    <a:lnTo>
                      <a:pt x="130" y="289"/>
                    </a:lnTo>
                    <a:lnTo>
                      <a:pt x="134" y="289"/>
                    </a:lnTo>
                    <a:lnTo>
                      <a:pt x="138" y="290"/>
                    </a:lnTo>
                    <a:lnTo>
                      <a:pt x="140" y="290"/>
                    </a:lnTo>
                    <a:lnTo>
                      <a:pt x="140" y="292"/>
                    </a:lnTo>
                    <a:lnTo>
                      <a:pt x="143" y="317"/>
                    </a:lnTo>
                    <a:lnTo>
                      <a:pt x="145" y="318"/>
                    </a:lnTo>
                    <a:lnTo>
                      <a:pt x="147" y="318"/>
                    </a:lnTo>
                    <a:lnTo>
                      <a:pt x="149" y="318"/>
                    </a:lnTo>
                    <a:lnTo>
                      <a:pt x="151" y="318"/>
                    </a:lnTo>
                    <a:lnTo>
                      <a:pt x="153" y="319"/>
                    </a:lnTo>
                    <a:lnTo>
                      <a:pt x="155" y="319"/>
                    </a:lnTo>
                    <a:lnTo>
                      <a:pt x="157" y="319"/>
                    </a:lnTo>
                    <a:lnTo>
                      <a:pt x="159" y="319"/>
                    </a:lnTo>
                    <a:lnTo>
                      <a:pt x="161" y="319"/>
                    </a:lnTo>
                    <a:lnTo>
                      <a:pt x="162" y="319"/>
                    </a:lnTo>
                    <a:lnTo>
                      <a:pt x="163" y="319"/>
                    </a:lnTo>
                    <a:lnTo>
                      <a:pt x="165" y="318"/>
                    </a:lnTo>
                    <a:lnTo>
                      <a:pt x="166" y="318"/>
                    </a:lnTo>
                    <a:lnTo>
                      <a:pt x="168" y="318"/>
                    </a:lnTo>
                    <a:lnTo>
                      <a:pt x="169" y="318"/>
                    </a:lnTo>
                    <a:lnTo>
                      <a:pt x="171" y="318"/>
                    </a:lnTo>
                    <a:lnTo>
                      <a:pt x="175" y="292"/>
                    </a:lnTo>
                    <a:lnTo>
                      <a:pt x="176" y="291"/>
                    </a:lnTo>
                    <a:lnTo>
                      <a:pt x="177" y="290"/>
                    </a:lnTo>
                    <a:lnTo>
                      <a:pt x="181" y="290"/>
                    </a:lnTo>
                    <a:lnTo>
                      <a:pt x="184" y="289"/>
                    </a:lnTo>
                    <a:lnTo>
                      <a:pt x="188" y="289"/>
                    </a:lnTo>
                    <a:lnTo>
                      <a:pt x="191" y="288"/>
                    </a:lnTo>
                    <a:lnTo>
                      <a:pt x="195" y="287"/>
                    </a:lnTo>
                    <a:lnTo>
                      <a:pt x="198" y="286"/>
                    </a:lnTo>
                    <a:lnTo>
                      <a:pt x="201" y="285"/>
                    </a:lnTo>
                    <a:lnTo>
                      <a:pt x="205" y="284"/>
                    </a:lnTo>
                    <a:lnTo>
                      <a:pt x="206" y="283"/>
                    </a:lnTo>
                    <a:lnTo>
                      <a:pt x="208" y="284"/>
                    </a:lnTo>
                    <a:lnTo>
                      <a:pt x="223" y="305"/>
                    </a:lnTo>
                    <a:lnTo>
                      <a:pt x="226" y="304"/>
                    </a:lnTo>
                    <a:lnTo>
                      <a:pt x="229" y="302"/>
                    </a:lnTo>
                    <a:lnTo>
                      <a:pt x="232" y="301"/>
                    </a:lnTo>
                    <a:lnTo>
                      <a:pt x="235" y="299"/>
                    </a:lnTo>
                    <a:lnTo>
                      <a:pt x="238" y="298"/>
                    </a:lnTo>
                    <a:lnTo>
                      <a:pt x="241" y="296"/>
                    </a:lnTo>
                    <a:lnTo>
                      <a:pt x="243" y="294"/>
                    </a:lnTo>
                    <a:lnTo>
                      <a:pt x="246" y="292"/>
                    </a:lnTo>
                    <a:lnTo>
                      <a:pt x="241" y="265"/>
                    </a:lnTo>
                    <a:lnTo>
                      <a:pt x="241" y="263"/>
                    </a:lnTo>
                    <a:lnTo>
                      <a:pt x="242" y="262"/>
                    </a:lnTo>
                    <a:lnTo>
                      <a:pt x="245" y="260"/>
                    </a:lnTo>
                    <a:lnTo>
                      <a:pt x="247" y="258"/>
                    </a:lnTo>
                    <a:lnTo>
                      <a:pt x="250" y="256"/>
                    </a:lnTo>
                    <a:lnTo>
                      <a:pt x="252" y="253"/>
                    </a:lnTo>
                    <a:lnTo>
                      <a:pt x="255" y="251"/>
                    </a:lnTo>
                    <a:lnTo>
                      <a:pt x="257" y="248"/>
                    </a:lnTo>
                    <a:lnTo>
                      <a:pt x="259" y="246"/>
                    </a:lnTo>
                    <a:lnTo>
                      <a:pt x="261" y="243"/>
                    </a:lnTo>
                    <a:lnTo>
                      <a:pt x="263" y="242"/>
                    </a:lnTo>
                    <a:lnTo>
                      <a:pt x="264" y="242"/>
                    </a:lnTo>
                    <a:lnTo>
                      <a:pt x="288" y="253"/>
                    </a:lnTo>
                    <a:lnTo>
                      <a:pt x="290" y="250"/>
                    </a:lnTo>
                    <a:lnTo>
                      <a:pt x="292" y="247"/>
                    </a:lnTo>
                    <a:lnTo>
                      <a:pt x="294" y="244"/>
                    </a:lnTo>
                    <a:lnTo>
                      <a:pt x="296" y="241"/>
                    </a:lnTo>
                    <a:lnTo>
                      <a:pt x="297" y="238"/>
                    </a:lnTo>
                    <a:lnTo>
                      <a:pt x="299" y="235"/>
                    </a:lnTo>
                    <a:lnTo>
                      <a:pt x="301" y="232"/>
                    </a:lnTo>
                    <a:lnTo>
                      <a:pt x="302" y="229"/>
                    </a:lnTo>
                    <a:lnTo>
                      <a:pt x="283" y="212"/>
                    </a:lnTo>
                    <a:lnTo>
                      <a:pt x="281" y="210"/>
                    </a:lnTo>
                    <a:lnTo>
                      <a:pt x="282" y="209"/>
                    </a:lnTo>
                    <a:lnTo>
                      <a:pt x="283" y="205"/>
                    </a:lnTo>
                    <a:lnTo>
                      <a:pt x="285" y="202"/>
                    </a:lnTo>
                    <a:lnTo>
                      <a:pt x="286" y="198"/>
                    </a:lnTo>
                    <a:lnTo>
                      <a:pt x="287" y="194"/>
                    </a:lnTo>
                    <a:lnTo>
                      <a:pt x="288" y="190"/>
                    </a:lnTo>
                    <a:lnTo>
                      <a:pt x="289" y="186"/>
                    </a:lnTo>
                    <a:lnTo>
                      <a:pt x="290" y="183"/>
                    </a:lnTo>
                    <a:lnTo>
                      <a:pt x="290" y="179"/>
                    </a:lnTo>
                    <a:lnTo>
                      <a:pt x="290" y="177"/>
                    </a:lnTo>
                    <a:lnTo>
                      <a:pt x="292" y="177"/>
                    </a:lnTo>
                    <a:lnTo>
                      <a:pt x="318" y="171"/>
                    </a:lnTo>
                    <a:lnTo>
                      <a:pt x="318" y="168"/>
                    </a:lnTo>
                    <a:lnTo>
                      <a:pt x="318" y="165"/>
                    </a:lnTo>
                    <a:lnTo>
                      <a:pt x="318" y="162"/>
                    </a:lnTo>
                    <a:lnTo>
                      <a:pt x="318" y="159"/>
                    </a:lnTo>
                    <a:lnTo>
                      <a:pt x="226"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8" name="Freeform 91"/>
              <p:cNvSpPr>
                <a:spLocks/>
              </p:cNvSpPr>
              <p:nvPr/>
            </p:nvSpPr>
            <p:spPr bwMode="auto">
              <a:xfrm>
                <a:off x="8273" y="1924"/>
                <a:ext cx="242" cy="243"/>
              </a:xfrm>
              <a:custGeom>
                <a:avLst/>
                <a:gdLst>
                  <a:gd name="T0" fmla="*/ 237 w 242"/>
                  <a:gd name="T1" fmla="*/ 97 h 243"/>
                  <a:gd name="T2" fmla="*/ 225 w 242"/>
                  <a:gd name="T3" fmla="*/ 66 h 243"/>
                  <a:gd name="T4" fmla="*/ 206 w 242"/>
                  <a:gd name="T5" fmla="*/ 39 h 243"/>
                  <a:gd name="T6" fmla="*/ 179 w 242"/>
                  <a:gd name="T7" fmla="*/ 20 h 243"/>
                  <a:gd name="T8" fmla="*/ 148 w 242"/>
                  <a:gd name="T9" fmla="*/ 8 h 243"/>
                  <a:gd name="T10" fmla="*/ 113 w 242"/>
                  <a:gd name="T11" fmla="*/ 7 h 243"/>
                  <a:gd name="T12" fmla="*/ 81 w 242"/>
                  <a:gd name="T13" fmla="*/ 15 h 243"/>
                  <a:gd name="T14" fmla="*/ 53 w 242"/>
                  <a:gd name="T15" fmla="*/ 32 h 243"/>
                  <a:gd name="T16" fmla="*/ 31 w 242"/>
                  <a:gd name="T17" fmla="*/ 56 h 243"/>
                  <a:gd name="T18" fmla="*/ 17 w 242"/>
                  <a:gd name="T19" fmla="*/ 86 h 243"/>
                  <a:gd name="T20" fmla="*/ 12 w 242"/>
                  <a:gd name="T21" fmla="*/ 120 h 243"/>
                  <a:gd name="T22" fmla="*/ 17 w 242"/>
                  <a:gd name="T23" fmla="*/ 154 h 243"/>
                  <a:gd name="T24" fmla="*/ 31 w 242"/>
                  <a:gd name="T25" fmla="*/ 183 h 243"/>
                  <a:gd name="T26" fmla="*/ 53 w 242"/>
                  <a:gd name="T27" fmla="*/ 208 h 243"/>
                  <a:gd name="T28" fmla="*/ 81 w 242"/>
                  <a:gd name="T29" fmla="*/ 225 h 243"/>
                  <a:gd name="T30" fmla="*/ 113 w 242"/>
                  <a:gd name="T31" fmla="*/ 233 h 243"/>
                  <a:gd name="T32" fmla="*/ 148 w 242"/>
                  <a:gd name="T33" fmla="*/ 231 h 243"/>
                  <a:gd name="T34" fmla="*/ 179 w 242"/>
                  <a:gd name="T35" fmla="*/ 220 h 243"/>
                  <a:gd name="T36" fmla="*/ 206 w 242"/>
                  <a:gd name="T37" fmla="*/ 200 h 243"/>
                  <a:gd name="T38" fmla="*/ 225 w 242"/>
                  <a:gd name="T39" fmla="*/ 174 h 243"/>
                  <a:gd name="T40" fmla="*/ 237 w 242"/>
                  <a:gd name="T41" fmla="*/ 143 h 243"/>
                  <a:gd name="T42" fmla="*/ 242 w 242"/>
                  <a:gd name="T43" fmla="*/ 122 h 243"/>
                  <a:gd name="T44" fmla="*/ 237 w 242"/>
                  <a:gd name="T45" fmla="*/ 158 h 243"/>
                  <a:gd name="T46" fmla="*/ 222 w 242"/>
                  <a:gd name="T47" fmla="*/ 190 h 243"/>
                  <a:gd name="T48" fmla="*/ 198 w 242"/>
                  <a:gd name="T49" fmla="*/ 216 h 243"/>
                  <a:gd name="T50" fmla="*/ 168 w 242"/>
                  <a:gd name="T51" fmla="*/ 234 h 243"/>
                  <a:gd name="T52" fmla="*/ 134 w 242"/>
                  <a:gd name="T53" fmla="*/ 243 h 243"/>
                  <a:gd name="T54" fmla="*/ 109 w 242"/>
                  <a:gd name="T55" fmla="*/ 243 h 243"/>
                  <a:gd name="T56" fmla="*/ 91 w 242"/>
                  <a:gd name="T57" fmla="*/ 240 h 243"/>
                  <a:gd name="T58" fmla="*/ 74 w 242"/>
                  <a:gd name="T59" fmla="*/ 234 h 243"/>
                  <a:gd name="T60" fmla="*/ 59 w 242"/>
                  <a:gd name="T61" fmla="*/ 226 h 243"/>
                  <a:gd name="T62" fmla="*/ 45 w 242"/>
                  <a:gd name="T63" fmla="*/ 216 h 243"/>
                  <a:gd name="T64" fmla="*/ 36 w 242"/>
                  <a:gd name="T65" fmla="*/ 208 h 243"/>
                  <a:gd name="T66" fmla="*/ 36 w 242"/>
                  <a:gd name="T67" fmla="*/ 206 h 243"/>
                  <a:gd name="T68" fmla="*/ 35 w 242"/>
                  <a:gd name="T69" fmla="*/ 202 h 243"/>
                  <a:gd name="T70" fmla="*/ 32 w 242"/>
                  <a:gd name="T71" fmla="*/ 199 h 243"/>
                  <a:gd name="T72" fmla="*/ 28 w 242"/>
                  <a:gd name="T73" fmla="*/ 198 h 243"/>
                  <a:gd name="T74" fmla="*/ 27 w 242"/>
                  <a:gd name="T75" fmla="*/ 198 h 243"/>
                  <a:gd name="T76" fmla="*/ 11 w 242"/>
                  <a:gd name="T77" fmla="*/ 173 h 243"/>
                  <a:gd name="T78" fmla="*/ 1 w 242"/>
                  <a:gd name="T79" fmla="*/ 143 h 243"/>
                  <a:gd name="T80" fmla="*/ 0 w 242"/>
                  <a:gd name="T81" fmla="*/ 109 h 243"/>
                  <a:gd name="T82" fmla="*/ 9 w 242"/>
                  <a:gd name="T83" fmla="*/ 75 h 243"/>
                  <a:gd name="T84" fmla="*/ 27 w 242"/>
                  <a:gd name="T85" fmla="*/ 45 h 243"/>
                  <a:gd name="T86" fmla="*/ 53 w 242"/>
                  <a:gd name="T87" fmla="*/ 21 h 243"/>
                  <a:gd name="T88" fmla="*/ 85 w 242"/>
                  <a:gd name="T89" fmla="*/ 6 h 243"/>
                  <a:gd name="T90" fmla="*/ 121 w 242"/>
                  <a:gd name="T91" fmla="*/ 0 h 243"/>
                  <a:gd name="T92" fmla="*/ 157 w 242"/>
                  <a:gd name="T93" fmla="*/ 6 h 243"/>
                  <a:gd name="T94" fmla="*/ 189 w 242"/>
                  <a:gd name="T95" fmla="*/ 21 h 243"/>
                  <a:gd name="T96" fmla="*/ 215 w 242"/>
                  <a:gd name="T97" fmla="*/ 45 h 243"/>
                  <a:gd name="T98" fmla="*/ 233 w 242"/>
                  <a:gd name="T99" fmla="*/ 75 h 243"/>
                  <a:gd name="T100" fmla="*/ 242 w 242"/>
                  <a:gd name="T101" fmla="*/ 10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2" h="243">
                    <a:moveTo>
                      <a:pt x="239" y="120"/>
                    </a:moveTo>
                    <a:lnTo>
                      <a:pt x="238" y="108"/>
                    </a:lnTo>
                    <a:lnTo>
                      <a:pt x="237" y="97"/>
                    </a:lnTo>
                    <a:lnTo>
                      <a:pt x="234" y="86"/>
                    </a:lnTo>
                    <a:lnTo>
                      <a:pt x="230" y="76"/>
                    </a:lnTo>
                    <a:lnTo>
                      <a:pt x="225" y="66"/>
                    </a:lnTo>
                    <a:lnTo>
                      <a:pt x="220" y="56"/>
                    </a:lnTo>
                    <a:lnTo>
                      <a:pt x="213" y="47"/>
                    </a:lnTo>
                    <a:lnTo>
                      <a:pt x="206" y="39"/>
                    </a:lnTo>
                    <a:lnTo>
                      <a:pt x="197" y="32"/>
                    </a:lnTo>
                    <a:lnTo>
                      <a:pt x="189" y="26"/>
                    </a:lnTo>
                    <a:lnTo>
                      <a:pt x="179" y="20"/>
                    </a:lnTo>
                    <a:lnTo>
                      <a:pt x="169" y="15"/>
                    </a:lnTo>
                    <a:lnTo>
                      <a:pt x="159" y="11"/>
                    </a:lnTo>
                    <a:lnTo>
                      <a:pt x="148" y="8"/>
                    </a:lnTo>
                    <a:lnTo>
                      <a:pt x="137" y="7"/>
                    </a:lnTo>
                    <a:lnTo>
                      <a:pt x="125" y="6"/>
                    </a:lnTo>
                    <a:lnTo>
                      <a:pt x="113" y="7"/>
                    </a:lnTo>
                    <a:lnTo>
                      <a:pt x="102" y="8"/>
                    </a:lnTo>
                    <a:lnTo>
                      <a:pt x="91" y="11"/>
                    </a:lnTo>
                    <a:lnTo>
                      <a:pt x="81" y="15"/>
                    </a:lnTo>
                    <a:lnTo>
                      <a:pt x="71" y="20"/>
                    </a:lnTo>
                    <a:lnTo>
                      <a:pt x="62" y="26"/>
                    </a:lnTo>
                    <a:lnTo>
                      <a:pt x="53" y="32"/>
                    </a:lnTo>
                    <a:lnTo>
                      <a:pt x="45" y="39"/>
                    </a:lnTo>
                    <a:lnTo>
                      <a:pt x="37" y="47"/>
                    </a:lnTo>
                    <a:lnTo>
                      <a:pt x="31" y="56"/>
                    </a:lnTo>
                    <a:lnTo>
                      <a:pt x="25" y="66"/>
                    </a:lnTo>
                    <a:lnTo>
                      <a:pt x="21" y="76"/>
                    </a:lnTo>
                    <a:lnTo>
                      <a:pt x="17" y="86"/>
                    </a:lnTo>
                    <a:lnTo>
                      <a:pt x="14" y="97"/>
                    </a:lnTo>
                    <a:lnTo>
                      <a:pt x="12" y="108"/>
                    </a:lnTo>
                    <a:lnTo>
                      <a:pt x="12" y="120"/>
                    </a:lnTo>
                    <a:lnTo>
                      <a:pt x="12" y="132"/>
                    </a:lnTo>
                    <a:lnTo>
                      <a:pt x="14" y="143"/>
                    </a:lnTo>
                    <a:lnTo>
                      <a:pt x="17" y="154"/>
                    </a:lnTo>
                    <a:lnTo>
                      <a:pt x="21" y="164"/>
                    </a:lnTo>
                    <a:lnTo>
                      <a:pt x="25" y="174"/>
                    </a:lnTo>
                    <a:lnTo>
                      <a:pt x="31" y="183"/>
                    </a:lnTo>
                    <a:lnTo>
                      <a:pt x="37" y="192"/>
                    </a:lnTo>
                    <a:lnTo>
                      <a:pt x="45" y="200"/>
                    </a:lnTo>
                    <a:lnTo>
                      <a:pt x="53" y="208"/>
                    </a:lnTo>
                    <a:lnTo>
                      <a:pt x="62" y="214"/>
                    </a:lnTo>
                    <a:lnTo>
                      <a:pt x="71" y="220"/>
                    </a:lnTo>
                    <a:lnTo>
                      <a:pt x="81" y="225"/>
                    </a:lnTo>
                    <a:lnTo>
                      <a:pt x="91" y="229"/>
                    </a:lnTo>
                    <a:lnTo>
                      <a:pt x="102" y="231"/>
                    </a:lnTo>
                    <a:lnTo>
                      <a:pt x="113" y="233"/>
                    </a:lnTo>
                    <a:lnTo>
                      <a:pt x="125" y="234"/>
                    </a:lnTo>
                    <a:lnTo>
                      <a:pt x="137" y="233"/>
                    </a:lnTo>
                    <a:lnTo>
                      <a:pt x="148" y="231"/>
                    </a:lnTo>
                    <a:lnTo>
                      <a:pt x="159" y="229"/>
                    </a:lnTo>
                    <a:lnTo>
                      <a:pt x="169" y="225"/>
                    </a:lnTo>
                    <a:lnTo>
                      <a:pt x="179" y="220"/>
                    </a:lnTo>
                    <a:lnTo>
                      <a:pt x="189" y="214"/>
                    </a:lnTo>
                    <a:lnTo>
                      <a:pt x="197" y="208"/>
                    </a:lnTo>
                    <a:lnTo>
                      <a:pt x="206" y="200"/>
                    </a:lnTo>
                    <a:lnTo>
                      <a:pt x="213" y="192"/>
                    </a:lnTo>
                    <a:lnTo>
                      <a:pt x="220" y="183"/>
                    </a:lnTo>
                    <a:lnTo>
                      <a:pt x="225" y="174"/>
                    </a:lnTo>
                    <a:lnTo>
                      <a:pt x="230" y="164"/>
                    </a:lnTo>
                    <a:lnTo>
                      <a:pt x="234" y="154"/>
                    </a:lnTo>
                    <a:lnTo>
                      <a:pt x="237" y="143"/>
                    </a:lnTo>
                    <a:lnTo>
                      <a:pt x="238" y="132"/>
                    </a:lnTo>
                    <a:lnTo>
                      <a:pt x="239" y="120"/>
                    </a:lnTo>
                    <a:lnTo>
                      <a:pt x="242" y="122"/>
                    </a:lnTo>
                    <a:lnTo>
                      <a:pt x="242" y="134"/>
                    </a:lnTo>
                    <a:lnTo>
                      <a:pt x="240" y="146"/>
                    </a:lnTo>
                    <a:lnTo>
                      <a:pt x="237" y="158"/>
                    </a:lnTo>
                    <a:lnTo>
                      <a:pt x="233" y="169"/>
                    </a:lnTo>
                    <a:lnTo>
                      <a:pt x="228" y="180"/>
                    </a:lnTo>
                    <a:lnTo>
                      <a:pt x="222" y="190"/>
                    </a:lnTo>
                    <a:lnTo>
                      <a:pt x="215" y="199"/>
                    </a:lnTo>
                    <a:lnTo>
                      <a:pt x="207" y="208"/>
                    </a:lnTo>
                    <a:lnTo>
                      <a:pt x="198" y="216"/>
                    </a:lnTo>
                    <a:lnTo>
                      <a:pt x="189" y="223"/>
                    </a:lnTo>
                    <a:lnTo>
                      <a:pt x="179" y="229"/>
                    </a:lnTo>
                    <a:lnTo>
                      <a:pt x="168" y="234"/>
                    </a:lnTo>
                    <a:lnTo>
                      <a:pt x="157" y="238"/>
                    </a:lnTo>
                    <a:lnTo>
                      <a:pt x="145" y="241"/>
                    </a:lnTo>
                    <a:lnTo>
                      <a:pt x="134" y="243"/>
                    </a:lnTo>
                    <a:lnTo>
                      <a:pt x="121" y="243"/>
                    </a:lnTo>
                    <a:lnTo>
                      <a:pt x="115" y="243"/>
                    </a:lnTo>
                    <a:lnTo>
                      <a:pt x="109" y="243"/>
                    </a:lnTo>
                    <a:lnTo>
                      <a:pt x="103" y="242"/>
                    </a:lnTo>
                    <a:lnTo>
                      <a:pt x="97" y="241"/>
                    </a:lnTo>
                    <a:lnTo>
                      <a:pt x="91" y="240"/>
                    </a:lnTo>
                    <a:lnTo>
                      <a:pt x="85" y="238"/>
                    </a:lnTo>
                    <a:lnTo>
                      <a:pt x="80" y="236"/>
                    </a:lnTo>
                    <a:lnTo>
                      <a:pt x="74" y="234"/>
                    </a:lnTo>
                    <a:lnTo>
                      <a:pt x="69" y="232"/>
                    </a:lnTo>
                    <a:lnTo>
                      <a:pt x="64" y="229"/>
                    </a:lnTo>
                    <a:lnTo>
                      <a:pt x="59" y="226"/>
                    </a:lnTo>
                    <a:lnTo>
                      <a:pt x="54" y="223"/>
                    </a:lnTo>
                    <a:lnTo>
                      <a:pt x="49" y="220"/>
                    </a:lnTo>
                    <a:lnTo>
                      <a:pt x="45" y="216"/>
                    </a:lnTo>
                    <a:lnTo>
                      <a:pt x="40" y="213"/>
                    </a:lnTo>
                    <a:lnTo>
                      <a:pt x="36" y="209"/>
                    </a:lnTo>
                    <a:lnTo>
                      <a:pt x="36" y="208"/>
                    </a:lnTo>
                    <a:lnTo>
                      <a:pt x="36" y="207"/>
                    </a:lnTo>
                    <a:lnTo>
                      <a:pt x="36" y="206"/>
                    </a:lnTo>
                    <a:lnTo>
                      <a:pt x="36" y="204"/>
                    </a:lnTo>
                    <a:lnTo>
                      <a:pt x="36" y="203"/>
                    </a:lnTo>
                    <a:lnTo>
                      <a:pt x="35" y="202"/>
                    </a:lnTo>
                    <a:lnTo>
                      <a:pt x="34" y="200"/>
                    </a:lnTo>
                    <a:lnTo>
                      <a:pt x="33" y="199"/>
                    </a:lnTo>
                    <a:lnTo>
                      <a:pt x="32" y="199"/>
                    </a:lnTo>
                    <a:lnTo>
                      <a:pt x="30" y="198"/>
                    </a:lnTo>
                    <a:lnTo>
                      <a:pt x="28" y="198"/>
                    </a:lnTo>
                    <a:lnTo>
                      <a:pt x="27" y="198"/>
                    </a:lnTo>
                    <a:lnTo>
                      <a:pt x="21" y="190"/>
                    </a:lnTo>
                    <a:lnTo>
                      <a:pt x="15" y="182"/>
                    </a:lnTo>
                    <a:lnTo>
                      <a:pt x="11" y="173"/>
                    </a:lnTo>
                    <a:lnTo>
                      <a:pt x="7" y="163"/>
                    </a:lnTo>
                    <a:lnTo>
                      <a:pt x="4" y="153"/>
                    </a:lnTo>
                    <a:lnTo>
                      <a:pt x="1" y="143"/>
                    </a:lnTo>
                    <a:lnTo>
                      <a:pt x="0" y="133"/>
                    </a:lnTo>
                    <a:lnTo>
                      <a:pt x="0" y="122"/>
                    </a:lnTo>
                    <a:lnTo>
                      <a:pt x="0" y="109"/>
                    </a:lnTo>
                    <a:lnTo>
                      <a:pt x="2" y="98"/>
                    </a:lnTo>
                    <a:lnTo>
                      <a:pt x="5" y="86"/>
                    </a:lnTo>
                    <a:lnTo>
                      <a:pt x="9" y="75"/>
                    </a:lnTo>
                    <a:lnTo>
                      <a:pt x="14" y="64"/>
                    </a:lnTo>
                    <a:lnTo>
                      <a:pt x="21" y="54"/>
                    </a:lnTo>
                    <a:lnTo>
                      <a:pt x="27" y="45"/>
                    </a:lnTo>
                    <a:lnTo>
                      <a:pt x="35" y="36"/>
                    </a:lnTo>
                    <a:lnTo>
                      <a:pt x="44" y="28"/>
                    </a:lnTo>
                    <a:lnTo>
                      <a:pt x="53" y="21"/>
                    </a:lnTo>
                    <a:lnTo>
                      <a:pt x="63" y="15"/>
                    </a:lnTo>
                    <a:lnTo>
                      <a:pt x="74" y="10"/>
                    </a:lnTo>
                    <a:lnTo>
                      <a:pt x="85" y="6"/>
                    </a:lnTo>
                    <a:lnTo>
                      <a:pt x="97" y="3"/>
                    </a:lnTo>
                    <a:lnTo>
                      <a:pt x="109" y="1"/>
                    </a:lnTo>
                    <a:lnTo>
                      <a:pt x="121" y="0"/>
                    </a:lnTo>
                    <a:lnTo>
                      <a:pt x="134" y="1"/>
                    </a:lnTo>
                    <a:lnTo>
                      <a:pt x="145" y="3"/>
                    </a:lnTo>
                    <a:lnTo>
                      <a:pt x="157" y="6"/>
                    </a:lnTo>
                    <a:lnTo>
                      <a:pt x="168" y="10"/>
                    </a:lnTo>
                    <a:lnTo>
                      <a:pt x="179" y="15"/>
                    </a:lnTo>
                    <a:lnTo>
                      <a:pt x="189" y="21"/>
                    </a:lnTo>
                    <a:lnTo>
                      <a:pt x="198" y="28"/>
                    </a:lnTo>
                    <a:lnTo>
                      <a:pt x="207" y="36"/>
                    </a:lnTo>
                    <a:lnTo>
                      <a:pt x="215" y="45"/>
                    </a:lnTo>
                    <a:lnTo>
                      <a:pt x="222" y="54"/>
                    </a:lnTo>
                    <a:lnTo>
                      <a:pt x="228" y="64"/>
                    </a:lnTo>
                    <a:lnTo>
                      <a:pt x="233" y="75"/>
                    </a:lnTo>
                    <a:lnTo>
                      <a:pt x="237" y="86"/>
                    </a:lnTo>
                    <a:lnTo>
                      <a:pt x="240" y="98"/>
                    </a:lnTo>
                    <a:lnTo>
                      <a:pt x="242" y="109"/>
                    </a:lnTo>
                    <a:lnTo>
                      <a:pt x="242" y="122"/>
                    </a:lnTo>
                    <a:lnTo>
                      <a:pt x="239"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9" name="Freeform 92"/>
              <p:cNvSpPr>
                <a:spLocks/>
              </p:cNvSpPr>
              <p:nvPr/>
            </p:nvSpPr>
            <p:spPr bwMode="auto">
              <a:xfrm>
                <a:off x="8265" y="1916"/>
                <a:ext cx="218" cy="205"/>
              </a:xfrm>
              <a:custGeom>
                <a:avLst/>
                <a:gdLst>
                  <a:gd name="T0" fmla="*/ 135 w 218"/>
                  <a:gd name="T1" fmla="*/ 3 h 205"/>
                  <a:gd name="T2" fmla="*/ 147 w 218"/>
                  <a:gd name="T3" fmla="*/ 4 h 205"/>
                  <a:gd name="T4" fmla="*/ 159 w 218"/>
                  <a:gd name="T5" fmla="*/ 6 h 205"/>
                  <a:gd name="T6" fmla="*/ 170 w 218"/>
                  <a:gd name="T7" fmla="*/ 10 h 205"/>
                  <a:gd name="T8" fmla="*/ 181 w 218"/>
                  <a:gd name="T9" fmla="*/ 14 h 205"/>
                  <a:gd name="T10" fmla="*/ 192 w 218"/>
                  <a:gd name="T11" fmla="*/ 20 h 205"/>
                  <a:gd name="T12" fmla="*/ 202 w 218"/>
                  <a:gd name="T13" fmla="*/ 26 h 205"/>
                  <a:gd name="T14" fmla="*/ 211 w 218"/>
                  <a:gd name="T15" fmla="*/ 33 h 205"/>
                  <a:gd name="T16" fmla="*/ 216 w 218"/>
                  <a:gd name="T17" fmla="*/ 37 h 205"/>
                  <a:gd name="T18" fmla="*/ 217 w 218"/>
                  <a:gd name="T19" fmla="*/ 36 h 205"/>
                  <a:gd name="T20" fmla="*/ 213 w 218"/>
                  <a:gd name="T21" fmla="*/ 31 h 205"/>
                  <a:gd name="T22" fmla="*/ 203 w 218"/>
                  <a:gd name="T23" fmla="*/ 24 h 205"/>
                  <a:gd name="T24" fmla="*/ 193 w 218"/>
                  <a:gd name="T25" fmla="*/ 17 h 205"/>
                  <a:gd name="T26" fmla="*/ 182 w 218"/>
                  <a:gd name="T27" fmla="*/ 12 h 205"/>
                  <a:gd name="T28" fmla="*/ 171 w 218"/>
                  <a:gd name="T29" fmla="*/ 7 h 205"/>
                  <a:gd name="T30" fmla="*/ 159 w 218"/>
                  <a:gd name="T31" fmla="*/ 4 h 205"/>
                  <a:gd name="T32" fmla="*/ 148 w 218"/>
                  <a:gd name="T33" fmla="*/ 2 h 205"/>
                  <a:gd name="T34" fmla="*/ 135 w 218"/>
                  <a:gd name="T35" fmla="*/ 1 h 205"/>
                  <a:gd name="T36" fmla="*/ 116 w 218"/>
                  <a:gd name="T37" fmla="*/ 1 h 205"/>
                  <a:gd name="T38" fmla="*/ 91 w 218"/>
                  <a:gd name="T39" fmla="*/ 6 h 205"/>
                  <a:gd name="T40" fmla="*/ 68 w 218"/>
                  <a:gd name="T41" fmla="*/ 16 h 205"/>
                  <a:gd name="T42" fmla="*/ 47 w 218"/>
                  <a:gd name="T43" fmla="*/ 30 h 205"/>
                  <a:gd name="T44" fmla="*/ 29 w 218"/>
                  <a:gd name="T45" fmla="*/ 48 h 205"/>
                  <a:gd name="T46" fmla="*/ 15 w 218"/>
                  <a:gd name="T47" fmla="*/ 68 h 205"/>
                  <a:gd name="T48" fmla="*/ 5 w 218"/>
                  <a:gd name="T49" fmla="*/ 92 h 205"/>
                  <a:gd name="T50" fmla="*/ 1 w 218"/>
                  <a:gd name="T51" fmla="*/ 117 h 205"/>
                  <a:gd name="T52" fmla="*/ 0 w 218"/>
                  <a:gd name="T53" fmla="*/ 140 h 205"/>
                  <a:gd name="T54" fmla="*/ 3 w 218"/>
                  <a:gd name="T55" fmla="*/ 160 h 205"/>
                  <a:gd name="T56" fmla="*/ 9 w 218"/>
                  <a:gd name="T57" fmla="*/ 179 h 205"/>
                  <a:gd name="T58" fmla="*/ 18 w 218"/>
                  <a:gd name="T59" fmla="*/ 197 h 205"/>
                  <a:gd name="T60" fmla="*/ 24 w 218"/>
                  <a:gd name="T61" fmla="*/ 205 h 205"/>
                  <a:gd name="T62" fmla="*/ 25 w 218"/>
                  <a:gd name="T63" fmla="*/ 204 h 205"/>
                  <a:gd name="T64" fmla="*/ 20 w 218"/>
                  <a:gd name="T65" fmla="*/ 195 h 205"/>
                  <a:gd name="T66" fmla="*/ 12 w 218"/>
                  <a:gd name="T67" fmla="*/ 178 h 205"/>
                  <a:gd name="T68" fmla="*/ 6 w 218"/>
                  <a:gd name="T69" fmla="*/ 159 h 205"/>
                  <a:gd name="T70" fmla="*/ 3 w 218"/>
                  <a:gd name="T71" fmla="*/ 140 h 205"/>
                  <a:gd name="T72" fmla="*/ 3 w 218"/>
                  <a:gd name="T73" fmla="*/ 117 h 205"/>
                  <a:gd name="T74" fmla="*/ 8 w 218"/>
                  <a:gd name="T75" fmla="*/ 93 h 205"/>
                  <a:gd name="T76" fmla="*/ 17 w 218"/>
                  <a:gd name="T77" fmla="*/ 70 h 205"/>
                  <a:gd name="T78" fmla="*/ 31 w 218"/>
                  <a:gd name="T79" fmla="*/ 49 h 205"/>
                  <a:gd name="T80" fmla="*/ 44 w 218"/>
                  <a:gd name="T81" fmla="*/ 36 h 205"/>
                  <a:gd name="T82" fmla="*/ 54 w 218"/>
                  <a:gd name="T83" fmla="*/ 28 h 205"/>
                  <a:gd name="T84" fmla="*/ 64 w 218"/>
                  <a:gd name="T85" fmla="*/ 21 h 205"/>
                  <a:gd name="T86" fmla="*/ 75 w 218"/>
                  <a:gd name="T87" fmla="*/ 15 h 205"/>
                  <a:gd name="T88" fmla="*/ 86 w 218"/>
                  <a:gd name="T89" fmla="*/ 10 h 205"/>
                  <a:gd name="T90" fmla="*/ 98 w 218"/>
                  <a:gd name="T91" fmla="*/ 7 h 205"/>
                  <a:gd name="T92" fmla="*/ 110 w 218"/>
                  <a:gd name="T93" fmla="*/ 4 h 205"/>
                  <a:gd name="T94" fmla="*/ 123 w 218"/>
                  <a:gd name="T95" fmla="*/ 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8" h="205">
                    <a:moveTo>
                      <a:pt x="129" y="3"/>
                    </a:moveTo>
                    <a:lnTo>
                      <a:pt x="135" y="3"/>
                    </a:lnTo>
                    <a:lnTo>
                      <a:pt x="141" y="3"/>
                    </a:lnTo>
                    <a:lnTo>
                      <a:pt x="147" y="4"/>
                    </a:lnTo>
                    <a:lnTo>
                      <a:pt x="153" y="5"/>
                    </a:lnTo>
                    <a:lnTo>
                      <a:pt x="159" y="6"/>
                    </a:lnTo>
                    <a:lnTo>
                      <a:pt x="165" y="8"/>
                    </a:lnTo>
                    <a:lnTo>
                      <a:pt x="170" y="10"/>
                    </a:lnTo>
                    <a:lnTo>
                      <a:pt x="176" y="12"/>
                    </a:lnTo>
                    <a:lnTo>
                      <a:pt x="181" y="14"/>
                    </a:lnTo>
                    <a:lnTo>
                      <a:pt x="187" y="17"/>
                    </a:lnTo>
                    <a:lnTo>
                      <a:pt x="192" y="20"/>
                    </a:lnTo>
                    <a:lnTo>
                      <a:pt x="197" y="23"/>
                    </a:lnTo>
                    <a:lnTo>
                      <a:pt x="202" y="26"/>
                    </a:lnTo>
                    <a:lnTo>
                      <a:pt x="207" y="30"/>
                    </a:lnTo>
                    <a:lnTo>
                      <a:pt x="211" y="33"/>
                    </a:lnTo>
                    <a:lnTo>
                      <a:pt x="216" y="37"/>
                    </a:lnTo>
                    <a:lnTo>
                      <a:pt x="217" y="36"/>
                    </a:lnTo>
                    <a:lnTo>
                      <a:pt x="218" y="35"/>
                    </a:lnTo>
                    <a:lnTo>
                      <a:pt x="213" y="31"/>
                    </a:lnTo>
                    <a:lnTo>
                      <a:pt x="208" y="28"/>
                    </a:lnTo>
                    <a:lnTo>
                      <a:pt x="203" y="24"/>
                    </a:lnTo>
                    <a:lnTo>
                      <a:pt x="198" y="21"/>
                    </a:lnTo>
                    <a:lnTo>
                      <a:pt x="193" y="17"/>
                    </a:lnTo>
                    <a:lnTo>
                      <a:pt x="188" y="14"/>
                    </a:lnTo>
                    <a:lnTo>
                      <a:pt x="182" y="12"/>
                    </a:lnTo>
                    <a:lnTo>
                      <a:pt x="177" y="9"/>
                    </a:lnTo>
                    <a:lnTo>
                      <a:pt x="171" y="7"/>
                    </a:lnTo>
                    <a:lnTo>
                      <a:pt x="165" y="6"/>
                    </a:lnTo>
                    <a:lnTo>
                      <a:pt x="159" y="4"/>
                    </a:lnTo>
                    <a:lnTo>
                      <a:pt x="153" y="3"/>
                    </a:lnTo>
                    <a:lnTo>
                      <a:pt x="148" y="2"/>
                    </a:lnTo>
                    <a:lnTo>
                      <a:pt x="142" y="1"/>
                    </a:lnTo>
                    <a:lnTo>
                      <a:pt x="135" y="1"/>
                    </a:lnTo>
                    <a:lnTo>
                      <a:pt x="129" y="0"/>
                    </a:lnTo>
                    <a:lnTo>
                      <a:pt x="116" y="1"/>
                    </a:lnTo>
                    <a:lnTo>
                      <a:pt x="103" y="3"/>
                    </a:lnTo>
                    <a:lnTo>
                      <a:pt x="91" y="6"/>
                    </a:lnTo>
                    <a:lnTo>
                      <a:pt x="79" y="11"/>
                    </a:lnTo>
                    <a:lnTo>
                      <a:pt x="68" y="16"/>
                    </a:lnTo>
                    <a:lnTo>
                      <a:pt x="57" y="23"/>
                    </a:lnTo>
                    <a:lnTo>
                      <a:pt x="47" y="30"/>
                    </a:lnTo>
                    <a:lnTo>
                      <a:pt x="38" y="38"/>
                    </a:lnTo>
                    <a:lnTo>
                      <a:pt x="29" y="48"/>
                    </a:lnTo>
                    <a:lnTo>
                      <a:pt x="22" y="58"/>
                    </a:lnTo>
                    <a:lnTo>
                      <a:pt x="15" y="68"/>
                    </a:lnTo>
                    <a:lnTo>
                      <a:pt x="10" y="80"/>
                    </a:lnTo>
                    <a:lnTo>
                      <a:pt x="5" y="92"/>
                    </a:lnTo>
                    <a:lnTo>
                      <a:pt x="2" y="104"/>
                    </a:lnTo>
                    <a:lnTo>
                      <a:pt x="1" y="117"/>
                    </a:lnTo>
                    <a:lnTo>
                      <a:pt x="0" y="130"/>
                    </a:lnTo>
                    <a:lnTo>
                      <a:pt x="0" y="140"/>
                    </a:lnTo>
                    <a:lnTo>
                      <a:pt x="1" y="150"/>
                    </a:lnTo>
                    <a:lnTo>
                      <a:pt x="3" y="160"/>
                    </a:lnTo>
                    <a:lnTo>
                      <a:pt x="6" y="170"/>
                    </a:lnTo>
                    <a:lnTo>
                      <a:pt x="9" y="179"/>
                    </a:lnTo>
                    <a:lnTo>
                      <a:pt x="13" y="188"/>
                    </a:lnTo>
                    <a:lnTo>
                      <a:pt x="18" y="197"/>
                    </a:lnTo>
                    <a:lnTo>
                      <a:pt x="24" y="205"/>
                    </a:lnTo>
                    <a:lnTo>
                      <a:pt x="25" y="204"/>
                    </a:lnTo>
                    <a:lnTo>
                      <a:pt x="26" y="204"/>
                    </a:lnTo>
                    <a:lnTo>
                      <a:pt x="20" y="195"/>
                    </a:lnTo>
                    <a:lnTo>
                      <a:pt x="16" y="187"/>
                    </a:lnTo>
                    <a:lnTo>
                      <a:pt x="12" y="178"/>
                    </a:lnTo>
                    <a:lnTo>
                      <a:pt x="8" y="169"/>
                    </a:lnTo>
                    <a:lnTo>
                      <a:pt x="6" y="159"/>
                    </a:lnTo>
                    <a:lnTo>
                      <a:pt x="4" y="150"/>
                    </a:lnTo>
                    <a:lnTo>
                      <a:pt x="3" y="140"/>
                    </a:lnTo>
                    <a:lnTo>
                      <a:pt x="2" y="130"/>
                    </a:lnTo>
                    <a:lnTo>
                      <a:pt x="3" y="117"/>
                    </a:lnTo>
                    <a:lnTo>
                      <a:pt x="5" y="105"/>
                    </a:lnTo>
                    <a:lnTo>
                      <a:pt x="8" y="93"/>
                    </a:lnTo>
                    <a:lnTo>
                      <a:pt x="12" y="81"/>
                    </a:lnTo>
                    <a:lnTo>
                      <a:pt x="17" y="70"/>
                    </a:lnTo>
                    <a:lnTo>
                      <a:pt x="24" y="60"/>
                    </a:lnTo>
                    <a:lnTo>
                      <a:pt x="31" y="49"/>
                    </a:lnTo>
                    <a:lnTo>
                      <a:pt x="39" y="40"/>
                    </a:lnTo>
                    <a:lnTo>
                      <a:pt x="44" y="36"/>
                    </a:lnTo>
                    <a:lnTo>
                      <a:pt x="49" y="32"/>
                    </a:lnTo>
                    <a:lnTo>
                      <a:pt x="54" y="28"/>
                    </a:lnTo>
                    <a:lnTo>
                      <a:pt x="59" y="24"/>
                    </a:lnTo>
                    <a:lnTo>
                      <a:pt x="64" y="21"/>
                    </a:lnTo>
                    <a:lnTo>
                      <a:pt x="69" y="18"/>
                    </a:lnTo>
                    <a:lnTo>
                      <a:pt x="75" y="15"/>
                    </a:lnTo>
                    <a:lnTo>
                      <a:pt x="81" y="13"/>
                    </a:lnTo>
                    <a:lnTo>
                      <a:pt x="86" y="10"/>
                    </a:lnTo>
                    <a:lnTo>
                      <a:pt x="92" y="8"/>
                    </a:lnTo>
                    <a:lnTo>
                      <a:pt x="98" y="7"/>
                    </a:lnTo>
                    <a:lnTo>
                      <a:pt x="104" y="5"/>
                    </a:lnTo>
                    <a:lnTo>
                      <a:pt x="110" y="4"/>
                    </a:lnTo>
                    <a:lnTo>
                      <a:pt x="116" y="3"/>
                    </a:lnTo>
                    <a:lnTo>
                      <a:pt x="123" y="3"/>
                    </a:lnTo>
                    <a:lnTo>
                      <a:pt x="12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0" name="Freeform 93"/>
              <p:cNvSpPr>
                <a:spLocks/>
              </p:cNvSpPr>
              <p:nvPr/>
            </p:nvSpPr>
            <p:spPr bwMode="auto">
              <a:xfrm>
                <a:off x="8313" y="1958"/>
                <a:ext cx="210" cy="217"/>
              </a:xfrm>
              <a:custGeom>
                <a:avLst/>
                <a:gdLst>
                  <a:gd name="T0" fmla="*/ 176 w 210"/>
                  <a:gd name="T1" fmla="*/ 1 h 217"/>
                  <a:gd name="T2" fmla="*/ 175 w 210"/>
                  <a:gd name="T3" fmla="*/ 1 h 217"/>
                  <a:gd name="T4" fmla="*/ 182 w 210"/>
                  <a:gd name="T5" fmla="*/ 11 h 217"/>
                  <a:gd name="T6" fmla="*/ 195 w 210"/>
                  <a:gd name="T7" fmla="*/ 31 h 217"/>
                  <a:gd name="T8" fmla="*/ 203 w 210"/>
                  <a:gd name="T9" fmla="*/ 53 h 217"/>
                  <a:gd name="T10" fmla="*/ 208 w 210"/>
                  <a:gd name="T11" fmla="*/ 76 h 217"/>
                  <a:gd name="T12" fmla="*/ 207 w 210"/>
                  <a:gd name="T13" fmla="*/ 101 h 217"/>
                  <a:gd name="T14" fmla="*/ 202 w 210"/>
                  <a:gd name="T15" fmla="*/ 126 h 217"/>
                  <a:gd name="T16" fmla="*/ 193 w 210"/>
                  <a:gd name="T17" fmla="*/ 148 h 217"/>
                  <a:gd name="T18" fmla="*/ 179 w 210"/>
                  <a:gd name="T19" fmla="*/ 169 h 217"/>
                  <a:gd name="T20" fmla="*/ 162 w 210"/>
                  <a:gd name="T21" fmla="*/ 186 h 217"/>
                  <a:gd name="T22" fmla="*/ 142 w 210"/>
                  <a:gd name="T23" fmla="*/ 200 h 217"/>
                  <a:gd name="T24" fmla="*/ 119 w 210"/>
                  <a:gd name="T25" fmla="*/ 209 h 217"/>
                  <a:gd name="T26" fmla="*/ 94 w 210"/>
                  <a:gd name="T27" fmla="*/ 214 h 217"/>
                  <a:gd name="T28" fmla="*/ 76 w 210"/>
                  <a:gd name="T29" fmla="*/ 215 h 217"/>
                  <a:gd name="T30" fmla="*/ 65 w 210"/>
                  <a:gd name="T31" fmla="*/ 214 h 217"/>
                  <a:gd name="T32" fmla="*/ 54 w 210"/>
                  <a:gd name="T33" fmla="*/ 212 h 217"/>
                  <a:gd name="T34" fmla="*/ 44 w 210"/>
                  <a:gd name="T35" fmla="*/ 210 h 217"/>
                  <a:gd name="T36" fmla="*/ 34 w 210"/>
                  <a:gd name="T37" fmla="*/ 206 h 217"/>
                  <a:gd name="T38" fmla="*/ 24 w 210"/>
                  <a:gd name="T39" fmla="*/ 202 h 217"/>
                  <a:gd name="T40" fmla="*/ 15 w 210"/>
                  <a:gd name="T41" fmla="*/ 196 h 217"/>
                  <a:gd name="T42" fmla="*/ 6 w 210"/>
                  <a:gd name="T43" fmla="*/ 191 h 217"/>
                  <a:gd name="T44" fmla="*/ 2 w 210"/>
                  <a:gd name="T45" fmla="*/ 188 h 217"/>
                  <a:gd name="T46" fmla="*/ 1 w 210"/>
                  <a:gd name="T47" fmla="*/ 188 h 217"/>
                  <a:gd name="T48" fmla="*/ 5 w 210"/>
                  <a:gd name="T49" fmla="*/ 192 h 217"/>
                  <a:gd name="T50" fmla="*/ 14 w 210"/>
                  <a:gd name="T51" fmla="*/ 198 h 217"/>
                  <a:gd name="T52" fmla="*/ 23 w 210"/>
                  <a:gd name="T53" fmla="*/ 204 h 217"/>
                  <a:gd name="T54" fmla="*/ 33 w 210"/>
                  <a:gd name="T55" fmla="*/ 208 h 217"/>
                  <a:gd name="T56" fmla="*/ 43 w 210"/>
                  <a:gd name="T57" fmla="*/ 212 h 217"/>
                  <a:gd name="T58" fmla="*/ 54 w 210"/>
                  <a:gd name="T59" fmla="*/ 214 h 217"/>
                  <a:gd name="T60" fmla="*/ 64 w 210"/>
                  <a:gd name="T61" fmla="*/ 216 h 217"/>
                  <a:gd name="T62" fmla="*/ 76 w 210"/>
                  <a:gd name="T63" fmla="*/ 217 h 217"/>
                  <a:gd name="T64" fmla="*/ 88 w 210"/>
                  <a:gd name="T65" fmla="*/ 217 h 217"/>
                  <a:gd name="T66" fmla="*/ 100 w 210"/>
                  <a:gd name="T67" fmla="*/ 216 h 217"/>
                  <a:gd name="T68" fmla="*/ 113 w 210"/>
                  <a:gd name="T69" fmla="*/ 213 h 217"/>
                  <a:gd name="T70" fmla="*/ 125 w 210"/>
                  <a:gd name="T71" fmla="*/ 210 h 217"/>
                  <a:gd name="T72" fmla="*/ 137 w 210"/>
                  <a:gd name="T73" fmla="*/ 205 h 217"/>
                  <a:gd name="T74" fmla="*/ 148 w 210"/>
                  <a:gd name="T75" fmla="*/ 199 h 217"/>
                  <a:gd name="T76" fmla="*/ 158 w 210"/>
                  <a:gd name="T77" fmla="*/ 192 h 217"/>
                  <a:gd name="T78" fmla="*/ 168 w 210"/>
                  <a:gd name="T79" fmla="*/ 184 h 217"/>
                  <a:gd name="T80" fmla="*/ 181 w 210"/>
                  <a:gd name="T81" fmla="*/ 170 h 217"/>
                  <a:gd name="T82" fmla="*/ 195 w 210"/>
                  <a:gd name="T83" fmla="*/ 149 h 217"/>
                  <a:gd name="T84" fmla="*/ 205 w 210"/>
                  <a:gd name="T85" fmla="*/ 126 h 217"/>
                  <a:gd name="T86" fmla="*/ 210 w 210"/>
                  <a:gd name="T87" fmla="*/ 101 h 217"/>
                  <a:gd name="T88" fmla="*/ 210 w 210"/>
                  <a:gd name="T89" fmla="*/ 76 h 217"/>
                  <a:gd name="T90" fmla="*/ 205 w 210"/>
                  <a:gd name="T91" fmla="*/ 52 h 217"/>
                  <a:gd name="T92" fmla="*/ 197 w 210"/>
                  <a:gd name="T93" fmla="*/ 30 h 217"/>
                  <a:gd name="T94" fmla="*/ 184 w 210"/>
                  <a:gd name="T95" fmla="*/ 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0" h="217">
                    <a:moveTo>
                      <a:pt x="176" y="0"/>
                    </a:moveTo>
                    <a:lnTo>
                      <a:pt x="176" y="1"/>
                    </a:lnTo>
                    <a:lnTo>
                      <a:pt x="175" y="1"/>
                    </a:lnTo>
                    <a:lnTo>
                      <a:pt x="175" y="2"/>
                    </a:lnTo>
                    <a:lnTo>
                      <a:pt x="182" y="11"/>
                    </a:lnTo>
                    <a:lnTo>
                      <a:pt x="189" y="21"/>
                    </a:lnTo>
                    <a:lnTo>
                      <a:pt x="195" y="31"/>
                    </a:lnTo>
                    <a:lnTo>
                      <a:pt x="199" y="42"/>
                    </a:lnTo>
                    <a:lnTo>
                      <a:pt x="203" y="53"/>
                    </a:lnTo>
                    <a:lnTo>
                      <a:pt x="206" y="64"/>
                    </a:lnTo>
                    <a:lnTo>
                      <a:pt x="208" y="76"/>
                    </a:lnTo>
                    <a:lnTo>
                      <a:pt x="208" y="88"/>
                    </a:lnTo>
                    <a:lnTo>
                      <a:pt x="207" y="101"/>
                    </a:lnTo>
                    <a:lnTo>
                      <a:pt x="206" y="114"/>
                    </a:lnTo>
                    <a:lnTo>
                      <a:pt x="202" y="126"/>
                    </a:lnTo>
                    <a:lnTo>
                      <a:pt x="198" y="137"/>
                    </a:lnTo>
                    <a:lnTo>
                      <a:pt x="193" y="148"/>
                    </a:lnTo>
                    <a:lnTo>
                      <a:pt x="186" y="159"/>
                    </a:lnTo>
                    <a:lnTo>
                      <a:pt x="179" y="169"/>
                    </a:lnTo>
                    <a:lnTo>
                      <a:pt x="171" y="178"/>
                    </a:lnTo>
                    <a:lnTo>
                      <a:pt x="162" y="186"/>
                    </a:lnTo>
                    <a:lnTo>
                      <a:pt x="152" y="193"/>
                    </a:lnTo>
                    <a:lnTo>
                      <a:pt x="142" y="200"/>
                    </a:lnTo>
                    <a:lnTo>
                      <a:pt x="131" y="205"/>
                    </a:lnTo>
                    <a:lnTo>
                      <a:pt x="119" y="209"/>
                    </a:lnTo>
                    <a:lnTo>
                      <a:pt x="107" y="213"/>
                    </a:lnTo>
                    <a:lnTo>
                      <a:pt x="94" y="214"/>
                    </a:lnTo>
                    <a:lnTo>
                      <a:pt x="81" y="215"/>
                    </a:lnTo>
                    <a:lnTo>
                      <a:pt x="76" y="215"/>
                    </a:lnTo>
                    <a:lnTo>
                      <a:pt x="70" y="215"/>
                    </a:lnTo>
                    <a:lnTo>
                      <a:pt x="65" y="214"/>
                    </a:lnTo>
                    <a:lnTo>
                      <a:pt x="60" y="213"/>
                    </a:lnTo>
                    <a:lnTo>
                      <a:pt x="54" y="212"/>
                    </a:lnTo>
                    <a:lnTo>
                      <a:pt x="49" y="211"/>
                    </a:lnTo>
                    <a:lnTo>
                      <a:pt x="44" y="210"/>
                    </a:lnTo>
                    <a:lnTo>
                      <a:pt x="39" y="208"/>
                    </a:lnTo>
                    <a:lnTo>
                      <a:pt x="34" y="206"/>
                    </a:lnTo>
                    <a:lnTo>
                      <a:pt x="29" y="204"/>
                    </a:lnTo>
                    <a:lnTo>
                      <a:pt x="24" y="202"/>
                    </a:lnTo>
                    <a:lnTo>
                      <a:pt x="20" y="199"/>
                    </a:lnTo>
                    <a:lnTo>
                      <a:pt x="15" y="196"/>
                    </a:lnTo>
                    <a:lnTo>
                      <a:pt x="11" y="193"/>
                    </a:lnTo>
                    <a:lnTo>
                      <a:pt x="6" y="191"/>
                    </a:lnTo>
                    <a:lnTo>
                      <a:pt x="2" y="187"/>
                    </a:lnTo>
                    <a:lnTo>
                      <a:pt x="2" y="188"/>
                    </a:lnTo>
                    <a:lnTo>
                      <a:pt x="1" y="188"/>
                    </a:lnTo>
                    <a:lnTo>
                      <a:pt x="0" y="189"/>
                    </a:lnTo>
                    <a:lnTo>
                      <a:pt x="5" y="192"/>
                    </a:lnTo>
                    <a:lnTo>
                      <a:pt x="9" y="195"/>
                    </a:lnTo>
                    <a:lnTo>
                      <a:pt x="14" y="198"/>
                    </a:lnTo>
                    <a:lnTo>
                      <a:pt x="19" y="201"/>
                    </a:lnTo>
                    <a:lnTo>
                      <a:pt x="23" y="204"/>
                    </a:lnTo>
                    <a:lnTo>
                      <a:pt x="28" y="206"/>
                    </a:lnTo>
                    <a:lnTo>
                      <a:pt x="33" y="208"/>
                    </a:lnTo>
                    <a:lnTo>
                      <a:pt x="38" y="210"/>
                    </a:lnTo>
                    <a:lnTo>
                      <a:pt x="43" y="212"/>
                    </a:lnTo>
                    <a:lnTo>
                      <a:pt x="49" y="213"/>
                    </a:lnTo>
                    <a:lnTo>
                      <a:pt x="54" y="214"/>
                    </a:lnTo>
                    <a:lnTo>
                      <a:pt x="59" y="216"/>
                    </a:lnTo>
                    <a:lnTo>
                      <a:pt x="64" y="216"/>
                    </a:lnTo>
                    <a:lnTo>
                      <a:pt x="70" y="217"/>
                    </a:lnTo>
                    <a:lnTo>
                      <a:pt x="76" y="217"/>
                    </a:lnTo>
                    <a:lnTo>
                      <a:pt x="81" y="217"/>
                    </a:lnTo>
                    <a:lnTo>
                      <a:pt x="88" y="217"/>
                    </a:lnTo>
                    <a:lnTo>
                      <a:pt x="94" y="217"/>
                    </a:lnTo>
                    <a:lnTo>
                      <a:pt x="100" y="216"/>
                    </a:lnTo>
                    <a:lnTo>
                      <a:pt x="106" y="215"/>
                    </a:lnTo>
                    <a:lnTo>
                      <a:pt x="113" y="213"/>
                    </a:lnTo>
                    <a:lnTo>
                      <a:pt x="119" y="212"/>
                    </a:lnTo>
                    <a:lnTo>
                      <a:pt x="125" y="210"/>
                    </a:lnTo>
                    <a:lnTo>
                      <a:pt x="131" y="208"/>
                    </a:lnTo>
                    <a:lnTo>
                      <a:pt x="137" y="205"/>
                    </a:lnTo>
                    <a:lnTo>
                      <a:pt x="142" y="202"/>
                    </a:lnTo>
                    <a:lnTo>
                      <a:pt x="148" y="199"/>
                    </a:lnTo>
                    <a:lnTo>
                      <a:pt x="153" y="196"/>
                    </a:lnTo>
                    <a:lnTo>
                      <a:pt x="158" y="192"/>
                    </a:lnTo>
                    <a:lnTo>
                      <a:pt x="163" y="188"/>
                    </a:lnTo>
                    <a:lnTo>
                      <a:pt x="168" y="184"/>
                    </a:lnTo>
                    <a:lnTo>
                      <a:pt x="173" y="180"/>
                    </a:lnTo>
                    <a:lnTo>
                      <a:pt x="181" y="170"/>
                    </a:lnTo>
                    <a:lnTo>
                      <a:pt x="189" y="160"/>
                    </a:lnTo>
                    <a:lnTo>
                      <a:pt x="195" y="149"/>
                    </a:lnTo>
                    <a:lnTo>
                      <a:pt x="201" y="137"/>
                    </a:lnTo>
                    <a:lnTo>
                      <a:pt x="205" y="126"/>
                    </a:lnTo>
                    <a:lnTo>
                      <a:pt x="208" y="113"/>
                    </a:lnTo>
                    <a:lnTo>
                      <a:pt x="210" y="101"/>
                    </a:lnTo>
                    <a:lnTo>
                      <a:pt x="210" y="88"/>
                    </a:lnTo>
                    <a:lnTo>
                      <a:pt x="210" y="76"/>
                    </a:lnTo>
                    <a:lnTo>
                      <a:pt x="208" y="64"/>
                    </a:lnTo>
                    <a:lnTo>
                      <a:pt x="205" y="52"/>
                    </a:lnTo>
                    <a:lnTo>
                      <a:pt x="201" y="41"/>
                    </a:lnTo>
                    <a:lnTo>
                      <a:pt x="197" y="30"/>
                    </a:lnTo>
                    <a:lnTo>
                      <a:pt x="191" y="19"/>
                    </a:lnTo>
                    <a:lnTo>
                      <a:pt x="184" y="9"/>
                    </a:lnTo>
                    <a:lnTo>
                      <a:pt x="1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2" name="Freeform 94"/>
              <p:cNvSpPr>
                <a:spLocks/>
              </p:cNvSpPr>
              <p:nvPr/>
            </p:nvSpPr>
            <p:spPr bwMode="auto">
              <a:xfrm>
                <a:off x="8304" y="1953"/>
                <a:ext cx="189" cy="183"/>
              </a:xfrm>
              <a:custGeom>
                <a:avLst/>
                <a:gdLst>
                  <a:gd name="T0" fmla="*/ 5 w 189"/>
                  <a:gd name="T1" fmla="*/ 108 h 183"/>
                  <a:gd name="T2" fmla="*/ 14 w 189"/>
                  <a:gd name="T3" fmla="*/ 132 h 183"/>
                  <a:gd name="T4" fmla="*/ 29 w 189"/>
                  <a:gd name="T5" fmla="*/ 153 h 183"/>
                  <a:gd name="T6" fmla="*/ 49 w 189"/>
                  <a:gd name="T7" fmla="*/ 168 h 183"/>
                  <a:gd name="T8" fmla="*/ 73 w 189"/>
                  <a:gd name="T9" fmla="*/ 178 h 183"/>
                  <a:gd name="T10" fmla="*/ 99 w 189"/>
                  <a:gd name="T11" fmla="*/ 179 h 183"/>
                  <a:gd name="T12" fmla="*/ 124 w 189"/>
                  <a:gd name="T13" fmla="*/ 173 h 183"/>
                  <a:gd name="T14" fmla="*/ 145 w 189"/>
                  <a:gd name="T15" fmla="*/ 160 h 183"/>
                  <a:gd name="T16" fmla="*/ 162 w 189"/>
                  <a:gd name="T17" fmla="*/ 141 h 183"/>
                  <a:gd name="T18" fmla="*/ 173 w 189"/>
                  <a:gd name="T19" fmla="*/ 119 h 183"/>
                  <a:gd name="T20" fmla="*/ 177 w 189"/>
                  <a:gd name="T21" fmla="*/ 93 h 183"/>
                  <a:gd name="T22" fmla="*/ 173 w 189"/>
                  <a:gd name="T23" fmla="*/ 67 h 183"/>
                  <a:gd name="T24" fmla="*/ 162 w 189"/>
                  <a:gd name="T25" fmla="*/ 45 h 183"/>
                  <a:gd name="T26" fmla="*/ 145 w 189"/>
                  <a:gd name="T27" fmla="*/ 26 h 183"/>
                  <a:gd name="T28" fmla="*/ 124 w 189"/>
                  <a:gd name="T29" fmla="*/ 13 h 183"/>
                  <a:gd name="T30" fmla="*/ 99 w 189"/>
                  <a:gd name="T31" fmla="*/ 7 h 183"/>
                  <a:gd name="T32" fmla="*/ 73 w 189"/>
                  <a:gd name="T33" fmla="*/ 8 h 183"/>
                  <a:gd name="T34" fmla="*/ 49 w 189"/>
                  <a:gd name="T35" fmla="*/ 16 h 183"/>
                  <a:gd name="T36" fmla="*/ 29 w 189"/>
                  <a:gd name="T37" fmla="*/ 30 h 183"/>
                  <a:gd name="T38" fmla="*/ 14 w 189"/>
                  <a:gd name="T39" fmla="*/ 50 h 183"/>
                  <a:gd name="T40" fmla="*/ 5 w 189"/>
                  <a:gd name="T41" fmla="*/ 73 h 183"/>
                  <a:gd name="T42" fmla="*/ 0 w 189"/>
                  <a:gd name="T43" fmla="*/ 93 h 183"/>
                  <a:gd name="T44" fmla="*/ 3 w 189"/>
                  <a:gd name="T45" fmla="*/ 71 h 183"/>
                  <a:gd name="T46" fmla="*/ 11 w 189"/>
                  <a:gd name="T47" fmla="*/ 51 h 183"/>
                  <a:gd name="T48" fmla="*/ 23 w 189"/>
                  <a:gd name="T49" fmla="*/ 33 h 183"/>
                  <a:gd name="T50" fmla="*/ 39 w 189"/>
                  <a:gd name="T51" fmla="*/ 19 h 183"/>
                  <a:gd name="T52" fmla="*/ 58 w 189"/>
                  <a:gd name="T53" fmla="*/ 9 h 183"/>
                  <a:gd name="T54" fmla="*/ 73 w 189"/>
                  <a:gd name="T55" fmla="*/ 4 h 183"/>
                  <a:gd name="T56" fmla="*/ 85 w 189"/>
                  <a:gd name="T57" fmla="*/ 1 h 183"/>
                  <a:gd name="T58" fmla="*/ 99 w 189"/>
                  <a:gd name="T59" fmla="*/ 0 h 183"/>
                  <a:gd name="T60" fmla="*/ 125 w 189"/>
                  <a:gd name="T61" fmla="*/ 4 h 183"/>
                  <a:gd name="T62" fmla="*/ 149 w 189"/>
                  <a:gd name="T63" fmla="*/ 15 h 183"/>
                  <a:gd name="T64" fmla="*/ 168 w 189"/>
                  <a:gd name="T65" fmla="*/ 33 h 183"/>
                  <a:gd name="T66" fmla="*/ 182 w 189"/>
                  <a:gd name="T67" fmla="*/ 55 h 183"/>
                  <a:gd name="T68" fmla="*/ 188 w 189"/>
                  <a:gd name="T69" fmla="*/ 81 h 183"/>
                  <a:gd name="T70" fmla="*/ 187 w 189"/>
                  <a:gd name="T71" fmla="*/ 105 h 183"/>
                  <a:gd name="T72" fmla="*/ 181 w 189"/>
                  <a:gd name="T73" fmla="*/ 126 h 183"/>
                  <a:gd name="T74" fmla="*/ 170 w 189"/>
                  <a:gd name="T75" fmla="*/ 144 h 183"/>
                  <a:gd name="T76" fmla="*/ 156 w 189"/>
                  <a:gd name="T77" fmla="*/ 160 h 183"/>
                  <a:gd name="T78" fmla="*/ 137 w 189"/>
                  <a:gd name="T79" fmla="*/ 171 h 183"/>
                  <a:gd name="T80" fmla="*/ 120 w 189"/>
                  <a:gd name="T81" fmla="*/ 178 h 183"/>
                  <a:gd name="T82" fmla="*/ 108 w 189"/>
                  <a:gd name="T83" fmla="*/ 181 h 183"/>
                  <a:gd name="T84" fmla="*/ 95 w 189"/>
                  <a:gd name="T85" fmla="*/ 183 h 183"/>
                  <a:gd name="T86" fmla="*/ 72 w 189"/>
                  <a:gd name="T87" fmla="*/ 181 h 183"/>
                  <a:gd name="T88" fmla="*/ 47 w 189"/>
                  <a:gd name="T89" fmla="*/ 172 h 183"/>
                  <a:gd name="T90" fmla="*/ 27 w 189"/>
                  <a:gd name="T91" fmla="*/ 156 h 183"/>
                  <a:gd name="T92" fmla="*/ 11 w 189"/>
                  <a:gd name="T93" fmla="*/ 136 h 183"/>
                  <a:gd name="T94" fmla="*/ 2 w 189"/>
                  <a:gd name="T95" fmla="*/ 111 h 183"/>
                  <a:gd name="T96" fmla="*/ 4 w 189"/>
                  <a:gd name="T97" fmla="*/ 9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9" h="183">
                    <a:moveTo>
                      <a:pt x="4" y="90"/>
                    </a:moveTo>
                    <a:lnTo>
                      <a:pt x="4" y="99"/>
                    </a:lnTo>
                    <a:lnTo>
                      <a:pt x="5" y="108"/>
                    </a:lnTo>
                    <a:lnTo>
                      <a:pt x="8" y="116"/>
                    </a:lnTo>
                    <a:lnTo>
                      <a:pt x="10" y="124"/>
                    </a:lnTo>
                    <a:lnTo>
                      <a:pt x="14" y="132"/>
                    </a:lnTo>
                    <a:lnTo>
                      <a:pt x="18" y="139"/>
                    </a:lnTo>
                    <a:lnTo>
                      <a:pt x="24" y="146"/>
                    </a:lnTo>
                    <a:lnTo>
                      <a:pt x="29" y="153"/>
                    </a:lnTo>
                    <a:lnTo>
                      <a:pt x="35" y="159"/>
                    </a:lnTo>
                    <a:lnTo>
                      <a:pt x="42" y="164"/>
                    </a:lnTo>
                    <a:lnTo>
                      <a:pt x="49" y="168"/>
                    </a:lnTo>
                    <a:lnTo>
                      <a:pt x="57" y="172"/>
                    </a:lnTo>
                    <a:lnTo>
                      <a:pt x="65" y="175"/>
                    </a:lnTo>
                    <a:lnTo>
                      <a:pt x="73" y="178"/>
                    </a:lnTo>
                    <a:lnTo>
                      <a:pt x="81" y="179"/>
                    </a:lnTo>
                    <a:lnTo>
                      <a:pt x="90" y="180"/>
                    </a:lnTo>
                    <a:lnTo>
                      <a:pt x="99" y="179"/>
                    </a:lnTo>
                    <a:lnTo>
                      <a:pt x="108" y="178"/>
                    </a:lnTo>
                    <a:lnTo>
                      <a:pt x="116" y="176"/>
                    </a:lnTo>
                    <a:lnTo>
                      <a:pt x="124" y="173"/>
                    </a:lnTo>
                    <a:lnTo>
                      <a:pt x="131" y="169"/>
                    </a:lnTo>
                    <a:lnTo>
                      <a:pt x="138" y="165"/>
                    </a:lnTo>
                    <a:lnTo>
                      <a:pt x="145" y="160"/>
                    </a:lnTo>
                    <a:lnTo>
                      <a:pt x="151" y="154"/>
                    </a:lnTo>
                    <a:lnTo>
                      <a:pt x="157" y="148"/>
                    </a:lnTo>
                    <a:lnTo>
                      <a:pt x="162" y="141"/>
                    </a:lnTo>
                    <a:lnTo>
                      <a:pt x="166" y="134"/>
                    </a:lnTo>
                    <a:lnTo>
                      <a:pt x="170" y="127"/>
                    </a:lnTo>
                    <a:lnTo>
                      <a:pt x="173" y="119"/>
                    </a:lnTo>
                    <a:lnTo>
                      <a:pt x="175" y="110"/>
                    </a:lnTo>
                    <a:lnTo>
                      <a:pt x="176" y="102"/>
                    </a:lnTo>
                    <a:lnTo>
                      <a:pt x="177" y="93"/>
                    </a:lnTo>
                    <a:lnTo>
                      <a:pt x="176" y="84"/>
                    </a:lnTo>
                    <a:lnTo>
                      <a:pt x="175" y="75"/>
                    </a:lnTo>
                    <a:lnTo>
                      <a:pt x="173" y="67"/>
                    </a:lnTo>
                    <a:lnTo>
                      <a:pt x="170" y="59"/>
                    </a:lnTo>
                    <a:lnTo>
                      <a:pt x="166" y="52"/>
                    </a:lnTo>
                    <a:lnTo>
                      <a:pt x="162" y="45"/>
                    </a:lnTo>
                    <a:lnTo>
                      <a:pt x="157" y="38"/>
                    </a:lnTo>
                    <a:lnTo>
                      <a:pt x="151" y="32"/>
                    </a:lnTo>
                    <a:lnTo>
                      <a:pt x="145" y="26"/>
                    </a:lnTo>
                    <a:lnTo>
                      <a:pt x="138" y="21"/>
                    </a:lnTo>
                    <a:lnTo>
                      <a:pt x="131" y="17"/>
                    </a:lnTo>
                    <a:lnTo>
                      <a:pt x="124" y="13"/>
                    </a:lnTo>
                    <a:lnTo>
                      <a:pt x="116" y="10"/>
                    </a:lnTo>
                    <a:lnTo>
                      <a:pt x="108" y="8"/>
                    </a:lnTo>
                    <a:lnTo>
                      <a:pt x="99" y="7"/>
                    </a:lnTo>
                    <a:lnTo>
                      <a:pt x="90" y="6"/>
                    </a:lnTo>
                    <a:lnTo>
                      <a:pt x="81" y="7"/>
                    </a:lnTo>
                    <a:lnTo>
                      <a:pt x="73" y="8"/>
                    </a:lnTo>
                    <a:lnTo>
                      <a:pt x="65" y="10"/>
                    </a:lnTo>
                    <a:lnTo>
                      <a:pt x="57" y="13"/>
                    </a:lnTo>
                    <a:lnTo>
                      <a:pt x="49" y="16"/>
                    </a:lnTo>
                    <a:lnTo>
                      <a:pt x="42" y="20"/>
                    </a:lnTo>
                    <a:lnTo>
                      <a:pt x="35" y="25"/>
                    </a:lnTo>
                    <a:lnTo>
                      <a:pt x="29" y="30"/>
                    </a:lnTo>
                    <a:lnTo>
                      <a:pt x="24" y="36"/>
                    </a:lnTo>
                    <a:lnTo>
                      <a:pt x="18" y="43"/>
                    </a:lnTo>
                    <a:lnTo>
                      <a:pt x="14" y="50"/>
                    </a:lnTo>
                    <a:lnTo>
                      <a:pt x="10" y="57"/>
                    </a:lnTo>
                    <a:lnTo>
                      <a:pt x="8" y="65"/>
                    </a:lnTo>
                    <a:lnTo>
                      <a:pt x="5" y="73"/>
                    </a:lnTo>
                    <a:lnTo>
                      <a:pt x="4" y="81"/>
                    </a:lnTo>
                    <a:lnTo>
                      <a:pt x="4" y="90"/>
                    </a:lnTo>
                    <a:lnTo>
                      <a:pt x="0" y="93"/>
                    </a:lnTo>
                    <a:lnTo>
                      <a:pt x="0" y="85"/>
                    </a:lnTo>
                    <a:lnTo>
                      <a:pt x="1" y="78"/>
                    </a:lnTo>
                    <a:lnTo>
                      <a:pt x="3" y="71"/>
                    </a:lnTo>
                    <a:lnTo>
                      <a:pt x="5" y="64"/>
                    </a:lnTo>
                    <a:lnTo>
                      <a:pt x="8" y="57"/>
                    </a:lnTo>
                    <a:lnTo>
                      <a:pt x="11" y="51"/>
                    </a:lnTo>
                    <a:lnTo>
                      <a:pt x="14" y="44"/>
                    </a:lnTo>
                    <a:lnTo>
                      <a:pt x="19" y="39"/>
                    </a:lnTo>
                    <a:lnTo>
                      <a:pt x="23" y="33"/>
                    </a:lnTo>
                    <a:lnTo>
                      <a:pt x="28" y="28"/>
                    </a:lnTo>
                    <a:lnTo>
                      <a:pt x="33" y="23"/>
                    </a:lnTo>
                    <a:lnTo>
                      <a:pt x="39" y="19"/>
                    </a:lnTo>
                    <a:lnTo>
                      <a:pt x="45" y="15"/>
                    </a:lnTo>
                    <a:lnTo>
                      <a:pt x="51" y="12"/>
                    </a:lnTo>
                    <a:lnTo>
                      <a:pt x="58" y="9"/>
                    </a:lnTo>
                    <a:lnTo>
                      <a:pt x="65" y="7"/>
                    </a:lnTo>
                    <a:lnTo>
                      <a:pt x="69" y="5"/>
                    </a:lnTo>
                    <a:lnTo>
                      <a:pt x="73" y="4"/>
                    </a:lnTo>
                    <a:lnTo>
                      <a:pt x="77" y="3"/>
                    </a:lnTo>
                    <a:lnTo>
                      <a:pt x="81" y="2"/>
                    </a:lnTo>
                    <a:lnTo>
                      <a:pt x="85" y="1"/>
                    </a:lnTo>
                    <a:lnTo>
                      <a:pt x="90" y="1"/>
                    </a:lnTo>
                    <a:lnTo>
                      <a:pt x="94" y="0"/>
                    </a:lnTo>
                    <a:lnTo>
                      <a:pt x="99" y="0"/>
                    </a:lnTo>
                    <a:lnTo>
                      <a:pt x="108" y="1"/>
                    </a:lnTo>
                    <a:lnTo>
                      <a:pt x="117" y="2"/>
                    </a:lnTo>
                    <a:lnTo>
                      <a:pt x="125" y="4"/>
                    </a:lnTo>
                    <a:lnTo>
                      <a:pt x="134" y="7"/>
                    </a:lnTo>
                    <a:lnTo>
                      <a:pt x="142" y="11"/>
                    </a:lnTo>
                    <a:lnTo>
                      <a:pt x="149" y="15"/>
                    </a:lnTo>
                    <a:lnTo>
                      <a:pt x="156" y="21"/>
                    </a:lnTo>
                    <a:lnTo>
                      <a:pt x="162" y="26"/>
                    </a:lnTo>
                    <a:lnTo>
                      <a:pt x="168" y="33"/>
                    </a:lnTo>
                    <a:lnTo>
                      <a:pt x="173" y="40"/>
                    </a:lnTo>
                    <a:lnTo>
                      <a:pt x="178" y="47"/>
                    </a:lnTo>
                    <a:lnTo>
                      <a:pt x="182" y="55"/>
                    </a:lnTo>
                    <a:lnTo>
                      <a:pt x="185" y="63"/>
                    </a:lnTo>
                    <a:lnTo>
                      <a:pt x="187" y="72"/>
                    </a:lnTo>
                    <a:lnTo>
                      <a:pt x="188" y="81"/>
                    </a:lnTo>
                    <a:lnTo>
                      <a:pt x="189" y="90"/>
                    </a:lnTo>
                    <a:lnTo>
                      <a:pt x="188" y="98"/>
                    </a:lnTo>
                    <a:lnTo>
                      <a:pt x="187" y="105"/>
                    </a:lnTo>
                    <a:lnTo>
                      <a:pt x="186" y="112"/>
                    </a:lnTo>
                    <a:lnTo>
                      <a:pt x="184" y="119"/>
                    </a:lnTo>
                    <a:lnTo>
                      <a:pt x="181" y="126"/>
                    </a:lnTo>
                    <a:lnTo>
                      <a:pt x="178" y="133"/>
                    </a:lnTo>
                    <a:lnTo>
                      <a:pt x="174" y="138"/>
                    </a:lnTo>
                    <a:lnTo>
                      <a:pt x="170" y="144"/>
                    </a:lnTo>
                    <a:lnTo>
                      <a:pt x="166" y="150"/>
                    </a:lnTo>
                    <a:lnTo>
                      <a:pt x="161" y="155"/>
                    </a:lnTo>
                    <a:lnTo>
                      <a:pt x="156" y="160"/>
                    </a:lnTo>
                    <a:lnTo>
                      <a:pt x="150" y="164"/>
                    </a:lnTo>
                    <a:lnTo>
                      <a:pt x="144" y="168"/>
                    </a:lnTo>
                    <a:lnTo>
                      <a:pt x="137" y="171"/>
                    </a:lnTo>
                    <a:lnTo>
                      <a:pt x="131" y="174"/>
                    </a:lnTo>
                    <a:lnTo>
                      <a:pt x="124" y="176"/>
                    </a:lnTo>
                    <a:lnTo>
                      <a:pt x="120" y="178"/>
                    </a:lnTo>
                    <a:lnTo>
                      <a:pt x="116" y="179"/>
                    </a:lnTo>
                    <a:lnTo>
                      <a:pt x="112" y="180"/>
                    </a:lnTo>
                    <a:lnTo>
                      <a:pt x="108" y="181"/>
                    </a:lnTo>
                    <a:lnTo>
                      <a:pt x="103" y="182"/>
                    </a:lnTo>
                    <a:lnTo>
                      <a:pt x="99" y="182"/>
                    </a:lnTo>
                    <a:lnTo>
                      <a:pt x="95" y="183"/>
                    </a:lnTo>
                    <a:lnTo>
                      <a:pt x="90" y="183"/>
                    </a:lnTo>
                    <a:lnTo>
                      <a:pt x="81" y="182"/>
                    </a:lnTo>
                    <a:lnTo>
                      <a:pt x="72" y="181"/>
                    </a:lnTo>
                    <a:lnTo>
                      <a:pt x="63" y="179"/>
                    </a:lnTo>
                    <a:lnTo>
                      <a:pt x="55" y="176"/>
                    </a:lnTo>
                    <a:lnTo>
                      <a:pt x="47" y="172"/>
                    </a:lnTo>
                    <a:lnTo>
                      <a:pt x="40" y="167"/>
                    </a:lnTo>
                    <a:lnTo>
                      <a:pt x="33" y="162"/>
                    </a:lnTo>
                    <a:lnTo>
                      <a:pt x="27" y="156"/>
                    </a:lnTo>
                    <a:lnTo>
                      <a:pt x="21" y="150"/>
                    </a:lnTo>
                    <a:lnTo>
                      <a:pt x="16" y="143"/>
                    </a:lnTo>
                    <a:lnTo>
                      <a:pt x="11" y="136"/>
                    </a:lnTo>
                    <a:lnTo>
                      <a:pt x="7" y="128"/>
                    </a:lnTo>
                    <a:lnTo>
                      <a:pt x="4" y="120"/>
                    </a:lnTo>
                    <a:lnTo>
                      <a:pt x="2" y="111"/>
                    </a:lnTo>
                    <a:lnTo>
                      <a:pt x="1" y="102"/>
                    </a:lnTo>
                    <a:lnTo>
                      <a:pt x="0" y="93"/>
                    </a:lnTo>
                    <a:lnTo>
                      <a:pt x="4"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3" name="Freeform 95"/>
              <p:cNvSpPr>
                <a:spLocks/>
              </p:cNvSpPr>
              <p:nvPr/>
            </p:nvSpPr>
            <p:spPr bwMode="auto">
              <a:xfrm>
                <a:off x="8314" y="1966"/>
                <a:ext cx="135" cy="114"/>
              </a:xfrm>
              <a:custGeom>
                <a:avLst/>
                <a:gdLst>
                  <a:gd name="T0" fmla="*/ 8 w 135"/>
                  <a:gd name="T1" fmla="*/ 109 h 114"/>
                  <a:gd name="T2" fmla="*/ 6 w 135"/>
                  <a:gd name="T3" fmla="*/ 101 h 114"/>
                  <a:gd name="T4" fmla="*/ 4 w 135"/>
                  <a:gd name="T5" fmla="*/ 93 h 114"/>
                  <a:gd name="T6" fmla="*/ 3 w 135"/>
                  <a:gd name="T7" fmla="*/ 84 h 114"/>
                  <a:gd name="T8" fmla="*/ 3 w 135"/>
                  <a:gd name="T9" fmla="*/ 72 h 114"/>
                  <a:gd name="T10" fmla="*/ 6 w 135"/>
                  <a:gd name="T11" fmla="*/ 57 h 114"/>
                  <a:gd name="T12" fmla="*/ 12 w 135"/>
                  <a:gd name="T13" fmla="*/ 44 h 114"/>
                  <a:gd name="T14" fmla="*/ 20 w 135"/>
                  <a:gd name="T15" fmla="*/ 31 h 114"/>
                  <a:gd name="T16" fmla="*/ 28 w 135"/>
                  <a:gd name="T17" fmla="*/ 23 h 114"/>
                  <a:gd name="T18" fmla="*/ 34 w 135"/>
                  <a:gd name="T19" fmla="*/ 18 h 114"/>
                  <a:gd name="T20" fmla="*/ 40 w 135"/>
                  <a:gd name="T21" fmla="*/ 14 h 114"/>
                  <a:gd name="T22" fmla="*/ 47 w 135"/>
                  <a:gd name="T23" fmla="*/ 10 h 114"/>
                  <a:gd name="T24" fmla="*/ 54 w 135"/>
                  <a:gd name="T25" fmla="*/ 7 h 114"/>
                  <a:gd name="T26" fmla="*/ 61 w 135"/>
                  <a:gd name="T27" fmla="*/ 5 h 114"/>
                  <a:gd name="T28" fmla="*/ 69 w 135"/>
                  <a:gd name="T29" fmla="*/ 3 h 114"/>
                  <a:gd name="T30" fmla="*/ 76 w 135"/>
                  <a:gd name="T31" fmla="*/ 2 h 114"/>
                  <a:gd name="T32" fmla="*/ 84 w 135"/>
                  <a:gd name="T33" fmla="*/ 2 h 114"/>
                  <a:gd name="T34" fmla="*/ 91 w 135"/>
                  <a:gd name="T35" fmla="*/ 3 h 114"/>
                  <a:gd name="T36" fmla="*/ 98 w 135"/>
                  <a:gd name="T37" fmla="*/ 5 h 114"/>
                  <a:gd name="T38" fmla="*/ 105 w 135"/>
                  <a:gd name="T39" fmla="*/ 7 h 114"/>
                  <a:gd name="T40" fmla="*/ 112 w 135"/>
                  <a:gd name="T41" fmla="*/ 9 h 114"/>
                  <a:gd name="T42" fmla="*/ 118 w 135"/>
                  <a:gd name="T43" fmla="*/ 13 h 114"/>
                  <a:gd name="T44" fmla="*/ 125 w 135"/>
                  <a:gd name="T45" fmla="*/ 17 h 114"/>
                  <a:gd name="T46" fmla="*/ 130 w 135"/>
                  <a:gd name="T47" fmla="*/ 21 h 114"/>
                  <a:gd name="T48" fmla="*/ 134 w 135"/>
                  <a:gd name="T49" fmla="*/ 23 h 114"/>
                  <a:gd name="T50" fmla="*/ 134 w 135"/>
                  <a:gd name="T51" fmla="*/ 22 h 114"/>
                  <a:gd name="T52" fmla="*/ 132 w 135"/>
                  <a:gd name="T53" fmla="*/ 20 h 114"/>
                  <a:gd name="T54" fmla="*/ 126 w 135"/>
                  <a:gd name="T55" fmla="*/ 15 h 114"/>
                  <a:gd name="T56" fmla="*/ 120 w 135"/>
                  <a:gd name="T57" fmla="*/ 11 h 114"/>
                  <a:gd name="T58" fmla="*/ 113 w 135"/>
                  <a:gd name="T59" fmla="*/ 7 h 114"/>
                  <a:gd name="T60" fmla="*/ 106 w 135"/>
                  <a:gd name="T61" fmla="*/ 4 h 114"/>
                  <a:gd name="T62" fmla="*/ 99 w 135"/>
                  <a:gd name="T63" fmla="*/ 2 h 114"/>
                  <a:gd name="T64" fmla="*/ 92 w 135"/>
                  <a:gd name="T65" fmla="*/ 1 h 114"/>
                  <a:gd name="T66" fmla="*/ 84 w 135"/>
                  <a:gd name="T67" fmla="*/ 0 h 114"/>
                  <a:gd name="T68" fmla="*/ 72 w 135"/>
                  <a:gd name="T69" fmla="*/ 1 h 114"/>
                  <a:gd name="T70" fmla="*/ 57 w 135"/>
                  <a:gd name="T71" fmla="*/ 4 h 114"/>
                  <a:gd name="T72" fmla="*/ 42 w 135"/>
                  <a:gd name="T73" fmla="*/ 10 h 114"/>
                  <a:gd name="T74" fmla="*/ 29 w 135"/>
                  <a:gd name="T75" fmla="*/ 18 h 114"/>
                  <a:gd name="T76" fmla="*/ 19 w 135"/>
                  <a:gd name="T77" fmla="*/ 29 h 114"/>
                  <a:gd name="T78" fmla="*/ 10 w 135"/>
                  <a:gd name="T79" fmla="*/ 42 h 114"/>
                  <a:gd name="T80" fmla="*/ 4 w 135"/>
                  <a:gd name="T81" fmla="*/ 56 h 114"/>
                  <a:gd name="T82" fmla="*/ 1 w 135"/>
                  <a:gd name="T83" fmla="*/ 72 h 114"/>
                  <a:gd name="T84" fmla="*/ 1 w 135"/>
                  <a:gd name="T85" fmla="*/ 84 h 114"/>
                  <a:gd name="T86" fmla="*/ 2 w 135"/>
                  <a:gd name="T87" fmla="*/ 93 h 114"/>
                  <a:gd name="T88" fmla="*/ 3 w 135"/>
                  <a:gd name="T89" fmla="*/ 102 h 114"/>
                  <a:gd name="T90" fmla="*/ 6 w 135"/>
                  <a:gd name="T91" fmla="*/ 110 h 114"/>
                  <a:gd name="T92" fmla="*/ 9 w 135"/>
                  <a:gd name="T93" fmla="*/ 114 h 114"/>
                  <a:gd name="T94" fmla="*/ 10 w 135"/>
                  <a:gd name="T95"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14">
                    <a:moveTo>
                      <a:pt x="10" y="113"/>
                    </a:moveTo>
                    <a:lnTo>
                      <a:pt x="8" y="109"/>
                    </a:lnTo>
                    <a:lnTo>
                      <a:pt x="7" y="105"/>
                    </a:lnTo>
                    <a:lnTo>
                      <a:pt x="6" y="101"/>
                    </a:lnTo>
                    <a:lnTo>
                      <a:pt x="5" y="97"/>
                    </a:lnTo>
                    <a:lnTo>
                      <a:pt x="4" y="93"/>
                    </a:lnTo>
                    <a:lnTo>
                      <a:pt x="3" y="88"/>
                    </a:lnTo>
                    <a:lnTo>
                      <a:pt x="3" y="84"/>
                    </a:lnTo>
                    <a:lnTo>
                      <a:pt x="3" y="80"/>
                    </a:lnTo>
                    <a:lnTo>
                      <a:pt x="3" y="72"/>
                    </a:lnTo>
                    <a:lnTo>
                      <a:pt x="4" y="65"/>
                    </a:lnTo>
                    <a:lnTo>
                      <a:pt x="6" y="57"/>
                    </a:lnTo>
                    <a:lnTo>
                      <a:pt x="9" y="50"/>
                    </a:lnTo>
                    <a:lnTo>
                      <a:pt x="12" y="44"/>
                    </a:lnTo>
                    <a:lnTo>
                      <a:pt x="16" y="37"/>
                    </a:lnTo>
                    <a:lnTo>
                      <a:pt x="20" y="31"/>
                    </a:lnTo>
                    <a:lnTo>
                      <a:pt x="25" y="25"/>
                    </a:lnTo>
                    <a:lnTo>
                      <a:pt x="28" y="23"/>
                    </a:lnTo>
                    <a:lnTo>
                      <a:pt x="31" y="20"/>
                    </a:lnTo>
                    <a:lnTo>
                      <a:pt x="34" y="18"/>
                    </a:lnTo>
                    <a:lnTo>
                      <a:pt x="37" y="16"/>
                    </a:lnTo>
                    <a:lnTo>
                      <a:pt x="40" y="14"/>
                    </a:lnTo>
                    <a:lnTo>
                      <a:pt x="44" y="12"/>
                    </a:lnTo>
                    <a:lnTo>
                      <a:pt x="47" y="10"/>
                    </a:lnTo>
                    <a:lnTo>
                      <a:pt x="51" y="8"/>
                    </a:lnTo>
                    <a:lnTo>
                      <a:pt x="54" y="7"/>
                    </a:lnTo>
                    <a:lnTo>
                      <a:pt x="58" y="6"/>
                    </a:lnTo>
                    <a:lnTo>
                      <a:pt x="61" y="5"/>
                    </a:lnTo>
                    <a:lnTo>
                      <a:pt x="65" y="4"/>
                    </a:lnTo>
                    <a:lnTo>
                      <a:pt x="69" y="3"/>
                    </a:lnTo>
                    <a:lnTo>
                      <a:pt x="72" y="3"/>
                    </a:lnTo>
                    <a:lnTo>
                      <a:pt x="76" y="2"/>
                    </a:lnTo>
                    <a:lnTo>
                      <a:pt x="80" y="2"/>
                    </a:lnTo>
                    <a:lnTo>
                      <a:pt x="84" y="2"/>
                    </a:lnTo>
                    <a:lnTo>
                      <a:pt x="88" y="3"/>
                    </a:lnTo>
                    <a:lnTo>
                      <a:pt x="91" y="3"/>
                    </a:lnTo>
                    <a:lnTo>
                      <a:pt x="95" y="4"/>
                    </a:lnTo>
                    <a:lnTo>
                      <a:pt x="98" y="5"/>
                    </a:lnTo>
                    <a:lnTo>
                      <a:pt x="102" y="5"/>
                    </a:lnTo>
                    <a:lnTo>
                      <a:pt x="105" y="7"/>
                    </a:lnTo>
                    <a:lnTo>
                      <a:pt x="109" y="8"/>
                    </a:lnTo>
                    <a:lnTo>
                      <a:pt x="112" y="9"/>
                    </a:lnTo>
                    <a:lnTo>
                      <a:pt x="115" y="11"/>
                    </a:lnTo>
                    <a:lnTo>
                      <a:pt x="118" y="13"/>
                    </a:lnTo>
                    <a:lnTo>
                      <a:pt x="122" y="15"/>
                    </a:lnTo>
                    <a:lnTo>
                      <a:pt x="125" y="17"/>
                    </a:lnTo>
                    <a:lnTo>
                      <a:pt x="127" y="19"/>
                    </a:lnTo>
                    <a:lnTo>
                      <a:pt x="130" y="21"/>
                    </a:lnTo>
                    <a:lnTo>
                      <a:pt x="133" y="24"/>
                    </a:lnTo>
                    <a:lnTo>
                      <a:pt x="134" y="23"/>
                    </a:lnTo>
                    <a:lnTo>
                      <a:pt x="134" y="22"/>
                    </a:lnTo>
                    <a:lnTo>
                      <a:pt x="135" y="22"/>
                    </a:lnTo>
                    <a:lnTo>
                      <a:pt x="132" y="20"/>
                    </a:lnTo>
                    <a:lnTo>
                      <a:pt x="129" y="17"/>
                    </a:lnTo>
                    <a:lnTo>
                      <a:pt x="126" y="15"/>
                    </a:lnTo>
                    <a:lnTo>
                      <a:pt x="123" y="13"/>
                    </a:lnTo>
                    <a:lnTo>
                      <a:pt x="120" y="11"/>
                    </a:lnTo>
                    <a:lnTo>
                      <a:pt x="116" y="9"/>
                    </a:lnTo>
                    <a:lnTo>
                      <a:pt x="113" y="7"/>
                    </a:lnTo>
                    <a:lnTo>
                      <a:pt x="110" y="6"/>
                    </a:lnTo>
                    <a:lnTo>
                      <a:pt x="106" y="4"/>
                    </a:lnTo>
                    <a:lnTo>
                      <a:pt x="103" y="3"/>
                    </a:lnTo>
                    <a:lnTo>
                      <a:pt x="99" y="2"/>
                    </a:lnTo>
                    <a:lnTo>
                      <a:pt x="95" y="2"/>
                    </a:lnTo>
                    <a:lnTo>
                      <a:pt x="92" y="1"/>
                    </a:lnTo>
                    <a:lnTo>
                      <a:pt x="88" y="0"/>
                    </a:lnTo>
                    <a:lnTo>
                      <a:pt x="84" y="0"/>
                    </a:lnTo>
                    <a:lnTo>
                      <a:pt x="80" y="0"/>
                    </a:lnTo>
                    <a:lnTo>
                      <a:pt x="72" y="1"/>
                    </a:lnTo>
                    <a:lnTo>
                      <a:pt x="64" y="2"/>
                    </a:lnTo>
                    <a:lnTo>
                      <a:pt x="57" y="4"/>
                    </a:lnTo>
                    <a:lnTo>
                      <a:pt x="49" y="6"/>
                    </a:lnTo>
                    <a:lnTo>
                      <a:pt x="42" y="10"/>
                    </a:lnTo>
                    <a:lnTo>
                      <a:pt x="36" y="14"/>
                    </a:lnTo>
                    <a:lnTo>
                      <a:pt x="29" y="18"/>
                    </a:lnTo>
                    <a:lnTo>
                      <a:pt x="24" y="24"/>
                    </a:lnTo>
                    <a:lnTo>
                      <a:pt x="19" y="29"/>
                    </a:lnTo>
                    <a:lnTo>
                      <a:pt x="14" y="35"/>
                    </a:lnTo>
                    <a:lnTo>
                      <a:pt x="10" y="42"/>
                    </a:lnTo>
                    <a:lnTo>
                      <a:pt x="7" y="49"/>
                    </a:lnTo>
                    <a:lnTo>
                      <a:pt x="4" y="56"/>
                    </a:lnTo>
                    <a:lnTo>
                      <a:pt x="2" y="64"/>
                    </a:lnTo>
                    <a:lnTo>
                      <a:pt x="1" y="72"/>
                    </a:lnTo>
                    <a:lnTo>
                      <a:pt x="0" y="80"/>
                    </a:lnTo>
                    <a:lnTo>
                      <a:pt x="1" y="84"/>
                    </a:lnTo>
                    <a:lnTo>
                      <a:pt x="1" y="89"/>
                    </a:lnTo>
                    <a:lnTo>
                      <a:pt x="2" y="93"/>
                    </a:lnTo>
                    <a:lnTo>
                      <a:pt x="2" y="98"/>
                    </a:lnTo>
                    <a:lnTo>
                      <a:pt x="3" y="102"/>
                    </a:lnTo>
                    <a:lnTo>
                      <a:pt x="5" y="106"/>
                    </a:lnTo>
                    <a:lnTo>
                      <a:pt x="6" y="110"/>
                    </a:lnTo>
                    <a:lnTo>
                      <a:pt x="8" y="114"/>
                    </a:lnTo>
                    <a:lnTo>
                      <a:pt x="9" y="114"/>
                    </a:lnTo>
                    <a:lnTo>
                      <a:pt x="1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4" name="Freeform 96"/>
              <p:cNvSpPr>
                <a:spLocks/>
              </p:cNvSpPr>
              <p:nvPr/>
            </p:nvSpPr>
            <p:spPr bwMode="auto">
              <a:xfrm>
                <a:off x="8340" y="1995"/>
                <a:ext cx="134" cy="131"/>
              </a:xfrm>
              <a:custGeom>
                <a:avLst/>
                <a:gdLst>
                  <a:gd name="T0" fmla="*/ 115 w 134"/>
                  <a:gd name="T1" fmla="*/ 1 h 131"/>
                  <a:gd name="T2" fmla="*/ 114 w 134"/>
                  <a:gd name="T3" fmla="*/ 1 h 131"/>
                  <a:gd name="T4" fmla="*/ 118 w 134"/>
                  <a:gd name="T5" fmla="*/ 7 h 131"/>
                  <a:gd name="T6" fmla="*/ 125 w 134"/>
                  <a:gd name="T7" fmla="*/ 19 h 131"/>
                  <a:gd name="T8" fmla="*/ 129 w 134"/>
                  <a:gd name="T9" fmla="*/ 31 h 131"/>
                  <a:gd name="T10" fmla="*/ 131 w 134"/>
                  <a:gd name="T11" fmla="*/ 44 h 131"/>
                  <a:gd name="T12" fmla="*/ 131 w 134"/>
                  <a:gd name="T13" fmla="*/ 59 h 131"/>
                  <a:gd name="T14" fmla="*/ 128 w 134"/>
                  <a:gd name="T15" fmla="*/ 74 h 131"/>
                  <a:gd name="T16" fmla="*/ 122 w 134"/>
                  <a:gd name="T17" fmla="*/ 88 h 131"/>
                  <a:gd name="T18" fmla="*/ 114 w 134"/>
                  <a:gd name="T19" fmla="*/ 100 h 131"/>
                  <a:gd name="T20" fmla="*/ 103 w 134"/>
                  <a:gd name="T21" fmla="*/ 111 h 131"/>
                  <a:gd name="T22" fmla="*/ 91 w 134"/>
                  <a:gd name="T23" fmla="*/ 119 h 131"/>
                  <a:gd name="T24" fmla="*/ 77 w 134"/>
                  <a:gd name="T25" fmla="*/ 125 h 131"/>
                  <a:gd name="T26" fmla="*/ 62 w 134"/>
                  <a:gd name="T27" fmla="*/ 128 h 131"/>
                  <a:gd name="T28" fmla="*/ 50 w 134"/>
                  <a:gd name="T29" fmla="*/ 128 h 131"/>
                  <a:gd name="T30" fmla="*/ 43 w 134"/>
                  <a:gd name="T31" fmla="*/ 128 h 131"/>
                  <a:gd name="T32" fmla="*/ 36 w 134"/>
                  <a:gd name="T33" fmla="*/ 126 h 131"/>
                  <a:gd name="T34" fmla="*/ 29 w 134"/>
                  <a:gd name="T35" fmla="*/ 124 h 131"/>
                  <a:gd name="T36" fmla="*/ 23 w 134"/>
                  <a:gd name="T37" fmla="*/ 122 h 131"/>
                  <a:gd name="T38" fmla="*/ 16 w 134"/>
                  <a:gd name="T39" fmla="*/ 119 h 131"/>
                  <a:gd name="T40" fmla="*/ 10 w 134"/>
                  <a:gd name="T41" fmla="*/ 115 h 131"/>
                  <a:gd name="T42" fmla="*/ 4 w 134"/>
                  <a:gd name="T43" fmla="*/ 110 h 131"/>
                  <a:gd name="T44" fmla="*/ 1 w 134"/>
                  <a:gd name="T45" fmla="*/ 108 h 131"/>
                  <a:gd name="T46" fmla="*/ 0 w 134"/>
                  <a:gd name="T47" fmla="*/ 109 h 131"/>
                  <a:gd name="T48" fmla="*/ 2 w 134"/>
                  <a:gd name="T49" fmla="*/ 112 h 131"/>
                  <a:gd name="T50" fmla="*/ 8 w 134"/>
                  <a:gd name="T51" fmla="*/ 116 h 131"/>
                  <a:gd name="T52" fmla="*/ 15 w 134"/>
                  <a:gd name="T53" fmla="*/ 120 h 131"/>
                  <a:gd name="T54" fmla="*/ 22 w 134"/>
                  <a:gd name="T55" fmla="*/ 124 h 131"/>
                  <a:gd name="T56" fmla="*/ 28 w 134"/>
                  <a:gd name="T57" fmla="*/ 127 h 131"/>
                  <a:gd name="T58" fmla="*/ 36 w 134"/>
                  <a:gd name="T59" fmla="*/ 129 h 131"/>
                  <a:gd name="T60" fmla="*/ 43 w 134"/>
                  <a:gd name="T61" fmla="*/ 130 h 131"/>
                  <a:gd name="T62" fmla="*/ 50 w 134"/>
                  <a:gd name="T63" fmla="*/ 131 h 131"/>
                  <a:gd name="T64" fmla="*/ 58 w 134"/>
                  <a:gd name="T65" fmla="*/ 131 h 131"/>
                  <a:gd name="T66" fmla="*/ 66 w 134"/>
                  <a:gd name="T67" fmla="*/ 130 h 131"/>
                  <a:gd name="T68" fmla="*/ 74 w 134"/>
                  <a:gd name="T69" fmla="*/ 128 h 131"/>
                  <a:gd name="T70" fmla="*/ 81 w 134"/>
                  <a:gd name="T71" fmla="*/ 126 h 131"/>
                  <a:gd name="T72" fmla="*/ 88 w 134"/>
                  <a:gd name="T73" fmla="*/ 123 h 131"/>
                  <a:gd name="T74" fmla="*/ 95 w 134"/>
                  <a:gd name="T75" fmla="*/ 119 h 131"/>
                  <a:gd name="T76" fmla="*/ 102 w 134"/>
                  <a:gd name="T77" fmla="*/ 115 h 131"/>
                  <a:gd name="T78" fmla="*/ 108 w 134"/>
                  <a:gd name="T79" fmla="*/ 110 h 131"/>
                  <a:gd name="T80" fmla="*/ 116 w 134"/>
                  <a:gd name="T81" fmla="*/ 101 h 131"/>
                  <a:gd name="T82" fmla="*/ 125 w 134"/>
                  <a:gd name="T83" fmla="*/ 89 h 131"/>
                  <a:gd name="T84" fmla="*/ 130 w 134"/>
                  <a:gd name="T85" fmla="*/ 74 h 131"/>
                  <a:gd name="T86" fmla="*/ 133 w 134"/>
                  <a:gd name="T87" fmla="*/ 59 h 131"/>
                  <a:gd name="T88" fmla="*/ 134 w 134"/>
                  <a:gd name="T89" fmla="*/ 44 h 131"/>
                  <a:gd name="T90" fmla="*/ 131 w 134"/>
                  <a:gd name="T91" fmla="*/ 31 h 131"/>
                  <a:gd name="T92" fmla="*/ 127 w 134"/>
                  <a:gd name="T93" fmla="*/ 18 h 131"/>
                  <a:gd name="T94" fmla="*/ 120 w 134"/>
                  <a:gd name="T95"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 h="131">
                    <a:moveTo>
                      <a:pt x="116" y="0"/>
                    </a:moveTo>
                    <a:lnTo>
                      <a:pt x="115" y="1"/>
                    </a:lnTo>
                    <a:lnTo>
                      <a:pt x="114" y="1"/>
                    </a:lnTo>
                    <a:lnTo>
                      <a:pt x="114" y="2"/>
                    </a:lnTo>
                    <a:lnTo>
                      <a:pt x="118" y="7"/>
                    </a:lnTo>
                    <a:lnTo>
                      <a:pt x="121" y="13"/>
                    </a:lnTo>
                    <a:lnTo>
                      <a:pt x="125" y="19"/>
                    </a:lnTo>
                    <a:lnTo>
                      <a:pt x="127" y="25"/>
                    </a:lnTo>
                    <a:lnTo>
                      <a:pt x="129" y="31"/>
                    </a:lnTo>
                    <a:lnTo>
                      <a:pt x="130" y="37"/>
                    </a:lnTo>
                    <a:lnTo>
                      <a:pt x="131" y="44"/>
                    </a:lnTo>
                    <a:lnTo>
                      <a:pt x="131" y="51"/>
                    </a:lnTo>
                    <a:lnTo>
                      <a:pt x="131" y="59"/>
                    </a:lnTo>
                    <a:lnTo>
                      <a:pt x="130" y="66"/>
                    </a:lnTo>
                    <a:lnTo>
                      <a:pt x="128" y="74"/>
                    </a:lnTo>
                    <a:lnTo>
                      <a:pt x="125" y="81"/>
                    </a:lnTo>
                    <a:lnTo>
                      <a:pt x="122" y="88"/>
                    </a:lnTo>
                    <a:lnTo>
                      <a:pt x="118" y="94"/>
                    </a:lnTo>
                    <a:lnTo>
                      <a:pt x="114" y="100"/>
                    </a:lnTo>
                    <a:lnTo>
                      <a:pt x="109" y="106"/>
                    </a:lnTo>
                    <a:lnTo>
                      <a:pt x="103" y="111"/>
                    </a:lnTo>
                    <a:lnTo>
                      <a:pt x="97" y="115"/>
                    </a:lnTo>
                    <a:lnTo>
                      <a:pt x="91" y="119"/>
                    </a:lnTo>
                    <a:lnTo>
                      <a:pt x="84" y="122"/>
                    </a:lnTo>
                    <a:lnTo>
                      <a:pt x="77" y="125"/>
                    </a:lnTo>
                    <a:lnTo>
                      <a:pt x="70" y="127"/>
                    </a:lnTo>
                    <a:lnTo>
                      <a:pt x="62" y="128"/>
                    </a:lnTo>
                    <a:lnTo>
                      <a:pt x="54" y="128"/>
                    </a:lnTo>
                    <a:lnTo>
                      <a:pt x="50" y="128"/>
                    </a:lnTo>
                    <a:lnTo>
                      <a:pt x="47" y="128"/>
                    </a:lnTo>
                    <a:lnTo>
                      <a:pt x="43" y="128"/>
                    </a:lnTo>
                    <a:lnTo>
                      <a:pt x="40" y="127"/>
                    </a:lnTo>
                    <a:lnTo>
                      <a:pt x="36" y="126"/>
                    </a:lnTo>
                    <a:lnTo>
                      <a:pt x="33" y="125"/>
                    </a:lnTo>
                    <a:lnTo>
                      <a:pt x="29" y="124"/>
                    </a:lnTo>
                    <a:lnTo>
                      <a:pt x="26" y="123"/>
                    </a:lnTo>
                    <a:lnTo>
                      <a:pt x="23" y="122"/>
                    </a:lnTo>
                    <a:lnTo>
                      <a:pt x="19" y="120"/>
                    </a:lnTo>
                    <a:lnTo>
                      <a:pt x="16" y="119"/>
                    </a:lnTo>
                    <a:lnTo>
                      <a:pt x="13" y="117"/>
                    </a:lnTo>
                    <a:lnTo>
                      <a:pt x="10" y="115"/>
                    </a:lnTo>
                    <a:lnTo>
                      <a:pt x="7" y="113"/>
                    </a:lnTo>
                    <a:lnTo>
                      <a:pt x="4" y="110"/>
                    </a:lnTo>
                    <a:lnTo>
                      <a:pt x="2" y="108"/>
                    </a:lnTo>
                    <a:lnTo>
                      <a:pt x="1" y="108"/>
                    </a:lnTo>
                    <a:lnTo>
                      <a:pt x="1" y="109"/>
                    </a:lnTo>
                    <a:lnTo>
                      <a:pt x="0" y="109"/>
                    </a:lnTo>
                    <a:lnTo>
                      <a:pt x="2" y="112"/>
                    </a:lnTo>
                    <a:lnTo>
                      <a:pt x="6" y="114"/>
                    </a:lnTo>
                    <a:lnTo>
                      <a:pt x="8" y="116"/>
                    </a:lnTo>
                    <a:lnTo>
                      <a:pt x="12" y="119"/>
                    </a:lnTo>
                    <a:lnTo>
                      <a:pt x="15" y="120"/>
                    </a:lnTo>
                    <a:lnTo>
                      <a:pt x="18" y="122"/>
                    </a:lnTo>
                    <a:lnTo>
                      <a:pt x="22" y="124"/>
                    </a:lnTo>
                    <a:lnTo>
                      <a:pt x="25" y="125"/>
                    </a:lnTo>
                    <a:lnTo>
                      <a:pt x="28" y="127"/>
                    </a:lnTo>
                    <a:lnTo>
                      <a:pt x="32" y="128"/>
                    </a:lnTo>
                    <a:lnTo>
                      <a:pt x="36" y="129"/>
                    </a:lnTo>
                    <a:lnTo>
                      <a:pt x="39" y="129"/>
                    </a:lnTo>
                    <a:lnTo>
                      <a:pt x="43" y="130"/>
                    </a:lnTo>
                    <a:lnTo>
                      <a:pt x="47" y="131"/>
                    </a:lnTo>
                    <a:lnTo>
                      <a:pt x="50" y="131"/>
                    </a:lnTo>
                    <a:lnTo>
                      <a:pt x="54" y="131"/>
                    </a:lnTo>
                    <a:lnTo>
                      <a:pt x="58" y="131"/>
                    </a:lnTo>
                    <a:lnTo>
                      <a:pt x="62" y="130"/>
                    </a:lnTo>
                    <a:lnTo>
                      <a:pt x="66" y="130"/>
                    </a:lnTo>
                    <a:lnTo>
                      <a:pt x="70" y="129"/>
                    </a:lnTo>
                    <a:lnTo>
                      <a:pt x="74" y="128"/>
                    </a:lnTo>
                    <a:lnTo>
                      <a:pt x="78" y="127"/>
                    </a:lnTo>
                    <a:lnTo>
                      <a:pt x="81" y="126"/>
                    </a:lnTo>
                    <a:lnTo>
                      <a:pt x="85" y="125"/>
                    </a:lnTo>
                    <a:lnTo>
                      <a:pt x="88" y="123"/>
                    </a:lnTo>
                    <a:lnTo>
                      <a:pt x="92" y="121"/>
                    </a:lnTo>
                    <a:lnTo>
                      <a:pt x="95" y="119"/>
                    </a:lnTo>
                    <a:lnTo>
                      <a:pt x="98" y="117"/>
                    </a:lnTo>
                    <a:lnTo>
                      <a:pt x="102" y="115"/>
                    </a:lnTo>
                    <a:lnTo>
                      <a:pt x="105" y="113"/>
                    </a:lnTo>
                    <a:lnTo>
                      <a:pt x="108" y="110"/>
                    </a:lnTo>
                    <a:lnTo>
                      <a:pt x="111" y="107"/>
                    </a:lnTo>
                    <a:lnTo>
                      <a:pt x="116" y="101"/>
                    </a:lnTo>
                    <a:lnTo>
                      <a:pt x="121" y="95"/>
                    </a:lnTo>
                    <a:lnTo>
                      <a:pt x="125" y="89"/>
                    </a:lnTo>
                    <a:lnTo>
                      <a:pt x="128" y="82"/>
                    </a:lnTo>
                    <a:lnTo>
                      <a:pt x="130" y="74"/>
                    </a:lnTo>
                    <a:lnTo>
                      <a:pt x="132" y="67"/>
                    </a:lnTo>
                    <a:lnTo>
                      <a:pt x="133" y="59"/>
                    </a:lnTo>
                    <a:lnTo>
                      <a:pt x="134" y="51"/>
                    </a:lnTo>
                    <a:lnTo>
                      <a:pt x="134" y="44"/>
                    </a:lnTo>
                    <a:lnTo>
                      <a:pt x="133" y="37"/>
                    </a:lnTo>
                    <a:lnTo>
                      <a:pt x="131" y="31"/>
                    </a:lnTo>
                    <a:lnTo>
                      <a:pt x="129" y="24"/>
                    </a:lnTo>
                    <a:lnTo>
                      <a:pt x="127" y="18"/>
                    </a:lnTo>
                    <a:lnTo>
                      <a:pt x="123" y="11"/>
                    </a:lnTo>
                    <a:lnTo>
                      <a:pt x="120" y="6"/>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5" name="Freeform 97"/>
              <p:cNvSpPr>
                <a:spLocks/>
              </p:cNvSpPr>
              <p:nvPr/>
            </p:nvSpPr>
            <p:spPr bwMode="auto">
              <a:xfrm>
                <a:off x="8570" y="2119"/>
                <a:ext cx="321" cy="307"/>
              </a:xfrm>
              <a:custGeom>
                <a:avLst/>
                <a:gdLst>
                  <a:gd name="T0" fmla="*/ 176 w 321"/>
                  <a:gd name="T1" fmla="*/ 179 h 307"/>
                  <a:gd name="T2" fmla="*/ 180 w 321"/>
                  <a:gd name="T3" fmla="*/ 165 h 307"/>
                  <a:gd name="T4" fmla="*/ 174 w 321"/>
                  <a:gd name="T5" fmla="*/ 142 h 307"/>
                  <a:gd name="T6" fmla="*/ 153 w 321"/>
                  <a:gd name="T7" fmla="*/ 127 h 307"/>
                  <a:gd name="T8" fmla="*/ 141 w 321"/>
                  <a:gd name="T9" fmla="*/ 127 h 307"/>
                  <a:gd name="T10" fmla="*/ 132 w 321"/>
                  <a:gd name="T11" fmla="*/ 135 h 307"/>
                  <a:gd name="T12" fmla="*/ 128 w 321"/>
                  <a:gd name="T13" fmla="*/ 149 h 307"/>
                  <a:gd name="T14" fmla="*/ 133 w 321"/>
                  <a:gd name="T15" fmla="*/ 173 h 307"/>
                  <a:gd name="T16" fmla="*/ 155 w 321"/>
                  <a:gd name="T17" fmla="*/ 187 h 307"/>
                  <a:gd name="T18" fmla="*/ 167 w 321"/>
                  <a:gd name="T19" fmla="*/ 188 h 307"/>
                  <a:gd name="T20" fmla="*/ 244 w 321"/>
                  <a:gd name="T21" fmla="*/ 275 h 307"/>
                  <a:gd name="T22" fmla="*/ 213 w 321"/>
                  <a:gd name="T23" fmla="*/ 290 h 307"/>
                  <a:gd name="T24" fmla="*/ 200 w 321"/>
                  <a:gd name="T25" fmla="*/ 296 h 307"/>
                  <a:gd name="T26" fmla="*/ 177 w 321"/>
                  <a:gd name="T27" fmla="*/ 281 h 307"/>
                  <a:gd name="T28" fmla="*/ 140 w 321"/>
                  <a:gd name="T29" fmla="*/ 306 h 307"/>
                  <a:gd name="T30" fmla="*/ 127 w 321"/>
                  <a:gd name="T31" fmla="*/ 305 h 307"/>
                  <a:gd name="T32" fmla="*/ 115 w 321"/>
                  <a:gd name="T33" fmla="*/ 303 h 307"/>
                  <a:gd name="T34" fmla="*/ 108 w 321"/>
                  <a:gd name="T35" fmla="*/ 277 h 307"/>
                  <a:gd name="T36" fmla="*/ 101 w 321"/>
                  <a:gd name="T37" fmla="*/ 274 h 307"/>
                  <a:gd name="T38" fmla="*/ 67 w 321"/>
                  <a:gd name="T39" fmla="*/ 284 h 307"/>
                  <a:gd name="T40" fmla="*/ 56 w 321"/>
                  <a:gd name="T41" fmla="*/ 276 h 307"/>
                  <a:gd name="T42" fmla="*/ 48 w 321"/>
                  <a:gd name="T43" fmla="*/ 269 h 307"/>
                  <a:gd name="T44" fmla="*/ 52 w 321"/>
                  <a:gd name="T45" fmla="*/ 239 h 307"/>
                  <a:gd name="T46" fmla="*/ 46 w 321"/>
                  <a:gd name="T47" fmla="*/ 231 h 307"/>
                  <a:gd name="T48" fmla="*/ 17 w 321"/>
                  <a:gd name="T49" fmla="*/ 229 h 307"/>
                  <a:gd name="T50" fmla="*/ 11 w 321"/>
                  <a:gd name="T51" fmla="*/ 217 h 307"/>
                  <a:gd name="T52" fmla="*/ 7 w 321"/>
                  <a:gd name="T53" fmla="*/ 206 h 307"/>
                  <a:gd name="T54" fmla="*/ 24 w 321"/>
                  <a:gd name="T55" fmla="*/ 174 h 307"/>
                  <a:gd name="T56" fmla="*/ 0 w 321"/>
                  <a:gd name="T57" fmla="*/ 153 h 307"/>
                  <a:gd name="T58" fmla="*/ 3 w 321"/>
                  <a:gd name="T59" fmla="*/ 131 h 307"/>
                  <a:gd name="T60" fmla="*/ 35 w 321"/>
                  <a:gd name="T61" fmla="*/ 108 h 307"/>
                  <a:gd name="T62" fmla="*/ 22 w 321"/>
                  <a:gd name="T63" fmla="*/ 82 h 307"/>
                  <a:gd name="T64" fmla="*/ 30 w 321"/>
                  <a:gd name="T65" fmla="*/ 71 h 307"/>
                  <a:gd name="T66" fmla="*/ 38 w 321"/>
                  <a:gd name="T67" fmla="*/ 61 h 307"/>
                  <a:gd name="T68" fmla="*/ 59 w 321"/>
                  <a:gd name="T69" fmla="*/ 46 h 307"/>
                  <a:gd name="T70" fmla="*/ 83 w 321"/>
                  <a:gd name="T71" fmla="*/ 27 h 307"/>
                  <a:gd name="T72" fmla="*/ 93 w 321"/>
                  <a:gd name="T73" fmla="*/ 23 h 307"/>
                  <a:gd name="T74" fmla="*/ 125 w 321"/>
                  <a:gd name="T75" fmla="*/ 10 h 307"/>
                  <a:gd name="T76" fmla="*/ 142 w 321"/>
                  <a:gd name="T77" fmla="*/ 25 h 307"/>
                  <a:gd name="T78" fmla="*/ 149 w 321"/>
                  <a:gd name="T79" fmla="*/ 12 h 307"/>
                  <a:gd name="T80" fmla="*/ 173 w 321"/>
                  <a:gd name="T81" fmla="*/ 0 h 307"/>
                  <a:gd name="T82" fmla="*/ 187 w 321"/>
                  <a:gd name="T83" fmla="*/ 1 h 307"/>
                  <a:gd name="T84" fmla="*/ 200 w 321"/>
                  <a:gd name="T85" fmla="*/ 3 h 307"/>
                  <a:gd name="T86" fmla="*/ 208 w 321"/>
                  <a:gd name="T87" fmla="*/ 29 h 307"/>
                  <a:gd name="T88" fmla="*/ 217 w 321"/>
                  <a:gd name="T89" fmla="*/ 32 h 307"/>
                  <a:gd name="T90" fmla="*/ 249 w 321"/>
                  <a:gd name="T91" fmla="*/ 22 h 307"/>
                  <a:gd name="T92" fmla="*/ 261 w 321"/>
                  <a:gd name="T93" fmla="*/ 30 h 307"/>
                  <a:gd name="T94" fmla="*/ 271 w 321"/>
                  <a:gd name="T95" fmla="*/ 38 h 307"/>
                  <a:gd name="T96" fmla="*/ 265 w 321"/>
                  <a:gd name="T97" fmla="*/ 68 h 307"/>
                  <a:gd name="T98" fmla="*/ 272 w 321"/>
                  <a:gd name="T99" fmla="*/ 77 h 307"/>
                  <a:gd name="T100" fmla="*/ 302 w 321"/>
                  <a:gd name="T101" fmla="*/ 76 h 307"/>
                  <a:gd name="T102" fmla="*/ 308 w 321"/>
                  <a:gd name="T103" fmla="*/ 89 h 307"/>
                  <a:gd name="T104" fmla="*/ 313 w 321"/>
                  <a:gd name="T105" fmla="*/ 101 h 307"/>
                  <a:gd name="T106" fmla="*/ 294 w 321"/>
                  <a:gd name="T107" fmla="*/ 133 h 307"/>
                  <a:gd name="T108" fmla="*/ 320 w 321"/>
                  <a:gd name="T109" fmla="*/ 155 h 307"/>
                  <a:gd name="T110" fmla="*/ 318 w 321"/>
                  <a:gd name="T111" fmla="*/ 176 h 307"/>
                  <a:gd name="T112" fmla="*/ 285 w 321"/>
                  <a:gd name="T113" fmla="*/ 202 h 307"/>
                  <a:gd name="T114" fmla="*/ 298 w 321"/>
                  <a:gd name="T115" fmla="*/ 228 h 307"/>
                  <a:gd name="T116" fmla="*/ 291 w 321"/>
                  <a:gd name="T117" fmla="*/ 239 h 307"/>
                  <a:gd name="T118" fmla="*/ 284 w 321"/>
                  <a:gd name="T119" fmla="*/ 24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 h="307">
                    <a:moveTo>
                      <a:pt x="169" y="187"/>
                    </a:moveTo>
                    <a:lnTo>
                      <a:pt x="171" y="185"/>
                    </a:lnTo>
                    <a:lnTo>
                      <a:pt x="174" y="182"/>
                    </a:lnTo>
                    <a:lnTo>
                      <a:pt x="176" y="179"/>
                    </a:lnTo>
                    <a:lnTo>
                      <a:pt x="177" y="176"/>
                    </a:lnTo>
                    <a:lnTo>
                      <a:pt x="179" y="172"/>
                    </a:lnTo>
                    <a:lnTo>
                      <a:pt x="180" y="169"/>
                    </a:lnTo>
                    <a:lnTo>
                      <a:pt x="180" y="165"/>
                    </a:lnTo>
                    <a:lnTo>
                      <a:pt x="180" y="161"/>
                    </a:lnTo>
                    <a:lnTo>
                      <a:pt x="180" y="154"/>
                    </a:lnTo>
                    <a:lnTo>
                      <a:pt x="178" y="148"/>
                    </a:lnTo>
                    <a:lnTo>
                      <a:pt x="174" y="142"/>
                    </a:lnTo>
                    <a:lnTo>
                      <a:pt x="170" y="137"/>
                    </a:lnTo>
                    <a:lnTo>
                      <a:pt x="165" y="132"/>
                    </a:lnTo>
                    <a:lnTo>
                      <a:pt x="159" y="129"/>
                    </a:lnTo>
                    <a:lnTo>
                      <a:pt x="153" y="127"/>
                    </a:lnTo>
                    <a:lnTo>
                      <a:pt x="146" y="126"/>
                    </a:lnTo>
                    <a:lnTo>
                      <a:pt x="144" y="126"/>
                    </a:lnTo>
                    <a:lnTo>
                      <a:pt x="142" y="127"/>
                    </a:lnTo>
                    <a:lnTo>
                      <a:pt x="141" y="127"/>
                    </a:lnTo>
                    <a:lnTo>
                      <a:pt x="139" y="127"/>
                    </a:lnTo>
                    <a:lnTo>
                      <a:pt x="137" y="129"/>
                    </a:lnTo>
                    <a:lnTo>
                      <a:pt x="134" y="132"/>
                    </a:lnTo>
                    <a:lnTo>
                      <a:pt x="132" y="135"/>
                    </a:lnTo>
                    <a:lnTo>
                      <a:pt x="131" y="139"/>
                    </a:lnTo>
                    <a:lnTo>
                      <a:pt x="129" y="142"/>
                    </a:lnTo>
                    <a:lnTo>
                      <a:pt x="128" y="146"/>
                    </a:lnTo>
                    <a:lnTo>
                      <a:pt x="128" y="149"/>
                    </a:lnTo>
                    <a:lnTo>
                      <a:pt x="128" y="153"/>
                    </a:lnTo>
                    <a:lnTo>
                      <a:pt x="128" y="160"/>
                    </a:lnTo>
                    <a:lnTo>
                      <a:pt x="130" y="167"/>
                    </a:lnTo>
                    <a:lnTo>
                      <a:pt x="133" y="173"/>
                    </a:lnTo>
                    <a:lnTo>
                      <a:pt x="138" y="178"/>
                    </a:lnTo>
                    <a:lnTo>
                      <a:pt x="143" y="182"/>
                    </a:lnTo>
                    <a:lnTo>
                      <a:pt x="149" y="185"/>
                    </a:lnTo>
                    <a:lnTo>
                      <a:pt x="155" y="187"/>
                    </a:lnTo>
                    <a:lnTo>
                      <a:pt x="162" y="188"/>
                    </a:lnTo>
                    <a:lnTo>
                      <a:pt x="164" y="188"/>
                    </a:lnTo>
                    <a:lnTo>
                      <a:pt x="166" y="188"/>
                    </a:lnTo>
                    <a:lnTo>
                      <a:pt x="167" y="188"/>
                    </a:lnTo>
                    <a:lnTo>
                      <a:pt x="169" y="187"/>
                    </a:lnTo>
                    <a:lnTo>
                      <a:pt x="242" y="253"/>
                    </a:lnTo>
                    <a:lnTo>
                      <a:pt x="245" y="274"/>
                    </a:lnTo>
                    <a:lnTo>
                      <a:pt x="244" y="275"/>
                    </a:lnTo>
                    <a:lnTo>
                      <a:pt x="219" y="287"/>
                    </a:lnTo>
                    <a:lnTo>
                      <a:pt x="216" y="289"/>
                    </a:lnTo>
                    <a:lnTo>
                      <a:pt x="213" y="290"/>
                    </a:lnTo>
                    <a:lnTo>
                      <a:pt x="210" y="292"/>
                    </a:lnTo>
                    <a:lnTo>
                      <a:pt x="207" y="293"/>
                    </a:lnTo>
                    <a:lnTo>
                      <a:pt x="204" y="295"/>
                    </a:lnTo>
                    <a:lnTo>
                      <a:pt x="200" y="296"/>
                    </a:lnTo>
                    <a:lnTo>
                      <a:pt x="197" y="297"/>
                    </a:lnTo>
                    <a:lnTo>
                      <a:pt x="194" y="299"/>
                    </a:lnTo>
                    <a:lnTo>
                      <a:pt x="192" y="299"/>
                    </a:lnTo>
                    <a:lnTo>
                      <a:pt x="177" y="281"/>
                    </a:lnTo>
                    <a:lnTo>
                      <a:pt x="166" y="298"/>
                    </a:lnTo>
                    <a:lnTo>
                      <a:pt x="145" y="306"/>
                    </a:lnTo>
                    <a:lnTo>
                      <a:pt x="143" y="307"/>
                    </a:lnTo>
                    <a:lnTo>
                      <a:pt x="140" y="306"/>
                    </a:lnTo>
                    <a:lnTo>
                      <a:pt x="137" y="306"/>
                    </a:lnTo>
                    <a:lnTo>
                      <a:pt x="133" y="306"/>
                    </a:lnTo>
                    <a:lnTo>
                      <a:pt x="130" y="306"/>
                    </a:lnTo>
                    <a:lnTo>
                      <a:pt x="127" y="305"/>
                    </a:lnTo>
                    <a:lnTo>
                      <a:pt x="124" y="305"/>
                    </a:lnTo>
                    <a:lnTo>
                      <a:pt x="120" y="304"/>
                    </a:lnTo>
                    <a:lnTo>
                      <a:pt x="117" y="304"/>
                    </a:lnTo>
                    <a:lnTo>
                      <a:pt x="115" y="303"/>
                    </a:lnTo>
                    <a:lnTo>
                      <a:pt x="114" y="279"/>
                    </a:lnTo>
                    <a:lnTo>
                      <a:pt x="112" y="278"/>
                    </a:lnTo>
                    <a:lnTo>
                      <a:pt x="110" y="278"/>
                    </a:lnTo>
                    <a:lnTo>
                      <a:pt x="108" y="277"/>
                    </a:lnTo>
                    <a:lnTo>
                      <a:pt x="106" y="276"/>
                    </a:lnTo>
                    <a:lnTo>
                      <a:pt x="105" y="276"/>
                    </a:lnTo>
                    <a:lnTo>
                      <a:pt x="103" y="275"/>
                    </a:lnTo>
                    <a:lnTo>
                      <a:pt x="101" y="274"/>
                    </a:lnTo>
                    <a:lnTo>
                      <a:pt x="99" y="274"/>
                    </a:lnTo>
                    <a:lnTo>
                      <a:pt x="71" y="286"/>
                    </a:lnTo>
                    <a:lnTo>
                      <a:pt x="70" y="285"/>
                    </a:lnTo>
                    <a:lnTo>
                      <a:pt x="67" y="284"/>
                    </a:lnTo>
                    <a:lnTo>
                      <a:pt x="64" y="282"/>
                    </a:lnTo>
                    <a:lnTo>
                      <a:pt x="62" y="280"/>
                    </a:lnTo>
                    <a:lnTo>
                      <a:pt x="59" y="278"/>
                    </a:lnTo>
                    <a:lnTo>
                      <a:pt x="56" y="276"/>
                    </a:lnTo>
                    <a:lnTo>
                      <a:pt x="54" y="274"/>
                    </a:lnTo>
                    <a:lnTo>
                      <a:pt x="51" y="272"/>
                    </a:lnTo>
                    <a:lnTo>
                      <a:pt x="49" y="270"/>
                    </a:lnTo>
                    <a:lnTo>
                      <a:pt x="48" y="269"/>
                    </a:lnTo>
                    <a:lnTo>
                      <a:pt x="58" y="245"/>
                    </a:lnTo>
                    <a:lnTo>
                      <a:pt x="56" y="243"/>
                    </a:lnTo>
                    <a:lnTo>
                      <a:pt x="54" y="241"/>
                    </a:lnTo>
                    <a:lnTo>
                      <a:pt x="52" y="239"/>
                    </a:lnTo>
                    <a:lnTo>
                      <a:pt x="51" y="237"/>
                    </a:lnTo>
                    <a:lnTo>
                      <a:pt x="49" y="235"/>
                    </a:lnTo>
                    <a:lnTo>
                      <a:pt x="47" y="233"/>
                    </a:lnTo>
                    <a:lnTo>
                      <a:pt x="46" y="231"/>
                    </a:lnTo>
                    <a:lnTo>
                      <a:pt x="44" y="229"/>
                    </a:lnTo>
                    <a:lnTo>
                      <a:pt x="20" y="234"/>
                    </a:lnTo>
                    <a:lnTo>
                      <a:pt x="19" y="232"/>
                    </a:lnTo>
                    <a:lnTo>
                      <a:pt x="17" y="229"/>
                    </a:lnTo>
                    <a:lnTo>
                      <a:pt x="16" y="226"/>
                    </a:lnTo>
                    <a:lnTo>
                      <a:pt x="14" y="223"/>
                    </a:lnTo>
                    <a:lnTo>
                      <a:pt x="13" y="220"/>
                    </a:lnTo>
                    <a:lnTo>
                      <a:pt x="11" y="217"/>
                    </a:lnTo>
                    <a:lnTo>
                      <a:pt x="10" y="214"/>
                    </a:lnTo>
                    <a:lnTo>
                      <a:pt x="9" y="211"/>
                    </a:lnTo>
                    <a:lnTo>
                      <a:pt x="8" y="208"/>
                    </a:lnTo>
                    <a:lnTo>
                      <a:pt x="7" y="206"/>
                    </a:lnTo>
                    <a:lnTo>
                      <a:pt x="28" y="192"/>
                    </a:lnTo>
                    <a:lnTo>
                      <a:pt x="26" y="186"/>
                    </a:lnTo>
                    <a:lnTo>
                      <a:pt x="25" y="180"/>
                    </a:lnTo>
                    <a:lnTo>
                      <a:pt x="24" y="174"/>
                    </a:lnTo>
                    <a:lnTo>
                      <a:pt x="24" y="168"/>
                    </a:lnTo>
                    <a:lnTo>
                      <a:pt x="0" y="161"/>
                    </a:lnTo>
                    <a:lnTo>
                      <a:pt x="0" y="160"/>
                    </a:lnTo>
                    <a:lnTo>
                      <a:pt x="0" y="153"/>
                    </a:lnTo>
                    <a:lnTo>
                      <a:pt x="1" y="146"/>
                    </a:lnTo>
                    <a:lnTo>
                      <a:pt x="1" y="140"/>
                    </a:lnTo>
                    <a:lnTo>
                      <a:pt x="2" y="133"/>
                    </a:lnTo>
                    <a:lnTo>
                      <a:pt x="3" y="131"/>
                    </a:lnTo>
                    <a:lnTo>
                      <a:pt x="4" y="129"/>
                    </a:lnTo>
                    <a:lnTo>
                      <a:pt x="33" y="113"/>
                    </a:lnTo>
                    <a:lnTo>
                      <a:pt x="34" y="110"/>
                    </a:lnTo>
                    <a:lnTo>
                      <a:pt x="35" y="108"/>
                    </a:lnTo>
                    <a:lnTo>
                      <a:pt x="36" y="105"/>
                    </a:lnTo>
                    <a:lnTo>
                      <a:pt x="37" y="103"/>
                    </a:lnTo>
                    <a:lnTo>
                      <a:pt x="21" y="83"/>
                    </a:lnTo>
                    <a:lnTo>
                      <a:pt x="22" y="82"/>
                    </a:lnTo>
                    <a:lnTo>
                      <a:pt x="24" y="79"/>
                    </a:lnTo>
                    <a:lnTo>
                      <a:pt x="26" y="76"/>
                    </a:lnTo>
                    <a:lnTo>
                      <a:pt x="28" y="74"/>
                    </a:lnTo>
                    <a:lnTo>
                      <a:pt x="30" y="71"/>
                    </a:lnTo>
                    <a:lnTo>
                      <a:pt x="32" y="68"/>
                    </a:lnTo>
                    <a:lnTo>
                      <a:pt x="34" y="66"/>
                    </a:lnTo>
                    <a:lnTo>
                      <a:pt x="36" y="63"/>
                    </a:lnTo>
                    <a:lnTo>
                      <a:pt x="38" y="61"/>
                    </a:lnTo>
                    <a:lnTo>
                      <a:pt x="39" y="60"/>
                    </a:lnTo>
                    <a:lnTo>
                      <a:pt x="58" y="47"/>
                    </a:lnTo>
                    <a:lnTo>
                      <a:pt x="59" y="46"/>
                    </a:lnTo>
                    <a:lnTo>
                      <a:pt x="81" y="54"/>
                    </a:lnTo>
                    <a:lnTo>
                      <a:pt x="79" y="29"/>
                    </a:lnTo>
                    <a:lnTo>
                      <a:pt x="81" y="28"/>
                    </a:lnTo>
                    <a:lnTo>
                      <a:pt x="83" y="27"/>
                    </a:lnTo>
                    <a:lnTo>
                      <a:pt x="86" y="26"/>
                    </a:lnTo>
                    <a:lnTo>
                      <a:pt x="88" y="25"/>
                    </a:lnTo>
                    <a:lnTo>
                      <a:pt x="91" y="24"/>
                    </a:lnTo>
                    <a:lnTo>
                      <a:pt x="93" y="23"/>
                    </a:lnTo>
                    <a:lnTo>
                      <a:pt x="96" y="22"/>
                    </a:lnTo>
                    <a:lnTo>
                      <a:pt x="98" y="21"/>
                    </a:lnTo>
                    <a:lnTo>
                      <a:pt x="101" y="20"/>
                    </a:lnTo>
                    <a:lnTo>
                      <a:pt x="125" y="10"/>
                    </a:lnTo>
                    <a:lnTo>
                      <a:pt x="127" y="9"/>
                    </a:lnTo>
                    <a:lnTo>
                      <a:pt x="139" y="25"/>
                    </a:lnTo>
                    <a:lnTo>
                      <a:pt x="141" y="25"/>
                    </a:lnTo>
                    <a:lnTo>
                      <a:pt x="142" y="25"/>
                    </a:lnTo>
                    <a:lnTo>
                      <a:pt x="143" y="24"/>
                    </a:lnTo>
                    <a:lnTo>
                      <a:pt x="145" y="24"/>
                    </a:lnTo>
                    <a:lnTo>
                      <a:pt x="148" y="12"/>
                    </a:lnTo>
                    <a:lnTo>
                      <a:pt x="149" y="12"/>
                    </a:lnTo>
                    <a:lnTo>
                      <a:pt x="168" y="0"/>
                    </a:lnTo>
                    <a:lnTo>
                      <a:pt x="169" y="0"/>
                    </a:lnTo>
                    <a:lnTo>
                      <a:pt x="173" y="0"/>
                    </a:lnTo>
                    <a:lnTo>
                      <a:pt x="176" y="0"/>
                    </a:lnTo>
                    <a:lnTo>
                      <a:pt x="180" y="0"/>
                    </a:lnTo>
                    <a:lnTo>
                      <a:pt x="184" y="0"/>
                    </a:lnTo>
                    <a:lnTo>
                      <a:pt x="187" y="1"/>
                    </a:lnTo>
                    <a:lnTo>
                      <a:pt x="191" y="1"/>
                    </a:lnTo>
                    <a:lnTo>
                      <a:pt x="195" y="2"/>
                    </a:lnTo>
                    <a:lnTo>
                      <a:pt x="198" y="2"/>
                    </a:lnTo>
                    <a:lnTo>
                      <a:pt x="200" y="3"/>
                    </a:lnTo>
                    <a:lnTo>
                      <a:pt x="200" y="26"/>
                    </a:lnTo>
                    <a:lnTo>
                      <a:pt x="203" y="27"/>
                    </a:lnTo>
                    <a:lnTo>
                      <a:pt x="205" y="28"/>
                    </a:lnTo>
                    <a:lnTo>
                      <a:pt x="208" y="29"/>
                    </a:lnTo>
                    <a:lnTo>
                      <a:pt x="210" y="30"/>
                    </a:lnTo>
                    <a:lnTo>
                      <a:pt x="212" y="30"/>
                    </a:lnTo>
                    <a:lnTo>
                      <a:pt x="215" y="31"/>
                    </a:lnTo>
                    <a:lnTo>
                      <a:pt x="217" y="32"/>
                    </a:lnTo>
                    <a:lnTo>
                      <a:pt x="220" y="34"/>
                    </a:lnTo>
                    <a:lnTo>
                      <a:pt x="245" y="19"/>
                    </a:lnTo>
                    <a:lnTo>
                      <a:pt x="246" y="20"/>
                    </a:lnTo>
                    <a:lnTo>
                      <a:pt x="249" y="22"/>
                    </a:lnTo>
                    <a:lnTo>
                      <a:pt x="252" y="24"/>
                    </a:lnTo>
                    <a:lnTo>
                      <a:pt x="255" y="26"/>
                    </a:lnTo>
                    <a:lnTo>
                      <a:pt x="258" y="27"/>
                    </a:lnTo>
                    <a:lnTo>
                      <a:pt x="261" y="30"/>
                    </a:lnTo>
                    <a:lnTo>
                      <a:pt x="264" y="32"/>
                    </a:lnTo>
                    <a:lnTo>
                      <a:pt x="267" y="34"/>
                    </a:lnTo>
                    <a:lnTo>
                      <a:pt x="269" y="36"/>
                    </a:lnTo>
                    <a:lnTo>
                      <a:pt x="271" y="38"/>
                    </a:lnTo>
                    <a:lnTo>
                      <a:pt x="260" y="62"/>
                    </a:lnTo>
                    <a:lnTo>
                      <a:pt x="262" y="64"/>
                    </a:lnTo>
                    <a:lnTo>
                      <a:pt x="264" y="66"/>
                    </a:lnTo>
                    <a:lnTo>
                      <a:pt x="265" y="68"/>
                    </a:lnTo>
                    <a:lnTo>
                      <a:pt x="267" y="70"/>
                    </a:lnTo>
                    <a:lnTo>
                      <a:pt x="269" y="73"/>
                    </a:lnTo>
                    <a:lnTo>
                      <a:pt x="271" y="75"/>
                    </a:lnTo>
                    <a:lnTo>
                      <a:pt x="272" y="77"/>
                    </a:lnTo>
                    <a:lnTo>
                      <a:pt x="274" y="79"/>
                    </a:lnTo>
                    <a:lnTo>
                      <a:pt x="299" y="72"/>
                    </a:lnTo>
                    <a:lnTo>
                      <a:pt x="300" y="73"/>
                    </a:lnTo>
                    <a:lnTo>
                      <a:pt x="302" y="76"/>
                    </a:lnTo>
                    <a:lnTo>
                      <a:pt x="304" y="80"/>
                    </a:lnTo>
                    <a:lnTo>
                      <a:pt x="305" y="83"/>
                    </a:lnTo>
                    <a:lnTo>
                      <a:pt x="307" y="86"/>
                    </a:lnTo>
                    <a:lnTo>
                      <a:pt x="308" y="89"/>
                    </a:lnTo>
                    <a:lnTo>
                      <a:pt x="310" y="93"/>
                    </a:lnTo>
                    <a:lnTo>
                      <a:pt x="311" y="96"/>
                    </a:lnTo>
                    <a:lnTo>
                      <a:pt x="312" y="99"/>
                    </a:lnTo>
                    <a:lnTo>
                      <a:pt x="313" y="101"/>
                    </a:lnTo>
                    <a:lnTo>
                      <a:pt x="291" y="116"/>
                    </a:lnTo>
                    <a:lnTo>
                      <a:pt x="292" y="121"/>
                    </a:lnTo>
                    <a:lnTo>
                      <a:pt x="293" y="127"/>
                    </a:lnTo>
                    <a:lnTo>
                      <a:pt x="294" y="133"/>
                    </a:lnTo>
                    <a:lnTo>
                      <a:pt x="295" y="139"/>
                    </a:lnTo>
                    <a:lnTo>
                      <a:pt x="321" y="147"/>
                    </a:lnTo>
                    <a:lnTo>
                      <a:pt x="321" y="149"/>
                    </a:lnTo>
                    <a:lnTo>
                      <a:pt x="320" y="155"/>
                    </a:lnTo>
                    <a:lnTo>
                      <a:pt x="320" y="162"/>
                    </a:lnTo>
                    <a:lnTo>
                      <a:pt x="319" y="169"/>
                    </a:lnTo>
                    <a:lnTo>
                      <a:pt x="319" y="175"/>
                    </a:lnTo>
                    <a:lnTo>
                      <a:pt x="318" y="176"/>
                    </a:lnTo>
                    <a:lnTo>
                      <a:pt x="289" y="192"/>
                    </a:lnTo>
                    <a:lnTo>
                      <a:pt x="288" y="196"/>
                    </a:lnTo>
                    <a:lnTo>
                      <a:pt x="286" y="199"/>
                    </a:lnTo>
                    <a:lnTo>
                      <a:pt x="285" y="202"/>
                    </a:lnTo>
                    <a:lnTo>
                      <a:pt x="284" y="206"/>
                    </a:lnTo>
                    <a:lnTo>
                      <a:pt x="301" y="224"/>
                    </a:lnTo>
                    <a:lnTo>
                      <a:pt x="300" y="225"/>
                    </a:lnTo>
                    <a:lnTo>
                      <a:pt x="298" y="228"/>
                    </a:lnTo>
                    <a:lnTo>
                      <a:pt x="297" y="231"/>
                    </a:lnTo>
                    <a:lnTo>
                      <a:pt x="295" y="233"/>
                    </a:lnTo>
                    <a:lnTo>
                      <a:pt x="293" y="236"/>
                    </a:lnTo>
                    <a:lnTo>
                      <a:pt x="291" y="239"/>
                    </a:lnTo>
                    <a:lnTo>
                      <a:pt x="289" y="241"/>
                    </a:lnTo>
                    <a:lnTo>
                      <a:pt x="287" y="244"/>
                    </a:lnTo>
                    <a:lnTo>
                      <a:pt x="285" y="246"/>
                    </a:lnTo>
                    <a:lnTo>
                      <a:pt x="284" y="247"/>
                    </a:lnTo>
                    <a:lnTo>
                      <a:pt x="254" y="259"/>
                    </a:lnTo>
                    <a:lnTo>
                      <a:pt x="242" y="253"/>
                    </a:lnTo>
                    <a:lnTo>
                      <a:pt x="169"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6" name="Freeform 98"/>
              <p:cNvSpPr>
                <a:spLocks/>
              </p:cNvSpPr>
              <p:nvPr/>
            </p:nvSpPr>
            <p:spPr bwMode="auto">
              <a:xfrm>
                <a:off x="8575" y="2137"/>
                <a:ext cx="283" cy="284"/>
              </a:xfrm>
              <a:custGeom>
                <a:avLst/>
                <a:gdLst>
                  <a:gd name="T0" fmla="*/ 168 w 283"/>
                  <a:gd name="T1" fmla="*/ 115 h 284"/>
                  <a:gd name="T2" fmla="*/ 179 w 283"/>
                  <a:gd name="T3" fmla="*/ 149 h 284"/>
                  <a:gd name="T4" fmla="*/ 156 w 283"/>
                  <a:gd name="T5" fmla="*/ 177 h 284"/>
                  <a:gd name="T6" fmla="*/ 120 w 283"/>
                  <a:gd name="T7" fmla="*/ 174 h 284"/>
                  <a:gd name="T8" fmla="*/ 103 w 283"/>
                  <a:gd name="T9" fmla="*/ 142 h 284"/>
                  <a:gd name="T10" fmla="*/ 120 w 283"/>
                  <a:gd name="T11" fmla="*/ 110 h 284"/>
                  <a:gd name="T12" fmla="*/ 138 w 283"/>
                  <a:gd name="T13" fmla="*/ 23 h 284"/>
                  <a:gd name="T14" fmla="*/ 122 w 283"/>
                  <a:gd name="T15" fmla="*/ 25 h 284"/>
                  <a:gd name="T16" fmla="*/ 110 w 283"/>
                  <a:gd name="T17" fmla="*/ 26 h 284"/>
                  <a:gd name="T18" fmla="*/ 87 w 283"/>
                  <a:gd name="T19" fmla="*/ 10 h 284"/>
                  <a:gd name="T20" fmla="*/ 81 w 283"/>
                  <a:gd name="T21" fmla="*/ 38 h 284"/>
                  <a:gd name="T22" fmla="*/ 72 w 283"/>
                  <a:gd name="T23" fmla="*/ 46 h 284"/>
                  <a:gd name="T24" fmla="*/ 59 w 283"/>
                  <a:gd name="T25" fmla="*/ 57 h 284"/>
                  <a:gd name="T26" fmla="*/ 32 w 283"/>
                  <a:gd name="T27" fmla="*/ 52 h 284"/>
                  <a:gd name="T28" fmla="*/ 24 w 283"/>
                  <a:gd name="T29" fmla="*/ 63 h 284"/>
                  <a:gd name="T30" fmla="*/ 35 w 283"/>
                  <a:gd name="T31" fmla="*/ 89 h 284"/>
                  <a:gd name="T32" fmla="*/ 29 w 283"/>
                  <a:gd name="T33" fmla="*/ 105 h 284"/>
                  <a:gd name="T34" fmla="*/ 1 w 283"/>
                  <a:gd name="T35" fmla="*/ 118 h 284"/>
                  <a:gd name="T36" fmla="*/ 22 w 283"/>
                  <a:gd name="T37" fmla="*/ 146 h 284"/>
                  <a:gd name="T38" fmla="*/ 26 w 283"/>
                  <a:gd name="T39" fmla="*/ 168 h 284"/>
                  <a:gd name="T40" fmla="*/ 9 w 283"/>
                  <a:gd name="T41" fmla="*/ 193 h 284"/>
                  <a:gd name="T42" fmla="*/ 14 w 283"/>
                  <a:gd name="T43" fmla="*/ 205 h 284"/>
                  <a:gd name="T44" fmla="*/ 42 w 283"/>
                  <a:gd name="T45" fmla="*/ 207 h 284"/>
                  <a:gd name="T46" fmla="*/ 51 w 283"/>
                  <a:gd name="T47" fmla="*/ 218 h 284"/>
                  <a:gd name="T48" fmla="*/ 58 w 283"/>
                  <a:gd name="T49" fmla="*/ 228 h 284"/>
                  <a:gd name="T50" fmla="*/ 57 w 283"/>
                  <a:gd name="T51" fmla="*/ 256 h 284"/>
                  <a:gd name="T52" fmla="*/ 84 w 283"/>
                  <a:gd name="T53" fmla="*/ 247 h 284"/>
                  <a:gd name="T54" fmla="*/ 96 w 283"/>
                  <a:gd name="T55" fmla="*/ 251 h 284"/>
                  <a:gd name="T56" fmla="*/ 112 w 283"/>
                  <a:gd name="T57" fmla="*/ 257 h 284"/>
                  <a:gd name="T58" fmla="*/ 120 w 283"/>
                  <a:gd name="T59" fmla="*/ 282 h 284"/>
                  <a:gd name="T60" fmla="*/ 134 w 283"/>
                  <a:gd name="T61" fmla="*/ 284 h 284"/>
                  <a:gd name="T62" fmla="*/ 149 w 283"/>
                  <a:gd name="T63" fmla="*/ 260 h 284"/>
                  <a:gd name="T64" fmla="*/ 165 w 283"/>
                  <a:gd name="T65" fmla="*/ 258 h 284"/>
                  <a:gd name="T66" fmla="*/ 189 w 283"/>
                  <a:gd name="T67" fmla="*/ 276 h 284"/>
                  <a:gd name="T68" fmla="*/ 202 w 283"/>
                  <a:gd name="T69" fmla="*/ 270 h 284"/>
                  <a:gd name="T70" fmla="*/ 205 w 283"/>
                  <a:gd name="T71" fmla="*/ 241 h 284"/>
                  <a:gd name="T72" fmla="*/ 216 w 283"/>
                  <a:gd name="T73" fmla="*/ 233 h 284"/>
                  <a:gd name="T74" fmla="*/ 226 w 283"/>
                  <a:gd name="T75" fmla="*/ 224 h 284"/>
                  <a:gd name="T76" fmla="*/ 254 w 283"/>
                  <a:gd name="T77" fmla="*/ 228 h 284"/>
                  <a:gd name="T78" fmla="*/ 262 w 283"/>
                  <a:gd name="T79" fmla="*/ 216 h 284"/>
                  <a:gd name="T80" fmla="*/ 249 w 283"/>
                  <a:gd name="T81" fmla="*/ 191 h 284"/>
                  <a:gd name="T82" fmla="*/ 254 w 283"/>
                  <a:gd name="T83" fmla="*/ 177 h 284"/>
                  <a:gd name="T84" fmla="*/ 281 w 283"/>
                  <a:gd name="T85" fmla="*/ 164 h 284"/>
                  <a:gd name="T86" fmla="*/ 259 w 283"/>
                  <a:gd name="T87" fmla="*/ 138 h 284"/>
                  <a:gd name="T88" fmla="*/ 256 w 283"/>
                  <a:gd name="T89" fmla="*/ 112 h 284"/>
                  <a:gd name="T90" fmla="*/ 273 w 283"/>
                  <a:gd name="T91" fmla="*/ 90 h 284"/>
                  <a:gd name="T92" fmla="*/ 268 w 283"/>
                  <a:gd name="T93" fmla="*/ 78 h 284"/>
                  <a:gd name="T94" fmla="*/ 244 w 283"/>
                  <a:gd name="T95" fmla="*/ 83 h 284"/>
                  <a:gd name="T96" fmla="*/ 238 w 283"/>
                  <a:gd name="T97" fmla="*/ 74 h 284"/>
                  <a:gd name="T98" fmla="*/ 229 w 283"/>
                  <a:gd name="T99" fmla="*/ 62 h 284"/>
                  <a:gd name="T100" fmla="*/ 234 w 283"/>
                  <a:gd name="T101" fmla="*/ 35 h 284"/>
                  <a:gd name="T102" fmla="*/ 223 w 283"/>
                  <a:gd name="T103" fmla="*/ 25 h 284"/>
                  <a:gd name="T104" fmla="*/ 198 w 283"/>
                  <a:gd name="T105" fmla="*/ 38 h 284"/>
                  <a:gd name="T106" fmla="*/ 194 w 283"/>
                  <a:gd name="T107" fmla="*/ 35 h 284"/>
                  <a:gd name="T108" fmla="*/ 179 w 283"/>
                  <a:gd name="T109" fmla="*/ 29 h 284"/>
                  <a:gd name="T110" fmla="*/ 170 w 283"/>
                  <a:gd name="T111" fmla="*/ 3 h 284"/>
                  <a:gd name="T112" fmla="*/ 156 w 283"/>
                  <a:gd name="T113" fmla="*/ 0 h 284"/>
                  <a:gd name="T114" fmla="*/ 144 w 283"/>
                  <a:gd name="T115"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84">
                    <a:moveTo>
                      <a:pt x="141" y="103"/>
                    </a:moveTo>
                    <a:lnTo>
                      <a:pt x="149" y="104"/>
                    </a:lnTo>
                    <a:lnTo>
                      <a:pt x="156" y="106"/>
                    </a:lnTo>
                    <a:lnTo>
                      <a:pt x="163" y="110"/>
                    </a:lnTo>
                    <a:lnTo>
                      <a:pt x="168" y="115"/>
                    </a:lnTo>
                    <a:lnTo>
                      <a:pt x="173" y="120"/>
                    </a:lnTo>
                    <a:lnTo>
                      <a:pt x="177" y="127"/>
                    </a:lnTo>
                    <a:lnTo>
                      <a:pt x="179" y="134"/>
                    </a:lnTo>
                    <a:lnTo>
                      <a:pt x="180" y="142"/>
                    </a:lnTo>
                    <a:lnTo>
                      <a:pt x="179" y="149"/>
                    </a:lnTo>
                    <a:lnTo>
                      <a:pt x="177" y="157"/>
                    </a:lnTo>
                    <a:lnTo>
                      <a:pt x="173" y="163"/>
                    </a:lnTo>
                    <a:lnTo>
                      <a:pt x="168" y="169"/>
                    </a:lnTo>
                    <a:lnTo>
                      <a:pt x="163" y="174"/>
                    </a:lnTo>
                    <a:lnTo>
                      <a:pt x="156" y="177"/>
                    </a:lnTo>
                    <a:lnTo>
                      <a:pt x="149" y="179"/>
                    </a:lnTo>
                    <a:lnTo>
                      <a:pt x="141" y="180"/>
                    </a:lnTo>
                    <a:lnTo>
                      <a:pt x="134" y="179"/>
                    </a:lnTo>
                    <a:lnTo>
                      <a:pt x="126" y="177"/>
                    </a:lnTo>
                    <a:lnTo>
                      <a:pt x="120" y="174"/>
                    </a:lnTo>
                    <a:lnTo>
                      <a:pt x="114" y="169"/>
                    </a:lnTo>
                    <a:lnTo>
                      <a:pt x="109" y="163"/>
                    </a:lnTo>
                    <a:lnTo>
                      <a:pt x="106" y="157"/>
                    </a:lnTo>
                    <a:lnTo>
                      <a:pt x="104" y="149"/>
                    </a:lnTo>
                    <a:lnTo>
                      <a:pt x="103" y="142"/>
                    </a:lnTo>
                    <a:lnTo>
                      <a:pt x="104" y="134"/>
                    </a:lnTo>
                    <a:lnTo>
                      <a:pt x="106" y="127"/>
                    </a:lnTo>
                    <a:lnTo>
                      <a:pt x="109" y="120"/>
                    </a:lnTo>
                    <a:lnTo>
                      <a:pt x="114" y="115"/>
                    </a:lnTo>
                    <a:lnTo>
                      <a:pt x="120" y="110"/>
                    </a:lnTo>
                    <a:lnTo>
                      <a:pt x="126" y="106"/>
                    </a:lnTo>
                    <a:lnTo>
                      <a:pt x="134" y="104"/>
                    </a:lnTo>
                    <a:lnTo>
                      <a:pt x="141" y="103"/>
                    </a:lnTo>
                    <a:lnTo>
                      <a:pt x="140" y="23"/>
                    </a:lnTo>
                    <a:lnTo>
                      <a:pt x="138" y="23"/>
                    </a:lnTo>
                    <a:lnTo>
                      <a:pt x="135" y="24"/>
                    </a:lnTo>
                    <a:lnTo>
                      <a:pt x="132" y="24"/>
                    </a:lnTo>
                    <a:lnTo>
                      <a:pt x="129" y="24"/>
                    </a:lnTo>
                    <a:lnTo>
                      <a:pt x="125" y="24"/>
                    </a:lnTo>
                    <a:lnTo>
                      <a:pt x="122" y="25"/>
                    </a:lnTo>
                    <a:lnTo>
                      <a:pt x="119" y="25"/>
                    </a:lnTo>
                    <a:lnTo>
                      <a:pt x="116" y="26"/>
                    </a:lnTo>
                    <a:lnTo>
                      <a:pt x="113" y="27"/>
                    </a:lnTo>
                    <a:lnTo>
                      <a:pt x="111" y="27"/>
                    </a:lnTo>
                    <a:lnTo>
                      <a:pt x="110" y="26"/>
                    </a:lnTo>
                    <a:lnTo>
                      <a:pt x="96" y="7"/>
                    </a:lnTo>
                    <a:lnTo>
                      <a:pt x="94" y="8"/>
                    </a:lnTo>
                    <a:lnTo>
                      <a:pt x="92" y="8"/>
                    </a:lnTo>
                    <a:lnTo>
                      <a:pt x="90" y="9"/>
                    </a:lnTo>
                    <a:lnTo>
                      <a:pt x="87" y="10"/>
                    </a:lnTo>
                    <a:lnTo>
                      <a:pt x="85" y="11"/>
                    </a:lnTo>
                    <a:lnTo>
                      <a:pt x="83" y="12"/>
                    </a:lnTo>
                    <a:lnTo>
                      <a:pt x="81" y="13"/>
                    </a:lnTo>
                    <a:lnTo>
                      <a:pt x="80" y="14"/>
                    </a:lnTo>
                    <a:lnTo>
                      <a:pt x="81" y="38"/>
                    </a:lnTo>
                    <a:lnTo>
                      <a:pt x="82" y="39"/>
                    </a:lnTo>
                    <a:lnTo>
                      <a:pt x="80" y="40"/>
                    </a:lnTo>
                    <a:lnTo>
                      <a:pt x="77" y="42"/>
                    </a:lnTo>
                    <a:lnTo>
                      <a:pt x="75" y="44"/>
                    </a:lnTo>
                    <a:lnTo>
                      <a:pt x="72" y="46"/>
                    </a:lnTo>
                    <a:lnTo>
                      <a:pt x="69" y="48"/>
                    </a:lnTo>
                    <a:lnTo>
                      <a:pt x="67" y="50"/>
                    </a:lnTo>
                    <a:lnTo>
                      <a:pt x="64" y="52"/>
                    </a:lnTo>
                    <a:lnTo>
                      <a:pt x="62" y="54"/>
                    </a:lnTo>
                    <a:lnTo>
                      <a:pt x="59" y="57"/>
                    </a:lnTo>
                    <a:lnTo>
                      <a:pt x="58" y="58"/>
                    </a:lnTo>
                    <a:lnTo>
                      <a:pt x="57" y="57"/>
                    </a:lnTo>
                    <a:lnTo>
                      <a:pt x="35" y="47"/>
                    </a:lnTo>
                    <a:lnTo>
                      <a:pt x="34" y="49"/>
                    </a:lnTo>
                    <a:lnTo>
                      <a:pt x="32" y="52"/>
                    </a:lnTo>
                    <a:lnTo>
                      <a:pt x="30" y="54"/>
                    </a:lnTo>
                    <a:lnTo>
                      <a:pt x="28" y="56"/>
                    </a:lnTo>
                    <a:lnTo>
                      <a:pt x="27" y="58"/>
                    </a:lnTo>
                    <a:lnTo>
                      <a:pt x="25" y="60"/>
                    </a:lnTo>
                    <a:lnTo>
                      <a:pt x="24" y="63"/>
                    </a:lnTo>
                    <a:lnTo>
                      <a:pt x="22" y="65"/>
                    </a:lnTo>
                    <a:lnTo>
                      <a:pt x="37" y="83"/>
                    </a:lnTo>
                    <a:lnTo>
                      <a:pt x="38" y="84"/>
                    </a:lnTo>
                    <a:lnTo>
                      <a:pt x="37" y="86"/>
                    </a:lnTo>
                    <a:lnTo>
                      <a:pt x="35" y="89"/>
                    </a:lnTo>
                    <a:lnTo>
                      <a:pt x="34" y="92"/>
                    </a:lnTo>
                    <a:lnTo>
                      <a:pt x="33" y="95"/>
                    </a:lnTo>
                    <a:lnTo>
                      <a:pt x="31" y="99"/>
                    </a:lnTo>
                    <a:lnTo>
                      <a:pt x="30" y="102"/>
                    </a:lnTo>
                    <a:lnTo>
                      <a:pt x="29" y="105"/>
                    </a:lnTo>
                    <a:lnTo>
                      <a:pt x="28" y="109"/>
                    </a:lnTo>
                    <a:lnTo>
                      <a:pt x="27" y="112"/>
                    </a:lnTo>
                    <a:lnTo>
                      <a:pt x="26" y="114"/>
                    </a:lnTo>
                    <a:lnTo>
                      <a:pt x="25" y="114"/>
                    </a:lnTo>
                    <a:lnTo>
                      <a:pt x="1" y="118"/>
                    </a:lnTo>
                    <a:lnTo>
                      <a:pt x="1" y="123"/>
                    </a:lnTo>
                    <a:lnTo>
                      <a:pt x="0" y="129"/>
                    </a:lnTo>
                    <a:lnTo>
                      <a:pt x="0" y="134"/>
                    </a:lnTo>
                    <a:lnTo>
                      <a:pt x="0" y="140"/>
                    </a:lnTo>
                    <a:lnTo>
                      <a:pt x="22" y="146"/>
                    </a:lnTo>
                    <a:lnTo>
                      <a:pt x="23" y="147"/>
                    </a:lnTo>
                    <a:lnTo>
                      <a:pt x="23" y="148"/>
                    </a:lnTo>
                    <a:lnTo>
                      <a:pt x="24" y="155"/>
                    </a:lnTo>
                    <a:lnTo>
                      <a:pt x="25" y="161"/>
                    </a:lnTo>
                    <a:lnTo>
                      <a:pt x="26" y="168"/>
                    </a:lnTo>
                    <a:lnTo>
                      <a:pt x="28" y="174"/>
                    </a:lnTo>
                    <a:lnTo>
                      <a:pt x="28" y="176"/>
                    </a:lnTo>
                    <a:lnTo>
                      <a:pt x="27" y="177"/>
                    </a:lnTo>
                    <a:lnTo>
                      <a:pt x="8" y="190"/>
                    </a:lnTo>
                    <a:lnTo>
                      <a:pt x="9" y="193"/>
                    </a:lnTo>
                    <a:lnTo>
                      <a:pt x="10" y="195"/>
                    </a:lnTo>
                    <a:lnTo>
                      <a:pt x="11" y="198"/>
                    </a:lnTo>
                    <a:lnTo>
                      <a:pt x="12" y="200"/>
                    </a:lnTo>
                    <a:lnTo>
                      <a:pt x="13" y="203"/>
                    </a:lnTo>
                    <a:lnTo>
                      <a:pt x="14" y="205"/>
                    </a:lnTo>
                    <a:lnTo>
                      <a:pt x="16" y="208"/>
                    </a:lnTo>
                    <a:lnTo>
                      <a:pt x="17" y="210"/>
                    </a:lnTo>
                    <a:lnTo>
                      <a:pt x="40" y="206"/>
                    </a:lnTo>
                    <a:lnTo>
                      <a:pt x="42" y="205"/>
                    </a:lnTo>
                    <a:lnTo>
                      <a:pt x="42" y="207"/>
                    </a:lnTo>
                    <a:lnTo>
                      <a:pt x="44" y="209"/>
                    </a:lnTo>
                    <a:lnTo>
                      <a:pt x="46" y="211"/>
                    </a:lnTo>
                    <a:lnTo>
                      <a:pt x="47" y="214"/>
                    </a:lnTo>
                    <a:lnTo>
                      <a:pt x="49" y="216"/>
                    </a:lnTo>
                    <a:lnTo>
                      <a:pt x="51" y="218"/>
                    </a:lnTo>
                    <a:lnTo>
                      <a:pt x="53" y="220"/>
                    </a:lnTo>
                    <a:lnTo>
                      <a:pt x="55" y="223"/>
                    </a:lnTo>
                    <a:lnTo>
                      <a:pt x="57" y="225"/>
                    </a:lnTo>
                    <a:lnTo>
                      <a:pt x="58" y="226"/>
                    </a:lnTo>
                    <a:lnTo>
                      <a:pt x="58" y="228"/>
                    </a:lnTo>
                    <a:lnTo>
                      <a:pt x="48" y="249"/>
                    </a:lnTo>
                    <a:lnTo>
                      <a:pt x="50" y="251"/>
                    </a:lnTo>
                    <a:lnTo>
                      <a:pt x="53" y="253"/>
                    </a:lnTo>
                    <a:lnTo>
                      <a:pt x="55" y="255"/>
                    </a:lnTo>
                    <a:lnTo>
                      <a:pt x="57" y="256"/>
                    </a:lnTo>
                    <a:lnTo>
                      <a:pt x="59" y="258"/>
                    </a:lnTo>
                    <a:lnTo>
                      <a:pt x="61" y="259"/>
                    </a:lnTo>
                    <a:lnTo>
                      <a:pt x="64" y="261"/>
                    </a:lnTo>
                    <a:lnTo>
                      <a:pt x="66" y="262"/>
                    </a:lnTo>
                    <a:lnTo>
                      <a:pt x="84" y="247"/>
                    </a:lnTo>
                    <a:lnTo>
                      <a:pt x="85" y="246"/>
                    </a:lnTo>
                    <a:lnTo>
                      <a:pt x="87" y="247"/>
                    </a:lnTo>
                    <a:lnTo>
                      <a:pt x="90" y="248"/>
                    </a:lnTo>
                    <a:lnTo>
                      <a:pt x="93" y="250"/>
                    </a:lnTo>
                    <a:lnTo>
                      <a:pt x="96" y="251"/>
                    </a:lnTo>
                    <a:lnTo>
                      <a:pt x="99" y="252"/>
                    </a:lnTo>
                    <a:lnTo>
                      <a:pt x="102" y="254"/>
                    </a:lnTo>
                    <a:lnTo>
                      <a:pt x="105" y="255"/>
                    </a:lnTo>
                    <a:lnTo>
                      <a:pt x="108" y="256"/>
                    </a:lnTo>
                    <a:lnTo>
                      <a:pt x="112" y="257"/>
                    </a:lnTo>
                    <a:lnTo>
                      <a:pt x="113" y="257"/>
                    </a:lnTo>
                    <a:lnTo>
                      <a:pt x="114" y="259"/>
                    </a:lnTo>
                    <a:lnTo>
                      <a:pt x="115" y="281"/>
                    </a:lnTo>
                    <a:lnTo>
                      <a:pt x="118" y="282"/>
                    </a:lnTo>
                    <a:lnTo>
                      <a:pt x="120" y="282"/>
                    </a:lnTo>
                    <a:lnTo>
                      <a:pt x="123" y="283"/>
                    </a:lnTo>
                    <a:lnTo>
                      <a:pt x="126" y="283"/>
                    </a:lnTo>
                    <a:lnTo>
                      <a:pt x="128" y="283"/>
                    </a:lnTo>
                    <a:lnTo>
                      <a:pt x="131" y="283"/>
                    </a:lnTo>
                    <a:lnTo>
                      <a:pt x="134" y="284"/>
                    </a:lnTo>
                    <a:lnTo>
                      <a:pt x="137" y="284"/>
                    </a:lnTo>
                    <a:lnTo>
                      <a:pt x="144" y="262"/>
                    </a:lnTo>
                    <a:lnTo>
                      <a:pt x="144" y="260"/>
                    </a:lnTo>
                    <a:lnTo>
                      <a:pt x="146" y="260"/>
                    </a:lnTo>
                    <a:lnTo>
                      <a:pt x="149" y="260"/>
                    </a:lnTo>
                    <a:lnTo>
                      <a:pt x="152" y="260"/>
                    </a:lnTo>
                    <a:lnTo>
                      <a:pt x="155" y="259"/>
                    </a:lnTo>
                    <a:lnTo>
                      <a:pt x="158" y="259"/>
                    </a:lnTo>
                    <a:lnTo>
                      <a:pt x="162" y="258"/>
                    </a:lnTo>
                    <a:lnTo>
                      <a:pt x="165" y="258"/>
                    </a:lnTo>
                    <a:lnTo>
                      <a:pt x="168" y="257"/>
                    </a:lnTo>
                    <a:lnTo>
                      <a:pt x="171" y="256"/>
                    </a:lnTo>
                    <a:lnTo>
                      <a:pt x="173" y="256"/>
                    </a:lnTo>
                    <a:lnTo>
                      <a:pt x="174" y="257"/>
                    </a:lnTo>
                    <a:lnTo>
                      <a:pt x="189" y="276"/>
                    </a:lnTo>
                    <a:lnTo>
                      <a:pt x="191" y="275"/>
                    </a:lnTo>
                    <a:lnTo>
                      <a:pt x="194" y="274"/>
                    </a:lnTo>
                    <a:lnTo>
                      <a:pt x="197" y="272"/>
                    </a:lnTo>
                    <a:lnTo>
                      <a:pt x="200" y="271"/>
                    </a:lnTo>
                    <a:lnTo>
                      <a:pt x="202" y="270"/>
                    </a:lnTo>
                    <a:lnTo>
                      <a:pt x="205" y="269"/>
                    </a:lnTo>
                    <a:lnTo>
                      <a:pt x="208" y="267"/>
                    </a:lnTo>
                    <a:lnTo>
                      <a:pt x="210" y="266"/>
                    </a:lnTo>
                    <a:lnTo>
                      <a:pt x="206" y="243"/>
                    </a:lnTo>
                    <a:lnTo>
                      <a:pt x="205" y="241"/>
                    </a:lnTo>
                    <a:lnTo>
                      <a:pt x="207" y="240"/>
                    </a:lnTo>
                    <a:lnTo>
                      <a:pt x="209" y="239"/>
                    </a:lnTo>
                    <a:lnTo>
                      <a:pt x="211" y="237"/>
                    </a:lnTo>
                    <a:lnTo>
                      <a:pt x="214" y="235"/>
                    </a:lnTo>
                    <a:lnTo>
                      <a:pt x="216" y="233"/>
                    </a:lnTo>
                    <a:lnTo>
                      <a:pt x="218" y="231"/>
                    </a:lnTo>
                    <a:lnTo>
                      <a:pt x="221" y="229"/>
                    </a:lnTo>
                    <a:lnTo>
                      <a:pt x="223" y="227"/>
                    </a:lnTo>
                    <a:lnTo>
                      <a:pt x="225" y="225"/>
                    </a:lnTo>
                    <a:lnTo>
                      <a:pt x="226" y="224"/>
                    </a:lnTo>
                    <a:lnTo>
                      <a:pt x="228" y="225"/>
                    </a:lnTo>
                    <a:lnTo>
                      <a:pt x="248" y="235"/>
                    </a:lnTo>
                    <a:lnTo>
                      <a:pt x="250" y="233"/>
                    </a:lnTo>
                    <a:lnTo>
                      <a:pt x="252" y="231"/>
                    </a:lnTo>
                    <a:lnTo>
                      <a:pt x="254" y="228"/>
                    </a:lnTo>
                    <a:lnTo>
                      <a:pt x="255" y="226"/>
                    </a:lnTo>
                    <a:lnTo>
                      <a:pt x="257" y="223"/>
                    </a:lnTo>
                    <a:lnTo>
                      <a:pt x="259" y="221"/>
                    </a:lnTo>
                    <a:lnTo>
                      <a:pt x="261" y="218"/>
                    </a:lnTo>
                    <a:lnTo>
                      <a:pt x="262" y="216"/>
                    </a:lnTo>
                    <a:lnTo>
                      <a:pt x="246" y="199"/>
                    </a:lnTo>
                    <a:lnTo>
                      <a:pt x="245" y="198"/>
                    </a:lnTo>
                    <a:lnTo>
                      <a:pt x="246" y="197"/>
                    </a:lnTo>
                    <a:lnTo>
                      <a:pt x="247" y="194"/>
                    </a:lnTo>
                    <a:lnTo>
                      <a:pt x="249" y="191"/>
                    </a:lnTo>
                    <a:lnTo>
                      <a:pt x="250" y="188"/>
                    </a:lnTo>
                    <a:lnTo>
                      <a:pt x="251" y="185"/>
                    </a:lnTo>
                    <a:lnTo>
                      <a:pt x="252" y="183"/>
                    </a:lnTo>
                    <a:lnTo>
                      <a:pt x="253" y="180"/>
                    </a:lnTo>
                    <a:lnTo>
                      <a:pt x="254" y="177"/>
                    </a:lnTo>
                    <a:lnTo>
                      <a:pt x="255" y="174"/>
                    </a:lnTo>
                    <a:lnTo>
                      <a:pt x="256" y="172"/>
                    </a:lnTo>
                    <a:lnTo>
                      <a:pt x="257" y="172"/>
                    </a:lnTo>
                    <a:lnTo>
                      <a:pt x="280" y="170"/>
                    </a:lnTo>
                    <a:lnTo>
                      <a:pt x="281" y="164"/>
                    </a:lnTo>
                    <a:lnTo>
                      <a:pt x="282" y="157"/>
                    </a:lnTo>
                    <a:lnTo>
                      <a:pt x="283" y="151"/>
                    </a:lnTo>
                    <a:lnTo>
                      <a:pt x="283" y="145"/>
                    </a:lnTo>
                    <a:lnTo>
                      <a:pt x="261" y="138"/>
                    </a:lnTo>
                    <a:lnTo>
                      <a:pt x="259" y="138"/>
                    </a:lnTo>
                    <a:lnTo>
                      <a:pt x="259" y="136"/>
                    </a:lnTo>
                    <a:lnTo>
                      <a:pt x="259" y="130"/>
                    </a:lnTo>
                    <a:lnTo>
                      <a:pt x="258" y="124"/>
                    </a:lnTo>
                    <a:lnTo>
                      <a:pt x="257" y="118"/>
                    </a:lnTo>
                    <a:lnTo>
                      <a:pt x="256" y="112"/>
                    </a:lnTo>
                    <a:lnTo>
                      <a:pt x="255" y="110"/>
                    </a:lnTo>
                    <a:lnTo>
                      <a:pt x="256" y="109"/>
                    </a:lnTo>
                    <a:lnTo>
                      <a:pt x="275" y="96"/>
                    </a:lnTo>
                    <a:lnTo>
                      <a:pt x="275" y="93"/>
                    </a:lnTo>
                    <a:lnTo>
                      <a:pt x="273" y="90"/>
                    </a:lnTo>
                    <a:lnTo>
                      <a:pt x="272" y="88"/>
                    </a:lnTo>
                    <a:lnTo>
                      <a:pt x="271" y="85"/>
                    </a:lnTo>
                    <a:lnTo>
                      <a:pt x="270" y="83"/>
                    </a:lnTo>
                    <a:lnTo>
                      <a:pt x="269" y="80"/>
                    </a:lnTo>
                    <a:lnTo>
                      <a:pt x="268" y="78"/>
                    </a:lnTo>
                    <a:lnTo>
                      <a:pt x="267" y="76"/>
                    </a:lnTo>
                    <a:lnTo>
                      <a:pt x="245" y="82"/>
                    </a:lnTo>
                    <a:lnTo>
                      <a:pt x="244" y="83"/>
                    </a:lnTo>
                    <a:lnTo>
                      <a:pt x="243" y="81"/>
                    </a:lnTo>
                    <a:lnTo>
                      <a:pt x="242" y="80"/>
                    </a:lnTo>
                    <a:lnTo>
                      <a:pt x="240" y="77"/>
                    </a:lnTo>
                    <a:lnTo>
                      <a:pt x="238" y="74"/>
                    </a:lnTo>
                    <a:lnTo>
                      <a:pt x="237" y="72"/>
                    </a:lnTo>
                    <a:lnTo>
                      <a:pt x="235" y="69"/>
                    </a:lnTo>
                    <a:lnTo>
                      <a:pt x="233" y="67"/>
                    </a:lnTo>
                    <a:lnTo>
                      <a:pt x="231" y="65"/>
                    </a:lnTo>
                    <a:lnTo>
                      <a:pt x="229" y="62"/>
                    </a:lnTo>
                    <a:lnTo>
                      <a:pt x="227" y="60"/>
                    </a:lnTo>
                    <a:lnTo>
                      <a:pt x="226" y="59"/>
                    </a:lnTo>
                    <a:lnTo>
                      <a:pt x="226" y="57"/>
                    </a:lnTo>
                    <a:lnTo>
                      <a:pt x="237" y="37"/>
                    </a:lnTo>
                    <a:lnTo>
                      <a:pt x="234" y="35"/>
                    </a:lnTo>
                    <a:lnTo>
                      <a:pt x="232" y="33"/>
                    </a:lnTo>
                    <a:lnTo>
                      <a:pt x="230" y="31"/>
                    </a:lnTo>
                    <a:lnTo>
                      <a:pt x="228" y="29"/>
                    </a:lnTo>
                    <a:lnTo>
                      <a:pt x="225" y="27"/>
                    </a:lnTo>
                    <a:lnTo>
                      <a:pt x="223" y="25"/>
                    </a:lnTo>
                    <a:lnTo>
                      <a:pt x="220" y="24"/>
                    </a:lnTo>
                    <a:lnTo>
                      <a:pt x="218" y="22"/>
                    </a:lnTo>
                    <a:lnTo>
                      <a:pt x="201" y="38"/>
                    </a:lnTo>
                    <a:lnTo>
                      <a:pt x="200" y="39"/>
                    </a:lnTo>
                    <a:lnTo>
                      <a:pt x="198" y="38"/>
                    </a:lnTo>
                    <a:lnTo>
                      <a:pt x="197" y="38"/>
                    </a:lnTo>
                    <a:lnTo>
                      <a:pt x="197" y="37"/>
                    </a:lnTo>
                    <a:lnTo>
                      <a:pt x="196" y="37"/>
                    </a:lnTo>
                    <a:lnTo>
                      <a:pt x="194" y="35"/>
                    </a:lnTo>
                    <a:lnTo>
                      <a:pt x="191" y="34"/>
                    </a:lnTo>
                    <a:lnTo>
                      <a:pt x="188" y="33"/>
                    </a:lnTo>
                    <a:lnTo>
                      <a:pt x="185" y="32"/>
                    </a:lnTo>
                    <a:lnTo>
                      <a:pt x="182" y="30"/>
                    </a:lnTo>
                    <a:lnTo>
                      <a:pt x="179" y="29"/>
                    </a:lnTo>
                    <a:lnTo>
                      <a:pt x="176" y="29"/>
                    </a:lnTo>
                    <a:lnTo>
                      <a:pt x="173" y="28"/>
                    </a:lnTo>
                    <a:lnTo>
                      <a:pt x="171" y="27"/>
                    </a:lnTo>
                    <a:lnTo>
                      <a:pt x="171" y="25"/>
                    </a:lnTo>
                    <a:lnTo>
                      <a:pt x="170" y="3"/>
                    </a:lnTo>
                    <a:lnTo>
                      <a:pt x="167" y="2"/>
                    </a:lnTo>
                    <a:lnTo>
                      <a:pt x="164" y="2"/>
                    </a:lnTo>
                    <a:lnTo>
                      <a:pt x="161" y="1"/>
                    </a:lnTo>
                    <a:lnTo>
                      <a:pt x="158" y="1"/>
                    </a:lnTo>
                    <a:lnTo>
                      <a:pt x="156" y="0"/>
                    </a:lnTo>
                    <a:lnTo>
                      <a:pt x="153" y="0"/>
                    </a:lnTo>
                    <a:lnTo>
                      <a:pt x="150" y="0"/>
                    </a:lnTo>
                    <a:lnTo>
                      <a:pt x="147" y="0"/>
                    </a:lnTo>
                    <a:lnTo>
                      <a:pt x="145" y="9"/>
                    </a:lnTo>
                    <a:lnTo>
                      <a:pt x="144" y="10"/>
                    </a:lnTo>
                    <a:lnTo>
                      <a:pt x="141" y="22"/>
                    </a:lnTo>
                    <a:lnTo>
                      <a:pt x="140" y="23"/>
                    </a:lnTo>
                    <a:lnTo>
                      <a:pt x="141"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7" name="Freeform 99"/>
              <p:cNvSpPr>
                <a:spLocks/>
              </p:cNvSpPr>
              <p:nvPr/>
            </p:nvSpPr>
            <p:spPr bwMode="auto">
              <a:xfrm>
                <a:off x="8611" y="2173"/>
                <a:ext cx="210" cy="211"/>
              </a:xfrm>
              <a:custGeom>
                <a:avLst/>
                <a:gdLst>
                  <a:gd name="T0" fmla="*/ 128 w 210"/>
                  <a:gd name="T1" fmla="*/ 7 h 211"/>
                  <a:gd name="T2" fmla="*/ 155 w 210"/>
                  <a:gd name="T3" fmla="*/ 17 h 211"/>
                  <a:gd name="T4" fmla="*/ 178 w 210"/>
                  <a:gd name="T5" fmla="*/ 34 h 211"/>
                  <a:gd name="T6" fmla="*/ 194 w 210"/>
                  <a:gd name="T7" fmla="*/ 57 h 211"/>
                  <a:gd name="T8" fmla="*/ 204 w 210"/>
                  <a:gd name="T9" fmla="*/ 84 h 211"/>
                  <a:gd name="T10" fmla="*/ 206 w 210"/>
                  <a:gd name="T11" fmla="*/ 113 h 211"/>
                  <a:gd name="T12" fmla="*/ 199 w 210"/>
                  <a:gd name="T13" fmla="*/ 142 h 211"/>
                  <a:gd name="T14" fmla="*/ 184 w 210"/>
                  <a:gd name="T15" fmla="*/ 166 h 211"/>
                  <a:gd name="T16" fmla="*/ 163 w 210"/>
                  <a:gd name="T17" fmla="*/ 185 h 211"/>
                  <a:gd name="T18" fmla="*/ 137 w 210"/>
                  <a:gd name="T19" fmla="*/ 197 h 211"/>
                  <a:gd name="T20" fmla="*/ 108 w 210"/>
                  <a:gd name="T21" fmla="*/ 202 h 211"/>
                  <a:gd name="T22" fmla="*/ 79 w 210"/>
                  <a:gd name="T23" fmla="*/ 197 h 211"/>
                  <a:gd name="T24" fmla="*/ 53 w 210"/>
                  <a:gd name="T25" fmla="*/ 185 h 211"/>
                  <a:gd name="T26" fmla="*/ 33 w 210"/>
                  <a:gd name="T27" fmla="*/ 166 h 211"/>
                  <a:gd name="T28" fmla="*/ 18 w 210"/>
                  <a:gd name="T29" fmla="*/ 142 h 211"/>
                  <a:gd name="T30" fmla="*/ 11 w 210"/>
                  <a:gd name="T31" fmla="*/ 113 h 211"/>
                  <a:gd name="T32" fmla="*/ 12 w 210"/>
                  <a:gd name="T33" fmla="*/ 84 h 211"/>
                  <a:gd name="T34" fmla="*/ 22 w 210"/>
                  <a:gd name="T35" fmla="*/ 57 h 211"/>
                  <a:gd name="T36" fmla="*/ 39 w 210"/>
                  <a:gd name="T37" fmla="*/ 34 h 211"/>
                  <a:gd name="T38" fmla="*/ 62 w 210"/>
                  <a:gd name="T39" fmla="*/ 17 h 211"/>
                  <a:gd name="T40" fmla="*/ 88 w 210"/>
                  <a:gd name="T41" fmla="*/ 7 h 211"/>
                  <a:gd name="T42" fmla="*/ 105 w 210"/>
                  <a:gd name="T43" fmla="*/ 0 h 211"/>
                  <a:gd name="T44" fmla="*/ 74 w 210"/>
                  <a:gd name="T45" fmla="*/ 5 h 211"/>
                  <a:gd name="T46" fmla="*/ 46 w 210"/>
                  <a:gd name="T47" fmla="*/ 18 h 211"/>
                  <a:gd name="T48" fmla="*/ 24 w 210"/>
                  <a:gd name="T49" fmla="*/ 39 h 211"/>
                  <a:gd name="T50" fmla="*/ 8 w 210"/>
                  <a:gd name="T51" fmla="*/ 65 h 211"/>
                  <a:gd name="T52" fmla="*/ 1 w 210"/>
                  <a:gd name="T53" fmla="*/ 95 h 211"/>
                  <a:gd name="T54" fmla="*/ 1 w 210"/>
                  <a:gd name="T55" fmla="*/ 122 h 211"/>
                  <a:gd name="T56" fmla="*/ 8 w 210"/>
                  <a:gd name="T57" fmla="*/ 145 h 211"/>
                  <a:gd name="T58" fmla="*/ 19 w 210"/>
                  <a:gd name="T59" fmla="*/ 166 h 211"/>
                  <a:gd name="T60" fmla="*/ 25 w 210"/>
                  <a:gd name="T61" fmla="*/ 171 h 211"/>
                  <a:gd name="T62" fmla="*/ 26 w 210"/>
                  <a:gd name="T63" fmla="*/ 174 h 211"/>
                  <a:gd name="T64" fmla="*/ 30 w 210"/>
                  <a:gd name="T65" fmla="*/ 179 h 211"/>
                  <a:gd name="T66" fmla="*/ 42 w 210"/>
                  <a:gd name="T67" fmla="*/ 190 h 211"/>
                  <a:gd name="T68" fmla="*/ 56 w 210"/>
                  <a:gd name="T69" fmla="*/ 199 h 211"/>
                  <a:gd name="T70" fmla="*/ 71 w 210"/>
                  <a:gd name="T71" fmla="*/ 206 h 211"/>
                  <a:gd name="T72" fmla="*/ 88 w 210"/>
                  <a:gd name="T73" fmla="*/ 210 h 211"/>
                  <a:gd name="T74" fmla="*/ 105 w 210"/>
                  <a:gd name="T75" fmla="*/ 211 h 211"/>
                  <a:gd name="T76" fmla="*/ 137 w 210"/>
                  <a:gd name="T77" fmla="*/ 207 h 211"/>
                  <a:gd name="T78" fmla="*/ 164 w 210"/>
                  <a:gd name="T79" fmla="*/ 193 h 211"/>
                  <a:gd name="T80" fmla="*/ 187 w 210"/>
                  <a:gd name="T81" fmla="*/ 173 h 211"/>
                  <a:gd name="T82" fmla="*/ 202 w 210"/>
                  <a:gd name="T83" fmla="*/ 147 h 211"/>
                  <a:gd name="T84" fmla="*/ 210 w 210"/>
                  <a:gd name="T85" fmla="*/ 116 h 211"/>
                  <a:gd name="T86" fmla="*/ 208 w 210"/>
                  <a:gd name="T87" fmla="*/ 85 h 211"/>
                  <a:gd name="T88" fmla="*/ 198 w 210"/>
                  <a:gd name="T89" fmla="*/ 55 h 211"/>
                  <a:gd name="T90" fmla="*/ 180 w 210"/>
                  <a:gd name="T91" fmla="*/ 31 h 211"/>
                  <a:gd name="T92" fmla="*/ 155 w 210"/>
                  <a:gd name="T93" fmla="*/ 13 h 211"/>
                  <a:gd name="T94" fmla="*/ 126 w 210"/>
                  <a:gd name="T95" fmla="*/ 2 h 211"/>
                  <a:gd name="T96" fmla="*/ 108 w 210"/>
                  <a:gd name="T97" fmla="*/ 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0" h="211">
                    <a:moveTo>
                      <a:pt x="108" y="5"/>
                    </a:moveTo>
                    <a:lnTo>
                      <a:pt x="118" y="6"/>
                    </a:lnTo>
                    <a:lnTo>
                      <a:pt x="128" y="7"/>
                    </a:lnTo>
                    <a:lnTo>
                      <a:pt x="137" y="10"/>
                    </a:lnTo>
                    <a:lnTo>
                      <a:pt x="147" y="13"/>
                    </a:lnTo>
                    <a:lnTo>
                      <a:pt x="155" y="17"/>
                    </a:lnTo>
                    <a:lnTo>
                      <a:pt x="163" y="22"/>
                    </a:lnTo>
                    <a:lnTo>
                      <a:pt x="171" y="28"/>
                    </a:lnTo>
                    <a:lnTo>
                      <a:pt x="178" y="34"/>
                    </a:lnTo>
                    <a:lnTo>
                      <a:pt x="184" y="41"/>
                    </a:lnTo>
                    <a:lnTo>
                      <a:pt x="190" y="48"/>
                    </a:lnTo>
                    <a:lnTo>
                      <a:pt x="194" y="57"/>
                    </a:lnTo>
                    <a:lnTo>
                      <a:pt x="199" y="65"/>
                    </a:lnTo>
                    <a:lnTo>
                      <a:pt x="202" y="74"/>
                    </a:lnTo>
                    <a:lnTo>
                      <a:pt x="204" y="84"/>
                    </a:lnTo>
                    <a:lnTo>
                      <a:pt x="206" y="94"/>
                    </a:lnTo>
                    <a:lnTo>
                      <a:pt x="206" y="103"/>
                    </a:lnTo>
                    <a:lnTo>
                      <a:pt x="206" y="113"/>
                    </a:lnTo>
                    <a:lnTo>
                      <a:pt x="204" y="123"/>
                    </a:lnTo>
                    <a:lnTo>
                      <a:pt x="202" y="133"/>
                    </a:lnTo>
                    <a:lnTo>
                      <a:pt x="199" y="142"/>
                    </a:lnTo>
                    <a:lnTo>
                      <a:pt x="194" y="150"/>
                    </a:lnTo>
                    <a:lnTo>
                      <a:pt x="190" y="158"/>
                    </a:lnTo>
                    <a:lnTo>
                      <a:pt x="184" y="166"/>
                    </a:lnTo>
                    <a:lnTo>
                      <a:pt x="178" y="173"/>
                    </a:lnTo>
                    <a:lnTo>
                      <a:pt x="171" y="179"/>
                    </a:lnTo>
                    <a:lnTo>
                      <a:pt x="163" y="185"/>
                    </a:lnTo>
                    <a:lnTo>
                      <a:pt x="155" y="190"/>
                    </a:lnTo>
                    <a:lnTo>
                      <a:pt x="147" y="194"/>
                    </a:lnTo>
                    <a:lnTo>
                      <a:pt x="137" y="197"/>
                    </a:lnTo>
                    <a:lnTo>
                      <a:pt x="128" y="200"/>
                    </a:lnTo>
                    <a:lnTo>
                      <a:pt x="118" y="201"/>
                    </a:lnTo>
                    <a:lnTo>
                      <a:pt x="108" y="202"/>
                    </a:lnTo>
                    <a:lnTo>
                      <a:pt x="98" y="201"/>
                    </a:lnTo>
                    <a:lnTo>
                      <a:pt x="88" y="200"/>
                    </a:lnTo>
                    <a:lnTo>
                      <a:pt x="79" y="197"/>
                    </a:lnTo>
                    <a:lnTo>
                      <a:pt x="70" y="194"/>
                    </a:lnTo>
                    <a:lnTo>
                      <a:pt x="62" y="190"/>
                    </a:lnTo>
                    <a:lnTo>
                      <a:pt x="53" y="185"/>
                    </a:lnTo>
                    <a:lnTo>
                      <a:pt x="46" y="179"/>
                    </a:lnTo>
                    <a:lnTo>
                      <a:pt x="39" y="173"/>
                    </a:lnTo>
                    <a:lnTo>
                      <a:pt x="33" y="166"/>
                    </a:lnTo>
                    <a:lnTo>
                      <a:pt x="27" y="158"/>
                    </a:lnTo>
                    <a:lnTo>
                      <a:pt x="22" y="150"/>
                    </a:lnTo>
                    <a:lnTo>
                      <a:pt x="18" y="142"/>
                    </a:lnTo>
                    <a:lnTo>
                      <a:pt x="15" y="133"/>
                    </a:lnTo>
                    <a:lnTo>
                      <a:pt x="12" y="123"/>
                    </a:lnTo>
                    <a:lnTo>
                      <a:pt x="11" y="113"/>
                    </a:lnTo>
                    <a:lnTo>
                      <a:pt x="10" y="103"/>
                    </a:lnTo>
                    <a:lnTo>
                      <a:pt x="11" y="94"/>
                    </a:lnTo>
                    <a:lnTo>
                      <a:pt x="12" y="84"/>
                    </a:lnTo>
                    <a:lnTo>
                      <a:pt x="15" y="74"/>
                    </a:lnTo>
                    <a:lnTo>
                      <a:pt x="18" y="65"/>
                    </a:lnTo>
                    <a:lnTo>
                      <a:pt x="22" y="57"/>
                    </a:lnTo>
                    <a:lnTo>
                      <a:pt x="27" y="48"/>
                    </a:lnTo>
                    <a:lnTo>
                      <a:pt x="33" y="41"/>
                    </a:lnTo>
                    <a:lnTo>
                      <a:pt x="39" y="34"/>
                    </a:lnTo>
                    <a:lnTo>
                      <a:pt x="46" y="28"/>
                    </a:lnTo>
                    <a:lnTo>
                      <a:pt x="53" y="22"/>
                    </a:lnTo>
                    <a:lnTo>
                      <a:pt x="62" y="17"/>
                    </a:lnTo>
                    <a:lnTo>
                      <a:pt x="70" y="13"/>
                    </a:lnTo>
                    <a:lnTo>
                      <a:pt x="79" y="10"/>
                    </a:lnTo>
                    <a:lnTo>
                      <a:pt x="88" y="7"/>
                    </a:lnTo>
                    <a:lnTo>
                      <a:pt x="98" y="6"/>
                    </a:lnTo>
                    <a:lnTo>
                      <a:pt x="108" y="5"/>
                    </a:lnTo>
                    <a:lnTo>
                      <a:pt x="105" y="0"/>
                    </a:lnTo>
                    <a:lnTo>
                      <a:pt x="95" y="1"/>
                    </a:lnTo>
                    <a:lnTo>
                      <a:pt x="84" y="2"/>
                    </a:lnTo>
                    <a:lnTo>
                      <a:pt x="74" y="5"/>
                    </a:lnTo>
                    <a:lnTo>
                      <a:pt x="64" y="8"/>
                    </a:lnTo>
                    <a:lnTo>
                      <a:pt x="55" y="13"/>
                    </a:lnTo>
                    <a:lnTo>
                      <a:pt x="46" y="18"/>
                    </a:lnTo>
                    <a:lnTo>
                      <a:pt x="38" y="24"/>
                    </a:lnTo>
                    <a:lnTo>
                      <a:pt x="31" y="31"/>
                    </a:lnTo>
                    <a:lnTo>
                      <a:pt x="24" y="39"/>
                    </a:lnTo>
                    <a:lnTo>
                      <a:pt x="18" y="47"/>
                    </a:lnTo>
                    <a:lnTo>
                      <a:pt x="13" y="55"/>
                    </a:lnTo>
                    <a:lnTo>
                      <a:pt x="8" y="65"/>
                    </a:lnTo>
                    <a:lnTo>
                      <a:pt x="5" y="74"/>
                    </a:lnTo>
                    <a:lnTo>
                      <a:pt x="2" y="85"/>
                    </a:lnTo>
                    <a:lnTo>
                      <a:pt x="1" y="95"/>
                    </a:lnTo>
                    <a:lnTo>
                      <a:pt x="0" y="106"/>
                    </a:lnTo>
                    <a:lnTo>
                      <a:pt x="0" y="114"/>
                    </a:lnTo>
                    <a:lnTo>
                      <a:pt x="1" y="122"/>
                    </a:lnTo>
                    <a:lnTo>
                      <a:pt x="3" y="130"/>
                    </a:lnTo>
                    <a:lnTo>
                      <a:pt x="5" y="138"/>
                    </a:lnTo>
                    <a:lnTo>
                      <a:pt x="8" y="145"/>
                    </a:lnTo>
                    <a:lnTo>
                      <a:pt x="11" y="152"/>
                    </a:lnTo>
                    <a:lnTo>
                      <a:pt x="14" y="159"/>
                    </a:lnTo>
                    <a:lnTo>
                      <a:pt x="19" y="166"/>
                    </a:lnTo>
                    <a:lnTo>
                      <a:pt x="21" y="167"/>
                    </a:lnTo>
                    <a:lnTo>
                      <a:pt x="24" y="168"/>
                    </a:lnTo>
                    <a:lnTo>
                      <a:pt x="25" y="171"/>
                    </a:lnTo>
                    <a:lnTo>
                      <a:pt x="26" y="174"/>
                    </a:lnTo>
                    <a:lnTo>
                      <a:pt x="26" y="175"/>
                    </a:lnTo>
                    <a:lnTo>
                      <a:pt x="30" y="179"/>
                    </a:lnTo>
                    <a:lnTo>
                      <a:pt x="34" y="183"/>
                    </a:lnTo>
                    <a:lnTo>
                      <a:pt x="37" y="187"/>
                    </a:lnTo>
                    <a:lnTo>
                      <a:pt x="42" y="190"/>
                    </a:lnTo>
                    <a:lnTo>
                      <a:pt x="46" y="193"/>
                    </a:lnTo>
                    <a:lnTo>
                      <a:pt x="51" y="196"/>
                    </a:lnTo>
                    <a:lnTo>
                      <a:pt x="56" y="199"/>
                    </a:lnTo>
                    <a:lnTo>
                      <a:pt x="61" y="201"/>
                    </a:lnTo>
                    <a:lnTo>
                      <a:pt x="66" y="204"/>
                    </a:lnTo>
                    <a:lnTo>
                      <a:pt x="71" y="206"/>
                    </a:lnTo>
                    <a:lnTo>
                      <a:pt x="77" y="207"/>
                    </a:lnTo>
                    <a:lnTo>
                      <a:pt x="82" y="209"/>
                    </a:lnTo>
                    <a:lnTo>
                      <a:pt x="88" y="210"/>
                    </a:lnTo>
                    <a:lnTo>
                      <a:pt x="94" y="211"/>
                    </a:lnTo>
                    <a:lnTo>
                      <a:pt x="99" y="211"/>
                    </a:lnTo>
                    <a:lnTo>
                      <a:pt x="105" y="211"/>
                    </a:lnTo>
                    <a:lnTo>
                      <a:pt x="116" y="211"/>
                    </a:lnTo>
                    <a:lnTo>
                      <a:pt x="126" y="209"/>
                    </a:lnTo>
                    <a:lnTo>
                      <a:pt x="137" y="207"/>
                    </a:lnTo>
                    <a:lnTo>
                      <a:pt x="146" y="203"/>
                    </a:lnTo>
                    <a:lnTo>
                      <a:pt x="155" y="199"/>
                    </a:lnTo>
                    <a:lnTo>
                      <a:pt x="164" y="193"/>
                    </a:lnTo>
                    <a:lnTo>
                      <a:pt x="172" y="187"/>
                    </a:lnTo>
                    <a:lnTo>
                      <a:pt x="180" y="180"/>
                    </a:lnTo>
                    <a:lnTo>
                      <a:pt x="187" y="173"/>
                    </a:lnTo>
                    <a:lnTo>
                      <a:pt x="193" y="165"/>
                    </a:lnTo>
                    <a:lnTo>
                      <a:pt x="198" y="156"/>
                    </a:lnTo>
                    <a:lnTo>
                      <a:pt x="202" y="147"/>
                    </a:lnTo>
                    <a:lnTo>
                      <a:pt x="206" y="137"/>
                    </a:lnTo>
                    <a:lnTo>
                      <a:pt x="208" y="127"/>
                    </a:lnTo>
                    <a:lnTo>
                      <a:pt x="210" y="116"/>
                    </a:lnTo>
                    <a:lnTo>
                      <a:pt x="210" y="106"/>
                    </a:lnTo>
                    <a:lnTo>
                      <a:pt x="210" y="95"/>
                    </a:lnTo>
                    <a:lnTo>
                      <a:pt x="208" y="85"/>
                    </a:lnTo>
                    <a:lnTo>
                      <a:pt x="206" y="74"/>
                    </a:lnTo>
                    <a:lnTo>
                      <a:pt x="202" y="65"/>
                    </a:lnTo>
                    <a:lnTo>
                      <a:pt x="198" y="55"/>
                    </a:lnTo>
                    <a:lnTo>
                      <a:pt x="193" y="47"/>
                    </a:lnTo>
                    <a:lnTo>
                      <a:pt x="187" y="39"/>
                    </a:lnTo>
                    <a:lnTo>
                      <a:pt x="180" y="31"/>
                    </a:lnTo>
                    <a:lnTo>
                      <a:pt x="172" y="24"/>
                    </a:lnTo>
                    <a:lnTo>
                      <a:pt x="164" y="18"/>
                    </a:lnTo>
                    <a:lnTo>
                      <a:pt x="155" y="13"/>
                    </a:lnTo>
                    <a:lnTo>
                      <a:pt x="146" y="8"/>
                    </a:lnTo>
                    <a:lnTo>
                      <a:pt x="137" y="5"/>
                    </a:lnTo>
                    <a:lnTo>
                      <a:pt x="126" y="2"/>
                    </a:lnTo>
                    <a:lnTo>
                      <a:pt x="116" y="1"/>
                    </a:lnTo>
                    <a:lnTo>
                      <a:pt x="105" y="0"/>
                    </a:lnTo>
                    <a:lnTo>
                      <a:pt x="10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8" name="Freeform 100"/>
              <p:cNvSpPr>
                <a:spLocks/>
              </p:cNvSpPr>
              <p:nvPr/>
            </p:nvSpPr>
            <p:spPr bwMode="auto">
              <a:xfrm>
                <a:off x="8639" y="2199"/>
                <a:ext cx="162" cy="158"/>
              </a:xfrm>
              <a:custGeom>
                <a:avLst/>
                <a:gdLst>
                  <a:gd name="T0" fmla="*/ 6 w 162"/>
                  <a:gd name="T1" fmla="*/ 65 h 158"/>
                  <a:gd name="T2" fmla="*/ 13 w 162"/>
                  <a:gd name="T3" fmla="*/ 45 h 158"/>
                  <a:gd name="T4" fmla="*/ 26 w 162"/>
                  <a:gd name="T5" fmla="*/ 28 h 158"/>
                  <a:gd name="T6" fmla="*/ 43 w 162"/>
                  <a:gd name="T7" fmla="*/ 16 h 158"/>
                  <a:gd name="T8" fmla="*/ 63 w 162"/>
                  <a:gd name="T9" fmla="*/ 9 h 158"/>
                  <a:gd name="T10" fmla="*/ 85 w 162"/>
                  <a:gd name="T11" fmla="*/ 8 h 158"/>
                  <a:gd name="T12" fmla="*/ 105 w 162"/>
                  <a:gd name="T13" fmla="*/ 13 h 158"/>
                  <a:gd name="T14" fmla="*/ 123 w 162"/>
                  <a:gd name="T15" fmla="*/ 24 h 158"/>
                  <a:gd name="T16" fmla="*/ 137 w 162"/>
                  <a:gd name="T17" fmla="*/ 39 h 158"/>
                  <a:gd name="T18" fmla="*/ 146 w 162"/>
                  <a:gd name="T19" fmla="*/ 58 h 158"/>
                  <a:gd name="T20" fmla="*/ 150 w 162"/>
                  <a:gd name="T21" fmla="*/ 80 h 158"/>
                  <a:gd name="T22" fmla="*/ 146 w 162"/>
                  <a:gd name="T23" fmla="*/ 101 h 158"/>
                  <a:gd name="T24" fmla="*/ 137 w 162"/>
                  <a:gd name="T25" fmla="*/ 120 h 158"/>
                  <a:gd name="T26" fmla="*/ 123 w 162"/>
                  <a:gd name="T27" fmla="*/ 136 h 158"/>
                  <a:gd name="T28" fmla="*/ 105 w 162"/>
                  <a:gd name="T29" fmla="*/ 146 h 158"/>
                  <a:gd name="T30" fmla="*/ 85 w 162"/>
                  <a:gd name="T31" fmla="*/ 152 h 158"/>
                  <a:gd name="T32" fmla="*/ 63 w 162"/>
                  <a:gd name="T33" fmla="*/ 151 h 158"/>
                  <a:gd name="T34" fmla="*/ 43 w 162"/>
                  <a:gd name="T35" fmla="*/ 144 h 158"/>
                  <a:gd name="T36" fmla="*/ 26 w 162"/>
                  <a:gd name="T37" fmla="*/ 131 h 158"/>
                  <a:gd name="T38" fmla="*/ 13 w 162"/>
                  <a:gd name="T39" fmla="*/ 114 h 158"/>
                  <a:gd name="T40" fmla="*/ 6 w 162"/>
                  <a:gd name="T41" fmla="*/ 94 h 158"/>
                  <a:gd name="T42" fmla="*/ 0 w 162"/>
                  <a:gd name="T43" fmla="*/ 80 h 158"/>
                  <a:gd name="T44" fmla="*/ 3 w 162"/>
                  <a:gd name="T45" fmla="*/ 103 h 158"/>
                  <a:gd name="T46" fmla="*/ 13 w 162"/>
                  <a:gd name="T47" fmla="*/ 123 h 158"/>
                  <a:gd name="T48" fmla="*/ 28 w 162"/>
                  <a:gd name="T49" fmla="*/ 140 h 158"/>
                  <a:gd name="T50" fmla="*/ 47 w 162"/>
                  <a:gd name="T51" fmla="*/ 151 h 158"/>
                  <a:gd name="T52" fmla="*/ 69 w 162"/>
                  <a:gd name="T53" fmla="*/ 157 h 158"/>
                  <a:gd name="T54" fmla="*/ 85 w 162"/>
                  <a:gd name="T55" fmla="*/ 157 h 158"/>
                  <a:gd name="T56" fmla="*/ 95 w 162"/>
                  <a:gd name="T57" fmla="*/ 155 h 158"/>
                  <a:gd name="T58" fmla="*/ 106 w 162"/>
                  <a:gd name="T59" fmla="*/ 152 h 158"/>
                  <a:gd name="T60" fmla="*/ 123 w 162"/>
                  <a:gd name="T61" fmla="*/ 145 h 158"/>
                  <a:gd name="T62" fmla="*/ 137 w 162"/>
                  <a:gd name="T63" fmla="*/ 134 h 158"/>
                  <a:gd name="T64" fmla="*/ 149 w 162"/>
                  <a:gd name="T65" fmla="*/ 120 h 158"/>
                  <a:gd name="T66" fmla="*/ 157 w 162"/>
                  <a:gd name="T67" fmla="*/ 103 h 158"/>
                  <a:gd name="T68" fmla="*/ 161 w 162"/>
                  <a:gd name="T69" fmla="*/ 84 h 158"/>
                  <a:gd name="T70" fmla="*/ 160 w 162"/>
                  <a:gd name="T71" fmla="*/ 62 h 158"/>
                  <a:gd name="T72" fmla="*/ 152 w 162"/>
                  <a:gd name="T73" fmla="*/ 40 h 158"/>
                  <a:gd name="T74" fmla="*/ 139 w 162"/>
                  <a:gd name="T75" fmla="*/ 22 h 158"/>
                  <a:gd name="T76" fmla="*/ 121 w 162"/>
                  <a:gd name="T77" fmla="*/ 9 h 158"/>
                  <a:gd name="T78" fmla="*/ 100 w 162"/>
                  <a:gd name="T79" fmla="*/ 1 h 158"/>
                  <a:gd name="T80" fmla="*/ 80 w 162"/>
                  <a:gd name="T81" fmla="*/ 0 h 158"/>
                  <a:gd name="T82" fmla="*/ 69 w 162"/>
                  <a:gd name="T83" fmla="*/ 1 h 158"/>
                  <a:gd name="T84" fmla="*/ 59 w 162"/>
                  <a:gd name="T85" fmla="*/ 4 h 158"/>
                  <a:gd name="T86" fmla="*/ 44 w 162"/>
                  <a:gd name="T87" fmla="*/ 9 h 158"/>
                  <a:gd name="T88" fmla="*/ 28 w 162"/>
                  <a:gd name="T89" fmla="*/ 19 h 158"/>
                  <a:gd name="T90" fmla="*/ 16 w 162"/>
                  <a:gd name="T91" fmla="*/ 33 h 158"/>
                  <a:gd name="T92" fmla="*/ 6 w 162"/>
                  <a:gd name="T93" fmla="*/ 49 h 158"/>
                  <a:gd name="T94" fmla="*/ 1 w 162"/>
                  <a:gd name="T95" fmla="*/ 67 h 158"/>
                  <a:gd name="T96" fmla="*/ 5 w 162"/>
                  <a:gd name="T97" fmla="*/ 8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2" h="158">
                    <a:moveTo>
                      <a:pt x="5" y="80"/>
                    </a:moveTo>
                    <a:lnTo>
                      <a:pt x="5" y="72"/>
                    </a:lnTo>
                    <a:lnTo>
                      <a:pt x="6" y="65"/>
                    </a:lnTo>
                    <a:lnTo>
                      <a:pt x="8" y="58"/>
                    </a:lnTo>
                    <a:lnTo>
                      <a:pt x="11" y="52"/>
                    </a:lnTo>
                    <a:lnTo>
                      <a:pt x="13" y="45"/>
                    </a:lnTo>
                    <a:lnTo>
                      <a:pt x="17" y="39"/>
                    </a:lnTo>
                    <a:lnTo>
                      <a:pt x="21" y="34"/>
                    </a:lnTo>
                    <a:lnTo>
                      <a:pt x="26" y="28"/>
                    </a:lnTo>
                    <a:lnTo>
                      <a:pt x="31" y="24"/>
                    </a:lnTo>
                    <a:lnTo>
                      <a:pt x="37" y="20"/>
                    </a:lnTo>
                    <a:lnTo>
                      <a:pt x="43" y="16"/>
                    </a:lnTo>
                    <a:lnTo>
                      <a:pt x="49" y="13"/>
                    </a:lnTo>
                    <a:lnTo>
                      <a:pt x="56" y="10"/>
                    </a:lnTo>
                    <a:lnTo>
                      <a:pt x="63" y="9"/>
                    </a:lnTo>
                    <a:lnTo>
                      <a:pt x="70" y="8"/>
                    </a:lnTo>
                    <a:lnTo>
                      <a:pt x="77" y="7"/>
                    </a:lnTo>
                    <a:lnTo>
                      <a:pt x="85" y="8"/>
                    </a:lnTo>
                    <a:lnTo>
                      <a:pt x="92" y="9"/>
                    </a:lnTo>
                    <a:lnTo>
                      <a:pt x="99" y="10"/>
                    </a:lnTo>
                    <a:lnTo>
                      <a:pt x="105" y="13"/>
                    </a:lnTo>
                    <a:lnTo>
                      <a:pt x="112" y="16"/>
                    </a:lnTo>
                    <a:lnTo>
                      <a:pt x="118" y="20"/>
                    </a:lnTo>
                    <a:lnTo>
                      <a:pt x="123" y="24"/>
                    </a:lnTo>
                    <a:lnTo>
                      <a:pt x="128" y="28"/>
                    </a:lnTo>
                    <a:lnTo>
                      <a:pt x="133" y="34"/>
                    </a:lnTo>
                    <a:lnTo>
                      <a:pt x="137" y="39"/>
                    </a:lnTo>
                    <a:lnTo>
                      <a:pt x="141" y="45"/>
                    </a:lnTo>
                    <a:lnTo>
                      <a:pt x="144" y="52"/>
                    </a:lnTo>
                    <a:lnTo>
                      <a:pt x="146" y="58"/>
                    </a:lnTo>
                    <a:lnTo>
                      <a:pt x="148" y="65"/>
                    </a:lnTo>
                    <a:lnTo>
                      <a:pt x="149" y="72"/>
                    </a:lnTo>
                    <a:lnTo>
                      <a:pt x="150" y="80"/>
                    </a:lnTo>
                    <a:lnTo>
                      <a:pt x="149" y="87"/>
                    </a:lnTo>
                    <a:lnTo>
                      <a:pt x="148" y="94"/>
                    </a:lnTo>
                    <a:lnTo>
                      <a:pt x="146" y="101"/>
                    </a:lnTo>
                    <a:lnTo>
                      <a:pt x="144" y="108"/>
                    </a:lnTo>
                    <a:lnTo>
                      <a:pt x="141" y="114"/>
                    </a:lnTo>
                    <a:lnTo>
                      <a:pt x="137" y="120"/>
                    </a:lnTo>
                    <a:lnTo>
                      <a:pt x="133" y="126"/>
                    </a:lnTo>
                    <a:lnTo>
                      <a:pt x="128" y="131"/>
                    </a:lnTo>
                    <a:lnTo>
                      <a:pt x="123" y="136"/>
                    </a:lnTo>
                    <a:lnTo>
                      <a:pt x="118" y="140"/>
                    </a:lnTo>
                    <a:lnTo>
                      <a:pt x="112" y="144"/>
                    </a:lnTo>
                    <a:lnTo>
                      <a:pt x="105" y="146"/>
                    </a:lnTo>
                    <a:lnTo>
                      <a:pt x="99" y="149"/>
                    </a:lnTo>
                    <a:lnTo>
                      <a:pt x="92" y="151"/>
                    </a:lnTo>
                    <a:lnTo>
                      <a:pt x="85" y="152"/>
                    </a:lnTo>
                    <a:lnTo>
                      <a:pt x="77" y="152"/>
                    </a:lnTo>
                    <a:lnTo>
                      <a:pt x="70" y="152"/>
                    </a:lnTo>
                    <a:lnTo>
                      <a:pt x="63" y="151"/>
                    </a:lnTo>
                    <a:lnTo>
                      <a:pt x="56" y="149"/>
                    </a:lnTo>
                    <a:lnTo>
                      <a:pt x="49" y="146"/>
                    </a:lnTo>
                    <a:lnTo>
                      <a:pt x="43" y="144"/>
                    </a:lnTo>
                    <a:lnTo>
                      <a:pt x="37" y="140"/>
                    </a:lnTo>
                    <a:lnTo>
                      <a:pt x="31" y="136"/>
                    </a:lnTo>
                    <a:lnTo>
                      <a:pt x="26" y="131"/>
                    </a:lnTo>
                    <a:lnTo>
                      <a:pt x="21" y="126"/>
                    </a:lnTo>
                    <a:lnTo>
                      <a:pt x="17" y="120"/>
                    </a:lnTo>
                    <a:lnTo>
                      <a:pt x="13" y="114"/>
                    </a:lnTo>
                    <a:lnTo>
                      <a:pt x="11" y="108"/>
                    </a:lnTo>
                    <a:lnTo>
                      <a:pt x="8" y="101"/>
                    </a:lnTo>
                    <a:lnTo>
                      <a:pt x="6" y="94"/>
                    </a:lnTo>
                    <a:lnTo>
                      <a:pt x="5" y="87"/>
                    </a:lnTo>
                    <a:lnTo>
                      <a:pt x="5" y="80"/>
                    </a:lnTo>
                    <a:lnTo>
                      <a:pt x="0" y="80"/>
                    </a:lnTo>
                    <a:lnTo>
                      <a:pt x="0" y="88"/>
                    </a:lnTo>
                    <a:lnTo>
                      <a:pt x="1" y="95"/>
                    </a:lnTo>
                    <a:lnTo>
                      <a:pt x="3" y="103"/>
                    </a:lnTo>
                    <a:lnTo>
                      <a:pt x="6" y="110"/>
                    </a:lnTo>
                    <a:lnTo>
                      <a:pt x="9" y="117"/>
                    </a:lnTo>
                    <a:lnTo>
                      <a:pt x="13" y="123"/>
                    </a:lnTo>
                    <a:lnTo>
                      <a:pt x="17" y="129"/>
                    </a:lnTo>
                    <a:lnTo>
                      <a:pt x="22" y="135"/>
                    </a:lnTo>
                    <a:lnTo>
                      <a:pt x="28" y="140"/>
                    </a:lnTo>
                    <a:lnTo>
                      <a:pt x="34" y="145"/>
                    </a:lnTo>
                    <a:lnTo>
                      <a:pt x="40" y="148"/>
                    </a:lnTo>
                    <a:lnTo>
                      <a:pt x="47" y="151"/>
                    </a:lnTo>
                    <a:lnTo>
                      <a:pt x="54" y="154"/>
                    </a:lnTo>
                    <a:lnTo>
                      <a:pt x="62" y="156"/>
                    </a:lnTo>
                    <a:lnTo>
                      <a:pt x="69" y="157"/>
                    </a:lnTo>
                    <a:lnTo>
                      <a:pt x="77" y="158"/>
                    </a:lnTo>
                    <a:lnTo>
                      <a:pt x="81" y="158"/>
                    </a:lnTo>
                    <a:lnTo>
                      <a:pt x="85" y="157"/>
                    </a:lnTo>
                    <a:lnTo>
                      <a:pt x="88" y="157"/>
                    </a:lnTo>
                    <a:lnTo>
                      <a:pt x="92" y="156"/>
                    </a:lnTo>
                    <a:lnTo>
                      <a:pt x="95" y="155"/>
                    </a:lnTo>
                    <a:lnTo>
                      <a:pt x="99" y="154"/>
                    </a:lnTo>
                    <a:lnTo>
                      <a:pt x="102" y="153"/>
                    </a:lnTo>
                    <a:lnTo>
                      <a:pt x="106" y="152"/>
                    </a:lnTo>
                    <a:lnTo>
                      <a:pt x="112" y="150"/>
                    </a:lnTo>
                    <a:lnTo>
                      <a:pt x="117" y="148"/>
                    </a:lnTo>
                    <a:lnTo>
                      <a:pt x="123" y="145"/>
                    </a:lnTo>
                    <a:lnTo>
                      <a:pt x="128" y="141"/>
                    </a:lnTo>
                    <a:lnTo>
                      <a:pt x="133" y="138"/>
                    </a:lnTo>
                    <a:lnTo>
                      <a:pt x="137" y="134"/>
                    </a:lnTo>
                    <a:lnTo>
                      <a:pt x="142" y="129"/>
                    </a:lnTo>
                    <a:lnTo>
                      <a:pt x="146" y="125"/>
                    </a:lnTo>
                    <a:lnTo>
                      <a:pt x="149" y="120"/>
                    </a:lnTo>
                    <a:lnTo>
                      <a:pt x="152" y="114"/>
                    </a:lnTo>
                    <a:lnTo>
                      <a:pt x="155" y="109"/>
                    </a:lnTo>
                    <a:lnTo>
                      <a:pt x="157" y="103"/>
                    </a:lnTo>
                    <a:lnTo>
                      <a:pt x="159" y="97"/>
                    </a:lnTo>
                    <a:lnTo>
                      <a:pt x="161" y="90"/>
                    </a:lnTo>
                    <a:lnTo>
                      <a:pt x="161" y="84"/>
                    </a:lnTo>
                    <a:lnTo>
                      <a:pt x="162" y="77"/>
                    </a:lnTo>
                    <a:lnTo>
                      <a:pt x="161" y="69"/>
                    </a:lnTo>
                    <a:lnTo>
                      <a:pt x="160" y="62"/>
                    </a:lnTo>
                    <a:lnTo>
                      <a:pt x="158" y="54"/>
                    </a:lnTo>
                    <a:lnTo>
                      <a:pt x="155" y="47"/>
                    </a:lnTo>
                    <a:lnTo>
                      <a:pt x="152" y="40"/>
                    </a:lnTo>
                    <a:lnTo>
                      <a:pt x="148" y="34"/>
                    </a:lnTo>
                    <a:lnTo>
                      <a:pt x="144" y="28"/>
                    </a:lnTo>
                    <a:lnTo>
                      <a:pt x="139" y="22"/>
                    </a:lnTo>
                    <a:lnTo>
                      <a:pt x="133" y="17"/>
                    </a:lnTo>
                    <a:lnTo>
                      <a:pt x="127" y="13"/>
                    </a:lnTo>
                    <a:lnTo>
                      <a:pt x="121" y="9"/>
                    </a:lnTo>
                    <a:lnTo>
                      <a:pt x="114" y="6"/>
                    </a:lnTo>
                    <a:lnTo>
                      <a:pt x="107" y="3"/>
                    </a:lnTo>
                    <a:lnTo>
                      <a:pt x="100" y="1"/>
                    </a:lnTo>
                    <a:lnTo>
                      <a:pt x="92" y="0"/>
                    </a:lnTo>
                    <a:lnTo>
                      <a:pt x="84" y="0"/>
                    </a:lnTo>
                    <a:lnTo>
                      <a:pt x="80" y="0"/>
                    </a:lnTo>
                    <a:lnTo>
                      <a:pt x="77" y="0"/>
                    </a:lnTo>
                    <a:lnTo>
                      <a:pt x="73" y="0"/>
                    </a:lnTo>
                    <a:lnTo>
                      <a:pt x="69" y="1"/>
                    </a:lnTo>
                    <a:lnTo>
                      <a:pt x="66" y="2"/>
                    </a:lnTo>
                    <a:lnTo>
                      <a:pt x="62" y="3"/>
                    </a:lnTo>
                    <a:lnTo>
                      <a:pt x="59" y="4"/>
                    </a:lnTo>
                    <a:lnTo>
                      <a:pt x="56" y="5"/>
                    </a:lnTo>
                    <a:lnTo>
                      <a:pt x="50" y="7"/>
                    </a:lnTo>
                    <a:lnTo>
                      <a:pt x="44" y="9"/>
                    </a:lnTo>
                    <a:lnTo>
                      <a:pt x="38" y="12"/>
                    </a:lnTo>
                    <a:lnTo>
                      <a:pt x="33" y="16"/>
                    </a:lnTo>
                    <a:lnTo>
                      <a:pt x="28" y="19"/>
                    </a:lnTo>
                    <a:lnTo>
                      <a:pt x="24" y="23"/>
                    </a:lnTo>
                    <a:lnTo>
                      <a:pt x="19" y="28"/>
                    </a:lnTo>
                    <a:lnTo>
                      <a:pt x="16" y="33"/>
                    </a:lnTo>
                    <a:lnTo>
                      <a:pt x="12" y="38"/>
                    </a:lnTo>
                    <a:lnTo>
                      <a:pt x="9" y="43"/>
                    </a:lnTo>
                    <a:lnTo>
                      <a:pt x="6" y="49"/>
                    </a:lnTo>
                    <a:lnTo>
                      <a:pt x="4" y="54"/>
                    </a:lnTo>
                    <a:lnTo>
                      <a:pt x="2" y="61"/>
                    </a:lnTo>
                    <a:lnTo>
                      <a:pt x="1" y="67"/>
                    </a:lnTo>
                    <a:lnTo>
                      <a:pt x="0" y="73"/>
                    </a:lnTo>
                    <a:lnTo>
                      <a:pt x="0" y="80"/>
                    </a:lnTo>
                    <a:lnTo>
                      <a:pt x="5"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9" name="Freeform 101"/>
              <p:cNvSpPr>
                <a:spLocks/>
              </p:cNvSpPr>
              <p:nvPr/>
            </p:nvSpPr>
            <p:spPr bwMode="auto">
              <a:xfrm>
                <a:off x="8827" y="2328"/>
                <a:ext cx="37" cy="22"/>
              </a:xfrm>
              <a:custGeom>
                <a:avLst/>
                <a:gdLst>
                  <a:gd name="T0" fmla="*/ 14 w 37"/>
                  <a:gd name="T1" fmla="*/ 22 h 22"/>
                  <a:gd name="T2" fmla="*/ 0 w 37"/>
                  <a:gd name="T3" fmla="*/ 8 h 22"/>
                  <a:gd name="T4" fmla="*/ 23 w 37"/>
                  <a:gd name="T5" fmla="*/ 0 h 22"/>
                  <a:gd name="T6" fmla="*/ 37 w 37"/>
                  <a:gd name="T7" fmla="*/ 14 h 22"/>
                  <a:gd name="T8" fmla="*/ 14 w 37"/>
                  <a:gd name="T9" fmla="*/ 22 h 22"/>
                </a:gdLst>
                <a:ahLst/>
                <a:cxnLst>
                  <a:cxn ang="0">
                    <a:pos x="T0" y="T1"/>
                  </a:cxn>
                  <a:cxn ang="0">
                    <a:pos x="T2" y="T3"/>
                  </a:cxn>
                  <a:cxn ang="0">
                    <a:pos x="T4" y="T5"/>
                  </a:cxn>
                  <a:cxn ang="0">
                    <a:pos x="T6" y="T7"/>
                  </a:cxn>
                  <a:cxn ang="0">
                    <a:pos x="T8" y="T9"/>
                  </a:cxn>
                </a:cxnLst>
                <a:rect l="0" t="0" r="r" b="b"/>
                <a:pathLst>
                  <a:path w="37" h="22">
                    <a:moveTo>
                      <a:pt x="14" y="22"/>
                    </a:moveTo>
                    <a:lnTo>
                      <a:pt x="0" y="8"/>
                    </a:lnTo>
                    <a:lnTo>
                      <a:pt x="23" y="0"/>
                    </a:lnTo>
                    <a:lnTo>
                      <a:pt x="37" y="14"/>
                    </a:lnTo>
                    <a:lnTo>
                      <a:pt x="1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0" name="Freeform 102"/>
              <p:cNvSpPr>
                <a:spLocks/>
              </p:cNvSpPr>
              <p:nvPr/>
            </p:nvSpPr>
            <p:spPr bwMode="auto">
              <a:xfrm>
                <a:off x="8843" y="2263"/>
                <a:ext cx="38" cy="15"/>
              </a:xfrm>
              <a:custGeom>
                <a:avLst/>
                <a:gdLst>
                  <a:gd name="T0" fmla="*/ 20 w 38"/>
                  <a:gd name="T1" fmla="*/ 0 h 15"/>
                  <a:gd name="T2" fmla="*/ 38 w 38"/>
                  <a:gd name="T3" fmla="*/ 5 h 15"/>
                  <a:gd name="T4" fmla="*/ 17 w 38"/>
                  <a:gd name="T5" fmla="*/ 15 h 15"/>
                  <a:gd name="T6" fmla="*/ 0 w 38"/>
                  <a:gd name="T7" fmla="*/ 9 h 15"/>
                  <a:gd name="T8" fmla="*/ 20 w 38"/>
                  <a:gd name="T9" fmla="*/ 0 h 15"/>
                </a:gdLst>
                <a:ahLst/>
                <a:cxnLst>
                  <a:cxn ang="0">
                    <a:pos x="T0" y="T1"/>
                  </a:cxn>
                  <a:cxn ang="0">
                    <a:pos x="T2" y="T3"/>
                  </a:cxn>
                  <a:cxn ang="0">
                    <a:pos x="T4" y="T5"/>
                  </a:cxn>
                  <a:cxn ang="0">
                    <a:pos x="T6" y="T7"/>
                  </a:cxn>
                  <a:cxn ang="0">
                    <a:pos x="T8" y="T9"/>
                  </a:cxn>
                </a:cxnLst>
                <a:rect l="0" t="0" r="r" b="b"/>
                <a:pathLst>
                  <a:path w="38" h="15">
                    <a:moveTo>
                      <a:pt x="20" y="0"/>
                    </a:moveTo>
                    <a:lnTo>
                      <a:pt x="38" y="5"/>
                    </a:lnTo>
                    <a:lnTo>
                      <a:pt x="17" y="15"/>
                    </a:lnTo>
                    <a:lnTo>
                      <a:pt x="0" y="9"/>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1" name="Freeform 103"/>
              <p:cNvSpPr>
                <a:spLocks/>
              </p:cNvSpPr>
              <p:nvPr/>
            </p:nvSpPr>
            <p:spPr bwMode="auto">
              <a:xfrm>
                <a:off x="8809" y="2164"/>
                <a:ext cx="23" cy="25"/>
              </a:xfrm>
              <a:custGeom>
                <a:avLst/>
                <a:gdLst>
                  <a:gd name="T0" fmla="*/ 7 w 23"/>
                  <a:gd name="T1" fmla="*/ 11 h 25"/>
                  <a:gd name="T2" fmla="*/ 23 w 23"/>
                  <a:gd name="T3" fmla="*/ 0 h 25"/>
                  <a:gd name="T4" fmla="*/ 16 w 23"/>
                  <a:gd name="T5" fmla="*/ 16 h 25"/>
                  <a:gd name="T6" fmla="*/ 0 w 23"/>
                  <a:gd name="T7" fmla="*/ 25 h 25"/>
                  <a:gd name="T8" fmla="*/ 7 w 23"/>
                  <a:gd name="T9" fmla="*/ 11 h 25"/>
                </a:gdLst>
                <a:ahLst/>
                <a:cxnLst>
                  <a:cxn ang="0">
                    <a:pos x="T0" y="T1"/>
                  </a:cxn>
                  <a:cxn ang="0">
                    <a:pos x="T2" y="T3"/>
                  </a:cxn>
                  <a:cxn ang="0">
                    <a:pos x="T4" y="T5"/>
                  </a:cxn>
                  <a:cxn ang="0">
                    <a:pos x="T6" y="T7"/>
                  </a:cxn>
                  <a:cxn ang="0">
                    <a:pos x="T8" y="T9"/>
                  </a:cxn>
                </a:cxnLst>
                <a:rect l="0" t="0" r="r" b="b"/>
                <a:pathLst>
                  <a:path w="23" h="25">
                    <a:moveTo>
                      <a:pt x="7" y="11"/>
                    </a:moveTo>
                    <a:lnTo>
                      <a:pt x="23" y="0"/>
                    </a:lnTo>
                    <a:lnTo>
                      <a:pt x="16" y="16"/>
                    </a:lnTo>
                    <a:lnTo>
                      <a:pt x="0" y="25"/>
                    </a:lnTo>
                    <a:lnTo>
                      <a:pt x="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2" name="Freeform 104"/>
              <p:cNvSpPr>
                <a:spLocks/>
              </p:cNvSpPr>
              <p:nvPr/>
            </p:nvSpPr>
            <p:spPr bwMode="auto">
              <a:xfrm>
                <a:off x="8835" y="2201"/>
                <a:ext cx="17" cy="9"/>
              </a:xfrm>
              <a:custGeom>
                <a:avLst/>
                <a:gdLst>
                  <a:gd name="T0" fmla="*/ 9 w 17"/>
                  <a:gd name="T1" fmla="*/ 2 h 9"/>
                  <a:gd name="T2" fmla="*/ 17 w 17"/>
                  <a:gd name="T3" fmla="*/ 0 h 9"/>
                  <a:gd name="T4" fmla="*/ 7 w 17"/>
                  <a:gd name="T5" fmla="*/ 7 h 9"/>
                  <a:gd name="T6" fmla="*/ 0 w 17"/>
                  <a:gd name="T7" fmla="*/ 9 h 9"/>
                  <a:gd name="T8" fmla="*/ 9 w 17"/>
                  <a:gd name="T9" fmla="*/ 2 h 9"/>
                </a:gdLst>
                <a:ahLst/>
                <a:cxnLst>
                  <a:cxn ang="0">
                    <a:pos x="T0" y="T1"/>
                  </a:cxn>
                  <a:cxn ang="0">
                    <a:pos x="T2" y="T3"/>
                  </a:cxn>
                  <a:cxn ang="0">
                    <a:pos x="T4" y="T5"/>
                  </a:cxn>
                  <a:cxn ang="0">
                    <a:pos x="T6" y="T7"/>
                  </a:cxn>
                  <a:cxn ang="0">
                    <a:pos x="T8" y="T9"/>
                  </a:cxn>
                </a:cxnLst>
                <a:rect l="0" t="0" r="r" b="b"/>
                <a:pathLst>
                  <a:path w="17" h="9">
                    <a:moveTo>
                      <a:pt x="9" y="2"/>
                    </a:moveTo>
                    <a:lnTo>
                      <a:pt x="17" y="0"/>
                    </a:lnTo>
                    <a:lnTo>
                      <a:pt x="7" y="7"/>
                    </a:lnTo>
                    <a:lnTo>
                      <a:pt x="0" y="9"/>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3" name="Freeform 105"/>
              <p:cNvSpPr>
                <a:spLocks/>
              </p:cNvSpPr>
              <p:nvPr/>
            </p:nvSpPr>
            <p:spPr bwMode="auto">
              <a:xfrm>
                <a:off x="8750" y="2128"/>
                <a:ext cx="16" cy="30"/>
              </a:xfrm>
              <a:custGeom>
                <a:avLst/>
                <a:gdLst>
                  <a:gd name="T0" fmla="*/ 16 w 16"/>
                  <a:gd name="T1" fmla="*/ 18 h 30"/>
                  <a:gd name="T2" fmla="*/ 1 w 16"/>
                  <a:gd name="T3" fmla="*/ 30 h 30"/>
                  <a:gd name="T4" fmla="*/ 0 w 16"/>
                  <a:gd name="T5" fmla="*/ 11 h 30"/>
                  <a:gd name="T6" fmla="*/ 15 w 16"/>
                  <a:gd name="T7" fmla="*/ 0 h 30"/>
                  <a:gd name="T8" fmla="*/ 16 w 16"/>
                  <a:gd name="T9" fmla="*/ 18 h 30"/>
                </a:gdLst>
                <a:ahLst/>
                <a:cxnLst>
                  <a:cxn ang="0">
                    <a:pos x="T0" y="T1"/>
                  </a:cxn>
                  <a:cxn ang="0">
                    <a:pos x="T2" y="T3"/>
                  </a:cxn>
                  <a:cxn ang="0">
                    <a:pos x="T4" y="T5"/>
                  </a:cxn>
                  <a:cxn ang="0">
                    <a:pos x="T6" y="T7"/>
                  </a:cxn>
                  <a:cxn ang="0">
                    <a:pos x="T8" y="T9"/>
                  </a:cxn>
                </a:cxnLst>
                <a:rect l="0" t="0" r="r" b="b"/>
                <a:pathLst>
                  <a:path w="16" h="30">
                    <a:moveTo>
                      <a:pt x="16" y="18"/>
                    </a:moveTo>
                    <a:lnTo>
                      <a:pt x="1" y="30"/>
                    </a:lnTo>
                    <a:lnTo>
                      <a:pt x="0" y="11"/>
                    </a:lnTo>
                    <a:lnTo>
                      <a:pt x="15" y="0"/>
                    </a:lnTo>
                    <a:lnTo>
                      <a:pt x="1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4" name="Freeform 106"/>
              <p:cNvSpPr>
                <a:spLocks/>
              </p:cNvSpPr>
              <p:nvPr/>
            </p:nvSpPr>
            <p:spPr bwMode="auto">
              <a:xfrm>
                <a:off x="8676" y="2134"/>
                <a:ext cx="29" cy="22"/>
              </a:xfrm>
              <a:custGeom>
                <a:avLst/>
                <a:gdLst>
                  <a:gd name="T0" fmla="*/ 29 w 29"/>
                  <a:gd name="T1" fmla="*/ 12 h 22"/>
                  <a:gd name="T2" fmla="*/ 10 w 29"/>
                  <a:gd name="T3" fmla="*/ 22 h 22"/>
                  <a:gd name="T4" fmla="*/ 0 w 29"/>
                  <a:gd name="T5" fmla="*/ 8 h 22"/>
                  <a:gd name="T6" fmla="*/ 19 w 29"/>
                  <a:gd name="T7" fmla="*/ 0 h 22"/>
                  <a:gd name="T8" fmla="*/ 29 w 29"/>
                  <a:gd name="T9" fmla="*/ 12 h 22"/>
                </a:gdLst>
                <a:ahLst/>
                <a:cxnLst>
                  <a:cxn ang="0">
                    <a:pos x="T0" y="T1"/>
                  </a:cxn>
                  <a:cxn ang="0">
                    <a:pos x="T2" y="T3"/>
                  </a:cxn>
                  <a:cxn ang="0">
                    <a:pos x="T4" y="T5"/>
                  </a:cxn>
                  <a:cxn ang="0">
                    <a:pos x="T6" y="T7"/>
                  </a:cxn>
                  <a:cxn ang="0">
                    <a:pos x="T8" y="T9"/>
                  </a:cxn>
                </a:cxnLst>
                <a:rect l="0" t="0" r="r" b="b"/>
                <a:pathLst>
                  <a:path w="29" h="22">
                    <a:moveTo>
                      <a:pt x="29" y="12"/>
                    </a:moveTo>
                    <a:lnTo>
                      <a:pt x="10" y="22"/>
                    </a:lnTo>
                    <a:lnTo>
                      <a:pt x="0" y="8"/>
                    </a:lnTo>
                    <a:lnTo>
                      <a:pt x="19" y="0"/>
                    </a:lnTo>
                    <a:lnTo>
                      <a:pt x="2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 name="Freeform 107"/>
              <p:cNvSpPr>
                <a:spLocks/>
              </p:cNvSpPr>
              <p:nvPr/>
            </p:nvSpPr>
            <p:spPr bwMode="auto">
              <a:xfrm>
                <a:off x="8614" y="2170"/>
                <a:ext cx="33" cy="19"/>
              </a:xfrm>
              <a:custGeom>
                <a:avLst/>
                <a:gdLst>
                  <a:gd name="T0" fmla="*/ 16 w 33"/>
                  <a:gd name="T1" fmla="*/ 0 h 19"/>
                  <a:gd name="T2" fmla="*/ 33 w 33"/>
                  <a:gd name="T3" fmla="*/ 7 h 19"/>
                  <a:gd name="T4" fmla="*/ 32 w 33"/>
                  <a:gd name="T5" fmla="*/ 8 h 19"/>
                  <a:gd name="T6" fmla="*/ 30 w 33"/>
                  <a:gd name="T7" fmla="*/ 9 h 19"/>
                  <a:gd name="T8" fmla="*/ 28 w 33"/>
                  <a:gd name="T9" fmla="*/ 11 h 19"/>
                  <a:gd name="T10" fmla="*/ 26 w 33"/>
                  <a:gd name="T11" fmla="*/ 12 h 19"/>
                  <a:gd name="T12" fmla="*/ 24 w 33"/>
                  <a:gd name="T13" fmla="*/ 14 h 19"/>
                  <a:gd name="T14" fmla="*/ 22 w 33"/>
                  <a:gd name="T15" fmla="*/ 16 h 19"/>
                  <a:gd name="T16" fmla="*/ 20 w 33"/>
                  <a:gd name="T17" fmla="*/ 17 h 19"/>
                  <a:gd name="T18" fmla="*/ 18 w 33"/>
                  <a:gd name="T19" fmla="*/ 19 h 19"/>
                  <a:gd name="T20" fmla="*/ 0 w 33"/>
                  <a:gd name="T21" fmla="*/ 11 h 19"/>
                  <a:gd name="T22" fmla="*/ 16 w 33"/>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19">
                    <a:moveTo>
                      <a:pt x="16" y="0"/>
                    </a:moveTo>
                    <a:lnTo>
                      <a:pt x="33" y="7"/>
                    </a:lnTo>
                    <a:lnTo>
                      <a:pt x="32" y="8"/>
                    </a:lnTo>
                    <a:lnTo>
                      <a:pt x="30" y="9"/>
                    </a:lnTo>
                    <a:lnTo>
                      <a:pt x="28" y="11"/>
                    </a:lnTo>
                    <a:lnTo>
                      <a:pt x="26" y="12"/>
                    </a:lnTo>
                    <a:lnTo>
                      <a:pt x="24" y="14"/>
                    </a:lnTo>
                    <a:lnTo>
                      <a:pt x="22" y="16"/>
                    </a:lnTo>
                    <a:lnTo>
                      <a:pt x="20" y="17"/>
                    </a:lnTo>
                    <a:lnTo>
                      <a:pt x="18" y="19"/>
                    </a:lnTo>
                    <a:lnTo>
                      <a:pt x="0" y="11"/>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6" name="Freeform 108"/>
              <p:cNvSpPr>
                <a:spLocks/>
              </p:cNvSpPr>
              <p:nvPr/>
            </p:nvSpPr>
            <p:spPr bwMode="auto">
              <a:xfrm>
                <a:off x="8582" y="2239"/>
                <a:ext cx="18" cy="10"/>
              </a:xfrm>
              <a:custGeom>
                <a:avLst/>
                <a:gdLst>
                  <a:gd name="T0" fmla="*/ 18 w 18"/>
                  <a:gd name="T1" fmla="*/ 0 h 10"/>
                  <a:gd name="T2" fmla="*/ 17 w 18"/>
                  <a:gd name="T3" fmla="*/ 2 h 10"/>
                  <a:gd name="T4" fmla="*/ 17 w 18"/>
                  <a:gd name="T5" fmla="*/ 4 h 10"/>
                  <a:gd name="T6" fmla="*/ 16 w 18"/>
                  <a:gd name="T7" fmla="*/ 6 h 10"/>
                  <a:gd name="T8" fmla="*/ 16 w 18"/>
                  <a:gd name="T9" fmla="*/ 8 h 10"/>
                  <a:gd name="T10" fmla="*/ 0 w 18"/>
                  <a:gd name="T11" fmla="*/ 10 h 10"/>
                  <a:gd name="T12" fmla="*/ 18 w 1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8" y="0"/>
                    </a:moveTo>
                    <a:lnTo>
                      <a:pt x="17" y="2"/>
                    </a:lnTo>
                    <a:lnTo>
                      <a:pt x="17" y="4"/>
                    </a:lnTo>
                    <a:lnTo>
                      <a:pt x="16" y="6"/>
                    </a:lnTo>
                    <a:lnTo>
                      <a:pt x="16" y="8"/>
                    </a:lnTo>
                    <a:lnTo>
                      <a:pt x="0" y="1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7" name="Freeform 109"/>
              <p:cNvSpPr>
                <a:spLocks/>
              </p:cNvSpPr>
              <p:nvPr/>
            </p:nvSpPr>
            <p:spPr bwMode="auto">
              <a:xfrm>
                <a:off x="8655" y="2389"/>
                <a:ext cx="8" cy="4"/>
              </a:xfrm>
              <a:custGeom>
                <a:avLst/>
                <a:gdLst>
                  <a:gd name="T0" fmla="*/ 0 w 8"/>
                  <a:gd name="T1" fmla="*/ 4 h 4"/>
                  <a:gd name="T2" fmla="*/ 6 w 8"/>
                  <a:gd name="T3" fmla="*/ 0 h 4"/>
                  <a:gd name="T4" fmla="*/ 6 w 8"/>
                  <a:gd name="T5" fmla="*/ 0 h 4"/>
                  <a:gd name="T6" fmla="*/ 7 w 8"/>
                  <a:gd name="T7" fmla="*/ 0 h 4"/>
                  <a:gd name="T8" fmla="*/ 8 w 8"/>
                  <a:gd name="T9" fmla="*/ 1 h 4"/>
                  <a:gd name="T10" fmla="*/ 8 w 8"/>
                  <a:gd name="T11" fmla="*/ 1 h 4"/>
                  <a:gd name="T12" fmla="*/ 0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0" y="4"/>
                    </a:moveTo>
                    <a:lnTo>
                      <a:pt x="6" y="0"/>
                    </a:lnTo>
                    <a:lnTo>
                      <a:pt x="7" y="0"/>
                    </a:lnTo>
                    <a:lnTo>
                      <a:pt x="8" y="1"/>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8" name="Freeform 110"/>
              <p:cNvSpPr>
                <a:spLocks/>
              </p:cNvSpPr>
              <p:nvPr/>
            </p:nvSpPr>
            <p:spPr bwMode="auto">
              <a:xfrm>
                <a:off x="8717" y="2399"/>
                <a:ext cx="25" cy="20"/>
              </a:xfrm>
              <a:custGeom>
                <a:avLst/>
                <a:gdLst>
                  <a:gd name="T0" fmla="*/ 16 w 25"/>
                  <a:gd name="T1" fmla="*/ 14 h 20"/>
                  <a:gd name="T2" fmla="*/ 0 w 25"/>
                  <a:gd name="T3" fmla="*/ 20 h 20"/>
                  <a:gd name="T4" fmla="*/ 6 w 25"/>
                  <a:gd name="T5" fmla="*/ 3 h 20"/>
                  <a:gd name="T6" fmla="*/ 8 w 25"/>
                  <a:gd name="T7" fmla="*/ 3 h 20"/>
                  <a:gd name="T8" fmla="*/ 10 w 25"/>
                  <a:gd name="T9" fmla="*/ 3 h 20"/>
                  <a:gd name="T10" fmla="*/ 13 w 25"/>
                  <a:gd name="T11" fmla="*/ 2 h 20"/>
                  <a:gd name="T12" fmla="*/ 15 w 25"/>
                  <a:gd name="T13" fmla="*/ 2 h 20"/>
                  <a:gd name="T14" fmla="*/ 18 w 25"/>
                  <a:gd name="T15" fmla="*/ 2 h 20"/>
                  <a:gd name="T16" fmla="*/ 20 w 25"/>
                  <a:gd name="T17" fmla="*/ 1 h 20"/>
                  <a:gd name="T18" fmla="*/ 22 w 25"/>
                  <a:gd name="T19" fmla="*/ 1 h 20"/>
                  <a:gd name="T20" fmla="*/ 25 w 25"/>
                  <a:gd name="T21" fmla="*/ 0 h 20"/>
                  <a:gd name="T22" fmla="*/ 16 w 25"/>
                  <a:gd name="T2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0">
                    <a:moveTo>
                      <a:pt x="16" y="14"/>
                    </a:moveTo>
                    <a:lnTo>
                      <a:pt x="0" y="20"/>
                    </a:lnTo>
                    <a:lnTo>
                      <a:pt x="6" y="3"/>
                    </a:lnTo>
                    <a:lnTo>
                      <a:pt x="8" y="3"/>
                    </a:lnTo>
                    <a:lnTo>
                      <a:pt x="10" y="3"/>
                    </a:lnTo>
                    <a:lnTo>
                      <a:pt x="13" y="2"/>
                    </a:lnTo>
                    <a:lnTo>
                      <a:pt x="15" y="2"/>
                    </a:lnTo>
                    <a:lnTo>
                      <a:pt x="18" y="2"/>
                    </a:lnTo>
                    <a:lnTo>
                      <a:pt x="20" y="1"/>
                    </a:lnTo>
                    <a:lnTo>
                      <a:pt x="22" y="1"/>
                    </a:lnTo>
                    <a:lnTo>
                      <a:pt x="25" y="0"/>
                    </a:lnTo>
                    <a:lnTo>
                      <a:pt x="1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9" name="Freeform 111"/>
              <p:cNvSpPr>
                <a:spLocks/>
              </p:cNvSpPr>
              <p:nvPr/>
            </p:nvSpPr>
            <p:spPr bwMode="auto">
              <a:xfrm>
                <a:off x="8786" y="2367"/>
                <a:ext cx="24" cy="34"/>
              </a:xfrm>
              <a:custGeom>
                <a:avLst/>
                <a:gdLst>
                  <a:gd name="T0" fmla="*/ 24 w 24"/>
                  <a:gd name="T1" fmla="*/ 23 h 34"/>
                  <a:gd name="T2" fmla="*/ 4 w 24"/>
                  <a:gd name="T3" fmla="*/ 34 h 34"/>
                  <a:gd name="T4" fmla="*/ 0 w 24"/>
                  <a:gd name="T5" fmla="*/ 13 h 34"/>
                  <a:gd name="T6" fmla="*/ 2 w 24"/>
                  <a:gd name="T7" fmla="*/ 12 h 34"/>
                  <a:gd name="T8" fmla="*/ 4 w 24"/>
                  <a:gd name="T9" fmla="*/ 10 h 34"/>
                  <a:gd name="T10" fmla="*/ 6 w 24"/>
                  <a:gd name="T11" fmla="*/ 9 h 34"/>
                  <a:gd name="T12" fmla="*/ 8 w 24"/>
                  <a:gd name="T13" fmla="*/ 7 h 34"/>
                  <a:gd name="T14" fmla="*/ 10 w 24"/>
                  <a:gd name="T15" fmla="*/ 5 h 34"/>
                  <a:gd name="T16" fmla="*/ 12 w 24"/>
                  <a:gd name="T17" fmla="*/ 4 h 34"/>
                  <a:gd name="T18" fmla="*/ 14 w 24"/>
                  <a:gd name="T19" fmla="*/ 2 h 34"/>
                  <a:gd name="T20" fmla="*/ 16 w 24"/>
                  <a:gd name="T21" fmla="*/ 0 h 34"/>
                  <a:gd name="T22" fmla="*/ 21 w 24"/>
                  <a:gd name="T23" fmla="*/ 2 h 34"/>
                  <a:gd name="T24" fmla="*/ 24 w 24"/>
                  <a:gd name="T25"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4">
                    <a:moveTo>
                      <a:pt x="24" y="23"/>
                    </a:moveTo>
                    <a:lnTo>
                      <a:pt x="4" y="34"/>
                    </a:lnTo>
                    <a:lnTo>
                      <a:pt x="0" y="13"/>
                    </a:lnTo>
                    <a:lnTo>
                      <a:pt x="2" y="12"/>
                    </a:lnTo>
                    <a:lnTo>
                      <a:pt x="4" y="10"/>
                    </a:lnTo>
                    <a:lnTo>
                      <a:pt x="6" y="9"/>
                    </a:lnTo>
                    <a:lnTo>
                      <a:pt x="8" y="7"/>
                    </a:lnTo>
                    <a:lnTo>
                      <a:pt x="10" y="5"/>
                    </a:lnTo>
                    <a:lnTo>
                      <a:pt x="12" y="4"/>
                    </a:lnTo>
                    <a:lnTo>
                      <a:pt x="14" y="2"/>
                    </a:lnTo>
                    <a:lnTo>
                      <a:pt x="16" y="0"/>
                    </a:lnTo>
                    <a:lnTo>
                      <a:pt x="21" y="2"/>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0" name="Freeform 112"/>
              <p:cNvSpPr>
                <a:spLocks/>
              </p:cNvSpPr>
              <p:nvPr/>
            </p:nvSpPr>
            <p:spPr bwMode="auto">
              <a:xfrm>
                <a:off x="8644" y="2203"/>
                <a:ext cx="186" cy="190"/>
              </a:xfrm>
              <a:custGeom>
                <a:avLst/>
                <a:gdLst>
                  <a:gd name="T0" fmla="*/ 4 w 186"/>
                  <a:gd name="T1" fmla="*/ 167 h 190"/>
                  <a:gd name="T2" fmla="*/ 12 w 186"/>
                  <a:gd name="T3" fmla="*/ 172 h 190"/>
                  <a:gd name="T4" fmla="*/ 20 w 186"/>
                  <a:gd name="T5" fmla="*/ 177 h 190"/>
                  <a:gd name="T6" fmla="*/ 29 w 186"/>
                  <a:gd name="T7" fmla="*/ 181 h 190"/>
                  <a:gd name="T8" fmla="*/ 38 w 186"/>
                  <a:gd name="T9" fmla="*/ 185 h 190"/>
                  <a:gd name="T10" fmla="*/ 48 w 186"/>
                  <a:gd name="T11" fmla="*/ 187 h 190"/>
                  <a:gd name="T12" fmla="*/ 57 w 186"/>
                  <a:gd name="T13" fmla="*/ 189 h 190"/>
                  <a:gd name="T14" fmla="*/ 67 w 186"/>
                  <a:gd name="T15" fmla="*/ 190 h 190"/>
                  <a:gd name="T16" fmla="*/ 78 w 186"/>
                  <a:gd name="T17" fmla="*/ 190 h 190"/>
                  <a:gd name="T18" fmla="*/ 89 w 186"/>
                  <a:gd name="T19" fmla="*/ 189 h 190"/>
                  <a:gd name="T20" fmla="*/ 100 w 186"/>
                  <a:gd name="T21" fmla="*/ 186 h 190"/>
                  <a:gd name="T22" fmla="*/ 111 w 186"/>
                  <a:gd name="T23" fmla="*/ 183 h 190"/>
                  <a:gd name="T24" fmla="*/ 121 w 186"/>
                  <a:gd name="T25" fmla="*/ 179 h 190"/>
                  <a:gd name="T26" fmla="*/ 131 w 186"/>
                  <a:gd name="T27" fmla="*/ 174 h 190"/>
                  <a:gd name="T28" fmla="*/ 140 w 186"/>
                  <a:gd name="T29" fmla="*/ 167 h 190"/>
                  <a:gd name="T30" fmla="*/ 149 w 186"/>
                  <a:gd name="T31" fmla="*/ 160 h 190"/>
                  <a:gd name="T32" fmla="*/ 160 w 186"/>
                  <a:gd name="T33" fmla="*/ 148 h 190"/>
                  <a:gd name="T34" fmla="*/ 173 w 186"/>
                  <a:gd name="T35" fmla="*/ 129 h 190"/>
                  <a:gd name="T36" fmla="*/ 181 w 186"/>
                  <a:gd name="T37" fmla="*/ 109 h 190"/>
                  <a:gd name="T38" fmla="*/ 185 w 186"/>
                  <a:gd name="T39" fmla="*/ 87 h 190"/>
                  <a:gd name="T40" fmla="*/ 185 w 186"/>
                  <a:gd name="T41" fmla="*/ 65 h 190"/>
                  <a:gd name="T42" fmla="*/ 182 w 186"/>
                  <a:gd name="T43" fmla="*/ 45 h 190"/>
                  <a:gd name="T44" fmla="*/ 175 w 186"/>
                  <a:gd name="T45" fmla="*/ 26 h 190"/>
                  <a:gd name="T46" fmla="*/ 164 w 186"/>
                  <a:gd name="T47" fmla="*/ 9 h 190"/>
                  <a:gd name="T48" fmla="*/ 158 w 186"/>
                  <a:gd name="T49" fmla="*/ 1 h 190"/>
                  <a:gd name="T50" fmla="*/ 157 w 186"/>
                  <a:gd name="T51" fmla="*/ 0 h 190"/>
                  <a:gd name="T52" fmla="*/ 156 w 186"/>
                  <a:gd name="T53" fmla="*/ 1 h 190"/>
                  <a:gd name="T54" fmla="*/ 156 w 186"/>
                  <a:gd name="T55" fmla="*/ 1 h 190"/>
                  <a:gd name="T56" fmla="*/ 156 w 186"/>
                  <a:gd name="T57" fmla="*/ 2 h 190"/>
                  <a:gd name="T58" fmla="*/ 162 w 186"/>
                  <a:gd name="T59" fmla="*/ 10 h 190"/>
                  <a:gd name="T60" fmla="*/ 173 w 186"/>
                  <a:gd name="T61" fmla="*/ 27 h 190"/>
                  <a:gd name="T62" fmla="*/ 180 w 186"/>
                  <a:gd name="T63" fmla="*/ 46 h 190"/>
                  <a:gd name="T64" fmla="*/ 183 w 186"/>
                  <a:gd name="T65" fmla="*/ 65 h 190"/>
                  <a:gd name="T66" fmla="*/ 183 w 186"/>
                  <a:gd name="T67" fmla="*/ 87 h 190"/>
                  <a:gd name="T68" fmla="*/ 179 w 186"/>
                  <a:gd name="T69" fmla="*/ 109 h 190"/>
                  <a:gd name="T70" fmla="*/ 170 w 186"/>
                  <a:gd name="T71" fmla="*/ 129 h 190"/>
                  <a:gd name="T72" fmla="*/ 158 w 186"/>
                  <a:gd name="T73" fmla="*/ 147 h 190"/>
                  <a:gd name="T74" fmla="*/ 143 w 186"/>
                  <a:gd name="T75" fmla="*/ 162 h 190"/>
                  <a:gd name="T76" fmla="*/ 125 w 186"/>
                  <a:gd name="T77" fmla="*/ 174 h 190"/>
                  <a:gd name="T78" fmla="*/ 105 w 186"/>
                  <a:gd name="T79" fmla="*/ 183 h 190"/>
                  <a:gd name="T80" fmla="*/ 84 w 186"/>
                  <a:gd name="T81" fmla="*/ 187 h 190"/>
                  <a:gd name="T82" fmla="*/ 68 w 186"/>
                  <a:gd name="T83" fmla="*/ 188 h 190"/>
                  <a:gd name="T84" fmla="*/ 58 w 186"/>
                  <a:gd name="T85" fmla="*/ 187 h 190"/>
                  <a:gd name="T86" fmla="*/ 49 w 186"/>
                  <a:gd name="T87" fmla="*/ 185 h 190"/>
                  <a:gd name="T88" fmla="*/ 39 w 186"/>
                  <a:gd name="T89" fmla="*/ 182 h 190"/>
                  <a:gd name="T90" fmla="*/ 30 w 186"/>
                  <a:gd name="T91" fmla="*/ 179 h 190"/>
                  <a:gd name="T92" fmla="*/ 21 w 186"/>
                  <a:gd name="T93" fmla="*/ 175 h 190"/>
                  <a:gd name="T94" fmla="*/ 13 w 186"/>
                  <a:gd name="T95" fmla="*/ 170 h 190"/>
                  <a:gd name="T96" fmla="*/ 5 w 186"/>
                  <a:gd name="T97" fmla="*/ 165 h 190"/>
                  <a:gd name="T98" fmla="*/ 1 w 186"/>
                  <a:gd name="T99" fmla="*/ 162 h 190"/>
                  <a:gd name="T100" fmla="*/ 1 w 186"/>
                  <a:gd name="T101" fmla="*/ 162 h 190"/>
                  <a:gd name="T102" fmla="*/ 0 w 186"/>
                  <a:gd name="T103" fmla="*/ 162 h 190"/>
                  <a:gd name="T104" fmla="*/ 0 w 186"/>
                  <a:gd name="T105" fmla="*/ 163 h 190"/>
                  <a:gd name="T106" fmla="*/ 0 w 186"/>
                  <a:gd name="T107" fmla="*/ 16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 h="190">
                    <a:moveTo>
                      <a:pt x="0" y="164"/>
                    </a:moveTo>
                    <a:lnTo>
                      <a:pt x="4" y="167"/>
                    </a:lnTo>
                    <a:lnTo>
                      <a:pt x="8" y="170"/>
                    </a:lnTo>
                    <a:lnTo>
                      <a:pt x="12" y="172"/>
                    </a:lnTo>
                    <a:lnTo>
                      <a:pt x="16" y="175"/>
                    </a:lnTo>
                    <a:lnTo>
                      <a:pt x="20" y="177"/>
                    </a:lnTo>
                    <a:lnTo>
                      <a:pt x="25" y="179"/>
                    </a:lnTo>
                    <a:lnTo>
                      <a:pt x="29" y="181"/>
                    </a:lnTo>
                    <a:lnTo>
                      <a:pt x="34" y="183"/>
                    </a:lnTo>
                    <a:lnTo>
                      <a:pt x="38" y="185"/>
                    </a:lnTo>
                    <a:lnTo>
                      <a:pt x="43" y="186"/>
                    </a:lnTo>
                    <a:lnTo>
                      <a:pt x="48" y="187"/>
                    </a:lnTo>
                    <a:lnTo>
                      <a:pt x="53" y="188"/>
                    </a:lnTo>
                    <a:lnTo>
                      <a:pt x="57" y="189"/>
                    </a:lnTo>
                    <a:lnTo>
                      <a:pt x="62" y="189"/>
                    </a:lnTo>
                    <a:lnTo>
                      <a:pt x="67" y="190"/>
                    </a:lnTo>
                    <a:lnTo>
                      <a:pt x="72" y="190"/>
                    </a:lnTo>
                    <a:lnTo>
                      <a:pt x="78" y="190"/>
                    </a:lnTo>
                    <a:lnTo>
                      <a:pt x="84" y="189"/>
                    </a:lnTo>
                    <a:lnTo>
                      <a:pt x="89" y="189"/>
                    </a:lnTo>
                    <a:lnTo>
                      <a:pt x="95" y="188"/>
                    </a:lnTo>
                    <a:lnTo>
                      <a:pt x="100" y="186"/>
                    </a:lnTo>
                    <a:lnTo>
                      <a:pt x="105" y="185"/>
                    </a:lnTo>
                    <a:lnTo>
                      <a:pt x="111" y="183"/>
                    </a:lnTo>
                    <a:lnTo>
                      <a:pt x="116" y="181"/>
                    </a:lnTo>
                    <a:lnTo>
                      <a:pt x="121" y="179"/>
                    </a:lnTo>
                    <a:lnTo>
                      <a:pt x="126" y="176"/>
                    </a:lnTo>
                    <a:lnTo>
                      <a:pt x="131" y="174"/>
                    </a:lnTo>
                    <a:lnTo>
                      <a:pt x="135" y="171"/>
                    </a:lnTo>
                    <a:lnTo>
                      <a:pt x="140" y="167"/>
                    </a:lnTo>
                    <a:lnTo>
                      <a:pt x="144" y="164"/>
                    </a:lnTo>
                    <a:lnTo>
                      <a:pt x="149" y="160"/>
                    </a:lnTo>
                    <a:lnTo>
                      <a:pt x="153" y="156"/>
                    </a:lnTo>
                    <a:lnTo>
                      <a:pt x="160" y="148"/>
                    </a:lnTo>
                    <a:lnTo>
                      <a:pt x="167" y="139"/>
                    </a:lnTo>
                    <a:lnTo>
                      <a:pt x="173" y="129"/>
                    </a:lnTo>
                    <a:lnTo>
                      <a:pt x="177" y="119"/>
                    </a:lnTo>
                    <a:lnTo>
                      <a:pt x="181" y="109"/>
                    </a:lnTo>
                    <a:lnTo>
                      <a:pt x="184" y="98"/>
                    </a:lnTo>
                    <a:lnTo>
                      <a:pt x="185" y="87"/>
                    </a:lnTo>
                    <a:lnTo>
                      <a:pt x="186" y="76"/>
                    </a:lnTo>
                    <a:lnTo>
                      <a:pt x="185" y="65"/>
                    </a:lnTo>
                    <a:lnTo>
                      <a:pt x="184" y="55"/>
                    </a:lnTo>
                    <a:lnTo>
                      <a:pt x="182" y="45"/>
                    </a:lnTo>
                    <a:lnTo>
                      <a:pt x="179" y="36"/>
                    </a:lnTo>
                    <a:lnTo>
                      <a:pt x="175" y="26"/>
                    </a:lnTo>
                    <a:lnTo>
                      <a:pt x="170" y="17"/>
                    </a:lnTo>
                    <a:lnTo>
                      <a:pt x="164" y="9"/>
                    </a:lnTo>
                    <a:lnTo>
                      <a:pt x="158" y="1"/>
                    </a:lnTo>
                    <a:lnTo>
                      <a:pt x="157" y="0"/>
                    </a:lnTo>
                    <a:lnTo>
                      <a:pt x="156" y="1"/>
                    </a:lnTo>
                    <a:lnTo>
                      <a:pt x="156" y="2"/>
                    </a:lnTo>
                    <a:lnTo>
                      <a:pt x="162" y="10"/>
                    </a:lnTo>
                    <a:lnTo>
                      <a:pt x="168" y="18"/>
                    </a:lnTo>
                    <a:lnTo>
                      <a:pt x="173" y="27"/>
                    </a:lnTo>
                    <a:lnTo>
                      <a:pt x="177" y="36"/>
                    </a:lnTo>
                    <a:lnTo>
                      <a:pt x="180" y="46"/>
                    </a:lnTo>
                    <a:lnTo>
                      <a:pt x="182" y="56"/>
                    </a:lnTo>
                    <a:lnTo>
                      <a:pt x="183" y="65"/>
                    </a:lnTo>
                    <a:lnTo>
                      <a:pt x="184" y="76"/>
                    </a:lnTo>
                    <a:lnTo>
                      <a:pt x="183" y="87"/>
                    </a:lnTo>
                    <a:lnTo>
                      <a:pt x="181" y="98"/>
                    </a:lnTo>
                    <a:lnTo>
                      <a:pt x="179" y="109"/>
                    </a:lnTo>
                    <a:lnTo>
                      <a:pt x="175" y="119"/>
                    </a:lnTo>
                    <a:lnTo>
                      <a:pt x="170" y="129"/>
                    </a:lnTo>
                    <a:lnTo>
                      <a:pt x="164" y="138"/>
                    </a:lnTo>
                    <a:lnTo>
                      <a:pt x="158" y="147"/>
                    </a:lnTo>
                    <a:lnTo>
                      <a:pt x="151" y="155"/>
                    </a:lnTo>
                    <a:lnTo>
                      <a:pt x="143" y="162"/>
                    </a:lnTo>
                    <a:lnTo>
                      <a:pt x="134" y="168"/>
                    </a:lnTo>
                    <a:lnTo>
                      <a:pt x="125" y="174"/>
                    </a:lnTo>
                    <a:lnTo>
                      <a:pt x="116" y="179"/>
                    </a:lnTo>
                    <a:lnTo>
                      <a:pt x="105" y="183"/>
                    </a:lnTo>
                    <a:lnTo>
                      <a:pt x="95" y="185"/>
                    </a:lnTo>
                    <a:lnTo>
                      <a:pt x="84" y="187"/>
                    </a:lnTo>
                    <a:lnTo>
                      <a:pt x="72" y="188"/>
                    </a:lnTo>
                    <a:lnTo>
                      <a:pt x="68" y="188"/>
                    </a:lnTo>
                    <a:lnTo>
                      <a:pt x="63" y="187"/>
                    </a:lnTo>
                    <a:lnTo>
                      <a:pt x="58" y="187"/>
                    </a:lnTo>
                    <a:lnTo>
                      <a:pt x="53" y="186"/>
                    </a:lnTo>
                    <a:lnTo>
                      <a:pt x="49" y="185"/>
                    </a:lnTo>
                    <a:lnTo>
                      <a:pt x="44" y="184"/>
                    </a:lnTo>
                    <a:lnTo>
                      <a:pt x="39" y="182"/>
                    </a:lnTo>
                    <a:lnTo>
                      <a:pt x="35" y="181"/>
                    </a:lnTo>
                    <a:lnTo>
                      <a:pt x="30" y="179"/>
                    </a:lnTo>
                    <a:lnTo>
                      <a:pt x="26" y="177"/>
                    </a:lnTo>
                    <a:lnTo>
                      <a:pt x="21" y="175"/>
                    </a:lnTo>
                    <a:lnTo>
                      <a:pt x="17" y="173"/>
                    </a:lnTo>
                    <a:lnTo>
                      <a:pt x="13" y="170"/>
                    </a:lnTo>
                    <a:lnTo>
                      <a:pt x="9" y="168"/>
                    </a:lnTo>
                    <a:lnTo>
                      <a:pt x="5" y="165"/>
                    </a:lnTo>
                    <a:lnTo>
                      <a:pt x="1" y="162"/>
                    </a:lnTo>
                    <a:lnTo>
                      <a:pt x="0" y="162"/>
                    </a:lnTo>
                    <a:lnTo>
                      <a:pt x="0" y="163"/>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1" name="Freeform 113"/>
              <p:cNvSpPr>
                <a:spLocks/>
              </p:cNvSpPr>
              <p:nvPr/>
            </p:nvSpPr>
            <p:spPr bwMode="auto">
              <a:xfrm>
                <a:off x="8603" y="2165"/>
                <a:ext cx="191" cy="163"/>
              </a:xfrm>
              <a:custGeom>
                <a:avLst/>
                <a:gdLst>
                  <a:gd name="T0" fmla="*/ 186 w 191"/>
                  <a:gd name="T1" fmla="*/ 26 h 163"/>
                  <a:gd name="T2" fmla="*/ 178 w 191"/>
                  <a:gd name="T3" fmla="*/ 20 h 163"/>
                  <a:gd name="T4" fmla="*/ 169 w 191"/>
                  <a:gd name="T5" fmla="*/ 14 h 163"/>
                  <a:gd name="T6" fmla="*/ 160 w 191"/>
                  <a:gd name="T7" fmla="*/ 9 h 163"/>
                  <a:gd name="T8" fmla="*/ 150 w 191"/>
                  <a:gd name="T9" fmla="*/ 6 h 163"/>
                  <a:gd name="T10" fmla="*/ 140 w 191"/>
                  <a:gd name="T11" fmla="*/ 3 h 163"/>
                  <a:gd name="T12" fmla="*/ 129 w 191"/>
                  <a:gd name="T13" fmla="*/ 1 h 163"/>
                  <a:gd name="T14" fmla="*/ 119 w 191"/>
                  <a:gd name="T15" fmla="*/ 0 h 163"/>
                  <a:gd name="T16" fmla="*/ 102 w 191"/>
                  <a:gd name="T17" fmla="*/ 0 h 163"/>
                  <a:gd name="T18" fmla="*/ 80 w 191"/>
                  <a:gd name="T19" fmla="*/ 5 h 163"/>
                  <a:gd name="T20" fmla="*/ 59 w 191"/>
                  <a:gd name="T21" fmla="*/ 13 h 163"/>
                  <a:gd name="T22" fmla="*/ 41 w 191"/>
                  <a:gd name="T23" fmla="*/ 26 h 163"/>
                  <a:gd name="T24" fmla="*/ 26 w 191"/>
                  <a:gd name="T25" fmla="*/ 41 h 163"/>
                  <a:gd name="T26" fmla="*/ 13 w 191"/>
                  <a:gd name="T27" fmla="*/ 59 h 163"/>
                  <a:gd name="T28" fmla="*/ 5 w 191"/>
                  <a:gd name="T29" fmla="*/ 80 h 163"/>
                  <a:gd name="T30" fmla="*/ 0 w 191"/>
                  <a:gd name="T31" fmla="*/ 102 h 163"/>
                  <a:gd name="T32" fmla="*/ 0 w 191"/>
                  <a:gd name="T33" fmla="*/ 120 h 163"/>
                  <a:gd name="T34" fmla="*/ 1 w 191"/>
                  <a:gd name="T35" fmla="*/ 132 h 163"/>
                  <a:gd name="T36" fmla="*/ 4 w 191"/>
                  <a:gd name="T37" fmla="*/ 144 h 163"/>
                  <a:gd name="T38" fmla="*/ 7 w 191"/>
                  <a:gd name="T39" fmla="*/ 156 h 163"/>
                  <a:gd name="T40" fmla="*/ 10 w 191"/>
                  <a:gd name="T41" fmla="*/ 162 h 163"/>
                  <a:gd name="T42" fmla="*/ 11 w 191"/>
                  <a:gd name="T43" fmla="*/ 163 h 163"/>
                  <a:gd name="T44" fmla="*/ 12 w 191"/>
                  <a:gd name="T45" fmla="*/ 163 h 163"/>
                  <a:gd name="T46" fmla="*/ 12 w 191"/>
                  <a:gd name="T47" fmla="*/ 162 h 163"/>
                  <a:gd name="T48" fmla="*/ 12 w 191"/>
                  <a:gd name="T49" fmla="*/ 161 h 163"/>
                  <a:gd name="T50" fmla="*/ 10 w 191"/>
                  <a:gd name="T51" fmla="*/ 155 h 163"/>
                  <a:gd name="T52" fmla="*/ 6 w 191"/>
                  <a:gd name="T53" fmla="*/ 144 h 163"/>
                  <a:gd name="T54" fmla="*/ 3 w 191"/>
                  <a:gd name="T55" fmla="*/ 132 h 163"/>
                  <a:gd name="T56" fmla="*/ 2 w 191"/>
                  <a:gd name="T57" fmla="*/ 120 h 163"/>
                  <a:gd name="T58" fmla="*/ 2 w 191"/>
                  <a:gd name="T59" fmla="*/ 103 h 163"/>
                  <a:gd name="T60" fmla="*/ 6 w 191"/>
                  <a:gd name="T61" fmla="*/ 81 h 163"/>
                  <a:gd name="T62" fmla="*/ 15 w 191"/>
                  <a:gd name="T63" fmla="*/ 61 h 163"/>
                  <a:gd name="T64" fmla="*/ 27 w 191"/>
                  <a:gd name="T65" fmla="*/ 43 h 163"/>
                  <a:gd name="T66" fmla="*/ 38 w 191"/>
                  <a:gd name="T67" fmla="*/ 31 h 163"/>
                  <a:gd name="T68" fmla="*/ 47 w 191"/>
                  <a:gd name="T69" fmla="*/ 24 h 163"/>
                  <a:gd name="T70" fmla="*/ 56 w 191"/>
                  <a:gd name="T71" fmla="*/ 18 h 163"/>
                  <a:gd name="T72" fmla="*/ 66 w 191"/>
                  <a:gd name="T73" fmla="*/ 13 h 163"/>
                  <a:gd name="T74" fmla="*/ 76 w 191"/>
                  <a:gd name="T75" fmla="*/ 9 h 163"/>
                  <a:gd name="T76" fmla="*/ 86 w 191"/>
                  <a:gd name="T77" fmla="*/ 5 h 163"/>
                  <a:gd name="T78" fmla="*/ 97 w 191"/>
                  <a:gd name="T79" fmla="*/ 3 h 163"/>
                  <a:gd name="T80" fmla="*/ 108 w 191"/>
                  <a:gd name="T81" fmla="*/ 2 h 163"/>
                  <a:gd name="T82" fmla="*/ 119 w 191"/>
                  <a:gd name="T83" fmla="*/ 2 h 163"/>
                  <a:gd name="T84" fmla="*/ 129 w 191"/>
                  <a:gd name="T85" fmla="*/ 3 h 163"/>
                  <a:gd name="T86" fmla="*/ 139 w 191"/>
                  <a:gd name="T87" fmla="*/ 5 h 163"/>
                  <a:gd name="T88" fmla="*/ 149 w 191"/>
                  <a:gd name="T89" fmla="*/ 8 h 163"/>
                  <a:gd name="T90" fmla="*/ 158 w 191"/>
                  <a:gd name="T91" fmla="*/ 12 h 163"/>
                  <a:gd name="T92" fmla="*/ 168 w 191"/>
                  <a:gd name="T93" fmla="*/ 16 h 163"/>
                  <a:gd name="T94" fmla="*/ 176 w 191"/>
                  <a:gd name="T95" fmla="*/ 22 h 163"/>
                  <a:gd name="T96" fmla="*/ 185 w 191"/>
                  <a:gd name="T97" fmla="*/ 28 h 163"/>
                  <a:gd name="T98" fmla="*/ 189 w 191"/>
                  <a:gd name="T99" fmla="*/ 32 h 163"/>
                  <a:gd name="T100" fmla="*/ 190 w 191"/>
                  <a:gd name="T101" fmla="*/ 32 h 163"/>
                  <a:gd name="T102" fmla="*/ 190 w 191"/>
                  <a:gd name="T103" fmla="*/ 31 h 163"/>
                  <a:gd name="T104" fmla="*/ 191 w 191"/>
                  <a:gd name="T105" fmla="*/ 31 h 163"/>
                  <a:gd name="T106" fmla="*/ 190 w 191"/>
                  <a:gd name="T107" fmla="*/ 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1" h="163">
                    <a:moveTo>
                      <a:pt x="190" y="30"/>
                    </a:moveTo>
                    <a:lnTo>
                      <a:pt x="186" y="26"/>
                    </a:lnTo>
                    <a:lnTo>
                      <a:pt x="182" y="23"/>
                    </a:lnTo>
                    <a:lnTo>
                      <a:pt x="178" y="20"/>
                    </a:lnTo>
                    <a:lnTo>
                      <a:pt x="173" y="17"/>
                    </a:lnTo>
                    <a:lnTo>
                      <a:pt x="169" y="14"/>
                    </a:lnTo>
                    <a:lnTo>
                      <a:pt x="164" y="12"/>
                    </a:lnTo>
                    <a:lnTo>
                      <a:pt x="160" y="9"/>
                    </a:lnTo>
                    <a:lnTo>
                      <a:pt x="155" y="7"/>
                    </a:lnTo>
                    <a:lnTo>
                      <a:pt x="150" y="6"/>
                    </a:lnTo>
                    <a:lnTo>
                      <a:pt x="145" y="4"/>
                    </a:lnTo>
                    <a:lnTo>
                      <a:pt x="140" y="3"/>
                    </a:lnTo>
                    <a:lnTo>
                      <a:pt x="134" y="2"/>
                    </a:lnTo>
                    <a:lnTo>
                      <a:pt x="129" y="1"/>
                    </a:lnTo>
                    <a:lnTo>
                      <a:pt x="124" y="0"/>
                    </a:lnTo>
                    <a:lnTo>
                      <a:pt x="119" y="0"/>
                    </a:lnTo>
                    <a:lnTo>
                      <a:pt x="113" y="0"/>
                    </a:lnTo>
                    <a:lnTo>
                      <a:pt x="102" y="0"/>
                    </a:lnTo>
                    <a:lnTo>
                      <a:pt x="91" y="2"/>
                    </a:lnTo>
                    <a:lnTo>
                      <a:pt x="80" y="5"/>
                    </a:lnTo>
                    <a:lnTo>
                      <a:pt x="69" y="9"/>
                    </a:lnTo>
                    <a:lnTo>
                      <a:pt x="59" y="13"/>
                    </a:lnTo>
                    <a:lnTo>
                      <a:pt x="50" y="19"/>
                    </a:lnTo>
                    <a:lnTo>
                      <a:pt x="41" y="26"/>
                    </a:lnTo>
                    <a:lnTo>
                      <a:pt x="33" y="33"/>
                    </a:lnTo>
                    <a:lnTo>
                      <a:pt x="26" y="41"/>
                    </a:lnTo>
                    <a:lnTo>
                      <a:pt x="19" y="50"/>
                    </a:lnTo>
                    <a:lnTo>
                      <a:pt x="13" y="59"/>
                    </a:lnTo>
                    <a:lnTo>
                      <a:pt x="9" y="69"/>
                    </a:lnTo>
                    <a:lnTo>
                      <a:pt x="5" y="80"/>
                    </a:lnTo>
                    <a:lnTo>
                      <a:pt x="2" y="91"/>
                    </a:lnTo>
                    <a:lnTo>
                      <a:pt x="0" y="102"/>
                    </a:lnTo>
                    <a:lnTo>
                      <a:pt x="0" y="114"/>
                    </a:lnTo>
                    <a:lnTo>
                      <a:pt x="0" y="120"/>
                    </a:lnTo>
                    <a:lnTo>
                      <a:pt x="0" y="126"/>
                    </a:lnTo>
                    <a:lnTo>
                      <a:pt x="1" y="132"/>
                    </a:lnTo>
                    <a:lnTo>
                      <a:pt x="2" y="138"/>
                    </a:lnTo>
                    <a:lnTo>
                      <a:pt x="4" y="144"/>
                    </a:lnTo>
                    <a:lnTo>
                      <a:pt x="6" y="150"/>
                    </a:lnTo>
                    <a:lnTo>
                      <a:pt x="7" y="156"/>
                    </a:lnTo>
                    <a:lnTo>
                      <a:pt x="10" y="162"/>
                    </a:lnTo>
                    <a:lnTo>
                      <a:pt x="11" y="163"/>
                    </a:lnTo>
                    <a:lnTo>
                      <a:pt x="12" y="163"/>
                    </a:lnTo>
                    <a:lnTo>
                      <a:pt x="12" y="162"/>
                    </a:lnTo>
                    <a:lnTo>
                      <a:pt x="12" y="161"/>
                    </a:lnTo>
                    <a:lnTo>
                      <a:pt x="10" y="155"/>
                    </a:lnTo>
                    <a:lnTo>
                      <a:pt x="8" y="150"/>
                    </a:lnTo>
                    <a:lnTo>
                      <a:pt x="6" y="144"/>
                    </a:lnTo>
                    <a:lnTo>
                      <a:pt x="5" y="138"/>
                    </a:lnTo>
                    <a:lnTo>
                      <a:pt x="3" y="132"/>
                    </a:lnTo>
                    <a:lnTo>
                      <a:pt x="3" y="126"/>
                    </a:lnTo>
                    <a:lnTo>
                      <a:pt x="2" y="120"/>
                    </a:lnTo>
                    <a:lnTo>
                      <a:pt x="2" y="114"/>
                    </a:lnTo>
                    <a:lnTo>
                      <a:pt x="2" y="103"/>
                    </a:lnTo>
                    <a:lnTo>
                      <a:pt x="4" y="92"/>
                    </a:lnTo>
                    <a:lnTo>
                      <a:pt x="6" y="81"/>
                    </a:lnTo>
                    <a:lnTo>
                      <a:pt x="10" y="71"/>
                    </a:lnTo>
                    <a:lnTo>
                      <a:pt x="15" y="61"/>
                    </a:lnTo>
                    <a:lnTo>
                      <a:pt x="20" y="52"/>
                    </a:lnTo>
                    <a:lnTo>
                      <a:pt x="27" y="43"/>
                    </a:lnTo>
                    <a:lnTo>
                      <a:pt x="34" y="35"/>
                    </a:lnTo>
                    <a:lnTo>
                      <a:pt x="38" y="31"/>
                    </a:lnTo>
                    <a:lnTo>
                      <a:pt x="43" y="27"/>
                    </a:lnTo>
                    <a:lnTo>
                      <a:pt x="47" y="24"/>
                    </a:lnTo>
                    <a:lnTo>
                      <a:pt x="52" y="21"/>
                    </a:lnTo>
                    <a:lnTo>
                      <a:pt x="56" y="18"/>
                    </a:lnTo>
                    <a:lnTo>
                      <a:pt x="61" y="15"/>
                    </a:lnTo>
                    <a:lnTo>
                      <a:pt x="66" y="13"/>
                    </a:lnTo>
                    <a:lnTo>
                      <a:pt x="71" y="11"/>
                    </a:lnTo>
                    <a:lnTo>
                      <a:pt x="76" y="9"/>
                    </a:lnTo>
                    <a:lnTo>
                      <a:pt x="81" y="7"/>
                    </a:lnTo>
                    <a:lnTo>
                      <a:pt x="86" y="5"/>
                    </a:lnTo>
                    <a:lnTo>
                      <a:pt x="91" y="4"/>
                    </a:lnTo>
                    <a:lnTo>
                      <a:pt x="97" y="3"/>
                    </a:lnTo>
                    <a:lnTo>
                      <a:pt x="102" y="3"/>
                    </a:lnTo>
                    <a:lnTo>
                      <a:pt x="108" y="2"/>
                    </a:lnTo>
                    <a:lnTo>
                      <a:pt x="113" y="2"/>
                    </a:lnTo>
                    <a:lnTo>
                      <a:pt x="119" y="2"/>
                    </a:lnTo>
                    <a:lnTo>
                      <a:pt x="124" y="3"/>
                    </a:lnTo>
                    <a:lnTo>
                      <a:pt x="129" y="3"/>
                    </a:lnTo>
                    <a:lnTo>
                      <a:pt x="134" y="4"/>
                    </a:lnTo>
                    <a:lnTo>
                      <a:pt x="139" y="5"/>
                    </a:lnTo>
                    <a:lnTo>
                      <a:pt x="144" y="6"/>
                    </a:lnTo>
                    <a:lnTo>
                      <a:pt x="149" y="8"/>
                    </a:lnTo>
                    <a:lnTo>
                      <a:pt x="154" y="10"/>
                    </a:lnTo>
                    <a:lnTo>
                      <a:pt x="158" y="12"/>
                    </a:lnTo>
                    <a:lnTo>
                      <a:pt x="163" y="14"/>
                    </a:lnTo>
                    <a:lnTo>
                      <a:pt x="168" y="16"/>
                    </a:lnTo>
                    <a:lnTo>
                      <a:pt x="172" y="19"/>
                    </a:lnTo>
                    <a:lnTo>
                      <a:pt x="176" y="22"/>
                    </a:lnTo>
                    <a:lnTo>
                      <a:pt x="181" y="25"/>
                    </a:lnTo>
                    <a:lnTo>
                      <a:pt x="185" y="28"/>
                    </a:lnTo>
                    <a:lnTo>
                      <a:pt x="189" y="32"/>
                    </a:lnTo>
                    <a:lnTo>
                      <a:pt x="190" y="32"/>
                    </a:lnTo>
                    <a:lnTo>
                      <a:pt x="190" y="31"/>
                    </a:lnTo>
                    <a:lnTo>
                      <a:pt x="191" y="31"/>
                    </a:lnTo>
                    <a:lnTo>
                      <a:pt x="19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2" name="Freeform 114"/>
              <p:cNvSpPr>
                <a:spLocks/>
              </p:cNvSpPr>
              <p:nvPr/>
            </p:nvSpPr>
            <p:spPr bwMode="auto">
              <a:xfrm>
                <a:off x="8656" y="2218"/>
                <a:ext cx="121" cy="121"/>
              </a:xfrm>
              <a:custGeom>
                <a:avLst/>
                <a:gdLst>
                  <a:gd name="T0" fmla="*/ 49 w 121"/>
                  <a:gd name="T1" fmla="*/ 5 h 121"/>
                  <a:gd name="T2" fmla="*/ 33 w 121"/>
                  <a:gd name="T3" fmla="*/ 11 h 121"/>
                  <a:gd name="T4" fmla="*/ 20 w 121"/>
                  <a:gd name="T5" fmla="*/ 21 h 121"/>
                  <a:gd name="T6" fmla="*/ 10 w 121"/>
                  <a:gd name="T7" fmla="*/ 34 h 121"/>
                  <a:gd name="T8" fmla="*/ 5 w 121"/>
                  <a:gd name="T9" fmla="*/ 49 h 121"/>
                  <a:gd name="T10" fmla="*/ 4 w 121"/>
                  <a:gd name="T11" fmla="*/ 66 h 121"/>
                  <a:gd name="T12" fmla="*/ 8 w 121"/>
                  <a:gd name="T13" fmla="*/ 83 h 121"/>
                  <a:gd name="T14" fmla="*/ 16 w 121"/>
                  <a:gd name="T15" fmla="*/ 97 h 121"/>
                  <a:gd name="T16" fmla="*/ 29 w 121"/>
                  <a:gd name="T17" fmla="*/ 108 h 121"/>
                  <a:gd name="T18" fmla="*/ 43 w 121"/>
                  <a:gd name="T19" fmla="*/ 115 h 121"/>
                  <a:gd name="T20" fmla="*/ 60 w 121"/>
                  <a:gd name="T21" fmla="*/ 117 h 121"/>
                  <a:gd name="T22" fmla="*/ 77 w 121"/>
                  <a:gd name="T23" fmla="*/ 115 h 121"/>
                  <a:gd name="T24" fmla="*/ 92 w 121"/>
                  <a:gd name="T25" fmla="*/ 108 h 121"/>
                  <a:gd name="T26" fmla="*/ 104 w 121"/>
                  <a:gd name="T27" fmla="*/ 97 h 121"/>
                  <a:gd name="T28" fmla="*/ 113 w 121"/>
                  <a:gd name="T29" fmla="*/ 83 h 121"/>
                  <a:gd name="T30" fmla="*/ 117 w 121"/>
                  <a:gd name="T31" fmla="*/ 66 h 121"/>
                  <a:gd name="T32" fmla="*/ 116 w 121"/>
                  <a:gd name="T33" fmla="*/ 49 h 121"/>
                  <a:gd name="T34" fmla="*/ 110 w 121"/>
                  <a:gd name="T35" fmla="*/ 34 h 121"/>
                  <a:gd name="T36" fmla="*/ 100 w 121"/>
                  <a:gd name="T37" fmla="*/ 21 h 121"/>
                  <a:gd name="T38" fmla="*/ 87 w 121"/>
                  <a:gd name="T39" fmla="*/ 11 h 121"/>
                  <a:gd name="T40" fmla="*/ 72 w 121"/>
                  <a:gd name="T41" fmla="*/ 5 h 121"/>
                  <a:gd name="T42" fmla="*/ 60 w 121"/>
                  <a:gd name="T43" fmla="*/ 0 h 121"/>
                  <a:gd name="T44" fmla="*/ 78 w 121"/>
                  <a:gd name="T45" fmla="*/ 3 h 121"/>
                  <a:gd name="T46" fmla="*/ 94 w 121"/>
                  <a:gd name="T47" fmla="*/ 11 h 121"/>
                  <a:gd name="T48" fmla="*/ 107 w 121"/>
                  <a:gd name="T49" fmla="*/ 22 h 121"/>
                  <a:gd name="T50" fmla="*/ 116 w 121"/>
                  <a:gd name="T51" fmla="*/ 37 h 121"/>
                  <a:gd name="T52" fmla="*/ 120 w 121"/>
                  <a:gd name="T53" fmla="*/ 54 h 121"/>
                  <a:gd name="T54" fmla="*/ 119 w 121"/>
                  <a:gd name="T55" fmla="*/ 73 h 121"/>
                  <a:gd name="T56" fmla="*/ 114 w 121"/>
                  <a:gd name="T57" fmla="*/ 90 h 121"/>
                  <a:gd name="T58" fmla="*/ 103 w 121"/>
                  <a:gd name="T59" fmla="*/ 104 h 121"/>
                  <a:gd name="T60" fmla="*/ 89 w 121"/>
                  <a:gd name="T61" fmla="*/ 114 h 121"/>
                  <a:gd name="T62" fmla="*/ 72 w 121"/>
                  <a:gd name="T63" fmla="*/ 120 h 121"/>
                  <a:gd name="T64" fmla="*/ 54 w 121"/>
                  <a:gd name="T65" fmla="*/ 121 h 121"/>
                  <a:gd name="T66" fmla="*/ 37 w 121"/>
                  <a:gd name="T67" fmla="*/ 117 h 121"/>
                  <a:gd name="T68" fmla="*/ 22 w 121"/>
                  <a:gd name="T69" fmla="*/ 107 h 121"/>
                  <a:gd name="T70" fmla="*/ 10 w 121"/>
                  <a:gd name="T71" fmla="*/ 95 h 121"/>
                  <a:gd name="T72" fmla="*/ 2 w 121"/>
                  <a:gd name="T73" fmla="*/ 79 h 121"/>
                  <a:gd name="T74" fmla="*/ 0 w 121"/>
                  <a:gd name="T75" fmla="*/ 61 h 121"/>
                  <a:gd name="T76" fmla="*/ 2 w 121"/>
                  <a:gd name="T77" fmla="*/ 43 h 121"/>
                  <a:gd name="T78" fmla="*/ 10 w 121"/>
                  <a:gd name="T79" fmla="*/ 27 h 121"/>
                  <a:gd name="T80" fmla="*/ 22 w 121"/>
                  <a:gd name="T81" fmla="*/ 14 h 121"/>
                  <a:gd name="T82" fmla="*/ 37 w 121"/>
                  <a:gd name="T83" fmla="*/ 5 h 121"/>
                  <a:gd name="T84" fmla="*/ 54 w 121"/>
                  <a:gd name="T8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 h="121">
                    <a:moveTo>
                      <a:pt x="60" y="4"/>
                    </a:moveTo>
                    <a:lnTo>
                      <a:pt x="55" y="4"/>
                    </a:lnTo>
                    <a:lnTo>
                      <a:pt x="49" y="5"/>
                    </a:lnTo>
                    <a:lnTo>
                      <a:pt x="43" y="6"/>
                    </a:lnTo>
                    <a:lnTo>
                      <a:pt x="38" y="8"/>
                    </a:lnTo>
                    <a:lnTo>
                      <a:pt x="33" y="11"/>
                    </a:lnTo>
                    <a:lnTo>
                      <a:pt x="29" y="14"/>
                    </a:lnTo>
                    <a:lnTo>
                      <a:pt x="24" y="17"/>
                    </a:lnTo>
                    <a:lnTo>
                      <a:pt x="20" y="21"/>
                    </a:lnTo>
                    <a:lnTo>
                      <a:pt x="16" y="25"/>
                    </a:lnTo>
                    <a:lnTo>
                      <a:pt x="13" y="29"/>
                    </a:lnTo>
                    <a:lnTo>
                      <a:pt x="10" y="34"/>
                    </a:lnTo>
                    <a:lnTo>
                      <a:pt x="8" y="39"/>
                    </a:lnTo>
                    <a:lnTo>
                      <a:pt x="6" y="44"/>
                    </a:lnTo>
                    <a:lnTo>
                      <a:pt x="5" y="49"/>
                    </a:lnTo>
                    <a:lnTo>
                      <a:pt x="4" y="55"/>
                    </a:lnTo>
                    <a:lnTo>
                      <a:pt x="4" y="61"/>
                    </a:lnTo>
                    <a:lnTo>
                      <a:pt x="4" y="66"/>
                    </a:lnTo>
                    <a:lnTo>
                      <a:pt x="5" y="72"/>
                    </a:lnTo>
                    <a:lnTo>
                      <a:pt x="6" y="78"/>
                    </a:lnTo>
                    <a:lnTo>
                      <a:pt x="8" y="83"/>
                    </a:lnTo>
                    <a:lnTo>
                      <a:pt x="10" y="88"/>
                    </a:lnTo>
                    <a:lnTo>
                      <a:pt x="13" y="93"/>
                    </a:lnTo>
                    <a:lnTo>
                      <a:pt x="16" y="97"/>
                    </a:lnTo>
                    <a:lnTo>
                      <a:pt x="20" y="101"/>
                    </a:lnTo>
                    <a:lnTo>
                      <a:pt x="24" y="105"/>
                    </a:lnTo>
                    <a:lnTo>
                      <a:pt x="29" y="108"/>
                    </a:lnTo>
                    <a:lnTo>
                      <a:pt x="33" y="111"/>
                    </a:lnTo>
                    <a:lnTo>
                      <a:pt x="38" y="113"/>
                    </a:lnTo>
                    <a:lnTo>
                      <a:pt x="43" y="115"/>
                    </a:lnTo>
                    <a:lnTo>
                      <a:pt x="49" y="116"/>
                    </a:lnTo>
                    <a:lnTo>
                      <a:pt x="55" y="117"/>
                    </a:lnTo>
                    <a:lnTo>
                      <a:pt x="60" y="117"/>
                    </a:lnTo>
                    <a:lnTo>
                      <a:pt x="66" y="117"/>
                    </a:lnTo>
                    <a:lnTo>
                      <a:pt x="72" y="116"/>
                    </a:lnTo>
                    <a:lnTo>
                      <a:pt x="77" y="115"/>
                    </a:lnTo>
                    <a:lnTo>
                      <a:pt x="82" y="113"/>
                    </a:lnTo>
                    <a:lnTo>
                      <a:pt x="87" y="111"/>
                    </a:lnTo>
                    <a:lnTo>
                      <a:pt x="92" y="108"/>
                    </a:lnTo>
                    <a:lnTo>
                      <a:pt x="96" y="105"/>
                    </a:lnTo>
                    <a:lnTo>
                      <a:pt x="100" y="101"/>
                    </a:lnTo>
                    <a:lnTo>
                      <a:pt x="104" y="97"/>
                    </a:lnTo>
                    <a:lnTo>
                      <a:pt x="107" y="93"/>
                    </a:lnTo>
                    <a:lnTo>
                      <a:pt x="110" y="88"/>
                    </a:lnTo>
                    <a:lnTo>
                      <a:pt x="113" y="83"/>
                    </a:lnTo>
                    <a:lnTo>
                      <a:pt x="114" y="78"/>
                    </a:lnTo>
                    <a:lnTo>
                      <a:pt x="116" y="72"/>
                    </a:lnTo>
                    <a:lnTo>
                      <a:pt x="117" y="66"/>
                    </a:lnTo>
                    <a:lnTo>
                      <a:pt x="117" y="61"/>
                    </a:lnTo>
                    <a:lnTo>
                      <a:pt x="117" y="55"/>
                    </a:lnTo>
                    <a:lnTo>
                      <a:pt x="116" y="49"/>
                    </a:lnTo>
                    <a:lnTo>
                      <a:pt x="114" y="44"/>
                    </a:lnTo>
                    <a:lnTo>
                      <a:pt x="113" y="39"/>
                    </a:lnTo>
                    <a:lnTo>
                      <a:pt x="110" y="34"/>
                    </a:lnTo>
                    <a:lnTo>
                      <a:pt x="107" y="29"/>
                    </a:lnTo>
                    <a:lnTo>
                      <a:pt x="104" y="25"/>
                    </a:lnTo>
                    <a:lnTo>
                      <a:pt x="100" y="21"/>
                    </a:lnTo>
                    <a:lnTo>
                      <a:pt x="96" y="17"/>
                    </a:lnTo>
                    <a:lnTo>
                      <a:pt x="92" y="14"/>
                    </a:lnTo>
                    <a:lnTo>
                      <a:pt x="87" y="11"/>
                    </a:lnTo>
                    <a:lnTo>
                      <a:pt x="82" y="8"/>
                    </a:lnTo>
                    <a:lnTo>
                      <a:pt x="77" y="6"/>
                    </a:lnTo>
                    <a:lnTo>
                      <a:pt x="72" y="5"/>
                    </a:lnTo>
                    <a:lnTo>
                      <a:pt x="66" y="4"/>
                    </a:lnTo>
                    <a:lnTo>
                      <a:pt x="60" y="4"/>
                    </a:lnTo>
                    <a:lnTo>
                      <a:pt x="60" y="0"/>
                    </a:lnTo>
                    <a:lnTo>
                      <a:pt x="67" y="0"/>
                    </a:lnTo>
                    <a:lnTo>
                      <a:pt x="72" y="1"/>
                    </a:lnTo>
                    <a:lnTo>
                      <a:pt x="78" y="3"/>
                    </a:lnTo>
                    <a:lnTo>
                      <a:pt x="84" y="5"/>
                    </a:lnTo>
                    <a:lnTo>
                      <a:pt x="89" y="7"/>
                    </a:lnTo>
                    <a:lnTo>
                      <a:pt x="94" y="11"/>
                    </a:lnTo>
                    <a:lnTo>
                      <a:pt x="99" y="14"/>
                    </a:lnTo>
                    <a:lnTo>
                      <a:pt x="103" y="18"/>
                    </a:lnTo>
                    <a:lnTo>
                      <a:pt x="107" y="22"/>
                    </a:lnTo>
                    <a:lnTo>
                      <a:pt x="110" y="27"/>
                    </a:lnTo>
                    <a:lnTo>
                      <a:pt x="114" y="32"/>
                    </a:lnTo>
                    <a:lnTo>
                      <a:pt x="116" y="37"/>
                    </a:lnTo>
                    <a:lnTo>
                      <a:pt x="118" y="43"/>
                    </a:lnTo>
                    <a:lnTo>
                      <a:pt x="119" y="49"/>
                    </a:lnTo>
                    <a:lnTo>
                      <a:pt x="120" y="54"/>
                    </a:lnTo>
                    <a:lnTo>
                      <a:pt x="121" y="61"/>
                    </a:lnTo>
                    <a:lnTo>
                      <a:pt x="120" y="67"/>
                    </a:lnTo>
                    <a:lnTo>
                      <a:pt x="119" y="73"/>
                    </a:lnTo>
                    <a:lnTo>
                      <a:pt x="118" y="79"/>
                    </a:lnTo>
                    <a:lnTo>
                      <a:pt x="116" y="84"/>
                    </a:lnTo>
                    <a:lnTo>
                      <a:pt x="114" y="90"/>
                    </a:lnTo>
                    <a:lnTo>
                      <a:pt x="110" y="95"/>
                    </a:lnTo>
                    <a:lnTo>
                      <a:pt x="107" y="99"/>
                    </a:lnTo>
                    <a:lnTo>
                      <a:pt x="103" y="104"/>
                    </a:lnTo>
                    <a:lnTo>
                      <a:pt x="99" y="107"/>
                    </a:lnTo>
                    <a:lnTo>
                      <a:pt x="94" y="111"/>
                    </a:lnTo>
                    <a:lnTo>
                      <a:pt x="89" y="114"/>
                    </a:lnTo>
                    <a:lnTo>
                      <a:pt x="84" y="117"/>
                    </a:lnTo>
                    <a:lnTo>
                      <a:pt x="78" y="118"/>
                    </a:lnTo>
                    <a:lnTo>
                      <a:pt x="72" y="120"/>
                    </a:lnTo>
                    <a:lnTo>
                      <a:pt x="67" y="121"/>
                    </a:lnTo>
                    <a:lnTo>
                      <a:pt x="60" y="121"/>
                    </a:lnTo>
                    <a:lnTo>
                      <a:pt x="54" y="121"/>
                    </a:lnTo>
                    <a:lnTo>
                      <a:pt x="48" y="120"/>
                    </a:lnTo>
                    <a:lnTo>
                      <a:pt x="42" y="118"/>
                    </a:lnTo>
                    <a:lnTo>
                      <a:pt x="37" y="117"/>
                    </a:lnTo>
                    <a:lnTo>
                      <a:pt x="32" y="114"/>
                    </a:lnTo>
                    <a:lnTo>
                      <a:pt x="26" y="111"/>
                    </a:lnTo>
                    <a:lnTo>
                      <a:pt x="22" y="107"/>
                    </a:lnTo>
                    <a:lnTo>
                      <a:pt x="17" y="104"/>
                    </a:lnTo>
                    <a:lnTo>
                      <a:pt x="14" y="99"/>
                    </a:lnTo>
                    <a:lnTo>
                      <a:pt x="10" y="95"/>
                    </a:lnTo>
                    <a:lnTo>
                      <a:pt x="7" y="90"/>
                    </a:lnTo>
                    <a:lnTo>
                      <a:pt x="4" y="84"/>
                    </a:lnTo>
                    <a:lnTo>
                      <a:pt x="2" y="79"/>
                    </a:lnTo>
                    <a:lnTo>
                      <a:pt x="1" y="73"/>
                    </a:lnTo>
                    <a:lnTo>
                      <a:pt x="0" y="67"/>
                    </a:lnTo>
                    <a:lnTo>
                      <a:pt x="0" y="61"/>
                    </a:lnTo>
                    <a:lnTo>
                      <a:pt x="0" y="54"/>
                    </a:lnTo>
                    <a:lnTo>
                      <a:pt x="1" y="49"/>
                    </a:lnTo>
                    <a:lnTo>
                      <a:pt x="2" y="43"/>
                    </a:lnTo>
                    <a:lnTo>
                      <a:pt x="4" y="37"/>
                    </a:lnTo>
                    <a:lnTo>
                      <a:pt x="7" y="32"/>
                    </a:lnTo>
                    <a:lnTo>
                      <a:pt x="10" y="27"/>
                    </a:lnTo>
                    <a:lnTo>
                      <a:pt x="14" y="22"/>
                    </a:lnTo>
                    <a:lnTo>
                      <a:pt x="17" y="18"/>
                    </a:lnTo>
                    <a:lnTo>
                      <a:pt x="22" y="14"/>
                    </a:lnTo>
                    <a:lnTo>
                      <a:pt x="26" y="11"/>
                    </a:lnTo>
                    <a:lnTo>
                      <a:pt x="32" y="7"/>
                    </a:lnTo>
                    <a:lnTo>
                      <a:pt x="37" y="5"/>
                    </a:lnTo>
                    <a:lnTo>
                      <a:pt x="42" y="3"/>
                    </a:lnTo>
                    <a:lnTo>
                      <a:pt x="48" y="1"/>
                    </a:lnTo>
                    <a:lnTo>
                      <a:pt x="54" y="0"/>
                    </a:lnTo>
                    <a:lnTo>
                      <a:pt x="60" y="0"/>
                    </a:lnTo>
                    <a:lnTo>
                      <a:pt x="6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3" name="Freeform 115"/>
              <p:cNvSpPr>
                <a:spLocks/>
              </p:cNvSpPr>
              <p:nvPr/>
            </p:nvSpPr>
            <p:spPr bwMode="auto">
              <a:xfrm>
                <a:off x="8689" y="2248"/>
                <a:ext cx="78" cy="82"/>
              </a:xfrm>
              <a:custGeom>
                <a:avLst/>
                <a:gdLst>
                  <a:gd name="T0" fmla="*/ 4 w 78"/>
                  <a:gd name="T1" fmla="*/ 76 h 82"/>
                  <a:gd name="T2" fmla="*/ 10 w 78"/>
                  <a:gd name="T3" fmla="*/ 79 h 82"/>
                  <a:gd name="T4" fmla="*/ 17 w 78"/>
                  <a:gd name="T5" fmla="*/ 81 h 82"/>
                  <a:gd name="T6" fmla="*/ 24 w 78"/>
                  <a:gd name="T7" fmla="*/ 82 h 82"/>
                  <a:gd name="T8" fmla="*/ 32 w 78"/>
                  <a:gd name="T9" fmla="*/ 82 h 82"/>
                  <a:gd name="T10" fmla="*/ 42 w 78"/>
                  <a:gd name="T11" fmla="*/ 80 h 82"/>
                  <a:gd name="T12" fmla="*/ 51 w 78"/>
                  <a:gd name="T13" fmla="*/ 76 h 82"/>
                  <a:gd name="T14" fmla="*/ 60 w 78"/>
                  <a:gd name="T15" fmla="*/ 70 h 82"/>
                  <a:gd name="T16" fmla="*/ 67 w 78"/>
                  <a:gd name="T17" fmla="*/ 63 h 82"/>
                  <a:gd name="T18" fmla="*/ 72 w 78"/>
                  <a:gd name="T19" fmla="*/ 55 h 82"/>
                  <a:gd name="T20" fmla="*/ 76 w 78"/>
                  <a:gd name="T21" fmla="*/ 46 h 82"/>
                  <a:gd name="T22" fmla="*/ 78 w 78"/>
                  <a:gd name="T23" fmla="*/ 36 h 82"/>
                  <a:gd name="T24" fmla="*/ 78 w 78"/>
                  <a:gd name="T25" fmla="*/ 27 h 82"/>
                  <a:gd name="T26" fmla="*/ 77 w 78"/>
                  <a:gd name="T27" fmla="*/ 19 h 82"/>
                  <a:gd name="T28" fmla="*/ 75 w 78"/>
                  <a:gd name="T29" fmla="*/ 11 h 82"/>
                  <a:gd name="T30" fmla="*/ 71 w 78"/>
                  <a:gd name="T31" fmla="*/ 4 h 82"/>
                  <a:gd name="T32" fmla="*/ 69 w 78"/>
                  <a:gd name="T33" fmla="*/ 1 h 82"/>
                  <a:gd name="T34" fmla="*/ 68 w 78"/>
                  <a:gd name="T35" fmla="*/ 0 h 82"/>
                  <a:gd name="T36" fmla="*/ 67 w 78"/>
                  <a:gd name="T37" fmla="*/ 1 h 82"/>
                  <a:gd name="T38" fmla="*/ 67 w 78"/>
                  <a:gd name="T39" fmla="*/ 1 h 82"/>
                  <a:gd name="T40" fmla="*/ 67 w 78"/>
                  <a:gd name="T41" fmla="*/ 2 h 82"/>
                  <a:gd name="T42" fmla="*/ 69 w 78"/>
                  <a:gd name="T43" fmla="*/ 6 h 82"/>
                  <a:gd name="T44" fmla="*/ 72 w 78"/>
                  <a:gd name="T45" fmla="*/ 12 h 82"/>
                  <a:gd name="T46" fmla="*/ 75 w 78"/>
                  <a:gd name="T47" fmla="*/ 20 h 82"/>
                  <a:gd name="T48" fmla="*/ 76 w 78"/>
                  <a:gd name="T49" fmla="*/ 27 h 82"/>
                  <a:gd name="T50" fmla="*/ 76 w 78"/>
                  <a:gd name="T51" fmla="*/ 36 h 82"/>
                  <a:gd name="T52" fmla="*/ 74 w 78"/>
                  <a:gd name="T53" fmla="*/ 45 h 82"/>
                  <a:gd name="T54" fmla="*/ 70 w 78"/>
                  <a:gd name="T55" fmla="*/ 54 h 82"/>
                  <a:gd name="T56" fmla="*/ 65 w 78"/>
                  <a:gd name="T57" fmla="*/ 62 h 82"/>
                  <a:gd name="T58" fmla="*/ 58 w 78"/>
                  <a:gd name="T59" fmla="*/ 68 h 82"/>
                  <a:gd name="T60" fmla="*/ 50 w 78"/>
                  <a:gd name="T61" fmla="*/ 74 h 82"/>
                  <a:gd name="T62" fmla="*/ 42 w 78"/>
                  <a:gd name="T63" fmla="*/ 77 h 82"/>
                  <a:gd name="T64" fmla="*/ 32 w 78"/>
                  <a:gd name="T65" fmla="*/ 79 h 82"/>
                  <a:gd name="T66" fmla="*/ 24 w 78"/>
                  <a:gd name="T67" fmla="*/ 80 h 82"/>
                  <a:gd name="T68" fmla="*/ 17 w 78"/>
                  <a:gd name="T69" fmla="*/ 79 h 82"/>
                  <a:gd name="T70" fmla="*/ 11 w 78"/>
                  <a:gd name="T71" fmla="*/ 77 h 82"/>
                  <a:gd name="T72" fmla="*/ 5 w 78"/>
                  <a:gd name="T73" fmla="*/ 74 h 82"/>
                  <a:gd name="T74" fmla="*/ 2 w 78"/>
                  <a:gd name="T75" fmla="*/ 73 h 82"/>
                  <a:gd name="T76" fmla="*/ 1 w 78"/>
                  <a:gd name="T77" fmla="*/ 72 h 82"/>
                  <a:gd name="T78" fmla="*/ 0 w 78"/>
                  <a:gd name="T79" fmla="*/ 73 h 82"/>
                  <a:gd name="T80" fmla="*/ 0 w 78"/>
                  <a:gd name="T81" fmla="*/ 74 h 82"/>
                  <a:gd name="T82" fmla="*/ 1 w 78"/>
                  <a:gd name="T83" fmla="*/ 7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82">
                    <a:moveTo>
                      <a:pt x="1" y="75"/>
                    </a:moveTo>
                    <a:lnTo>
                      <a:pt x="4" y="76"/>
                    </a:lnTo>
                    <a:lnTo>
                      <a:pt x="7" y="78"/>
                    </a:lnTo>
                    <a:lnTo>
                      <a:pt x="10" y="79"/>
                    </a:lnTo>
                    <a:lnTo>
                      <a:pt x="13" y="80"/>
                    </a:lnTo>
                    <a:lnTo>
                      <a:pt x="17" y="81"/>
                    </a:lnTo>
                    <a:lnTo>
                      <a:pt x="20" y="82"/>
                    </a:lnTo>
                    <a:lnTo>
                      <a:pt x="24" y="82"/>
                    </a:lnTo>
                    <a:lnTo>
                      <a:pt x="27" y="82"/>
                    </a:lnTo>
                    <a:lnTo>
                      <a:pt x="32" y="82"/>
                    </a:lnTo>
                    <a:lnTo>
                      <a:pt x="37" y="81"/>
                    </a:lnTo>
                    <a:lnTo>
                      <a:pt x="42" y="80"/>
                    </a:lnTo>
                    <a:lnTo>
                      <a:pt x="47" y="78"/>
                    </a:lnTo>
                    <a:lnTo>
                      <a:pt x="51" y="76"/>
                    </a:lnTo>
                    <a:lnTo>
                      <a:pt x="56" y="73"/>
                    </a:lnTo>
                    <a:lnTo>
                      <a:pt x="60" y="70"/>
                    </a:lnTo>
                    <a:lnTo>
                      <a:pt x="63" y="67"/>
                    </a:lnTo>
                    <a:lnTo>
                      <a:pt x="67" y="63"/>
                    </a:lnTo>
                    <a:lnTo>
                      <a:pt x="70" y="59"/>
                    </a:lnTo>
                    <a:lnTo>
                      <a:pt x="72" y="55"/>
                    </a:lnTo>
                    <a:lnTo>
                      <a:pt x="75" y="50"/>
                    </a:lnTo>
                    <a:lnTo>
                      <a:pt x="76" y="46"/>
                    </a:lnTo>
                    <a:lnTo>
                      <a:pt x="77" y="41"/>
                    </a:lnTo>
                    <a:lnTo>
                      <a:pt x="78" y="36"/>
                    </a:lnTo>
                    <a:lnTo>
                      <a:pt x="78" y="31"/>
                    </a:lnTo>
                    <a:lnTo>
                      <a:pt x="78" y="27"/>
                    </a:lnTo>
                    <a:lnTo>
                      <a:pt x="78" y="23"/>
                    </a:lnTo>
                    <a:lnTo>
                      <a:pt x="77" y="19"/>
                    </a:lnTo>
                    <a:lnTo>
                      <a:pt x="76" y="15"/>
                    </a:lnTo>
                    <a:lnTo>
                      <a:pt x="75" y="11"/>
                    </a:lnTo>
                    <a:lnTo>
                      <a:pt x="73" y="8"/>
                    </a:lnTo>
                    <a:lnTo>
                      <a:pt x="71" y="4"/>
                    </a:lnTo>
                    <a:lnTo>
                      <a:pt x="69" y="1"/>
                    </a:lnTo>
                    <a:lnTo>
                      <a:pt x="68" y="1"/>
                    </a:lnTo>
                    <a:lnTo>
                      <a:pt x="68" y="0"/>
                    </a:lnTo>
                    <a:lnTo>
                      <a:pt x="67" y="1"/>
                    </a:lnTo>
                    <a:lnTo>
                      <a:pt x="67" y="2"/>
                    </a:lnTo>
                    <a:lnTo>
                      <a:pt x="69" y="6"/>
                    </a:lnTo>
                    <a:lnTo>
                      <a:pt x="71" y="9"/>
                    </a:lnTo>
                    <a:lnTo>
                      <a:pt x="72" y="12"/>
                    </a:lnTo>
                    <a:lnTo>
                      <a:pt x="74" y="16"/>
                    </a:lnTo>
                    <a:lnTo>
                      <a:pt x="75" y="20"/>
                    </a:lnTo>
                    <a:lnTo>
                      <a:pt x="76" y="23"/>
                    </a:lnTo>
                    <a:lnTo>
                      <a:pt x="76" y="27"/>
                    </a:lnTo>
                    <a:lnTo>
                      <a:pt x="76" y="31"/>
                    </a:lnTo>
                    <a:lnTo>
                      <a:pt x="76" y="36"/>
                    </a:lnTo>
                    <a:lnTo>
                      <a:pt x="75" y="40"/>
                    </a:lnTo>
                    <a:lnTo>
                      <a:pt x="74" y="45"/>
                    </a:lnTo>
                    <a:lnTo>
                      <a:pt x="72" y="50"/>
                    </a:lnTo>
                    <a:lnTo>
                      <a:pt x="70" y="54"/>
                    </a:lnTo>
                    <a:lnTo>
                      <a:pt x="68" y="58"/>
                    </a:lnTo>
                    <a:lnTo>
                      <a:pt x="65" y="62"/>
                    </a:lnTo>
                    <a:lnTo>
                      <a:pt x="62" y="65"/>
                    </a:lnTo>
                    <a:lnTo>
                      <a:pt x="58" y="68"/>
                    </a:lnTo>
                    <a:lnTo>
                      <a:pt x="54" y="71"/>
                    </a:lnTo>
                    <a:lnTo>
                      <a:pt x="50" y="74"/>
                    </a:lnTo>
                    <a:lnTo>
                      <a:pt x="46" y="76"/>
                    </a:lnTo>
                    <a:lnTo>
                      <a:pt x="42" y="77"/>
                    </a:lnTo>
                    <a:lnTo>
                      <a:pt x="37" y="79"/>
                    </a:lnTo>
                    <a:lnTo>
                      <a:pt x="32" y="79"/>
                    </a:lnTo>
                    <a:lnTo>
                      <a:pt x="27" y="80"/>
                    </a:lnTo>
                    <a:lnTo>
                      <a:pt x="24" y="80"/>
                    </a:lnTo>
                    <a:lnTo>
                      <a:pt x="21" y="79"/>
                    </a:lnTo>
                    <a:lnTo>
                      <a:pt x="17" y="79"/>
                    </a:lnTo>
                    <a:lnTo>
                      <a:pt x="14" y="78"/>
                    </a:lnTo>
                    <a:lnTo>
                      <a:pt x="11" y="77"/>
                    </a:lnTo>
                    <a:lnTo>
                      <a:pt x="8" y="76"/>
                    </a:lnTo>
                    <a:lnTo>
                      <a:pt x="5" y="74"/>
                    </a:lnTo>
                    <a:lnTo>
                      <a:pt x="2" y="73"/>
                    </a:lnTo>
                    <a:lnTo>
                      <a:pt x="1" y="72"/>
                    </a:lnTo>
                    <a:lnTo>
                      <a:pt x="1" y="73"/>
                    </a:lnTo>
                    <a:lnTo>
                      <a:pt x="0" y="73"/>
                    </a:lnTo>
                    <a:lnTo>
                      <a:pt x="0" y="74"/>
                    </a:lnTo>
                    <a:lnTo>
                      <a:pt x="1"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4" name="Freeform 116"/>
              <p:cNvSpPr>
                <a:spLocks/>
              </p:cNvSpPr>
              <p:nvPr/>
            </p:nvSpPr>
            <p:spPr bwMode="auto">
              <a:xfrm>
                <a:off x="8665" y="2227"/>
                <a:ext cx="86" cy="70"/>
              </a:xfrm>
              <a:custGeom>
                <a:avLst/>
                <a:gdLst>
                  <a:gd name="T0" fmla="*/ 82 w 86"/>
                  <a:gd name="T1" fmla="*/ 11 h 70"/>
                  <a:gd name="T2" fmla="*/ 74 w 86"/>
                  <a:gd name="T3" fmla="*/ 6 h 70"/>
                  <a:gd name="T4" fmla="*/ 65 w 86"/>
                  <a:gd name="T5" fmla="*/ 2 h 70"/>
                  <a:gd name="T6" fmla="*/ 56 w 86"/>
                  <a:gd name="T7" fmla="*/ 1 h 70"/>
                  <a:gd name="T8" fmla="*/ 46 w 86"/>
                  <a:gd name="T9" fmla="*/ 1 h 70"/>
                  <a:gd name="T10" fmla="*/ 36 w 86"/>
                  <a:gd name="T11" fmla="*/ 3 h 70"/>
                  <a:gd name="T12" fmla="*/ 27 w 86"/>
                  <a:gd name="T13" fmla="*/ 7 h 70"/>
                  <a:gd name="T14" fmla="*/ 19 w 86"/>
                  <a:gd name="T15" fmla="*/ 12 h 70"/>
                  <a:gd name="T16" fmla="*/ 12 w 86"/>
                  <a:gd name="T17" fmla="*/ 19 h 70"/>
                  <a:gd name="T18" fmla="*/ 6 w 86"/>
                  <a:gd name="T19" fmla="*/ 27 h 70"/>
                  <a:gd name="T20" fmla="*/ 2 w 86"/>
                  <a:gd name="T21" fmla="*/ 37 h 70"/>
                  <a:gd name="T22" fmla="*/ 0 w 86"/>
                  <a:gd name="T23" fmla="*/ 47 h 70"/>
                  <a:gd name="T24" fmla="*/ 0 w 86"/>
                  <a:gd name="T25" fmla="*/ 56 h 70"/>
                  <a:gd name="T26" fmla="*/ 2 w 86"/>
                  <a:gd name="T27" fmla="*/ 65 h 70"/>
                  <a:gd name="T28" fmla="*/ 3 w 86"/>
                  <a:gd name="T29" fmla="*/ 69 h 70"/>
                  <a:gd name="T30" fmla="*/ 4 w 86"/>
                  <a:gd name="T31" fmla="*/ 70 h 70"/>
                  <a:gd name="T32" fmla="*/ 5 w 86"/>
                  <a:gd name="T33" fmla="*/ 70 h 70"/>
                  <a:gd name="T34" fmla="*/ 5 w 86"/>
                  <a:gd name="T35" fmla="*/ 69 h 70"/>
                  <a:gd name="T36" fmla="*/ 5 w 86"/>
                  <a:gd name="T37" fmla="*/ 68 h 70"/>
                  <a:gd name="T38" fmla="*/ 4 w 86"/>
                  <a:gd name="T39" fmla="*/ 64 h 70"/>
                  <a:gd name="T40" fmla="*/ 3 w 86"/>
                  <a:gd name="T41" fmla="*/ 56 h 70"/>
                  <a:gd name="T42" fmla="*/ 3 w 86"/>
                  <a:gd name="T43" fmla="*/ 47 h 70"/>
                  <a:gd name="T44" fmla="*/ 5 w 86"/>
                  <a:gd name="T45" fmla="*/ 38 h 70"/>
                  <a:gd name="T46" fmla="*/ 8 w 86"/>
                  <a:gd name="T47" fmla="*/ 29 h 70"/>
                  <a:gd name="T48" fmla="*/ 14 w 86"/>
                  <a:gd name="T49" fmla="*/ 21 h 70"/>
                  <a:gd name="T50" fmla="*/ 20 w 86"/>
                  <a:gd name="T51" fmla="*/ 14 h 70"/>
                  <a:gd name="T52" fmla="*/ 28 w 86"/>
                  <a:gd name="T53" fmla="*/ 9 h 70"/>
                  <a:gd name="T54" fmla="*/ 37 w 86"/>
                  <a:gd name="T55" fmla="*/ 5 h 70"/>
                  <a:gd name="T56" fmla="*/ 46 w 86"/>
                  <a:gd name="T57" fmla="*/ 3 h 70"/>
                  <a:gd name="T58" fmla="*/ 56 w 86"/>
                  <a:gd name="T59" fmla="*/ 3 h 70"/>
                  <a:gd name="T60" fmla="*/ 64 w 86"/>
                  <a:gd name="T61" fmla="*/ 5 h 70"/>
                  <a:gd name="T62" fmla="*/ 73 w 86"/>
                  <a:gd name="T63" fmla="*/ 8 h 70"/>
                  <a:gd name="T64" fmla="*/ 80 w 86"/>
                  <a:gd name="T65" fmla="*/ 13 h 70"/>
                  <a:gd name="T66" fmla="*/ 84 w 86"/>
                  <a:gd name="T67" fmla="*/ 15 h 70"/>
                  <a:gd name="T68" fmla="*/ 85 w 86"/>
                  <a:gd name="T69" fmla="*/ 16 h 70"/>
                  <a:gd name="T70" fmla="*/ 86 w 86"/>
                  <a:gd name="T71" fmla="*/ 15 h 70"/>
                  <a:gd name="T72" fmla="*/ 86 w 86"/>
                  <a:gd name="T73" fmla="*/ 14 h 70"/>
                  <a:gd name="T74" fmla="*/ 85 w 86"/>
                  <a:gd name="T75"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70">
                    <a:moveTo>
                      <a:pt x="85" y="14"/>
                    </a:moveTo>
                    <a:lnTo>
                      <a:pt x="82" y="11"/>
                    </a:lnTo>
                    <a:lnTo>
                      <a:pt x="78" y="8"/>
                    </a:lnTo>
                    <a:lnTo>
                      <a:pt x="74" y="6"/>
                    </a:lnTo>
                    <a:lnTo>
                      <a:pt x="69" y="4"/>
                    </a:lnTo>
                    <a:lnTo>
                      <a:pt x="65" y="2"/>
                    </a:lnTo>
                    <a:lnTo>
                      <a:pt x="61" y="1"/>
                    </a:lnTo>
                    <a:lnTo>
                      <a:pt x="56" y="1"/>
                    </a:lnTo>
                    <a:lnTo>
                      <a:pt x="51" y="0"/>
                    </a:lnTo>
                    <a:lnTo>
                      <a:pt x="46" y="1"/>
                    </a:lnTo>
                    <a:lnTo>
                      <a:pt x="41" y="1"/>
                    </a:lnTo>
                    <a:lnTo>
                      <a:pt x="36" y="3"/>
                    </a:lnTo>
                    <a:lnTo>
                      <a:pt x="31" y="4"/>
                    </a:lnTo>
                    <a:lnTo>
                      <a:pt x="27" y="7"/>
                    </a:lnTo>
                    <a:lnTo>
                      <a:pt x="23" y="9"/>
                    </a:lnTo>
                    <a:lnTo>
                      <a:pt x="19" y="12"/>
                    </a:lnTo>
                    <a:lnTo>
                      <a:pt x="15" y="16"/>
                    </a:lnTo>
                    <a:lnTo>
                      <a:pt x="12" y="19"/>
                    </a:lnTo>
                    <a:lnTo>
                      <a:pt x="9" y="23"/>
                    </a:lnTo>
                    <a:lnTo>
                      <a:pt x="6" y="27"/>
                    </a:lnTo>
                    <a:lnTo>
                      <a:pt x="4" y="32"/>
                    </a:lnTo>
                    <a:lnTo>
                      <a:pt x="2" y="37"/>
                    </a:lnTo>
                    <a:lnTo>
                      <a:pt x="1" y="41"/>
                    </a:lnTo>
                    <a:lnTo>
                      <a:pt x="0" y="47"/>
                    </a:lnTo>
                    <a:lnTo>
                      <a:pt x="0" y="52"/>
                    </a:lnTo>
                    <a:lnTo>
                      <a:pt x="0" y="56"/>
                    </a:lnTo>
                    <a:lnTo>
                      <a:pt x="1" y="61"/>
                    </a:lnTo>
                    <a:lnTo>
                      <a:pt x="2" y="65"/>
                    </a:lnTo>
                    <a:lnTo>
                      <a:pt x="3" y="69"/>
                    </a:lnTo>
                    <a:lnTo>
                      <a:pt x="3" y="70"/>
                    </a:lnTo>
                    <a:lnTo>
                      <a:pt x="4" y="70"/>
                    </a:lnTo>
                    <a:lnTo>
                      <a:pt x="5" y="70"/>
                    </a:lnTo>
                    <a:lnTo>
                      <a:pt x="5" y="69"/>
                    </a:lnTo>
                    <a:lnTo>
                      <a:pt x="5" y="68"/>
                    </a:lnTo>
                    <a:lnTo>
                      <a:pt x="4" y="64"/>
                    </a:lnTo>
                    <a:lnTo>
                      <a:pt x="3" y="60"/>
                    </a:lnTo>
                    <a:lnTo>
                      <a:pt x="3" y="56"/>
                    </a:lnTo>
                    <a:lnTo>
                      <a:pt x="2" y="52"/>
                    </a:lnTo>
                    <a:lnTo>
                      <a:pt x="3" y="47"/>
                    </a:lnTo>
                    <a:lnTo>
                      <a:pt x="3" y="42"/>
                    </a:lnTo>
                    <a:lnTo>
                      <a:pt x="5" y="38"/>
                    </a:lnTo>
                    <a:lnTo>
                      <a:pt x="6" y="33"/>
                    </a:lnTo>
                    <a:lnTo>
                      <a:pt x="8" y="29"/>
                    </a:lnTo>
                    <a:lnTo>
                      <a:pt x="11" y="25"/>
                    </a:lnTo>
                    <a:lnTo>
                      <a:pt x="14" y="21"/>
                    </a:lnTo>
                    <a:lnTo>
                      <a:pt x="17" y="17"/>
                    </a:lnTo>
                    <a:lnTo>
                      <a:pt x="20" y="14"/>
                    </a:lnTo>
                    <a:lnTo>
                      <a:pt x="24" y="11"/>
                    </a:lnTo>
                    <a:lnTo>
                      <a:pt x="28" y="9"/>
                    </a:lnTo>
                    <a:lnTo>
                      <a:pt x="33" y="7"/>
                    </a:lnTo>
                    <a:lnTo>
                      <a:pt x="37" y="5"/>
                    </a:lnTo>
                    <a:lnTo>
                      <a:pt x="42" y="4"/>
                    </a:lnTo>
                    <a:lnTo>
                      <a:pt x="46" y="3"/>
                    </a:lnTo>
                    <a:lnTo>
                      <a:pt x="51" y="3"/>
                    </a:lnTo>
                    <a:lnTo>
                      <a:pt x="56" y="3"/>
                    </a:lnTo>
                    <a:lnTo>
                      <a:pt x="60" y="4"/>
                    </a:lnTo>
                    <a:lnTo>
                      <a:pt x="64" y="5"/>
                    </a:lnTo>
                    <a:lnTo>
                      <a:pt x="69" y="6"/>
                    </a:lnTo>
                    <a:lnTo>
                      <a:pt x="73" y="8"/>
                    </a:lnTo>
                    <a:lnTo>
                      <a:pt x="77" y="10"/>
                    </a:lnTo>
                    <a:lnTo>
                      <a:pt x="80" y="13"/>
                    </a:lnTo>
                    <a:lnTo>
                      <a:pt x="84" y="15"/>
                    </a:lnTo>
                    <a:lnTo>
                      <a:pt x="84" y="16"/>
                    </a:lnTo>
                    <a:lnTo>
                      <a:pt x="85" y="16"/>
                    </a:lnTo>
                    <a:lnTo>
                      <a:pt x="86" y="15"/>
                    </a:lnTo>
                    <a:lnTo>
                      <a:pt x="86" y="14"/>
                    </a:lnTo>
                    <a:lnTo>
                      <a:pt x="8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5" name="Freeform 117"/>
              <p:cNvSpPr>
                <a:spLocks/>
              </p:cNvSpPr>
              <p:nvPr/>
            </p:nvSpPr>
            <p:spPr bwMode="auto">
              <a:xfrm>
                <a:off x="8592" y="2148"/>
                <a:ext cx="67" cy="35"/>
              </a:xfrm>
              <a:custGeom>
                <a:avLst/>
                <a:gdLst>
                  <a:gd name="T0" fmla="*/ 23 w 67"/>
                  <a:gd name="T1" fmla="*/ 30 h 35"/>
                  <a:gd name="T2" fmla="*/ 6 w 67"/>
                  <a:gd name="T3" fmla="*/ 20 h 35"/>
                  <a:gd name="T4" fmla="*/ 4 w 67"/>
                  <a:gd name="T5" fmla="*/ 19 h 35"/>
                  <a:gd name="T6" fmla="*/ 3 w 67"/>
                  <a:gd name="T7" fmla="*/ 21 h 35"/>
                  <a:gd name="T8" fmla="*/ 2 w 67"/>
                  <a:gd name="T9" fmla="*/ 22 h 35"/>
                  <a:gd name="T10" fmla="*/ 1 w 67"/>
                  <a:gd name="T11" fmla="*/ 23 h 35"/>
                  <a:gd name="T12" fmla="*/ 1 w 67"/>
                  <a:gd name="T13" fmla="*/ 24 h 35"/>
                  <a:gd name="T14" fmla="*/ 0 w 67"/>
                  <a:gd name="T15" fmla="*/ 25 h 35"/>
                  <a:gd name="T16" fmla="*/ 23 w 67"/>
                  <a:gd name="T17" fmla="*/ 35 h 35"/>
                  <a:gd name="T18" fmla="*/ 54 w 67"/>
                  <a:gd name="T19" fmla="*/ 22 h 35"/>
                  <a:gd name="T20" fmla="*/ 60 w 67"/>
                  <a:gd name="T21" fmla="*/ 12 h 35"/>
                  <a:gd name="T22" fmla="*/ 60 w 67"/>
                  <a:gd name="T23" fmla="*/ 3 h 35"/>
                  <a:gd name="T24" fmla="*/ 67 w 67"/>
                  <a:gd name="T25" fmla="*/ 0 h 35"/>
                  <a:gd name="T26" fmla="*/ 35 w 67"/>
                  <a:gd name="T27" fmla="*/ 9 h 35"/>
                  <a:gd name="T28" fmla="*/ 34 w 67"/>
                  <a:gd name="T29" fmla="*/ 11 h 35"/>
                  <a:gd name="T30" fmla="*/ 32 w 67"/>
                  <a:gd name="T31" fmla="*/ 14 h 35"/>
                  <a:gd name="T32" fmla="*/ 31 w 67"/>
                  <a:gd name="T33" fmla="*/ 16 h 35"/>
                  <a:gd name="T34" fmla="*/ 29 w 67"/>
                  <a:gd name="T35" fmla="*/ 19 h 35"/>
                  <a:gd name="T36" fmla="*/ 28 w 67"/>
                  <a:gd name="T37" fmla="*/ 22 h 35"/>
                  <a:gd name="T38" fmla="*/ 26 w 67"/>
                  <a:gd name="T39" fmla="*/ 24 h 35"/>
                  <a:gd name="T40" fmla="*/ 25 w 67"/>
                  <a:gd name="T41" fmla="*/ 27 h 35"/>
                  <a:gd name="T42" fmla="*/ 23 w 67"/>
                  <a:gd name="T43"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35">
                    <a:moveTo>
                      <a:pt x="23" y="30"/>
                    </a:moveTo>
                    <a:lnTo>
                      <a:pt x="6" y="20"/>
                    </a:lnTo>
                    <a:lnTo>
                      <a:pt x="4" y="19"/>
                    </a:lnTo>
                    <a:lnTo>
                      <a:pt x="3" y="21"/>
                    </a:lnTo>
                    <a:lnTo>
                      <a:pt x="2" y="22"/>
                    </a:lnTo>
                    <a:lnTo>
                      <a:pt x="1" y="23"/>
                    </a:lnTo>
                    <a:lnTo>
                      <a:pt x="1" y="24"/>
                    </a:lnTo>
                    <a:lnTo>
                      <a:pt x="0" y="25"/>
                    </a:lnTo>
                    <a:lnTo>
                      <a:pt x="23" y="35"/>
                    </a:lnTo>
                    <a:lnTo>
                      <a:pt x="54" y="22"/>
                    </a:lnTo>
                    <a:lnTo>
                      <a:pt x="60" y="12"/>
                    </a:lnTo>
                    <a:lnTo>
                      <a:pt x="60" y="3"/>
                    </a:lnTo>
                    <a:lnTo>
                      <a:pt x="67" y="0"/>
                    </a:lnTo>
                    <a:lnTo>
                      <a:pt x="35" y="9"/>
                    </a:lnTo>
                    <a:lnTo>
                      <a:pt x="34" y="11"/>
                    </a:lnTo>
                    <a:lnTo>
                      <a:pt x="32" y="14"/>
                    </a:lnTo>
                    <a:lnTo>
                      <a:pt x="31" y="16"/>
                    </a:lnTo>
                    <a:lnTo>
                      <a:pt x="29" y="19"/>
                    </a:lnTo>
                    <a:lnTo>
                      <a:pt x="28" y="22"/>
                    </a:lnTo>
                    <a:lnTo>
                      <a:pt x="26" y="24"/>
                    </a:lnTo>
                    <a:lnTo>
                      <a:pt x="25" y="27"/>
                    </a:lnTo>
                    <a:lnTo>
                      <a:pt x="23"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6" name="Freeform 118"/>
              <p:cNvSpPr>
                <a:spLocks/>
              </p:cNvSpPr>
              <p:nvPr/>
            </p:nvSpPr>
            <p:spPr bwMode="auto">
              <a:xfrm>
                <a:off x="8596" y="2140"/>
                <a:ext cx="31" cy="38"/>
              </a:xfrm>
              <a:custGeom>
                <a:avLst/>
                <a:gdLst>
                  <a:gd name="T0" fmla="*/ 0 w 31"/>
                  <a:gd name="T1" fmla="*/ 27 h 38"/>
                  <a:gd name="T2" fmla="*/ 2 w 31"/>
                  <a:gd name="T3" fmla="*/ 28 h 38"/>
                  <a:gd name="T4" fmla="*/ 19 w 31"/>
                  <a:gd name="T5" fmla="*/ 38 h 38"/>
                  <a:gd name="T6" fmla="*/ 21 w 31"/>
                  <a:gd name="T7" fmla="*/ 35 h 38"/>
                  <a:gd name="T8" fmla="*/ 22 w 31"/>
                  <a:gd name="T9" fmla="*/ 32 h 38"/>
                  <a:gd name="T10" fmla="*/ 24 w 31"/>
                  <a:gd name="T11" fmla="*/ 30 h 38"/>
                  <a:gd name="T12" fmla="*/ 25 w 31"/>
                  <a:gd name="T13" fmla="*/ 27 h 38"/>
                  <a:gd name="T14" fmla="*/ 27 w 31"/>
                  <a:gd name="T15" fmla="*/ 24 h 38"/>
                  <a:gd name="T16" fmla="*/ 28 w 31"/>
                  <a:gd name="T17" fmla="*/ 22 h 38"/>
                  <a:gd name="T18" fmla="*/ 30 w 31"/>
                  <a:gd name="T19" fmla="*/ 19 h 38"/>
                  <a:gd name="T20" fmla="*/ 31 w 31"/>
                  <a:gd name="T21" fmla="*/ 17 h 38"/>
                  <a:gd name="T22" fmla="*/ 16 w 31"/>
                  <a:gd name="T23" fmla="*/ 1 h 38"/>
                  <a:gd name="T24" fmla="*/ 15 w 31"/>
                  <a:gd name="T25" fmla="*/ 0 h 38"/>
                  <a:gd name="T26" fmla="*/ 0 w 31"/>
                  <a:gd name="T27"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0" y="27"/>
                    </a:moveTo>
                    <a:lnTo>
                      <a:pt x="2" y="28"/>
                    </a:lnTo>
                    <a:lnTo>
                      <a:pt x="19" y="38"/>
                    </a:lnTo>
                    <a:lnTo>
                      <a:pt x="21" y="35"/>
                    </a:lnTo>
                    <a:lnTo>
                      <a:pt x="22" y="32"/>
                    </a:lnTo>
                    <a:lnTo>
                      <a:pt x="24" y="30"/>
                    </a:lnTo>
                    <a:lnTo>
                      <a:pt x="25" y="27"/>
                    </a:lnTo>
                    <a:lnTo>
                      <a:pt x="27" y="24"/>
                    </a:lnTo>
                    <a:lnTo>
                      <a:pt x="28" y="22"/>
                    </a:lnTo>
                    <a:lnTo>
                      <a:pt x="30" y="19"/>
                    </a:lnTo>
                    <a:lnTo>
                      <a:pt x="31" y="17"/>
                    </a:lnTo>
                    <a:lnTo>
                      <a:pt x="16" y="1"/>
                    </a:lnTo>
                    <a:lnTo>
                      <a:pt x="15" y="0"/>
                    </a:ln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70" name="Freeform 119"/>
            <p:cNvSpPr>
              <a:spLocks noEditPoints="1"/>
            </p:cNvSpPr>
            <p:nvPr/>
          </p:nvSpPr>
          <p:spPr bwMode="auto">
            <a:xfrm>
              <a:off x="7436410" y="2638501"/>
              <a:ext cx="117791" cy="131063"/>
            </a:xfrm>
            <a:custGeom>
              <a:avLst/>
              <a:gdLst>
                <a:gd name="T0" fmla="*/ 5 w 257"/>
                <a:gd name="T1" fmla="*/ 0 h 287"/>
                <a:gd name="T2" fmla="*/ 49 w 257"/>
                <a:gd name="T3" fmla="*/ 6 h 287"/>
                <a:gd name="T4" fmla="*/ 52 w 257"/>
                <a:gd name="T5" fmla="*/ 6 h 287"/>
                <a:gd name="T6" fmla="*/ 92 w 257"/>
                <a:gd name="T7" fmla="*/ 21 h 287"/>
                <a:gd name="T8" fmla="*/ 96 w 257"/>
                <a:gd name="T9" fmla="*/ 23 h 287"/>
                <a:gd name="T10" fmla="*/ 129 w 257"/>
                <a:gd name="T11" fmla="*/ 47 h 287"/>
                <a:gd name="T12" fmla="*/ 111 w 257"/>
                <a:gd name="T13" fmla="*/ 73 h 287"/>
                <a:gd name="T14" fmla="*/ 77 w 257"/>
                <a:gd name="T15" fmla="*/ 50 h 287"/>
                <a:gd name="T16" fmla="*/ 81 w 257"/>
                <a:gd name="T17" fmla="*/ 51 h 287"/>
                <a:gd name="T18" fmla="*/ 41 w 257"/>
                <a:gd name="T19" fmla="*/ 36 h 287"/>
                <a:gd name="T20" fmla="*/ 44 w 257"/>
                <a:gd name="T21" fmla="*/ 37 h 287"/>
                <a:gd name="T22" fmla="*/ 0 w 257"/>
                <a:gd name="T23" fmla="*/ 31 h 287"/>
                <a:gd name="T24" fmla="*/ 5 w 257"/>
                <a:gd name="T25" fmla="*/ 0 h 287"/>
                <a:gd name="T26" fmla="*/ 190 w 257"/>
                <a:gd name="T27" fmla="*/ 130 h 287"/>
                <a:gd name="T28" fmla="*/ 200 w 257"/>
                <a:gd name="T29" fmla="*/ 151 h 287"/>
                <a:gd name="T30" fmla="*/ 172 w 257"/>
                <a:gd name="T31" fmla="*/ 165 h 287"/>
                <a:gd name="T32" fmla="*/ 161 w 257"/>
                <a:gd name="T33" fmla="*/ 144 h 287"/>
                <a:gd name="T34" fmla="*/ 190 w 257"/>
                <a:gd name="T35" fmla="*/ 130 h 287"/>
                <a:gd name="T36" fmla="*/ 257 w 257"/>
                <a:gd name="T37" fmla="*/ 113 h 287"/>
                <a:gd name="T38" fmla="*/ 218 w 257"/>
                <a:gd name="T39" fmla="*/ 287 h 287"/>
                <a:gd name="T40" fmla="*/ 102 w 257"/>
                <a:gd name="T41" fmla="*/ 152 h 287"/>
                <a:gd name="T42" fmla="*/ 257 w 257"/>
                <a:gd name="T43" fmla="*/ 11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7">
                  <a:moveTo>
                    <a:pt x="5" y="0"/>
                  </a:moveTo>
                  <a:lnTo>
                    <a:pt x="49" y="6"/>
                  </a:lnTo>
                  <a:cubicBezTo>
                    <a:pt x="50" y="6"/>
                    <a:pt x="51" y="6"/>
                    <a:pt x="52" y="6"/>
                  </a:cubicBezTo>
                  <a:lnTo>
                    <a:pt x="92" y="21"/>
                  </a:lnTo>
                  <a:cubicBezTo>
                    <a:pt x="93" y="22"/>
                    <a:pt x="95" y="23"/>
                    <a:pt x="96" y="23"/>
                  </a:cubicBezTo>
                  <a:lnTo>
                    <a:pt x="129" y="47"/>
                  </a:lnTo>
                  <a:lnTo>
                    <a:pt x="111" y="73"/>
                  </a:lnTo>
                  <a:lnTo>
                    <a:pt x="77" y="50"/>
                  </a:lnTo>
                  <a:lnTo>
                    <a:pt x="81" y="51"/>
                  </a:lnTo>
                  <a:lnTo>
                    <a:pt x="41" y="36"/>
                  </a:lnTo>
                  <a:lnTo>
                    <a:pt x="44" y="37"/>
                  </a:lnTo>
                  <a:lnTo>
                    <a:pt x="0" y="31"/>
                  </a:lnTo>
                  <a:lnTo>
                    <a:pt x="5" y="0"/>
                  </a:lnTo>
                  <a:close/>
                  <a:moveTo>
                    <a:pt x="190" y="130"/>
                  </a:moveTo>
                  <a:lnTo>
                    <a:pt x="200" y="151"/>
                  </a:lnTo>
                  <a:lnTo>
                    <a:pt x="172" y="165"/>
                  </a:lnTo>
                  <a:lnTo>
                    <a:pt x="161" y="144"/>
                  </a:lnTo>
                  <a:lnTo>
                    <a:pt x="190" y="130"/>
                  </a:lnTo>
                  <a:close/>
                  <a:moveTo>
                    <a:pt x="257" y="113"/>
                  </a:moveTo>
                  <a:lnTo>
                    <a:pt x="218" y="287"/>
                  </a:lnTo>
                  <a:lnTo>
                    <a:pt x="102" y="152"/>
                  </a:lnTo>
                  <a:lnTo>
                    <a:pt x="257" y="11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1" name="Freeform 120"/>
            <p:cNvSpPr>
              <a:spLocks noEditPoints="1"/>
            </p:cNvSpPr>
            <p:nvPr/>
          </p:nvSpPr>
          <p:spPr bwMode="auto">
            <a:xfrm>
              <a:off x="7184238" y="2991873"/>
              <a:ext cx="136040" cy="92905"/>
            </a:xfrm>
            <a:custGeom>
              <a:avLst/>
              <a:gdLst>
                <a:gd name="T0" fmla="*/ 298 w 298"/>
                <a:gd name="T1" fmla="*/ 193 h 204"/>
                <a:gd name="T2" fmla="*/ 256 w 298"/>
                <a:gd name="T3" fmla="*/ 203 h 204"/>
                <a:gd name="T4" fmla="*/ 252 w 298"/>
                <a:gd name="T5" fmla="*/ 204 h 204"/>
                <a:gd name="T6" fmla="*/ 209 w 298"/>
                <a:gd name="T7" fmla="*/ 203 h 204"/>
                <a:gd name="T8" fmla="*/ 206 w 298"/>
                <a:gd name="T9" fmla="*/ 202 h 204"/>
                <a:gd name="T10" fmla="*/ 186 w 298"/>
                <a:gd name="T11" fmla="*/ 197 h 204"/>
                <a:gd name="T12" fmla="*/ 193 w 298"/>
                <a:gd name="T13" fmla="*/ 171 h 204"/>
                <a:gd name="T14" fmla="*/ 213 w 298"/>
                <a:gd name="T15" fmla="*/ 177 h 204"/>
                <a:gd name="T16" fmla="*/ 210 w 298"/>
                <a:gd name="T17" fmla="*/ 176 h 204"/>
                <a:gd name="T18" fmla="*/ 253 w 298"/>
                <a:gd name="T19" fmla="*/ 177 h 204"/>
                <a:gd name="T20" fmla="*/ 249 w 298"/>
                <a:gd name="T21" fmla="*/ 177 h 204"/>
                <a:gd name="T22" fmla="*/ 291 w 298"/>
                <a:gd name="T23" fmla="*/ 167 h 204"/>
                <a:gd name="T24" fmla="*/ 298 w 298"/>
                <a:gd name="T25" fmla="*/ 193 h 204"/>
                <a:gd name="T26" fmla="*/ 109 w 298"/>
                <a:gd name="T27" fmla="*/ 161 h 204"/>
                <a:gd name="T28" fmla="*/ 66 w 298"/>
                <a:gd name="T29" fmla="*/ 120 h 204"/>
                <a:gd name="T30" fmla="*/ 85 w 298"/>
                <a:gd name="T31" fmla="*/ 101 h 204"/>
                <a:gd name="T32" fmla="*/ 127 w 298"/>
                <a:gd name="T33" fmla="*/ 142 h 204"/>
                <a:gd name="T34" fmla="*/ 109 w 298"/>
                <a:gd name="T35" fmla="*/ 161 h 204"/>
                <a:gd name="T36" fmla="*/ 24 w 298"/>
                <a:gd name="T37" fmla="*/ 178 h 204"/>
                <a:gd name="T38" fmla="*/ 0 w 298"/>
                <a:gd name="T39" fmla="*/ 0 h 204"/>
                <a:gd name="T40" fmla="*/ 157 w 298"/>
                <a:gd name="T41" fmla="*/ 88 h 204"/>
                <a:gd name="T42" fmla="*/ 24 w 298"/>
                <a:gd name="T43" fmla="*/ 1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8" h="204">
                  <a:moveTo>
                    <a:pt x="298" y="193"/>
                  </a:moveTo>
                  <a:lnTo>
                    <a:pt x="256" y="203"/>
                  </a:lnTo>
                  <a:cubicBezTo>
                    <a:pt x="254" y="204"/>
                    <a:pt x="253" y="204"/>
                    <a:pt x="252" y="204"/>
                  </a:cubicBezTo>
                  <a:lnTo>
                    <a:pt x="209" y="203"/>
                  </a:lnTo>
                  <a:cubicBezTo>
                    <a:pt x="208" y="203"/>
                    <a:pt x="207" y="203"/>
                    <a:pt x="206" y="202"/>
                  </a:cubicBezTo>
                  <a:lnTo>
                    <a:pt x="186" y="197"/>
                  </a:lnTo>
                  <a:lnTo>
                    <a:pt x="193" y="171"/>
                  </a:lnTo>
                  <a:lnTo>
                    <a:pt x="213" y="177"/>
                  </a:lnTo>
                  <a:lnTo>
                    <a:pt x="210" y="176"/>
                  </a:lnTo>
                  <a:lnTo>
                    <a:pt x="253" y="177"/>
                  </a:lnTo>
                  <a:lnTo>
                    <a:pt x="249" y="177"/>
                  </a:lnTo>
                  <a:lnTo>
                    <a:pt x="291" y="167"/>
                  </a:lnTo>
                  <a:lnTo>
                    <a:pt x="298" y="193"/>
                  </a:lnTo>
                  <a:close/>
                  <a:moveTo>
                    <a:pt x="109" y="161"/>
                  </a:moveTo>
                  <a:lnTo>
                    <a:pt x="66" y="120"/>
                  </a:lnTo>
                  <a:lnTo>
                    <a:pt x="85" y="101"/>
                  </a:lnTo>
                  <a:lnTo>
                    <a:pt x="127" y="142"/>
                  </a:lnTo>
                  <a:lnTo>
                    <a:pt x="109" y="161"/>
                  </a:lnTo>
                  <a:close/>
                  <a:moveTo>
                    <a:pt x="24" y="178"/>
                  </a:moveTo>
                  <a:lnTo>
                    <a:pt x="0" y="0"/>
                  </a:lnTo>
                  <a:lnTo>
                    <a:pt x="157" y="88"/>
                  </a:lnTo>
                  <a:lnTo>
                    <a:pt x="24" y="178"/>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2" name="Rectangle 121"/>
            <p:cNvSpPr>
              <a:spLocks noChangeArrowheads="1"/>
            </p:cNvSpPr>
            <p:nvPr/>
          </p:nvSpPr>
          <p:spPr bwMode="auto">
            <a:xfrm>
              <a:off x="6898057" y="2243654"/>
              <a:ext cx="56906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dirty="0">
                  <a:solidFill>
                    <a:srgbClr val="000000"/>
                  </a:solidFill>
                  <a:latin typeface="Arial" panose="020B0604020202020204" pitchFamily="34" charset="0"/>
                </a:rPr>
                <a:t>ARM core</a:t>
              </a:r>
              <a:endParaRPr lang="en-US" altLang="en-US" dirty="0">
                <a:latin typeface="Arial" panose="020B0604020202020204" pitchFamily="34" charset="0"/>
              </a:endParaRPr>
            </a:p>
          </p:txBody>
        </p:sp>
        <p:sp>
          <p:nvSpPr>
            <p:cNvPr id="5173" name="Freeform 122"/>
            <p:cNvSpPr>
              <a:spLocks/>
            </p:cNvSpPr>
            <p:nvPr/>
          </p:nvSpPr>
          <p:spPr bwMode="auto">
            <a:xfrm>
              <a:off x="6655011" y="3328654"/>
              <a:ext cx="1382794" cy="461208"/>
            </a:xfrm>
            <a:custGeom>
              <a:avLst/>
              <a:gdLst>
                <a:gd name="T0" fmla="*/ 0 w 3024"/>
                <a:gd name="T1" fmla="*/ 168 h 1008"/>
                <a:gd name="T2" fmla="*/ 168 w 3024"/>
                <a:gd name="T3" fmla="*/ 0 h 1008"/>
                <a:gd name="T4" fmla="*/ 168 w 3024"/>
                <a:gd name="T5" fmla="*/ 0 h 1008"/>
                <a:gd name="T6" fmla="*/ 168 w 3024"/>
                <a:gd name="T7" fmla="*/ 0 h 1008"/>
                <a:gd name="T8" fmla="*/ 2856 w 3024"/>
                <a:gd name="T9" fmla="*/ 0 h 1008"/>
                <a:gd name="T10" fmla="*/ 2856 w 3024"/>
                <a:gd name="T11" fmla="*/ 0 h 1008"/>
                <a:gd name="T12" fmla="*/ 3024 w 3024"/>
                <a:gd name="T13" fmla="*/ 168 h 1008"/>
                <a:gd name="T14" fmla="*/ 3024 w 3024"/>
                <a:gd name="T15" fmla="*/ 168 h 1008"/>
                <a:gd name="T16" fmla="*/ 3024 w 3024"/>
                <a:gd name="T17" fmla="*/ 168 h 1008"/>
                <a:gd name="T18" fmla="*/ 3024 w 3024"/>
                <a:gd name="T19" fmla="*/ 840 h 1008"/>
                <a:gd name="T20" fmla="*/ 3024 w 3024"/>
                <a:gd name="T21" fmla="*/ 840 h 1008"/>
                <a:gd name="T22" fmla="*/ 2856 w 3024"/>
                <a:gd name="T23" fmla="*/ 1008 h 1008"/>
                <a:gd name="T24" fmla="*/ 2856 w 3024"/>
                <a:gd name="T25" fmla="*/ 1008 h 1008"/>
                <a:gd name="T26" fmla="*/ 2856 w 3024"/>
                <a:gd name="T27" fmla="*/ 1008 h 1008"/>
                <a:gd name="T28" fmla="*/ 168 w 3024"/>
                <a:gd name="T29" fmla="*/ 1008 h 1008"/>
                <a:gd name="T30" fmla="*/ 168 w 3024"/>
                <a:gd name="T31" fmla="*/ 1008 h 1008"/>
                <a:gd name="T32" fmla="*/ 0 w 3024"/>
                <a:gd name="T33" fmla="*/ 840 h 1008"/>
                <a:gd name="T34" fmla="*/ 0 w 3024"/>
                <a:gd name="T35" fmla="*/ 840 h 1008"/>
                <a:gd name="T36" fmla="*/ 0 w 3024"/>
                <a:gd name="T37" fmla="*/ 16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4" h="1008">
                  <a:moveTo>
                    <a:pt x="0" y="168"/>
                  </a:moveTo>
                  <a:cubicBezTo>
                    <a:pt x="0" y="76"/>
                    <a:pt x="76" y="0"/>
                    <a:pt x="168" y="0"/>
                  </a:cubicBezTo>
                  <a:cubicBezTo>
                    <a:pt x="168" y="0"/>
                    <a:pt x="168" y="0"/>
                    <a:pt x="168" y="0"/>
                  </a:cubicBezTo>
                  <a:lnTo>
                    <a:pt x="168" y="0"/>
                  </a:lnTo>
                  <a:lnTo>
                    <a:pt x="2856" y="0"/>
                  </a:lnTo>
                  <a:cubicBezTo>
                    <a:pt x="2949" y="0"/>
                    <a:pt x="3024" y="76"/>
                    <a:pt x="3024" y="168"/>
                  </a:cubicBezTo>
                  <a:cubicBezTo>
                    <a:pt x="3024" y="168"/>
                    <a:pt x="3024" y="168"/>
                    <a:pt x="3024" y="168"/>
                  </a:cubicBezTo>
                  <a:lnTo>
                    <a:pt x="3024" y="168"/>
                  </a:lnTo>
                  <a:lnTo>
                    <a:pt x="3024" y="840"/>
                  </a:lnTo>
                  <a:cubicBezTo>
                    <a:pt x="3024" y="933"/>
                    <a:pt x="2949" y="1008"/>
                    <a:pt x="2856" y="1008"/>
                  </a:cubicBezTo>
                  <a:cubicBezTo>
                    <a:pt x="2856" y="1008"/>
                    <a:pt x="2856" y="1008"/>
                    <a:pt x="2856" y="1008"/>
                  </a:cubicBezTo>
                  <a:lnTo>
                    <a:pt x="2856" y="1008"/>
                  </a:lnTo>
                  <a:lnTo>
                    <a:pt x="168" y="1008"/>
                  </a:lnTo>
                  <a:cubicBezTo>
                    <a:pt x="76" y="1008"/>
                    <a:pt x="0" y="933"/>
                    <a:pt x="0" y="840"/>
                  </a:cubicBezTo>
                  <a:cubicBezTo>
                    <a:pt x="0" y="840"/>
                    <a:pt x="0" y="840"/>
                    <a:pt x="0" y="840"/>
                  </a:cubicBezTo>
                  <a:lnTo>
                    <a:pt x="0" y="168"/>
                  </a:lnTo>
                  <a:close/>
                </a:path>
              </a:pathLst>
            </a:custGeom>
            <a:solidFill>
              <a:srgbClr val="92D05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4" name="Freeform 123"/>
            <p:cNvSpPr>
              <a:spLocks noEditPoints="1"/>
            </p:cNvSpPr>
            <p:nvPr/>
          </p:nvSpPr>
          <p:spPr bwMode="auto">
            <a:xfrm>
              <a:off x="6644227" y="3317871"/>
              <a:ext cx="1404362" cy="482775"/>
            </a:xfrm>
            <a:custGeom>
              <a:avLst/>
              <a:gdLst>
                <a:gd name="T0" fmla="*/ 4 w 3072"/>
                <a:gd name="T1" fmla="*/ 156 h 1056"/>
                <a:gd name="T2" fmla="*/ 15 w 3072"/>
                <a:gd name="T3" fmla="*/ 120 h 1056"/>
                <a:gd name="T4" fmla="*/ 55 w 3072"/>
                <a:gd name="T5" fmla="*/ 61 h 1056"/>
                <a:gd name="T6" fmla="*/ 114 w 3072"/>
                <a:gd name="T7" fmla="*/ 18 h 1056"/>
                <a:gd name="T8" fmla="*/ 151 w 3072"/>
                <a:gd name="T9" fmla="*/ 5 h 1056"/>
                <a:gd name="T10" fmla="*/ 190 w 3072"/>
                <a:gd name="T11" fmla="*/ 1 h 1056"/>
                <a:gd name="T12" fmla="*/ 2917 w 3072"/>
                <a:gd name="T13" fmla="*/ 4 h 1056"/>
                <a:gd name="T14" fmla="*/ 2953 w 3072"/>
                <a:gd name="T15" fmla="*/ 15 h 1056"/>
                <a:gd name="T16" fmla="*/ 3013 w 3072"/>
                <a:gd name="T17" fmla="*/ 55 h 1056"/>
                <a:gd name="T18" fmla="*/ 3055 w 3072"/>
                <a:gd name="T19" fmla="*/ 114 h 1056"/>
                <a:gd name="T20" fmla="*/ 3068 w 3072"/>
                <a:gd name="T21" fmla="*/ 151 h 1056"/>
                <a:gd name="T22" fmla="*/ 3072 w 3072"/>
                <a:gd name="T23" fmla="*/ 190 h 1056"/>
                <a:gd name="T24" fmla="*/ 3069 w 3072"/>
                <a:gd name="T25" fmla="*/ 901 h 1056"/>
                <a:gd name="T26" fmla="*/ 3058 w 3072"/>
                <a:gd name="T27" fmla="*/ 937 h 1056"/>
                <a:gd name="T28" fmla="*/ 3019 w 3072"/>
                <a:gd name="T29" fmla="*/ 997 h 1056"/>
                <a:gd name="T30" fmla="*/ 2959 w 3072"/>
                <a:gd name="T31" fmla="*/ 1039 h 1056"/>
                <a:gd name="T32" fmla="*/ 2922 w 3072"/>
                <a:gd name="T33" fmla="*/ 1052 h 1056"/>
                <a:gd name="T34" fmla="*/ 2883 w 3072"/>
                <a:gd name="T35" fmla="*/ 1056 h 1056"/>
                <a:gd name="T36" fmla="*/ 156 w 3072"/>
                <a:gd name="T37" fmla="*/ 1053 h 1056"/>
                <a:gd name="T38" fmla="*/ 120 w 3072"/>
                <a:gd name="T39" fmla="*/ 1042 h 1056"/>
                <a:gd name="T40" fmla="*/ 61 w 3072"/>
                <a:gd name="T41" fmla="*/ 1003 h 1056"/>
                <a:gd name="T42" fmla="*/ 18 w 3072"/>
                <a:gd name="T43" fmla="*/ 943 h 1056"/>
                <a:gd name="T44" fmla="*/ 5 w 3072"/>
                <a:gd name="T45" fmla="*/ 906 h 1056"/>
                <a:gd name="T46" fmla="*/ 1 w 3072"/>
                <a:gd name="T47" fmla="*/ 867 h 1056"/>
                <a:gd name="T48" fmla="*/ 48 w 3072"/>
                <a:gd name="T49" fmla="*/ 862 h 1056"/>
                <a:gd name="T50" fmla="*/ 50 w 3072"/>
                <a:gd name="T51" fmla="*/ 891 h 1056"/>
                <a:gd name="T52" fmla="*/ 57 w 3072"/>
                <a:gd name="T53" fmla="*/ 916 h 1056"/>
                <a:gd name="T54" fmla="*/ 88 w 3072"/>
                <a:gd name="T55" fmla="*/ 964 h 1056"/>
                <a:gd name="T56" fmla="*/ 135 w 3072"/>
                <a:gd name="T57" fmla="*/ 997 h 1056"/>
                <a:gd name="T58" fmla="*/ 161 w 3072"/>
                <a:gd name="T59" fmla="*/ 1006 h 1056"/>
                <a:gd name="T60" fmla="*/ 2878 w 3072"/>
                <a:gd name="T61" fmla="*/ 1009 h 1056"/>
                <a:gd name="T62" fmla="*/ 2907 w 3072"/>
                <a:gd name="T63" fmla="*/ 1007 h 1056"/>
                <a:gd name="T64" fmla="*/ 2932 w 3072"/>
                <a:gd name="T65" fmla="*/ 999 h 1056"/>
                <a:gd name="T66" fmla="*/ 2979 w 3072"/>
                <a:gd name="T67" fmla="*/ 970 h 1056"/>
                <a:gd name="T68" fmla="*/ 3013 w 3072"/>
                <a:gd name="T69" fmla="*/ 922 h 1056"/>
                <a:gd name="T70" fmla="*/ 3022 w 3072"/>
                <a:gd name="T71" fmla="*/ 896 h 1056"/>
                <a:gd name="T72" fmla="*/ 3025 w 3072"/>
                <a:gd name="T73" fmla="*/ 195 h 1056"/>
                <a:gd name="T74" fmla="*/ 3023 w 3072"/>
                <a:gd name="T75" fmla="*/ 166 h 1056"/>
                <a:gd name="T76" fmla="*/ 3016 w 3072"/>
                <a:gd name="T77" fmla="*/ 141 h 1056"/>
                <a:gd name="T78" fmla="*/ 2986 w 3072"/>
                <a:gd name="T79" fmla="*/ 94 h 1056"/>
                <a:gd name="T80" fmla="*/ 2938 w 3072"/>
                <a:gd name="T81" fmla="*/ 60 h 1056"/>
                <a:gd name="T82" fmla="*/ 2912 w 3072"/>
                <a:gd name="T83" fmla="*/ 51 h 1056"/>
                <a:gd name="T84" fmla="*/ 195 w 3072"/>
                <a:gd name="T85" fmla="*/ 48 h 1056"/>
                <a:gd name="T86" fmla="*/ 166 w 3072"/>
                <a:gd name="T87" fmla="*/ 50 h 1056"/>
                <a:gd name="T88" fmla="*/ 141 w 3072"/>
                <a:gd name="T89" fmla="*/ 57 h 1056"/>
                <a:gd name="T90" fmla="*/ 94 w 3072"/>
                <a:gd name="T91" fmla="*/ 88 h 1056"/>
                <a:gd name="T92" fmla="*/ 60 w 3072"/>
                <a:gd name="T93" fmla="*/ 135 h 1056"/>
                <a:gd name="T94" fmla="*/ 51 w 3072"/>
                <a:gd name="T95" fmla="*/ 161 h 1056"/>
                <a:gd name="T96" fmla="*/ 48 w 3072"/>
                <a:gd name="T97" fmla="*/ 862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72" h="1056">
                  <a:moveTo>
                    <a:pt x="0" y="192"/>
                  </a:moveTo>
                  <a:lnTo>
                    <a:pt x="4" y="156"/>
                  </a:lnTo>
                  <a:cubicBezTo>
                    <a:pt x="4" y="155"/>
                    <a:pt x="4" y="153"/>
                    <a:pt x="5" y="151"/>
                  </a:cubicBezTo>
                  <a:lnTo>
                    <a:pt x="15" y="120"/>
                  </a:lnTo>
                  <a:cubicBezTo>
                    <a:pt x="15" y="118"/>
                    <a:pt x="16" y="116"/>
                    <a:pt x="18" y="114"/>
                  </a:cubicBezTo>
                  <a:lnTo>
                    <a:pt x="55" y="61"/>
                  </a:lnTo>
                  <a:cubicBezTo>
                    <a:pt x="56" y="58"/>
                    <a:pt x="58" y="56"/>
                    <a:pt x="61" y="55"/>
                  </a:cubicBezTo>
                  <a:lnTo>
                    <a:pt x="114" y="18"/>
                  </a:lnTo>
                  <a:cubicBezTo>
                    <a:pt x="116" y="16"/>
                    <a:pt x="118" y="15"/>
                    <a:pt x="120" y="15"/>
                  </a:cubicBezTo>
                  <a:lnTo>
                    <a:pt x="151" y="5"/>
                  </a:lnTo>
                  <a:cubicBezTo>
                    <a:pt x="153" y="4"/>
                    <a:pt x="155" y="4"/>
                    <a:pt x="156" y="4"/>
                  </a:cubicBezTo>
                  <a:lnTo>
                    <a:pt x="190" y="1"/>
                  </a:lnTo>
                  <a:lnTo>
                    <a:pt x="2880" y="0"/>
                  </a:lnTo>
                  <a:lnTo>
                    <a:pt x="2917" y="4"/>
                  </a:lnTo>
                  <a:cubicBezTo>
                    <a:pt x="2918" y="4"/>
                    <a:pt x="2920" y="4"/>
                    <a:pt x="2922" y="5"/>
                  </a:cubicBezTo>
                  <a:lnTo>
                    <a:pt x="2953" y="15"/>
                  </a:lnTo>
                  <a:cubicBezTo>
                    <a:pt x="2955" y="15"/>
                    <a:pt x="2957" y="16"/>
                    <a:pt x="2959" y="18"/>
                  </a:cubicBezTo>
                  <a:lnTo>
                    <a:pt x="3013" y="55"/>
                  </a:lnTo>
                  <a:cubicBezTo>
                    <a:pt x="3016" y="56"/>
                    <a:pt x="3018" y="59"/>
                    <a:pt x="3019" y="61"/>
                  </a:cubicBezTo>
                  <a:lnTo>
                    <a:pt x="3055" y="114"/>
                  </a:lnTo>
                  <a:cubicBezTo>
                    <a:pt x="3057" y="116"/>
                    <a:pt x="3058" y="118"/>
                    <a:pt x="3058" y="120"/>
                  </a:cubicBezTo>
                  <a:lnTo>
                    <a:pt x="3068" y="151"/>
                  </a:lnTo>
                  <a:cubicBezTo>
                    <a:pt x="3069" y="153"/>
                    <a:pt x="3069" y="155"/>
                    <a:pt x="3069" y="156"/>
                  </a:cubicBezTo>
                  <a:lnTo>
                    <a:pt x="3072" y="190"/>
                  </a:lnTo>
                  <a:lnTo>
                    <a:pt x="3072" y="864"/>
                  </a:lnTo>
                  <a:lnTo>
                    <a:pt x="3069" y="901"/>
                  </a:lnTo>
                  <a:cubicBezTo>
                    <a:pt x="3069" y="902"/>
                    <a:pt x="3069" y="904"/>
                    <a:pt x="3068" y="906"/>
                  </a:cubicBezTo>
                  <a:lnTo>
                    <a:pt x="3058" y="937"/>
                  </a:lnTo>
                  <a:cubicBezTo>
                    <a:pt x="3058" y="939"/>
                    <a:pt x="3057" y="941"/>
                    <a:pt x="3055" y="943"/>
                  </a:cubicBezTo>
                  <a:lnTo>
                    <a:pt x="3019" y="997"/>
                  </a:lnTo>
                  <a:cubicBezTo>
                    <a:pt x="3018" y="999"/>
                    <a:pt x="3015" y="1002"/>
                    <a:pt x="3013" y="1003"/>
                  </a:cubicBezTo>
                  <a:lnTo>
                    <a:pt x="2959" y="1039"/>
                  </a:lnTo>
                  <a:cubicBezTo>
                    <a:pt x="2957" y="1041"/>
                    <a:pt x="2955" y="1042"/>
                    <a:pt x="2953" y="1042"/>
                  </a:cubicBezTo>
                  <a:lnTo>
                    <a:pt x="2922" y="1052"/>
                  </a:lnTo>
                  <a:cubicBezTo>
                    <a:pt x="2920" y="1053"/>
                    <a:pt x="2918" y="1053"/>
                    <a:pt x="2917" y="1053"/>
                  </a:cubicBezTo>
                  <a:lnTo>
                    <a:pt x="2883" y="1056"/>
                  </a:lnTo>
                  <a:lnTo>
                    <a:pt x="192" y="1056"/>
                  </a:lnTo>
                  <a:lnTo>
                    <a:pt x="156" y="1053"/>
                  </a:lnTo>
                  <a:cubicBezTo>
                    <a:pt x="155" y="1053"/>
                    <a:pt x="153" y="1053"/>
                    <a:pt x="151" y="1052"/>
                  </a:cubicBezTo>
                  <a:lnTo>
                    <a:pt x="120" y="1042"/>
                  </a:lnTo>
                  <a:cubicBezTo>
                    <a:pt x="118" y="1042"/>
                    <a:pt x="116" y="1041"/>
                    <a:pt x="114" y="1039"/>
                  </a:cubicBezTo>
                  <a:lnTo>
                    <a:pt x="61" y="1003"/>
                  </a:lnTo>
                  <a:cubicBezTo>
                    <a:pt x="59" y="1002"/>
                    <a:pt x="56" y="1000"/>
                    <a:pt x="55" y="997"/>
                  </a:cubicBezTo>
                  <a:lnTo>
                    <a:pt x="18" y="943"/>
                  </a:lnTo>
                  <a:cubicBezTo>
                    <a:pt x="16" y="941"/>
                    <a:pt x="15" y="939"/>
                    <a:pt x="15" y="937"/>
                  </a:cubicBezTo>
                  <a:lnTo>
                    <a:pt x="5" y="906"/>
                  </a:lnTo>
                  <a:cubicBezTo>
                    <a:pt x="4" y="904"/>
                    <a:pt x="4" y="902"/>
                    <a:pt x="4" y="901"/>
                  </a:cubicBezTo>
                  <a:lnTo>
                    <a:pt x="1" y="867"/>
                  </a:lnTo>
                  <a:lnTo>
                    <a:pt x="0" y="192"/>
                  </a:lnTo>
                  <a:close/>
                  <a:moveTo>
                    <a:pt x="48" y="862"/>
                  </a:moveTo>
                  <a:lnTo>
                    <a:pt x="51" y="896"/>
                  </a:lnTo>
                  <a:lnTo>
                    <a:pt x="50" y="891"/>
                  </a:lnTo>
                  <a:lnTo>
                    <a:pt x="60" y="922"/>
                  </a:lnTo>
                  <a:lnTo>
                    <a:pt x="57" y="916"/>
                  </a:lnTo>
                  <a:lnTo>
                    <a:pt x="94" y="970"/>
                  </a:lnTo>
                  <a:lnTo>
                    <a:pt x="88" y="964"/>
                  </a:lnTo>
                  <a:lnTo>
                    <a:pt x="141" y="1000"/>
                  </a:lnTo>
                  <a:lnTo>
                    <a:pt x="135" y="997"/>
                  </a:lnTo>
                  <a:lnTo>
                    <a:pt x="166" y="1007"/>
                  </a:lnTo>
                  <a:lnTo>
                    <a:pt x="161" y="1006"/>
                  </a:lnTo>
                  <a:lnTo>
                    <a:pt x="192" y="1008"/>
                  </a:lnTo>
                  <a:lnTo>
                    <a:pt x="2878" y="1009"/>
                  </a:lnTo>
                  <a:lnTo>
                    <a:pt x="2912" y="1006"/>
                  </a:lnTo>
                  <a:lnTo>
                    <a:pt x="2907" y="1007"/>
                  </a:lnTo>
                  <a:lnTo>
                    <a:pt x="2938" y="997"/>
                  </a:lnTo>
                  <a:lnTo>
                    <a:pt x="2932" y="999"/>
                  </a:lnTo>
                  <a:lnTo>
                    <a:pt x="2986" y="963"/>
                  </a:lnTo>
                  <a:lnTo>
                    <a:pt x="2979" y="970"/>
                  </a:lnTo>
                  <a:lnTo>
                    <a:pt x="3015" y="916"/>
                  </a:lnTo>
                  <a:lnTo>
                    <a:pt x="3013" y="922"/>
                  </a:lnTo>
                  <a:lnTo>
                    <a:pt x="3023" y="891"/>
                  </a:lnTo>
                  <a:lnTo>
                    <a:pt x="3022" y="896"/>
                  </a:lnTo>
                  <a:lnTo>
                    <a:pt x="3024" y="864"/>
                  </a:lnTo>
                  <a:lnTo>
                    <a:pt x="3025" y="195"/>
                  </a:lnTo>
                  <a:lnTo>
                    <a:pt x="3022" y="161"/>
                  </a:lnTo>
                  <a:lnTo>
                    <a:pt x="3023" y="166"/>
                  </a:lnTo>
                  <a:lnTo>
                    <a:pt x="3013" y="135"/>
                  </a:lnTo>
                  <a:lnTo>
                    <a:pt x="3016" y="141"/>
                  </a:lnTo>
                  <a:lnTo>
                    <a:pt x="2980" y="88"/>
                  </a:lnTo>
                  <a:lnTo>
                    <a:pt x="2986" y="94"/>
                  </a:lnTo>
                  <a:lnTo>
                    <a:pt x="2932" y="57"/>
                  </a:lnTo>
                  <a:lnTo>
                    <a:pt x="2938" y="60"/>
                  </a:lnTo>
                  <a:lnTo>
                    <a:pt x="2907" y="50"/>
                  </a:lnTo>
                  <a:lnTo>
                    <a:pt x="2912" y="51"/>
                  </a:lnTo>
                  <a:lnTo>
                    <a:pt x="2880" y="48"/>
                  </a:lnTo>
                  <a:lnTo>
                    <a:pt x="195" y="48"/>
                  </a:lnTo>
                  <a:lnTo>
                    <a:pt x="161" y="51"/>
                  </a:lnTo>
                  <a:lnTo>
                    <a:pt x="166" y="50"/>
                  </a:lnTo>
                  <a:lnTo>
                    <a:pt x="135" y="60"/>
                  </a:lnTo>
                  <a:lnTo>
                    <a:pt x="141" y="57"/>
                  </a:lnTo>
                  <a:lnTo>
                    <a:pt x="88" y="94"/>
                  </a:lnTo>
                  <a:lnTo>
                    <a:pt x="94" y="88"/>
                  </a:lnTo>
                  <a:lnTo>
                    <a:pt x="57" y="141"/>
                  </a:lnTo>
                  <a:lnTo>
                    <a:pt x="60" y="135"/>
                  </a:lnTo>
                  <a:lnTo>
                    <a:pt x="50" y="166"/>
                  </a:lnTo>
                  <a:lnTo>
                    <a:pt x="51" y="161"/>
                  </a:lnTo>
                  <a:lnTo>
                    <a:pt x="48" y="192"/>
                  </a:lnTo>
                  <a:lnTo>
                    <a:pt x="48" y="86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5" name="Rectangle 124"/>
            <p:cNvSpPr>
              <a:spLocks noChangeArrowheads="1"/>
            </p:cNvSpPr>
            <p:nvPr/>
          </p:nvSpPr>
          <p:spPr bwMode="auto">
            <a:xfrm>
              <a:off x="6881467" y="3401651"/>
              <a:ext cx="84478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dirty="0">
                  <a:solidFill>
                    <a:srgbClr val="000000"/>
                  </a:solidFill>
                  <a:latin typeface="Arial" panose="020B0604020202020204" pitchFamily="34" charset="0"/>
                </a:rPr>
                <a:t>CAAM Secure </a:t>
              </a:r>
              <a:endParaRPr lang="en-US" altLang="en-US" dirty="0">
                <a:latin typeface="Arial" panose="020B0604020202020204" pitchFamily="34" charset="0"/>
              </a:endParaRPr>
            </a:p>
          </p:txBody>
        </p:sp>
        <p:sp>
          <p:nvSpPr>
            <p:cNvPr id="5176" name="Rectangle 125"/>
            <p:cNvSpPr>
              <a:spLocks noChangeArrowheads="1"/>
            </p:cNvSpPr>
            <p:nvPr/>
          </p:nvSpPr>
          <p:spPr bwMode="auto">
            <a:xfrm>
              <a:off x="7063130" y="3562576"/>
              <a:ext cx="46326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dirty="0">
                  <a:solidFill>
                    <a:srgbClr val="000000"/>
                  </a:solidFill>
                  <a:latin typeface="Arial" panose="020B0604020202020204" pitchFamily="34" charset="0"/>
                </a:rPr>
                <a:t>Memory</a:t>
              </a:r>
              <a:endParaRPr lang="en-US" altLang="en-US" dirty="0">
                <a:latin typeface="Arial" panose="020B0604020202020204" pitchFamily="34" charset="0"/>
              </a:endParaRPr>
            </a:p>
          </p:txBody>
        </p:sp>
        <p:pic>
          <p:nvPicPr>
            <p:cNvPr id="5246"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4483" y="2641819"/>
              <a:ext cx="475310" cy="1125646"/>
            </a:xfrm>
            <a:prstGeom prst="rect">
              <a:avLst/>
            </a:prstGeom>
            <a:noFill/>
            <a:extLst>
              <a:ext uri="{909E8E84-426E-40DD-AFC4-6F175D3DCCD1}">
                <a14:hiddenFill xmlns:a14="http://schemas.microsoft.com/office/drawing/2010/main">
                  <a:solidFill>
                    <a:srgbClr val="FFFFFF"/>
                  </a:solidFill>
                </a14:hiddenFill>
              </a:ext>
            </a:extLst>
          </p:spPr>
        </p:pic>
        <p:pic>
          <p:nvPicPr>
            <p:cNvPr id="5247" name="Picture 1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4483" y="2641819"/>
              <a:ext cx="475310" cy="1125646"/>
            </a:xfrm>
            <a:prstGeom prst="rect">
              <a:avLst/>
            </a:prstGeom>
            <a:noFill/>
            <a:extLst>
              <a:ext uri="{909E8E84-426E-40DD-AFC4-6F175D3DCCD1}">
                <a14:hiddenFill xmlns:a14="http://schemas.microsoft.com/office/drawing/2010/main">
                  <a:solidFill>
                    <a:srgbClr val="FFFFFF"/>
                  </a:solidFill>
                </a14:hiddenFill>
              </a:ext>
            </a:extLst>
          </p:spPr>
        </p:pic>
        <p:sp>
          <p:nvSpPr>
            <p:cNvPr id="5177" name="Freeform 128"/>
            <p:cNvSpPr>
              <a:spLocks noEditPoints="1"/>
            </p:cNvSpPr>
            <p:nvPr/>
          </p:nvSpPr>
          <p:spPr bwMode="auto">
            <a:xfrm>
              <a:off x="8024533" y="2667534"/>
              <a:ext cx="252171" cy="890065"/>
            </a:xfrm>
            <a:custGeom>
              <a:avLst/>
              <a:gdLst>
                <a:gd name="T0" fmla="*/ 11 w 553"/>
                <a:gd name="T1" fmla="*/ 0 h 1947"/>
                <a:gd name="T2" fmla="*/ 58 w 553"/>
                <a:gd name="T3" fmla="*/ 5 h 1947"/>
                <a:gd name="T4" fmla="*/ 68 w 553"/>
                <a:gd name="T5" fmla="*/ 7 h 1947"/>
                <a:gd name="T6" fmla="*/ 114 w 553"/>
                <a:gd name="T7" fmla="*/ 23 h 1947"/>
                <a:gd name="T8" fmla="*/ 122 w 553"/>
                <a:gd name="T9" fmla="*/ 27 h 1947"/>
                <a:gd name="T10" fmla="*/ 168 w 553"/>
                <a:gd name="T11" fmla="*/ 53 h 1947"/>
                <a:gd name="T12" fmla="*/ 174 w 553"/>
                <a:gd name="T13" fmla="*/ 57 h 1947"/>
                <a:gd name="T14" fmla="*/ 219 w 553"/>
                <a:gd name="T15" fmla="*/ 92 h 1947"/>
                <a:gd name="T16" fmla="*/ 266 w 553"/>
                <a:gd name="T17" fmla="*/ 139 h 1947"/>
                <a:gd name="T18" fmla="*/ 311 w 553"/>
                <a:gd name="T19" fmla="*/ 192 h 1947"/>
                <a:gd name="T20" fmla="*/ 352 w 553"/>
                <a:gd name="T21" fmla="*/ 254 h 1947"/>
                <a:gd name="T22" fmla="*/ 391 w 553"/>
                <a:gd name="T23" fmla="*/ 320 h 1947"/>
                <a:gd name="T24" fmla="*/ 457 w 553"/>
                <a:gd name="T25" fmla="*/ 469 h 1947"/>
                <a:gd name="T26" fmla="*/ 508 w 553"/>
                <a:gd name="T27" fmla="*/ 634 h 1947"/>
                <a:gd name="T28" fmla="*/ 542 w 553"/>
                <a:gd name="T29" fmla="*/ 812 h 1947"/>
                <a:gd name="T30" fmla="*/ 553 w 553"/>
                <a:gd name="T31" fmla="*/ 994 h 1947"/>
                <a:gd name="T32" fmla="*/ 542 w 553"/>
                <a:gd name="T33" fmla="*/ 1177 h 1947"/>
                <a:gd name="T34" fmla="*/ 512 w 553"/>
                <a:gd name="T35" fmla="*/ 1355 h 1947"/>
                <a:gd name="T36" fmla="*/ 462 w 553"/>
                <a:gd name="T37" fmla="*/ 1520 h 1947"/>
                <a:gd name="T38" fmla="*/ 400 w 553"/>
                <a:gd name="T39" fmla="*/ 1669 h 1947"/>
                <a:gd name="T40" fmla="*/ 363 w 553"/>
                <a:gd name="T41" fmla="*/ 1737 h 1947"/>
                <a:gd name="T42" fmla="*/ 323 w 553"/>
                <a:gd name="T43" fmla="*/ 1799 h 1947"/>
                <a:gd name="T44" fmla="*/ 313 w 553"/>
                <a:gd name="T45" fmla="*/ 1810 h 1947"/>
                <a:gd name="T46" fmla="*/ 258 w 553"/>
                <a:gd name="T47" fmla="*/ 1855 h 1947"/>
                <a:gd name="T48" fmla="*/ 197 w 553"/>
                <a:gd name="T49" fmla="*/ 1780 h 1947"/>
                <a:gd name="T50" fmla="*/ 252 w 553"/>
                <a:gd name="T51" fmla="*/ 1735 h 1947"/>
                <a:gd name="T52" fmla="*/ 242 w 553"/>
                <a:gd name="T53" fmla="*/ 1746 h 1947"/>
                <a:gd name="T54" fmla="*/ 278 w 553"/>
                <a:gd name="T55" fmla="*/ 1691 h 1947"/>
                <a:gd name="T56" fmla="*/ 311 w 553"/>
                <a:gd name="T57" fmla="*/ 1632 h 1947"/>
                <a:gd name="T58" fmla="*/ 370 w 553"/>
                <a:gd name="T59" fmla="*/ 1493 h 1947"/>
                <a:gd name="T60" fmla="*/ 417 w 553"/>
                <a:gd name="T61" fmla="*/ 1338 h 1947"/>
                <a:gd name="T62" fmla="*/ 447 w 553"/>
                <a:gd name="T63" fmla="*/ 1171 h 1947"/>
                <a:gd name="T64" fmla="*/ 458 w 553"/>
                <a:gd name="T65" fmla="*/ 1000 h 1947"/>
                <a:gd name="T66" fmla="*/ 447 w 553"/>
                <a:gd name="T67" fmla="*/ 829 h 1947"/>
                <a:gd name="T68" fmla="*/ 417 w 553"/>
                <a:gd name="T69" fmla="*/ 663 h 1947"/>
                <a:gd name="T70" fmla="*/ 370 w 553"/>
                <a:gd name="T71" fmla="*/ 508 h 1947"/>
                <a:gd name="T72" fmla="*/ 308 w 553"/>
                <a:gd name="T73" fmla="*/ 368 h 1947"/>
                <a:gd name="T74" fmla="*/ 273 w 553"/>
                <a:gd name="T75" fmla="*/ 307 h 1947"/>
                <a:gd name="T76" fmla="*/ 236 w 553"/>
                <a:gd name="T77" fmla="*/ 253 h 1947"/>
                <a:gd name="T78" fmla="*/ 199 w 553"/>
                <a:gd name="T79" fmla="*/ 206 h 1947"/>
                <a:gd name="T80" fmla="*/ 160 w 553"/>
                <a:gd name="T81" fmla="*/ 167 h 1947"/>
                <a:gd name="T82" fmla="*/ 115 w 553"/>
                <a:gd name="T83" fmla="*/ 132 h 1947"/>
                <a:gd name="T84" fmla="*/ 121 w 553"/>
                <a:gd name="T85" fmla="*/ 136 h 1947"/>
                <a:gd name="T86" fmla="*/ 75 w 553"/>
                <a:gd name="T87" fmla="*/ 110 h 1947"/>
                <a:gd name="T88" fmla="*/ 83 w 553"/>
                <a:gd name="T89" fmla="*/ 114 h 1947"/>
                <a:gd name="T90" fmla="*/ 37 w 553"/>
                <a:gd name="T91" fmla="*/ 98 h 1947"/>
                <a:gd name="T92" fmla="*/ 47 w 553"/>
                <a:gd name="T93" fmla="*/ 100 h 1947"/>
                <a:gd name="T94" fmla="*/ 0 w 553"/>
                <a:gd name="T95" fmla="*/ 95 h 1947"/>
                <a:gd name="T96" fmla="*/ 11 w 553"/>
                <a:gd name="T97" fmla="*/ 0 h 1947"/>
                <a:gd name="T98" fmla="*/ 346 w 553"/>
                <a:gd name="T99" fmla="*/ 1913 h 1947"/>
                <a:gd name="T100" fmla="*/ 25 w 553"/>
                <a:gd name="T101" fmla="*/ 1947 h 1947"/>
                <a:gd name="T102" fmla="*/ 190 w 553"/>
                <a:gd name="T103" fmla="*/ 1670 h 1947"/>
                <a:gd name="T104" fmla="*/ 346 w 553"/>
                <a:gd name="T105" fmla="*/ 1913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3" h="1947">
                  <a:moveTo>
                    <a:pt x="11" y="0"/>
                  </a:moveTo>
                  <a:lnTo>
                    <a:pt x="58" y="5"/>
                  </a:lnTo>
                  <a:cubicBezTo>
                    <a:pt x="61" y="5"/>
                    <a:pt x="65" y="6"/>
                    <a:pt x="68" y="7"/>
                  </a:cubicBezTo>
                  <a:lnTo>
                    <a:pt x="114" y="23"/>
                  </a:lnTo>
                  <a:cubicBezTo>
                    <a:pt x="117" y="24"/>
                    <a:pt x="120" y="25"/>
                    <a:pt x="122" y="27"/>
                  </a:cubicBezTo>
                  <a:lnTo>
                    <a:pt x="168" y="53"/>
                  </a:lnTo>
                  <a:cubicBezTo>
                    <a:pt x="170" y="54"/>
                    <a:pt x="172" y="55"/>
                    <a:pt x="174" y="57"/>
                  </a:cubicBezTo>
                  <a:lnTo>
                    <a:pt x="219" y="92"/>
                  </a:lnTo>
                  <a:lnTo>
                    <a:pt x="266" y="139"/>
                  </a:lnTo>
                  <a:lnTo>
                    <a:pt x="311" y="192"/>
                  </a:lnTo>
                  <a:lnTo>
                    <a:pt x="352" y="254"/>
                  </a:lnTo>
                  <a:lnTo>
                    <a:pt x="391" y="320"/>
                  </a:lnTo>
                  <a:lnTo>
                    <a:pt x="457" y="469"/>
                  </a:lnTo>
                  <a:lnTo>
                    <a:pt x="508" y="634"/>
                  </a:lnTo>
                  <a:lnTo>
                    <a:pt x="542" y="812"/>
                  </a:lnTo>
                  <a:lnTo>
                    <a:pt x="553" y="994"/>
                  </a:lnTo>
                  <a:lnTo>
                    <a:pt x="542" y="1177"/>
                  </a:lnTo>
                  <a:lnTo>
                    <a:pt x="512" y="1355"/>
                  </a:lnTo>
                  <a:lnTo>
                    <a:pt x="462" y="1520"/>
                  </a:lnTo>
                  <a:lnTo>
                    <a:pt x="400" y="1669"/>
                  </a:lnTo>
                  <a:lnTo>
                    <a:pt x="363" y="1737"/>
                  </a:lnTo>
                  <a:lnTo>
                    <a:pt x="323" y="1799"/>
                  </a:lnTo>
                  <a:cubicBezTo>
                    <a:pt x="320" y="1803"/>
                    <a:pt x="317" y="1807"/>
                    <a:pt x="313" y="1810"/>
                  </a:cubicBezTo>
                  <a:lnTo>
                    <a:pt x="258" y="1855"/>
                  </a:lnTo>
                  <a:lnTo>
                    <a:pt x="197" y="1780"/>
                  </a:lnTo>
                  <a:lnTo>
                    <a:pt x="252" y="1735"/>
                  </a:lnTo>
                  <a:lnTo>
                    <a:pt x="242" y="1746"/>
                  </a:lnTo>
                  <a:lnTo>
                    <a:pt x="278" y="1691"/>
                  </a:lnTo>
                  <a:lnTo>
                    <a:pt x="311" y="1632"/>
                  </a:lnTo>
                  <a:lnTo>
                    <a:pt x="370" y="1493"/>
                  </a:lnTo>
                  <a:lnTo>
                    <a:pt x="417" y="1338"/>
                  </a:lnTo>
                  <a:lnTo>
                    <a:pt x="447" y="1171"/>
                  </a:lnTo>
                  <a:lnTo>
                    <a:pt x="458" y="1000"/>
                  </a:lnTo>
                  <a:lnTo>
                    <a:pt x="447" y="829"/>
                  </a:lnTo>
                  <a:lnTo>
                    <a:pt x="417" y="663"/>
                  </a:lnTo>
                  <a:lnTo>
                    <a:pt x="370" y="508"/>
                  </a:lnTo>
                  <a:lnTo>
                    <a:pt x="308" y="368"/>
                  </a:lnTo>
                  <a:lnTo>
                    <a:pt x="273" y="307"/>
                  </a:lnTo>
                  <a:lnTo>
                    <a:pt x="236" y="253"/>
                  </a:lnTo>
                  <a:lnTo>
                    <a:pt x="199" y="206"/>
                  </a:lnTo>
                  <a:lnTo>
                    <a:pt x="160" y="167"/>
                  </a:lnTo>
                  <a:lnTo>
                    <a:pt x="115" y="132"/>
                  </a:lnTo>
                  <a:lnTo>
                    <a:pt x="121" y="136"/>
                  </a:lnTo>
                  <a:lnTo>
                    <a:pt x="75" y="110"/>
                  </a:lnTo>
                  <a:lnTo>
                    <a:pt x="83" y="114"/>
                  </a:lnTo>
                  <a:lnTo>
                    <a:pt x="37" y="98"/>
                  </a:lnTo>
                  <a:lnTo>
                    <a:pt x="47" y="100"/>
                  </a:lnTo>
                  <a:lnTo>
                    <a:pt x="0" y="95"/>
                  </a:lnTo>
                  <a:lnTo>
                    <a:pt x="11" y="0"/>
                  </a:lnTo>
                  <a:close/>
                  <a:moveTo>
                    <a:pt x="346" y="1913"/>
                  </a:moveTo>
                  <a:lnTo>
                    <a:pt x="25" y="1947"/>
                  </a:lnTo>
                  <a:lnTo>
                    <a:pt x="190" y="1670"/>
                  </a:lnTo>
                  <a:lnTo>
                    <a:pt x="346" y="1913"/>
                  </a:lnTo>
                  <a:close/>
                </a:path>
              </a:pathLst>
            </a:custGeom>
            <a:solidFill>
              <a:srgbClr val="0D0D0D"/>
            </a:solidFill>
            <a:ln w="635">
              <a:solidFill>
                <a:srgbClr val="0D0D0D"/>
              </a:soli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249" name="Picture 1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9659" y="2568822"/>
              <a:ext cx="467844" cy="1125646"/>
            </a:xfrm>
            <a:prstGeom prst="rect">
              <a:avLst/>
            </a:prstGeom>
            <a:noFill/>
            <a:extLst>
              <a:ext uri="{909E8E84-426E-40DD-AFC4-6F175D3DCCD1}">
                <a14:hiddenFill xmlns:a14="http://schemas.microsoft.com/office/drawing/2010/main">
                  <a:solidFill>
                    <a:srgbClr val="FFFFFF"/>
                  </a:solidFill>
                </a14:hiddenFill>
              </a:ext>
            </a:extLst>
          </p:spPr>
        </p:pic>
        <p:pic>
          <p:nvPicPr>
            <p:cNvPr id="5250" name="Picture 13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69659" y="2568822"/>
              <a:ext cx="467844" cy="1125646"/>
            </a:xfrm>
            <a:prstGeom prst="rect">
              <a:avLst/>
            </a:prstGeom>
            <a:noFill/>
            <a:extLst>
              <a:ext uri="{909E8E84-426E-40DD-AFC4-6F175D3DCCD1}">
                <a14:hiddenFill xmlns:a14="http://schemas.microsoft.com/office/drawing/2010/main">
                  <a:solidFill>
                    <a:srgbClr val="FFFFFF"/>
                  </a:solidFill>
                </a14:hiddenFill>
              </a:ext>
            </a:extLst>
          </p:spPr>
        </p:pic>
        <p:sp>
          <p:nvSpPr>
            <p:cNvPr id="5178" name="Freeform 131"/>
            <p:cNvSpPr>
              <a:spLocks noEditPoints="1"/>
            </p:cNvSpPr>
            <p:nvPr/>
          </p:nvSpPr>
          <p:spPr bwMode="auto">
            <a:xfrm>
              <a:off x="6419429" y="2725600"/>
              <a:ext cx="243876" cy="890065"/>
            </a:xfrm>
            <a:custGeom>
              <a:avLst/>
              <a:gdLst>
                <a:gd name="T0" fmla="*/ 340 w 533"/>
                <a:gd name="T1" fmla="*/ 173 h 1948"/>
                <a:gd name="T2" fmla="*/ 291 w 533"/>
                <a:gd name="T3" fmla="*/ 213 h 1948"/>
                <a:gd name="T4" fmla="*/ 301 w 533"/>
                <a:gd name="T5" fmla="*/ 201 h 1948"/>
                <a:gd name="T6" fmla="*/ 265 w 533"/>
                <a:gd name="T7" fmla="*/ 259 h 1948"/>
                <a:gd name="T8" fmla="*/ 234 w 533"/>
                <a:gd name="T9" fmla="*/ 319 h 1948"/>
                <a:gd name="T10" fmla="*/ 177 w 533"/>
                <a:gd name="T11" fmla="*/ 460 h 1948"/>
                <a:gd name="T12" fmla="*/ 134 w 533"/>
                <a:gd name="T13" fmla="*/ 614 h 1948"/>
                <a:gd name="T14" fmla="*/ 105 w 533"/>
                <a:gd name="T15" fmla="*/ 782 h 1948"/>
                <a:gd name="T16" fmla="*/ 95 w 533"/>
                <a:gd name="T17" fmla="*/ 953 h 1948"/>
                <a:gd name="T18" fmla="*/ 106 w 533"/>
                <a:gd name="T19" fmla="*/ 1124 h 1948"/>
                <a:gd name="T20" fmla="*/ 136 w 533"/>
                <a:gd name="T21" fmla="*/ 1291 h 1948"/>
                <a:gd name="T22" fmla="*/ 182 w 533"/>
                <a:gd name="T23" fmla="*/ 1446 h 1948"/>
                <a:gd name="T24" fmla="*/ 242 w 533"/>
                <a:gd name="T25" fmla="*/ 1585 h 1948"/>
                <a:gd name="T26" fmla="*/ 275 w 533"/>
                <a:gd name="T27" fmla="*/ 1644 h 1948"/>
                <a:gd name="T28" fmla="*/ 311 w 533"/>
                <a:gd name="T29" fmla="*/ 1699 h 1948"/>
                <a:gd name="T30" fmla="*/ 347 w 533"/>
                <a:gd name="T31" fmla="*/ 1746 h 1948"/>
                <a:gd name="T32" fmla="*/ 386 w 533"/>
                <a:gd name="T33" fmla="*/ 1785 h 1948"/>
                <a:gd name="T34" fmla="*/ 425 w 533"/>
                <a:gd name="T35" fmla="*/ 1816 h 1948"/>
                <a:gd name="T36" fmla="*/ 462 w 533"/>
                <a:gd name="T37" fmla="*/ 1838 h 1948"/>
                <a:gd name="T38" fmla="*/ 454 w 533"/>
                <a:gd name="T39" fmla="*/ 1834 h 1948"/>
                <a:gd name="T40" fmla="*/ 499 w 533"/>
                <a:gd name="T41" fmla="*/ 1850 h 1948"/>
                <a:gd name="T42" fmla="*/ 488 w 533"/>
                <a:gd name="T43" fmla="*/ 1848 h 1948"/>
                <a:gd name="T44" fmla="*/ 533 w 533"/>
                <a:gd name="T45" fmla="*/ 1853 h 1948"/>
                <a:gd name="T46" fmla="*/ 522 w 533"/>
                <a:gd name="T47" fmla="*/ 1948 h 1948"/>
                <a:gd name="T48" fmla="*/ 477 w 533"/>
                <a:gd name="T49" fmla="*/ 1943 h 1948"/>
                <a:gd name="T50" fmla="*/ 466 w 533"/>
                <a:gd name="T51" fmla="*/ 1941 h 1948"/>
                <a:gd name="T52" fmla="*/ 421 w 533"/>
                <a:gd name="T53" fmla="*/ 1925 h 1948"/>
                <a:gd name="T54" fmla="*/ 413 w 533"/>
                <a:gd name="T55" fmla="*/ 1921 h 1948"/>
                <a:gd name="T56" fmla="*/ 364 w 533"/>
                <a:gd name="T57" fmla="*/ 1891 h 1948"/>
                <a:gd name="T58" fmla="*/ 317 w 533"/>
                <a:gd name="T59" fmla="*/ 1852 h 1948"/>
                <a:gd name="T60" fmla="*/ 272 w 533"/>
                <a:gd name="T61" fmla="*/ 1805 h 1948"/>
                <a:gd name="T62" fmla="*/ 230 w 533"/>
                <a:gd name="T63" fmla="*/ 1752 h 1948"/>
                <a:gd name="T64" fmla="*/ 190 w 533"/>
                <a:gd name="T65" fmla="*/ 1690 h 1948"/>
                <a:gd name="T66" fmla="*/ 153 w 533"/>
                <a:gd name="T67" fmla="*/ 1622 h 1948"/>
                <a:gd name="T68" fmla="*/ 90 w 533"/>
                <a:gd name="T69" fmla="*/ 1473 h 1948"/>
                <a:gd name="T70" fmla="*/ 41 w 533"/>
                <a:gd name="T71" fmla="*/ 1308 h 1948"/>
                <a:gd name="T72" fmla="*/ 11 w 533"/>
                <a:gd name="T73" fmla="*/ 1130 h 1948"/>
                <a:gd name="T74" fmla="*/ 0 w 533"/>
                <a:gd name="T75" fmla="*/ 948 h 1948"/>
                <a:gd name="T76" fmla="*/ 10 w 533"/>
                <a:gd name="T77" fmla="*/ 765 h 1948"/>
                <a:gd name="T78" fmla="*/ 41 w 533"/>
                <a:gd name="T79" fmla="*/ 588 h 1948"/>
                <a:gd name="T80" fmla="*/ 88 w 533"/>
                <a:gd name="T81" fmla="*/ 423 h 1948"/>
                <a:gd name="T82" fmla="*/ 149 w 533"/>
                <a:gd name="T83" fmla="*/ 275 h 1948"/>
                <a:gd name="T84" fmla="*/ 184 w 533"/>
                <a:gd name="T85" fmla="*/ 208 h 1948"/>
                <a:gd name="T86" fmla="*/ 220 w 533"/>
                <a:gd name="T87" fmla="*/ 150 h 1948"/>
                <a:gd name="T88" fmla="*/ 230 w 533"/>
                <a:gd name="T89" fmla="*/ 138 h 1948"/>
                <a:gd name="T90" fmla="*/ 279 w 533"/>
                <a:gd name="T91" fmla="*/ 99 h 1948"/>
                <a:gd name="T92" fmla="*/ 340 w 533"/>
                <a:gd name="T93" fmla="*/ 173 h 1948"/>
                <a:gd name="T94" fmla="*/ 188 w 533"/>
                <a:gd name="T95" fmla="*/ 44 h 1948"/>
                <a:gd name="T96" fmla="*/ 507 w 533"/>
                <a:gd name="T97" fmla="*/ 0 h 1948"/>
                <a:gd name="T98" fmla="*/ 351 w 533"/>
                <a:gd name="T99" fmla="*/ 282 h 1948"/>
                <a:gd name="T100" fmla="*/ 188 w 533"/>
                <a:gd name="T101" fmla="*/ 44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3" h="1948">
                  <a:moveTo>
                    <a:pt x="340" y="173"/>
                  </a:moveTo>
                  <a:lnTo>
                    <a:pt x="291" y="213"/>
                  </a:lnTo>
                  <a:lnTo>
                    <a:pt x="301" y="201"/>
                  </a:lnTo>
                  <a:lnTo>
                    <a:pt x="265" y="259"/>
                  </a:lnTo>
                  <a:lnTo>
                    <a:pt x="234" y="319"/>
                  </a:lnTo>
                  <a:lnTo>
                    <a:pt x="177" y="460"/>
                  </a:lnTo>
                  <a:lnTo>
                    <a:pt x="134" y="614"/>
                  </a:lnTo>
                  <a:lnTo>
                    <a:pt x="105" y="782"/>
                  </a:lnTo>
                  <a:lnTo>
                    <a:pt x="95" y="953"/>
                  </a:lnTo>
                  <a:lnTo>
                    <a:pt x="106" y="1124"/>
                  </a:lnTo>
                  <a:lnTo>
                    <a:pt x="136" y="1291"/>
                  </a:lnTo>
                  <a:lnTo>
                    <a:pt x="182" y="1446"/>
                  </a:lnTo>
                  <a:lnTo>
                    <a:pt x="242" y="1585"/>
                  </a:lnTo>
                  <a:lnTo>
                    <a:pt x="275" y="1644"/>
                  </a:lnTo>
                  <a:lnTo>
                    <a:pt x="311" y="1699"/>
                  </a:lnTo>
                  <a:lnTo>
                    <a:pt x="347" y="1746"/>
                  </a:lnTo>
                  <a:lnTo>
                    <a:pt x="386" y="1785"/>
                  </a:lnTo>
                  <a:lnTo>
                    <a:pt x="425" y="1816"/>
                  </a:lnTo>
                  <a:lnTo>
                    <a:pt x="462" y="1838"/>
                  </a:lnTo>
                  <a:lnTo>
                    <a:pt x="454" y="1834"/>
                  </a:lnTo>
                  <a:lnTo>
                    <a:pt x="499" y="1850"/>
                  </a:lnTo>
                  <a:lnTo>
                    <a:pt x="488" y="1848"/>
                  </a:lnTo>
                  <a:lnTo>
                    <a:pt x="533" y="1853"/>
                  </a:lnTo>
                  <a:lnTo>
                    <a:pt x="522" y="1948"/>
                  </a:lnTo>
                  <a:lnTo>
                    <a:pt x="477" y="1943"/>
                  </a:lnTo>
                  <a:cubicBezTo>
                    <a:pt x="473" y="1943"/>
                    <a:pt x="470" y="1942"/>
                    <a:pt x="466" y="1941"/>
                  </a:cubicBezTo>
                  <a:lnTo>
                    <a:pt x="421" y="1925"/>
                  </a:lnTo>
                  <a:cubicBezTo>
                    <a:pt x="418" y="1924"/>
                    <a:pt x="415" y="1922"/>
                    <a:pt x="413" y="1921"/>
                  </a:cubicBezTo>
                  <a:lnTo>
                    <a:pt x="364" y="1891"/>
                  </a:lnTo>
                  <a:lnTo>
                    <a:pt x="317" y="1852"/>
                  </a:lnTo>
                  <a:lnTo>
                    <a:pt x="272" y="1805"/>
                  </a:lnTo>
                  <a:lnTo>
                    <a:pt x="230" y="1752"/>
                  </a:lnTo>
                  <a:lnTo>
                    <a:pt x="190" y="1690"/>
                  </a:lnTo>
                  <a:lnTo>
                    <a:pt x="153" y="1622"/>
                  </a:lnTo>
                  <a:lnTo>
                    <a:pt x="90" y="1473"/>
                  </a:lnTo>
                  <a:lnTo>
                    <a:pt x="41" y="1308"/>
                  </a:lnTo>
                  <a:lnTo>
                    <a:pt x="11" y="1130"/>
                  </a:lnTo>
                  <a:lnTo>
                    <a:pt x="0" y="948"/>
                  </a:lnTo>
                  <a:lnTo>
                    <a:pt x="10" y="765"/>
                  </a:lnTo>
                  <a:lnTo>
                    <a:pt x="41" y="588"/>
                  </a:lnTo>
                  <a:lnTo>
                    <a:pt x="88" y="423"/>
                  </a:lnTo>
                  <a:lnTo>
                    <a:pt x="149" y="275"/>
                  </a:lnTo>
                  <a:lnTo>
                    <a:pt x="184" y="208"/>
                  </a:lnTo>
                  <a:lnTo>
                    <a:pt x="220" y="150"/>
                  </a:lnTo>
                  <a:cubicBezTo>
                    <a:pt x="223" y="146"/>
                    <a:pt x="226" y="141"/>
                    <a:pt x="230" y="138"/>
                  </a:cubicBezTo>
                  <a:lnTo>
                    <a:pt x="279" y="99"/>
                  </a:lnTo>
                  <a:lnTo>
                    <a:pt x="340" y="173"/>
                  </a:lnTo>
                  <a:close/>
                  <a:moveTo>
                    <a:pt x="188" y="44"/>
                  </a:moveTo>
                  <a:lnTo>
                    <a:pt x="507" y="0"/>
                  </a:lnTo>
                  <a:lnTo>
                    <a:pt x="351" y="282"/>
                  </a:lnTo>
                  <a:lnTo>
                    <a:pt x="188" y="44"/>
                  </a:lnTo>
                  <a:close/>
                </a:path>
              </a:pathLst>
            </a:custGeom>
            <a:solidFill>
              <a:srgbClr val="0D0D0D"/>
            </a:solidFill>
            <a:ln w="635">
              <a:solidFill>
                <a:srgbClr val="0D0D0D"/>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9" name="Freeform 132"/>
            <p:cNvSpPr>
              <a:spLocks noEditPoints="1"/>
            </p:cNvSpPr>
            <p:nvPr/>
          </p:nvSpPr>
          <p:spPr bwMode="auto">
            <a:xfrm>
              <a:off x="5943290" y="3422389"/>
              <a:ext cx="527569" cy="507661"/>
            </a:xfrm>
            <a:custGeom>
              <a:avLst/>
              <a:gdLst>
                <a:gd name="T0" fmla="*/ 75 w 1153"/>
                <a:gd name="T1" fmla="*/ 862 h 1110"/>
                <a:gd name="T2" fmla="*/ 152 w 1153"/>
                <a:gd name="T3" fmla="*/ 642 h 1110"/>
                <a:gd name="T4" fmla="*/ 231 w 1153"/>
                <a:gd name="T5" fmla="*/ 469 h 1110"/>
                <a:gd name="T6" fmla="*/ 273 w 1153"/>
                <a:gd name="T7" fmla="*/ 405 h 1110"/>
                <a:gd name="T8" fmla="*/ 318 w 1153"/>
                <a:gd name="T9" fmla="*/ 363 h 1110"/>
                <a:gd name="T10" fmla="*/ 343 w 1153"/>
                <a:gd name="T11" fmla="*/ 353 h 1110"/>
                <a:gd name="T12" fmla="*/ 368 w 1153"/>
                <a:gd name="T13" fmla="*/ 355 h 1110"/>
                <a:gd name="T14" fmla="*/ 391 w 1153"/>
                <a:gd name="T15" fmla="*/ 367 h 1110"/>
                <a:gd name="T16" fmla="*/ 413 w 1153"/>
                <a:gd name="T17" fmla="*/ 385 h 1110"/>
                <a:gd name="T18" fmla="*/ 501 w 1153"/>
                <a:gd name="T19" fmla="*/ 498 h 1110"/>
                <a:gd name="T20" fmla="*/ 591 w 1153"/>
                <a:gd name="T21" fmla="*/ 613 h 1110"/>
                <a:gd name="T22" fmla="*/ 613 w 1153"/>
                <a:gd name="T23" fmla="*/ 629 h 1110"/>
                <a:gd name="T24" fmla="*/ 636 w 1153"/>
                <a:gd name="T25" fmla="*/ 641 h 1110"/>
                <a:gd name="T26" fmla="*/ 658 w 1153"/>
                <a:gd name="T27" fmla="*/ 643 h 1110"/>
                <a:gd name="T28" fmla="*/ 680 w 1153"/>
                <a:gd name="T29" fmla="*/ 637 h 1110"/>
                <a:gd name="T30" fmla="*/ 730 w 1153"/>
                <a:gd name="T31" fmla="*/ 604 h 1110"/>
                <a:gd name="T32" fmla="*/ 785 w 1153"/>
                <a:gd name="T33" fmla="*/ 553 h 1110"/>
                <a:gd name="T34" fmla="*/ 899 w 1153"/>
                <a:gd name="T35" fmla="*/ 404 h 1110"/>
                <a:gd name="T36" fmla="*/ 1021 w 1153"/>
                <a:gd name="T37" fmla="*/ 210 h 1110"/>
                <a:gd name="T38" fmla="*/ 1096 w 1153"/>
                <a:gd name="T39" fmla="*/ 121 h 1110"/>
                <a:gd name="T40" fmla="*/ 977 w 1153"/>
                <a:gd name="T41" fmla="*/ 322 h 1110"/>
                <a:gd name="T42" fmla="*/ 856 w 1153"/>
                <a:gd name="T43" fmla="*/ 498 h 1110"/>
                <a:gd name="T44" fmla="*/ 742 w 1153"/>
                <a:gd name="T45" fmla="*/ 620 h 1110"/>
                <a:gd name="T46" fmla="*/ 688 w 1153"/>
                <a:gd name="T47" fmla="*/ 655 h 1110"/>
                <a:gd name="T48" fmla="*/ 659 w 1153"/>
                <a:gd name="T49" fmla="*/ 662 h 1110"/>
                <a:gd name="T50" fmla="*/ 630 w 1153"/>
                <a:gd name="T51" fmla="*/ 659 h 1110"/>
                <a:gd name="T52" fmla="*/ 603 w 1153"/>
                <a:gd name="T53" fmla="*/ 646 h 1110"/>
                <a:gd name="T54" fmla="*/ 577 w 1153"/>
                <a:gd name="T55" fmla="*/ 627 h 1110"/>
                <a:gd name="T56" fmla="*/ 529 w 1153"/>
                <a:gd name="T57" fmla="*/ 572 h 1110"/>
                <a:gd name="T58" fmla="*/ 441 w 1153"/>
                <a:gd name="T59" fmla="*/ 448 h 1110"/>
                <a:gd name="T60" fmla="*/ 399 w 1153"/>
                <a:gd name="T61" fmla="*/ 399 h 1110"/>
                <a:gd name="T62" fmla="*/ 380 w 1153"/>
                <a:gd name="T63" fmla="*/ 383 h 1110"/>
                <a:gd name="T64" fmla="*/ 363 w 1153"/>
                <a:gd name="T65" fmla="*/ 374 h 1110"/>
                <a:gd name="T66" fmla="*/ 346 w 1153"/>
                <a:gd name="T67" fmla="*/ 373 h 1110"/>
                <a:gd name="T68" fmla="*/ 328 w 1153"/>
                <a:gd name="T69" fmla="*/ 380 h 1110"/>
                <a:gd name="T70" fmla="*/ 289 w 1153"/>
                <a:gd name="T71" fmla="*/ 418 h 1110"/>
                <a:gd name="T72" fmla="*/ 209 w 1153"/>
                <a:gd name="T73" fmla="*/ 555 h 1110"/>
                <a:gd name="T74" fmla="*/ 132 w 1153"/>
                <a:gd name="T75" fmla="*/ 754 h 1110"/>
                <a:gd name="T76" fmla="*/ 19 w 1153"/>
                <a:gd name="T77" fmla="*/ 1110 h 1110"/>
                <a:gd name="T78" fmla="*/ 1004 w 1153"/>
                <a:gd name="T79" fmla="*/ 99 h 1110"/>
                <a:gd name="T80" fmla="*/ 1143 w 1153"/>
                <a:gd name="T81" fmla="*/ 17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3" h="1110">
                  <a:moveTo>
                    <a:pt x="0" y="1105"/>
                  </a:moveTo>
                  <a:lnTo>
                    <a:pt x="75" y="862"/>
                  </a:lnTo>
                  <a:lnTo>
                    <a:pt x="113" y="747"/>
                  </a:lnTo>
                  <a:lnTo>
                    <a:pt x="152" y="642"/>
                  </a:lnTo>
                  <a:lnTo>
                    <a:pt x="190" y="548"/>
                  </a:lnTo>
                  <a:lnTo>
                    <a:pt x="231" y="469"/>
                  </a:lnTo>
                  <a:lnTo>
                    <a:pt x="272" y="407"/>
                  </a:lnTo>
                  <a:cubicBezTo>
                    <a:pt x="273" y="406"/>
                    <a:pt x="273" y="406"/>
                    <a:pt x="273" y="405"/>
                  </a:cubicBezTo>
                  <a:lnTo>
                    <a:pt x="314" y="365"/>
                  </a:lnTo>
                  <a:cubicBezTo>
                    <a:pt x="315" y="364"/>
                    <a:pt x="316" y="364"/>
                    <a:pt x="318" y="363"/>
                  </a:cubicBezTo>
                  <a:lnTo>
                    <a:pt x="339" y="354"/>
                  </a:lnTo>
                  <a:cubicBezTo>
                    <a:pt x="340" y="354"/>
                    <a:pt x="341" y="353"/>
                    <a:pt x="343" y="353"/>
                  </a:cubicBezTo>
                  <a:lnTo>
                    <a:pt x="364" y="354"/>
                  </a:lnTo>
                  <a:cubicBezTo>
                    <a:pt x="365" y="355"/>
                    <a:pt x="367" y="355"/>
                    <a:pt x="368" y="355"/>
                  </a:cubicBezTo>
                  <a:lnTo>
                    <a:pt x="389" y="365"/>
                  </a:lnTo>
                  <a:cubicBezTo>
                    <a:pt x="389" y="366"/>
                    <a:pt x="390" y="366"/>
                    <a:pt x="391" y="367"/>
                  </a:cubicBezTo>
                  <a:lnTo>
                    <a:pt x="412" y="384"/>
                  </a:lnTo>
                  <a:cubicBezTo>
                    <a:pt x="412" y="384"/>
                    <a:pt x="413" y="384"/>
                    <a:pt x="413" y="385"/>
                  </a:cubicBezTo>
                  <a:lnTo>
                    <a:pt x="456" y="435"/>
                  </a:lnTo>
                  <a:lnTo>
                    <a:pt x="501" y="498"/>
                  </a:lnTo>
                  <a:lnTo>
                    <a:pt x="546" y="561"/>
                  </a:lnTo>
                  <a:lnTo>
                    <a:pt x="591" y="613"/>
                  </a:lnTo>
                  <a:lnTo>
                    <a:pt x="589" y="611"/>
                  </a:lnTo>
                  <a:lnTo>
                    <a:pt x="613" y="629"/>
                  </a:lnTo>
                  <a:lnTo>
                    <a:pt x="612" y="629"/>
                  </a:lnTo>
                  <a:lnTo>
                    <a:pt x="636" y="641"/>
                  </a:lnTo>
                  <a:lnTo>
                    <a:pt x="633" y="640"/>
                  </a:lnTo>
                  <a:lnTo>
                    <a:pt x="658" y="643"/>
                  </a:lnTo>
                  <a:lnTo>
                    <a:pt x="654" y="643"/>
                  </a:lnTo>
                  <a:lnTo>
                    <a:pt x="680" y="637"/>
                  </a:lnTo>
                  <a:lnTo>
                    <a:pt x="677" y="638"/>
                  </a:lnTo>
                  <a:lnTo>
                    <a:pt x="730" y="604"/>
                  </a:lnTo>
                  <a:lnTo>
                    <a:pt x="729" y="605"/>
                  </a:lnTo>
                  <a:lnTo>
                    <a:pt x="785" y="553"/>
                  </a:lnTo>
                  <a:lnTo>
                    <a:pt x="841" y="485"/>
                  </a:lnTo>
                  <a:lnTo>
                    <a:pt x="899" y="404"/>
                  </a:lnTo>
                  <a:lnTo>
                    <a:pt x="960" y="311"/>
                  </a:lnTo>
                  <a:lnTo>
                    <a:pt x="1021" y="210"/>
                  </a:lnTo>
                  <a:lnTo>
                    <a:pt x="1078" y="111"/>
                  </a:lnTo>
                  <a:lnTo>
                    <a:pt x="1096" y="121"/>
                  </a:lnTo>
                  <a:lnTo>
                    <a:pt x="1038" y="221"/>
                  </a:lnTo>
                  <a:lnTo>
                    <a:pt x="977" y="322"/>
                  </a:lnTo>
                  <a:lnTo>
                    <a:pt x="916" y="415"/>
                  </a:lnTo>
                  <a:lnTo>
                    <a:pt x="856" y="498"/>
                  </a:lnTo>
                  <a:lnTo>
                    <a:pt x="798" y="568"/>
                  </a:lnTo>
                  <a:lnTo>
                    <a:pt x="742" y="620"/>
                  </a:lnTo>
                  <a:cubicBezTo>
                    <a:pt x="742" y="620"/>
                    <a:pt x="741" y="621"/>
                    <a:pt x="741" y="621"/>
                  </a:cubicBezTo>
                  <a:lnTo>
                    <a:pt x="688" y="655"/>
                  </a:lnTo>
                  <a:cubicBezTo>
                    <a:pt x="687" y="656"/>
                    <a:pt x="686" y="656"/>
                    <a:pt x="685" y="656"/>
                  </a:cubicBezTo>
                  <a:lnTo>
                    <a:pt x="659" y="662"/>
                  </a:lnTo>
                  <a:cubicBezTo>
                    <a:pt x="658" y="662"/>
                    <a:pt x="656" y="663"/>
                    <a:pt x="655" y="662"/>
                  </a:cubicBezTo>
                  <a:lnTo>
                    <a:pt x="630" y="659"/>
                  </a:lnTo>
                  <a:cubicBezTo>
                    <a:pt x="629" y="659"/>
                    <a:pt x="628" y="659"/>
                    <a:pt x="627" y="658"/>
                  </a:cubicBezTo>
                  <a:lnTo>
                    <a:pt x="603" y="646"/>
                  </a:lnTo>
                  <a:cubicBezTo>
                    <a:pt x="602" y="646"/>
                    <a:pt x="602" y="646"/>
                    <a:pt x="601" y="645"/>
                  </a:cubicBezTo>
                  <a:lnTo>
                    <a:pt x="577" y="627"/>
                  </a:lnTo>
                  <a:cubicBezTo>
                    <a:pt x="577" y="627"/>
                    <a:pt x="576" y="627"/>
                    <a:pt x="576" y="626"/>
                  </a:cubicBezTo>
                  <a:lnTo>
                    <a:pt x="529" y="572"/>
                  </a:lnTo>
                  <a:lnTo>
                    <a:pt x="484" y="509"/>
                  </a:lnTo>
                  <a:lnTo>
                    <a:pt x="441" y="448"/>
                  </a:lnTo>
                  <a:lnTo>
                    <a:pt x="398" y="398"/>
                  </a:lnTo>
                  <a:lnTo>
                    <a:pt x="399" y="399"/>
                  </a:lnTo>
                  <a:lnTo>
                    <a:pt x="378" y="382"/>
                  </a:lnTo>
                  <a:lnTo>
                    <a:pt x="380" y="383"/>
                  </a:lnTo>
                  <a:lnTo>
                    <a:pt x="359" y="373"/>
                  </a:lnTo>
                  <a:lnTo>
                    <a:pt x="363" y="374"/>
                  </a:lnTo>
                  <a:lnTo>
                    <a:pt x="342" y="373"/>
                  </a:lnTo>
                  <a:lnTo>
                    <a:pt x="346" y="373"/>
                  </a:lnTo>
                  <a:lnTo>
                    <a:pt x="325" y="382"/>
                  </a:lnTo>
                  <a:lnTo>
                    <a:pt x="328" y="380"/>
                  </a:lnTo>
                  <a:lnTo>
                    <a:pt x="287" y="420"/>
                  </a:lnTo>
                  <a:lnTo>
                    <a:pt x="289" y="418"/>
                  </a:lnTo>
                  <a:lnTo>
                    <a:pt x="248" y="478"/>
                  </a:lnTo>
                  <a:lnTo>
                    <a:pt x="209" y="555"/>
                  </a:lnTo>
                  <a:lnTo>
                    <a:pt x="171" y="649"/>
                  </a:lnTo>
                  <a:lnTo>
                    <a:pt x="132" y="754"/>
                  </a:lnTo>
                  <a:lnTo>
                    <a:pt x="94" y="867"/>
                  </a:lnTo>
                  <a:lnTo>
                    <a:pt x="19" y="1110"/>
                  </a:lnTo>
                  <a:lnTo>
                    <a:pt x="0" y="1105"/>
                  </a:lnTo>
                  <a:close/>
                  <a:moveTo>
                    <a:pt x="1004" y="99"/>
                  </a:moveTo>
                  <a:lnTo>
                    <a:pt x="1153" y="0"/>
                  </a:lnTo>
                  <a:lnTo>
                    <a:pt x="1143" y="179"/>
                  </a:lnTo>
                  <a:lnTo>
                    <a:pt x="1004" y="99"/>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0" name="Freeform 133"/>
            <p:cNvSpPr>
              <a:spLocks/>
            </p:cNvSpPr>
            <p:nvPr/>
          </p:nvSpPr>
          <p:spPr bwMode="auto">
            <a:xfrm>
              <a:off x="4957831" y="3906823"/>
              <a:ext cx="1323899" cy="423880"/>
            </a:xfrm>
            <a:custGeom>
              <a:avLst/>
              <a:gdLst>
                <a:gd name="T0" fmla="*/ 0 w 1596"/>
                <a:gd name="T1" fmla="*/ 0 h 511"/>
                <a:gd name="T2" fmla="*/ 1596 w 1596"/>
                <a:gd name="T3" fmla="*/ 0 h 511"/>
                <a:gd name="T4" fmla="*/ 1596 w 1596"/>
                <a:gd name="T5" fmla="*/ 447 h 511"/>
                <a:gd name="T6" fmla="*/ 1532 w 1596"/>
                <a:gd name="T7" fmla="*/ 511 h 511"/>
                <a:gd name="T8" fmla="*/ 0 w 1596"/>
                <a:gd name="T9" fmla="*/ 511 h 511"/>
                <a:gd name="T10" fmla="*/ 0 w 1596"/>
                <a:gd name="T11" fmla="*/ 0 h 511"/>
              </a:gdLst>
              <a:ahLst/>
              <a:cxnLst>
                <a:cxn ang="0">
                  <a:pos x="T0" y="T1"/>
                </a:cxn>
                <a:cxn ang="0">
                  <a:pos x="T2" y="T3"/>
                </a:cxn>
                <a:cxn ang="0">
                  <a:pos x="T4" y="T5"/>
                </a:cxn>
                <a:cxn ang="0">
                  <a:pos x="T6" y="T7"/>
                </a:cxn>
                <a:cxn ang="0">
                  <a:pos x="T8" y="T9"/>
                </a:cxn>
                <a:cxn ang="0">
                  <a:pos x="T10" y="T11"/>
                </a:cxn>
              </a:cxnLst>
              <a:rect l="0" t="0" r="r" b="b"/>
              <a:pathLst>
                <a:path w="1596" h="511">
                  <a:moveTo>
                    <a:pt x="0" y="0"/>
                  </a:moveTo>
                  <a:lnTo>
                    <a:pt x="1596" y="0"/>
                  </a:lnTo>
                  <a:lnTo>
                    <a:pt x="1596" y="447"/>
                  </a:lnTo>
                  <a:lnTo>
                    <a:pt x="1532" y="511"/>
                  </a:lnTo>
                  <a:lnTo>
                    <a:pt x="0" y="511"/>
                  </a:lnTo>
                  <a:lnTo>
                    <a:pt x="0"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1" name="Freeform 134"/>
            <p:cNvSpPr>
              <a:spLocks/>
            </p:cNvSpPr>
            <p:nvPr/>
          </p:nvSpPr>
          <p:spPr bwMode="auto">
            <a:xfrm>
              <a:off x="6228642" y="4191346"/>
              <a:ext cx="53089" cy="53089"/>
            </a:xfrm>
            <a:custGeom>
              <a:avLst/>
              <a:gdLst>
                <a:gd name="T0" fmla="*/ 0 w 64"/>
                <a:gd name="T1" fmla="*/ 64 h 64"/>
                <a:gd name="T2" fmla="*/ 13 w 64"/>
                <a:gd name="T3" fmla="*/ 13 h 64"/>
                <a:gd name="T4" fmla="*/ 64 w 64"/>
                <a:gd name="T5" fmla="*/ 0 h 64"/>
                <a:gd name="T6" fmla="*/ 0 w 64"/>
                <a:gd name="T7" fmla="*/ 64 h 64"/>
              </a:gdLst>
              <a:ahLst/>
              <a:cxnLst>
                <a:cxn ang="0">
                  <a:pos x="T0" y="T1"/>
                </a:cxn>
                <a:cxn ang="0">
                  <a:pos x="T2" y="T3"/>
                </a:cxn>
                <a:cxn ang="0">
                  <a:pos x="T4" y="T5"/>
                </a:cxn>
                <a:cxn ang="0">
                  <a:pos x="T6" y="T7"/>
                </a:cxn>
              </a:cxnLst>
              <a:rect l="0" t="0" r="r" b="b"/>
              <a:pathLst>
                <a:path w="64" h="64">
                  <a:moveTo>
                    <a:pt x="0" y="64"/>
                  </a:moveTo>
                  <a:lnTo>
                    <a:pt x="13" y="13"/>
                  </a:lnTo>
                  <a:lnTo>
                    <a:pt x="64" y="0"/>
                  </a:lnTo>
                  <a:lnTo>
                    <a:pt x="0" y="64"/>
                  </a:lnTo>
                  <a:close/>
                </a:path>
              </a:pathLst>
            </a:custGeom>
            <a:solidFill>
              <a:srgbClr val="CDC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2" name="Freeform 135"/>
            <p:cNvSpPr>
              <a:spLocks/>
            </p:cNvSpPr>
            <p:nvPr/>
          </p:nvSpPr>
          <p:spPr bwMode="auto">
            <a:xfrm>
              <a:off x="4953684" y="3902676"/>
              <a:ext cx="1332194" cy="431346"/>
            </a:xfrm>
            <a:custGeom>
              <a:avLst/>
              <a:gdLst>
                <a:gd name="T0" fmla="*/ 2781 w 2913"/>
                <a:gd name="T1" fmla="*/ 935 h 944"/>
                <a:gd name="T2" fmla="*/ 2804 w 2913"/>
                <a:gd name="T3" fmla="*/ 842 h 944"/>
                <a:gd name="T4" fmla="*/ 2810 w 2913"/>
                <a:gd name="T5" fmla="*/ 836 h 944"/>
                <a:gd name="T6" fmla="*/ 2903 w 2913"/>
                <a:gd name="T7" fmla="*/ 813 h 944"/>
                <a:gd name="T8" fmla="*/ 2911 w 2913"/>
                <a:gd name="T9" fmla="*/ 817 h 944"/>
                <a:gd name="T10" fmla="*/ 2910 w 2913"/>
                <a:gd name="T11" fmla="*/ 826 h 944"/>
                <a:gd name="T12" fmla="*/ 2794 w 2913"/>
                <a:gd name="T13" fmla="*/ 942 h 944"/>
                <a:gd name="T14" fmla="*/ 2788 w 2913"/>
                <a:gd name="T15" fmla="*/ 944 h 944"/>
                <a:gd name="T16" fmla="*/ 8 w 2913"/>
                <a:gd name="T17" fmla="*/ 944 h 944"/>
                <a:gd name="T18" fmla="*/ 0 w 2913"/>
                <a:gd name="T19" fmla="*/ 936 h 944"/>
                <a:gd name="T20" fmla="*/ 0 w 2913"/>
                <a:gd name="T21" fmla="*/ 8 h 944"/>
                <a:gd name="T22" fmla="*/ 8 w 2913"/>
                <a:gd name="T23" fmla="*/ 0 h 944"/>
                <a:gd name="T24" fmla="*/ 2904 w 2913"/>
                <a:gd name="T25" fmla="*/ 0 h 944"/>
                <a:gd name="T26" fmla="*/ 2912 w 2913"/>
                <a:gd name="T27" fmla="*/ 8 h 944"/>
                <a:gd name="T28" fmla="*/ 2912 w 2913"/>
                <a:gd name="T29" fmla="*/ 820 h 944"/>
                <a:gd name="T30" fmla="*/ 2896 w 2913"/>
                <a:gd name="T31" fmla="*/ 820 h 944"/>
                <a:gd name="T32" fmla="*/ 2896 w 2913"/>
                <a:gd name="T33" fmla="*/ 8 h 944"/>
                <a:gd name="T34" fmla="*/ 2904 w 2913"/>
                <a:gd name="T35" fmla="*/ 16 h 944"/>
                <a:gd name="T36" fmla="*/ 8 w 2913"/>
                <a:gd name="T37" fmla="*/ 16 h 944"/>
                <a:gd name="T38" fmla="*/ 16 w 2913"/>
                <a:gd name="T39" fmla="*/ 8 h 944"/>
                <a:gd name="T40" fmla="*/ 16 w 2913"/>
                <a:gd name="T41" fmla="*/ 936 h 944"/>
                <a:gd name="T42" fmla="*/ 8 w 2913"/>
                <a:gd name="T43" fmla="*/ 928 h 944"/>
                <a:gd name="T44" fmla="*/ 2788 w 2913"/>
                <a:gd name="T45" fmla="*/ 928 h 944"/>
                <a:gd name="T46" fmla="*/ 2783 w 2913"/>
                <a:gd name="T47" fmla="*/ 931 h 944"/>
                <a:gd name="T48" fmla="*/ 2899 w 2913"/>
                <a:gd name="T49" fmla="*/ 815 h 944"/>
                <a:gd name="T50" fmla="*/ 2906 w 2913"/>
                <a:gd name="T51" fmla="*/ 828 h 944"/>
                <a:gd name="T52" fmla="*/ 2814 w 2913"/>
                <a:gd name="T53" fmla="*/ 851 h 944"/>
                <a:gd name="T54" fmla="*/ 2819 w 2913"/>
                <a:gd name="T55" fmla="*/ 846 h 944"/>
                <a:gd name="T56" fmla="*/ 2796 w 2913"/>
                <a:gd name="T57" fmla="*/ 938 h 944"/>
                <a:gd name="T58" fmla="*/ 2781 w 2913"/>
                <a:gd name="T59" fmla="*/ 93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13" h="944">
                  <a:moveTo>
                    <a:pt x="2781" y="935"/>
                  </a:moveTo>
                  <a:lnTo>
                    <a:pt x="2804" y="842"/>
                  </a:lnTo>
                  <a:cubicBezTo>
                    <a:pt x="2805" y="839"/>
                    <a:pt x="2807" y="837"/>
                    <a:pt x="2810" y="836"/>
                  </a:cubicBezTo>
                  <a:lnTo>
                    <a:pt x="2903" y="813"/>
                  </a:lnTo>
                  <a:cubicBezTo>
                    <a:pt x="2906" y="812"/>
                    <a:pt x="2910" y="813"/>
                    <a:pt x="2911" y="817"/>
                  </a:cubicBezTo>
                  <a:cubicBezTo>
                    <a:pt x="2913" y="820"/>
                    <a:pt x="2913" y="824"/>
                    <a:pt x="2910" y="826"/>
                  </a:cubicBezTo>
                  <a:lnTo>
                    <a:pt x="2794" y="942"/>
                  </a:lnTo>
                  <a:cubicBezTo>
                    <a:pt x="2793" y="944"/>
                    <a:pt x="2791" y="944"/>
                    <a:pt x="2788" y="944"/>
                  </a:cubicBezTo>
                  <a:lnTo>
                    <a:pt x="8" y="944"/>
                  </a:lnTo>
                  <a:cubicBezTo>
                    <a:pt x="4" y="944"/>
                    <a:pt x="0" y="941"/>
                    <a:pt x="0" y="936"/>
                  </a:cubicBezTo>
                  <a:lnTo>
                    <a:pt x="0" y="8"/>
                  </a:lnTo>
                  <a:cubicBezTo>
                    <a:pt x="0" y="4"/>
                    <a:pt x="4" y="0"/>
                    <a:pt x="8" y="0"/>
                  </a:cubicBezTo>
                  <a:lnTo>
                    <a:pt x="2904" y="0"/>
                  </a:lnTo>
                  <a:cubicBezTo>
                    <a:pt x="2909" y="0"/>
                    <a:pt x="2912" y="4"/>
                    <a:pt x="2912" y="8"/>
                  </a:cubicBezTo>
                  <a:lnTo>
                    <a:pt x="2912" y="820"/>
                  </a:lnTo>
                  <a:lnTo>
                    <a:pt x="2896" y="820"/>
                  </a:lnTo>
                  <a:lnTo>
                    <a:pt x="2896" y="8"/>
                  </a:lnTo>
                  <a:lnTo>
                    <a:pt x="2904" y="16"/>
                  </a:lnTo>
                  <a:lnTo>
                    <a:pt x="8" y="16"/>
                  </a:lnTo>
                  <a:lnTo>
                    <a:pt x="16" y="8"/>
                  </a:lnTo>
                  <a:lnTo>
                    <a:pt x="16" y="936"/>
                  </a:lnTo>
                  <a:lnTo>
                    <a:pt x="8" y="928"/>
                  </a:lnTo>
                  <a:lnTo>
                    <a:pt x="2788" y="928"/>
                  </a:lnTo>
                  <a:lnTo>
                    <a:pt x="2783" y="931"/>
                  </a:lnTo>
                  <a:lnTo>
                    <a:pt x="2899" y="815"/>
                  </a:lnTo>
                  <a:lnTo>
                    <a:pt x="2906" y="828"/>
                  </a:lnTo>
                  <a:lnTo>
                    <a:pt x="2814" y="851"/>
                  </a:lnTo>
                  <a:lnTo>
                    <a:pt x="2819" y="846"/>
                  </a:lnTo>
                  <a:lnTo>
                    <a:pt x="2796" y="938"/>
                  </a:lnTo>
                  <a:lnTo>
                    <a:pt x="2781" y="935"/>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3" name="Rectangle 136"/>
            <p:cNvSpPr>
              <a:spLocks noChangeArrowheads="1"/>
            </p:cNvSpPr>
            <p:nvPr/>
          </p:nvSpPr>
          <p:spPr bwMode="auto">
            <a:xfrm>
              <a:off x="5053225" y="3959083"/>
              <a:ext cx="78867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Resulting  Data</a:t>
              </a:r>
              <a:endParaRPr lang="en-US" altLang="en-US" dirty="0">
                <a:latin typeface="Arial" panose="020B0604020202020204" pitchFamily="34" charset="0"/>
              </a:endParaRPr>
            </a:p>
          </p:txBody>
        </p:sp>
        <p:sp>
          <p:nvSpPr>
            <p:cNvPr id="5216" name="Rectangle 137"/>
            <p:cNvSpPr>
              <a:spLocks noChangeArrowheads="1"/>
            </p:cNvSpPr>
            <p:nvPr/>
          </p:nvSpPr>
          <p:spPr bwMode="auto">
            <a:xfrm>
              <a:off x="5053225" y="4134109"/>
              <a:ext cx="100668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Encryption key blob</a:t>
              </a:r>
              <a:endParaRPr lang="en-US" altLang="en-US" dirty="0">
                <a:latin typeface="Arial" panose="020B0604020202020204" pitchFamily="34" charset="0"/>
              </a:endParaRPr>
            </a:p>
          </p:txBody>
        </p:sp>
        <p:sp>
          <p:nvSpPr>
            <p:cNvPr id="5217" name="Freeform 138"/>
            <p:cNvSpPr>
              <a:spLocks/>
            </p:cNvSpPr>
            <p:nvPr/>
          </p:nvSpPr>
          <p:spPr bwMode="auto">
            <a:xfrm>
              <a:off x="6662476" y="4864079"/>
              <a:ext cx="1381965" cy="461208"/>
            </a:xfrm>
            <a:custGeom>
              <a:avLst/>
              <a:gdLst>
                <a:gd name="T0" fmla="*/ 0 w 3024"/>
                <a:gd name="T1" fmla="*/ 168 h 1008"/>
                <a:gd name="T2" fmla="*/ 168 w 3024"/>
                <a:gd name="T3" fmla="*/ 0 h 1008"/>
                <a:gd name="T4" fmla="*/ 168 w 3024"/>
                <a:gd name="T5" fmla="*/ 0 h 1008"/>
                <a:gd name="T6" fmla="*/ 168 w 3024"/>
                <a:gd name="T7" fmla="*/ 0 h 1008"/>
                <a:gd name="T8" fmla="*/ 2856 w 3024"/>
                <a:gd name="T9" fmla="*/ 0 h 1008"/>
                <a:gd name="T10" fmla="*/ 2856 w 3024"/>
                <a:gd name="T11" fmla="*/ 0 h 1008"/>
                <a:gd name="T12" fmla="*/ 3024 w 3024"/>
                <a:gd name="T13" fmla="*/ 168 h 1008"/>
                <a:gd name="T14" fmla="*/ 3024 w 3024"/>
                <a:gd name="T15" fmla="*/ 168 h 1008"/>
                <a:gd name="T16" fmla="*/ 3024 w 3024"/>
                <a:gd name="T17" fmla="*/ 168 h 1008"/>
                <a:gd name="T18" fmla="*/ 3024 w 3024"/>
                <a:gd name="T19" fmla="*/ 840 h 1008"/>
                <a:gd name="T20" fmla="*/ 3024 w 3024"/>
                <a:gd name="T21" fmla="*/ 840 h 1008"/>
                <a:gd name="T22" fmla="*/ 2856 w 3024"/>
                <a:gd name="T23" fmla="*/ 1008 h 1008"/>
                <a:gd name="T24" fmla="*/ 2856 w 3024"/>
                <a:gd name="T25" fmla="*/ 1008 h 1008"/>
                <a:gd name="T26" fmla="*/ 2856 w 3024"/>
                <a:gd name="T27" fmla="*/ 1008 h 1008"/>
                <a:gd name="T28" fmla="*/ 168 w 3024"/>
                <a:gd name="T29" fmla="*/ 1008 h 1008"/>
                <a:gd name="T30" fmla="*/ 168 w 3024"/>
                <a:gd name="T31" fmla="*/ 1008 h 1008"/>
                <a:gd name="T32" fmla="*/ 0 w 3024"/>
                <a:gd name="T33" fmla="*/ 840 h 1008"/>
                <a:gd name="T34" fmla="*/ 0 w 3024"/>
                <a:gd name="T35" fmla="*/ 840 h 1008"/>
                <a:gd name="T36" fmla="*/ 0 w 3024"/>
                <a:gd name="T37" fmla="*/ 16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4" h="1008">
                  <a:moveTo>
                    <a:pt x="0" y="168"/>
                  </a:moveTo>
                  <a:cubicBezTo>
                    <a:pt x="0" y="76"/>
                    <a:pt x="76" y="0"/>
                    <a:pt x="168" y="0"/>
                  </a:cubicBezTo>
                  <a:cubicBezTo>
                    <a:pt x="168" y="0"/>
                    <a:pt x="168" y="0"/>
                    <a:pt x="168" y="0"/>
                  </a:cubicBezTo>
                  <a:lnTo>
                    <a:pt x="168" y="0"/>
                  </a:lnTo>
                  <a:lnTo>
                    <a:pt x="2856" y="0"/>
                  </a:lnTo>
                  <a:cubicBezTo>
                    <a:pt x="2949" y="0"/>
                    <a:pt x="3024" y="76"/>
                    <a:pt x="3024" y="168"/>
                  </a:cubicBezTo>
                  <a:cubicBezTo>
                    <a:pt x="3024" y="168"/>
                    <a:pt x="3024" y="168"/>
                    <a:pt x="3024" y="168"/>
                  </a:cubicBezTo>
                  <a:lnTo>
                    <a:pt x="3024" y="168"/>
                  </a:lnTo>
                  <a:lnTo>
                    <a:pt x="3024" y="840"/>
                  </a:lnTo>
                  <a:cubicBezTo>
                    <a:pt x="3024" y="933"/>
                    <a:pt x="2949" y="1008"/>
                    <a:pt x="2856" y="1008"/>
                  </a:cubicBezTo>
                  <a:cubicBezTo>
                    <a:pt x="2856" y="1008"/>
                    <a:pt x="2856" y="1008"/>
                    <a:pt x="2856" y="1008"/>
                  </a:cubicBezTo>
                  <a:lnTo>
                    <a:pt x="2856" y="1008"/>
                  </a:lnTo>
                  <a:lnTo>
                    <a:pt x="168" y="1008"/>
                  </a:lnTo>
                  <a:cubicBezTo>
                    <a:pt x="76" y="1008"/>
                    <a:pt x="0" y="933"/>
                    <a:pt x="0" y="840"/>
                  </a:cubicBezTo>
                  <a:cubicBezTo>
                    <a:pt x="0" y="840"/>
                    <a:pt x="0" y="840"/>
                    <a:pt x="0" y="840"/>
                  </a:cubicBezTo>
                  <a:lnTo>
                    <a:pt x="0" y="168"/>
                  </a:lnTo>
                  <a:close/>
                </a:path>
              </a:pathLst>
            </a:custGeom>
            <a:solidFill>
              <a:srgbClr val="92D05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8" name="Freeform 139"/>
            <p:cNvSpPr>
              <a:spLocks noEditPoints="1"/>
            </p:cNvSpPr>
            <p:nvPr/>
          </p:nvSpPr>
          <p:spPr bwMode="auto">
            <a:xfrm>
              <a:off x="6650863" y="4853295"/>
              <a:ext cx="1405191" cy="482775"/>
            </a:xfrm>
            <a:custGeom>
              <a:avLst/>
              <a:gdLst>
                <a:gd name="T0" fmla="*/ 4 w 3072"/>
                <a:gd name="T1" fmla="*/ 156 h 1056"/>
                <a:gd name="T2" fmla="*/ 15 w 3072"/>
                <a:gd name="T3" fmla="*/ 120 h 1056"/>
                <a:gd name="T4" fmla="*/ 55 w 3072"/>
                <a:gd name="T5" fmla="*/ 61 h 1056"/>
                <a:gd name="T6" fmla="*/ 114 w 3072"/>
                <a:gd name="T7" fmla="*/ 18 h 1056"/>
                <a:gd name="T8" fmla="*/ 151 w 3072"/>
                <a:gd name="T9" fmla="*/ 5 h 1056"/>
                <a:gd name="T10" fmla="*/ 190 w 3072"/>
                <a:gd name="T11" fmla="*/ 1 h 1056"/>
                <a:gd name="T12" fmla="*/ 2917 w 3072"/>
                <a:gd name="T13" fmla="*/ 4 h 1056"/>
                <a:gd name="T14" fmla="*/ 2953 w 3072"/>
                <a:gd name="T15" fmla="*/ 15 h 1056"/>
                <a:gd name="T16" fmla="*/ 3013 w 3072"/>
                <a:gd name="T17" fmla="*/ 55 h 1056"/>
                <a:gd name="T18" fmla="*/ 3055 w 3072"/>
                <a:gd name="T19" fmla="*/ 114 h 1056"/>
                <a:gd name="T20" fmla="*/ 3068 w 3072"/>
                <a:gd name="T21" fmla="*/ 151 h 1056"/>
                <a:gd name="T22" fmla="*/ 3072 w 3072"/>
                <a:gd name="T23" fmla="*/ 190 h 1056"/>
                <a:gd name="T24" fmla="*/ 3069 w 3072"/>
                <a:gd name="T25" fmla="*/ 901 h 1056"/>
                <a:gd name="T26" fmla="*/ 3058 w 3072"/>
                <a:gd name="T27" fmla="*/ 937 h 1056"/>
                <a:gd name="T28" fmla="*/ 3019 w 3072"/>
                <a:gd name="T29" fmla="*/ 997 h 1056"/>
                <a:gd name="T30" fmla="*/ 2959 w 3072"/>
                <a:gd name="T31" fmla="*/ 1039 h 1056"/>
                <a:gd name="T32" fmla="*/ 2922 w 3072"/>
                <a:gd name="T33" fmla="*/ 1052 h 1056"/>
                <a:gd name="T34" fmla="*/ 2883 w 3072"/>
                <a:gd name="T35" fmla="*/ 1056 h 1056"/>
                <a:gd name="T36" fmla="*/ 156 w 3072"/>
                <a:gd name="T37" fmla="*/ 1053 h 1056"/>
                <a:gd name="T38" fmla="*/ 120 w 3072"/>
                <a:gd name="T39" fmla="*/ 1042 h 1056"/>
                <a:gd name="T40" fmla="*/ 61 w 3072"/>
                <a:gd name="T41" fmla="*/ 1003 h 1056"/>
                <a:gd name="T42" fmla="*/ 18 w 3072"/>
                <a:gd name="T43" fmla="*/ 943 h 1056"/>
                <a:gd name="T44" fmla="*/ 5 w 3072"/>
                <a:gd name="T45" fmla="*/ 906 h 1056"/>
                <a:gd name="T46" fmla="*/ 1 w 3072"/>
                <a:gd name="T47" fmla="*/ 867 h 1056"/>
                <a:gd name="T48" fmla="*/ 48 w 3072"/>
                <a:gd name="T49" fmla="*/ 862 h 1056"/>
                <a:gd name="T50" fmla="*/ 50 w 3072"/>
                <a:gd name="T51" fmla="*/ 891 h 1056"/>
                <a:gd name="T52" fmla="*/ 57 w 3072"/>
                <a:gd name="T53" fmla="*/ 916 h 1056"/>
                <a:gd name="T54" fmla="*/ 88 w 3072"/>
                <a:gd name="T55" fmla="*/ 964 h 1056"/>
                <a:gd name="T56" fmla="*/ 135 w 3072"/>
                <a:gd name="T57" fmla="*/ 997 h 1056"/>
                <a:gd name="T58" fmla="*/ 161 w 3072"/>
                <a:gd name="T59" fmla="*/ 1006 h 1056"/>
                <a:gd name="T60" fmla="*/ 2878 w 3072"/>
                <a:gd name="T61" fmla="*/ 1009 h 1056"/>
                <a:gd name="T62" fmla="*/ 2907 w 3072"/>
                <a:gd name="T63" fmla="*/ 1007 h 1056"/>
                <a:gd name="T64" fmla="*/ 2932 w 3072"/>
                <a:gd name="T65" fmla="*/ 999 h 1056"/>
                <a:gd name="T66" fmla="*/ 2979 w 3072"/>
                <a:gd name="T67" fmla="*/ 970 h 1056"/>
                <a:gd name="T68" fmla="*/ 3013 w 3072"/>
                <a:gd name="T69" fmla="*/ 922 h 1056"/>
                <a:gd name="T70" fmla="*/ 3022 w 3072"/>
                <a:gd name="T71" fmla="*/ 896 h 1056"/>
                <a:gd name="T72" fmla="*/ 3025 w 3072"/>
                <a:gd name="T73" fmla="*/ 195 h 1056"/>
                <a:gd name="T74" fmla="*/ 3023 w 3072"/>
                <a:gd name="T75" fmla="*/ 166 h 1056"/>
                <a:gd name="T76" fmla="*/ 3016 w 3072"/>
                <a:gd name="T77" fmla="*/ 141 h 1056"/>
                <a:gd name="T78" fmla="*/ 2986 w 3072"/>
                <a:gd name="T79" fmla="*/ 94 h 1056"/>
                <a:gd name="T80" fmla="*/ 2938 w 3072"/>
                <a:gd name="T81" fmla="*/ 60 h 1056"/>
                <a:gd name="T82" fmla="*/ 2912 w 3072"/>
                <a:gd name="T83" fmla="*/ 51 h 1056"/>
                <a:gd name="T84" fmla="*/ 195 w 3072"/>
                <a:gd name="T85" fmla="*/ 48 h 1056"/>
                <a:gd name="T86" fmla="*/ 166 w 3072"/>
                <a:gd name="T87" fmla="*/ 50 h 1056"/>
                <a:gd name="T88" fmla="*/ 141 w 3072"/>
                <a:gd name="T89" fmla="*/ 57 h 1056"/>
                <a:gd name="T90" fmla="*/ 94 w 3072"/>
                <a:gd name="T91" fmla="*/ 88 h 1056"/>
                <a:gd name="T92" fmla="*/ 60 w 3072"/>
                <a:gd name="T93" fmla="*/ 135 h 1056"/>
                <a:gd name="T94" fmla="*/ 51 w 3072"/>
                <a:gd name="T95" fmla="*/ 161 h 1056"/>
                <a:gd name="T96" fmla="*/ 48 w 3072"/>
                <a:gd name="T97" fmla="*/ 862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72" h="1056">
                  <a:moveTo>
                    <a:pt x="0" y="192"/>
                  </a:moveTo>
                  <a:lnTo>
                    <a:pt x="4" y="156"/>
                  </a:lnTo>
                  <a:cubicBezTo>
                    <a:pt x="4" y="155"/>
                    <a:pt x="4" y="153"/>
                    <a:pt x="5" y="151"/>
                  </a:cubicBezTo>
                  <a:lnTo>
                    <a:pt x="15" y="120"/>
                  </a:lnTo>
                  <a:cubicBezTo>
                    <a:pt x="15" y="118"/>
                    <a:pt x="16" y="116"/>
                    <a:pt x="18" y="114"/>
                  </a:cubicBezTo>
                  <a:lnTo>
                    <a:pt x="55" y="61"/>
                  </a:lnTo>
                  <a:cubicBezTo>
                    <a:pt x="56" y="58"/>
                    <a:pt x="58" y="56"/>
                    <a:pt x="61" y="55"/>
                  </a:cubicBezTo>
                  <a:lnTo>
                    <a:pt x="114" y="18"/>
                  </a:lnTo>
                  <a:cubicBezTo>
                    <a:pt x="116" y="16"/>
                    <a:pt x="118" y="15"/>
                    <a:pt x="120" y="15"/>
                  </a:cubicBezTo>
                  <a:lnTo>
                    <a:pt x="151" y="5"/>
                  </a:lnTo>
                  <a:cubicBezTo>
                    <a:pt x="153" y="4"/>
                    <a:pt x="155" y="4"/>
                    <a:pt x="156" y="4"/>
                  </a:cubicBezTo>
                  <a:lnTo>
                    <a:pt x="190" y="1"/>
                  </a:lnTo>
                  <a:lnTo>
                    <a:pt x="2880" y="0"/>
                  </a:lnTo>
                  <a:lnTo>
                    <a:pt x="2917" y="4"/>
                  </a:lnTo>
                  <a:cubicBezTo>
                    <a:pt x="2918" y="4"/>
                    <a:pt x="2920" y="4"/>
                    <a:pt x="2922" y="5"/>
                  </a:cubicBezTo>
                  <a:lnTo>
                    <a:pt x="2953" y="15"/>
                  </a:lnTo>
                  <a:cubicBezTo>
                    <a:pt x="2955" y="15"/>
                    <a:pt x="2957" y="16"/>
                    <a:pt x="2959" y="18"/>
                  </a:cubicBezTo>
                  <a:lnTo>
                    <a:pt x="3013" y="55"/>
                  </a:lnTo>
                  <a:cubicBezTo>
                    <a:pt x="3016" y="56"/>
                    <a:pt x="3018" y="59"/>
                    <a:pt x="3019" y="61"/>
                  </a:cubicBezTo>
                  <a:lnTo>
                    <a:pt x="3055" y="114"/>
                  </a:lnTo>
                  <a:cubicBezTo>
                    <a:pt x="3057" y="116"/>
                    <a:pt x="3058" y="118"/>
                    <a:pt x="3058" y="120"/>
                  </a:cubicBezTo>
                  <a:lnTo>
                    <a:pt x="3068" y="151"/>
                  </a:lnTo>
                  <a:cubicBezTo>
                    <a:pt x="3069" y="153"/>
                    <a:pt x="3069" y="155"/>
                    <a:pt x="3069" y="156"/>
                  </a:cubicBezTo>
                  <a:lnTo>
                    <a:pt x="3072" y="190"/>
                  </a:lnTo>
                  <a:lnTo>
                    <a:pt x="3072" y="864"/>
                  </a:lnTo>
                  <a:lnTo>
                    <a:pt x="3069" y="901"/>
                  </a:lnTo>
                  <a:cubicBezTo>
                    <a:pt x="3069" y="902"/>
                    <a:pt x="3069" y="904"/>
                    <a:pt x="3068" y="906"/>
                  </a:cubicBezTo>
                  <a:lnTo>
                    <a:pt x="3058" y="937"/>
                  </a:lnTo>
                  <a:cubicBezTo>
                    <a:pt x="3058" y="939"/>
                    <a:pt x="3057" y="941"/>
                    <a:pt x="3055" y="943"/>
                  </a:cubicBezTo>
                  <a:lnTo>
                    <a:pt x="3019" y="997"/>
                  </a:lnTo>
                  <a:cubicBezTo>
                    <a:pt x="3018" y="999"/>
                    <a:pt x="3015" y="1002"/>
                    <a:pt x="3013" y="1003"/>
                  </a:cubicBezTo>
                  <a:lnTo>
                    <a:pt x="2959" y="1039"/>
                  </a:lnTo>
                  <a:cubicBezTo>
                    <a:pt x="2957" y="1041"/>
                    <a:pt x="2955" y="1042"/>
                    <a:pt x="2953" y="1042"/>
                  </a:cubicBezTo>
                  <a:lnTo>
                    <a:pt x="2922" y="1052"/>
                  </a:lnTo>
                  <a:cubicBezTo>
                    <a:pt x="2920" y="1053"/>
                    <a:pt x="2918" y="1053"/>
                    <a:pt x="2917" y="1053"/>
                  </a:cubicBezTo>
                  <a:lnTo>
                    <a:pt x="2883" y="1056"/>
                  </a:lnTo>
                  <a:lnTo>
                    <a:pt x="192" y="1056"/>
                  </a:lnTo>
                  <a:lnTo>
                    <a:pt x="156" y="1053"/>
                  </a:lnTo>
                  <a:cubicBezTo>
                    <a:pt x="155" y="1053"/>
                    <a:pt x="153" y="1053"/>
                    <a:pt x="151" y="1052"/>
                  </a:cubicBezTo>
                  <a:lnTo>
                    <a:pt x="120" y="1042"/>
                  </a:lnTo>
                  <a:cubicBezTo>
                    <a:pt x="118" y="1042"/>
                    <a:pt x="116" y="1041"/>
                    <a:pt x="114" y="1039"/>
                  </a:cubicBezTo>
                  <a:lnTo>
                    <a:pt x="61" y="1003"/>
                  </a:lnTo>
                  <a:cubicBezTo>
                    <a:pt x="59" y="1002"/>
                    <a:pt x="56" y="1000"/>
                    <a:pt x="55" y="997"/>
                  </a:cubicBezTo>
                  <a:lnTo>
                    <a:pt x="18" y="943"/>
                  </a:lnTo>
                  <a:cubicBezTo>
                    <a:pt x="16" y="941"/>
                    <a:pt x="15" y="939"/>
                    <a:pt x="15" y="937"/>
                  </a:cubicBezTo>
                  <a:lnTo>
                    <a:pt x="5" y="906"/>
                  </a:lnTo>
                  <a:cubicBezTo>
                    <a:pt x="4" y="904"/>
                    <a:pt x="4" y="902"/>
                    <a:pt x="4" y="901"/>
                  </a:cubicBezTo>
                  <a:lnTo>
                    <a:pt x="1" y="867"/>
                  </a:lnTo>
                  <a:lnTo>
                    <a:pt x="0" y="192"/>
                  </a:lnTo>
                  <a:close/>
                  <a:moveTo>
                    <a:pt x="48" y="862"/>
                  </a:moveTo>
                  <a:lnTo>
                    <a:pt x="51" y="896"/>
                  </a:lnTo>
                  <a:lnTo>
                    <a:pt x="50" y="891"/>
                  </a:lnTo>
                  <a:lnTo>
                    <a:pt x="60" y="922"/>
                  </a:lnTo>
                  <a:lnTo>
                    <a:pt x="57" y="916"/>
                  </a:lnTo>
                  <a:lnTo>
                    <a:pt x="94" y="970"/>
                  </a:lnTo>
                  <a:lnTo>
                    <a:pt x="88" y="964"/>
                  </a:lnTo>
                  <a:lnTo>
                    <a:pt x="141" y="1000"/>
                  </a:lnTo>
                  <a:lnTo>
                    <a:pt x="135" y="997"/>
                  </a:lnTo>
                  <a:lnTo>
                    <a:pt x="166" y="1007"/>
                  </a:lnTo>
                  <a:lnTo>
                    <a:pt x="161" y="1006"/>
                  </a:lnTo>
                  <a:lnTo>
                    <a:pt x="192" y="1008"/>
                  </a:lnTo>
                  <a:lnTo>
                    <a:pt x="2878" y="1009"/>
                  </a:lnTo>
                  <a:lnTo>
                    <a:pt x="2912" y="1006"/>
                  </a:lnTo>
                  <a:lnTo>
                    <a:pt x="2907" y="1007"/>
                  </a:lnTo>
                  <a:lnTo>
                    <a:pt x="2938" y="997"/>
                  </a:lnTo>
                  <a:lnTo>
                    <a:pt x="2932" y="999"/>
                  </a:lnTo>
                  <a:lnTo>
                    <a:pt x="2986" y="963"/>
                  </a:lnTo>
                  <a:lnTo>
                    <a:pt x="2979" y="970"/>
                  </a:lnTo>
                  <a:lnTo>
                    <a:pt x="3015" y="916"/>
                  </a:lnTo>
                  <a:lnTo>
                    <a:pt x="3013" y="922"/>
                  </a:lnTo>
                  <a:lnTo>
                    <a:pt x="3023" y="891"/>
                  </a:lnTo>
                  <a:lnTo>
                    <a:pt x="3022" y="896"/>
                  </a:lnTo>
                  <a:lnTo>
                    <a:pt x="3024" y="864"/>
                  </a:lnTo>
                  <a:lnTo>
                    <a:pt x="3025" y="195"/>
                  </a:lnTo>
                  <a:lnTo>
                    <a:pt x="3022" y="161"/>
                  </a:lnTo>
                  <a:lnTo>
                    <a:pt x="3023" y="166"/>
                  </a:lnTo>
                  <a:lnTo>
                    <a:pt x="3013" y="135"/>
                  </a:lnTo>
                  <a:lnTo>
                    <a:pt x="3016" y="141"/>
                  </a:lnTo>
                  <a:lnTo>
                    <a:pt x="2980" y="88"/>
                  </a:lnTo>
                  <a:lnTo>
                    <a:pt x="2986" y="94"/>
                  </a:lnTo>
                  <a:lnTo>
                    <a:pt x="2932" y="57"/>
                  </a:lnTo>
                  <a:lnTo>
                    <a:pt x="2938" y="60"/>
                  </a:lnTo>
                  <a:lnTo>
                    <a:pt x="2907" y="50"/>
                  </a:lnTo>
                  <a:lnTo>
                    <a:pt x="2912" y="51"/>
                  </a:lnTo>
                  <a:lnTo>
                    <a:pt x="2880" y="48"/>
                  </a:lnTo>
                  <a:lnTo>
                    <a:pt x="195" y="48"/>
                  </a:lnTo>
                  <a:lnTo>
                    <a:pt x="161" y="51"/>
                  </a:lnTo>
                  <a:lnTo>
                    <a:pt x="166" y="50"/>
                  </a:lnTo>
                  <a:lnTo>
                    <a:pt x="135" y="60"/>
                  </a:lnTo>
                  <a:lnTo>
                    <a:pt x="141" y="57"/>
                  </a:lnTo>
                  <a:lnTo>
                    <a:pt x="88" y="94"/>
                  </a:lnTo>
                  <a:lnTo>
                    <a:pt x="94" y="88"/>
                  </a:lnTo>
                  <a:lnTo>
                    <a:pt x="57" y="141"/>
                  </a:lnTo>
                  <a:lnTo>
                    <a:pt x="60" y="135"/>
                  </a:lnTo>
                  <a:lnTo>
                    <a:pt x="50" y="166"/>
                  </a:lnTo>
                  <a:lnTo>
                    <a:pt x="51" y="161"/>
                  </a:lnTo>
                  <a:lnTo>
                    <a:pt x="48" y="192"/>
                  </a:lnTo>
                  <a:lnTo>
                    <a:pt x="48" y="86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9" name="Rectangle 140"/>
            <p:cNvSpPr>
              <a:spLocks noChangeArrowheads="1"/>
            </p:cNvSpPr>
            <p:nvPr/>
          </p:nvSpPr>
          <p:spPr bwMode="auto">
            <a:xfrm>
              <a:off x="7075573" y="5029981"/>
              <a:ext cx="45525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dirty="0">
                  <a:solidFill>
                    <a:srgbClr val="000000"/>
                  </a:solidFill>
                  <a:latin typeface="Arial" panose="020B0604020202020204" pitchFamily="34" charset="0"/>
                </a:rPr>
                <a:t>OCOTP</a:t>
              </a:r>
              <a:endParaRPr lang="en-US" altLang="en-US" dirty="0">
                <a:latin typeface="Arial" panose="020B0604020202020204" pitchFamily="34" charset="0"/>
              </a:endParaRPr>
            </a:p>
          </p:txBody>
        </p:sp>
        <p:sp>
          <p:nvSpPr>
            <p:cNvPr id="5220" name="Freeform 141"/>
            <p:cNvSpPr>
              <a:spLocks noEditPoints="1"/>
            </p:cNvSpPr>
            <p:nvPr/>
          </p:nvSpPr>
          <p:spPr bwMode="auto">
            <a:xfrm>
              <a:off x="8047759" y="1556819"/>
              <a:ext cx="262125" cy="1166292"/>
            </a:xfrm>
            <a:custGeom>
              <a:avLst/>
              <a:gdLst>
                <a:gd name="T0" fmla="*/ 565 w 573"/>
                <a:gd name="T1" fmla="*/ 293 h 2552"/>
                <a:gd name="T2" fmla="*/ 546 w 573"/>
                <a:gd name="T3" fmla="*/ 848 h 2552"/>
                <a:gd name="T4" fmla="*/ 536 w 573"/>
                <a:gd name="T5" fmla="*/ 1098 h 2552"/>
                <a:gd name="T6" fmla="*/ 524 w 573"/>
                <a:gd name="T7" fmla="*/ 1318 h 2552"/>
                <a:gd name="T8" fmla="*/ 510 w 573"/>
                <a:gd name="T9" fmla="*/ 1503 h 2552"/>
                <a:gd name="T10" fmla="*/ 495 w 573"/>
                <a:gd name="T11" fmla="*/ 1646 h 2552"/>
                <a:gd name="T12" fmla="*/ 477 w 573"/>
                <a:gd name="T13" fmla="*/ 1740 h 2552"/>
                <a:gd name="T14" fmla="*/ 472 w 573"/>
                <a:gd name="T15" fmla="*/ 1754 h 2552"/>
                <a:gd name="T16" fmla="*/ 465 w 573"/>
                <a:gd name="T17" fmla="*/ 1763 h 2552"/>
                <a:gd name="T18" fmla="*/ 453 w 573"/>
                <a:gd name="T19" fmla="*/ 1767 h 2552"/>
                <a:gd name="T20" fmla="*/ 439 w 573"/>
                <a:gd name="T21" fmla="*/ 1760 h 2552"/>
                <a:gd name="T22" fmla="*/ 425 w 573"/>
                <a:gd name="T23" fmla="*/ 1731 h 2552"/>
                <a:gd name="T24" fmla="*/ 399 w 573"/>
                <a:gd name="T25" fmla="*/ 1629 h 2552"/>
                <a:gd name="T26" fmla="*/ 371 w 573"/>
                <a:gd name="T27" fmla="*/ 1486 h 2552"/>
                <a:gd name="T28" fmla="*/ 341 w 573"/>
                <a:gd name="T29" fmla="*/ 1328 h 2552"/>
                <a:gd name="T30" fmla="*/ 312 w 573"/>
                <a:gd name="T31" fmla="*/ 1183 h 2552"/>
                <a:gd name="T32" fmla="*/ 283 w 573"/>
                <a:gd name="T33" fmla="*/ 1076 h 2552"/>
                <a:gd name="T34" fmla="*/ 269 w 573"/>
                <a:gd name="T35" fmla="*/ 1048 h 2552"/>
                <a:gd name="T36" fmla="*/ 259 w 573"/>
                <a:gd name="T37" fmla="*/ 1040 h 2552"/>
                <a:gd name="T38" fmla="*/ 263 w 573"/>
                <a:gd name="T39" fmla="*/ 1045 h 2552"/>
                <a:gd name="T40" fmla="*/ 261 w 573"/>
                <a:gd name="T41" fmla="*/ 1051 h 2552"/>
                <a:gd name="T42" fmla="*/ 250 w 573"/>
                <a:gd name="T43" fmla="*/ 1081 h 2552"/>
                <a:gd name="T44" fmla="*/ 225 w 573"/>
                <a:gd name="T45" fmla="*/ 1179 h 2552"/>
                <a:gd name="T46" fmla="*/ 201 w 573"/>
                <a:gd name="T47" fmla="*/ 1320 h 2552"/>
                <a:gd name="T48" fmla="*/ 177 w 573"/>
                <a:gd name="T49" fmla="*/ 1496 h 2552"/>
                <a:gd name="T50" fmla="*/ 154 w 573"/>
                <a:gd name="T51" fmla="*/ 1702 h 2552"/>
                <a:gd name="T52" fmla="*/ 120 w 573"/>
                <a:gd name="T53" fmla="*/ 2049 h 2552"/>
                <a:gd name="T54" fmla="*/ 87 w 573"/>
                <a:gd name="T55" fmla="*/ 2421 h 2552"/>
                <a:gd name="T56" fmla="*/ 78 w 573"/>
                <a:gd name="T57" fmla="*/ 2297 h 2552"/>
                <a:gd name="T58" fmla="*/ 124 w 573"/>
                <a:gd name="T59" fmla="*/ 1811 h 2552"/>
                <a:gd name="T60" fmla="*/ 147 w 573"/>
                <a:gd name="T61" fmla="*/ 1593 h 2552"/>
                <a:gd name="T62" fmla="*/ 170 w 573"/>
                <a:gd name="T63" fmla="*/ 1401 h 2552"/>
                <a:gd name="T64" fmla="*/ 194 w 573"/>
                <a:gd name="T65" fmla="*/ 1241 h 2552"/>
                <a:gd name="T66" fmla="*/ 218 w 573"/>
                <a:gd name="T67" fmla="*/ 1119 h 2552"/>
                <a:gd name="T68" fmla="*/ 243 w 573"/>
                <a:gd name="T69" fmla="*/ 1042 h 2552"/>
                <a:gd name="T70" fmla="*/ 250 w 573"/>
                <a:gd name="T71" fmla="*/ 1031 h 2552"/>
                <a:gd name="T72" fmla="*/ 261 w 573"/>
                <a:gd name="T73" fmla="*/ 1024 h 2552"/>
                <a:gd name="T74" fmla="*/ 285 w 573"/>
                <a:gd name="T75" fmla="*/ 1036 h 2552"/>
                <a:gd name="T76" fmla="*/ 302 w 573"/>
                <a:gd name="T77" fmla="*/ 1069 h 2552"/>
                <a:gd name="T78" fmla="*/ 316 w 573"/>
                <a:gd name="T79" fmla="*/ 1118 h 2552"/>
                <a:gd name="T80" fmla="*/ 346 w 573"/>
                <a:gd name="T81" fmla="*/ 1249 h 2552"/>
                <a:gd name="T82" fmla="*/ 375 w 573"/>
                <a:gd name="T83" fmla="*/ 1404 h 2552"/>
                <a:gd name="T84" fmla="*/ 404 w 573"/>
                <a:gd name="T85" fmla="*/ 1557 h 2552"/>
                <a:gd name="T86" fmla="*/ 431 w 573"/>
                <a:gd name="T87" fmla="*/ 1681 h 2552"/>
                <a:gd name="T88" fmla="*/ 456 w 573"/>
                <a:gd name="T89" fmla="*/ 1748 h 2552"/>
                <a:gd name="T90" fmla="*/ 459 w 573"/>
                <a:gd name="T91" fmla="*/ 1750 h 2552"/>
                <a:gd name="T92" fmla="*/ 456 w 573"/>
                <a:gd name="T93" fmla="*/ 1747 h 2552"/>
                <a:gd name="T94" fmla="*/ 455 w 573"/>
                <a:gd name="T95" fmla="*/ 1744 h 2552"/>
                <a:gd name="T96" fmla="*/ 458 w 573"/>
                <a:gd name="T97" fmla="*/ 1734 h 2552"/>
                <a:gd name="T98" fmla="*/ 467 w 573"/>
                <a:gd name="T99" fmla="*/ 1696 h 2552"/>
                <a:gd name="T100" fmla="*/ 484 w 573"/>
                <a:gd name="T101" fmla="*/ 1579 h 2552"/>
                <a:gd name="T102" fmla="*/ 497 w 573"/>
                <a:gd name="T103" fmla="*/ 1415 h 2552"/>
                <a:gd name="T104" fmla="*/ 510 w 573"/>
                <a:gd name="T105" fmla="*/ 1211 h 2552"/>
                <a:gd name="T106" fmla="*/ 521 w 573"/>
                <a:gd name="T107" fmla="*/ 975 h 2552"/>
                <a:gd name="T108" fmla="*/ 536 w 573"/>
                <a:gd name="T109" fmla="*/ 577 h 2552"/>
                <a:gd name="T110" fmla="*/ 553 w 573"/>
                <a:gd name="T111" fmla="*/ 0 h 2552"/>
                <a:gd name="T112" fmla="*/ 160 w 573"/>
                <a:gd name="T113" fmla="*/ 2400 h 2552"/>
                <a:gd name="T114" fmla="*/ 0 w 573"/>
                <a:gd name="T115" fmla="*/ 238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3" h="2552">
                  <a:moveTo>
                    <a:pt x="573" y="1"/>
                  </a:moveTo>
                  <a:lnTo>
                    <a:pt x="565" y="293"/>
                  </a:lnTo>
                  <a:lnTo>
                    <a:pt x="556" y="578"/>
                  </a:lnTo>
                  <a:lnTo>
                    <a:pt x="546" y="848"/>
                  </a:lnTo>
                  <a:lnTo>
                    <a:pt x="541" y="976"/>
                  </a:lnTo>
                  <a:lnTo>
                    <a:pt x="536" y="1098"/>
                  </a:lnTo>
                  <a:lnTo>
                    <a:pt x="530" y="1212"/>
                  </a:lnTo>
                  <a:lnTo>
                    <a:pt x="524" y="1318"/>
                  </a:lnTo>
                  <a:lnTo>
                    <a:pt x="517" y="1416"/>
                  </a:lnTo>
                  <a:lnTo>
                    <a:pt x="510" y="1503"/>
                  </a:lnTo>
                  <a:lnTo>
                    <a:pt x="503" y="1580"/>
                  </a:lnTo>
                  <a:lnTo>
                    <a:pt x="495" y="1646"/>
                  </a:lnTo>
                  <a:lnTo>
                    <a:pt x="486" y="1699"/>
                  </a:lnTo>
                  <a:lnTo>
                    <a:pt x="477" y="1740"/>
                  </a:lnTo>
                  <a:cubicBezTo>
                    <a:pt x="477" y="1740"/>
                    <a:pt x="477" y="1741"/>
                    <a:pt x="477" y="1741"/>
                  </a:cubicBezTo>
                  <a:lnTo>
                    <a:pt x="472" y="1754"/>
                  </a:lnTo>
                  <a:cubicBezTo>
                    <a:pt x="471" y="1755"/>
                    <a:pt x="471" y="1756"/>
                    <a:pt x="470" y="1757"/>
                  </a:cubicBezTo>
                  <a:lnTo>
                    <a:pt x="465" y="1763"/>
                  </a:lnTo>
                  <a:cubicBezTo>
                    <a:pt x="464" y="1765"/>
                    <a:pt x="461" y="1766"/>
                    <a:pt x="459" y="1766"/>
                  </a:cubicBezTo>
                  <a:lnTo>
                    <a:pt x="453" y="1767"/>
                  </a:lnTo>
                  <a:cubicBezTo>
                    <a:pt x="450" y="1768"/>
                    <a:pt x="447" y="1767"/>
                    <a:pt x="444" y="1765"/>
                  </a:cubicBezTo>
                  <a:lnTo>
                    <a:pt x="439" y="1760"/>
                  </a:lnTo>
                  <a:cubicBezTo>
                    <a:pt x="439" y="1759"/>
                    <a:pt x="438" y="1758"/>
                    <a:pt x="437" y="1757"/>
                  </a:cubicBezTo>
                  <a:lnTo>
                    <a:pt x="425" y="1731"/>
                  </a:lnTo>
                  <a:lnTo>
                    <a:pt x="412" y="1686"/>
                  </a:lnTo>
                  <a:lnTo>
                    <a:pt x="399" y="1629"/>
                  </a:lnTo>
                  <a:lnTo>
                    <a:pt x="385" y="1562"/>
                  </a:lnTo>
                  <a:lnTo>
                    <a:pt x="371" y="1486"/>
                  </a:lnTo>
                  <a:lnTo>
                    <a:pt x="356" y="1407"/>
                  </a:lnTo>
                  <a:lnTo>
                    <a:pt x="341" y="1328"/>
                  </a:lnTo>
                  <a:lnTo>
                    <a:pt x="327" y="1252"/>
                  </a:lnTo>
                  <a:lnTo>
                    <a:pt x="312" y="1183"/>
                  </a:lnTo>
                  <a:lnTo>
                    <a:pt x="297" y="1123"/>
                  </a:lnTo>
                  <a:lnTo>
                    <a:pt x="283" y="1076"/>
                  </a:lnTo>
                  <a:lnTo>
                    <a:pt x="283" y="1078"/>
                  </a:lnTo>
                  <a:lnTo>
                    <a:pt x="269" y="1048"/>
                  </a:lnTo>
                  <a:lnTo>
                    <a:pt x="272" y="1051"/>
                  </a:lnTo>
                  <a:lnTo>
                    <a:pt x="259" y="1040"/>
                  </a:lnTo>
                  <a:lnTo>
                    <a:pt x="270" y="1041"/>
                  </a:lnTo>
                  <a:lnTo>
                    <a:pt x="263" y="1045"/>
                  </a:lnTo>
                  <a:lnTo>
                    <a:pt x="267" y="1042"/>
                  </a:lnTo>
                  <a:lnTo>
                    <a:pt x="261" y="1051"/>
                  </a:lnTo>
                  <a:lnTo>
                    <a:pt x="262" y="1049"/>
                  </a:lnTo>
                  <a:lnTo>
                    <a:pt x="250" y="1081"/>
                  </a:lnTo>
                  <a:lnTo>
                    <a:pt x="237" y="1124"/>
                  </a:lnTo>
                  <a:lnTo>
                    <a:pt x="225" y="1179"/>
                  </a:lnTo>
                  <a:lnTo>
                    <a:pt x="213" y="1244"/>
                  </a:lnTo>
                  <a:lnTo>
                    <a:pt x="201" y="1320"/>
                  </a:lnTo>
                  <a:lnTo>
                    <a:pt x="189" y="1404"/>
                  </a:lnTo>
                  <a:lnTo>
                    <a:pt x="177" y="1496"/>
                  </a:lnTo>
                  <a:lnTo>
                    <a:pt x="166" y="1596"/>
                  </a:lnTo>
                  <a:lnTo>
                    <a:pt x="154" y="1702"/>
                  </a:lnTo>
                  <a:lnTo>
                    <a:pt x="143" y="1813"/>
                  </a:lnTo>
                  <a:lnTo>
                    <a:pt x="120" y="2049"/>
                  </a:lnTo>
                  <a:lnTo>
                    <a:pt x="98" y="2298"/>
                  </a:lnTo>
                  <a:lnTo>
                    <a:pt x="87" y="2421"/>
                  </a:lnTo>
                  <a:lnTo>
                    <a:pt x="67" y="2419"/>
                  </a:lnTo>
                  <a:lnTo>
                    <a:pt x="78" y="2297"/>
                  </a:lnTo>
                  <a:lnTo>
                    <a:pt x="101" y="2047"/>
                  </a:lnTo>
                  <a:lnTo>
                    <a:pt x="124" y="1811"/>
                  </a:lnTo>
                  <a:lnTo>
                    <a:pt x="135" y="1699"/>
                  </a:lnTo>
                  <a:lnTo>
                    <a:pt x="147" y="1593"/>
                  </a:lnTo>
                  <a:lnTo>
                    <a:pt x="158" y="1493"/>
                  </a:lnTo>
                  <a:lnTo>
                    <a:pt x="170" y="1401"/>
                  </a:lnTo>
                  <a:lnTo>
                    <a:pt x="182" y="1317"/>
                  </a:lnTo>
                  <a:lnTo>
                    <a:pt x="194" y="1241"/>
                  </a:lnTo>
                  <a:lnTo>
                    <a:pt x="206" y="1174"/>
                  </a:lnTo>
                  <a:lnTo>
                    <a:pt x="218" y="1119"/>
                  </a:lnTo>
                  <a:lnTo>
                    <a:pt x="231" y="1074"/>
                  </a:lnTo>
                  <a:lnTo>
                    <a:pt x="243" y="1042"/>
                  </a:lnTo>
                  <a:cubicBezTo>
                    <a:pt x="243" y="1041"/>
                    <a:pt x="244" y="1041"/>
                    <a:pt x="244" y="1040"/>
                  </a:cubicBezTo>
                  <a:lnTo>
                    <a:pt x="250" y="1031"/>
                  </a:lnTo>
                  <a:cubicBezTo>
                    <a:pt x="251" y="1030"/>
                    <a:pt x="252" y="1029"/>
                    <a:pt x="254" y="1028"/>
                  </a:cubicBezTo>
                  <a:lnTo>
                    <a:pt x="261" y="1024"/>
                  </a:lnTo>
                  <a:cubicBezTo>
                    <a:pt x="264" y="1022"/>
                    <a:pt x="269" y="1022"/>
                    <a:pt x="272" y="1025"/>
                  </a:cubicBezTo>
                  <a:lnTo>
                    <a:pt x="285" y="1036"/>
                  </a:lnTo>
                  <a:cubicBezTo>
                    <a:pt x="286" y="1037"/>
                    <a:pt x="287" y="1038"/>
                    <a:pt x="288" y="1039"/>
                  </a:cubicBezTo>
                  <a:lnTo>
                    <a:pt x="302" y="1069"/>
                  </a:lnTo>
                  <a:cubicBezTo>
                    <a:pt x="302" y="1070"/>
                    <a:pt x="302" y="1070"/>
                    <a:pt x="302" y="1071"/>
                  </a:cubicBezTo>
                  <a:lnTo>
                    <a:pt x="316" y="1118"/>
                  </a:lnTo>
                  <a:lnTo>
                    <a:pt x="331" y="1178"/>
                  </a:lnTo>
                  <a:lnTo>
                    <a:pt x="346" y="1249"/>
                  </a:lnTo>
                  <a:lnTo>
                    <a:pt x="360" y="1325"/>
                  </a:lnTo>
                  <a:lnTo>
                    <a:pt x="375" y="1404"/>
                  </a:lnTo>
                  <a:lnTo>
                    <a:pt x="390" y="1483"/>
                  </a:lnTo>
                  <a:lnTo>
                    <a:pt x="404" y="1557"/>
                  </a:lnTo>
                  <a:lnTo>
                    <a:pt x="418" y="1624"/>
                  </a:lnTo>
                  <a:lnTo>
                    <a:pt x="431" y="1681"/>
                  </a:lnTo>
                  <a:lnTo>
                    <a:pt x="444" y="1722"/>
                  </a:lnTo>
                  <a:lnTo>
                    <a:pt x="456" y="1748"/>
                  </a:lnTo>
                  <a:lnTo>
                    <a:pt x="454" y="1745"/>
                  </a:lnTo>
                  <a:lnTo>
                    <a:pt x="459" y="1750"/>
                  </a:lnTo>
                  <a:lnTo>
                    <a:pt x="450" y="1748"/>
                  </a:lnTo>
                  <a:lnTo>
                    <a:pt x="456" y="1747"/>
                  </a:lnTo>
                  <a:lnTo>
                    <a:pt x="450" y="1750"/>
                  </a:lnTo>
                  <a:lnTo>
                    <a:pt x="455" y="1744"/>
                  </a:lnTo>
                  <a:lnTo>
                    <a:pt x="453" y="1747"/>
                  </a:lnTo>
                  <a:lnTo>
                    <a:pt x="458" y="1734"/>
                  </a:lnTo>
                  <a:lnTo>
                    <a:pt x="458" y="1735"/>
                  </a:lnTo>
                  <a:lnTo>
                    <a:pt x="467" y="1696"/>
                  </a:lnTo>
                  <a:lnTo>
                    <a:pt x="476" y="1643"/>
                  </a:lnTo>
                  <a:lnTo>
                    <a:pt x="484" y="1579"/>
                  </a:lnTo>
                  <a:lnTo>
                    <a:pt x="490" y="1502"/>
                  </a:lnTo>
                  <a:lnTo>
                    <a:pt x="497" y="1415"/>
                  </a:lnTo>
                  <a:lnTo>
                    <a:pt x="504" y="1317"/>
                  </a:lnTo>
                  <a:lnTo>
                    <a:pt x="510" y="1211"/>
                  </a:lnTo>
                  <a:lnTo>
                    <a:pt x="516" y="1097"/>
                  </a:lnTo>
                  <a:lnTo>
                    <a:pt x="521" y="975"/>
                  </a:lnTo>
                  <a:lnTo>
                    <a:pt x="526" y="847"/>
                  </a:lnTo>
                  <a:lnTo>
                    <a:pt x="536" y="577"/>
                  </a:lnTo>
                  <a:lnTo>
                    <a:pt x="545" y="292"/>
                  </a:lnTo>
                  <a:lnTo>
                    <a:pt x="553" y="0"/>
                  </a:lnTo>
                  <a:lnTo>
                    <a:pt x="573" y="1"/>
                  </a:lnTo>
                  <a:close/>
                  <a:moveTo>
                    <a:pt x="160" y="2400"/>
                  </a:moveTo>
                  <a:lnTo>
                    <a:pt x="65" y="2552"/>
                  </a:lnTo>
                  <a:lnTo>
                    <a:pt x="0" y="2386"/>
                  </a:lnTo>
                  <a:lnTo>
                    <a:pt x="160" y="2400"/>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1" name="Freeform 142"/>
            <p:cNvSpPr>
              <a:spLocks/>
            </p:cNvSpPr>
            <p:nvPr/>
          </p:nvSpPr>
          <p:spPr bwMode="auto">
            <a:xfrm>
              <a:off x="7181750" y="1340317"/>
              <a:ext cx="1352932" cy="226456"/>
            </a:xfrm>
            <a:custGeom>
              <a:avLst/>
              <a:gdLst>
                <a:gd name="T0" fmla="*/ 0 w 1631"/>
                <a:gd name="T1" fmla="*/ 0 h 273"/>
                <a:gd name="T2" fmla="*/ 1631 w 1631"/>
                <a:gd name="T3" fmla="*/ 0 h 273"/>
                <a:gd name="T4" fmla="*/ 1631 w 1631"/>
                <a:gd name="T5" fmla="*/ 239 h 273"/>
                <a:gd name="T6" fmla="*/ 1597 w 1631"/>
                <a:gd name="T7" fmla="*/ 273 h 273"/>
                <a:gd name="T8" fmla="*/ 0 w 1631"/>
                <a:gd name="T9" fmla="*/ 273 h 273"/>
                <a:gd name="T10" fmla="*/ 0 w 1631"/>
                <a:gd name="T11" fmla="*/ 0 h 273"/>
              </a:gdLst>
              <a:ahLst/>
              <a:cxnLst>
                <a:cxn ang="0">
                  <a:pos x="T0" y="T1"/>
                </a:cxn>
                <a:cxn ang="0">
                  <a:pos x="T2" y="T3"/>
                </a:cxn>
                <a:cxn ang="0">
                  <a:pos x="T4" y="T5"/>
                </a:cxn>
                <a:cxn ang="0">
                  <a:pos x="T6" y="T7"/>
                </a:cxn>
                <a:cxn ang="0">
                  <a:pos x="T8" y="T9"/>
                </a:cxn>
                <a:cxn ang="0">
                  <a:pos x="T10" y="T11"/>
                </a:cxn>
              </a:cxnLst>
              <a:rect l="0" t="0" r="r" b="b"/>
              <a:pathLst>
                <a:path w="1631" h="273">
                  <a:moveTo>
                    <a:pt x="0" y="0"/>
                  </a:moveTo>
                  <a:lnTo>
                    <a:pt x="1631" y="0"/>
                  </a:lnTo>
                  <a:lnTo>
                    <a:pt x="1631" y="239"/>
                  </a:lnTo>
                  <a:lnTo>
                    <a:pt x="1597" y="273"/>
                  </a:lnTo>
                  <a:lnTo>
                    <a:pt x="0" y="273"/>
                  </a:lnTo>
                  <a:lnTo>
                    <a:pt x="0"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2" name="Freeform 143"/>
            <p:cNvSpPr>
              <a:spLocks/>
            </p:cNvSpPr>
            <p:nvPr/>
          </p:nvSpPr>
          <p:spPr bwMode="auto">
            <a:xfrm>
              <a:off x="8506479" y="1538570"/>
              <a:ext cx="28203" cy="28203"/>
            </a:xfrm>
            <a:custGeom>
              <a:avLst/>
              <a:gdLst>
                <a:gd name="T0" fmla="*/ 0 w 34"/>
                <a:gd name="T1" fmla="*/ 34 h 34"/>
                <a:gd name="T2" fmla="*/ 7 w 34"/>
                <a:gd name="T3" fmla="*/ 7 h 34"/>
                <a:gd name="T4" fmla="*/ 34 w 34"/>
                <a:gd name="T5" fmla="*/ 0 h 34"/>
                <a:gd name="T6" fmla="*/ 0 w 34"/>
                <a:gd name="T7" fmla="*/ 34 h 34"/>
              </a:gdLst>
              <a:ahLst/>
              <a:cxnLst>
                <a:cxn ang="0">
                  <a:pos x="T0" y="T1"/>
                </a:cxn>
                <a:cxn ang="0">
                  <a:pos x="T2" y="T3"/>
                </a:cxn>
                <a:cxn ang="0">
                  <a:pos x="T4" y="T5"/>
                </a:cxn>
                <a:cxn ang="0">
                  <a:pos x="T6" y="T7"/>
                </a:cxn>
              </a:cxnLst>
              <a:rect l="0" t="0" r="r" b="b"/>
              <a:pathLst>
                <a:path w="34" h="34">
                  <a:moveTo>
                    <a:pt x="0" y="34"/>
                  </a:moveTo>
                  <a:lnTo>
                    <a:pt x="7" y="7"/>
                  </a:lnTo>
                  <a:lnTo>
                    <a:pt x="34" y="0"/>
                  </a:lnTo>
                  <a:lnTo>
                    <a:pt x="0" y="34"/>
                  </a:lnTo>
                  <a:close/>
                </a:path>
              </a:pathLst>
            </a:custGeom>
            <a:solidFill>
              <a:srgbClr val="CDC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3" name="Freeform 144"/>
            <p:cNvSpPr>
              <a:spLocks/>
            </p:cNvSpPr>
            <p:nvPr/>
          </p:nvSpPr>
          <p:spPr bwMode="auto">
            <a:xfrm>
              <a:off x="7177602" y="1336169"/>
              <a:ext cx="1361227" cy="233922"/>
            </a:xfrm>
            <a:custGeom>
              <a:avLst/>
              <a:gdLst>
                <a:gd name="T0" fmla="*/ 2899 w 2977"/>
                <a:gd name="T1" fmla="*/ 503 h 512"/>
                <a:gd name="T2" fmla="*/ 2911 w 2977"/>
                <a:gd name="T3" fmla="*/ 453 h 512"/>
                <a:gd name="T4" fmla="*/ 2917 w 2977"/>
                <a:gd name="T5" fmla="*/ 447 h 512"/>
                <a:gd name="T6" fmla="*/ 2967 w 2977"/>
                <a:gd name="T7" fmla="*/ 435 h 512"/>
                <a:gd name="T8" fmla="*/ 2975 w 2977"/>
                <a:gd name="T9" fmla="*/ 439 h 512"/>
                <a:gd name="T10" fmla="*/ 2974 w 2977"/>
                <a:gd name="T11" fmla="*/ 448 h 512"/>
                <a:gd name="T12" fmla="*/ 2912 w 2977"/>
                <a:gd name="T13" fmla="*/ 510 h 512"/>
                <a:gd name="T14" fmla="*/ 2906 w 2977"/>
                <a:gd name="T15" fmla="*/ 512 h 512"/>
                <a:gd name="T16" fmla="*/ 8 w 2977"/>
                <a:gd name="T17" fmla="*/ 512 h 512"/>
                <a:gd name="T18" fmla="*/ 0 w 2977"/>
                <a:gd name="T19" fmla="*/ 504 h 512"/>
                <a:gd name="T20" fmla="*/ 0 w 2977"/>
                <a:gd name="T21" fmla="*/ 8 h 512"/>
                <a:gd name="T22" fmla="*/ 8 w 2977"/>
                <a:gd name="T23" fmla="*/ 0 h 512"/>
                <a:gd name="T24" fmla="*/ 2968 w 2977"/>
                <a:gd name="T25" fmla="*/ 0 h 512"/>
                <a:gd name="T26" fmla="*/ 2976 w 2977"/>
                <a:gd name="T27" fmla="*/ 8 h 512"/>
                <a:gd name="T28" fmla="*/ 2976 w 2977"/>
                <a:gd name="T29" fmla="*/ 442 h 512"/>
                <a:gd name="T30" fmla="*/ 2960 w 2977"/>
                <a:gd name="T31" fmla="*/ 442 h 512"/>
                <a:gd name="T32" fmla="*/ 2960 w 2977"/>
                <a:gd name="T33" fmla="*/ 8 h 512"/>
                <a:gd name="T34" fmla="*/ 2968 w 2977"/>
                <a:gd name="T35" fmla="*/ 16 h 512"/>
                <a:gd name="T36" fmla="*/ 8 w 2977"/>
                <a:gd name="T37" fmla="*/ 16 h 512"/>
                <a:gd name="T38" fmla="*/ 16 w 2977"/>
                <a:gd name="T39" fmla="*/ 8 h 512"/>
                <a:gd name="T40" fmla="*/ 16 w 2977"/>
                <a:gd name="T41" fmla="*/ 504 h 512"/>
                <a:gd name="T42" fmla="*/ 8 w 2977"/>
                <a:gd name="T43" fmla="*/ 496 h 512"/>
                <a:gd name="T44" fmla="*/ 2906 w 2977"/>
                <a:gd name="T45" fmla="*/ 496 h 512"/>
                <a:gd name="T46" fmla="*/ 2901 w 2977"/>
                <a:gd name="T47" fmla="*/ 499 h 512"/>
                <a:gd name="T48" fmla="*/ 2963 w 2977"/>
                <a:gd name="T49" fmla="*/ 437 h 512"/>
                <a:gd name="T50" fmla="*/ 2970 w 2977"/>
                <a:gd name="T51" fmla="*/ 450 h 512"/>
                <a:gd name="T52" fmla="*/ 2921 w 2977"/>
                <a:gd name="T53" fmla="*/ 463 h 512"/>
                <a:gd name="T54" fmla="*/ 2927 w 2977"/>
                <a:gd name="T55" fmla="*/ 457 h 512"/>
                <a:gd name="T56" fmla="*/ 2914 w 2977"/>
                <a:gd name="T57" fmla="*/ 506 h 512"/>
                <a:gd name="T58" fmla="*/ 2899 w 2977"/>
                <a:gd name="T59" fmla="*/ 50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77" h="512">
                  <a:moveTo>
                    <a:pt x="2899" y="503"/>
                  </a:moveTo>
                  <a:lnTo>
                    <a:pt x="2911" y="453"/>
                  </a:lnTo>
                  <a:cubicBezTo>
                    <a:pt x="2912" y="450"/>
                    <a:pt x="2914" y="448"/>
                    <a:pt x="2917" y="447"/>
                  </a:cubicBezTo>
                  <a:lnTo>
                    <a:pt x="2967" y="435"/>
                  </a:lnTo>
                  <a:cubicBezTo>
                    <a:pt x="2970" y="434"/>
                    <a:pt x="2974" y="435"/>
                    <a:pt x="2975" y="439"/>
                  </a:cubicBezTo>
                  <a:cubicBezTo>
                    <a:pt x="2977" y="442"/>
                    <a:pt x="2977" y="446"/>
                    <a:pt x="2974" y="448"/>
                  </a:cubicBezTo>
                  <a:lnTo>
                    <a:pt x="2912" y="510"/>
                  </a:lnTo>
                  <a:cubicBezTo>
                    <a:pt x="2911" y="512"/>
                    <a:pt x="2909" y="512"/>
                    <a:pt x="2906" y="512"/>
                  </a:cubicBezTo>
                  <a:lnTo>
                    <a:pt x="8" y="512"/>
                  </a:lnTo>
                  <a:cubicBezTo>
                    <a:pt x="4" y="512"/>
                    <a:pt x="0" y="509"/>
                    <a:pt x="0" y="504"/>
                  </a:cubicBezTo>
                  <a:lnTo>
                    <a:pt x="0" y="8"/>
                  </a:lnTo>
                  <a:cubicBezTo>
                    <a:pt x="0" y="4"/>
                    <a:pt x="4" y="0"/>
                    <a:pt x="8" y="0"/>
                  </a:cubicBezTo>
                  <a:lnTo>
                    <a:pt x="2968" y="0"/>
                  </a:lnTo>
                  <a:cubicBezTo>
                    <a:pt x="2973" y="0"/>
                    <a:pt x="2976" y="4"/>
                    <a:pt x="2976" y="8"/>
                  </a:cubicBezTo>
                  <a:lnTo>
                    <a:pt x="2976" y="442"/>
                  </a:lnTo>
                  <a:lnTo>
                    <a:pt x="2960" y="442"/>
                  </a:lnTo>
                  <a:lnTo>
                    <a:pt x="2960" y="8"/>
                  </a:lnTo>
                  <a:lnTo>
                    <a:pt x="2968" y="16"/>
                  </a:lnTo>
                  <a:lnTo>
                    <a:pt x="8" y="16"/>
                  </a:lnTo>
                  <a:lnTo>
                    <a:pt x="16" y="8"/>
                  </a:lnTo>
                  <a:lnTo>
                    <a:pt x="16" y="504"/>
                  </a:lnTo>
                  <a:lnTo>
                    <a:pt x="8" y="496"/>
                  </a:lnTo>
                  <a:lnTo>
                    <a:pt x="2906" y="496"/>
                  </a:lnTo>
                  <a:lnTo>
                    <a:pt x="2901" y="499"/>
                  </a:lnTo>
                  <a:lnTo>
                    <a:pt x="2963" y="437"/>
                  </a:lnTo>
                  <a:lnTo>
                    <a:pt x="2970" y="450"/>
                  </a:lnTo>
                  <a:lnTo>
                    <a:pt x="2921" y="463"/>
                  </a:lnTo>
                  <a:lnTo>
                    <a:pt x="2927" y="457"/>
                  </a:lnTo>
                  <a:lnTo>
                    <a:pt x="2914" y="506"/>
                  </a:lnTo>
                  <a:lnTo>
                    <a:pt x="2899" y="50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4" name="Rectangle 145"/>
            <p:cNvSpPr>
              <a:spLocks noChangeArrowheads="1"/>
            </p:cNvSpPr>
            <p:nvPr/>
          </p:nvSpPr>
          <p:spPr bwMode="auto">
            <a:xfrm>
              <a:off x="7277973" y="1379304"/>
              <a:ext cx="103233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Data Encryption key</a:t>
              </a:r>
              <a:endParaRPr lang="en-US" altLang="en-US" dirty="0">
                <a:latin typeface="Arial" panose="020B0604020202020204" pitchFamily="34" charset="0"/>
              </a:endParaRPr>
            </a:p>
          </p:txBody>
        </p:sp>
        <p:sp>
          <p:nvSpPr>
            <p:cNvPr id="5225" name="Freeform 146"/>
            <p:cNvSpPr>
              <a:spLocks/>
            </p:cNvSpPr>
            <p:nvPr/>
          </p:nvSpPr>
          <p:spPr bwMode="auto">
            <a:xfrm>
              <a:off x="6655011" y="4169778"/>
              <a:ext cx="1382794" cy="460379"/>
            </a:xfrm>
            <a:custGeom>
              <a:avLst/>
              <a:gdLst>
                <a:gd name="T0" fmla="*/ 0 w 3024"/>
                <a:gd name="T1" fmla="*/ 168 h 1008"/>
                <a:gd name="T2" fmla="*/ 168 w 3024"/>
                <a:gd name="T3" fmla="*/ 0 h 1008"/>
                <a:gd name="T4" fmla="*/ 168 w 3024"/>
                <a:gd name="T5" fmla="*/ 0 h 1008"/>
                <a:gd name="T6" fmla="*/ 168 w 3024"/>
                <a:gd name="T7" fmla="*/ 0 h 1008"/>
                <a:gd name="T8" fmla="*/ 2856 w 3024"/>
                <a:gd name="T9" fmla="*/ 0 h 1008"/>
                <a:gd name="T10" fmla="*/ 2856 w 3024"/>
                <a:gd name="T11" fmla="*/ 0 h 1008"/>
                <a:gd name="T12" fmla="*/ 3024 w 3024"/>
                <a:gd name="T13" fmla="*/ 168 h 1008"/>
                <a:gd name="T14" fmla="*/ 3024 w 3024"/>
                <a:gd name="T15" fmla="*/ 168 h 1008"/>
                <a:gd name="T16" fmla="*/ 3024 w 3024"/>
                <a:gd name="T17" fmla="*/ 168 h 1008"/>
                <a:gd name="T18" fmla="*/ 3024 w 3024"/>
                <a:gd name="T19" fmla="*/ 840 h 1008"/>
                <a:gd name="T20" fmla="*/ 3024 w 3024"/>
                <a:gd name="T21" fmla="*/ 840 h 1008"/>
                <a:gd name="T22" fmla="*/ 2856 w 3024"/>
                <a:gd name="T23" fmla="*/ 1008 h 1008"/>
                <a:gd name="T24" fmla="*/ 2856 w 3024"/>
                <a:gd name="T25" fmla="*/ 1008 h 1008"/>
                <a:gd name="T26" fmla="*/ 2856 w 3024"/>
                <a:gd name="T27" fmla="*/ 1008 h 1008"/>
                <a:gd name="T28" fmla="*/ 168 w 3024"/>
                <a:gd name="T29" fmla="*/ 1008 h 1008"/>
                <a:gd name="T30" fmla="*/ 168 w 3024"/>
                <a:gd name="T31" fmla="*/ 1008 h 1008"/>
                <a:gd name="T32" fmla="*/ 0 w 3024"/>
                <a:gd name="T33" fmla="*/ 840 h 1008"/>
                <a:gd name="T34" fmla="*/ 0 w 3024"/>
                <a:gd name="T35" fmla="*/ 840 h 1008"/>
                <a:gd name="T36" fmla="*/ 0 w 3024"/>
                <a:gd name="T37" fmla="*/ 16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4" h="1008">
                  <a:moveTo>
                    <a:pt x="0" y="168"/>
                  </a:moveTo>
                  <a:cubicBezTo>
                    <a:pt x="0" y="76"/>
                    <a:pt x="76" y="0"/>
                    <a:pt x="168" y="0"/>
                  </a:cubicBezTo>
                  <a:cubicBezTo>
                    <a:pt x="168" y="0"/>
                    <a:pt x="168" y="0"/>
                    <a:pt x="168" y="0"/>
                  </a:cubicBezTo>
                  <a:lnTo>
                    <a:pt x="168" y="0"/>
                  </a:lnTo>
                  <a:lnTo>
                    <a:pt x="2856" y="0"/>
                  </a:lnTo>
                  <a:cubicBezTo>
                    <a:pt x="2949" y="0"/>
                    <a:pt x="3024" y="76"/>
                    <a:pt x="3024" y="168"/>
                  </a:cubicBezTo>
                  <a:cubicBezTo>
                    <a:pt x="3024" y="168"/>
                    <a:pt x="3024" y="168"/>
                    <a:pt x="3024" y="168"/>
                  </a:cubicBezTo>
                  <a:lnTo>
                    <a:pt x="3024" y="168"/>
                  </a:lnTo>
                  <a:lnTo>
                    <a:pt x="3024" y="840"/>
                  </a:lnTo>
                  <a:cubicBezTo>
                    <a:pt x="3024" y="933"/>
                    <a:pt x="2949" y="1008"/>
                    <a:pt x="2856" y="1008"/>
                  </a:cubicBezTo>
                  <a:cubicBezTo>
                    <a:pt x="2856" y="1008"/>
                    <a:pt x="2856" y="1008"/>
                    <a:pt x="2856" y="1008"/>
                  </a:cubicBezTo>
                  <a:lnTo>
                    <a:pt x="2856" y="1008"/>
                  </a:lnTo>
                  <a:lnTo>
                    <a:pt x="168" y="1008"/>
                  </a:lnTo>
                  <a:cubicBezTo>
                    <a:pt x="76" y="1008"/>
                    <a:pt x="0" y="933"/>
                    <a:pt x="0" y="840"/>
                  </a:cubicBezTo>
                  <a:cubicBezTo>
                    <a:pt x="0" y="840"/>
                    <a:pt x="0" y="840"/>
                    <a:pt x="0" y="840"/>
                  </a:cubicBezTo>
                  <a:lnTo>
                    <a:pt x="0" y="168"/>
                  </a:lnTo>
                  <a:close/>
                </a:path>
              </a:pathLst>
            </a:custGeom>
            <a:solidFill>
              <a:srgbClr val="92D05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6" name="Freeform 147"/>
            <p:cNvSpPr>
              <a:spLocks noEditPoints="1"/>
            </p:cNvSpPr>
            <p:nvPr/>
          </p:nvSpPr>
          <p:spPr bwMode="auto">
            <a:xfrm>
              <a:off x="6644227" y="4158995"/>
              <a:ext cx="1404362" cy="481946"/>
            </a:xfrm>
            <a:custGeom>
              <a:avLst/>
              <a:gdLst>
                <a:gd name="T0" fmla="*/ 4 w 3072"/>
                <a:gd name="T1" fmla="*/ 156 h 1056"/>
                <a:gd name="T2" fmla="*/ 15 w 3072"/>
                <a:gd name="T3" fmla="*/ 120 h 1056"/>
                <a:gd name="T4" fmla="*/ 55 w 3072"/>
                <a:gd name="T5" fmla="*/ 61 h 1056"/>
                <a:gd name="T6" fmla="*/ 114 w 3072"/>
                <a:gd name="T7" fmla="*/ 18 h 1056"/>
                <a:gd name="T8" fmla="*/ 151 w 3072"/>
                <a:gd name="T9" fmla="*/ 5 h 1056"/>
                <a:gd name="T10" fmla="*/ 190 w 3072"/>
                <a:gd name="T11" fmla="*/ 1 h 1056"/>
                <a:gd name="T12" fmla="*/ 2917 w 3072"/>
                <a:gd name="T13" fmla="*/ 4 h 1056"/>
                <a:gd name="T14" fmla="*/ 2953 w 3072"/>
                <a:gd name="T15" fmla="*/ 15 h 1056"/>
                <a:gd name="T16" fmla="*/ 3013 w 3072"/>
                <a:gd name="T17" fmla="*/ 55 h 1056"/>
                <a:gd name="T18" fmla="*/ 3055 w 3072"/>
                <a:gd name="T19" fmla="*/ 114 h 1056"/>
                <a:gd name="T20" fmla="*/ 3068 w 3072"/>
                <a:gd name="T21" fmla="*/ 151 h 1056"/>
                <a:gd name="T22" fmla="*/ 3072 w 3072"/>
                <a:gd name="T23" fmla="*/ 190 h 1056"/>
                <a:gd name="T24" fmla="*/ 3069 w 3072"/>
                <a:gd name="T25" fmla="*/ 901 h 1056"/>
                <a:gd name="T26" fmla="*/ 3058 w 3072"/>
                <a:gd name="T27" fmla="*/ 937 h 1056"/>
                <a:gd name="T28" fmla="*/ 3019 w 3072"/>
                <a:gd name="T29" fmla="*/ 997 h 1056"/>
                <a:gd name="T30" fmla="*/ 2959 w 3072"/>
                <a:gd name="T31" fmla="*/ 1039 h 1056"/>
                <a:gd name="T32" fmla="*/ 2922 w 3072"/>
                <a:gd name="T33" fmla="*/ 1052 h 1056"/>
                <a:gd name="T34" fmla="*/ 2883 w 3072"/>
                <a:gd name="T35" fmla="*/ 1056 h 1056"/>
                <a:gd name="T36" fmla="*/ 156 w 3072"/>
                <a:gd name="T37" fmla="*/ 1053 h 1056"/>
                <a:gd name="T38" fmla="*/ 120 w 3072"/>
                <a:gd name="T39" fmla="*/ 1042 h 1056"/>
                <a:gd name="T40" fmla="*/ 61 w 3072"/>
                <a:gd name="T41" fmla="*/ 1003 h 1056"/>
                <a:gd name="T42" fmla="*/ 18 w 3072"/>
                <a:gd name="T43" fmla="*/ 943 h 1056"/>
                <a:gd name="T44" fmla="*/ 5 w 3072"/>
                <a:gd name="T45" fmla="*/ 906 h 1056"/>
                <a:gd name="T46" fmla="*/ 1 w 3072"/>
                <a:gd name="T47" fmla="*/ 867 h 1056"/>
                <a:gd name="T48" fmla="*/ 48 w 3072"/>
                <a:gd name="T49" fmla="*/ 862 h 1056"/>
                <a:gd name="T50" fmla="*/ 50 w 3072"/>
                <a:gd name="T51" fmla="*/ 891 h 1056"/>
                <a:gd name="T52" fmla="*/ 57 w 3072"/>
                <a:gd name="T53" fmla="*/ 916 h 1056"/>
                <a:gd name="T54" fmla="*/ 88 w 3072"/>
                <a:gd name="T55" fmla="*/ 964 h 1056"/>
                <a:gd name="T56" fmla="*/ 135 w 3072"/>
                <a:gd name="T57" fmla="*/ 997 h 1056"/>
                <a:gd name="T58" fmla="*/ 161 w 3072"/>
                <a:gd name="T59" fmla="*/ 1006 h 1056"/>
                <a:gd name="T60" fmla="*/ 2878 w 3072"/>
                <a:gd name="T61" fmla="*/ 1009 h 1056"/>
                <a:gd name="T62" fmla="*/ 2907 w 3072"/>
                <a:gd name="T63" fmla="*/ 1007 h 1056"/>
                <a:gd name="T64" fmla="*/ 2932 w 3072"/>
                <a:gd name="T65" fmla="*/ 999 h 1056"/>
                <a:gd name="T66" fmla="*/ 2979 w 3072"/>
                <a:gd name="T67" fmla="*/ 970 h 1056"/>
                <a:gd name="T68" fmla="*/ 3013 w 3072"/>
                <a:gd name="T69" fmla="*/ 922 h 1056"/>
                <a:gd name="T70" fmla="*/ 3022 w 3072"/>
                <a:gd name="T71" fmla="*/ 896 h 1056"/>
                <a:gd name="T72" fmla="*/ 3025 w 3072"/>
                <a:gd name="T73" fmla="*/ 195 h 1056"/>
                <a:gd name="T74" fmla="*/ 3023 w 3072"/>
                <a:gd name="T75" fmla="*/ 166 h 1056"/>
                <a:gd name="T76" fmla="*/ 3016 w 3072"/>
                <a:gd name="T77" fmla="*/ 141 h 1056"/>
                <a:gd name="T78" fmla="*/ 2986 w 3072"/>
                <a:gd name="T79" fmla="*/ 94 h 1056"/>
                <a:gd name="T80" fmla="*/ 2938 w 3072"/>
                <a:gd name="T81" fmla="*/ 60 h 1056"/>
                <a:gd name="T82" fmla="*/ 2912 w 3072"/>
                <a:gd name="T83" fmla="*/ 51 h 1056"/>
                <a:gd name="T84" fmla="*/ 195 w 3072"/>
                <a:gd name="T85" fmla="*/ 48 h 1056"/>
                <a:gd name="T86" fmla="*/ 166 w 3072"/>
                <a:gd name="T87" fmla="*/ 50 h 1056"/>
                <a:gd name="T88" fmla="*/ 141 w 3072"/>
                <a:gd name="T89" fmla="*/ 57 h 1056"/>
                <a:gd name="T90" fmla="*/ 94 w 3072"/>
                <a:gd name="T91" fmla="*/ 88 h 1056"/>
                <a:gd name="T92" fmla="*/ 60 w 3072"/>
                <a:gd name="T93" fmla="*/ 135 h 1056"/>
                <a:gd name="T94" fmla="*/ 51 w 3072"/>
                <a:gd name="T95" fmla="*/ 161 h 1056"/>
                <a:gd name="T96" fmla="*/ 48 w 3072"/>
                <a:gd name="T97" fmla="*/ 862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72" h="1056">
                  <a:moveTo>
                    <a:pt x="0" y="192"/>
                  </a:moveTo>
                  <a:lnTo>
                    <a:pt x="4" y="156"/>
                  </a:lnTo>
                  <a:cubicBezTo>
                    <a:pt x="4" y="155"/>
                    <a:pt x="4" y="153"/>
                    <a:pt x="5" y="151"/>
                  </a:cubicBezTo>
                  <a:lnTo>
                    <a:pt x="15" y="120"/>
                  </a:lnTo>
                  <a:cubicBezTo>
                    <a:pt x="15" y="118"/>
                    <a:pt x="16" y="116"/>
                    <a:pt x="18" y="114"/>
                  </a:cubicBezTo>
                  <a:lnTo>
                    <a:pt x="55" y="61"/>
                  </a:lnTo>
                  <a:cubicBezTo>
                    <a:pt x="56" y="58"/>
                    <a:pt x="58" y="56"/>
                    <a:pt x="61" y="55"/>
                  </a:cubicBezTo>
                  <a:lnTo>
                    <a:pt x="114" y="18"/>
                  </a:lnTo>
                  <a:cubicBezTo>
                    <a:pt x="116" y="16"/>
                    <a:pt x="118" y="15"/>
                    <a:pt x="120" y="15"/>
                  </a:cubicBezTo>
                  <a:lnTo>
                    <a:pt x="151" y="5"/>
                  </a:lnTo>
                  <a:cubicBezTo>
                    <a:pt x="153" y="4"/>
                    <a:pt x="155" y="4"/>
                    <a:pt x="156" y="4"/>
                  </a:cubicBezTo>
                  <a:lnTo>
                    <a:pt x="190" y="1"/>
                  </a:lnTo>
                  <a:lnTo>
                    <a:pt x="2880" y="0"/>
                  </a:lnTo>
                  <a:lnTo>
                    <a:pt x="2917" y="4"/>
                  </a:lnTo>
                  <a:cubicBezTo>
                    <a:pt x="2918" y="4"/>
                    <a:pt x="2920" y="4"/>
                    <a:pt x="2922" y="5"/>
                  </a:cubicBezTo>
                  <a:lnTo>
                    <a:pt x="2953" y="15"/>
                  </a:lnTo>
                  <a:cubicBezTo>
                    <a:pt x="2955" y="15"/>
                    <a:pt x="2957" y="16"/>
                    <a:pt x="2959" y="18"/>
                  </a:cubicBezTo>
                  <a:lnTo>
                    <a:pt x="3013" y="55"/>
                  </a:lnTo>
                  <a:cubicBezTo>
                    <a:pt x="3016" y="56"/>
                    <a:pt x="3018" y="59"/>
                    <a:pt x="3019" y="61"/>
                  </a:cubicBezTo>
                  <a:lnTo>
                    <a:pt x="3055" y="114"/>
                  </a:lnTo>
                  <a:cubicBezTo>
                    <a:pt x="3057" y="116"/>
                    <a:pt x="3058" y="118"/>
                    <a:pt x="3058" y="120"/>
                  </a:cubicBezTo>
                  <a:lnTo>
                    <a:pt x="3068" y="151"/>
                  </a:lnTo>
                  <a:cubicBezTo>
                    <a:pt x="3069" y="153"/>
                    <a:pt x="3069" y="155"/>
                    <a:pt x="3069" y="156"/>
                  </a:cubicBezTo>
                  <a:lnTo>
                    <a:pt x="3072" y="190"/>
                  </a:lnTo>
                  <a:lnTo>
                    <a:pt x="3072" y="864"/>
                  </a:lnTo>
                  <a:lnTo>
                    <a:pt x="3069" y="901"/>
                  </a:lnTo>
                  <a:cubicBezTo>
                    <a:pt x="3069" y="902"/>
                    <a:pt x="3069" y="904"/>
                    <a:pt x="3068" y="906"/>
                  </a:cubicBezTo>
                  <a:lnTo>
                    <a:pt x="3058" y="937"/>
                  </a:lnTo>
                  <a:cubicBezTo>
                    <a:pt x="3058" y="939"/>
                    <a:pt x="3057" y="941"/>
                    <a:pt x="3055" y="943"/>
                  </a:cubicBezTo>
                  <a:lnTo>
                    <a:pt x="3019" y="997"/>
                  </a:lnTo>
                  <a:cubicBezTo>
                    <a:pt x="3018" y="999"/>
                    <a:pt x="3015" y="1002"/>
                    <a:pt x="3013" y="1003"/>
                  </a:cubicBezTo>
                  <a:lnTo>
                    <a:pt x="2959" y="1039"/>
                  </a:lnTo>
                  <a:cubicBezTo>
                    <a:pt x="2957" y="1041"/>
                    <a:pt x="2955" y="1042"/>
                    <a:pt x="2953" y="1042"/>
                  </a:cubicBezTo>
                  <a:lnTo>
                    <a:pt x="2922" y="1052"/>
                  </a:lnTo>
                  <a:cubicBezTo>
                    <a:pt x="2920" y="1053"/>
                    <a:pt x="2918" y="1053"/>
                    <a:pt x="2917" y="1053"/>
                  </a:cubicBezTo>
                  <a:lnTo>
                    <a:pt x="2883" y="1056"/>
                  </a:lnTo>
                  <a:lnTo>
                    <a:pt x="192" y="1056"/>
                  </a:lnTo>
                  <a:lnTo>
                    <a:pt x="156" y="1053"/>
                  </a:lnTo>
                  <a:cubicBezTo>
                    <a:pt x="155" y="1053"/>
                    <a:pt x="153" y="1053"/>
                    <a:pt x="151" y="1052"/>
                  </a:cubicBezTo>
                  <a:lnTo>
                    <a:pt x="120" y="1042"/>
                  </a:lnTo>
                  <a:cubicBezTo>
                    <a:pt x="118" y="1042"/>
                    <a:pt x="116" y="1041"/>
                    <a:pt x="114" y="1039"/>
                  </a:cubicBezTo>
                  <a:lnTo>
                    <a:pt x="61" y="1003"/>
                  </a:lnTo>
                  <a:cubicBezTo>
                    <a:pt x="59" y="1002"/>
                    <a:pt x="56" y="1000"/>
                    <a:pt x="55" y="997"/>
                  </a:cubicBezTo>
                  <a:lnTo>
                    <a:pt x="18" y="943"/>
                  </a:lnTo>
                  <a:cubicBezTo>
                    <a:pt x="16" y="941"/>
                    <a:pt x="15" y="939"/>
                    <a:pt x="15" y="937"/>
                  </a:cubicBezTo>
                  <a:lnTo>
                    <a:pt x="5" y="906"/>
                  </a:lnTo>
                  <a:cubicBezTo>
                    <a:pt x="4" y="904"/>
                    <a:pt x="4" y="902"/>
                    <a:pt x="4" y="901"/>
                  </a:cubicBezTo>
                  <a:lnTo>
                    <a:pt x="1" y="867"/>
                  </a:lnTo>
                  <a:lnTo>
                    <a:pt x="0" y="192"/>
                  </a:lnTo>
                  <a:close/>
                  <a:moveTo>
                    <a:pt x="48" y="862"/>
                  </a:moveTo>
                  <a:lnTo>
                    <a:pt x="51" y="896"/>
                  </a:lnTo>
                  <a:lnTo>
                    <a:pt x="50" y="891"/>
                  </a:lnTo>
                  <a:lnTo>
                    <a:pt x="60" y="922"/>
                  </a:lnTo>
                  <a:lnTo>
                    <a:pt x="57" y="916"/>
                  </a:lnTo>
                  <a:lnTo>
                    <a:pt x="94" y="970"/>
                  </a:lnTo>
                  <a:lnTo>
                    <a:pt x="88" y="964"/>
                  </a:lnTo>
                  <a:lnTo>
                    <a:pt x="141" y="1000"/>
                  </a:lnTo>
                  <a:lnTo>
                    <a:pt x="135" y="997"/>
                  </a:lnTo>
                  <a:lnTo>
                    <a:pt x="166" y="1007"/>
                  </a:lnTo>
                  <a:lnTo>
                    <a:pt x="161" y="1006"/>
                  </a:lnTo>
                  <a:lnTo>
                    <a:pt x="192" y="1008"/>
                  </a:lnTo>
                  <a:lnTo>
                    <a:pt x="2878" y="1009"/>
                  </a:lnTo>
                  <a:lnTo>
                    <a:pt x="2912" y="1006"/>
                  </a:lnTo>
                  <a:lnTo>
                    <a:pt x="2907" y="1007"/>
                  </a:lnTo>
                  <a:lnTo>
                    <a:pt x="2938" y="997"/>
                  </a:lnTo>
                  <a:lnTo>
                    <a:pt x="2932" y="999"/>
                  </a:lnTo>
                  <a:lnTo>
                    <a:pt x="2986" y="963"/>
                  </a:lnTo>
                  <a:lnTo>
                    <a:pt x="2979" y="970"/>
                  </a:lnTo>
                  <a:lnTo>
                    <a:pt x="3015" y="916"/>
                  </a:lnTo>
                  <a:lnTo>
                    <a:pt x="3013" y="922"/>
                  </a:lnTo>
                  <a:lnTo>
                    <a:pt x="3023" y="891"/>
                  </a:lnTo>
                  <a:lnTo>
                    <a:pt x="3022" y="896"/>
                  </a:lnTo>
                  <a:lnTo>
                    <a:pt x="3024" y="864"/>
                  </a:lnTo>
                  <a:lnTo>
                    <a:pt x="3025" y="195"/>
                  </a:lnTo>
                  <a:lnTo>
                    <a:pt x="3022" y="161"/>
                  </a:lnTo>
                  <a:lnTo>
                    <a:pt x="3023" y="166"/>
                  </a:lnTo>
                  <a:lnTo>
                    <a:pt x="3013" y="135"/>
                  </a:lnTo>
                  <a:lnTo>
                    <a:pt x="3016" y="141"/>
                  </a:lnTo>
                  <a:lnTo>
                    <a:pt x="2980" y="88"/>
                  </a:lnTo>
                  <a:lnTo>
                    <a:pt x="2986" y="94"/>
                  </a:lnTo>
                  <a:lnTo>
                    <a:pt x="2932" y="57"/>
                  </a:lnTo>
                  <a:lnTo>
                    <a:pt x="2938" y="60"/>
                  </a:lnTo>
                  <a:lnTo>
                    <a:pt x="2907" y="50"/>
                  </a:lnTo>
                  <a:lnTo>
                    <a:pt x="2912" y="51"/>
                  </a:lnTo>
                  <a:lnTo>
                    <a:pt x="2880" y="48"/>
                  </a:lnTo>
                  <a:lnTo>
                    <a:pt x="195" y="48"/>
                  </a:lnTo>
                  <a:lnTo>
                    <a:pt x="161" y="51"/>
                  </a:lnTo>
                  <a:lnTo>
                    <a:pt x="166" y="50"/>
                  </a:lnTo>
                  <a:lnTo>
                    <a:pt x="135" y="60"/>
                  </a:lnTo>
                  <a:lnTo>
                    <a:pt x="141" y="57"/>
                  </a:lnTo>
                  <a:lnTo>
                    <a:pt x="88" y="94"/>
                  </a:lnTo>
                  <a:lnTo>
                    <a:pt x="94" y="88"/>
                  </a:lnTo>
                  <a:lnTo>
                    <a:pt x="57" y="141"/>
                  </a:lnTo>
                  <a:lnTo>
                    <a:pt x="60" y="135"/>
                  </a:lnTo>
                  <a:lnTo>
                    <a:pt x="50" y="166"/>
                  </a:lnTo>
                  <a:lnTo>
                    <a:pt x="51" y="161"/>
                  </a:lnTo>
                  <a:lnTo>
                    <a:pt x="48" y="192"/>
                  </a:lnTo>
                  <a:lnTo>
                    <a:pt x="48" y="86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7" name="Rectangle 148"/>
            <p:cNvSpPr>
              <a:spLocks noChangeArrowheads="1"/>
            </p:cNvSpPr>
            <p:nvPr/>
          </p:nvSpPr>
          <p:spPr bwMode="auto">
            <a:xfrm>
              <a:off x="7093822" y="4301671"/>
              <a:ext cx="3702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1000" dirty="0">
                  <a:solidFill>
                    <a:srgbClr val="000000"/>
                  </a:solidFill>
                  <a:latin typeface="Arial" panose="020B0604020202020204" pitchFamily="34" charset="0"/>
                </a:rPr>
                <a:t>CAAM</a:t>
              </a:r>
              <a:endParaRPr lang="en-US" altLang="en-US" dirty="0">
                <a:latin typeface="Arial" panose="020B0604020202020204" pitchFamily="34" charset="0"/>
              </a:endParaRPr>
            </a:p>
          </p:txBody>
        </p:sp>
        <p:sp>
          <p:nvSpPr>
            <p:cNvPr id="5228" name="Freeform 149"/>
            <p:cNvSpPr>
              <a:spLocks noEditPoints="1"/>
            </p:cNvSpPr>
            <p:nvPr/>
          </p:nvSpPr>
          <p:spPr bwMode="auto">
            <a:xfrm>
              <a:off x="7278803" y="4619373"/>
              <a:ext cx="131063" cy="238899"/>
            </a:xfrm>
            <a:custGeom>
              <a:avLst/>
              <a:gdLst>
                <a:gd name="T0" fmla="*/ 57 w 158"/>
                <a:gd name="T1" fmla="*/ 288 h 288"/>
                <a:gd name="T2" fmla="*/ 51 w 158"/>
                <a:gd name="T3" fmla="*/ 133 h 288"/>
                <a:gd name="T4" fmla="*/ 104 w 158"/>
                <a:gd name="T5" fmla="*/ 131 h 288"/>
                <a:gd name="T6" fmla="*/ 110 w 158"/>
                <a:gd name="T7" fmla="*/ 286 h 288"/>
                <a:gd name="T8" fmla="*/ 57 w 158"/>
                <a:gd name="T9" fmla="*/ 288 h 288"/>
                <a:gd name="T10" fmla="*/ 0 w 158"/>
                <a:gd name="T11" fmla="*/ 162 h 288"/>
                <a:gd name="T12" fmla="*/ 72 w 158"/>
                <a:gd name="T13" fmla="*/ 0 h 288"/>
                <a:gd name="T14" fmla="*/ 158 w 158"/>
                <a:gd name="T15" fmla="*/ 156 h 288"/>
                <a:gd name="T16" fmla="*/ 0 w 158"/>
                <a:gd name="T17" fmla="*/ 1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88">
                  <a:moveTo>
                    <a:pt x="57" y="288"/>
                  </a:moveTo>
                  <a:lnTo>
                    <a:pt x="51" y="133"/>
                  </a:lnTo>
                  <a:lnTo>
                    <a:pt x="104" y="131"/>
                  </a:lnTo>
                  <a:lnTo>
                    <a:pt x="110" y="286"/>
                  </a:lnTo>
                  <a:lnTo>
                    <a:pt x="57" y="288"/>
                  </a:lnTo>
                  <a:close/>
                  <a:moveTo>
                    <a:pt x="0" y="162"/>
                  </a:moveTo>
                  <a:lnTo>
                    <a:pt x="72" y="0"/>
                  </a:lnTo>
                  <a:lnTo>
                    <a:pt x="158" y="156"/>
                  </a:lnTo>
                  <a:lnTo>
                    <a:pt x="0" y="162"/>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9" name="Freeform 150"/>
            <p:cNvSpPr>
              <a:spLocks noEditPoints="1"/>
            </p:cNvSpPr>
            <p:nvPr/>
          </p:nvSpPr>
          <p:spPr bwMode="auto">
            <a:xfrm>
              <a:off x="6265140" y="4685734"/>
              <a:ext cx="948960" cy="196594"/>
            </a:xfrm>
            <a:custGeom>
              <a:avLst/>
              <a:gdLst>
                <a:gd name="T0" fmla="*/ 170 w 2076"/>
                <a:gd name="T1" fmla="*/ 270 h 430"/>
                <a:gd name="T2" fmla="*/ 338 w 2076"/>
                <a:gd name="T3" fmla="*/ 141 h 430"/>
                <a:gd name="T4" fmla="*/ 500 w 2076"/>
                <a:gd name="T5" fmla="*/ 46 h 430"/>
                <a:gd name="T6" fmla="*/ 581 w 2076"/>
                <a:gd name="T7" fmla="*/ 16 h 430"/>
                <a:gd name="T8" fmla="*/ 657 w 2076"/>
                <a:gd name="T9" fmla="*/ 0 h 430"/>
                <a:gd name="T10" fmla="*/ 696 w 2076"/>
                <a:gd name="T11" fmla="*/ 1 h 430"/>
                <a:gd name="T12" fmla="*/ 732 w 2076"/>
                <a:gd name="T13" fmla="*/ 10 h 430"/>
                <a:gd name="T14" fmla="*/ 796 w 2076"/>
                <a:gd name="T15" fmla="*/ 43 h 430"/>
                <a:gd name="T16" fmla="*/ 914 w 2076"/>
                <a:gd name="T17" fmla="*/ 147 h 430"/>
                <a:gd name="T18" fmla="*/ 1038 w 2076"/>
                <a:gd name="T19" fmla="*/ 256 h 430"/>
                <a:gd name="T20" fmla="*/ 1108 w 2076"/>
                <a:gd name="T21" fmla="*/ 291 h 430"/>
                <a:gd name="T22" fmla="*/ 1146 w 2076"/>
                <a:gd name="T23" fmla="*/ 300 h 430"/>
                <a:gd name="T24" fmla="*/ 1187 w 2076"/>
                <a:gd name="T25" fmla="*/ 304 h 430"/>
                <a:gd name="T26" fmla="*/ 1279 w 2076"/>
                <a:gd name="T27" fmla="*/ 296 h 430"/>
                <a:gd name="T28" fmla="*/ 1483 w 2076"/>
                <a:gd name="T29" fmla="*/ 248 h 430"/>
                <a:gd name="T30" fmla="*/ 1710 w 2076"/>
                <a:gd name="T31" fmla="*/ 164 h 430"/>
                <a:gd name="T32" fmla="*/ 1951 w 2076"/>
                <a:gd name="T33" fmla="*/ 59 h 430"/>
                <a:gd name="T34" fmla="*/ 1836 w 2076"/>
                <a:gd name="T35" fmla="*/ 133 h 430"/>
                <a:gd name="T36" fmla="*/ 1601 w 2076"/>
                <a:gd name="T37" fmla="*/ 229 h 430"/>
                <a:gd name="T38" fmla="*/ 1381 w 2076"/>
                <a:gd name="T39" fmla="*/ 297 h 430"/>
                <a:gd name="T40" fmla="*/ 1187 w 2076"/>
                <a:gd name="T41" fmla="*/ 323 h 430"/>
                <a:gd name="T42" fmla="*/ 1143 w 2076"/>
                <a:gd name="T43" fmla="*/ 319 h 430"/>
                <a:gd name="T44" fmla="*/ 1101 w 2076"/>
                <a:gd name="T45" fmla="*/ 309 h 430"/>
                <a:gd name="T46" fmla="*/ 1027 w 2076"/>
                <a:gd name="T47" fmla="*/ 272 h 430"/>
                <a:gd name="T48" fmla="*/ 959 w 2076"/>
                <a:gd name="T49" fmla="*/ 220 h 430"/>
                <a:gd name="T50" fmla="*/ 842 w 2076"/>
                <a:gd name="T51" fmla="*/ 106 h 430"/>
                <a:gd name="T52" fmla="*/ 785 w 2076"/>
                <a:gd name="T53" fmla="*/ 59 h 430"/>
                <a:gd name="T54" fmla="*/ 725 w 2076"/>
                <a:gd name="T55" fmla="*/ 28 h 430"/>
                <a:gd name="T56" fmla="*/ 693 w 2076"/>
                <a:gd name="T57" fmla="*/ 20 h 430"/>
                <a:gd name="T58" fmla="*/ 659 w 2076"/>
                <a:gd name="T59" fmla="*/ 20 h 430"/>
                <a:gd name="T60" fmla="*/ 586 w 2076"/>
                <a:gd name="T61" fmla="*/ 35 h 430"/>
                <a:gd name="T62" fmla="*/ 430 w 2076"/>
                <a:gd name="T63" fmla="*/ 105 h 430"/>
                <a:gd name="T64" fmla="*/ 267 w 2076"/>
                <a:gd name="T65" fmla="*/ 218 h 430"/>
                <a:gd name="T66" fmla="*/ 13 w 2076"/>
                <a:gd name="T67" fmla="*/ 430 h 430"/>
                <a:gd name="T68" fmla="*/ 1898 w 2076"/>
                <a:gd name="T69" fmla="*/ 6 h 430"/>
                <a:gd name="T70" fmla="*/ 1963 w 2076"/>
                <a:gd name="T71" fmla="*/ 15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6" h="430">
                  <a:moveTo>
                    <a:pt x="0" y="415"/>
                  </a:moveTo>
                  <a:lnTo>
                    <a:pt x="170" y="270"/>
                  </a:lnTo>
                  <a:lnTo>
                    <a:pt x="254" y="203"/>
                  </a:lnTo>
                  <a:lnTo>
                    <a:pt x="338" y="141"/>
                  </a:lnTo>
                  <a:lnTo>
                    <a:pt x="419" y="88"/>
                  </a:lnTo>
                  <a:lnTo>
                    <a:pt x="500" y="46"/>
                  </a:lnTo>
                  <a:lnTo>
                    <a:pt x="579" y="16"/>
                  </a:lnTo>
                  <a:cubicBezTo>
                    <a:pt x="579" y="16"/>
                    <a:pt x="580" y="16"/>
                    <a:pt x="581" y="16"/>
                  </a:cubicBezTo>
                  <a:lnTo>
                    <a:pt x="656" y="1"/>
                  </a:lnTo>
                  <a:cubicBezTo>
                    <a:pt x="656" y="1"/>
                    <a:pt x="657" y="0"/>
                    <a:pt x="657" y="0"/>
                  </a:cubicBezTo>
                  <a:lnTo>
                    <a:pt x="693" y="0"/>
                  </a:lnTo>
                  <a:cubicBezTo>
                    <a:pt x="694" y="0"/>
                    <a:pt x="695" y="1"/>
                    <a:pt x="696" y="1"/>
                  </a:cubicBezTo>
                  <a:lnTo>
                    <a:pt x="730" y="9"/>
                  </a:lnTo>
                  <a:cubicBezTo>
                    <a:pt x="731" y="9"/>
                    <a:pt x="731" y="9"/>
                    <a:pt x="732" y="10"/>
                  </a:cubicBezTo>
                  <a:lnTo>
                    <a:pt x="794" y="42"/>
                  </a:lnTo>
                  <a:cubicBezTo>
                    <a:pt x="795" y="42"/>
                    <a:pt x="795" y="42"/>
                    <a:pt x="796" y="43"/>
                  </a:cubicBezTo>
                  <a:lnTo>
                    <a:pt x="855" y="91"/>
                  </a:lnTo>
                  <a:lnTo>
                    <a:pt x="914" y="147"/>
                  </a:lnTo>
                  <a:lnTo>
                    <a:pt x="973" y="205"/>
                  </a:lnTo>
                  <a:lnTo>
                    <a:pt x="1038" y="256"/>
                  </a:lnTo>
                  <a:lnTo>
                    <a:pt x="1036" y="255"/>
                  </a:lnTo>
                  <a:lnTo>
                    <a:pt x="1108" y="291"/>
                  </a:lnTo>
                  <a:lnTo>
                    <a:pt x="1106" y="290"/>
                  </a:lnTo>
                  <a:lnTo>
                    <a:pt x="1146" y="300"/>
                  </a:lnTo>
                  <a:lnTo>
                    <a:pt x="1144" y="300"/>
                  </a:lnTo>
                  <a:lnTo>
                    <a:pt x="1187" y="304"/>
                  </a:lnTo>
                  <a:lnTo>
                    <a:pt x="1186" y="303"/>
                  </a:lnTo>
                  <a:lnTo>
                    <a:pt x="1279" y="296"/>
                  </a:lnTo>
                  <a:lnTo>
                    <a:pt x="1378" y="278"/>
                  </a:lnTo>
                  <a:lnTo>
                    <a:pt x="1483" y="248"/>
                  </a:lnTo>
                  <a:lnTo>
                    <a:pt x="1594" y="210"/>
                  </a:lnTo>
                  <a:lnTo>
                    <a:pt x="1710" y="164"/>
                  </a:lnTo>
                  <a:lnTo>
                    <a:pt x="1829" y="114"/>
                  </a:lnTo>
                  <a:lnTo>
                    <a:pt x="1951" y="59"/>
                  </a:lnTo>
                  <a:lnTo>
                    <a:pt x="1959" y="77"/>
                  </a:lnTo>
                  <a:lnTo>
                    <a:pt x="1836" y="133"/>
                  </a:lnTo>
                  <a:lnTo>
                    <a:pt x="1717" y="183"/>
                  </a:lnTo>
                  <a:lnTo>
                    <a:pt x="1601" y="229"/>
                  </a:lnTo>
                  <a:lnTo>
                    <a:pt x="1488" y="267"/>
                  </a:lnTo>
                  <a:lnTo>
                    <a:pt x="1381" y="297"/>
                  </a:lnTo>
                  <a:lnTo>
                    <a:pt x="1280" y="316"/>
                  </a:lnTo>
                  <a:lnTo>
                    <a:pt x="1187" y="323"/>
                  </a:lnTo>
                  <a:cubicBezTo>
                    <a:pt x="1187" y="323"/>
                    <a:pt x="1186" y="323"/>
                    <a:pt x="1186" y="323"/>
                  </a:cubicBezTo>
                  <a:lnTo>
                    <a:pt x="1143" y="319"/>
                  </a:lnTo>
                  <a:cubicBezTo>
                    <a:pt x="1142" y="319"/>
                    <a:pt x="1142" y="319"/>
                    <a:pt x="1141" y="319"/>
                  </a:cubicBezTo>
                  <a:lnTo>
                    <a:pt x="1101" y="309"/>
                  </a:lnTo>
                  <a:cubicBezTo>
                    <a:pt x="1100" y="309"/>
                    <a:pt x="1100" y="309"/>
                    <a:pt x="1099" y="308"/>
                  </a:cubicBezTo>
                  <a:lnTo>
                    <a:pt x="1027" y="272"/>
                  </a:lnTo>
                  <a:cubicBezTo>
                    <a:pt x="1026" y="272"/>
                    <a:pt x="1026" y="272"/>
                    <a:pt x="1025" y="271"/>
                  </a:cubicBezTo>
                  <a:lnTo>
                    <a:pt x="959" y="220"/>
                  </a:lnTo>
                  <a:lnTo>
                    <a:pt x="901" y="162"/>
                  </a:lnTo>
                  <a:lnTo>
                    <a:pt x="842" y="106"/>
                  </a:lnTo>
                  <a:lnTo>
                    <a:pt x="783" y="58"/>
                  </a:lnTo>
                  <a:lnTo>
                    <a:pt x="785" y="59"/>
                  </a:lnTo>
                  <a:lnTo>
                    <a:pt x="723" y="27"/>
                  </a:lnTo>
                  <a:lnTo>
                    <a:pt x="725" y="28"/>
                  </a:lnTo>
                  <a:lnTo>
                    <a:pt x="691" y="20"/>
                  </a:lnTo>
                  <a:lnTo>
                    <a:pt x="693" y="20"/>
                  </a:lnTo>
                  <a:lnTo>
                    <a:pt x="657" y="20"/>
                  </a:lnTo>
                  <a:lnTo>
                    <a:pt x="659" y="20"/>
                  </a:lnTo>
                  <a:lnTo>
                    <a:pt x="584" y="35"/>
                  </a:lnTo>
                  <a:lnTo>
                    <a:pt x="586" y="35"/>
                  </a:lnTo>
                  <a:lnTo>
                    <a:pt x="509" y="63"/>
                  </a:lnTo>
                  <a:lnTo>
                    <a:pt x="430" y="105"/>
                  </a:lnTo>
                  <a:lnTo>
                    <a:pt x="349" y="158"/>
                  </a:lnTo>
                  <a:lnTo>
                    <a:pt x="267" y="218"/>
                  </a:lnTo>
                  <a:lnTo>
                    <a:pt x="183" y="285"/>
                  </a:lnTo>
                  <a:lnTo>
                    <a:pt x="13" y="430"/>
                  </a:lnTo>
                  <a:lnTo>
                    <a:pt x="0" y="415"/>
                  </a:lnTo>
                  <a:close/>
                  <a:moveTo>
                    <a:pt x="1898" y="6"/>
                  </a:moveTo>
                  <a:lnTo>
                    <a:pt x="2076" y="13"/>
                  </a:lnTo>
                  <a:lnTo>
                    <a:pt x="1963" y="152"/>
                  </a:lnTo>
                  <a:lnTo>
                    <a:pt x="1898" y="6"/>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0" name="Freeform 151"/>
            <p:cNvSpPr>
              <a:spLocks/>
            </p:cNvSpPr>
            <p:nvPr/>
          </p:nvSpPr>
          <p:spPr bwMode="auto">
            <a:xfrm>
              <a:off x="5191754" y="4461766"/>
              <a:ext cx="1119010" cy="826193"/>
            </a:xfrm>
            <a:custGeom>
              <a:avLst/>
              <a:gdLst>
                <a:gd name="T0" fmla="*/ 0 w 1349"/>
                <a:gd name="T1" fmla="*/ 0 h 996"/>
                <a:gd name="T2" fmla="*/ 1349 w 1349"/>
                <a:gd name="T3" fmla="*/ 0 h 996"/>
                <a:gd name="T4" fmla="*/ 1349 w 1349"/>
                <a:gd name="T5" fmla="*/ 872 h 996"/>
                <a:gd name="T6" fmla="*/ 1225 w 1349"/>
                <a:gd name="T7" fmla="*/ 996 h 996"/>
                <a:gd name="T8" fmla="*/ 0 w 1349"/>
                <a:gd name="T9" fmla="*/ 996 h 996"/>
                <a:gd name="T10" fmla="*/ 0 w 1349"/>
                <a:gd name="T11" fmla="*/ 0 h 996"/>
              </a:gdLst>
              <a:ahLst/>
              <a:cxnLst>
                <a:cxn ang="0">
                  <a:pos x="T0" y="T1"/>
                </a:cxn>
                <a:cxn ang="0">
                  <a:pos x="T2" y="T3"/>
                </a:cxn>
                <a:cxn ang="0">
                  <a:pos x="T4" y="T5"/>
                </a:cxn>
                <a:cxn ang="0">
                  <a:pos x="T6" y="T7"/>
                </a:cxn>
                <a:cxn ang="0">
                  <a:pos x="T8" y="T9"/>
                </a:cxn>
                <a:cxn ang="0">
                  <a:pos x="T10" y="T11"/>
                </a:cxn>
              </a:cxnLst>
              <a:rect l="0" t="0" r="r" b="b"/>
              <a:pathLst>
                <a:path w="1349" h="996">
                  <a:moveTo>
                    <a:pt x="0" y="0"/>
                  </a:moveTo>
                  <a:lnTo>
                    <a:pt x="1349" y="0"/>
                  </a:lnTo>
                  <a:lnTo>
                    <a:pt x="1349" y="872"/>
                  </a:lnTo>
                  <a:lnTo>
                    <a:pt x="1225" y="996"/>
                  </a:lnTo>
                  <a:lnTo>
                    <a:pt x="0" y="996"/>
                  </a:lnTo>
                  <a:lnTo>
                    <a:pt x="0"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1" name="Freeform 152"/>
            <p:cNvSpPr>
              <a:spLocks/>
            </p:cNvSpPr>
            <p:nvPr/>
          </p:nvSpPr>
          <p:spPr bwMode="auto">
            <a:xfrm>
              <a:off x="6207904" y="5120398"/>
              <a:ext cx="102859" cy="102859"/>
            </a:xfrm>
            <a:custGeom>
              <a:avLst/>
              <a:gdLst>
                <a:gd name="T0" fmla="*/ 0 w 124"/>
                <a:gd name="T1" fmla="*/ 124 h 124"/>
                <a:gd name="T2" fmla="*/ 25 w 124"/>
                <a:gd name="T3" fmla="*/ 25 h 124"/>
                <a:gd name="T4" fmla="*/ 124 w 124"/>
                <a:gd name="T5" fmla="*/ 0 h 124"/>
                <a:gd name="T6" fmla="*/ 0 w 124"/>
                <a:gd name="T7" fmla="*/ 124 h 124"/>
              </a:gdLst>
              <a:ahLst/>
              <a:cxnLst>
                <a:cxn ang="0">
                  <a:pos x="T0" y="T1"/>
                </a:cxn>
                <a:cxn ang="0">
                  <a:pos x="T2" y="T3"/>
                </a:cxn>
                <a:cxn ang="0">
                  <a:pos x="T4" y="T5"/>
                </a:cxn>
                <a:cxn ang="0">
                  <a:pos x="T6" y="T7"/>
                </a:cxn>
              </a:cxnLst>
              <a:rect l="0" t="0" r="r" b="b"/>
              <a:pathLst>
                <a:path w="124" h="124">
                  <a:moveTo>
                    <a:pt x="0" y="124"/>
                  </a:moveTo>
                  <a:lnTo>
                    <a:pt x="25" y="25"/>
                  </a:lnTo>
                  <a:lnTo>
                    <a:pt x="124" y="0"/>
                  </a:lnTo>
                  <a:lnTo>
                    <a:pt x="0" y="124"/>
                  </a:lnTo>
                  <a:close/>
                </a:path>
              </a:pathLst>
            </a:custGeom>
            <a:solidFill>
              <a:srgbClr val="CDC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2" name="Freeform 153"/>
            <p:cNvSpPr>
              <a:spLocks/>
            </p:cNvSpPr>
            <p:nvPr/>
          </p:nvSpPr>
          <p:spPr bwMode="auto">
            <a:xfrm>
              <a:off x="5188435" y="4436881"/>
              <a:ext cx="1126476" cy="832829"/>
            </a:xfrm>
            <a:custGeom>
              <a:avLst/>
              <a:gdLst>
                <a:gd name="T0" fmla="*/ 2223 w 2465"/>
                <a:gd name="T1" fmla="*/ 1815 h 1824"/>
                <a:gd name="T2" fmla="*/ 2268 w 2465"/>
                <a:gd name="T3" fmla="*/ 1634 h 1824"/>
                <a:gd name="T4" fmla="*/ 2274 w 2465"/>
                <a:gd name="T5" fmla="*/ 1628 h 1824"/>
                <a:gd name="T6" fmla="*/ 2455 w 2465"/>
                <a:gd name="T7" fmla="*/ 1583 h 1824"/>
                <a:gd name="T8" fmla="*/ 2463 w 2465"/>
                <a:gd name="T9" fmla="*/ 1587 h 1824"/>
                <a:gd name="T10" fmla="*/ 2462 w 2465"/>
                <a:gd name="T11" fmla="*/ 1596 h 1824"/>
                <a:gd name="T12" fmla="*/ 2236 w 2465"/>
                <a:gd name="T13" fmla="*/ 1822 h 1824"/>
                <a:gd name="T14" fmla="*/ 2230 w 2465"/>
                <a:gd name="T15" fmla="*/ 1824 h 1824"/>
                <a:gd name="T16" fmla="*/ 8 w 2465"/>
                <a:gd name="T17" fmla="*/ 1824 h 1824"/>
                <a:gd name="T18" fmla="*/ 0 w 2465"/>
                <a:gd name="T19" fmla="*/ 1816 h 1824"/>
                <a:gd name="T20" fmla="*/ 0 w 2465"/>
                <a:gd name="T21" fmla="*/ 8 h 1824"/>
                <a:gd name="T22" fmla="*/ 8 w 2465"/>
                <a:gd name="T23" fmla="*/ 0 h 1824"/>
                <a:gd name="T24" fmla="*/ 2456 w 2465"/>
                <a:gd name="T25" fmla="*/ 0 h 1824"/>
                <a:gd name="T26" fmla="*/ 2464 w 2465"/>
                <a:gd name="T27" fmla="*/ 8 h 1824"/>
                <a:gd name="T28" fmla="*/ 2464 w 2465"/>
                <a:gd name="T29" fmla="*/ 1590 h 1824"/>
                <a:gd name="T30" fmla="*/ 2448 w 2465"/>
                <a:gd name="T31" fmla="*/ 1590 h 1824"/>
                <a:gd name="T32" fmla="*/ 2448 w 2465"/>
                <a:gd name="T33" fmla="*/ 8 h 1824"/>
                <a:gd name="T34" fmla="*/ 2456 w 2465"/>
                <a:gd name="T35" fmla="*/ 16 h 1824"/>
                <a:gd name="T36" fmla="*/ 8 w 2465"/>
                <a:gd name="T37" fmla="*/ 16 h 1824"/>
                <a:gd name="T38" fmla="*/ 16 w 2465"/>
                <a:gd name="T39" fmla="*/ 8 h 1824"/>
                <a:gd name="T40" fmla="*/ 16 w 2465"/>
                <a:gd name="T41" fmla="*/ 1816 h 1824"/>
                <a:gd name="T42" fmla="*/ 8 w 2465"/>
                <a:gd name="T43" fmla="*/ 1808 h 1824"/>
                <a:gd name="T44" fmla="*/ 2230 w 2465"/>
                <a:gd name="T45" fmla="*/ 1808 h 1824"/>
                <a:gd name="T46" fmla="*/ 2225 w 2465"/>
                <a:gd name="T47" fmla="*/ 1811 h 1824"/>
                <a:gd name="T48" fmla="*/ 2451 w 2465"/>
                <a:gd name="T49" fmla="*/ 1585 h 1824"/>
                <a:gd name="T50" fmla="*/ 2458 w 2465"/>
                <a:gd name="T51" fmla="*/ 1598 h 1824"/>
                <a:gd name="T52" fmla="*/ 2278 w 2465"/>
                <a:gd name="T53" fmla="*/ 1643 h 1824"/>
                <a:gd name="T54" fmla="*/ 2283 w 2465"/>
                <a:gd name="T55" fmla="*/ 1638 h 1824"/>
                <a:gd name="T56" fmla="*/ 2238 w 2465"/>
                <a:gd name="T57" fmla="*/ 1818 h 1824"/>
                <a:gd name="T58" fmla="*/ 2223 w 2465"/>
                <a:gd name="T59" fmla="*/ 181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65" h="1824">
                  <a:moveTo>
                    <a:pt x="2223" y="1815"/>
                  </a:moveTo>
                  <a:lnTo>
                    <a:pt x="2268" y="1634"/>
                  </a:lnTo>
                  <a:cubicBezTo>
                    <a:pt x="2269" y="1631"/>
                    <a:pt x="2271" y="1629"/>
                    <a:pt x="2274" y="1628"/>
                  </a:cubicBezTo>
                  <a:lnTo>
                    <a:pt x="2455" y="1583"/>
                  </a:lnTo>
                  <a:cubicBezTo>
                    <a:pt x="2458" y="1582"/>
                    <a:pt x="2462" y="1583"/>
                    <a:pt x="2463" y="1587"/>
                  </a:cubicBezTo>
                  <a:cubicBezTo>
                    <a:pt x="2465" y="1590"/>
                    <a:pt x="2465" y="1594"/>
                    <a:pt x="2462" y="1596"/>
                  </a:cubicBezTo>
                  <a:lnTo>
                    <a:pt x="2236" y="1822"/>
                  </a:lnTo>
                  <a:cubicBezTo>
                    <a:pt x="2235" y="1824"/>
                    <a:pt x="2233" y="1824"/>
                    <a:pt x="2230" y="1824"/>
                  </a:cubicBezTo>
                  <a:lnTo>
                    <a:pt x="8" y="1824"/>
                  </a:lnTo>
                  <a:cubicBezTo>
                    <a:pt x="4" y="1824"/>
                    <a:pt x="0" y="1821"/>
                    <a:pt x="0" y="1816"/>
                  </a:cubicBezTo>
                  <a:lnTo>
                    <a:pt x="0" y="8"/>
                  </a:lnTo>
                  <a:cubicBezTo>
                    <a:pt x="0" y="4"/>
                    <a:pt x="4" y="0"/>
                    <a:pt x="8" y="0"/>
                  </a:cubicBezTo>
                  <a:lnTo>
                    <a:pt x="2456" y="0"/>
                  </a:lnTo>
                  <a:cubicBezTo>
                    <a:pt x="2461" y="0"/>
                    <a:pt x="2464" y="4"/>
                    <a:pt x="2464" y="8"/>
                  </a:cubicBezTo>
                  <a:lnTo>
                    <a:pt x="2464" y="1590"/>
                  </a:lnTo>
                  <a:lnTo>
                    <a:pt x="2448" y="1590"/>
                  </a:lnTo>
                  <a:lnTo>
                    <a:pt x="2448" y="8"/>
                  </a:lnTo>
                  <a:lnTo>
                    <a:pt x="2456" y="16"/>
                  </a:lnTo>
                  <a:lnTo>
                    <a:pt x="8" y="16"/>
                  </a:lnTo>
                  <a:lnTo>
                    <a:pt x="16" y="8"/>
                  </a:lnTo>
                  <a:lnTo>
                    <a:pt x="16" y="1816"/>
                  </a:lnTo>
                  <a:lnTo>
                    <a:pt x="8" y="1808"/>
                  </a:lnTo>
                  <a:lnTo>
                    <a:pt x="2230" y="1808"/>
                  </a:lnTo>
                  <a:lnTo>
                    <a:pt x="2225" y="1811"/>
                  </a:lnTo>
                  <a:lnTo>
                    <a:pt x="2451" y="1585"/>
                  </a:lnTo>
                  <a:lnTo>
                    <a:pt x="2458" y="1598"/>
                  </a:lnTo>
                  <a:lnTo>
                    <a:pt x="2278" y="1643"/>
                  </a:lnTo>
                  <a:lnTo>
                    <a:pt x="2283" y="1638"/>
                  </a:lnTo>
                  <a:lnTo>
                    <a:pt x="2238" y="1818"/>
                  </a:lnTo>
                  <a:lnTo>
                    <a:pt x="2223" y="1815"/>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3" name="Rectangle 154"/>
            <p:cNvSpPr>
              <a:spLocks noChangeArrowheads="1"/>
            </p:cNvSpPr>
            <p:nvPr/>
          </p:nvSpPr>
          <p:spPr bwMode="auto">
            <a:xfrm>
              <a:off x="5263091" y="4512366"/>
              <a:ext cx="2180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One</a:t>
              </a:r>
              <a:endParaRPr lang="en-US" altLang="en-US" dirty="0">
                <a:latin typeface="Arial" panose="020B0604020202020204" pitchFamily="34" charset="0"/>
              </a:endParaRPr>
            </a:p>
          </p:txBody>
        </p:sp>
        <p:sp>
          <p:nvSpPr>
            <p:cNvPr id="5234" name="Rectangle 155"/>
            <p:cNvSpPr>
              <a:spLocks noChangeArrowheads="1"/>
            </p:cNvSpPr>
            <p:nvPr/>
          </p:nvSpPr>
          <p:spPr bwMode="auto">
            <a:xfrm>
              <a:off x="5487059" y="4498265"/>
              <a:ext cx="3847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a:t>
              </a:r>
              <a:endParaRPr lang="en-US" altLang="en-US" dirty="0">
                <a:latin typeface="Arial" panose="020B0604020202020204" pitchFamily="34" charset="0"/>
              </a:endParaRPr>
            </a:p>
          </p:txBody>
        </p:sp>
        <p:sp>
          <p:nvSpPr>
            <p:cNvPr id="5235" name="Rectangle 156"/>
            <p:cNvSpPr>
              <a:spLocks noChangeArrowheads="1"/>
            </p:cNvSpPr>
            <p:nvPr/>
          </p:nvSpPr>
          <p:spPr bwMode="auto">
            <a:xfrm>
              <a:off x="5537660" y="4509048"/>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Time </a:t>
              </a:r>
              <a:endParaRPr lang="en-US" altLang="en-US" dirty="0">
                <a:latin typeface="Arial" panose="020B0604020202020204" pitchFamily="34" charset="0"/>
              </a:endParaRPr>
            </a:p>
          </p:txBody>
        </p:sp>
        <p:sp>
          <p:nvSpPr>
            <p:cNvPr id="5236" name="Rectangle 157"/>
            <p:cNvSpPr>
              <a:spLocks noChangeArrowheads="1"/>
            </p:cNvSpPr>
            <p:nvPr/>
          </p:nvSpPr>
          <p:spPr bwMode="auto">
            <a:xfrm>
              <a:off x="5263091" y="4665826"/>
              <a:ext cx="7566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Programmable</a:t>
              </a:r>
              <a:endParaRPr lang="en-US" altLang="en-US" dirty="0">
                <a:latin typeface="Arial" panose="020B0604020202020204" pitchFamily="34" charset="0"/>
              </a:endParaRPr>
            </a:p>
          </p:txBody>
        </p:sp>
        <p:sp>
          <p:nvSpPr>
            <p:cNvPr id="5237" name="Rectangle 158"/>
            <p:cNvSpPr>
              <a:spLocks noChangeArrowheads="1"/>
            </p:cNvSpPr>
            <p:nvPr/>
          </p:nvSpPr>
          <p:spPr bwMode="auto">
            <a:xfrm>
              <a:off x="5263091" y="4852466"/>
              <a:ext cx="58349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Master Key</a:t>
              </a:r>
              <a:endParaRPr lang="en-US" altLang="en-US" dirty="0">
                <a:latin typeface="Arial" panose="020B0604020202020204" pitchFamily="34" charset="0"/>
              </a:endParaRPr>
            </a:p>
          </p:txBody>
        </p:sp>
        <p:sp>
          <p:nvSpPr>
            <p:cNvPr id="5238" name="Rectangle 159"/>
            <p:cNvSpPr>
              <a:spLocks noChangeArrowheads="1"/>
            </p:cNvSpPr>
            <p:nvPr/>
          </p:nvSpPr>
          <p:spPr bwMode="auto">
            <a:xfrm>
              <a:off x="5263091" y="5049060"/>
              <a:ext cx="78867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000000"/>
                  </a:solidFill>
                  <a:latin typeface="Arial" panose="020B0604020202020204" pitchFamily="34" charset="0"/>
                </a:rPr>
                <a:t>(Unique per IC)</a:t>
              </a:r>
              <a:endParaRPr lang="en-US" altLang="en-US" dirty="0">
                <a:latin typeface="Arial" panose="020B0604020202020204" pitchFamily="34" charset="0"/>
              </a:endParaRPr>
            </a:p>
          </p:txBody>
        </p:sp>
        <p:sp>
          <p:nvSpPr>
            <p:cNvPr id="5239" name="Freeform 160"/>
            <p:cNvSpPr>
              <a:spLocks noEditPoints="1"/>
            </p:cNvSpPr>
            <p:nvPr/>
          </p:nvSpPr>
          <p:spPr bwMode="auto">
            <a:xfrm>
              <a:off x="7272996" y="3785715"/>
              <a:ext cx="131892" cy="374939"/>
            </a:xfrm>
            <a:custGeom>
              <a:avLst/>
              <a:gdLst>
                <a:gd name="T0" fmla="*/ 53 w 159"/>
                <a:gd name="T1" fmla="*/ 320 h 452"/>
                <a:gd name="T2" fmla="*/ 53 w 159"/>
                <a:gd name="T3" fmla="*/ 132 h 452"/>
                <a:gd name="T4" fmla="*/ 106 w 159"/>
                <a:gd name="T5" fmla="*/ 132 h 452"/>
                <a:gd name="T6" fmla="*/ 106 w 159"/>
                <a:gd name="T7" fmla="*/ 320 h 452"/>
                <a:gd name="T8" fmla="*/ 53 w 159"/>
                <a:gd name="T9" fmla="*/ 320 h 452"/>
                <a:gd name="T10" fmla="*/ 159 w 159"/>
                <a:gd name="T11" fmla="*/ 293 h 452"/>
                <a:gd name="T12" fmla="*/ 79 w 159"/>
                <a:gd name="T13" fmla="*/ 452 h 452"/>
                <a:gd name="T14" fmla="*/ 0 w 159"/>
                <a:gd name="T15" fmla="*/ 293 h 452"/>
                <a:gd name="T16" fmla="*/ 159 w 159"/>
                <a:gd name="T17" fmla="*/ 293 h 452"/>
                <a:gd name="T18" fmla="*/ 0 w 159"/>
                <a:gd name="T19" fmla="*/ 159 h 452"/>
                <a:gd name="T20" fmla="*/ 79 w 159"/>
                <a:gd name="T21" fmla="*/ 0 h 452"/>
                <a:gd name="T22" fmla="*/ 159 w 159"/>
                <a:gd name="T23" fmla="*/ 159 h 452"/>
                <a:gd name="T24" fmla="*/ 0 w 159"/>
                <a:gd name="T25" fmla="*/ 15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452">
                  <a:moveTo>
                    <a:pt x="53" y="320"/>
                  </a:moveTo>
                  <a:lnTo>
                    <a:pt x="53" y="132"/>
                  </a:lnTo>
                  <a:lnTo>
                    <a:pt x="106" y="132"/>
                  </a:lnTo>
                  <a:lnTo>
                    <a:pt x="106" y="320"/>
                  </a:lnTo>
                  <a:lnTo>
                    <a:pt x="53" y="320"/>
                  </a:lnTo>
                  <a:close/>
                  <a:moveTo>
                    <a:pt x="159" y="293"/>
                  </a:moveTo>
                  <a:lnTo>
                    <a:pt x="79" y="452"/>
                  </a:lnTo>
                  <a:lnTo>
                    <a:pt x="0" y="293"/>
                  </a:lnTo>
                  <a:lnTo>
                    <a:pt x="159" y="293"/>
                  </a:lnTo>
                  <a:close/>
                  <a:moveTo>
                    <a:pt x="0" y="159"/>
                  </a:moveTo>
                  <a:lnTo>
                    <a:pt x="79" y="0"/>
                  </a:lnTo>
                  <a:lnTo>
                    <a:pt x="159" y="159"/>
                  </a:lnTo>
                  <a:lnTo>
                    <a:pt x="0" y="159"/>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281" name="Picture 16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86884" y="2553891"/>
              <a:ext cx="826193" cy="694301"/>
            </a:xfrm>
            <a:prstGeom prst="rect">
              <a:avLst/>
            </a:prstGeom>
            <a:noFill/>
            <a:extLst>
              <a:ext uri="{909E8E84-426E-40DD-AFC4-6F175D3DCCD1}">
                <a14:hiddenFill xmlns:a14="http://schemas.microsoft.com/office/drawing/2010/main">
                  <a:solidFill>
                    <a:srgbClr val="FFFFFF"/>
                  </a:solidFill>
                </a14:hiddenFill>
              </a:ext>
            </a:extLst>
          </p:spPr>
        </p:pic>
        <p:pic>
          <p:nvPicPr>
            <p:cNvPr id="5282" name="Picture 16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86884" y="2553891"/>
              <a:ext cx="826193" cy="694301"/>
            </a:xfrm>
            <a:prstGeom prst="rect">
              <a:avLst/>
            </a:prstGeom>
            <a:noFill/>
            <a:extLst>
              <a:ext uri="{909E8E84-426E-40DD-AFC4-6F175D3DCCD1}">
                <a14:hiddenFill xmlns:a14="http://schemas.microsoft.com/office/drawing/2010/main">
                  <a:solidFill>
                    <a:srgbClr val="FFFFFF"/>
                  </a:solidFill>
                </a14:hiddenFill>
              </a:ext>
            </a:extLst>
          </p:spPr>
        </p:pic>
        <p:sp>
          <p:nvSpPr>
            <p:cNvPr id="5240" name="Freeform 163"/>
            <p:cNvSpPr>
              <a:spLocks noEditPoints="1"/>
            </p:cNvSpPr>
            <p:nvPr/>
          </p:nvSpPr>
          <p:spPr bwMode="auto">
            <a:xfrm>
              <a:off x="6066058" y="2579606"/>
              <a:ext cx="596418" cy="496877"/>
            </a:xfrm>
            <a:custGeom>
              <a:avLst/>
              <a:gdLst>
                <a:gd name="T0" fmla="*/ 333 w 1305"/>
                <a:gd name="T1" fmla="*/ 871 h 1086"/>
                <a:gd name="T2" fmla="*/ 422 w 1305"/>
                <a:gd name="T3" fmla="*/ 815 h 1086"/>
                <a:gd name="T4" fmla="*/ 499 w 1305"/>
                <a:gd name="T5" fmla="*/ 746 h 1086"/>
                <a:gd name="T6" fmla="*/ 557 w 1305"/>
                <a:gd name="T7" fmla="*/ 672 h 1086"/>
                <a:gd name="T8" fmla="*/ 577 w 1305"/>
                <a:gd name="T9" fmla="*/ 636 h 1086"/>
                <a:gd name="T10" fmla="*/ 600 w 1305"/>
                <a:gd name="T11" fmla="*/ 560 h 1086"/>
                <a:gd name="T12" fmla="*/ 603 w 1305"/>
                <a:gd name="T13" fmla="*/ 522 h 1086"/>
                <a:gd name="T14" fmla="*/ 608 w 1305"/>
                <a:gd name="T15" fmla="*/ 470 h 1086"/>
                <a:gd name="T16" fmla="*/ 638 w 1305"/>
                <a:gd name="T17" fmla="*/ 376 h 1086"/>
                <a:gd name="T18" fmla="*/ 669 w 1305"/>
                <a:gd name="T19" fmla="*/ 321 h 1086"/>
                <a:gd name="T20" fmla="*/ 739 w 1305"/>
                <a:gd name="T21" fmla="*/ 233 h 1086"/>
                <a:gd name="T22" fmla="*/ 828 w 1305"/>
                <a:gd name="T23" fmla="*/ 157 h 1086"/>
                <a:gd name="T24" fmla="*/ 1042 w 1305"/>
                <a:gd name="T25" fmla="*/ 45 h 1086"/>
                <a:gd name="T26" fmla="*/ 1168 w 1305"/>
                <a:gd name="T27" fmla="*/ 12 h 1086"/>
                <a:gd name="T28" fmla="*/ 1296 w 1305"/>
                <a:gd name="T29" fmla="*/ 0 h 1086"/>
                <a:gd name="T30" fmla="*/ 1184 w 1305"/>
                <a:gd name="T31" fmla="*/ 106 h 1086"/>
                <a:gd name="T32" fmla="*/ 1073 w 1305"/>
                <a:gd name="T33" fmla="*/ 135 h 1086"/>
                <a:gd name="T34" fmla="*/ 978 w 1305"/>
                <a:gd name="T35" fmla="*/ 177 h 1086"/>
                <a:gd name="T36" fmla="*/ 885 w 1305"/>
                <a:gd name="T37" fmla="*/ 234 h 1086"/>
                <a:gd name="T38" fmla="*/ 808 w 1305"/>
                <a:gd name="T39" fmla="*/ 299 h 1086"/>
                <a:gd name="T40" fmla="*/ 748 w 1305"/>
                <a:gd name="T41" fmla="*/ 374 h 1086"/>
                <a:gd name="T42" fmla="*/ 712 w 1305"/>
                <a:gd name="T43" fmla="*/ 449 h 1086"/>
                <a:gd name="T44" fmla="*/ 702 w 1305"/>
                <a:gd name="T45" fmla="*/ 486 h 1086"/>
                <a:gd name="T46" fmla="*/ 694 w 1305"/>
                <a:gd name="T47" fmla="*/ 576 h 1086"/>
                <a:gd name="T48" fmla="*/ 680 w 1305"/>
                <a:gd name="T49" fmla="*/ 633 h 1086"/>
                <a:gd name="T50" fmla="*/ 636 w 1305"/>
                <a:gd name="T51" fmla="*/ 726 h 1086"/>
                <a:gd name="T52" fmla="*/ 568 w 1305"/>
                <a:gd name="T53" fmla="*/ 812 h 1086"/>
                <a:gd name="T54" fmla="*/ 479 w 1305"/>
                <a:gd name="T55" fmla="*/ 892 h 1086"/>
                <a:gd name="T56" fmla="*/ 374 w 1305"/>
                <a:gd name="T57" fmla="*/ 957 h 1086"/>
                <a:gd name="T58" fmla="*/ 251 w 1305"/>
                <a:gd name="T59" fmla="*/ 1000 h 1086"/>
                <a:gd name="T60" fmla="*/ 312 w 1305"/>
                <a:gd name="T61" fmla="*/ 1086 h 1086"/>
                <a:gd name="T62" fmla="*/ 253 w 1305"/>
                <a:gd name="T63" fmla="*/ 804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5" h="1086">
                  <a:moveTo>
                    <a:pt x="220" y="909"/>
                  </a:moveTo>
                  <a:lnTo>
                    <a:pt x="333" y="871"/>
                  </a:lnTo>
                  <a:lnTo>
                    <a:pt x="323" y="876"/>
                  </a:lnTo>
                  <a:lnTo>
                    <a:pt x="422" y="815"/>
                  </a:lnTo>
                  <a:lnTo>
                    <a:pt x="416" y="819"/>
                  </a:lnTo>
                  <a:lnTo>
                    <a:pt x="499" y="746"/>
                  </a:lnTo>
                  <a:lnTo>
                    <a:pt x="493" y="752"/>
                  </a:lnTo>
                  <a:lnTo>
                    <a:pt x="557" y="672"/>
                  </a:lnTo>
                  <a:lnTo>
                    <a:pt x="553" y="679"/>
                  </a:lnTo>
                  <a:lnTo>
                    <a:pt x="577" y="636"/>
                  </a:lnTo>
                  <a:lnTo>
                    <a:pt x="591" y="598"/>
                  </a:lnTo>
                  <a:lnTo>
                    <a:pt x="600" y="560"/>
                  </a:lnTo>
                  <a:lnTo>
                    <a:pt x="599" y="567"/>
                  </a:lnTo>
                  <a:lnTo>
                    <a:pt x="603" y="522"/>
                  </a:lnTo>
                  <a:lnTo>
                    <a:pt x="607" y="477"/>
                  </a:lnTo>
                  <a:cubicBezTo>
                    <a:pt x="607" y="475"/>
                    <a:pt x="607" y="472"/>
                    <a:pt x="608" y="470"/>
                  </a:cubicBezTo>
                  <a:lnTo>
                    <a:pt x="619" y="426"/>
                  </a:lnTo>
                  <a:lnTo>
                    <a:pt x="638" y="376"/>
                  </a:lnTo>
                  <a:lnTo>
                    <a:pt x="665" y="327"/>
                  </a:lnTo>
                  <a:cubicBezTo>
                    <a:pt x="666" y="325"/>
                    <a:pt x="667" y="323"/>
                    <a:pt x="669" y="321"/>
                  </a:cubicBezTo>
                  <a:lnTo>
                    <a:pt x="733" y="240"/>
                  </a:lnTo>
                  <a:cubicBezTo>
                    <a:pt x="735" y="237"/>
                    <a:pt x="737" y="235"/>
                    <a:pt x="739" y="233"/>
                  </a:cubicBezTo>
                  <a:lnTo>
                    <a:pt x="822" y="161"/>
                  </a:lnTo>
                  <a:cubicBezTo>
                    <a:pt x="824" y="160"/>
                    <a:pt x="826" y="158"/>
                    <a:pt x="828" y="157"/>
                  </a:cubicBezTo>
                  <a:lnTo>
                    <a:pt x="927" y="96"/>
                  </a:lnTo>
                  <a:lnTo>
                    <a:pt x="1042" y="45"/>
                  </a:lnTo>
                  <a:cubicBezTo>
                    <a:pt x="1045" y="43"/>
                    <a:pt x="1047" y="43"/>
                    <a:pt x="1050" y="42"/>
                  </a:cubicBezTo>
                  <a:lnTo>
                    <a:pt x="1168" y="12"/>
                  </a:lnTo>
                  <a:cubicBezTo>
                    <a:pt x="1170" y="11"/>
                    <a:pt x="1173" y="11"/>
                    <a:pt x="1175" y="11"/>
                  </a:cubicBezTo>
                  <a:lnTo>
                    <a:pt x="1296" y="0"/>
                  </a:lnTo>
                  <a:lnTo>
                    <a:pt x="1305" y="95"/>
                  </a:lnTo>
                  <a:lnTo>
                    <a:pt x="1184" y="106"/>
                  </a:lnTo>
                  <a:lnTo>
                    <a:pt x="1191" y="105"/>
                  </a:lnTo>
                  <a:lnTo>
                    <a:pt x="1073" y="135"/>
                  </a:lnTo>
                  <a:lnTo>
                    <a:pt x="1081" y="132"/>
                  </a:lnTo>
                  <a:lnTo>
                    <a:pt x="978" y="177"/>
                  </a:lnTo>
                  <a:lnTo>
                    <a:pt x="879" y="238"/>
                  </a:lnTo>
                  <a:lnTo>
                    <a:pt x="885" y="234"/>
                  </a:lnTo>
                  <a:lnTo>
                    <a:pt x="802" y="306"/>
                  </a:lnTo>
                  <a:lnTo>
                    <a:pt x="808" y="299"/>
                  </a:lnTo>
                  <a:lnTo>
                    <a:pt x="744" y="380"/>
                  </a:lnTo>
                  <a:lnTo>
                    <a:pt x="748" y="374"/>
                  </a:lnTo>
                  <a:lnTo>
                    <a:pt x="727" y="411"/>
                  </a:lnTo>
                  <a:lnTo>
                    <a:pt x="712" y="449"/>
                  </a:lnTo>
                  <a:lnTo>
                    <a:pt x="701" y="493"/>
                  </a:lnTo>
                  <a:lnTo>
                    <a:pt x="702" y="486"/>
                  </a:lnTo>
                  <a:lnTo>
                    <a:pt x="698" y="531"/>
                  </a:lnTo>
                  <a:lnTo>
                    <a:pt x="694" y="576"/>
                  </a:lnTo>
                  <a:cubicBezTo>
                    <a:pt x="694" y="578"/>
                    <a:pt x="694" y="581"/>
                    <a:pt x="693" y="583"/>
                  </a:cubicBezTo>
                  <a:lnTo>
                    <a:pt x="680" y="633"/>
                  </a:lnTo>
                  <a:lnTo>
                    <a:pt x="660" y="683"/>
                  </a:lnTo>
                  <a:lnTo>
                    <a:pt x="636" y="726"/>
                  </a:lnTo>
                  <a:cubicBezTo>
                    <a:pt x="635" y="728"/>
                    <a:pt x="634" y="730"/>
                    <a:pt x="632" y="732"/>
                  </a:cubicBezTo>
                  <a:lnTo>
                    <a:pt x="568" y="812"/>
                  </a:lnTo>
                  <a:cubicBezTo>
                    <a:pt x="566" y="815"/>
                    <a:pt x="564" y="817"/>
                    <a:pt x="562" y="819"/>
                  </a:cubicBezTo>
                  <a:lnTo>
                    <a:pt x="479" y="892"/>
                  </a:lnTo>
                  <a:cubicBezTo>
                    <a:pt x="477" y="893"/>
                    <a:pt x="475" y="895"/>
                    <a:pt x="473" y="896"/>
                  </a:cubicBezTo>
                  <a:lnTo>
                    <a:pt x="374" y="957"/>
                  </a:lnTo>
                  <a:cubicBezTo>
                    <a:pt x="371" y="959"/>
                    <a:pt x="367" y="961"/>
                    <a:pt x="364" y="962"/>
                  </a:cubicBezTo>
                  <a:lnTo>
                    <a:pt x="251" y="1000"/>
                  </a:lnTo>
                  <a:lnTo>
                    <a:pt x="220" y="909"/>
                  </a:lnTo>
                  <a:close/>
                  <a:moveTo>
                    <a:pt x="312" y="1086"/>
                  </a:moveTo>
                  <a:lnTo>
                    <a:pt x="0" y="1004"/>
                  </a:lnTo>
                  <a:lnTo>
                    <a:pt x="253" y="804"/>
                  </a:lnTo>
                  <a:lnTo>
                    <a:pt x="312" y="1086"/>
                  </a:lnTo>
                  <a:close/>
                </a:path>
              </a:pathLst>
            </a:custGeom>
            <a:solidFill>
              <a:srgbClr val="0D0D0D"/>
            </a:solidFill>
            <a:ln w="635">
              <a:solidFill>
                <a:srgbClr val="0D0D0D"/>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3" name="Freeform 166"/>
            <p:cNvSpPr>
              <a:spLocks/>
            </p:cNvSpPr>
            <p:nvPr/>
          </p:nvSpPr>
          <p:spPr bwMode="auto">
            <a:xfrm>
              <a:off x="5027510" y="2448543"/>
              <a:ext cx="1031082" cy="1082512"/>
            </a:xfrm>
            <a:custGeom>
              <a:avLst/>
              <a:gdLst>
                <a:gd name="T0" fmla="*/ 0 w 2256"/>
                <a:gd name="T1" fmla="*/ 376 h 2368"/>
                <a:gd name="T2" fmla="*/ 376 w 2256"/>
                <a:gd name="T3" fmla="*/ 0 h 2368"/>
                <a:gd name="T4" fmla="*/ 376 w 2256"/>
                <a:gd name="T5" fmla="*/ 0 h 2368"/>
                <a:gd name="T6" fmla="*/ 376 w 2256"/>
                <a:gd name="T7" fmla="*/ 0 h 2368"/>
                <a:gd name="T8" fmla="*/ 1880 w 2256"/>
                <a:gd name="T9" fmla="*/ 0 h 2368"/>
                <a:gd name="T10" fmla="*/ 1880 w 2256"/>
                <a:gd name="T11" fmla="*/ 0 h 2368"/>
                <a:gd name="T12" fmla="*/ 2256 w 2256"/>
                <a:gd name="T13" fmla="*/ 376 h 2368"/>
                <a:gd name="T14" fmla="*/ 2256 w 2256"/>
                <a:gd name="T15" fmla="*/ 376 h 2368"/>
                <a:gd name="T16" fmla="*/ 2256 w 2256"/>
                <a:gd name="T17" fmla="*/ 376 h 2368"/>
                <a:gd name="T18" fmla="*/ 2256 w 2256"/>
                <a:gd name="T19" fmla="*/ 1992 h 2368"/>
                <a:gd name="T20" fmla="*/ 2256 w 2256"/>
                <a:gd name="T21" fmla="*/ 1992 h 2368"/>
                <a:gd name="T22" fmla="*/ 1880 w 2256"/>
                <a:gd name="T23" fmla="*/ 2368 h 2368"/>
                <a:gd name="T24" fmla="*/ 1880 w 2256"/>
                <a:gd name="T25" fmla="*/ 2368 h 2368"/>
                <a:gd name="T26" fmla="*/ 1880 w 2256"/>
                <a:gd name="T27" fmla="*/ 2368 h 2368"/>
                <a:gd name="T28" fmla="*/ 376 w 2256"/>
                <a:gd name="T29" fmla="*/ 2368 h 2368"/>
                <a:gd name="T30" fmla="*/ 376 w 2256"/>
                <a:gd name="T31" fmla="*/ 2368 h 2368"/>
                <a:gd name="T32" fmla="*/ 0 w 2256"/>
                <a:gd name="T33" fmla="*/ 1992 h 2368"/>
                <a:gd name="T34" fmla="*/ 0 w 2256"/>
                <a:gd name="T35" fmla="*/ 1992 h 2368"/>
                <a:gd name="T36" fmla="*/ 0 w 2256"/>
                <a:gd name="T37" fmla="*/ 37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6" h="2368">
                  <a:moveTo>
                    <a:pt x="0" y="376"/>
                  </a:moveTo>
                  <a:cubicBezTo>
                    <a:pt x="0" y="169"/>
                    <a:pt x="169" y="0"/>
                    <a:pt x="376" y="0"/>
                  </a:cubicBezTo>
                  <a:cubicBezTo>
                    <a:pt x="376" y="0"/>
                    <a:pt x="376" y="0"/>
                    <a:pt x="376" y="0"/>
                  </a:cubicBezTo>
                  <a:lnTo>
                    <a:pt x="376" y="0"/>
                  </a:lnTo>
                  <a:lnTo>
                    <a:pt x="1880" y="0"/>
                  </a:lnTo>
                  <a:cubicBezTo>
                    <a:pt x="2088" y="0"/>
                    <a:pt x="2256" y="169"/>
                    <a:pt x="2256" y="376"/>
                  </a:cubicBezTo>
                  <a:cubicBezTo>
                    <a:pt x="2256" y="376"/>
                    <a:pt x="2256" y="376"/>
                    <a:pt x="2256" y="376"/>
                  </a:cubicBezTo>
                  <a:lnTo>
                    <a:pt x="2256" y="376"/>
                  </a:lnTo>
                  <a:lnTo>
                    <a:pt x="2256" y="1992"/>
                  </a:lnTo>
                  <a:cubicBezTo>
                    <a:pt x="2256" y="2200"/>
                    <a:pt x="2088" y="2368"/>
                    <a:pt x="1880" y="2368"/>
                  </a:cubicBezTo>
                  <a:cubicBezTo>
                    <a:pt x="1880" y="2368"/>
                    <a:pt x="1880" y="2368"/>
                    <a:pt x="1880" y="2368"/>
                  </a:cubicBezTo>
                  <a:lnTo>
                    <a:pt x="1880" y="2368"/>
                  </a:lnTo>
                  <a:lnTo>
                    <a:pt x="376" y="2368"/>
                  </a:lnTo>
                  <a:cubicBezTo>
                    <a:pt x="169" y="2368"/>
                    <a:pt x="0" y="2200"/>
                    <a:pt x="0" y="1992"/>
                  </a:cubicBezTo>
                  <a:cubicBezTo>
                    <a:pt x="0" y="1992"/>
                    <a:pt x="0" y="1992"/>
                    <a:pt x="0" y="1992"/>
                  </a:cubicBezTo>
                  <a:lnTo>
                    <a:pt x="0" y="376"/>
                  </a:lnTo>
                  <a:close/>
                </a:path>
              </a:pathLst>
            </a:custGeom>
            <a:solidFill>
              <a:srgbClr val="7F7F7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4" name="Freeform 167"/>
            <p:cNvSpPr>
              <a:spLocks noEditPoints="1"/>
            </p:cNvSpPr>
            <p:nvPr/>
          </p:nvSpPr>
          <p:spPr bwMode="auto">
            <a:xfrm>
              <a:off x="5016727" y="2437760"/>
              <a:ext cx="1053479" cy="1104079"/>
            </a:xfrm>
            <a:custGeom>
              <a:avLst/>
              <a:gdLst>
                <a:gd name="T0" fmla="*/ 10 w 2304"/>
                <a:gd name="T1" fmla="*/ 317 h 2416"/>
                <a:gd name="T2" fmla="*/ 67 w 2304"/>
                <a:gd name="T3" fmla="*/ 179 h 2416"/>
                <a:gd name="T4" fmla="*/ 119 w 2304"/>
                <a:gd name="T5" fmla="*/ 116 h 2416"/>
                <a:gd name="T6" fmla="*/ 243 w 2304"/>
                <a:gd name="T7" fmla="*/ 33 h 2416"/>
                <a:gd name="T8" fmla="*/ 322 w 2304"/>
                <a:gd name="T9" fmla="*/ 9 h 2416"/>
                <a:gd name="T10" fmla="*/ 1983 w 2304"/>
                <a:gd name="T11" fmla="*/ 9 h 2416"/>
                <a:gd name="T12" fmla="*/ 2063 w 2304"/>
                <a:gd name="T13" fmla="*/ 33 h 2416"/>
                <a:gd name="T14" fmla="*/ 2186 w 2304"/>
                <a:gd name="T15" fmla="*/ 116 h 2416"/>
                <a:gd name="T16" fmla="*/ 2238 w 2304"/>
                <a:gd name="T17" fmla="*/ 179 h 2416"/>
                <a:gd name="T18" fmla="*/ 2295 w 2304"/>
                <a:gd name="T19" fmla="*/ 318 h 2416"/>
                <a:gd name="T20" fmla="*/ 2304 w 2304"/>
                <a:gd name="T21" fmla="*/ 2016 h 2416"/>
                <a:gd name="T22" fmla="*/ 2274 w 2304"/>
                <a:gd name="T23" fmla="*/ 2170 h 2416"/>
                <a:gd name="T24" fmla="*/ 2235 w 2304"/>
                <a:gd name="T25" fmla="*/ 2242 h 2416"/>
                <a:gd name="T26" fmla="*/ 2130 w 2304"/>
                <a:gd name="T27" fmla="*/ 2347 h 2416"/>
                <a:gd name="T28" fmla="*/ 2058 w 2304"/>
                <a:gd name="T29" fmla="*/ 2386 h 2416"/>
                <a:gd name="T30" fmla="*/ 1907 w 2304"/>
                <a:gd name="T31" fmla="*/ 2416 h 2416"/>
                <a:gd name="T32" fmla="*/ 318 w 2304"/>
                <a:gd name="T33" fmla="*/ 2407 h 2416"/>
                <a:gd name="T34" fmla="*/ 179 w 2304"/>
                <a:gd name="T35" fmla="*/ 2350 h 2416"/>
                <a:gd name="T36" fmla="*/ 116 w 2304"/>
                <a:gd name="T37" fmla="*/ 2298 h 2416"/>
                <a:gd name="T38" fmla="*/ 33 w 2304"/>
                <a:gd name="T39" fmla="*/ 2175 h 2416"/>
                <a:gd name="T40" fmla="*/ 9 w 2304"/>
                <a:gd name="T41" fmla="*/ 2095 h 2416"/>
                <a:gd name="T42" fmla="*/ 48 w 2304"/>
                <a:gd name="T43" fmla="*/ 2014 h 2416"/>
                <a:gd name="T44" fmla="*/ 77 w 2304"/>
                <a:gd name="T45" fmla="*/ 2156 h 2416"/>
                <a:gd name="T46" fmla="*/ 107 w 2304"/>
                <a:gd name="T47" fmla="*/ 2211 h 2416"/>
                <a:gd name="T48" fmla="*/ 206 w 2304"/>
                <a:gd name="T49" fmla="*/ 2310 h 2416"/>
                <a:gd name="T50" fmla="*/ 261 w 2304"/>
                <a:gd name="T51" fmla="*/ 2340 h 2416"/>
                <a:gd name="T52" fmla="*/ 400 w 2304"/>
                <a:gd name="T53" fmla="*/ 2368 h 2416"/>
                <a:gd name="T54" fmla="*/ 1974 w 2304"/>
                <a:gd name="T55" fmla="*/ 2361 h 2416"/>
                <a:gd name="T56" fmla="*/ 2103 w 2304"/>
                <a:gd name="T57" fmla="*/ 2307 h 2416"/>
                <a:gd name="T58" fmla="*/ 2152 w 2304"/>
                <a:gd name="T59" fmla="*/ 2267 h 2416"/>
                <a:gd name="T60" fmla="*/ 2230 w 2304"/>
                <a:gd name="T61" fmla="*/ 2152 h 2416"/>
                <a:gd name="T62" fmla="*/ 2249 w 2304"/>
                <a:gd name="T63" fmla="*/ 2090 h 2416"/>
                <a:gd name="T64" fmla="*/ 2249 w 2304"/>
                <a:gd name="T65" fmla="*/ 327 h 2416"/>
                <a:gd name="T66" fmla="*/ 2230 w 2304"/>
                <a:gd name="T67" fmla="*/ 266 h 2416"/>
                <a:gd name="T68" fmla="*/ 2152 w 2304"/>
                <a:gd name="T69" fmla="*/ 150 h 2416"/>
                <a:gd name="T70" fmla="*/ 2103 w 2304"/>
                <a:gd name="T71" fmla="*/ 110 h 2416"/>
                <a:gd name="T72" fmla="*/ 1973 w 2304"/>
                <a:gd name="T73" fmla="*/ 55 h 2416"/>
                <a:gd name="T74" fmla="*/ 403 w 2304"/>
                <a:gd name="T75" fmla="*/ 48 h 2416"/>
                <a:gd name="T76" fmla="*/ 262 w 2304"/>
                <a:gd name="T77" fmla="*/ 77 h 2416"/>
                <a:gd name="T78" fmla="*/ 206 w 2304"/>
                <a:gd name="T79" fmla="*/ 107 h 2416"/>
                <a:gd name="T80" fmla="*/ 107 w 2304"/>
                <a:gd name="T81" fmla="*/ 206 h 2416"/>
                <a:gd name="T82" fmla="*/ 77 w 2304"/>
                <a:gd name="T83" fmla="*/ 262 h 2416"/>
                <a:gd name="T84" fmla="*/ 48 w 2304"/>
                <a:gd name="T85" fmla="*/ 400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04" h="2416">
                  <a:moveTo>
                    <a:pt x="0" y="400"/>
                  </a:moveTo>
                  <a:lnTo>
                    <a:pt x="9" y="322"/>
                  </a:lnTo>
                  <a:cubicBezTo>
                    <a:pt x="9" y="320"/>
                    <a:pt x="9" y="319"/>
                    <a:pt x="10" y="317"/>
                  </a:cubicBezTo>
                  <a:lnTo>
                    <a:pt x="32" y="247"/>
                  </a:lnTo>
                  <a:cubicBezTo>
                    <a:pt x="32" y="246"/>
                    <a:pt x="33" y="245"/>
                    <a:pt x="33" y="243"/>
                  </a:cubicBezTo>
                  <a:lnTo>
                    <a:pt x="67" y="179"/>
                  </a:lnTo>
                  <a:cubicBezTo>
                    <a:pt x="68" y="178"/>
                    <a:pt x="69" y="176"/>
                    <a:pt x="70" y="175"/>
                  </a:cubicBezTo>
                  <a:lnTo>
                    <a:pt x="116" y="119"/>
                  </a:lnTo>
                  <a:cubicBezTo>
                    <a:pt x="117" y="118"/>
                    <a:pt x="118" y="117"/>
                    <a:pt x="119" y="116"/>
                  </a:cubicBezTo>
                  <a:lnTo>
                    <a:pt x="175" y="70"/>
                  </a:lnTo>
                  <a:cubicBezTo>
                    <a:pt x="176" y="69"/>
                    <a:pt x="178" y="68"/>
                    <a:pt x="179" y="67"/>
                  </a:cubicBezTo>
                  <a:lnTo>
                    <a:pt x="243" y="33"/>
                  </a:lnTo>
                  <a:cubicBezTo>
                    <a:pt x="245" y="33"/>
                    <a:pt x="246" y="32"/>
                    <a:pt x="247" y="32"/>
                  </a:cubicBezTo>
                  <a:lnTo>
                    <a:pt x="317" y="10"/>
                  </a:lnTo>
                  <a:cubicBezTo>
                    <a:pt x="319" y="9"/>
                    <a:pt x="320" y="9"/>
                    <a:pt x="322" y="9"/>
                  </a:cubicBezTo>
                  <a:lnTo>
                    <a:pt x="398" y="1"/>
                  </a:lnTo>
                  <a:lnTo>
                    <a:pt x="1904" y="0"/>
                  </a:lnTo>
                  <a:lnTo>
                    <a:pt x="1983" y="9"/>
                  </a:lnTo>
                  <a:cubicBezTo>
                    <a:pt x="1985" y="9"/>
                    <a:pt x="1986" y="9"/>
                    <a:pt x="1988" y="10"/>
                  </a:cubicBezTo>
                  <a:lnTo>
                    <a:pt x="2059" y="32"/>
                  </a:lnTo>
                  <a:cubicBezTo>
                    <a:pt x="2060" y="32"/>
                    <a:pt x="2061" y="33"/>
                    <a:pt x="2063" y="33"/>
                  </a:cubicBezTo>
                  <a:lnTo>
                    <a:pt x="2126" y="67"/>
                  </a:lnTo>
                  <a:cubicBezTo>
                    <a:pt x="2127" y="68"/>
                    <a:pt x="2129" y="69"/>
                    <a:pt x="2130" y="70"/>
                  </a:cubicBezTo>
                  <a:lnTo>
                    <a:pt x="2186" y="116"/>
                  </a:lnTo>
                  <a:cubicBezTo>
                    <a:pt x="2187" y="117"/>
                    <a:pt x="2188" y="118"/>
                    <a:pt x="2189" y="119"/>
                  </a:cubicBezTo>
                  <a:lnTo>
                    <a:pt x="2235" y="175"/>
                  </a:lnTo>
                  <a:cubicBezTo>
                    <a:pt x="2236" y="176"/>
                    <a:pt x="2237" y="178"/>
                    <a:pt x="2238" y="179"/>
                  </a:cubicBezTo>
                  <a:lnTo>
                    <a:pt x="2273" y="243"/>
                  </a:lnTo>
                  <a:cubicBezTo>
                    <a:pt x="2273" y="244"/>
                    <a:pt x="2274" y="246"/>
                    <a:pt x="2274" y="248"/>
                  </a:cubicBezTo>
                  <a:lnTo>
                    <a:pt x="2295" y="318"/>
                  </a:lnTo>
                  <a:cubicBezTo>
                    <a:pt x="2296" y="319"/>
                    <a:pt x="2296" y="320"/>
                    <a:pt x="2296" y="322"/>
                  </a:cubicBezTo>
                  <a:lnTo>
                    <a:pt x="2304" y="398"/>
                  </a:lnTo>
                  <a:lnTo>
                    <a:pt x="2304" y="2016"/>
                  </a:lnTo>
                  <a:lnTo>
                    <a:pt x="2296" y="2095"/>
                  </a:lnTo>
                  <a:cubicBezTo>
                    <a:pt x="2296" y="2096"/>
                    <a:pt x="2296" y="2098"/>
                    <a:pt x="2295" y="2099"/>
                  </a:cubicBezTo>
                  <a:lnTo>
                    <a:pt x="2274" y="2170"/>
                  </a:lnTo>
                  <a:cubicBezTo>
                    <a:pt x="2274" y="2172"/>
                    <a:pt x="2273" y="2174"/>
                    <a:pt x="2272" y="2175"/>
                  </a:cubicBezTo>
                  <a:lnTo>
                    <a:pt x="2237" y="2238"/>
                  </a:lnTo>
                  <a:cubicBezTo>
                    <a:pt x="2237" y="2239"/>
                    <a:pt x="2236" y="2241"/>
                    <a:pt x="2235" y="2242"/>
                  </a:cubicBezTo>
                  <a:lnTo>
                    <a:pt x="2189" y="2298"/>
                  </a:lnTo>
                  <a:cubicBezTo>
                    <a:pt x="2188" y="2299"/>
                    <a:pt x="2187" y="2300"/>
                    <a:pt x="2186" y="2301"/>
                  </a:cubicBezTo>
                  <a:lnTo>
                    <a:pt x="2130" y="2347"/>
                  </a:lnTo>
                  <a:cubicBezTo>
                    <a:pt x="2129" y="2348"/>
                    <a:pt x="2127" y="2349"/>
                    <a:pt x="2126" y="2349"/>
                  </a:cubicBezTo>
                  <a:lnTo>
                    <a:pt x="2063" y="2384"/>
                  </a:lnTo>
                  <a:cubicBezTo>
                    <a:pt x="2062" y="2385"/>
                    <a:pt x="2060" y="2386"/>
                    <a:pt x="2058" y="2386"/>
                  </a:cubicBezTo>
                  <a:lnTo>
                    <a:pt x="1987" y="2407"/>
                  </a:lnTo>
                  <a:cubicBezTo>
                    <a:pt x="1986" y="2408"/>
                    <a:pt x="1984" y="2408"/>
                    <a:pt x="1983" y="2408"/>
                  </a:cubicBezTo>
                  <a:lnTo>
                    <a:pt x="1907" y="2416"/>
                  </a:lnTo>
                  <a:lnTo>
                    <a:pt x="400" y="2416"/>
                  </a:lnTo>
                  <a:lnTo>
                    <a:pt x="322" y="2408"/>
                  </a:lnTo>
                  <a:cubicBezTo>
                    <a:pt x="320" y="2408"/>
                    <a:pt x="319" y="2408"/>
                    <a:pt x="318" y="2407"/>
                  </a:cubicBezTo>
                  <a:lnTo>
                    <a:pt x="248" y="2386"/>
                  </a:lnTo>
                  <a:cubicBezTo>
                    <a:pt x="246" y="2386"/>
                    <a:pt x="244" y="2385"/>
                    <a:pt x="243" y="2385"/>
                  </a:cubicBezTo>
                  <a:lnTo>
                    <a:pt x="179" y="2350"/>
                  </a:lnTo>
                  <a:cubicBezTo>
                    <a:pt x="178" y="2349"/>
                    <a:pt x="176" y="2348"/>
                    <a:pt x="175" y="2347"/>
                  </a:cubicBezTo>
                  <a:lnTo>
                    <a:pt x="119" y="2301"/>
                  </a:lnTo>
                  <a:cubicBezTo>
                    <a:pt x="118" y="2300"/>
                    <a:pt x="117" y="2299"/>
                    <a:pt x="116" y="2298"/>
                  </a:cubicBezTo>
                  <a:lnTo>
                    <a:pt x="70" y="2242"/>
                  </a:lnTo>
                  <a:cubicBezTo>
                    <a:pt x="69" y="2241"/>
                    <a:pt x="68" y="2239"/>
                    <a:pt x="67" y="2238"/>
                  </a:cubicBezTo>
                  <a:lnTo>
                    <a:pt x="33" y="2175"/>
                  </a:lnTo>
                  <a:cubicBezTo>
                    <a:pt x="33" y="2173"/>
                    <a:pt x="32" y="2172"/>
                    <a:pt x="32" y="2171"/>
                  </a:cubicBezTo>
                  <a:lnTo>
                    <a:pt x="10" y="2100"/>
                  </a:lnTo>
                  <a:cubicBezTo>
                    <a:pt x="9" y="2098"/>
                    <a:pt x="9" y="2097"/>
                    <a:pt x="9" y="2095"/>
                  </a:cubicBezTo>
                  <a:lnTo>
                    <a:pt x="1" y="2019"/>
                  </a:lnTo>
                  <a:lnTo>
                    <a:pt x="0" y="400"/>
                  </a:lnTo>
                  <a:close/>
                  <a:moveTo>
                    <a:pt x="48" y="2014"/>
                  </a:moveTo>
                  <a:lnTo>
                    <a:pt x="56" y="2090"/>
                  </a:lnTo>
                  <a:lnTo>
                    <a:pt x="55" y="2085"/>
                  </a:lnTo>
                  <a:lnTo>
                    <a:pt x="77" y="2156"/>
                  </a:lnTo>
                  <a:lnTo>
                    <a:pt x="76" y="2152"/>
                  </a:lnTo>
                  <a:lnTo>
                    <a:pt x="110" y="2215"/>
                  </a:lnTo>
                  <a:lnTo>
                    <a:pt x="107" y="2211"/>
                  </a:lnTo>
                  <a:lnTo>
                    <a:pt x="153" y="2267"/>
                  </a:lnTo>
                  <a:lnTo>
                    <a:pt x="150" y="2264"/>
                  </a:lnTo>
                  <a:lnTo>
                    <a:pt x="206" y="2310"/>
                  </a:lnTo>
                  <a:lnTo>
                    <a:pt x="202" y="2307"/>
                  </a:lnTo>
                  <a:lnTo>
                    <a:pt x="266" y="2342"/>
                  </a:lnTo>
                  <a:lnTo>
                    <a:pt x="261" y="2340"/>
                  </a:lnTo>
                  <a:lnTo>
                    <a:pt x="331" y="2361"/>
                  </a:lnTo>
                  <a:lnTo>
                    <a:pt x="327" y="2361"/>
                  </a:lnTo>
                  <a:lnTo>
                    <a:pt x="400" y="2368"/>
                  </a:lnTo>
                  <a:lnTo>
                    <a:pt x="1902" y="2369"/>
                  </a:lnTo>
                  <a:lnTo>
                    <a:pt x="1978" y="2361"/>
                  </a:lnTo>
                  <a:lnTo>
                    <a:pt x="1974" y="2361"/>
                  </a:lnTo>
                  <a:lnTo>
                    <a:pt x="2045" y="2340"/>
                  </a:lnTo>
                  <a:lnTo>
                    <a:pt x="2040" y="2342"/>
                  </a:lnTo>
                  <a:lnTo>
                    <a:pt x="2103" y="2307"/>
                  </a:lnTo>
                  <a:lnTo>
                    <a:pt x="2099" y="2310"/>
                  </a:lnTo>
                  <a:lnTo>
                    <a:pt x="2155" y="2264"/>
                  </a:lnTo>
                  <a:lnTo>
                    <a:pt x="2152" y="2267"/>
                  </a:lnTo>
                  <a:lnTo>
                    <a:pt x="2198" y="2211"/>
                  </a:lnTo>
                  <a:lnTo>
                    <a:pt x="2195" y="2215"/>
                  </a:lnTo>
                  <a:lnTo>
                    <a:pt x="2230" y="2152"/>
                  </a:lnTo>
                  <a:lnTo>
                    <a:pt x="2228" y="2157"/>
                  </a:lnTo>
                  <a:lnTo>
                    <a:pt x="2249" y="2086"/>
                  </a:lnTo>
                  <a:lnTo>
                    <a:pt x="2249" y="2090"/>
                  </a:lnTo>
                  <a:lnTo>
                    <a:pt x="2256" y="2016"/>
                  </a:lnTo>
                  <a:lnTo>
                    <a:pt x="2257" y="403"/>
                  </a:lnTo>
                  <a:lnTo>
                    <a:pt x="2249" y="327"/>
                  </a:lnTo>
                  <a:lnTo>
                    <a:pt x="2249" y="331"/>
                  </a:lnTo>
                  <a:lnTo>
                    <a:pt x="2228" y="261"/>
                  </a:lnTo>
                  <a:lnTo>
                    <a:pt x="2230" y="266"/>
                  </a:lnTo>
                  <a:lnTo>
                    <a:pt x="2195" y="202"/>
                  </a:lnTo>
                  <a:lnTo>
                    <a:pt x="2198" y="206"/>
                  </a:lnTo>
                  <a:lnTo>
                    <a:pt x="2152" y="150"/>
                  </a:lnTo>
                  <a:lnTo>
                    <a:pt x="2155" y="153"/>
                  </a:lnTo>
                  <a:lnTo>
                    <a:pt x="2099" y="107"/>
                  </a:lnTo>
                  <a:lnTo>
                    <a:pt x="2103" y="110"/>
                  </a:lnTo>
                  <a:lnTo>
                    <a:pt x="2040" y="76"/>
                  </a:lnTo>
                  <a:lnTo>
                    <a:pt x="2044" y="77"/>
                  </a:lnTo>
                  <a:lnTo>
                    <a:pt x="1973" y="55"/>
                  </a:lnTo>
                  <a:lnTo>
                    <a:pt x="1978" y="56"/>
                  </a:lnTo>
                  <a:lnTo>
                    <a:pt x="1904" y="48"/>
                  </a:lnTo>
                  <a:lnTo>
                    <a:pt x="403" y="48"/>
                  </a:lnTo>
                  <a:lnTo>
                    <a:pt x="327" y="56"/>
                  </a:lnTo>
                  <a:lnTo>
                    <a:pt x="332" y="55"/>
                  </a:lnTo>
                  <a:lnTo>
                    <a:pt x="262" y="77"/>
                  </a:lnTo>
                  <a:lnTo>
                    <a:pt x="266" y="76"/>
                  </a:lnTo>
                  <a:lnTo>
                    <a:pt x="202" y="110"/>
                  </a:lnTo>
                  <a:lnTo>
                    <a:pt x="206" y="107"/>
                  </a:lnTo>
                  <a:lnTo>
                    <a:pt x="150" y="153"/>
                  </a:lnTo>
                  <a:lnTo>
                    <a:pt x="153" y="150"/>
                  </a:lnTo>
                  <a:lnTo>
                    <a:pt x="107" y="206"/>
                  </a:lnTo>
                  <a:lnTo>
                    <a:pt x="110" y="202"/>
                  </a:lnTo>
                  <a:lnTo>
                    <a:pt x="76" y="266"/>
                  </a:lnTo>
                  <a:lnTo>
                    <a:pt x="77" y="262"/>
                  </a:lnTo>
                  <a:lnTo>
                    <a:pt x="55" y="332"/>
                  </a:lnTo>
                  <a:lnTo>
                    <a:pt x="56" y="327"/>
                  </a:lnTo>
                  <a:lnTo>
                    <a:pt x="48" y="400"/>
                  </a:lnTo>
                  <a:lnTo>
                    <a:pt x="48" y="2014"/>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5" name="Rectangle 168"/>
            <p:cNvSpPr>
              <a:spLocks noChangeArrowheads="1"/>
            </p:cNvSpPr>
            <p:nvPr/>
          </p:nvSpPr>
          <p:spPr bwMode="auto">
            <a:xfrm>
              <a:off x="5411574" y="2493337"/>
              <a:ext cx="2468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Data </a:t>
              </a:r>
              <a:endParaRPr lang="en-US" altLang="en-US" dirty="0">
                <a:latin typeface="Arial" panose="020B0604020202020204" pitchFamily="34" charset="0"/>
              </a:endParaRPr>
            </a:p>
          </p:txBody>
        </p:sp>
        <p:sp>
          <p:nvSpPr>
            <p:cNvPr id="5248" name="Rectangle 169"/>
            <p:cNvSpPr>
              <a:spLocks noChangeArrowheads="1"/>
            </p:cNvSpPr>
            <p:nvPr/>
          </p:nvSpPr>
          <p:spPr bwMode="auto">
            <a:xfrm>
              <a:off x="5244013" y="2654262"/>
              <a:ext cx="51616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Encryption </a:t>
              </a:r>
              <a:endParaRPr lang="en-US" altLang="en-US" dirty="0">
                <a:latin typeface="Arial" panose="020B0604020202020204" pitchFamily="34" charset="0"/>
              </a:endParaRPr>
            </a:p>
          </p:txBody>
        </p:sp>
        <p:sp>
          <p:nvSpPr>
            <p:cNvPr id="5251" name="Rectangle 170"/>
            <p:cNvSpPr>
              <a:spLocks noChangeArrowheads="1"/>
            </p:cNvSpPr>
            <p:nvPr/>
          </p:nvSpPr>
          <p:spPr bwMode="auto">
            <a:xfrm>
              <a:off x="5287147" y="2815187"/>
              <a:ext cx="44242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Key Blob </a:t>
              </a:r>
              <a:endParaRPr lang="en-US" altLang="en-US" dirty="0">
                <a:latin typeface="Arial" panose="020B0604020202020204" pitchFamily="34" charset="0"/>
              </a:endParaRPr>
            </a:p>
          </p:txBody>
        </p:sp>
        <p:sp>
          <p:nvSpPr>
            <p:cNvPr id="5252" name="Rectangle 171"/>
            <p:cNvSpPr>
              <a:spLocks noChangeArrowheads="1"/>
            </p:cNvSpPr>
            <p:nvPr/>
          </p:nvSpPr>
          <p:spPr bwMode="auto">
            <a:xfrm>
              <a:off x="5214150" y="2976112"/>
              <a:ext cx="55624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provisioned </a:t>
              </a:r>
              <a:endParaRPr lang="en-US" altLang="en-US" dirty="0">
                <a:latin typeface="Arial" panose="020B0604020202020204" pitchFamily="34" charset="0"/>
              </a:endParaRPr>
            </a:p>
          </p:txBody>
        </p:sp>
        <p:sp>
          <p:nvSpPr>
            <p:cNvPr id="5253" name="Rectangle 172"/>
            <p:cNvSpPr>
              <a:spLocks noChangeArrowheads="1"/>
            </p:cNvSpPr>
            <p:nvPr/>
          </p:nvSpPr>
          <p:spPr bwMode="auto">
            <a:xfrm>
              <a:off x="5353508" y="3137037"/>
              <a:ext cx="34624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to boot </a:t>
              </a:r>
              <a:endParaRPr lang="en-US" altLang="en-US" dirty="0">
                <a:latin typeface="Arial" panose="020B0604020202020204" pitchFamily="34" charset="0"/>
              </a:endParaRPr>
            </a:p>
          </p:txBody>
        </p:sp>
        <p:sp>
          <p:nvSpPr>
            <p:cNvPr id="5254" name="Rectangle 173"/>
            <p:cNvSpPr>
              <a:spLocks noChangeArrowheads="1"/>
            </p:cNvSpPr>
            <p:nvPr/>
          </p:nvSpPr>
          <p:spPr bwMode="auto">
            <a:xfrm>
              <a:off x="5360974" y="3297962"/>
              <a:ext cx="2981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800" dirty="0">
                  <a:solidFill>
                    <a:srgbClr val="FFFFFF"/>
                  </a:solidFill>
                  <a:latin typeface="Arial" panose="020B0604020202020204" pitchFamily="34" charset="0"/>
                </a:rPr>
                <a:t>device</a:t>
              </a:r>
              <a:endParaRPr lang="en-US" altLang="en-US" dirty="0">
                <a:latin typeface="Arial" panose="020B0604020202020204" pitchFamily="34" charset="0"/>
              </a:endParaRPr>
            </a:p>
          </p:txBody>
        </p:sp>
        <p:sp>
          <p:nvSpPr>
            <p:cNvPr id="5294" name="Freeform 211"/>
            <p:cNvSpPr>
              <a:spLocks/>
            </p:cNvSpPr>
            <p:nvPr/>
          </p:nvSpPr>
          <p:spPr bwMode="auto">
            <a:xfrm>
              <a:off x="5733424" y="5507779"/>
              <a:ext cx="1858104" cy="226456"/>
            </a:xfrm>
            <a:custGeom>
              <a:avLst/>
              <a:gdLst>
                <a:gd name="T0" fmla="*/ 0 w 2240"/>
                <a:gd name="T1" fmla="*/ 0 h 273"/>
                <a:gd name="T2" fmla="*/ 2240 w 2240"/>
                <a:gd name="T3" fmla="*/ 0 h 273"/>
                <a:gd name="T4" fmla="*/ 2240 w 2240"/>
                <a:gd name="T5" fmla="*/ 239 h 273"/>
                <a:gd name="T6" fmla="*/ 2205 w 2240"/>
                <a:gd name="T7" fmla="*/ 273 h 273"/>
                <a:gd name="T8" fmla="*/ 0 w 2240"/>
                <a:gd name="T9" fmla="*/ 273 h 273"/>
                <a:gd name="T10" fmla="*/ 0 w 2240"/>
                <a:gd name="T11" fmla="*/ 0 h 273"/>
              </a:gdLst>
              <a:ahLst/>
              <a:cxnLst>
                <a:cxn ang="0">
                  <a:pos x="T0" y="T1"/>
                </a:cxn>
                <a:cxn ang="0">
                  <a:pos x="T2" y="T3"/>
                </a:cxn>
                <a:cxn ang="0">
                  <a:pos x="T4" y="T5"/>
                </a:cxn>
                <a:cxn ang="0">
                  <a:pos x="T6" y="T7"/>
                </a:cxn>
                <a:cxn ang="0">
                  <a:pos x="T8" y="T9"/>
                </a:cxn>
                <a:cxn ang="0">
                  <a:pos x="T10" y="T11"/>
                </a:cxn>
              </a:cxnLst>
              <a:rect l="0" t="0" r="r" b="b"/>
              <a:pathLst>
                <a:path w="2240" h="273">
                  <a:moveTo>
                    <a:pt x="0" y="0"/>
                  </a:moveTo>
                  <a:lnTo>
                    <a:pt x="2240" y="0"/>
                  </a:lnTo>
                  <a:lnTo>
                    <a:pt x="2240" y="239"/>
                  </a:lnTo>
                  <a:lnTo>
                    <a:pt x="2205" y="273"/>
                  </a:lnTo>
                  <a:lnTo>
                    <a:pt x="0" y="273"/>
                  </a:lnTo>
                  <a:lnTo>
                    <a:pt x="0"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5" name="Freeform 212"/>
            <p:cNvSpPr>
              <a:spLocks/>
            </p:cNvSpPr>
            <p:nvPr/>
          </p:nvSpPr>
          <p:spPr bwMode="auto">
            <a:xfrm>
              <a:off x="7562495" y="5706032"/>
              <a:ext cx="29033" cy="28203"/>
            </a:xfrm>
            <a:custGeom>
              <a:avLst/>
              <a:gdLst>
                <a:gd name="T0" fmla="*/ 0 w 35"/>
                <a:gd name="T1" fmla="*/ 34 h 34"/>
                <a:gd name="T2" fmla="*/ 8 w 35"/>
                <a:gd name="T3" fmla="*/ 7 h 34"/>
                <a:gd name="T4" fmla="*/ 35 w 35"/>
                <a:gd name="T5" fmla="*/ 0 h 34"/>
                <a:gd name="T6" fmla="*/ 0 w 35"/>
                <a:gd name="T7" fmla="*/ 34 h 34"/>
              </a:gdLst>
              <a:ahLst/>
              <a:cxnLst>
                <a:cxn ang="0">
                  <a:pos x="T0" y="T1"/>
                </a:cxn>
                <a:cxn ang="0">
                  <a:pos x="T2" y="T3"/>
                </a:cxn>
                <a:cxn ang="0">
                  <a:pos x="T4" y="T5"/>
                </a:cxn>
                <a:cxn ang="0">
                  <a:pos x="T6" y="T7"/>
                </a:cxn>
              </a:cxnLst>
              <a:rect l="0" t="0" r="r" b="b"/>
              <a:pathLst>
                <a:path w="35" h="34">
                  <a:moveTo>
                    <a:pt x="0" y="34"/>
                  </a:moveTo>
                  <a:lnTo>
                    <a:pt x="8" y="7"/>
                  </a:lnTo>
                  <a:lnTo>
                    <a:pt x="35" y="0"/>
                  </a:lnTo>
                  <a:lnTo>
                    <a:pt x="0" y="34"/>
                  </a:lnTo>
                  <a:close/>
                </a:path>
              </a:pathLst>
            </a:custGeom>
            <a:solidFill>
              <a:srgbClr val="CDCD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6" name="Freeform 213"/>
            <p:cNvSpPr>
              <a:spLocks/>
            </p:cNvSpPr>
            <p:nvPr/>
          </p:nvSpPr>
          <p:spPr bwMode="auto">
            <a:xfrm>
              <a:off x="5729277" y="5504461"/>
              <a:ext cx="1866399" cy="233922"/>
            </a:xfrm>
            <a:custGeom>
              <a:avLst/>
              <a:gdLst>
                <a:gd name="T0" fmla="*/ 4003 w 4081"/>
                <a:gd name="T1" fmla="*/ 503 h 512"/>
                <a:gd name="T2" fmla="*/ 4015 w 4081"/>
                <a:gd name="T3" fmla="*/ 453 h 512"/>
                <a:gd name="T4" fmla="*/ 4021 w 4081"/>
                <a:gd name="T5" fmla="*/ 447 h 512"/>
                <a:gd name="T6" fmla="*/ 4071 w 4081"/>
                <a:gd name="T7" fmla="*/ 435 h 512"/>
                <a:gd name="T8" fmla="*/ 4079 w 4081"/>
                <a:gd name="T9" fmla="*/ 439 h 512"/>
                <a:gd name="T10" fmla="*/ 4078 w 4081"/>
                <a:gd name="T11" fmla="*/ 448 h 512"/>
                <a:gd name="T12" fmla="*/ 4016 w 4081"/>
                <a:gd name="T13" fmla="*/ 510 h 512"/>
                <a:gd name="T14" fmla="*/ 4010 w 4081"/>
                <a:gd name="T15" fmla="*/ 512 h 512"/>
                <a:gd name="T16" fmla="*/ 8 w 4081"/>
                <a:gd name="T17" fmla="*/ 512 h 512"/>
                <a:gd name="T18" fmla="*/ 0 w 4081"/>
                <a:gd name="T19" fmla="*/ 504 h 512"/>
                <a:gd name="T20" fmla="*/ 0 w 4081"/>
                <a:gd name="T21" fmla="*/ 8 h 512"/>
                <a:gd name="T22" fmla="*/ 8 w 4081"/>
                <a:gd name="T23" fmla="*/ 0 h 512"/>
                <a:gd name="T24" fmla="*/ 4072 w 4081"/>
                <a:gd name="T25" fmla="*/ 0 h 512"/>
                <a:gd name="T26" fmla="*/ 4080 w 4081"/>
                <a:gd name="T27" fmla="*/ 8 h 512"/>
                <a:gd name="T28" fmla="*/ 4080 w 4081"/>
                <a:gd name="T29" fmla="*/ 442 h 512"/>
                <a:gd name="T30" fmla="*/ 4064 w 4081"/>
                <a:gd name="T31" fmla="*/ 442 h 512"/>
                <a:gd name="T32" fmla="*/ 4064 w 4081"/>
                <a:gd name="T33" fmla="*/ 8 h 512"/>
                <a:gd name="T34" fmla="*/ 4072 w 4081"/>
                <a:gd name="T35" fmla="*/ 16 h 512"/>
                <a:gd name="T36" fmla="*/ 8 w 4081"/>
                <a:gd name="T37" fmla="*/ 16 h 512"/>
                <a:gd name="T38" fmla="*/ 16 w 4081"/>
                <a:gd name="T39" fmla="*/ 8 h 512"/>
                <a:gd name="T40" fmla="*/ 16 w 4081"/>
                <a:gd name="T41" fmla="*/ 504 h 512"/>
                <a:gd name="T42" fmla="*/ 8 w 4081"/>
                <a:gd name="T43" fmla="*/ 496 h 512"/>
                <a:gd name="T44" fmla="*/ 4010 w 4081"/>
                <a:gd name="T45" fmla="*/ 496 h 512"/>
                <a:gd name="T46" fmla="*/ 4005 w 4081"/>
                <a:gd name="T47" fmla="*/ 499 h 512"/>
                <a:gd name="T48" fmla="*/ 4067 w 4081"/>
                <a:gd name="T49" fmla="*/ 437 h 512"/>
                <a:gd name="T50" fmla="*/ 4074 w 4081"/>
                <a:gd name="T51" fmla="*/ 450 h 512"/>
                <a:gd name="T52" fmla="*/ 4025 w 4081"/>
                <a:gd name="T53" fmla="*/ 463 h 512"/>
                <a:gd name="T54" fmla="*/ 4031 w 4081"/>
                <a:gd name="T55" fmla="*/ 457 h 512"/>
                <a:gd name="T56" fmla="*/ 4018 w 4081"/>
                <a:gd name="T57" fmla="*/ 506 h 512"/>
                <a:gd name="T58" fmla="*/ 4003 w 4081"/>
                <a:gd name="T59" fmla="*/ 50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81" h="512">
                  <a:moveTo>
                    <a:pt x="4003" y="503"/>
                  </a:moveTo>
                  <a:lnTo>
                    <a:pt x="4015" y="453"/>
                  </a:lnTo>
                  <a:cubicBezTo>
                    <a:pt x="4016" y="450"/>
                    <a:pt x="4018" y="448"/>
                    <a:pt x="4021" y="447"/>
                  </a:cubicBezTo>
                  <a:lnTo>
                    <a:pt x="4071" y="435"/>
                  </a:lnTo>
                  <a:cubicBezTo>
                    <a:pt x="4074" y="434"/>
                    <a:pt x="4078" y="435"/>
                    <a:pt x="4079" y="439"/>
                  </a:cubicBezTo>
                  <a:cubicBezTo>
                    <a:pt x="4081" y="442"/>
                    <a:pt x="4081" y="446"/>
                    <a:pt x="4078" y="448"/>
                  </a:cubicBezTo>
                  <a:lnTo>
                    <a:pt x="4016" y="510"/>
                  </a:lnTo>
                  <a:cubicBezTo>
                    <a:pt x="4015" y="512"/>
                    <a:pt x="4013" y="512"/>
                    <a:pt x="4010" y="512"/>
                  </a:cubicBezTo>
                  <a:lnTo>
                    <a:pt x="8" y="512"/>
                  </a:lnTo>
                  <a:cubicBezTo>
                    <a:pt x="4" y="512"/>
                    <a:pt x="0" y="509"/>
                    <a:pt x="0" y="504"/>
                  </a:cubicBezTo>
                  <a:lnTo>
                    <a:pt x="0" y="8"/>
                  </a:lnTo>
                  <a:cubicBezTo>
                    <a:pt x="0" y="4"/>
                    <a:pt x="4" y="0"/>
                    <a:pt x="8" y="0"/>
                  </a:cubicBezTo>
                  <a:lnTo>
                    <a:pt x="4072" y="0"/>
                  </a:lnTo>
                  <a:cubicBezTo>
                    <a:pt x="4077" y="0"/>
                    <a:pt x="4080" y="4"/>
                    <a:pt x="4080" y="8"/>
                  </a:cubicBezTo>
                  <a:lnTo>
                    <a:pt x="4080" y="442"/>
                  </a:lnTo>
                  <a:lnTo>
                    <a:pt x="4064" y="442"/>
                  </a:lnTo>
                  <a:lnTo>
                    <a:pt x="4064" y="8"/>
                  </a:lnTo>
                  <a:lnTo>
                    <a:pt x="4072" y="16"/>
                  </a:lnTo>
                  <a:lnTo>
                    <a:pt x="8" y="16"/>
                  </a:lnTo>
                  <a:lnTo>
                    <a:pt x="16" y="8"/>
                  </a:lnTo>
                  <a:lnTo>
                    <a:pt x="16" y="504"/>
                  </a:lnTo>
                  <a:lnTo>
                    <a:pt x="8" y="496"/>
                  </a:lnTo>
                  <a:lnTo>
                    <a:pt x="4010" y="496"/>
                  </a:lnTo>
                  <a:lnTo>
                    <a:pt x="4005" y="499"/>
                  </a:lnTo>
                  <a:lnTo>
                    <a:pt x="4067" y="437"/>
                  </a:lnTo>
                  <a:lnTo>
                    <a:pt x="4074" y="450"/>
                  </a:lnTo>
                  <a:lnTo>
                    <a:pt x="4025" y="463"/>
                  </a:lnTo>
                  <a:lnTo>
                    <a:pt x="4031" y="457"/>
                  </a:lnTo>
                  <a:lnTo>
                    <a:pt x="4018" y="506"/>
                  </a:lnTo>
                  <a:lnTo>
                    <a:pt x="4003" y="503"/>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7" name="Rectangle 214"/>
            <p:cNvSpPr>
              <a:spLocks noChangeArrowheads="1"/>
            </p:cNvSpPr>
            <p:nvPr/>
          </p:nvSpPr>
          <p:spPr bwMode="auto">
            <a:xfrm>
              <a:off x="5889372" y="5543408"/>
              <a:ext cx="14298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hangingPunct="0">
                <a:spcAft>
                  <a:spcPts val="1000"/>
                </a:spcAft>
              </a:pPr>
              <a:r>
                <a:rPr lang="en-US" altLang="en-US" sz="900" dirty="0">
                  <a:solidFill>
                    <a:srgbClr val="FF0000"/>
                  </a:solidFill>
                  <a:latin typeface="Arial" panose="020B0604020202020204" pitchFamily="34" charset="0"/>
                </a:rPr>
                <a:t>Close configuration enabled</a:t>
              </a:r>
              <a:endParaRPr lang="en-US" altLang="en-US" dirty="0">
                <a:latin typeface="Arial" panose="020B0604020202020204" pitchFamily="34" charset="0"/>
              </a:endParaRPr>
            </a:p>
          </p:txBody>
        </p:sp>
      </p:grpSp>
    </p:spTree>
    <p:extLst>
      <p:ext uri="{BB962C8B-B14F-4D97-AF65-F5344CB8AC3E}">
        <p14:creationId xmlns:p14="http://schemas.microsoft.com/office/powerpoint/2010/main" val="29532949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2"/>
          <p:cNvGrpSpPr/>
          <p:nvPr/>
        </p:nvGrpSpPr>
        <p:grpSpPr>
          <a:xfrm>
            <a:off x="1765087" y="792265"/>
            <a:ext cx="8581111" cy="5390308"/>
            <a:chOff x="-3466368" y="430745"/>
            <a:chExt cx="8581111" cy="5390308"/>
          </a:xfrm>
        </p:grpSpPr>
        <p:cxnSp>
          <p:nvCxnSpPr>
            <p:cNvPr id="6" name="Straight Connector 5"/>
            <p:cNvCxnSpPr/>
            <p:nvPr/>
          </p:nvCxnSpPr>
          <p:spPr>
            <a:xfrm flipV="1">
              <a:off x="1839106" y="614877"/>
              <a:ext cx="1023336" cy="6635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22600" y="1671223"/>
              <a:ext cx="1066103" cy="469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71127" y="614179"/>
              <a:ext cx="1880755" cy="152034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829571" y="616912"/>
              <a:ext cx="1923803" cy="369332"/>
            </a:xfrm>
            <a:prstGeom prst="rect">
              <a:avLst/>
            </a:prstGeom>
            <a:noFill/>
          </p:spPr>
          <p:txBody>
            <a:bodyPr wrap="square" rtlCol="0">
              <a:spAutoFit/>
            </a:bodyPr>
            <a:lstStyle/>
            <a:p>
              <a:pPr algn="ctr"/>
              <a:r>
                <a:rPr lang="en-US" dirty="0"/>
                <a:t>HAB Data (CSF)</a:t>
              </a:r>
            </a:p>
          </p:txBody>
        </p:sp>
        <p:cxnSp>
          <p:nvCxnSpPr>
            <p:cNvPr id="10" name="Straight Connector 9"/>
            <p:cNvCxnSpPr/>
            <p:nvPr/>
          </p:nvCxnSpPr>
          <p:spPr>
            <a:xfrm>
              <a:off x="2876015" y="997491"/>
              <a:ext cx="18758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7356" y="991940"/>
              <a:ext cx="1432440" cy="369332"/>
            </a:xfrm>
            <a:prstGeom prst="rect">
              <a:avLst/>
            </a:prstGeom>
            <a:noFill/>
          </p:spPr>
          <p:txBody>
            <a:bodyPr wrap="square" rtlCol="0">
              <a:spAutoFit/>
            </a:bodyPr>
            <a:lstStyle/>
            <a:p>
              <a:pPr algn="ctr"/>
              <a:r>
                <a:rPr lang="en-US" dirty="0"/>
                <a:t>Entry</a:t>
              </a:r>
            </a:p>
          </p:txBody>
        </p:sp>
        <p:cxnSp>
          <p:nvCxnSpPr>
            <p:cNvPr id="12" name="Straight Connector 11"/>
            <p:cNvCxnSpPr>
              <a:endCxn id="8" idx="3"/>
            </p:cNvCxnSpPr>
            <p:nvPr/>
          </p:nvCxnSpPr>
          <p:spPr>
            <a:xfrm>
              <a:off x="2874906" y="1372519"/>
              <a:ext cx="1876976" cy="1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8687" y="1374919"/>
              <a:ext cx="1432440" cy="369332"/>
            </a:xfrm>
            <a:prstGeom prst="rect">
              <a:avLst/>
            </a:prstGeom>
            <a:noFill/>
          </p:spPr>
          <p:txBody>
            <a:bodyPr wrap="square" rtlCol="0">
              <a:spAutoFit/>
            </a:bodyPr>
            <a:lstStyle/>
            <a:p>
              <a:pPr algn="ctr"/>
              <a:r>
                <a:rPr lang="en-US" dirty="0"/>
                <a:t>DCD</a:t>
              </a:r>
            </a:p>
          </p:txBody>
        </p:sp>
        <p:cxnSp>
          <p:nvCxnSpPr>
            <p:cNvPr id="14" name="Straight Connector 13"/>
            <p:cNvCxnSpPr/>
            <p:nvPr/>
          </p:nvCxnSpPr>
          <p:spPr>
            <a:xfrm>
              <a:off x="2876237" y="1755498"/>
              <a:ext cx="1875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60018" y="1757898"/>
              <a:ext cx="1432440" cy="369332"/>
            </a:xfrm>
            <a:prstGeom prst="rect">
              <a:avLst/>
            </a:prstGeom>
            <a:noFill/>
          </p:spPr>
          <p:txBody>
            <a:bodyPr wrap="square" rtlCol="0">
              <a:spAutoFit/>
            </a:bodyPr>
            <a:lstStyle/>
            <a:p>
              <a:pPr algn="ctr"/>
              <a:r>
                <a:rPr lang="en-US" dirty="0"/>
                <a:t>Boot Data</a:t>
              </a:r>
            </a:p>
          </p:txBody>
        </p:sp>
        <p:cxnSp>
          <p:nvCxnSpPr>
            <p:cNvPr id="16" name="Straight Connector 15"/>
            <p:cNvCxnSpPr/>
            <p:nvPr/>
          </p:nvCxnSpPr>
          <p:spPr>
            <a:xfrm rot="5400000" flipH="1" flipV="1">
              <a:off x="-1036714" y="213684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5"/>
            <p:cNvGrpSpPr/>
            <p:nvPr/>
          </p:nvGrpSpPr>
          <p:grpSpPr>
            <a:xfrm>
              <a:off x="1847372" y="798561"/>
              <a:ext cx="3243127" cy="3616671"/>
              <a:chOff x="5686129" y="1190446"/>
              <a:chExt cx="3243127" cy="3616671"/>
            </a:xfrm>
          </p:grpSpPr>
          <p:cxnSp>
            <p:nvCxnSpPr>
              <p:cNvPr id="18" name="Elbow Connector 17"/>
              <p:cNvCxnSpPr/>
              <p:nvPr/>
            </p:nvCxnSpPr>
            <p:spPr>
              <a:xfrm>
                <a:off x="8594951" y="1190446"/>
                <a:ext cx="331344" cy="3616671"/>
              </a:xfrm>
              <a:prstGeom prst="bentConnector2">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5686129" y="4805259"/>
                <a:ext cx="3243127" cy="1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80"/>
            <p:cNvGrpSpPr/>
            <p:nvPr/>
          </p:nvGrpSpPr>
          <p:grpSpPr>
            <a:xfrm>
              <a:off x="1837325" y="1179074"/>
              <a:ext cx="3206230" cy="1798048"/>
              <a:chOff x="5676082" y="1818609"/>
              <a:chExt cx="3206230" cy="1798048"/>
            </a:xfrm>
          </p:grpSpPr>
          <p:cxnSp>
            <p:nvCxnSpPr>
              <p:cNvPr id="21" name="Elbow Connector 20"/>
              <p:cNvCxnSpPr/>
              <p:nvPr/>
            </p:nvCxnSpPr>
            <p:spPr>
              <a:xfrm rot="16200000" flipH="1">
                <a:off x="7838438" y="2572783"/>
                <a:ext cx="1798048" cy="289700"/>
              </a:xfrm>
              <a:prstGeom prst="bentConnector3">
                <a:avLst>
                  <a:gd name="adj1" fmla="val -476"/>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5676082" y="3613877"/>
                <a:ext cx="3204683"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84"/>
            <p:cNvGrpSpPr/>
            <p:nvPr/>
          </p:nvGrpSpPr>
          <p:grpSpPr>
            <a:xfrm>
              <a:off x="1847374" y="1540959"/>
              <a:ext cx="3139215" cy="770525"/>
              <a:chOff x="5686131" y="2180494"/>
              <a:chExt cx="3139215" cy="770525"/>
            </a:xfrm>
          </p:grpSpPr>
          <p:cxnSp>
            <p:nvCxnSpPr>
              <p:cNvPr id="24" name="Elbow Connector 23"/>
              <p:cNvCxnSpPr/>
              <p:nvPr/>
            </p:nvCxnSpPr>
            <p:spPr>
              <a:xfrm rot="16200000" flipH="1">
                <a:off x="8322453" y="2448126"/>
                <a:ext cx="770525" cy="235261"/>
              </a:xfrm>
              <a:prstGeom prst="bentConnector3">
                <a:avLst>
                  <a:gd name="adj1" fmla="val -1349"/>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686131" y="2947843"/>
                <a:ext cx="3139215"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85"/>
            <p:cNvGrpSpPr/>
            <p:nvPr/>
          </p:nvGrpSpPr>
          <p:grpSpPr>
            <a:xfrm>
              <a:off x="1853721" y="1910835"/>
              <a:ext cx="3051473" cy="302367"/>
              <a:chOff x="5692478" y="2550370"/>
              <a:chExt cx="3051473" cy="302367"/>
            </a:xfrm>
          </p:grpSpPr>
          <p:cxnSp>
            <p:nvCxnSpPr>
              <p:cNvPr id="27" name="Elbow Connector 26"/>
              <p:cNvCxnSpPr/>
              <p:nvPr/>
            </p:nvCxnSpPr>
            <p:spPr>
              <a:xfrm rot="10800000">
                <a:off x="5692478" y="2550370"/>
                <a:ext cx="3051472" cy="300421"/>
              </a:xfrm>
              <a:prstGeom prst="bentConnector3">
                <a:avLst>
                  <a:gd name="adj1" fmla="val 8798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8522494" y="2631281"/>
                <a:ext cx="290513" cy="152400"/>
              </a:xfrm>
              <a:prstGeom prst="bentConnector3">
                <a:avLst>
                  <a:gd name="adj1" fmla="val -82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flipV="1">
              <a:off x="-1686107" y="2129104"/>
              <a:ext cx="649479" cy="4984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43257" y="1475015"/>
              <a:ext cx="679477" cy="172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455978" y="1475759"/>
              <a:ext cx="1775412" cy="11547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362459" y="1478492"/>
              <a:ext cx="1544713" cy="369332"/>
            </a:xfrm>
            <a:prstGeom prst="rect">
              <a:avLst/>
            </a:prstGeom>
            <a:noFill/>
          </p:spPr>
          <p:txBody>
            <a:bodyPr wrap="square" rtlCol="0">
              <a:spAutoFit/>
            </a:bodyPr>
            <a:lstStyle/>
            <a:p>
              <a:pPr algn="ctr"/>
              <a:r>
                <a:rPr lang="en-US" dirty="0"/>
                <a:t>Destination</a:t>
              </a:r>
            </a:p>
          </p:txBody>
        </p:sp>
        <p:cxnSp>
          <p:nvCxnSpPr>
            <p:cNvPr id="33" name="Straight Connector 32"/>
            <p:cNvCxnSpPr/>
            <p:nvPr/>
          </p:nvCxnSpPr>
          <p:spPr>
            <a:xfrm>
              <a:off x="-3466368" y="1859071"/>
              <a:ext cx="17885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05944" y="1853520"/>
              <a:ext cx="1432440" cy="369332"/>
            </a:xfrm>
            <a:prstGeom prst="rect">
              <a:avLst/>
            </a:prstGeom>
            <a:noFill/>
          </p:spPr>
          <p:txBody>
            <a:bodyPr wrap="square" rtlCol="0">
              <a:spAutoFit/>
            </a:bodyPr>
            <a:lstStyle/>
            <a:p>
              <a:pPr algn="ctr"/>
              <a:r>
                <a:rPr lang="en-US" dirty="0"/>
                <a:t>Image Size</a:t>
              </a:r>
            </a:p>
          </p:txBody>
        </p:sp>
        <p:sp>
          <p:nvSpPr>
            <p:cNvPr id="35" name="TextBox 34"/>
            <p:cNvSpPr txBox="1"/>
            <p:nvPr/>
          </p:nvSpPr>
          <p:spPr>
            <a:xfrm>
              <a:off x="-3315004" y="2236499"/>
              <a:ext cx="1432440" cy="369332"/>
            </a:xfrm>
            <a:prstGeom prst="rect">
              <a:avLst/>
            </a:prstGeom>
            <a:noFill/>
          </p:spPr>
          <p:txBody>
            <a:bodyPr wrap="square" rtlCol="0">
              <a:spAutoFit/>
            </a:bodyPr>
            <a:lstStyle/>
            <a:p>
              <a:pPr algn="ctr"/>
              <a:r>
                <a:rPr lang="en-US" dirty="0"/>
                <a:t>Plugin Flag</a:t>
              </a:r>
            </a:p>
          </p:txBody>
        </p:sp>
        <p:cxnSp>
          <p:nvCxnSpPr>
            <p:cNvPr id="36" name="Straight Connector 35"/>
            <p:cNvCxnSpPr/>
            <p:nvPr/>
          </p:nvCxnSpPr>
          <p:spPr>
            <a:xfrm>
              <a:off x="-3455978" y="2240073"/>
              <a:ext cx="17746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156925" y="745070"/>
              <a:ext cx="1172262" cy="307777"/>
            </a:xfrm>
            <a:prstGeom prst="rect">
              <a:avLst/>
            </a:prstGeom>
            <a:noFill/>
          </p:spPr>
          <p:txBody>
            <a:bodyPr wrap="square" rtlCol="0">
              <a:spAutoFit/>
            </a:bodyPr>
            <a:lstStyle/>
            <a:p>
              <a:pPr algn="ctr"/>
              <a:r>
                <a:rPr lang="en-US" sz="1400" dirty="0"/>
                <a:t>0x0000</a:t>
              </a:r>
            </a:p>
          </p:txBody>
        </p:sp>
        <p:sp>
          <p:nvSpPr>
            <p:cNvPr id="38" name="TextBox 37"/>
            <p:cNvSpPr txBox="1"/>
            <p:nvPr/>
          </p:nvSpPr>
          <p:spPr>
            <a:xfrm>
              <a:off x="-2150865" y="1100961"/>
              <a:ext cx="1172262" cy="307777"/>
            </a:xfrm>
            <a:prstGeom prst="rect">
              <a:avLst/>
            </a:prstGeom>
            <a:noFill/>
          </p:spPr>
          <p:txBody>
            <a:bodyPr wrap="square" rtlCol="0">
              <a:spAutoFit/>
            </a:bodyPr>
            <a:lstStyle/>
            <a:p>
              <a:pPr algn="ctr"/>
              <a:r>
                <a:rPr lang="en-US" sz="1400" dirty="0"/>
                <a:t>0x0400</a:t>
              </a:r>
            </a:p>
          </p:txBody>
        </p:sp>
        <p:sp>
          <p:nvSpPr>
            <p:cNvPr id="39" name="Rectangle 38"/>
            <p:cNvSpPr/>
            <p:nvPr/>
          </p:nvSpPr>
          <p:spPr>
            <a:xfrm>
              <a:off x="-1038638" y="883215"/>
              <a:ext cx="2877424" cy="398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69"/>
            <p:cNvGrpSpPr/>
            <p:nvPr/>
          </p:nvGrpSpPr>
          <p:grpSpPr>
            <a:xfrm>
              <a:off x="-1039363" y="1280615"/>
              <a:ext cx="2878828" cy="398136"/>
              <a:chOff x="2803727" y="1876190"/>
              <a:chExt cx="2878828" cy="398136"/>
            </a:xfrm>
            <a:solidFill>
              <a:schemeClr val="accent5">
                <a:lumMod val="20000"/>
                <a:lumOff val="80000"/>
              </a:schemeClr>
            </a:solidFill>
          </p:grpSpPr>
          <p:sp>
            <p:nvSpPr>
              <p:cNvPr id="41" name="Rectangle 40"/>
              <p:cNvSpPr/>
              <p:nvPr/>
            </p:nvSpPr>
            <p:spPr>
              <a:xfrm>
                <a:off x="2803727" y="1876190"/>
                <a:ext cx="2878828" cy="39813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841398" y="1887934"/>
                <a:ext cx="2796639" cy="369332"/>
              </a:xfrm>
              <a:prstGeom prst="rect">
                <a:avLst/>
              </a:prstGeom>
              <a:grpFill/>
            </p:spPr>
            <p:txBody>
              <a:bodyPr wrap="square" rtlCol="0">
                <a:spAutoFit/>
              </a:bodyPr>
              <a:lstStyle/>
              <a:p>
                <a:pPr algn="ctr"/>
                <a:r>
                  <a:rPr lang="en-US" dirty="0"/>
                  <a:t>Image Vector Table (IVT)</a:t>
                </a:r>
              </a:p>
            </p:txBody>
          </p:sp>
        </p:grpSp>
        <p:grpSp>
          <p:nvGrpSpPr>
            <p:cNvPr id="26" name="Group 68"/>
            <p:cNvGrpSpPr/>
            <p:nvPr/>
          </p:nvGrpSpPr>
          <p:grpSpPr>
            <a:xfrm>
              <a:off x="-1039112" y="1675112"/>
              <a:ext cx="2878828" cy="506039"/>
              <a:chOff x="2807377" y="2270687"/>
              <a:chExt cx="2878828" cy="506039"/>
            </a:xfrm>
            <a:solidFill>
              <a:schemeClr val="accent1">
                <a:lumMod val="20000"/>
                <a:lumOff val="80000"/>
              </a:schemeClr>
            </a:solidFill>
          </p:grpSpPr>
          <p:sp>
            <p:nvSpPr>
              <p:cNvPr id="44" name="Rectangle 43"/>
              <p:cNvSpPr/>
              <p:nvPr/>
            </p:nvSpPr>
            <p:spPr>
              <a:xfrm>
                <a:off x="2807377" y="2270687"/>
                <a:ext cx="2878828" cy="5060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2840673" y="2324709"/>
                <a:ext cx="2796639" cy="369332"/>
              </a:xfrm>
              <a:prstGeom prst="rect">
                <a:avLst/>
              </a:prstGeom>
              <a:grpFill/>
            </p:spPr>
            <p:txBody>
              <a:bodyPr wrap="square" rtlCol="0">
                <a:spAutoFit/>
              </a:bodyPr>
              <a:lstStyle/>
              <a:p>
                <a:pPr algn="ctr"/>
                <a:r>
                  <a:rPr lang="en-US" dirty="0"/>
                  <a:t>Boot Data</a:t>
                </a:r>
              </a:p>
            </p:txBody>
          </p:sp>
        </p:grpSp>
        <p:sp>
          <p:nvSpPr>
            <p:cNvPr id="46" name="Rectangle 45"/>
            <p:cNvSpPr/>
            <p:nvPr/>
          </p:nvSpPr>
          <p:spPr>
            <a:xfrm>
              <a:off x="-1039195" y="2181887"/>
              <a:ext cx="2879190" cy="6832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959887" y="2213252"/>
              <a:ext cx="2747576" cy="646331"/>
            </a:xfrm>
            <a:prstGeom prst="rect">
              <a:avLst/>
            </a:prstGeom>
            <a:noFill/>
          </p:spPr>
          <p:txBody>
            <a:bodyPr wrap="square" rtlCol="0">
              <a:spAutoFit/>
            </a:bodyPr>
            <a:lstStyle/>
            <a:p>
              <a:pPr algn="ctr"/>
              <a:r>
                <a:rPr lang="en-US" dirty="0"/>
                <a:t>Device Config. Data</a:t>
              </a:r>
            </a:p>
            <a:p>
              <a:pPr algn="ctr"/>
              <a:r>
                <a:rPr lang="en-US" dirty="0"/>
                <a:t>(DCD)</a:t>
              </a:r>
            </a:p>
          </p:txBody>
        </p:sp>
        <p:sp>
          <p:nvSpPr>
            <p:cNvPr id="48" name="Rectangle 47"/>
            <p:cNvSpPr/>
            <p:nvPr/>
          </p:nvSpPr>
          <p:spPr>
            <a:xfrm>
              <a:off x="-1039196" y="2864415"/>
              <a:ext cx="2877211" cy="185140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960612" y="3170652"/>
              <a:ext cx="2747576" cy="369332"/>
            </a:xfrm>
            <a:prstGeom prst="rect">
              <a:avLst/>
            </a:prstGeom>
            <a:noFill/>
          </p:spPr>
          <p:txBody>
            <a:bodyPr wrap="square" rtlCol="0">
              <a:spAutoFit/>
            </a:bodyPr>
            <a:lstStyle/>
            <a:p>
              <a:pPr algn="ctr"/>
              <a:r>
                <a:rPr lang="en-US" dirty="0"/>
                <a:t>U-Boot</a:t>
              </a:r>
            </a:p>
          </p:txBody>
        </p:sp>
        <p:grpSp>
          <p:nvGrpSpPr>
            <p:cNvPr id="40" name="Group 74"/>
            <p:cNvGrpSpPr/>
            <p:nvPr/>
          </p:nvGrpSpPr>
          <p:grpSpPr>
            <a:xfrm>
              <a:off x="-1039576" y="4299626"/>
              <a:ext cx="2878362" cy="745239"/>
              <a:chOff x="2790389" y="5314301"/>
              <a:chExt cx="2878362" cy="745239"/>
            </a:xfrm>
            <a:solidFill>
              <a:schemeClr val="accent3">
                <a:lumMod val="40000"/>
                <a:lumOff val="60000"/>
              </a:schemeClr>
            </a:solidFill>
          </p:grpSpPr>
          <p:sp>
            <p:nvSpPr>
              <p:cNvPr id="51" name="Rectangle 50"/>
              <p:cNvSpPr/>
              <p:nvPr/>
            </p:nvSpPr>
            <p:spPr>
              <a:xfrm>
                <a:off x="2790389" y="5314301"/>
                <a:ext cx="2878362" cy="7452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2861830" y="5366752"/>
                <a:ext cx="2747576" cy="646331"/>
              </a:xfrm>
              <a:prstGeom prst="rect">
                <a:avLst/>
              </a:prstGeom>
              <a:grpFill/>
            </p:spPr>
            <p:txBody>
              <a:bodyPr wrap="square" rtlCol="0">
                <a:spAutoFit/>
              </a:bodyPr>
              <a:lstStyle/>
              <a:p>
                <a:pPr algn="ctr"/>
                <a:r>
                  <a:rPr lang="en-US" dirty="0"/>
                  <a:t>HAB Data</a:t>
                </a:r>
              </a:p>
              <a:p>
                <a:pPr algn="ctr"/>
                <a:r>
                  <a:rPr lang="en-US" dirty="0"/>
                  <a:t>(CSF, Certs, Signatures)</a:t>
                </a:r>
              </a:p>
            </p:txBody>
          </p:sp>
        </p:grpSp>
        <p:sp>
          <p:nvSpPr>
            <p:cNvPr id="53" name="TextBox 52"/>
            <p:cNvSpPr txBox="1"/>
            <p:nvPr/>
          </p:nvSpPr>
          <p:spPr>
            <a:xfrm>
              <a:off x="1971493" y="3015130"/>
              <a:ext cx="2933701" cy="1384995"/>
            </a:xfrm>
            <a:prstGeom prst="rect">
              <a:avLst/>
            </a:prstGeom>
            <a:noFill/>
          </p:spPr>
          <p:txBody>
            <a:bodyPr wrap="square" rtlCol="0">
              <a:spAutoFit/>
            </a:bodyPr>
            <a:lstStyle/>
            <a:p>
              <a:r>
                <a:rPr lang="en-US" sz="1400" dirty="0">
                  <a:solidFill>
                    <a:srgbClr val="FF0000"/>
                  </a:solidFill>
                </a:rPr>
                <a:t>Note:</a:t>
              </a:r>
              <a:r>
                <a:rPr lang="en-US" sz="1400" dirty="0"/>
                <a:t> HAB requires that:</a:t>
              </a:r>
            </a:p>
            <a:p>
              <a:pPr lvl="1">
                <a:buFont typeface="Arial" pitchFamily="34" charset="0"/>
                <a:buChar char="•"/>
              </a:pPr>
              <a:r>
                <a:rPr lang="en-US" sz="1400" dirty="0"/>
                <a:t> the entire IVT </a:t>
              </a:r>
            </a:p>
            <a:p>
              <a:pPr lvl="1">
                <a:buFont typeface="Arial" pitchFamily="34" charset="0"/>
                <a:buChar char="•"/>
              </a:pPr>
              <a:r>
                <a:rPr lang="en-US" sz="1400" dirty="0"/>
                <a:t> the entire DCD</a:t>
              </a:r>
            </a:p>
            <a:p>
              <a:pPr lvl="1">
                <a:buFont typeface="Arial" pitchFamily="34" charset="0"/>
                <a:buChar char="•"/>
              </a:pPr>
              <a:r>
                <a:rPr lang="en-US" sz="1400" dirty="0"/>
                <a:t> initial byte of Boot Data</a:t>
              </a:r>
            </a:p>
            <a:p>
              <a:pPr lvl="1">
                <a:buFont typeface="Arial" pitchFamily="34" charset="0"/>
                <a:buChar char="•"/>
              </a:pPr>
              <a:r>
                <a:rPr lang="en-US" sz="1400" dirty="0"/>
                <a:t> initial word of U-Boot must be signed or encrypted </a:t>
              </a:r>
            </a:p>
          </p:txBody>
        </p:sp>
        <p:sp>
          <p:nvSpPr>
            <p:cNvPr id="54" name="TextBox 53"/>
            <p:cNvSpPr txBox="1"/>
            <p:nvPr/>
          </p:nvSpPr>
          <p:spPr>
            <a:xfrm>
              <a:off x="-2118825" y="430745"/>
              <a:ext cx="1172262" cy="307777"/>
            </a:xfrm>
            <a:prstGeom prst="rect">
              <a:avLst/>
            </a:prstGeom>
            <a:noFill/>
          </p:spPr>
          <p:txBody>
            <a:bodyPr wrap="square" rtlCol="0">
              <a:spAutoFit/>
            </a:bodyPr>
            <a:lstStyle/>
            <a:p>
              <a:pPr algn="ctr"/>
              <a:r>
                <a:rPr lang="en-US" sz="1400" dirty="0"/>
                <a:t>Offset</a:t>
              </a:r>
            </a:p>
          </p:txBody>
        </p:sp>
        <p:sp>
          <p:nvSpPr>
            <p:cNvPr id="55" name="TextBox 54"/>
            <p:cNvSpPr txBox="1"/>
            <p:nvPr/>
          </p:nvSpPr>
          <p:spPr>
            <a:xfrm>
              <a:off x="-2160390" y="4282311"/>
              <a:ext cx="1172262" cy="307777"/>
            </a:xfrm>
            <a:prstGeom prst="rect">
              <a:avLst/>
            </a:prstGeom>
            <a:noFill/>
          </p:spPr>
          <p:txBody>
            <a:bodyPr wrap="square" rtlCol="0">
              <a:spAutoFit/>
            </a:bodyPr>
            <a:lstStyle/>
            <a:p>
              <a:pPr algn="ctr"/>
              <a:r>
                <a:rPr lang="en-US" sz="1400" dirty="0"/>
                <a:t>0x2F000</a:t>
              </a:r>
            </a:p>
          </p:txBody>
        </p:sp>
        <p:sp>
          <p:nvSpPr>
            <p:cNvPr id="58" name="TextBox 57"/>
            <p:cNvSpPr txBox="1"/>
            <p:nvPr/>
          </p:nvSpPr>
          <p:spPr>
            <a:xfrm>
              <a:off x="-2160390" y="5453886"/>
              <a:ext cx="1172262" cy="307777"/>
            </a:xfrm>
            <a:prstGeom prst="rect">
              <a:avLst/>
            </a:prstGeom>
            <a:noFill/>
          </p:spPr>
          <p:txBody>
            <a:bodyPr wrap="square" rtlCol="0">
              <a:spAutoFit/>
            </a:bodyPr>
            <a:lstStyle/>
            <a:p>
              <a:pPr algn="ctr"/>
              <a:r>
                <a:rPr lang="en-US" sz="1400" dirty="0"/>
                <a:t>0x31000</a:t>
              </a:r>
            </a:p>
          </p:txBody>
        </p:sp>
        <p:sp>
          <p:nvSpPr>
            <p:cNvPr id="59" name="Left Brace 58"/>
            <p:cNvSpPr/>
            <p:nvPr/>
          </p:nvSpPr>
          <p:spPr>
            <a:xfrm>
              <a:off x="-1371782" y="1284515"/>
              <a:ext cx="255270" cy="1552575"/>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0" name="TextBox 59"/>
            <p:cNvSpPr txBox="1"/>
            <p:nvPr/>
          </p:nvSpPr>
          <p:spPr>
            <a:xfrm rot="16200000">
              <a:off x="-1996783" y="1883131"/>
              <a:ext cx="1027845" cy="276999"/>
            </a:xfrm>
            <a:prstGeom prst="rect">
              <a:avLst/>
            </a:prstGeom>
            <a:noFill/>
          </p:spPr>
          <p:txBody>
            <a:bodyPr wrap="none" rtlCol="0">
              <a:spAutoFit/>
            </a:bodyPr>
            <a:lstStyle/>
            <a:p>
              <a:r>
                <a:rPr lang="en-US" sz="1200" dirty="0">
                  <a:solidFill>
                    <a:srgbClr val="BF3009"/>
                  </a:solidFill>
                </a:rPr>
                <a:t>Signed Data</a:t>
              </a:r>
            </a:p>
          </p:txBody>
        </p:sp>
        <p:sp>
          <p:nvSpPr>
            <p:cNvPr id="61" name="Left Brace 60"/>
            <p:cNvSpPr/>
            <p:nvPr/>
          </p:nvSpPr>
          <p:spPr>
            <a:xfrm>
              <a:off x="-1352732" y="2865665"/>
              <a:ext cx="255270" cy="1457325"/>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2" name="TextBox 61"/>
            <p:cNvSpPr txBox="1"/>
            <p:nvPr/>
          </p:nvSpPr>
          <p:spPr>
            <a:xfrm rot="16200000">
              <a:off x="-2135348" y="3435706"/>
              <a:ext cx="1285929" cy="276999"/>
            </a:xfrm>
            <a:prstGeom prst="rect">
              <a:avLst/>
            </a:prstGeom>
            <a:noFill/>
          </p:spPr>
          <p:txBody>
            <a:bodyPr wrap="none" rtlCol="0">
              <a:spAutoFit/>
            </a:bodyPr>
            <a:lstStyle/>
            <a:p>
              <a:r>
                <a:rPr lang="en-US" sz="1200" dirty="0">
                  <a:solidFill>
                    <a:srgbClr val="BF3009"/>
                  </a:solidFill>
                </a:rPr>
                <a:t>Encrypted Data</a:t>
              </a:r>
            </a:p>
          </p:txBody>
        </p:sp>
        <p:sp>
          <p:nvSpPr>
            <p:cNvPr id="63" name="Rectangle 62"/>
            <p:cNvSpPr/>
            <p:nvPr/>
          </p:nvSpPr>
          <p:spPr>
            <a:xfrm>
              <a:off x="-1038638" y="5227865"/>
              <a:ext cx="2877424" cy="31432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979662" y="5199477"/>
              <a:ext cx="2747576" cy="369332"/>
            </a:xfrm>
            <a:prstGeom prst="rect">
              <a:avLst/>
            </a:prstGeom>
            <a:noFill/>
          </p:spPr>
          <p:txBody>
            <a:bodyPr wrap="square" rtlCol="0">
              <a:spAutoFit/>
            </a:bodyPr>
            <a:lstStyle/>
            <a:p>
              <a:pPr algn="ctr"/>
              <a:r>
                <a:rPr lang="en-US" dirty="0"/>
                <a:t>DEK Blob</a:t>
              </a:r>
            </a:p>
          </p:txBody>
        </p:sp>
        <p:grpSp>
          <p:nvGrpSpPr>
            <p:cNvPr id="43" name="Group 88"/>
            <p:cNvGrpSpPr/>
            <p:nvPr/>
          </p:nvGrpSpPr>
          <p:grpSpPr>
            <a:xfrm>
              <a:off x="1838143" y="4575403"/>
              <a:ext cx="3276600" cy="1245650"/>
              <a:chOff x="5676900" y="4967288"/>
              <a:chExt cx="3276600" cy="1245650"/>
            </a:xfrm>
          </p:grpSpPr>
          <p:cxnSp>
            <p:nvCxnSpPr>
              <p:cNvPr id="66" name="Shape 87"/>
              <p:cNvCxnSpPr>
                <a:cxnSpLocks noChangeAspect="1"/>
              </p:cNvCxnSpPr>
              <p:nvPr/>
            </p:nvCxnSpPr>
            <p:spPr>
              <a:xfrm>
                <a:off x="5676900" y="4967288"/>
                <a:ext cx="7144" cy="678656"/>
              </a:xfrm>
              <a:prstGeom prst="curvedConnector3">
                <a:avLst>
                  <a:gd name="adj1" fmla="val 2500000"/>
                </a:avLst>
              </a:prstGeom>
              <a:ln w="12700">
                <a:solidFill>
                  <a:schemeClr val="tx1">
                    <a:lumMod val="95000"/>
                    <a:lumOff val="5000"/>
                  </a:schemeClr>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67" name="AutoShape 685"/>
              <p:cNvSpPr>
                <a:spLocks noChangeArrowheads="1"/>
              </p:cNvSpPr>
              <p:nvPr/>
            </p:nvSpPr>
            <p:spPr bwMode="auto">
              <a:xfrm>
                <a:off x="6510217" y="5349498"/>
                <a:ext cx="2443283" cy="863440"/>
              </a:xfrm>
              <a:prstGeom prst="foldedCorner">
                <a:avLst>
                  <a:gd name="adj" fmla="val 12500"/>
                </a:avLst>
              </a:prstGeom>
              <a:solidFill>
                <a:srgbClr val="FFFFCC"/>
              </a:solidFill>
              <a:ln w="9525">
                <a:solidFill>
                  <a:schemeClr val="tx1"/>
                </a:solidFill>
                <a:round/>
                <a:headEnd/>
                <a:tailEnd/>
              </a:ln>
              <a:effectLst/>
            </p:spPr>
            <p:txBody>
              <a:bodyPr wrap="square" lIns="18000" tIns="10800" rIns="18000" bIns="10800">
                <a:spAutoFit/>
              </a:bodyPr>
              <a:lstStyle/>
              <a:p>
                <a:r>
                  <a:rPr lang="en-AU" sz="1200" dirty="0"/>
                  <a:t>CSF Authenticate Data command </a:t>
                </a:r>
              </a:p>
              <a:p>
                <a:r>
                  <a:rPr lang="en-AU" sz="1200" dirty="0"/>
                  <a:t>provides HAB with location of the </a:t>
                </a:r>
              </a:p>
              <a:p>
                <a:r>
                  <a:rPr lang="en-AU" sz="1200" dirty="0"/>
                  <a:t>blob – must match location where the blob is provisioned</a:t>
                </a:r>
              </a:p>
            </p:txBody>
          </p:sp>
          <p:sp>
            <p:nvSpPr>
              <p:cNvPr id="68" name="Freeform 686"/>
              <p:cNvSpPr>
                <a:spLocks/>
              </p:cNvSpPr>
              <p:nvPr/>
            </p:nvSpPr>
            <p:spPr bwMode="auto">
              <a:xfrm rot="15236971" flipH="1">
                <a:off x="5902835" y="5099989"/>
                <a:ext cx="569912" cy="500062"/>
              </a:xfrm>
              <a:custGeom>
                <a:avLst/>
                <a:gdLst/>
                <a:ahLst/>
                <a:cxnLst>
                  <a:cxn ang="0">
                    <a:pos x="186" y="324"/>
                  </a:cxn>
                  <a:cxn ang="0">
                    <a:pos x="132" y="102"/>
                  </a:cxn>
                  <a:cxn ang="0">
                    <a:pos x="78" y="192"/>
                  </a:cxn>
                  <a:cxn ang="0">
                    <a:pos x="0" y="0"/>
                  </a:cxn>
                </a:cxnLst>
                <a:rect l="0" t="0" r="r" b="b"/>
                <a:pathLst>
                  <a:path w="186" h="324">
                    <a:moveTo>
                      <a:pt x="186" y="324"/>
                    </a:moveTo>
                    <a:cubicBezTo>
                      <a:pt x="168" y="224"/>
                      <a:pt x="150" y="124"/>
                      <a:pt x="132" y="102"/>
                    </a:cubicBezTo>
                    <a:cubicBezTo>
                      <a:pt x="114" y="80"/>
                      <a:pt x="100" y="209"/>
                      <a:pt x="78" y="192"/>
                    </a:cubicBezTo>
                    <a:cubicBezTo>
                      <a:pt x="56" y="175"/>
                      <a:pt x="28" y="87"/>
                      <a:pt x="0" y="0"/>
                    </a:cubicBezTo>
                  </a:path>
                </a:pathLst>
              </a:custGeom>
              <a:noFill/>
              <a:ln w="9525">
                <a:solidFill>
                  <a:schemeClr val="tx1"/>
                </a:solidFill>
                <a:round/>
                <a:headEnd type="none" w="med" len="med"/>
                <a:tailEnd type="triangle" w="med" len="med"/>
              </a:ln>
              <a:effectLst/>
            </p:spPr>
            <p:txBody>
              <a:bodyPr/>
              <a:lstStyle/>
              <a:p>
                <a:endParaRPr lang="en-AU" dirty="0"/>
              </a:p>
            </p:txBody>
          </p:sp>
        </p:grpSp>
        <p:sp>
          <p:nvSpPr>
            <p:cNvPr id="69" name="Rectangle 68"/>
            <p:cNvSpPr/>
            <p:nvPr/>
          </p:nvSpPr>
          <p:spPr>
            <a:xfrm>
              <a:off x="-1038638" y="5046890"/>
              <a:ext cx="2877424" cy="17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1008237" y="4999452"/>
              <a:ext cx="2747576" cy="261610"/>
            </a:xfrm>
            <a:prstGeom prst="rect">
              <a:avLst/>
            </a:prstGeom>
            <a:noFill/>
          </p:spPr>
          <p:txBody>
            <a:bodyPr wrap="square" rtlCol="0">
              <a:spAutoFit/>
            </a:bodyPr>
            <a:lstStyle/>
            <a:p>
              <a:pPr algn="ctr"/>
              <a:r>
                <a:rPr lang="en-US" sz="1100" dirty="0"/>
                <a:t>Fill Data</a:t>
              </a:r>
            </a:p>
          </p:txBody>
        </p:sp>
      </p:grpSp>
      <p:sp>
        <p:nvSpPr>
          <p:cNvPr id="71" name="Title 1"/>
          <p:cNvSpPr>
            <a:spLocks noGrp="1"/>
          </p:cNvSpPr>
          <p:nvPr>
            <p:ph type="title"/>
          </p:nvPr>
        </p:nvSpPr>
        <p:spPr>
          <a:xfrm>
            <a:off x="298800" y="280800"/>
            <a:ext cx="8747266" cy="654050"/>
          </a:xfrm>
        </p:spPr>
        <p:txBody>
          <a:bodyPr/>
          <a:lstStyle/>
          <a:p>
            <a:r>
              <a:rPr lang="en-US" dirty="0"/>
              <a:t>Encrypted Boot (Memory Layout)</a:t>
            </a:r>
          </a:p>
        </p:txBody>
      </p:sp>
    </p:spTree>
    <p:extLst>
      <p:ext uri="{BB962C8B-B14F-4D97-AF65-F5344CB8AC3E}">
        <p14:creationId xmlns:p14="http://schemas.microsoft.com/office/powerpoint/2010/main" val="6516819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BEE</a:t>
            </a:r>
            <a:endParaRPr lang="en-US" dirty="0"/>
          </a:p>
        </p:txBody>
      </p:sp>
    </p:spTree>
    <p:extLst>
      <p:ext uri="{BB962C8B-B14F-4D97-AF65-F5344CB8AC3E}">
        <p14:creationId xmlns:p14="http://schemas.microsoft.com/office/powerpoint/2010/main" val="30595657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 </a:t>
            </a:r>
            <a:r>
              <a:rPr lang="en-US" dirty="0" err="1"/>
              <a:t>uArchitecture</a:t>
            </a:r>
            <a:endParaRPr lang="en-US" dirty="0"/>
          </a:p>
        </p:txBody>
      </p:sp>
      <p:sp>
        <p:nvSpPr>
          <p:cNvPr id="6" name="Text Placeholder 8"/>
          <p:cNvSpPr>
            <a:spLocks noGrp="1"/>
          </p:cNvSpPr>
          <p:nvPr>
            <p:ph type="body" sz="quarter" idx="10"/>
          </p:nvPr>
        </p:nvSpPr>
        <p:spPr>
          <a:xfrm>
            <a:off x="298800" y="1018800"/>
            <a:ext cx="8747266" cy="4667249"/>
          </a:xfrm>
        </p:spPr>
        <p:txBody>
          <a:bodyPr>
            <a:normAutofit/>
          </a:bodyPr>
          <a:lstStyle/>
          <a:p>
            <a:pPr marL="564754" lvl="1" indent="-217488">
              <a:spcAft>
                <a:spcPts val="600"/>
              </a:spcAft>
              <a:buClrTx/>
              <a:buNone/>
              <a:tabLst>
                <a:tab pos="519113" algn="l"/>
              </a:tabLst>
            </a:pPr>
            <a:r>
              <a:rPr lang="en-US" sz="1800" dirty="0">
                <a:solidFill>
                  <a:schemeClr val="tx1"/>
                </a:solidFill>
              </a:rPr>
              <a:t>Four main functional sub-blocks: BEE_CTRL, CVC, DE, and IPS_LOGIC</a:t>
            </a:r>
            <a:endParaRPr lang="en-US" sz="2400" dirty="0">
              <a:solidFill>
                <a:schemeClr val="tx1"/>
              </a:solidFill>
            </a:endParaRPr>
          </a:p>
          <a:p>
            <a:pPr>
              <a:buNone/>
            </a:pPr>
            <a:endParaRPr lang="en-US" dirty="0">
              <a:solidFill>
                <a:schemeClr val="tx1"/>
              </a:solidFill>
            </a:endParaRPr>
          </a:p>
        </p:txBody>
      </p:sp>
      <p:pic>
        <p:nvPicPr>
          <p:cNvPr id="3" name="Picture 2"/>
          <p:cNvPicPr>
            <a:picLocks noChangeAspect="1"/>
          </p:cNvPicPr>
          <p:nvPr/>
        </p:nvPicPr>
        <p:blipFill>
          <a:blip r:embed="rId3" cstate="print"/>
          <a:stretch>
            <a:fillRect/>
          </a:stretch>
        </p:blipFill>
        <p:spPr>
          <a:xfrm>
            <a:off x="1457893" y="1682298"/>
            <a:ext cx="8353425" cy="3476625"/>
          </a:xfrm>
          <a:prstGeom prst="rect">
            <a:avLst/>
          </a:prstGeom>
        </p:spPr>
      </p:pic>
    </p:spTree>
    <p:extLst>
      <p:ext uri="{BB962C8B-B14F-4D97-AF65-F5344CB8AC3E}">
        <p14:creationId xmlns:p14="http://schemas.microsoft.com/office/powerpoint/2010/main" val="23507199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cap="none" dirty="0"/>
              <a:t>OVERVIEW</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6" name="Text Placeholder 8"/>
          <p:cNvSpPr>
            <a:spLocks noGrp="1"/>
          </p:cNvSpPr>
          <p:nvPr>
            <p:ph type="body" sz="quarter" idx="10"/>
          </p:nvPr>
        </p:nvSpPr>
        <p:spPr>
          <a:xfrm>
            <a:off x="298799" y="1018800"/>
            <a:ext cx="10406582" cy="4667249"/>
          </a:xfrm>
        </p:spPr>
        <p:txBody>
          <a:bodyPr>
            <a:normAutofit/>
          </a:bodyPr>
          <a:lstStyle/>
          <a:p>
            <a:r>
              <a:rPr lang="en-US" dirty="0"/>
              <a:t>Standard AXI interconnection</a:t>
            </a:r>
          </a:p>
          <a:p>
            <a:r>
              <a:rPr lang="en-US" dirty="0"/>
              <a:t>On-the-fly AES-128 decryption, supporting ECB and CTR mode</a:t>
            </a:r>
          </a:p>
          <a:p>
            <a:r>
              <a:rPr lang="en-US" dirty="0"/>
              <a:t>Aliased memory space support. Address remapping for up to two individual regions</a:t>
            </a:r>
          </a:p>
          <a:p>
            <a:r>
              <a:rPr lang="en-US" dirty="0"/>
              <a:t>Independent AES Key management for those two individual regions</a:t>
            </a:r>
          </a:p>
          <a:p>
            <a:r>
              <a:rPr lang="en-US" dirty="0"/>
              <a:t>Bus access pattern optimization with the aid of local store and forward buffer</a:t>
            </a:r>
          </a:p>
          <a:p>
            <a:r>
              <a:rPr lang="en-US" dirty="0"/>
              <a:t>Non-secured access filtering based on security label of the access</a:t>
            </a:r>
          </a:p>
          <a:p>
            <a:r>
              <a:rPr lang="en-US" dirty="0"/>
              <a:t>Illegal access check and filtering.</a:t>
            </a:r>
            <a:endParaRPr lang="en-US" dirty="0">
              <a:solidFill>
                <a:schemeClr val="tx1"/>
              </a:solidFill>
            </a:endParaRPr>
          </a:p>
          <a:p>
            <a:pPr marL="177800" indent="0">
              <a:spcAft>
                <a:spcPts val="600"/>
              </a:spcAft>
              <a:buClrTx/>
              <a:buNone/>
              <a:tabLst>
                <a:tab pos="519113" algn="l"/>
              </a:tabLst>
            </a:pPr>
            <a:endParaRPr lang="en-US" dirty="0">
              <a:solidFill>
                <a:schemeClr val="tx1"/>
              </a:solidFill>
            </a:endParaRPr>
          </a:p>
          <a:p>
            <a:pPr>
              <a:buNone/>
            </a:pPr>
            <a:endParaRPr lang="en-US" dirty="0">
              <a:solidFill>
                <a:schemeClr val="tx1"/>
              </a:solidFill>
            </a:endParaRPr>
          </a:p>
        </p:txBody>
      </p:sp>
    </p:spTree>
    <p:extLst>
      <p:ext uri="{BB962C8B-B14F-4D97-AF65-F5344CB8AC3E}">
        <p14:creationId xmlns:p14="http://schemas.microsoft.com/office/powerpoint/2010/main" val="6055252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BEE_CTRL</a:t>
            </a:r>
          </a:p>
        </p:txBody>
      </p:sp>
      <p:sp>
        <p:nvSpPr>
          <p:cNvPr id="6" name="Text Placeholder 8"/>
          <p:cNvSpPr>
            <a:spLocks noGrp="1"/>
          </p:cNvSpPr>
          <p:nvPr>
            <p:ph type="body" sz="quarter" idx="10"/>
          </p:nvPr>
        </p:nvSpPr>
        <p:spPr/>
        <p:txBody>
          <a:bodyPr>
            <a:normAutofit/>
          </a:bodyPr>
          <a:lstStyle/>
          <a:p>
            <a:pPr marL="564754" lvl="1" indent="-217488">
              <a:spcAft>
                <a:spcPts val="600"/>
              </a:spcAft>
              <a:buClrTx/>
              <a:tabLst>
                <a:tab pos="519113" algn="l"/>
              </a:tabLst>
            </a:pPr>
            <a:r>
              <a:rPr lang="en-US" sz="1800" dirty="0">
                <a:solidFill>
                  <a:schemeClr val="tx1"/>
                </a:solidFill>
              </a:rPr>
              <a:t>Synchronizing external hardwire inputs to BEE's internal domain</a:t>
            </a:r>
          </a:p>
          <a:p>
            <a:pPr marL="564754" lvl="1" indent="-217488">
              <a:spcAft>
                <a:spcPts val="600"/>
              </a:spcAft>
              <a:buClrTx/>
              <a:tabLst>
                <a:tab pos="519113" algn="l"/>
              </a:tabLst>
            </a:pPr>
            <a:r>
              <a:rPr lang="en-US" sz="1800" dirty="0">
                <a:solidFill>
                  <a:schemeClr val="tx1"/>
                </a:solidFill>
              </a:rPr>
              <a:t>Work mode and internal workflow control</a:t>
            </a:r>
          </a:p>
          <a:p>
            <a:pPr marL="564754" lvl="1" indent="-217488">
              <a:spcAft>
                <a:spcPts val="600"/>
              </a:spcAft>
              <a:buClrTx/>
              <a:tabLst>
                <a:tab pos="519113" algn="l"/>
              </a:tabLst>
            </a:pPr>
            <a:r>
              <a:rPr lang="en-US" sz="1800" dirty="0">
                <a:solidFill>
                  <a:schemeClr val="tx1"/>
                </a:solidFill>
              </a:rPr>
              <a:t>Internal interrupt handling</a:t>
            </a:r>
            <a:endParaRPr lang="en-US" sz="2400" dirty="0">
              <a:solidFill>
                <a:schemeClr val="tx1"/>
              </a:solidFill>
            </a:endParaRPr>
          </a:p>
          <a:p>
            <a:pPr>
              <a:buNone/>
            </a:pPr>
            <a:endParaRPr lang="en-US" dirty="0">
              <a:solidFill>
                <a:schemeClr val="tx1"/>
              </a:solidFill>
            </a:endParaRPr>
          </a:p>
        </p:txBody>
      </p:sp>
    </p:spTree>
    <p:extLst>
      <p:ext uri="{BB962C8B-B14F-4D97-AF65-F5344CB8AC3E}">
        <p14:creationId xmlns:p14="http://schemas.microsoft.com/office/powerpoint/2010/main" val="14218001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Validity Checker</a:t>
            </a:r>
          </a:p>
        </p:txBody>
      </p:sp>
      <p:sp>
        <p:nvSpPr>
          <p:cNvPr id="6" name="Text Placeholder 8"/>
          <p:cNvSpPr>
            <a:spLocks noGrp="1"/>
          </p:cNvSpPr>
          <p:nvPr>
            <p:ph type="body" sz="quarter" idx="10"/>
          </p:nvPr>
        </p:nvSpPr>
        <p:spPr/>
        <p:txBody>
          <a:bodyPr>
            <a:normAutofit/>
          </a:bodyPr>
          <a:lstStyle/>
          <a:p>
            <a:pPr marL="564754" lvl="1" indent="-217488">
              <a:spcAft>
                <a:spcPts val="600"/>
              </a:spcAft>
              <a:buClrTx/>
              <a:tabLst>
                <a:tab pos="519113" algn="l"/>
              </a:tabLst>
            </a:pPr>
            <a:r>
              <a:rPr lang="en-US" sz="1800" dirty="0">
                <a:solidFill>
                  <a:schemeClr val="tx1"/>
                </a:solidFill>
              </a:rPr>
              <a:t>Command validation (CmdVld)</a:t>
            </a:r>
          </a:p>
          <a:p>
            <a:pPr marL="564754" lvl="1" indent="-217488">
              <a:spcAft>
                <a:spcPts val="600"/>
              </a:spcAft>
              <a:buClrTx/>
              <a:tabLst>
                <a:tab pos="519113" algn="l"/>
              </a:tabLst>
            </a:pPr>
            <a:r>
              <a:rPr lang="en-US" sz="1800" dirty="0">
                <a:solidFill>
                  <a:schemeClr val="tx1"/>
                </a:solidFill>
              </a:rPr>
              <a:t>Security level validation (SecVld)</a:t>
            </a:r>
          </a:p>
          <a:p>
            <a:pPr marL="564754" lvl="1" indent="-217488">
              <a:spcAft>
                <a:spcPts val="600"/>
              </a:spcAft>
              <a:buClrTx/>
              <a:tabLst>
                <a:tab pos="519113" algn="l"/>
              </a:tabLst>
            </a:pPr>
            <a:r>
              <a:rPr lang="en-US" sz="1800" dirty="0">
                <a:solidFill>
                  <a:schemeClr val="tx1"/>
                </a:solidFill>
              </a:rPr>
              <a:t>Abort handler (AbtHandler)</a:t>
            </a:r>
            <a:endParaRPr lang="en-US" sz="2400" dirty="0">
              <a:solidFill>
                <a:schemeClr val="tx1"/>
              </a:solidFill>
            </a:endParaRPr>
          </a:p>
        </p:txBody>
      </p:sp>
    </p:spTree>
    <p:extLst>
      <p:ext uri="{BB962C8B-B14F-4D97-AF65-F5344CB8AC3E}">
        <p14:creationId xmlns:p14="http://schemas.microsoft.com/office/powerpoint/2010/main" val="27720336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Engine</a:t>
            </a:r>
          </a:p>
        </p:txBody>
      </p:sp>
      <p:sp>
        <p:nvSpPr>
          <p:cNvPr id="6" name="Text Placeholder 8"/>
          <p:cNvSpPr>
            <a:spLocks noGrp="1"/>
          </p:cNvSpPr>
          <p:nvPr>
            <p:ph type="body" sz="quarter" idx="10"/>
          </p:nvPr>
        </p:nvSpPr>
        <p:spPr/>
        <p:txBody>
          <a:bodyPr>
            <a:normAutofit/>
          </a:bodyPr>
          <a:lstStyle/>
          <a:p>
            <a:pPr marL="564754" lvl="1" indent="-217488">
              <a:spcAft>
                <a:spcPts val="600"/>
              </a:spcAft>
              <a:buClrTx/>
              <a:buNone/>
              <a:tabLst>
                <a:tab pos="519113" algn="l"/>
              </a:tabLst>
            </a:pPr>
            <a:r>
              <a:rPr lang="en-US" sz="1800" dirty="0">
                <a:solidFill>
                  <a:schemeClr val="tx1"/>
                </a:solidFill>
              </a:rPr>
              <a:t>Four functional sub-blocks: AddrMap, AESCore, LBC64B, and AESModeCtrl</a:t>
            </a:r>
          </a:p>
          <a:p>
            <a:pPr marL="564754" lvl="1" indent="-217488">
              <a:spcAft>
                <a:spcPts val="600"/>
              </a:spcAft>
              <a:buClrTx/>
              <a:tabLst>
                <a:tab pos="519113" algn="l"/>
              </a:tabLst>
            </a:pPr>
            <a:r>
              <a:rPr lang="en-US" sz="1800" dirty="0">
                <a:solidFill>
                  <a:schemeClr val="tx1"/>
                </a:solidFill>
              </a:rPr>
              <a:t>AddrMap remaps the address with a fixed OFFSET</a:t>
            </a:r>
          </a:p>
          <a:p>
            <a:pPr marL="564754" lvl="1" indent="-217488">
              <a:spcAft>
                <a:spcPts val="600"/>
              </a:spcAft>
              <a:buClrTx/>
              <a:tabLst>
                <a:tab pos="519113" algn="l"/>
              </a:tabLst>
            </a:pPr>
            <a:r>
              <a:rPr lang="en-US" sz="1800" dirty="0">
                <a:solidFill>
                  <a:schemeClr val="tx1"/>
                </a:solidFill>
              </a:rPr>
              <a:t>AESCore implements a 128-bit data encryption/decryption</a:t>
            </a:r>
          </a:p>
          <a:p>
            <a:pPr marL="564754" lvl="1" indent="-217488">
              <a:spcAft>
                <a:spcPts val="600"/>
              </a:spcAft>
              <a:buClrTx/>
              <a:tabLst>
                <a:tab pos="519113" algn="l"/>
              </a:tabLst>
            </a:pPr>
            <a:r>
              <a:rPr lang="en-US" sz="1800" dirty="0">
                <a:solidFill>
                  <a:schemeClr val="tx1"/>
                </a:solidFill>
              </a:rPr>
              <a:t>LBC64B optimizes the BEE AXI access pattern</a:t>
            </a:r>
          </a:p>
          <a:p>
            <a:pPr marL="564754" lvl="1" indent="-217488">
              <a:spcAft>
                <a:spcPts val="600"/>
              </a:spcAft>
              <a:buClrTx/>
              <a:tabLst>
                <a:tab pos="519113" algn="l"/>
              </a:tabLst>
            </a:pPr>
            <a:r>
              <a:rPr lang="en-US" sz="1800" dirty="0">
                <a:solidFill>
                  <a:schemeClr val="tx1"/>
                </a:solidFill>
              </a:rPr>
              <a:t>AESModeCtrl  controls AES-ECB and AES-CTR modes</a:t>
            </a:r>
            <a:endParaRPr lang="en-US" sz="1400" dirty="0">
              <a:solidFill>
                <a:schemeClr val="tx1"/>
              </a:solidFill>
            </a:endParaRPr>
          </a:p>
        </p:txBody>
      </p:sp>
    </p:spTree>
    <p:extLst>
      <p:ext uri="{BB962C8B-B14F-4D97-AF65-F5344CB8AC3E}">
        <p14:creationId xmlns:p14="http://schemas.microsoft.com/office/powerpoint/2010/main" val="20231485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Remapping</a:t>
            </a:r>
          </a:p>
        </p:txBody>
      </p:sp>
      <p:pic>
        <p:nvPicPr>
          <p:cNvPr id="3" name="Picture 2"/>
          <p:cNvPicPr>
            <a:picLocks noChangeAspect="1"/>
          </p:cNvPicPr>
          <p:nvPr/>
        </p:nvPicPr>
        <p:blipFill>
          <a:blip r:embed="rId3" cstate="print"/>
          <a:stretch>
            <a:fillRect/>
          </a:stretch>
        </p:blipFill>
        <p:spPr>
          <a:xfrm>
            <a:off x="1947135" y="1023676"/>
            <a:ext cx="8229600" cy="4776881"/>
          </a:xfrm>
          <a:prstGeom prst="rect">
            <a:avLst/>
          </a:prstGeom>
        </p:spPr>
      </p:pic>
    </p:spTree>
    <p:extLst>
      <p:ext uri="{BB962C8B-B14F-4D97-AF65-F5344CB8AC3E}">
        <p14:creationId xmlns:p14="http://schemas.microsoft.com/office/powerpoint/2010/main" val="28171641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Remapping</a:t>
            </a:r>
          </a:p>
        </p:txBody>
      </p:sp>
      <p:sp>
        <p:nvSpPr>
          <p:cNvPr id="6" name="Text Placeholder 8"/>
          <p:cNvSpPr>
            <a:spLocks noGrp="1"/>
          </p:cNvSpPr>
          <p:nvPr>
            <p:ph type="body" sz="quarter" idx="10"/>
          </p:nvPr>
        </p:nvSpPr>
        <p:spPr/>
        <p:txBody>
          <a:bodyPr>
            <a:normAutofit/>
          </a:bodyPr>
          <a:lstStyle/>
          <a:p>
            <a:pPr marL="564754" lvl="1" indent="-217488">
              <a:spcAft>
                <a:spcPts val="600"/>
              </a:spcAft>
              <a:buClrTx/>
              <a:tabLst>
                <a:tab pos="519113" algn="l"/>
              </a:tabLst>
            </a:pPr>
            <a:r>
              <a:rPr lang="en-US" sz="1800" dirty="0">
                <a:solidFill>
                  <a:schemeClr val="tx1"/>
                </a:solidFill>
              </a:rPr>
              <a:t>BEE is capable of remapping two individual regions (Region0 and Region1)</a:t>
            </a:r>
          </a:p>
          <a:p>
            <a:pPr marL="564754" lvl="1" indent="-217488">
              <a:spcAft>
                <a:spcPts val="600"/>
              </a:spcAft>
              <a:buClrTx/>
              <a:tabLst>
                <a:tab pos="519113" algn="l"/>
              </a:tabLst>
            </a:pPr>
            <a:r>
              <a:rPr lang="en-US" sz="1800" dirty="0">
                <a:solidFill>
                  <a:schemeClr val="tx1"/>
                </a:solidFill>
              </a:rPr>
              <a:t>Two regions are biased with OFFSET0 and OFFSET1:</a:t>
            </a:r>
          </a:p>
          <a:p>
            <a:pPr marL="564754" lvl="1" indent="-217488">
              <a:spcAft>
                <a:spcPts val="600"/>
              </a:spcAft>
              <a:buClrTx/>
              <a:buNone/>
              <a:tabLst>
                <a:tab pos="519113" algn="l"/>
              </a:tabLst>
            </a:pPr>
            <a:r>
              <a:rPr lang="en-US" sz="1800" dirty="0">
                <a:solidFill>
                  <a:schemeClr val="tx1"/>
                </a:solidFill>
              </a:rPr>
              <a:t>    OFFSET0 = addr_offset0 – 0x1000_0000</a:t>
            </a:r>
          </a:p>
          <a:p>
            <a:pPr marL="564754" lvl="1" indent="-217488">
              <a:spcAft>
                <a:spcPts val="600"/>
              </a:spcAft>
              <a:buClrTx/>
              <a:buNone/>
              <a:tabLst>
                <a:tab pos="519113" algn="l"/>
              </a:tabLst>
            </a:pPr>
            <a:r>
              <a:rPr lang="en-US" sz="1800" dirty="0">
                <a:solidFill>
                  <a:schemeClr val="tx1"/>
                </a:solidFill>
              </a:rPr>
              <a:t>    OFFSET1 = addr_offset1 – 0x3000_0000</a:t>
            </a:r>
          </a:p>
          <a:p>
            <a:pPr marL="564754" lvl="1" indent="-217488">
              <a:spcAft>
                <a:spcPts val="600"/>
              </a:spcAft>
              <a:buClrTx/>
              <a:tabLst>
                <a:tab pos="519113" algn="l"/>
              </a:tabLst>
            </a:pPr>
            <a:r>
              <a:rPr lang="en-US" sz="1800" dirty="0">
                <a:solidFill>
                  <a:schemeClr val="tx1"/>
                </a:solidFill>
              </a:rPr>
              <a:t>The two aliased spaces (aliased region 0 and aliased region 1) are fixed to [0x1000_0000~0x2FFF_FFFF] and [0x3000_0000~0x4FFF_FFFF]</a:t>
            </a:r>
            <a:endParaRPr lang="en-US" sz="2400" dirty="0">
              <a:solidFill>
                <a:schemeClr val="tx1"/>
              </a:solidFill>
            </a:endParaRPr>
          </a:p>
        </p:txBody>
      </p:sp>
    </p:spTree>
    <p:extLst>
      <p:ext uri="{BB962C8B-B14F-4D97-AF65-F5344CB8AC3E}">
        <p14:creationId xmlns:p14="http://schemas.microsoft.com/office/powerpoint/2010/main" val="12506520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hardware limitations</a:t>
            </a:r>
          </a:p>
        </p:txBody>
      </p:sp>
      <p:sp>
        <p:nvSpPr>
          <p:cNvPr id="6" name="Text Placeholder 8"/>
          <p:cNvSpPr>
            <a:spLocks noGrp="1"/>
          </p:cNvSpPr>
          <p:nvPr>
            <p:ph type="body" sz="quarter" idx="10"/>
          </p:nvPr>
        </p:nvSpPr>
        <p:spPr>
          <a:xfrm>
            <a:off x="298799" y="1018800"/>
            <a:ext cx="11036309" cy="4667249"/>
          </a:xfrm>
        </p:spPr>
        <p:txBody>
          <a:bodyPr>
            <a:normAutofit/>
          </a:bodyPr>
          <a:lstStyle/>
          <a:p>
            <a:r>
              <a:rPr lang="en-US" dirty="0"/>
              <a:t>Only supports 128 bits data width AXI interconnection</a:t>
            </a:r>
          </a:p>
          <a:p>
            <a:r>
              <a:rPr lang="en-US" dirty="0"/>
              <a:t>Only supports 16-byte burst access size. For single transaction, the minimum supported access size is limited to 4-byte.</a:t>
            </a:r>
          </a:p>
          <a:p>
            <a:r>
              <a:rPr lang="en-US" dirty="0"/>
              <a:t>Granularity of the address bias is 128 KB per step</a:t>
            </a:r>
          </a:p>
          <a:p>
            <a:r>
              <a:rPr lang="en-US" dirty="0"/>
              <a:t>Maximum supported burst length is limited to 4.</a:t>
            </a:r>
            <a:endParaRPr lang="en-US" dirty="0">
              <a:solidFill>
                <a:schemeClr val="tx1"/>
              </a:solidFill>
            </a:endParaRPr>
          </a:p>
        </p:txBody>
      </p:sp>
    </p:spTree>
    <p:extLst>
      <p:ext uri="{BB962C8B-B14F-4D97-AF65-F5344CB8AC3E}">
        <p14:creationId xmlns:p14="http://schemas.microsoft.com/office/powerpoint/2010/main" val="12695170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DCP</a:t>
            </a:r>
            <a:endParaRPr lang="en-US" dirty="0"/>
          </a:p>
        </p:txBody>
      </p:sp>
    </p:spTree>
    <p:extLst>
      <p:ext uri="{BB962C8B-B14F-4D97-AF65-F5344CB8AC3E}">
        <p14:creationId xmlns:p14="http://schemas.microsoft.com/office/powerpoint/2010/main" val="55318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8800" y="217668"/>
            <a:ext cx="8747266" cy="654050"/>
          </a:xfrm>
        </p:spPr>
        <p:txBody>
          <a:bodyPr/>
          <a:lstStyle/>
          <a:p>
            <a:r>
              <a:rPr lang="en-GB" dirty="0"/>
              <a:t>Block Diagram</a:t>
            </a:r>
            <a:endParaRPr lang="en-US" dirty="0"/>
          </a:p>
        </p:txBody>
      </p:sp>
      <p:pic>
        <p:nvPicPr>
          <p:cNvPr id="2" name="Picture 1"/>
          <p:cNvPicPr>
            <a:picLocks noChangeAspect="1"/>
          </p:cNvPicPr>
          <p:nvPr/>
        </p:nvPicPr>
        <p:blipFill>
          <a:blip r:embed="rId3" cstate="print"/>
          <a:stretch>
            <a:fillRect/>
          </a:stretch>
        </p:blipFill>
        <p:spPr>
          <a:xfrm>
            <a:off x="2895600" y="1081087"/>
            <a:ext cx="6400800" cy="4695825"/>
          </a:xfrm>
          <a:prstGeom prst="rect">
            <a:avLst/>
          </a:prstGeom>
        </p:spPr>
      </p:pic>
    </p:spTree>
    <p:extLst>
      <p:ext uri="{BB962C8B-B14F-4D97-AF65-F5344CB8AC3E}">
        <p14:creationId xmlns:p14="http://schemas.microsoft.com/office/powerpoint/2010/main" val="173584835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sp>
        <p:nvSpPr>
          <p:cNvPr id="6" name="Text Placeholder 8"/>
          <p:cNvSpPr>
            <a:spLocks noGrp="1"/>
          </p:cNvSpPr>
          <p:nvPr>
            <p:ph type="body" sz="quarter" idx="10"/>
          </p:nvPr>
        </p:nvSpPr>
        <p:spPr/>
        <p:txBody>
          <a:bodyPr>
            <a:normAutofit/>
          </a:bodyPr>
          <a:lstStyle/>
          <a:p>
            <a:r>
              <a:rPr lang="en-US" dirty="0"/>
              <a:t> </a:t>
            </a:r>
            <a:r>
              <a:rPr lang="en-US" b="1" dirty="0" err="1"/>
              <a:t>Memcopy</a:t>
            </a:r>
            <a:r>
              <a:rPr lang="en-US" b="1" dirty="0"/>
              <a:t>/</a:t>
            </a:r>
            <a:r>
              <a:rPr lang="en-US" b="1" dirty="0" err="1"/>
              <a:t>blit</a:t>
            </a:r>
            <a:r>
              <a:rPr lang="en-US" b="1" dirty="0"/>
              <a:t> mode-</a:t>
            </a:r>
            <a:r>
              <a:rPr lang="en-US" dirty="0"/>
              <a:t>The data is moved unchanged from one memory buffer to</a:t>
            </a:r>
          </a:p>
          <a:p>
            <a:pPr marL="0" indent="0">
              <a:buNone/>
            </a:pPr>
            <a:r>
              <a:rPr lang="en-US" dirty="0"/>
              <a:t>another.</a:t>
            </a:r>
          </a:p>
          <a:p>
            <a:pPr marL="0" indent="0">
              <a:buNone/>
            </a:pPr>
            <a:endParaRPr lang="en-US" dirty="0"/>
          </a:p>
          <a:p>
            <a:pPr marL="0" indent="0">
              <a:buNone/>
            </a:pPr>
            <a:endParaRPr lang="en-US" dirty="0"/>
          </a:p>
          <a:p>
            <a:pPr marL="0" indent="0">
              <a:buNone/>
            </a:pPr>
            <a:endParaRPr lang="en-US" dirty="0"/>
          </a:p>
          <a:p>
            <a:pPr marL="0" indent="0">
              <a:buNone/>
            </a:pPr>
            <a:r>
              <a:rPr lang="en-US" b="1" dirty="0"/>
              <a:t>Encryption only-</a:t>
            </a:r>
            <a:r>
              <a:rPr lang="en-US" dirty="0"/>
              <a:t>The data from the source buffer is encrypted/decrypted into the destination buffer.</a:t>
            </a:r>
          </a:p>
          <a:p>
            <a:pPr marL="0" indent="0">
              <a:buNone/>
            </a:pPr>
            <a:endParaRPr lang="en-US" dirty="0"/>
          </a:p>
        </p:txBody>
      </p:sp>
      <p:grpSp>
        <p:nvGrpSpPr>
          <p:cNvPr id="4" name="Group 10"/>
          <p:cNvGrpSpPr/>
          <p:nvPr/>
        </p:nvGrpSpPr>
        <p:grpSpPr>
          <a:xfrm>
            <a:off x="1427395" y="2230443"/>
            <a:ext cx="6807587" cy="820063"/>
            <a:chOff x="1333850" y="2936147"/>
            <a:chExt cx="6807587" cy="820063"/>
          </a:xfrm>
        </p:grpSpPr>
        <p:sp>
          <p:nvSpPr>
            <p:cNvPr id="3" name="Rectangle 2"/>
            <p:cNvSpPr/>
            <p:nvPr/>
          </p:nvSpPr>
          <p:spPr>
            <a:xfrm>
              <a:off x="1333850" y="293614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sp>
          <p:nvSpPr>
            <p:cNvPr id="5" name="Rectangle 4"/>
            <p:cNvSpPr/>
            <p:nvPr/>
          </p:nvSpPr>
          <p:spPr>
            <a:xfrm>
              <a:off x="3991023" y="295086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7" name="Rectangle 6"/>
            <p:cNvSpPr/>
            <p:nvPr/>
          </p:nvSpPr>
          <p:spPr>
            <a:xfrm>
              <a:off x="6648197" y="295086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cxnSp>
          <p:nvCxnSpPr>
            <p:cNvPr id="8" name="Straight Arrow Connector 7"/>
            <p:cNvCxnSpPr>
              <a:stCxn id="3" idx="3"/>
            </p:cNvCxnSpPr>
            <p:nvPr/>
          </p:nvCxnSpPr>
          <p:spPr>
            <a:xfrm flipV="1">
              <a:off x="2827090" y="3338818"/>
              <a:ext cx="11639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3"/>
              <a:endCxn id="7" idx="1"/>
            </p:cNvCxnSpPr>
            <p:nvPr/>
          </p:nvCxnSpPr>
          <p:spPr>
            <a:xfrm>
              <a:off x="5484263" y="3353539"/>
              <a:ext cx="11639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 name="Group 13"/>
          <p:cNvGrpSpPr/>
          <p:nvPr/>
        </p:nvGrpSpPr>
        <p:grpSpPr>
          <a:xfrm>
            <a:off x="789541" y="4571682"/>
            <a:ext cx="10238684" cy="805344"/>
            <a:chOff x="947957" y="2759976"/>
            <a:chExt cx="10238684" cy="805344"/>
          </a:xfrm>
        </p:grpSpPr>
        <p:grpSp>
          <p:nvGrpSpPr>
            <p:cNvPr id="11" name="Group 3"/>
            <p:cNvGrpSpPr/>
            <p:nvPr/>
          </p:nvGrpSpPr>
          <p:grpSpPr>
            <a:xfrm>
              <a:off x="947957" y="2759976"/>
              <a:ext cx="10238684" cy="805344"/>
              <a:chOff x="1333850" y="2936146"/>
              <a:chExt cx="10238684" cy="805344"/>
            </a:xfrm>
          </p:grpSpPr>
          <p:sp>
            <p:nvSpPr>
              <p:cNvPr id="20" name="Rectangle 19"/>
              <p:cNvSpPr/>
              <p:nvPr/>
            </p:nvSpPr>
            <p:spPr>
              <a:xfrm>
                <a:off x="1333850" y="293614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sp>
            <p:nvSpPr>
              <p:cNvPr id="21" name="Rectangle 20"/>
              <p:cNvSpPr/>
              <p:nvPr/>
            </p:nvSpPr>
            <p:spPr>
              <a:xfrm>
                <a:off x="3631365"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22" name="Rectangle 21"/>
              <p:cNvSpPr/>
              <p:nvPr/>
            </p:nvSpPr>
            <p:spPr>
              <a:xfrm>
                <a:off x="10079294"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cxnSp>
            <p:nvCxnSpPr>
              <p:cNvPr id="23" name="Straight Arrow Connector 22"/>
              <p:cNvCxnSpPr>
                <a:cxnSpLocks/>
                <a:stCxn id="20" idx="3"/>
                <a:endCxn id="21" idx="1"/>
              </p:cNvCxnSpPr>
              <p:nvPr/>
            </p:nvCxnSpPr>
            <p:spPr>
              <a:xfrm flipV="1">
                <a:off x="2827090" y="3338818"/>
                <a:ext cx="804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cxnSpLocks/>
                <a:stCxn id="16" idx="3"/>
                <a:endCxn id="22" idx="1"/>
              </p:cNvCxnSpPr>
              <p:nvPr/>
            </p:nvCxnSpPr>
            <p:spPr>
              <a:xfrm>
                <a:off x="9095189" y="3338817"/>
                <a:ext cx="9841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 name="Rectangle 15"/>
            <p:cNvSpPr/>
            <p:nvPr/>
          </p:nvSpPr>
          <p:spPr>
            <a:xfrm>
              <a:off x="7224445"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17" name="Rectangle 16"/>
            <p:cNvSpPr/>
            <p:nvPr/>
          </p:nvSpPr>
          <p:spPr>
            <a:xfrm>
              <a:off x="5151171"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a:t>
              </a:r>
            </a:p>
            <a:p>
              <a:pPr algn="ctr"/>
              <a:r>
                <a:rPr lang="en-US" dirty="0"/>
                <a:t>Decryption</a:t>
              </a:r>
            </a:p>
          </p:txBody>
        </p:sp>
        <p:cxnSp>
          <p:nvCxnSpPr>
            <p:cNvPr id="18" name="Straight Arrow Connector 17"/>
            <p:cNvCxnSpPr>
              <a:cxnSpLocks/>
              <a:stCxn id="21" idx="3"/>
              <a:endCxn id="17" idx="1"/>
            </p:cNvCxnSpPr>
            <p:nvPr/>
          </p:nvCxnSpPr>
          <p:spPr>
            <a:xfrm>
              <a:off x="4738712" y="3162648"/>
              <a:ext cx="412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cxnSpLocks/>
            </p:cNvCxnSpPr>
            <p:nvPr/>
          </p:nvCxnSpPr>
          <p:spPr>
            <a:xfrm flipV="1">
              <a:off x="6644411" y="3162647"/>
              <a:ext cx="5445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87472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00" y="280800"/>
            <a:ext cx="8882063" cy="654050"/>
          </a:xfrm>
        </p:spPr>
        <p:txBody>
          <a:bodyPr/>
          <a:lstStyle/>
          <a:p>
            <a:r>
              <a:rPr lang="en-US" dirty="0"/>
              <a:t>Security Subsystem</a:t>
            </a:r>
          </a:p>
        </p:txBody>
      </p:sp>
      <p:pic>
        <p:nvPicPr>
          <p:cNvPr id="12289" name="Picture 1"/>
          <p:cNvPicPr>
            <a:picLocks noChangeAspect="1" noChangeArrowheads="1"/>
          </p:cNvPicPr>
          <p:nvPr/>
        </p:nvPicPr>
        <p:blipFill>
          <a:blip r:embed="rId3" cstate="print"/>
          <a:srcRect/>
          <a:stretch>
            <a:fillRect/>
          </a:stretch>
        </p:blipFill>
        <p:spPr bwMode="auto">
          <a:xfrm>
            <a:off x="2414588" y="1357313"/>
            <a:ext cx="7362825" cy="4143375"/>
          </a:xfrm>
          <a:prstGeom prst="rect">
            <a:avLst/>
          </a:prstGeom>
          <a:noFill/>
          <a:ln w="9525">
            <a:noFill/>
            <a:miter lim="800000"/>
            <a:headEnd/>
            <a:tailEnd/>
          </a:ln>
        </p:spPr>
      </p:pic>
    </p:spTree>
    <p:extLst>
      <p:ext uri="{BB962C8B-B14F-4D97-AF65-F5344CB8AC3E}">
        <p14:creationId xmlns:p14="http://schemas.microsoft.com/office/powerpoint/2010/main" val="139012851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a:spLocks noGrp="1"/>
          </p:cNvSpPr>
          <p:nvPr>
            <p:ph type="body" sz="quarter" idx="10"/>
          </p:nvPr>
        </p:nvSpPr>
        <p:spPr>
          <a:xfrm>
            <a:off x="299523" y="280714"/>
            <a:ext cx="11663021" cy="5406451"/>
          </a:xfrm>
        </p:spPr>
        <p:txBody>
          <a:bodyPr>
            <a:normAutofit/>
          </a:bodyPr>
          <a:lstStyle/>
          <a:p>
            <a:r>
              <a:rPr lang="en-US" b="1" dirty="0"/>
              <a:t>Encryption and input hashing-</a:t>
            </a:r>
            <a:r>
              <a:rPr lang="en-US" dirty="0"/>
              <a:t>The data from the source buffer is encrypted/decrypted into the destination and the source buffer is hashed.</a:t>
            </a:r>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pPr marL="0" indent="0">
              <a:buNone/>
            </a:pPr>
            <a:endParaRPr lang="en-US" sz="3200" dirty="0">
              <a:solidFill>
                <a:schemeClr val="tx1"/>
              </a:solidFill>
            </a:endParaRPr>
          </a:p>
          <a:p>
            <a:pPr marL="0" indent="0">
              <a:buNone/>
            </a:pPr>
            <a:endParaRPr lang="en-US" sz="3200" dirty="0">
              <a:solidFill>
                <a:schemeClr val="tx1"/>
              </a:solidFill>
            </a:endParaRPr>
          </a:p>
          <a:p>
            <a:r>
              <a:rPr lang="en-US" b="1" dirty="0"/>
              <a:t>Encryption and output hashing-</a:t>
            </a:r>
            <a:r>
              <a:rPr lang="en-US" dirty="0"/>
              <a:t>The data from the source buffer is encrypted/decrypted into the destination and the output data is hashed.</a:t>
            </a:r>
            <a:endParaRPr lang="en-US" sz="3200" dirty="0">
              <a:solidFill>
                <a:schemeClr val="tx1"/>
              </a:solidFill>
            </a:endParaRPr>
          </a:p>
        </p:txBody>
      </p:sp>
      <p:grpSp>
        <p:nvGrpSpPr>
          <p:cNvPr id="2" name="Group 45"/>
          <p:cNvGrpSpPr/>
          <p:nvPr/>
        </p:nvGrpSpPr>
        <p:grpSpPr>
          <a:xfrm>
            <a:off x="734855" y="1225702"/>
            <a:ext cx="10372168" cy="1542666"/>
            <a:chOff x="734855" y="1225701"/>
            <a:chExt cx="10238684" cy="2013357"/>
          </a:xfrm>
        </p:grpSpPr>
        <p:grpSp>
          <p:nvGrpSpPr>
            <p:cNvPr id="3" name="Group 18"/>
            <p:cNvGrpSpPr/>
            <p:nvPr/>
          </p:nvGrpSpPr>
          <p:grpSpPr>
            <a:xfrm>
              <a:off x="734855" y="1225701"/>
              <a:ext cx="10238684" cy="805344"/>
              <a:chOff x="947957" y="2759976"/>
              <a:chExt cx="10238684" cy="805344"/>
            </a:xfrm>
          </p:grpSpPr>
          <p:grpSp>
            <p:nvGrpSpPr>
              <p:cNvPr id="4" name="Group 20"/>
              <p:cNvGrpSpPr/>
              <p:nvPr/>
            </p:nvGrpSpPr>
            <p:grpSpPr>
              <a:xfrm>
                <a:off x="947957" y="2759976"/>
                <a:ext cx="10238684" cy="805344"/>
                <a:chOff x="1333850" y="2936146"/>
                <a:chExt cx="10238684" cy="805344"/>
              </a:xfrm>
            </p:grpSpPr>
            <p:sp>
              <p:nvSpPr>
                <p:cNvPr id="28" name="Rectangle 27"/>
                <p:cNvSpPr/>
                <p:nvPr/>
              </p:nvSpPr>
              <p:spPr>
                <a:xfrm>
                  <a:off x="1333850" y="293614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sp>
              <p:nvSpPr>
                <p:cNvPr id="31" name="Rectangle 30"/>
                <p:cNvSpPr/>
                <p:nvPr/>
              </p:nvSpPr>
              <p:spPr>
                <a:xfrm>
                  <a:off x="3631365"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33" name="Rectangle 32"/>
                <p:cNvSpPr/>
                <p:nvPr/>
              </p:nvSpPr>
              <p:spPr>
                <a:xfrm>
                  <a:off x="10079294"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cxnSp>
              <p:nvCxnSpPr>
                <p:cNvPr id="34" name="Straight Arrow Connector 33"/>
                <p:cNvCxnSpPr>
                  <a:cxnSpLocks/>
                  <a:stCxn id="28" idx="3"/>
                  <a:endCxn id="31" idx="1"/>
                </p:cNvCxnSpPr>
                <p:nvPr/>
              </p:nvCxnSpPr>
              <p:spPr>
                <a:xfrm flipV="1">
                  <a:off x="2827090" y="3338818"/>
                  <a:ext cx="804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cxnSpLocks/>
                  <a:stCxn id="23" idx="3"/>
                  <a:endCxn id="33" idx="1"/>
                </p:cNvCxnSpPr>
                <p:nvPr/>
              </p:nvCxnSpPr>
              <p:spPr>
                <a:xfrm>
                  <a:off x="9095189" y="3338817"/>
                  <a:ext cx="9841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3" name="Rectangle 22"/>
              <p:cNvSpPr/>
              <p:nvPr/>
            </p:nvSpPr>
            <p:spPr>
              <a:xfrm>
                <a:off x="7224445"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25" name="Rectangle 24"/>
              <p:cNvSpPr/>
              <p:nvPr/>
            </p:nvSpPr>
            <p:spPr>
              <a:xfrm>
                <a:off x="5151171"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a:t>
                </a:r>
              </a:p>
              <a:p>
                <a:pPr algn="ctr"/>
                <a:r>
                  <a:rPr lang="en-US" dirty="0"/>
                  <a:t>Decryption</a:t>
                </a:r>
              </a:p>
            </p:txBody>
          </p:sp>
          <p:cxnSp>
            <p:nvCxnSpPr>
              <p:cNvPr id="26" name="Straight Arrow Connector 25"/>
              <p:cNvCxnSpPr>
                <a:cxnSpLocks/>
                <a:stCxn id="31" idx="3"/>
                <a:endCxn id="25" idx="1"/>
              </p:cNvCxnSpPr>
              <p:nvPr/>
            </p:nvCxnSpPr>
            <p:spPr>
              <a:xfrm>
                <a:off x="4738712" y="3162648"/>
                <a:ext cx="412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cxnSpLocks/>
              </p:cNvCxnSpPr>
              <p:nvPr/>
            </p:nvCxnSpPr>
            <p:spPr>
              <a:xfrm flipV="1">
                <a:off x="6644411" y="3162647"/>
                <a:ext cx="5445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 name="Group 39"/>
            <p:cNvGrpSpPr/>
            <p:nvPr/>
          </p:nvGrpSpPr>
          <p:grpSpPr>
            <a:xfrm>
              <a:off x="1481475" y="2031045"/>
              <a:ext cx="3044135" cy="1208013"/>
              <a:chOff x="1481475" y="2031045"/>
              <a:chExt cx="3044135" cy="1208013"/>
            </a:xfrm>
          </p:grpSpPr>
          <p:sp>
            <p:nvSpPr>
              <p:cNvPr id="36" name="Rectangle 35"/>
              <p:cNvSpPr/>
              <p:nvPr/>
            </p:nvSpPr>
            <p:spPr>
              <a:xfrm>
                <a:off x="3032370" y="2433715"/>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grpSp>
            <p:nvGrpSpPr>
              <p:cNvPr id="12" name="Group 38"/>
              <p:cNvGrpSpPr/>
              <p:nvPr/>
            </p:nvGrpSpPr>
            <p:grpSpPr>
              <a:xfrm>
                <a:off x="1481475" y="2031045"/>
                <a:ext cx="1550895" cy="805342"/>
                <a:chOff x="1481475" y="2031045"/>
                <a:chExt cx="1550895" cy="805342"/>
              </a:xfrm>
            </p:grpSpPr>
            <p:cxnSp>
              <p:nvCxnSpPr>
                <p:cNvPr id="18" name="Straight Connector 17"/>
                <p:cNvCxnSpPr>
                  <a:stCxn id="28" idx="2"/>
                </p:cNvCxnSpPr>
                <p:nvPr/>
              </p:nvCxnSpPr>
              <p:spPr>
                <a:xfrm>
                  <a:off x="1481475" y="2031045"/>
                  <a:ext cx="0" cy="80534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36" idx="1"/>
                </p:cNvCxnSpPr>
                <p:nvPr/>
              </p:nvCxnSpPr>
              <p:spPr>
                <a:xfrm>
                  <a:off x="1481475" y="2836386"/>
                  <a:ext cx="15508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13" name="Group 46"/>
          <p:cNvGrpSpPr/>
          <p:nvPr/>
        </p:nvGrpSpPr>
        <p:grpSpPr>
          <a:xfrm>
            <a:off x="734854" y="4552927"/>
            <a:ext cx="10372169" cy="1394868"/>
            <a:chOff x="734855" y="4552926"/>
            <a:chExt cx="10238684" cy="2013355"/>
          </a:xfrm>
        </p:grpSpPr>
        <p:grpSp>
          <p:nvGrpSpPr>
            <p:cNvPr id="16" name="Group 21"/>
            <p:cNvGrpSpPr/>
            <p:nvPr/>
          </p:nvGrpSpPr>
          <p:grpSpPr>
            <a:xfrm>
              <a:off x="734855" y="4552926"/>
              <a:ext cx="10238684" cy="805344"/>
              <a:chOff x="947957" y="2759976"/>
              <a:chExt cx="10238684" cy="805344"/>
            </a:xfrm>
          </p:grpSpPr>
          <p:grpSp>
            <p:nvGrpSpPr>
              <p:cNvPr id="19" name="Group 3"/>
              <p:cNvGrpSpPr/>
              <p:nvPr/>
            </p:nvGrpSpPr>
            <p:grpSpPr>
              <a:xfrm>
                <a:off x="947957" y="2759976"/>
                <a:ext cx="10238684" cy="805344"/>
                <a:chOff x="1333850" y="2936146"/>
                <a:chExt cx="10238684" cy="805344"/>
              </a:xfrm>
            </p:grpSpPr>
            <p:sp>
              <p:nvSpPr>
                <p:cNvPr id="5" name="Rectangle 4"/>
                <p:cNvSpPr/>
                <p:nvPr/>
              </p:nvSpPr>
              <p:spPr>
                <a:xfrm>
                  <a:off x="1333850" y="293614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sp>
              <p:nvSpPr>
                <p:cNvPr id="7" name="Rectangle 6"/>
                <p:cNvSpPr/>
                <p:nvPr/>
              </p:nvSpPr>
              <p:spPr>
                <a:xfrm>
                  <a:off x="3631365"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8" name="Rectangle 7"/>
                <p:cNvSpPr/>
                <p:nvPr/>
              </p:nvSpPr>
              <p:spPr>
                <a:xfrm>
                  <a:off x="10079294"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cxnSp>
              <p:nvCxnSpPr>
                <p:cNvPr id="9" name="Straight Arrow Connector 8"/>
                <p:cNvCxnSpPr>
                  <a:cxnSpLocks/>
                  <a:stCxn id="5" idx="3"/>
                  <a:endCxn id="7" idx="1"/>
                </p:cNvCxnSpPr>
                <p:nvPr/>
              </p:nvCxnSpPr>
              <p:spPr>
                <a:xfrm flipV="1">
                  <a:off x="2827090" y="3338818"/>
                  <a:ext cx="804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cxnSpLocks/>
                  <a:stCxn id="14" idx="3"/>
                  <a:endCxn id="8" idx="1"/>
                </p:cNvCxnSpPr>
                <p:nvPr/>
              </p:nvCxnSpPr>
              <p:spPr>
                <a:xfrm>
                  <a:off x="9095189" y="3338817"/>
                  <a:ext cx="9841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Rectangle 13"/>
              <p:cNvSpPr/>
              <p:nvPr/>
            </p:nvSpPr>
            <p:spPr>
              <a:xfrm>
                <a:off x="7224445"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FIFO</a:t>
                </a:r>
              </a:p>
            </p:txBody>
          </p:sp>
          <p:sp>
            <p:nvSpPr>
              <p:cNvPr id="15" name="Rectangle 14"/>
              <p:cNvSpPr/>
              <p:nvPr/>
            </p:nvSpPr>
            <p:spPr>
              <a:xfrm>
                <a:off x="5151171" y="275997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a:t>
                </a:r>
              </a:p>
              <a:p>
                <a:pPr algn="ctr"/>
                <a:r>
                  <a:rPr lang="en-US" dirty="0"/>
                  <a:t>Decryption</a:t>
                </a:r>
              </a:p>
            </p:txBody>
          </p:sp>
          <p:cxnSp>
            <p:nvCxnSpPr>
              <p:cNvPr id="17" name="Straight Arrow Connector 16"/>
              <p:cNvCxnSpPr>
                <a:cxnSpLocks/>
                <a:stCxn id="7" idx="3"/>
                <a:endCxn id="15" idx="1"/>
              </p:cNvCxnSpPr>
              <p:nvPr/>
            </p:nvCxnSpPr>
            <p:spPr>
              <a:xfrm>
                <a:off x="4738712" y="3162648"/>
                <a:ext cx="412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cxnSpLocks/>
              </p:cNvCxnSpPr>
              <p:nvPr/>
            </p:nvCxnSpPr>
            <p:spPr>
              <a:xfrm flipV="1">
                <a:off x="6644411" y="3162647"/>
                <a:ext cx="5445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40"/>
            <p:cNvGrpSpPr/>
            <p:nvPr/>
          </p:nvGrpSpPr>
          <p:grpSpPr>
            <a:xfrm>
              <a:off x="7929404" y="5358268"/>
              <a:ext cx="3044135" cy="1208013"/>
              <a:chOff x="1481475" y="2031045"/>
              <a:chExt cx="3044135" cy="1208013"/>
            </a:xfrm>
          </p:grpSpPr>
          <p:sp>
            <p:nvSpPr>
              <p:cNvPr id="42" name="Rectangle 41"/>
              <p:cNvSpPr/>
              <p:nvPr/>
            </p:nvSpPr>
            <p:spPr>
              <a:xfrm>
                <a:off x="3032370" y="2433715"/>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grpSp>
            <p:nvGrpSpPr>
              <p:cNvPr id="22" name="Group 42"/>
              <p:cNvGrpSpPr/>
              <p:nvPr/>
            </p:nvGrpSpPr>
            <p:grpSpPr>
              <a:xfrm>
                <a:off x="1481475" y="2031045"/>
                <a:ext cx="1550895" cy="805342"/>
                <a:chOff x="1481475" y="2031045"/>
                <a:chExt cx="1550895" cy="805342"/>
              </a:xfrm>
            </p:grpSpPr>
            <p:cxnSp>
              <p:nvCxnSpPr>
                <p:cNvPr id="44" name="Straight Connector 43"/>
                <p:cNvCxnSpPr/>
                <p:nvPr/>
              </p:nvCxnSpPr>
              <p:spPr>
                <a:xfrm>
                  <a:off x="1481475" y="2031045"/>
                  <a:ext cx="0" cy="80534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a:endCxn id="42" idx="1"/>
                </p:cNvCxnSpPr>
                <p:nvPr/>
              </p:nvCxnSpPr>
              <p:spPr>
                <a:xfrm>
                  <a:off x="1481475" y="2836386"/>
                  <a:ext cx="15508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17772978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Engines</a:t>
            </a:r>
          </a:p>
        </p:txBody>
      </p:sp>
      <p:sp>
        <p:nvSpPr>
          <p:cNvPr id="6" name="Text Placeholder 8"/>
          <p:cNvSpPr>
            <a:spLocks noGrp="1"/>
          </p:cNvSpPr>
          <p:nvPr>
            <p:ph type="body" sz="quarter" idx="10"/>
          </p:nvPr>
        </p:nvSpPr>
        <p:spPr/>
        <p:txBody>
          <a:bodyPr>
            <a:normAutofit/>
          </a:bodyPr>
          <a:lstStyle/>
          <a:p>
            <a:r>
              <a:rPr lang="en-US" sz="3200" b="1" dirty="0"/>
              <a:t>Hashing only-</a:t>
            </a:r>
            <a:r>
              <a:rPr lang="en-US" sz="3200" dirty="0"/>
              <a:t>The data from the source buffer is read, and a hash is generated.</a:t>
            </a:r>
          </a:p>
          <a:p>
            <a:endParaRPr lang="en-US" sz="3200" dirty="0">
              <a:solidFill>
                <a:schemeClr val="tx1"/>
              </a:solidFill>
            </a:endParaRPr>
          </a:p>
          <a:p>
            <a:endParaRPr lang="en-US" sz="3200" dirty="0">
              <a:solidFill>
                <a:schemeClr val="tx1"/>
              </a:solidFill>
            </a:endParaRPr>
          </a:p>
          <a:p>
            <a:endParaRPr lang="en-US" sz="40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grpSp>
        <p:nvGrpSpPr>
          <p:cNvPr id="3" name="Group 23"/>
          <p:cNvGrpSpPr/>
          <p:nvPr/>
        </p:nvGrpSpPr>
        <p:grpSpPr>
          <a:xfrm>
            <a:off x="642892" y="2435945"/>
            <a:ext cx="3790755" cy="805344"/>
            <a:chOff x="1333850" y="2936146"/>
            <a:chExt cx="3790755" cy="805344"/>
          </a:xfrm>
        </p:grpSpPr>
        <p:sp>
          <p:nvSpPr>
            <p:cNvPr id="29" name="Rectangle 28"/>
            <p:cNvSpPr/>
            <p:nvPr/>
          </p:nvSpPr>
          <p:spPr>
            <a:xfrm>
              <a:off x="1333850" y="2936147"/>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a:t>
              </a:r>
            </a:p>
          </p:txBody>
        </p:sp>
        <p:sp>
          <p:nvSpPr>
            <p:cNvPr id="30" name="Rectangle 29"/>
            <p:cNvSpPr/>
            <p:nvPr/>
          </p:nvSpPr>
          <p:spPr>
            <a:xfrm>
              <a:off x="3631365" y="2936146"/>
              <a:ext cx="1493240" cy="805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cxnSp>
          <p:nvCxnSpPr>
            <p:cNvPr id="32" name="Straight Arrow Connector 31"/>
            <p:cNvCxnSpPr>
              <a:cxnSpLocks/>
              <a:stCxn id="29" idx="3"/>
              <a:endCxn id="30" idx="1"/>
            </p:cNvCxnSpPr>
            <p:nvPr/>
          </p:nvCxnSpPr>
          <p:spPr>
            <a:xfrm flipV="1">
              <a:off x="2827090" y="3338818"/>
              <a:ext cx="804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0296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6" name="Text Placeholder 8"/>
          <p:cNvSpPr>
            <a:spLocks noGrp="1"/>
          </p:cNvSpPr>
          <p:nvPr>
            <p:ph type="body" sz="quarter" idx="10"/>
          </p:nvPr>
        </p:nvSpPr>
        <p:spPr/>
        <p:txBody>
          <a:bodyPr>
            <a:normAutofit/>
          </a:bodyPr>
          <a:lstStyle/>
          <a:p>
            <a:r>
              <a:rPr lang="en-US" dirty="0">
                <a:solidFill>
                  <a:schemeClr val="tx1"/>
                </a:solidFill>
              </a:rPr>
              <a:t>Memory copy functionality</a:t>
            </a:r>
          </a:p>
          <a:p>
            <a:pPr lvl="2"/>
            <a:r>
              <a:rPr lang="en-US" dirty="0"/>
              <a:t>incorporates the memory-copy (</a:t>
            </a:r>
            <a:r>
              <a:rPr lang="en-US" dirty="0" err="1"/>
              <a:t>memcopy</a:t>
            </a:r>
            <a:r>
              <a:rPr lang="en-US" dirty="0"/>
              <a:t>) function for debugging and as a more efficient method to copy data between memory blocks than the DMA-based approach. The </a:t>
            </a:r>
            <a:r>
              <a:rPr lang="en-US" dirty="0" err="1"/>
              <a:t>memcopy</a:t>
            </a:r>
            <a:r>
              <a:rPr lang="en-US" dirty="0"/>
              <a:t> buffers can be aligned to any memory address and can be of any length.</a:t>
            </a:r>
          </a:p>
          <a:p>
            <a:pPr lvl="2"/>
            <a:r>
              <a:rPr lang="en-US" dirty="0"/>
              <a:t>The </a:t>
            </a:r>
            <a:r>
              <a:rPr lang="en-US" dirty="0" err="1"/>
              <a:t>memcopy</a:t>
            </a:r>
            <a:r>
              <a:rPr lang="en-US" dirty="0"/>
              <a:t> function also has a "</a:t>
            </a:r>
            <a:r>
              <a:rPr lang="en-US" dirty="0" err="1"/>
              <a:t>blit</a:t>
            </a:r>
            <a:r>
              <a:rPr lang="en-US" dirty="0"/>
              <a:t>" mode of operation where it can transfer a rectangular block of data to a video frame buffer. Basic </a:t>
            </a:r>
            <a:r>
              <a:rPr lang="en-US" dirty="0" err="1"/>
              <a:t>blit</a:t>
            </a:r>
            <a:r>
              <a:rPr lang="en-US" dirty="0"/>
              <a:t> operations are typical in graphics operations. The </a:t>
            </a:r>
            <a:r>
              <a:rPr lang="en-US" dirty="0" err="1"/>
              <a:t>blit</a:t>
            </a:r>
            <a:r>
              <a:rPr lang="en-US" dirty="0"/>
              <a:t> source buffers must be contiguous. The output destination buffer for the </a:t>
            </a:r>
            <a:r>
              <a:rPr lang="en-US" dirty="0" err="1"/>
              <a:t>blit</a:t>
            </a:r>
            <a:r>
              <a:rPr lang="en-US" dirty="0"/>
              <a:t> operation is defined as a “M runs of N bytes” that defines a rectangular region in a frame buffer.</a:t>
            </a:r>
          </a:p>
          <a:p>
            <a:pPr lvl="2"/>
            <a:r>
              <a:rPr lang="en-US" dirty="0">
                <a:solidFill>
                  <a:schemeClr val="tx1"/>
                </a:solidFill>
              </a:rPr>
              <a:t>Provides a fill operation, where the source data does not come from another memory location, but from an internal register. This feature can be used with </a:t>
            </a:r>
            <a:r>
              <a:rPr lang="en-US" dirty="0" err="1">
                <a:solidFill>
                  <a:schemeClr val="tx1"/>
                </a:solidFill>
              </a:rPr>
              <a:t>memcopy</a:t>
            </a:r>
            <a:r>
              <a:rPr lang="en-US" dirty="0">
                <a:solidFill>
                  <a:schemeClr val="tx1"/>
                </a:solidFill>
              </a:rPr>
              <a:t> to </a:t>
            </a:r>
            <a:r>
              <a:rPr lang="en-US" dirty="0" err="1">
                <a:solidFill>
                  <a:schemeClr val="tx1"/>
                </a:solidFill>
              </a:rPr>
              <a:t>prefill</a:t>
            </a:r>
            <a:r>
              <a:rPr lang="en-US" dirty="0">
                <a:solidFill>
                  <a:schemeClr val="tx1"/>
                </a:solidFill>
              </a:rPr>
              <a:t> the memory with a specified value, or during a </a:t>
            </a:r>
            <a:r>
              <a:rPr lang="en-US" dirty="0" err="1">
                <a:solidFill>
                  <a:schemeClr val="tx1"/>
                </a:solidFill>
              </a:rPr>
              <a:t>blit</a:t>
            </a:r>
            <a:r>
              <a:rPr lang="en-US" dirty="0">
                <a:solidFill>
                  <a:schemeClr val="tx1"/>
                </a:solidFill>
              </a:rPr>
              <a:t> operation to fill a rectangular region with a constant color </a:t>
            </a:r>
          </a:p>
          <a:p>
            <a:endParaRPr lang="en-US" dirty="0"/>
          </a:p>
          <a:p>
            <a:endParaRPr lang="en-US" sz="1800" dirty="0">
              <a:solidFill>
                <a:schemeClr val="tx1"/>
              </a:solidFill>
            </a:endParaRPr>
          </a:p>
        </p:txBody>
      </p:sp>
    </p:spTree>
    <p:extLst>
      <p:ext uri="{BB962C8B-B14F-4D97-AF65-F5344CB8AC3E}">
        <p14:creationId xmlns:p14="http://schemas.microsoft.com/office/powerpoint/2010/main" val="34144198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(cont’d)</a:t>
            </a:r>
          </a:p>
        </p:txBody>
      </p:sp>
      <p:sp>
        <p:nvSpPr>
          <p:cNvPr id="3" name="Text Placeholder 2"/>
          <p:cNvSpPr>
            <a:spLocks noGrp="1"/>
          </p:cNvSpPr>
          <p:nvPr>
            <p:ph type="body" sz="quarter" idx="10"/>
          </p:nvPr>
        </p:nvSpPr>
        <p:spPr/>
        <p:txBody>
          <a:bodyPr>
            <a:normAutofit fontScale="92500" lnSpcReduction="20000"/>
          </a:bodyPr>
          <a:lstStyle/>
          <a:p>
            <a:r>
              <a:rPr lang="en-US" b="1" dirty="0"/>
              <a:t>Advanced Encryption Standard (AES)</a:t>
            </a:r>
          </a:p>
          <a:p>
            <a:pPr lvl="2"/>
            <a:r>
              <a:rPr lang="en-US" dirty="0"/>
              <a:t>Key storage</a:t>
            </a:r>
          </a:p>
          <a:p>
            <a:pPr lvl="3"/>
            <a:r>
              <a:rPr lang="en-US" kern="1200" dirty="0">
                <a:solidFill>
                  <a:schemeClr val="tx1"/>
                </a:solidFill>
                <a:latin typeface="Arial" charset="0"/>
              </a:rPr>
              <a:t>implements four SRAM-based keys that can be used by the software to securely store keys on a semi-permanent basis.</a:t>
            </a:r>
          </a:p>
          <a:p>
            <a:pPr lvl="3"/>
            <a:r>
              <a:rPr lang="en-US" dirty="0"/>
              <a:t>The keys may be written via the programming interface by specifying a key index and a </a:t>
            </a:r>
            <a:r>
              <a:rPr lang="en-US" dirty="0" err="1"/>
              <a:t>subword</a:t>
            </a:r>
            <a:r>
              <a:rPr lang="en-US" dirty="0"/>
              <a:t> pointer that indicates which word to write within the key.</a:t>
            </a:r>
            <a:endParaRPr lang="en-US" kern="1200" dirty="0">
              <a:solidFill>
                <a:schemeClr val="tx1"/>
              </a:solidFill>
              <a:latin typeface="Arial" charset="0"/>
            </a:endParaRPr>
          </a:p>
          <a:p>
            <a:pPr lvl="3"/>
            <a:r>
              <a:rPr lang="en-US" dirty="0"/>
              <a:t>The keys written into the key storage are not readable.</a:t>
            </a:r>
          </a:p>
          <a:p>
            <a:pPr lvl="2"/>
            <a:r>
              <a:rPr lang="en-US" dirty="0"/>
              <a:t>AES OTP key</a:t>
            </a:r>
          </a:p>
          <a:p>
            <a:pPr lvl="3"/>
            <a:r>
              <a:rPr lang="en-US" dirty="0"/>
              <a:t>After a system reset, the OTP controller reads the e-fuse devices and provides the OTP key information to the DCP.</a:t>
            </a:r>
          </a:p>
          <a:p>
            <a:pPr lvl="3"/>
            <a:r>
              <a:rPr lang="en-US" dirty="0"/>
              <a:t>The DCP receives a 64-bit UNIQUE KEY and a 128-bit CRYPTO KEY</a:t>
            </a:r>
          </a:p>
          <a:p>
            <a:pPr lvl="3"/>
            <a:r>
              <a:rPr lang="en-US" dirty="0"/>
              <a:t>Depending on the key path control fuse, the DCP receives the CRYTPO KEY either directly or indirectly through the SNVS trust controller module.</a:t>
            </a:r>
          </a:p>
          <a:p>
            <a:pPr lvl="2"/>
            <a:r>
              <a:rPr lang="en-US" dirty="0"/>
              <a:t>Encryption modes</a:t>
            </a:r>
          </a:p>
          <a:p>
            <a:pPr lvl="3"/>
            <a:r>
              <a:rPr lang="en-US" dirty="0"/>
              <a:t>Electronic Code Book (ECB) mode.</a:t>
            </a:r>
          </a:p>
          <a:p>
            <a:pPr lvl="3"/>
            <a:r>
              <a:rPr lang="en-US" dirty="0"/>
              <a:t>Cipher Block Chaining (CBC) mode</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(cont’d)</a:t>
            </a:r>
          </a:p>
        </p:txBody>
      </p:sp>
      <p:sp>
        <p:nvSpPr>
          <p:cNvPr id="3" name="Text Placeholder 2"/>
          <p:cNvSpPr>
            <a:spLocks noGrp="1"/>
          </p:cNvSpPr>
          <p:nvPr>
            <p:ph type="body" sz="quarter" idx="10"/>
          </p:nvPr>
        </p:nvSpPr>
        <p:spPr/>
        <p:txBody>
          <a:bodyPr>
            <a:normAutofit/>
          </a:bodyPr>
          <a:lstStyle/>
          <a:p>
            <a:r>
              <a:rPr lang="en-US" b="1" dirty="0"/>
              <a:t>Hashing</a:t>
            </a:r>
          </a:p>
          <a:p>
            <a:pPr lvl="2"/>
            <a:r>
              <a:rPr lang="en-US" dirty="0"/>
              <a:t>The SHA-1 block implements a 160-bit hashing algorithm that operates on 512-bit (64-byte) blocks, as defined by US FIPS PUB 180-1 in 1995</a:t>
            </a:r>
          </a:p>
          <a:p>
            <a:pPr lvl="2"/>
            <a:r>
              <a:rPr lang="en-US" dirty="0"/>
              <a:t>The SHA-256 mode implements a 256-bit hashing algorithm that operates on 512-bit (64-byte) blocks, as defined by US FIPS PUB 180-2 in 2002.</a:t>
            </a:r>
          </a:p>
          <a:p>
            <a:pPr lvl="2"/>
            <a:r>
              <a:rPr lang="en-US" dirty="0"/>
              <a:t>The CRC-32 algorithm implements a 32-bit CRC algorithm similar to the one used by Ethernet and many other protocols. </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(cont’d)</a:t>
            </a:r>
          </a:p>
        </p:txBody>
      </p:sp>
      <p:sp>
        <p:nvSpPr>
          <p:cNvPr id="3" name="Text Placeholder 2"/>
          <p:cNvSpPr>
            <a:spLocks noGrp="1"/>
          </p:cNvSpPr>
          <p:nvPr>
            <p:ph type="body" sz="quarter" idx="10"/>
          </p:nvPr>
        </p:nvSpPr>
        <p:spPr/>
        <p:txBody>
          <a:bodyPr/>
          <a:lstStyle/>
          <a:p>
            <a:r>
              <a:rPr lang="en-US" dirty="0"/>
              <a:t>Arbitration and Performance</a:t>
            </a:r>
          </a:p>
          <a:p>
            <a:pPr lvl="2"/>
            <a:r>
              <a:rPr lang="en-US" dirty="0"/>
              <a:t>The DCP implements a multi-tiered arbitration policy that gives the software the flexibility in scheduling the DCP operations. This figure illustrates the arbitration levels and how each channel fits into the arbitration scheme:</a:t>
            </a:r>
          </a:p>
          <a:p>
            <a:pPr lvl="2"/>
            <a:endParaRPr lang="en-US" dirty="0"/>
          </a:p>
        </p:txBody>
      </p:sp>
      <p:pic>
        <p:nvPicPr>
          <p:cNvPr id="63490" name="Picture 2"/>
          <p:cNvPicPr>
            <a:picLocks noChangeAspect="1" noChangeArrowheads="1"/>
          </p:cNvPicPr>
          <p:nvPr/>
        </p:nvPicPr>
        <p:blipFill>
          <a:blip r:embed="rId3" cstate="print"/>
          <a:srcRect/>
          <a:stretch>
            <a:fillRect/>
          </a:stretch>
        </p:blipFill>
        <p:spPr bwMode="auto">
          <a:xfrm>
            <a:off x="2128388" y="2505075"/>
            <a:ext cx="7486650" cy="4352925"/>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Text Placeholder 2"/>
          <p:cNvSpPr>
            <a:spLocks noGrp="1"/>
          </p:cNvSpPr>
          <p:nvPr>
            <p:ph type="body" sz="quarter" idx="10"/>
          </p:nvPr>
        </p:nvSpPr>
        <p:spPr/>
        <p:txBody>
          <a:bodyPr>
            <a:normAutofit/>
          </a:bodyPr>
          <a:lstStyle/>
          <a:p>
            <a:r>
              <a:rPr lang="en-US" dirty="0"/>
              <a:t>The buffer sizes for all operations must be aligned to the natural size of the transfer algorithm used. If the byte count is not a word granularity, the hardware rounds up to the next word.</a:t>
            </a:r>
          </a:p>
          <a:p>
            <a:pPr lvl="2"/>
            <a:r>
              <a:rPr lang="en-US" dirty="0"/>
              <a:t>The </a:t>
            </a:r>
            <a:r>
              <a:rPr lang="en-US" dirty="0" err="1"/>
              <a:t>memcopy</a:t>
            </a:r>
            <a:r>
              <a:rPr lang="en-US" dirty="0"/>
              <a:t> operations can transfer any number of bytes (one-byte granularity)</a:t>
            </a:r>
          </a:p>
          <a:p>
            <a:pPr lvl="2"/>
            <a:r>
              <a:rPr lang="en-US" dirty="0"/>
              <a:t>the AES operations must be multiples of 16 bytes (four-words granularity)</a:t>
            </a:r>
          </a:p>
          <a:p>
            <a:pPr lvl="2"/>
            <a:r>
              <a:rPr lang="en-US" dirty="0"/>
              <a:t>The hashing is supported at one-byte granularity</a:t>
            </a:r>
          </a:p>
          <a:p>
            <a:r>
              <a:rPr lang="en-US" dirty="0"/>
              <a:t>The DCP module supports buffer operations to any byte alignment </a:t>
            </a:r>
          </a:p>
          <a:p>
            <a:pPr lvl="2"/>
            <a:r>
              <a:rPr lang="en-US" dirty="0"/>
              <a:t>the performance is improved if the buffers are aligned to a four-byte boundary </a:t>
            </a:r>
          </a:p>
          <a:p>
            <a:pPr marL="233363" lvl="2" indent="-233363">
              <a:buClr>
                <a:schemeClr val="tx1">
                  <a:lumMod val="85000"/>
                  <a:lumOff val="15000"/>
                </a:schemeClr>
              </a:buClr>
              <a:buFont typeface="Arial" pitchFamily="34" charset="0"/>
              <a:buChar char="•"/>
            </a:pPr>
            <a:r>
              <a:rPr lang="en-US" sz="2400" dirty="0"/>
              <a:t>The hash operations are limited to a buffer size of 512 MB</a:t>
            </a:r>
          </a:p>
          <a:p>
            <a:r>
              <a:rPr lang="en-US" dirty="0"/>
              <a:t>For the chained hashing operations, every descriptor except the last must have a byte count that is a 16-word multiple</a:t>
            </a:r>
          </a:p>
          <a:p>
            <a:pPr lvl="2"/>
            <a:endParaRPr lang="en-US"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(cont’d)</a:t>
            </a:r>
          </a:p>
        </p:txBody>
      </p:sp>
      <p:sp>
        <p:nvSpPr>
          <p:cNvPr id="3" name="Text Placeholder 2"/>
          <p:cNvSpPr>
            <a:spLocks noGrp="1"/>
          </p:cNvSpPr>
          <p:nvPr>
            <p:ph type="body" sz="quarter" idx="10"/>
          </p:nvPr>
        </p:nvSpPr>
        <p:spPr/>
        <p:txBody>
          <a:bodyPr/>
          <a:lstStyle/>
          <a:p>
            <a:r>
              <a:rPr lang="en-US" dirty="0"/>
              <a:t>The key values can't be written while the AES block is active.</a:t>
            </a:r>
          </a:p>
          <a:p>
            <a:r>
              <a:rPr lang="en-US" dirty="0"/>
              <a:t>The byte-swap controls can only be used with the modulo-4 length buffers</a:t>
            </a:r>
          </a:p>
          <a:p>
            <a:r>
              <a:rPr lang="en-US" dirty="0"/>
              <a:t>The word-swap controls are only useful for the cipher operations because the logic forms the 128-bit cipher data from four words from the system memory</a:t>
            </a:r>
          </a:p>
          <a:p>
            <a:r>
              <a:rPr lang="en-US" dirty="0"/>
              <a:t>The DCP only supports writes to the word boundaries to the OCRAM</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TRNG</a:t>
            </a:r>
            <a:endParaRPr lang="en-US" dirty="0"/>
          </a:p>
        </p:txBody>
      </p:sp>
    </p:spTree>
    <p:extLst>
      <p:ext uri="{BB962C8B-B14F-4D97-AF65-F5344CB8AC3E}">
        <p14:creationId xmlns:p14="http://schemas.microsoft.com/office/powerpoint/2010/main" val="305956576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Text Placeholder 2"/>
          <p:cNvSpPr>
            <a:spLocks noGrp="1"/>
          </p:cNvSpPr>
          <p:nvPr>
            <p:ph type="body" sz="quarter" idx="10"/>
          </p:nvPr>
        </p:nvSpPr>
        <p:spPr/>
        <p:txBody>
          <a:bodyPr/>
          <a:lstStyle/>
          <a:p>
            <a:endParaRPr lang="en-US" dirty="0"/>
          </a:p>
        </p:txBody>
      </p:sp>
      <p:pic>
        <p:nvPicPr>
          <p:cNvPr id="62466" name="Picture 2"/>
          <p:cNvPicPr>
            <a:picLocks noChangeAspect="1" noChangeArrowheads="1"/>
          </p:cNvPicPr>
          <p:nvPr/>
        </p:nvPicPr>
        <p:blipFill>
          <a:blip r:embed="rId3" cstate="print"/>
          <a:srcRect/>
          <a:stretch>
            <a:fillRect/>
          </a:stretch>
        </p:blipFill>
        <p:spPr bwMode="auto">
          <a:xfrm>
            <a:off x="2968625" y="1060450"/>
            <a:ext cx="6254750" cy="4737100"/>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Features</a:t>
            </a:r>
            <a:endParaRPr lang="en-US" b="0" dirty="0"/>
          </a:p>
        </p:txBody>
      </p:sp>
      <p:sp>
        <p:nvSpPr>
          <p:cNvPr id="3" name="Text Placeholder 2"/>
          <p:cNvSpPr>
            <a:spLocks noGrp="1"/>
          </p:cNvSpPr>
          <p:nvPr>
            <p:ph type="body" sz="quarter" idx="10"/>
          </p:nvPr>
        </p:nvSpPr>
        <p:spPr>
          <a:xfrm>
            <a:off x="885600" y="1072800"/>
            <a:ext cx="8600400" cy="4802400"/>
          </a:xfrm>
        </p:spPr>
        <p:txBody>
          <a:bodyPr>
            <a:normAutofit fontScale="92500" lnSpcReduction="20000"/>
          </a:bodyPr>
          <a:lstStyle/>
          <a:p>
            <a:pPr marL="171450" indent="-171450"/>
            <a:r>
              <a:rPr lang="en-GB" dirty="0"/>
              <a:t>OTP (One-Time Programmable) memory</a:t>
            </a:r>
          </a:p>
          <a:p>
            <a:pPr lvl="2"/>
            <a:r>
              <a:rPr lang="en-US" dirty="0"/>
              <a:t>Provides on-chip electrical fuse arrays for storing important information</a:t>
            </a:r>
            <a:endParaRPr lang="en-GB" dirty="0"/>
          </a:p>
          <a:p>
            <a:pPr lvl="2"/>
            <a:endParaRPr lang="en-US" sz="1900" dirty="0"/>
          </a:p>
          <a:p>
            <a:pPr marL="171450" indent="-171450"/>
            <a:r>
              <a:rPr lang="en-US" dirty="0"/>
              <a:t>OCOTP (On-Chip OTP Controller)</a:t>
            </a:r>
          </a:p>
          <a:p>
            <a:pPr marL="508000" lvl="2" indent="-171450"/>
            <a:r>
              <a:rPr lang="en-US" dirty="0"/>
              <a:t>Provides the primary user-visible mechanism for interfacing with the on-chip fuses</a:t>
            </a:r>
          </a:p>
          <a:p>
            <a:pPr marL="508000" lvl="2" indent="-171450"/>
            <a:endParaRPr lang="en-GB" sz="1600" dirty="0"/>
          </a:p>
          <a:p>
            <a:pPr marL="171450" indent="-171450"/>
            <a:r>
              <a:rPr lang="en-GB" dirty="0"/>
              <a:t>HAB (High Assurance Boot)</a:t>
            </a:r>
          </a:p>
          <a:p>
            <a:pPr marL="508000" lvl="2" indent="-171450"/>
            <a:r>
              <a:rPr lang="en-GB" sz="2200" dirty="0"/>
              <a:t>Provides a high-assurance boot feature in the system boot ROM, detects and prevents the execution of unauthorized software during the boot sequence</a:t>
            </a:r>
          </a:p>
          <a:p>
            <a:pPr marL="508000" lvl="2" indent="-171450"/>
            <a:endParaRPr lang="en-US" sz="1400" dirty="0"/>
          </a:p>
          <a:p>
            <a:pPr marL="171450" indent="-171450"/>
            <a:r>
              <a:rPr lang="en-US" dirty="0"/>
              <a:t>BEE (Bus Encryption Engine)</a:t>
            </a:r>
          </a:p>
          <a:p>
            <a:pPr marL="508000" lvl="2" indent="-171450"/>
            <a:r>
              <a:rPr lang="en-US" sz="2200" dirty="0"/>
              <a:t>Provides an on-the-fly decryption engine, which is used for decrypting </a:t>
            </a:r>
            <a:r>
              <a:rPr lang="en-US" sz="2200" dirty="0" err="1"/>
              <a:t>ciphertext</a:t>
            </a:r>
            <a:r>
              <a:rPr lang="en-US" sz="2200" dirty="0"/>
              <a:t> of </a:t>
            </a:r>
            <a:r>
              <a:rPr lang="en-US" sz="2200" dirty="0" err="1"/>
              <a:t>FlexSPI</a:t>
            </a:r>
            <a:endParaRPr lang="en-GB" sz="2200" dirty="0"/>
          </a:p>
          <a:p>
            <a:pPr lvl="1"/>
            <a:endParaRPr lang="en-US" sz="1400" dirty="0"/>
          </a:p>
          <a:p>
            <a:pPr lvl="1"/>
            <a:endParaRPr lang="en-US" sz="1400" dirty="0"/>
          </a:p>
          <a:p>
            <a:pPr lvl="1"/>
            <a:endParaRPr lang="en-US" sz="1400" dirty="0"/>
          </a:p>
          <a:p>
            <a:endParaRPr lang="en-US" dirty="0"/>
          </a:p>
        </p:txBody>
      </p:sp>
    </p:spTree>
    <p:extLst>
      <p:ext uri="{BB962C8B-B14F-4D97-AF65-F5344CB8AC3E}">
        <p14:creationId xmlns:p14="http://schemas.microsoft.com/office/powerpoint/2010/main" val="358304654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functionality</a:t>
            </a:r>
          </a:p>
        </p:txBody>
      </p:sp>
      <p:sp>
        <p:nvSpPr>
          <p:cNvPr id="3" name="Text Placeholder 2"/>
          <p:cNvSpPr>
            <a:spLocks noGrp="1"/>
          </p:cNvSpPr>
          <p:nvPr>
            <p:ph type="body" sz="quarter" idx="10"/>
          </p:nvPr>
        </p:nvSpPr>
        <p:spPr/>
        <p:txBody>
          <a:bodyPr>
            <a:normAutofit lnSpcReduction="10000"/>
          </a:bodyPr>
          <a:lstStyle/>
          <a:p>
            <a:r>
              <a:rPr lang="en-US" dirty="0"/>
              <a:t>TRNG is based on collecting bits from a random noise source. </a:t>
            </a:r>
          </a:p>
          <a:p>
            <a:r>
              <a:rPr lang="en-US" dirty="0"/>
              <a:t>This random noise source is a ring oscillator that is sensitive to random noise (temperature variations, voltage variations, cross-talk and other random noise) within the device</a:t>
            </a:r>
          </a:p>
          <a:p>
            <a:r>
              <a:rPr lang="en-US" dirty="0"/>
              <a:t>This noise causes various small changes in the period of the oscillator.</a:t>
            </a:r>
          </a:p>
          <a:p>
            <a:r>
              <a:rPr lang="en-US" dirty="0"/>
              <a:t>The count of the ring oscillator clock cycles is sampled after a known period of time.</a:t>
            </a:r>
          </a:p>
          <a:p>
            <a:r>
              <a:rPr lang="en-US" dirty="0"/>
              <a:t>By using the variance in this count over a large number of samples, random bits can be derived.</a:t>
            </a:r>
          </a:p>
          <a:p>
            <a:r>
              <a:rPr lang="en-US" dirty="0"/>
              <a:t>TRNG comprises two entropy sources, each of which provides a single bit of output. Concatenated together, these 2 output bits are expected to provide 1 bit of entropy every 100 clock cycles.</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Text Placeholder 2"/>
          <p:cNvSpPr>
            <a:spLocks noGrp="1"/>
          </p:cNvSpPr>
          <p:nvPr>
            <p:ph type="body" sz="quarter" idx="10"/>
          </p:nvPr>
        </p:nvSpPr>
        <p:spPr/>
        <p:txBody>
          <a:bodyPr/>
          <a:lstStyle/>
          <a:p>
            <a:r>
              <a:rPr lang="en-US" dirty="0"/>
              <a:t>Initialization.</a:t>
            </a:r>
          </a:p>
          <a:p>
            <a:pPr lvl="2"/>
            <a:r>
              <a:rPr lang="en-US" dirty="0"/>
              <a:t>Set up the parameters to proper values, and start generation of the first block of entropy.</a:t>
            </a:r>
          </a:p>
          <a:p>
            <a:r>
              <a:rPr lang="en-US" dirty="0"/>
              <a:t>Read entropy from the TRNG, and start generation of the next block of entropy.</a:t>
            </a:r>
          </a:p>
          <a:p>
            <a:r>
              <a:rPr lang="en-US" dirty="0"/>
              <a:t>Run a self-test on the TRNG, to assure proper continued operation.</a:t>
            </a:r>
          </a:p>
          <a:p>
            <a:r>
              <a:rPr lang="en-US" dirty="0"/>
              <a:t>Off-line determination and checking of TRNG parameter values.</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CSU</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6" name="Text Placeholder 8"/>
          <p:cNvSpPr>
            <a:spLocks noGrp="1"/>
          </p:cNvSpPr>
          <p:nvPr>
            <p:ph type="body" sz="quarter" idx="10"/>
          </p:nvPr>
        </p:nvSpPr>
        <p:spPr/>
        <p:txBody>
          <a:bodyPr>
            <a:normAutofit/>
          </a:bodyPr>
          <a:lstStyle/>
          <a:p>
            <a:r>
              <a:rPr lang="en-US" dirty="0"/>
              <a:t>Peripheral access policy</a:t>
            </a:r>
          </a:p>
          <a:p>
            <a:pPr lvl="2"/>
            <a:r>
              <a:rPr lang="en-US" dirty="0"/>
              <a:t>the appropriate bus master privilege and identity are required to access each peripheral.</a:t>
            </a:r>
          </a:p>
          <a:p>
            <a:r>
              <a:rPr lang="en-US" dirty="0"/>
              <a:t>Masters privilege policy</a:t>
            </a:r>
          </a:p>
          <a:p>
            <a:pPr lvl="2"/>
            <a:r>
              <a:rPr lang="en-US" dirty="0"/>
              <a:t>the CSU overrides the bus master privilege signals (user/ supervisor, secure/non-secure) according to the access control policy.</a:t>
            </a:r>
            <a:endParaRPr lang="en-US" dirty="0">
              <a:solidFill>
                <a:schemeClr val="tx1"/>
              </a:solidFill>
            </a:endParaRPr>
          </a:p>
        </p:txBody>
      </p:sp>
    </p:spTree>
    <p:extLst>
      <p:ext uri="{BB962C8B-B14F-4D97-AF65-F5344CB8AC3E}">
        <p14:creationId xmlns:p14="http://schemas.microsoft.com/office/powerpoint/2010/main" val="37008068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a:t>
            </a:r>
          </a:p>
        </p:txBody>
      </p:sp>
      <p:sp>
        <p:nvSpPr>
          <p:cNvPr id="3" name="Text Placeholder 2"/>
          <p:cNvSpPr>
            <a:spLocks noGrp="1"/>
          </p:cNvSpPr>
          <p:nvPr>
            <p:ph type="body" sz="quarter" idx="10"/>
          </p:nvPr>
        </p:nvSpPr>
        <p:spPr/>
        <p:txBody>
          <a:bodyPr/>
          <a:lstStyle/>
          <a:p>
            <a:r>
              <a:rPr lang="en-US" dirty="0"/>
              <a:t>There are four security modes of operation (bus privileges) in the system distinguished by the security (</a:t>
            </a:r>
            <a:r>
              <a:rPr lang="en-US" dirty="0" err="1"/>
              <a:t>TrustZone</a:t>
            </a:r>
            <a:r>
              <a:rPr lang="en-US" dirty="0"/>
              <a:t>/non-</a:t>
            </a:r>
            <a:r>
              <a:rPr lang="en-US" dirty="0" err="1"/>
              <a:t>TrustZone</a:t>
            </a:r>
            <a:r>
              <a:rPr lang="en-US" dirty="0"/>
              <a:t>) and privilege (Supervisor/User) setting of the module.</a:t>
            </a:r>
          </a:p>
          <a:p>
            <a:endParaRPr lang="en-US" dirty="0"/>
          </a:p>
          <a:p>
            <a:pPr lvl="2"/>
            <a:r>
              <a:rPr lang="en-US" dirty="0" err="1"/>
              <a:t>TrustZone</a:t>
            </a:r>
            <a:r>
              <a:rPr lang="en-US" dirty="0"/>
              <a:t> (secure) privilege (supervisor) mode—highest security level</a:t>
            </a:r>
          </a:p>
          <a:p>
            <a:pPr lvl="2"/>
            <a:r>
              <a:rPr lang="en-US" dirty="0" err="1"/>
              <a:t>TrustZone</a:t>
            </a:r>
            <a:r>
              <a:rPr lang="en-US" dirty="0"/>
              <a:t> (secure) non-privilege (user) mode—medium security level</a:t>
            </a:r>
          </a:p>
          <a:p>
            <a:pPr lvl="2"/>
            <a:r>
              <a:rPr lang="en-US" dirty="0"/>
              <a:t>Non-</a:t>
            </a:r>
            <a:r>
              <a:rPr lang="en-US" dirty="0" err="1"/>
              <a:t>TrustZone</a:t>
            </a:r>
            <a:r>
              <a:rPr lang="en-US" dirty="0"/>
              <a:t> (regular) privilege (supervisor) mode—medium security level</a:t>
            </a:r>
          </a:p>
          <a:p>
            <a:pPr lvl="2"/>
            <a:r>
              <a:rPr lang="en-US" dirty="0"/>
              <a:t>Non-</a:t>
            </a:r>
            <a:r>
              <a:rPr lang="en-US" dirty="0" err="1"/>
              <a:t>TrustZone</a:t>
            </a:r>
            <a:r>
              <a:rPr lang="en-US" dirty="0"/>
              <a:t> (regular) non-privilege (user) mode—lowest security level</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table</a:t>
            </a:r>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23970" y="1030216"/>
          <a:ext cx="11597736" cy="3606800"/>
        </p:xfrm>
        <a:graphic>
          <a:graphicData uri="http://schemas.openxmlformats.org/drawingml/2006/table">
            <a:tbl>
              <a:tblPr firstRow="1" bandRow="1">
                <a:tableStyleId>{5C22544A-7EE6-4342-B048-85BDC9FD1C3A}</a:tableStyleId>
              </a:tblPr>
              <a:tblGrid>
                <a:gridCol w="1932956">
                  <a:extLst>
                    <a:ext uri="{9D8B030D-6E8A-4147-A177-3AD203B41FA5}">
                      <a16:colId xmlns:a16="http://schemas.microsoft.com/office/drawing/2014/main" val="20000"/>
                    </a:ext>
                  </a:extLst>
                </a:gridCol>
                <a:gridCol w="1932956">
                  <a:extLst>
                    <a:ext uri="{9D8B030D-6E8A-4147-A177-3AD203B41FA5}">
                      <a16:colId xmlns:a16="http://schemas.microsoft.com/office/drawing/2014/main" val="20001"/>
                    </a:ext>
                  </a:extLst>
                </a:gridCol>
                <a:gridCol w="1932956">
                  <a:extLst>
                    <a:ext uri="{9D8B030D-6E8A-4147-A177-3AD203B41FA5}">
                      <a16:colId xmlns:a16="http://schemas.microsoft.com/office/drawing/2014/main" val="20002"/>
                    </a:ext>
                  </a:extLst>
                </a:gridCol>
                <a:gridCol w="1932956">
                  <a:extLst>
                    <a:ext uri="{9D8B030D-6E8A-4147-A177-3AD203B41FA5}">
                      <a16:colId xmlns:a16="http://schemas.microsoft.com/office/drawing/2014/main" val="20003"/>
                    </a:ext>
                  </a:extLst>
                </a:gridCol>
                <a:gridCol w="1932956">
                  <a:extLst>
                    <a:ext uri="{9D8B030D-6E8A-4147-A177-3AD203B41FA5}">
                      <a16:colId xmlns:a16="http://schemas.microsoft.com/office/drawing/2014/main" val="20004"/>
                    </a:ext>
                  </a:extLst>
                </a:gridCol>
                <a:gridCol w="1932956">
                  <a:extLst>
                    <a:ext uri="{9D8B030D-6E8A-4147-A177-3AD203B41FA5}">
                      <a16:colId xmlns:a16="http://schemas.microsoft.com/office/drawing/2014/main" val="20005"/>
                    </a:ext>
                  </a:extLst>
                </a:gridCol>
              </a:tblGrid>
              <a:tr h="370840">
                <a:tc>
                  <a:txBody>
                    <a:bodyPr/>
                    <a:lstStyle/>
                    <a:p>
                      <a:r>
                        <a:rPr lang="en-US" sz="1800" b="1" kern="1200" baseline="0" dirty="0">
                          <a:solidFill>
                            <a:schemeClr val="lt1"/>
                          </a:solidFill>
                          <a:latin typeface="+mn-lt"/>
                          <a:ea typeface="+mn-ea"/>
                          <a:cs typeface="+mn-cs"/>
                        </a:rPr>
                        <a:t>CSU_SEC_LEEL[2:0]</a:t>
                      </a:r>
                      <a:endParaRPr lang="en-US" dirty="0"/>
                    </a:p>
                  </a:txBody>
                  <a:tcPr/>
                </a:tc>
                <a:tc>
                  <a:txBody>
                    <a:bodyPr/>
                    <a:lstStyle/>
                    <a:p>
                      <a:r>
                        <a:rPr lang="en-US" sz="1800" b="1" kern="1200" baseline="0" dirty="0">
                          <a:solidFill>
                            <a:schemeClr val="lt1"/>
                          </a:solidFill>
                          <a:latin typeface="+mn-lt"/>
                          <a:ea typeface="+mn-ea"/>
                          <a:cs typeface="+mn-cs"/>
                        </a:rPr>
                        <a:t>Non-secure user mode</a:t>
                      </a:r>
                      <a:endParaRPr lang="en-US" dirty="0"/>
                    </a:p>
                  </a:txBody>
                  <a:tcPr/>
                </a:tc>
                <a:tc>
                  <a:txBody>
                    <a:bodyPr/>
                    <a:lstStyle/>
                    <a:p>
                      <a:r>
                        <a:rPr lang="en-US" sz="1800" b="1" kern="1200" baseline="0" dirty="0">
                          <a:solidFill>
                            <a:schemeClr val="lt1"/>
                          </a:solidFill>
                          <a:latin typeface="+mn-lt"/>
                          <a:ea typeface="+mn-ea"/>
                          <a:cs typeface="+mn-cs"/>
                        </a:rPr>
                        <a:t>Non-secure</a:t>
                      </a:r>
                    </a:p>
                    <a:p>
                      <a:r>
                        <a:rPr lang="en-US" sz="1800" b="1" kern="1200" baseline="0" dirty="0">
                          <a:solidFill>
                            <a:schemeClr val="lt1"/>
                          </a:solidFill>
                          <a:latin typeface="+mn-lt"/>
                          <a:ea typeface="+mn-ea"/>
                          <a:cs typeface="+mn-cs"/>
                        </a:rPr>
                        <a:t>SPVR mode</a:t>
                      </a:r>
                      <a:endParaRPr lang="en-US" dirty="0"/>
                    </a:p>
                  </a:txBody>
                  <a:tcPr/>
                </a:tc>
                <a:tc>
                  <a:txBody>
                    <a:bodyPr/>
                    <a:lstStyle/>
                    <a:p>
                      <a:r>
                        <a:rPr lang="en-US" sz="1800" b="1" kern="1200" baseline="0" dirty="0">
                          <a:solidFill>
                            <a:schemeClr val="lt1"/>
                          </a:solidFill>
                          <a:latin typeface="+mn-lt"/>
                          <a:ea typeface="+mn-ea"/>
                          <a:cs typeface="+mn-cs"/>
                        </a:rPr>
                        <a:t>Secure (TZ) user mode</a:t>
                      </a:r>
                      <a:endParaRPr lang="en-US" dirty="0"/>
                    </a:p>
                  </a:txBody>
                  <a:tcPr/>
                </a:tc>
                <a:tc>
                  <a:txBody>
                    <a:bodyPr/>
                    <a:lstStyle/>
                    <a:p>
                      <a:r>
                        <a:rPr lang="en-US" sz="1800" b="1" kern="1200" baseline="0" dirty="0">
                          <a:solidFill>
                            <a:schemeClr val="lt1"/>
                          </a:solidFill>
                          <a:latin typeface="+mn-lt"/>
                          <a:ea typeface="+mn-ea"/>
                          <a:cs typeface="+mn-cs"/>
                        </a:rPr>
                        <a:t>Secure (TZ)</a:t>
                      </a:r>
                    </a:p>
                    <a:p>
                      <a:r>
                        <a:rPr lang="en-US" sz="1800" b="1" kern="1200" baseline="0" dirty="0">
                          <a:solidFill>
                            <a:schemeClr val="lt1"/>
                          </a:solidFill>
                          <a:latin typeface="+mn-lt"/>
                          <a:ea typeface="+mn-ea"/>
                          <a:cs typeface="+mn-cs"/>
                        </a:rPr>
                        <a:t>SPVR mode</a:t>
                      </a:r>
                      <a:endParaRPr lang="en-US" dirty="0"/>
                    </a:p>
                  </a:txBody>
                  <a:tcPr/>
                </a:tc>
                <a:tc>
                  <a:txBody>
                    <a:bodyPr/>
                    <a:lstStyle/>
                    <a:p>
                      <a:r>
                        <a:rPr lang="en-US" sz="1800" b="1" kern="1200" baseline="0" dirty="0">
                          <a:solidFill>
                            <a:schemeClr val="lt1"/>
                          </a:solidFill>
                          <a:latin typeface="+mn-lt"/>
                          <a:ea typeface="+mn-ea"/>
                          <a:cs typeface="+mn-cs"/>
                        </a:rPr>
                        <a:t>CSL register value</a:t>
                      </a:r>
                      <a:endParaRPr lang="en-US" dirty="0"/>
                    </a:p>
                  </a:txBody>
                  <a:tcPr/>
                </a:tc>
                <a:extLst>
                  <a:ext uri="{0D108BD9-81ED-4DB2-BD59-A6C34878D82A}">
                    <a16:rowId xmlns:a16="http://schemas.microsoft.com/office/drawing/2014/main" val="10000"/>
                  </a:ext>
                </a:extLst>
              </a:tr>
              <a:tr h="370840">
                <a:tc>
                  <a:txBody>
                    <a:bodyPr/>
                    <a:lstStyle/>
                    <a:p>
                      <a:r>
                        <a:rPr lang="en-US" dirty="0"/>
                        <a:t>(0)</a:t>
                      </a:r>
                      <a:r>
                        <a:rPr lang="en-US" baseline="0" dirty="0"/>
                        <a:t> 000</a:t>
                      </a:r>
                      <a:endParaRPr lang="en-US" dirty="0"/>
                    </a:p>
                  </a:txBody>
                  <a:tcPr/>
                </a:tc>
                <a:tc>
                  <a:txBody>
                    <a:bodyPr/>
                    <a:lstStyle/>
                    <a:p>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r>
                        <a:rPr lang="en-US" dirty="0"/>
                        <a:t>8’b1111_1111</a:t>
                      </a:r>
                    </a:p>
                  </a:txBody>
                  <a:tcPr/>
                </a:tc>
                <a:extLst>
                  <a:ext uri="{0D108BD9-81ED-4DB2-BD59-A6C34878D82A}">
                    <a16:rowId xmlns:a16="http://schemas.microsoft.com/office/drawing/2014/main" val="10001"/>
                  </a:ext>
                </a:extLst>
              </a:tr>
              <a:tr h="370840">
                <a:tc>
                  <a:txBody>
                    <a:bodyPr/>
                    <a:lstStyle/>
                    <a:p>
                      <a:r>
                        <a:rPr lang="en-US" dirty="0"/>
                        <a:t>(1) 001</a:t>
                      </a:r>
                    </a:p>
                  </a:txBody>
                  <a:tcPr/>
                </a:tc>
                <a:tc>
                  <a:txBody>
                    <a:bodyPr/>
                    <a:lstStyle/>
                    <a:p>
                      <a:r>
                        <a:rPr lang="en-US" dirty="0"/>
                        <a:t>NONE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r>
                        <a:rPr lang="en-US" dirty="0"/>
                        <a:t>8’b1011_1011</a:t>
                      </a:r>
                    </a:p>
                  </a:txBody>
                  <a:tcPr/>
                </a:tc>
                <a:extLst>
                  <a:ext uri="{0D108BD9-81ED-4DB2-BD59-A6C34878D82A}">
                    <a16:rowId xmlns:a16="http://schemas.microsoft.com/office/drawing/2014/main" val="10002"/>
                  </a:ext>
                </a:extLst>
              </a:tr>
              <a:tr h="370840">
                <a:tc>
                  <a:txBody>
                    <a:bodyPr/>
                    <a:lstStyle/>
                    <a:p>
                      <a:r>
                        <a:rPr lang="en-US" dirty="0"/>
                        <a:t>(2)</a:t>
                      </a:r>
                      <a:r>
                        <a:rPr lang="en-US" baseline="0" dirty="0"/>
                        <a:t> 010</a:t>
                      </a:r>
                      <a:endParaRPr lang="en-US" dirty="0"/>
                    </a:p>
                  </a:txBody>
                  <a:tcPr/>
                </a:tc>
                <a:tc>
                  <a:txBody>
                    <a:bodyPr/>
                    <a:lstStyle/>
                    <a:p>
                      <a:r>
                        <a:rPr lang="en-US" dirty="0"/>
                        <a:t>RD</a:t>
                      </a:r>
                    </a:p>
                  </a:txBody>
                  <a:tcPr/>
                </a:tc>
                <a:tc>
                  <a:txBody>
                    <a:bodyPr/>
                    <a:lstStyle/>
                    <a:p>
                      <a:r>
                        <a:rPr lang="en-US" dirty="0"/>
                        <a:t>RD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RD+WR</a:t>
                      </a:r>
                    </a:p>
                  </a:txBody>
                  <a:tcPr/>
                </a:tc>
                <a:tc>
                  <a:txBody>
                    <a:bodyPr/>
                    <a:lstStyle/>
                    <a:p>
                      <a:r>
                        <a:rPr lang="en-US" dirty="0"/>
                        <a:t>8’b0011_1111</a:t>
                      </a:r>
                    </a:p>
                  </a:txBody>
                  <a:tcPr/>
                </a:tc>
                <a:extLst>
                  <a:ext uri="{0D108BD9-81ED-4DB2-BD59-A6C34878D82A}">
                    <a16:rowId xmlns:a16="http://schemas.microsoft.com/office/drawing/2014/main" val="10003"/>
                  </a:ext>
                </a:extLst>
              </a:tr>
              <a:tr h="370840">
                <a:tc>
                  <a:txBody>
                    <a:bodyPr/>
                    <a:lstStyle/>
                    <a:p>
                      <a:r>
                        <a:rPr lang="en-US" dirty="0"/>
                        <a:t>(3) 011</a:t>
                      </a:r>
                    </a:p>
                  </a:txBody>
                  <a:tcPr/>
                </a:tc>
                <a:tc>
                  <a:txBody>
                    <a:bodyPr/>
                    <a:lstStyle/>
                    <a:p>
                      <a:r>
                        <a:rPr lang="en-US" dirty="0"/>
                        <a:t>NONE</a:t>
                      </a:r>
                    </a:p>
                  </a:txBody>
                  <a:tcPr/>
                </a:tc>
                <a:tc>
                  <a:txBody>
                    <a:bodyPr/>
                    <a:lstStyle/>
                    <a:p>
                      <a:r>
                        <a:rPr lang="en-US" dirty="0"/>
                        <a:t>RD</a:t>
                      </a:r>
                    </a:p>
                  </a:txBody>
                  <a:tcPr/>
                </a:tc>
                <a:tc>
                  <a:txBody>
                    <a:bodyPr/>
                    <a:lstStyle/>
                    <a:p>
                      <a:r>
                        <a:rPr lang="en-US" dirty="0"/>
                        <a:t>RD+WR</a:t>
                      </a:r>
                    </a:p>
                  </a:txBody>
                  <a:tcPr/>
                </a:tc>
                <a:tc>
                  <a:txBody>
                    <a:bodyPr/>
                    <a:lstStyle/>
                    <a:p>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8’b0011_1011</a:t>
                      </a:r>
                    </a:p>
                  </a:txBody>
                  <a:tcPr/>
                </a:tc>
                <a:extLst>
                  <a:ext uri="{0D108BD9-81ED-4DB2-BD59-A6C34878D82A}">
                    <a16:rowId xmlns:a16="http://schemas.microsoft.com/office/drawing/2014/main" val="10004"/>
                  </a:ext>
                </a:extLst>
              </a:tr>
              <a:tr h="370840">
                <a:tc>
                  <a:txBody>
                    <a:bodyPr/>
                    <a:lstStyle/>
                    <a:p>
                      <a:r>
                        <a:rPr lang="en-US" dirty="0"/>
                        <a:t>(4) 100</a:t>
                      </a:r>
                    </a:p>
                  </a:txBody>
                  <a:tcPr/>
                </a:tc>
                <a:tc>
                  <a:txBody>
                    <a:bodyPr/>
                    <a:lstStyle/>
                    <a:p>
                      <a:r>
                        <a:rPr lang="en-US" dirty="0"/>
                        <a:t>NONE</a:t>
                      </a:r>
                    </a:p>
                  </a:txBody>
                  <a:tcPr/>
                </a:tc>
                <a:tc>
                  <a:txBody>
                    <a:bodyPr/>
                    <a:lstStyle/>
                    <a:p>
                      <a:r>
                        <a:rPr lang="en-US" dirty="0"/>
                        <a:t>NONE</a:t>
                      </a:r>
                    </a:p>
                  </a:txBody>
                  <a:tcPr/>
                </a:tc>
                <a:tc>
                  <a:txBody>
                    <a:bodyPr/>
                    <a:lstStyle/>
                    <a:p>
                      <a:r>
                        <a:rPr lang="en-US" dirty="0"/>
                        <a:t>RD+WR</a:t>
                      </a:r>
                    </a:p>
                  </a:txBody>
                  <a:tcPr/>
                </a:tc>
                <a:tc>
                  <a:txBody>
                    <a:bodyPr/>
                    <a:lstStyle/>
                    <a:p>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8’b0011_0011</a:t>
                      </a:r>
                    </a:p>
                  </a:txBody>
                  <a:tcPr/>
                </a:tc>
                <a:extLst>
                  <a:ext uri="{0D108BD9-81ED-4DB2-BD59-A6C34878D82A}">
                    <a16:rowId xmlns:a16="http://schemas.microsoft.com/office/drawing/2014/main" val="10005"/>
                  </a:ext>
                </a:extLst>
              </a:tr>
              <a:tr h="370840">
                <a:tc>
                  <a:txBody>
                    <a:bodyPr/>
                    <a:lstStyle/>
                    <a:p>
                      <a:r>
                        <a:rPr lang="en-US" dirty="0"/>
                        <a:t>(5) 101</a:t>
                      </a:r>
                    </a:p>
                  </a:txBody>
                  <a:tcPr/>
                </a:tc>
                <a:tc>
                  <a:txBody>
                    <a:bodyPr/>
                    <a:lstStyle/>
                    <a:p>
                      <a:r>
                        <a:rPr lang="en-US" dirty="0"/>
                        <a:t>NONE</a:t>
                      </a:r>
                    </a:p>
                  </a:txBody>
                  <a:tcPr/>
                </a:tc>
                <a:tc>
                  <a:txBody>
                    <a:bodyPr/>
                    <a:lstStyle/>
                    <a:p>
                      <a:r>
                        <a:rPr lang="en-US" dirty="0"/>
                        <a:t>NONE</a:t>
                      </a:r>
                    </a:p>
                  </a:txBody>
                  <a:tcPr/>
                </a:tc>
                <a:tc>
                  <a:txBody>
                    <a:bodyPr/>
                    <a:lstStyle/>
                    <a:p>
                      <a:r>
                        <a:rPr lang="en-US" dirty="0"/>
                        <a:t>NONE</a:t>
                      </a:r>
                    </a:p>
                  </a:txBody>
                  <a:tcPr/>
                </a:tc>
                <a:tc>
                  <a:txBody>
                    <a:bodyPr/>
                    <a:lstStyle/>
                    <a:p>
                      <a:r>
                        <a:rPr lang="en-US" dirty="0"/>
                        <a:t>RD+WR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8’b0010_0010</a:t>
                      </a:r>
                    </a:p>
                  </a:txBody>
                  <a:tcPr/>
                </a:tc>
                <a:extLst>
                  <a:ext uri="{0D108BD9-81ED-4DB2-BD59-A6C34878D82A}">
                    <a16:rowId xmlns:a16="http://schemas.microsoft.com/office/drawing/2014/main" val="10006"/>
                  </a:ext>
                </a:extLst>
              </a:tr>
              <a:tr h="370840">
                <a:tc>
                  <a:txBody>
                    <a:bodyPr/>
                    <a:lstStyle/>
                    <a:p>
                      <a:r>
                        <a:rPr lang="en-US" dirty="0"/>
                        <a:t>(6) 110</a:t>
                      </a:r>
                    </a:p>
                  </a:txBody>
                  <a:tcPr/>
                </a:tc>
                <a:tc>
                  <a:txBody>
                    <a:bodyPr/>
                    <a:lstStyle/>
                    <a:p>
                      <a:r>
                        <a:rPr lang="en-US" dirty="0"/>
                        <a:t>NONE</a:t>
                      </a:r>
                    </a:p>
                  </a:txBody>
                  <a:tcPr/>
                </a:tc>
                <a:tc>
                  <a:txBody>
                    <a:bodyPr/>
                    <a:lstStyle/>
                    <a:p>
                      <a:r>
                        <a:rPr lang="en-US" dirty="0"/>
                        <a:t>NONE</a:t>
                      </a:r>
                    </a:p>
                  </a:txBody>
                  <a:tcPr/>
                </a:tc>
                <a:tc>
                  <a:txBody>
                    <a:bodyPr/>
                    <a:lstStyle/>
                    <a:p>
                      <a:r>
                        <a:rPr lang="en-US" dirty="0"/>
                        <a:t>RD</a:t>
                      </a:r>
                    </a:p>
                  </a:txBody>
                  <a:tcPr/>
                </a:tc>
                <a:tc>
                  <a:txBody>
                    <a:bodyPr/>
                    <a:lstStyle/>
                    <a:p>
                      <a:r>
                        <a:rPr lang="en-US" dirty="0"/>
                        <a:t>RD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8’b0000_0011</a:t>
                      </a:r>
                    </a:p>
                  </a:txBody>
                  <a:tcPr/>
                </a:tc>
                <a:extLst>
                  <a:ext uri="{0D108BD9-81ED-4DB2-BD59-A6C34878D82A}">
                    <a16:rowId xmlns:a16="http://schemas.microsoft.com/office/drawing/2014/main" val="10007"/>
                  </a:ext>
                </a:extLst>
              </a:tr>
              <a:tr h="370840">
                <a:tc>
                  <a:txBody>
                    <a:bodyPr/>
                    <a:lstStyle/>
                    <a:p>
                      <a:r>
                        <a:rPr lang="en-US" dirty="0"/>
                        <a:t>(7) 111</a:t>
                      </a:r>
                    </a:p>
                  </a:txBody>
                  <a:tcPr/>
                </a:tc>
                <a:tc>
                  <a:txBody>
                    <a:bodyPr/>
                    <a:lstStyle/>
                    <a:p>
                      <a:r>
                        <a:rPr lang="en-US" dirty="0"/>
                        <a:t>NONE</a:t>
                      </a:r>
                    </a:p>
                  </a:txBody>
                  <a:tcPr/>
                </a:tc>
                <a:tc>
                  <a:txBody>
                    <a:bodyPr/>
                    <a:lstStyle/>
                    <a:p>
                      <a:r>
                        <a:rPr lang="en-US" dirty="0"/>
                        <a:t>NONE</a:t>
                      </a:r>
                    </a:p>
                  </a:txBody>
                  <a:tcPr/>
                </a:tc>
                <a:tc>
                  <a:txBody>
                    <a:bodyPr/>
                    <a:lstStyle/>
                    <a:p>
                      <a:r>
                        <a:rPr lang="en-US" dirty="0"/>
                        <a:t>NONE</a:t>
                      </a:r>
                    </a:p>
                  </a:txBody>
                  <a:tcPr/>
                </a:tc>
                <a:tc>
                  <a:txBody>
                    <a:bodyPr/>
                    <a:lstStyle/>
                    <a:p>
                      <a:r>
                        <a:rPr lang="en-US" dirty="0"/>
                        <a:t>NONE</a:t>
                      </a:r>
                    </a:p>
                  </a:txBody>
                  <a:tcPr/>
                </a:tc>
                <a:tc>
                  <a:txBody>
                    <a:bodyPr/>
                    <a:lstStyle/>
                    <a:p>
                      <a:r>
                        <a:rPr lang="en-US" dirty="0"/>
                        <a:t>Any</a:t>
                      </a:r>
                      <a:r>
                        <a:rPr lang="en-US" baseline="0" dirty="0"/>
                        <a:t> other value</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t>
            </a:r>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06717" y="1038844"/>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sz="1800" b="1" kern="1200" baseline="0" dirty="0">
                          <a:solidFill>
                            <a:schemeClr val="lt1"/>
                          </a:solidFill>
                          <a:latin typeface="+mn-lt"/>
                          <a:ea typeface="+mn-ea"/>
                          <a:cs typeface="+mn-cs"/>
                        </a:rPr>
                        <a:t>Slave module</a:t>
                      </a:r>
                      <a:endParaRPr lang="en-US" dirty="0"/>
                    </a:p>
                  </a:txBody>
                  <a:tcPr/>
                </a:tc>
                <a:tc>
                  <a:txBody>
                    <a:bodyPr/>
                    <a:lstStyle/>
                    <a:p>
                      <a:r>
                        <a:rPr lang="en-US" sz="1800" b="1" kern="1200" baseline="0" dirty="0">
                          <a:solidFill>
                            <a:schemeClr val="lt1"/>
                          </a:solidFill>
                          <a:latin typeface="+mn-lt"/>
                          <a:ea typeface="+mn-ea"/>
                          <a:cs typeface="+mn-cs"/>
                        </a:rPr>
                        <a:t>Corresponding CSL register and bit</a:t>
                      </a:r>
                    </a:p>
                    <a:p>
                      <a:r>
                        <a:rPr lang="en-US" sz="1800" b="1" kern="1200" baseline="0" dirty="0">
                          <a:solidFill>
                            <a:schemeClr val="lt1"/>
                          </a:solidFill>
                          <a:latin typeface="+mn-lt"/>
                          <a:ea typeface="+mn-ea"/>
                          <a:cs typeface="+mn-cs"/>
                        </a:rPr>
                        <a:t>field</a:t>
                      </a:r>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SNVS</a:t>
            </a:r>
            <a:endParaRPr lang="en-US" dirty="0"/>
          </a:p>
        </p:txBody>
      </p:sp>
    </p:spTree>
    <p:extLst>
      <p:ext uri="{BB962C8B-B14F-4D97-AF65-F5344CB8AC3E}">
        <p14:creationId xmlns:p14="http://schemas.microsoft.com/office/powerpoint/2010/main" val="387291056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98800" y="280800"/>
            <a:ext cx="8747266" cy="654050"/>
          </a:xfrm>
        </p:spPr>
        <p:txBody>
          <a:bodyPr/>
          <a:lstStyle/>
          <a:p>
            <a:r>
              <a:rPr lang="en-US" dirty="0"/>
              <a:t>Block Diagram</a:t>
            </a:r>
          </a:p>
        </p:txBody>
      </p:sp>
      <p:pic>
        <p:nvPicPr>
          <p:cNvPr id="2" name="Picture 1"/>
          <p:cNvPicPr>
            <a:picLocks noChangeAspect="1"/>
          </p:cNvPicPr>
          <p:nvPr/>
        </p:nvPicPr>
        <p:blipFill>
          <a:blip r:embed="rId3" cstate="print"/>
          <a:stretch>
            <a:fillRect/>
          </a:stretch>
        </p:blipFill>
        <p:spPr>
          <a:xfrm>
            <a:off x="2885813" y="934850"/>
            <a:ext cx="5194314" cy="5370095"/>
          </a:xfrm>
          <a:prstGeom prst="rect">
            <a:avLst/>
          </a:prstGeom>
        </p:spPr>
      </p:pic>
    </p:spTree>
    <p:extLst>
      <p:ext uri="{BB962C8B-B14F-4D97-AF65-F5344CB8AC3E}">
        <p14:creationId xmlns:p14="http://schemas.microsoft.com/office/powerpoint/2010/main" val="46561772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Functions</a:t>
            </a:r>
          </a:p>
        </p:txBody>
      </p:sp>
      <p:sp>
        <p:nvSpPr>
          <p:cNvPr id="3" name="Text Placeholder 2"/>
          <p:cNvSpPr>
            <a:spLocks noGrp="1"/>
          </p:cNvSpPr>
          <p:nvPr>
            <p:ph type="body" sz="quarter" idx="10"/>
          </p:nvPr>
        </p:nvSpPr>
        <p:spPr/>
        <p:txBody>
          <a:bodyPr/>
          <a:lstStyle/>
          <a:p>
            <a:r>
              <a:rPr lang="en-US" dirty="0"/>
              <a:t>Monitor security events in the </a:t>
            </a:r>
            <a:r>
              <a:rPr lang="en-US" dirty="0" err="1"/>
              <a:t>SoC</a:t>
            </a:r>
            <a:r>
              <a:rPr lang="en-US" dirty="0"/>
              <a:t>, and respond as per configured security policy</a:t>
            </a:r>
          </a:p>
          <a:p>
            <a:r>
              <a:rPr lang="en-US" dirty="0"/>
              <a:t>Protect certain security-critical data objects</a:t>
            </a:r>
          </a:p>
          <a:p>
            <a:pPr lvl="2"/>
            <a:r>
              <a:rPr lang="en-US" dirty="0"/>
              <a:t>Master Key - can be used by DCP when encrypting or decrypting blobs</a:t>
            </a:r>
          </a:p>
          <a:p>
            <a:pPr lvl="2"/>
            <a:r>
              <a:rPr lang="en-US" dirty="0"/>
              <a:t>Monotonic Counter (MC) - a monotonically increasing counter that can be used for replay detection</a:t>
            </a:r>
          </a:p>
          <a:p>
            <a:pPr lvl="2"/>
            <a:r>
              <a:rPr lang="en-US" dirty="0"/>
              <a:t>Secure </a:t>
            </a:r>
            <a:r>
              <a:rPr lang="en-US" dirty="0" err="1"/>
              <a:t>Realtime</a:t>
            </a:r>
            <a:r>
              <a:rPr lang="en-US" dirty="0"/>
              <a:t> Counter (SRTC) - </a:t>
            </a:r>
            <a:r>
              <a:rPr lang="en-US" dirty="0" err="1"/>
              <a:t>realtime</a:t>
            </a:r>
            <a:r>
              <a:rPr lang="en-US" dirty="0"/>
              <a:t> counter that can't be altered by </a:t>
            </a:r>
            <a:r>
              <a:rPr lang="en-US" dirty="0" err="1"/>
              <a:t>untrusted</a:t>
            </a:r>
            <a:r>
              <a:rPr lang="en-US" dirty="0"/>
              <a:t> software</a:t>
            </a:r>
          </a:p>
          <a:p>
            <a:r>
              <a:rPr lang="en-US" dirty="0"/>
              <a:t>Preserve state of the data objects listed above (if the SNVS_LP power input is connected to an uninterrupted power supply, e.g. a coin cell battery)</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5600" y="1074189"/>
            <a:ext cx="8599318" cy="4801094"/>
          </a:xfrm>
        </p:spPr>
        <p:txBody>
          <a:bodyPr>
            <a:normAutofit/>
          </a:bodyPr>
          <a:lstStyle/>
          <a:p>
            <a:pPr marL="171450" indent="-171450"/>
            <a:r>
              <a:rPr lang="en-GB" altLang="zh-CN" dirty="0"/>
              <a:t>DCP (Data Co-Processor)</a:t>
            </a:r>
          </a:p>
          <a:p>
            <a:pPr lvl="2"/>
            <a:r>
              <a:rPr lang="en-US" dirty="0"/>
              <a:t>provides hardware acceleration for the cryptographic algorithms</a:t>
            </a:r>
            <a:endParaRPr lang="en-GB" dirty="0"/>
          </a:p>
          <a:p>
            <a:pPr lvl="2"/>
            <a:endParaRPr lang="en-US" sz="1900" dirty="0"/>
          </a:p>
          <a:p>
            <a:pPr marL="171450" indent="-171450"/>
            <a:r>
              <a:rPr lang="en-GB" altLang="zh-CN" dirty="0"/>
              <a:t>TRNG (True Random Number </a:t>
            </a:r>
            <a:r>
              <a:rPr lang="en-GB" altLang="zh-CN" dirty="0" err="1"/>
              <a:t>Generat</a:t>
            </a:r>
            <a:r>
              <a:rPr lang="en-US" altLang="zh-CN" dirty="0"/>
              <a:t>or)</a:t>
            </a:r>
          </a:p>
          <a:p>
            <a:pPr lvl="2"/>
            <a:r>
              <a:rPr lang="en-US" dirty="0"/>
              <a:t>generates a 512-bit entropy as needed by an entropy consuming module or by other post processing functions</a:t>
            </a:r>
          </a:p>
          <a:p>
            <a:pPr lvl="2"/>
            <a:endParaRPr lang="en-US" altLang="zh-CN" sz="1600" dirty="0"/>
          </a:p>
          <a:p>
            <a:pPr marL="171450" indent="-171450"/>
            <a:r>
              <a:rPr lang="en-GB" altLang="zh-CN" dirty="0"/>
              <a:t>CSU (Central Secure Unit</a:t>
            </a:r>
            <a:r>
              <a:rPr lang="en-US" altLang="zh-CN" dirty="0"/>
              <a:t>)</a:t>
            </a:r>
          </a:p>
          <a:p>
            <a:pPr lvl="2"/>
            <a:r>
              <a:rPr lang="en-US" dirty="0"/>
              <a:t>Sets access control policies between the bus masters and bus slaves, enabling the peripherals to be separated into distinct security domains</a:t>
            </a:r>
          </a:p>
          <a:p>
            <a:pPr lvl="2"/>
            <a:endParaRPr lang="en-GB" altLang="zh-CN" sz="1600" dirty="0"/>
          </a:p>
        </p:txBody>
      </p:sp>
      <p:sp>
        <p:nvSpPr>
          <p:cNvPr id="4" name="Title 3"/>
          <p:cNvSpPr>
            <a:spLocks noGrp="1"/>
          </p:cNvSpPr>
          <p:nvPr>
            <p:ph type="title"/>
          </p:nvPr>
        </p:nvSpPr>
        <p:spPr/>
        <p:txBody>
          <a:bodyPr/>
          <a:lstStyle/>
          <a:p>
            <a:r>
              <a:rPr lang="en-US" dirty="0"/>
              <a:t>Security Features (continued)</a:t>
            </a:r>
          </a:p>
        </p:txBody>
      </p:sp>
    </p:spTree>
    <p:extLst>
      <p:ext uri="{BB962C8B-B14F-4D97-AF65-F5344CB8AC3E}">
        <p14:creationId xmlns:p14="http://schemas.microsoft.com/office/powerpoint/2010/main" val="211211699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Non-security functions</a:t>
            </a:r>
          </a:p>
        </p:txBody>
      </p:sp>
      <p:sp>
        <p:nvSpPr>
          <p:cNvPr id="3" name="Text Placeholder 2"/>
          <p:cNvSpPr>
            <a:spLocks noGrp="1"/>
          </p:cNvSpPr>
          <p:nvPr>
            <p:ph type="body" sz="quarter" idx="10"/>
          </p:nvPr>
        </p:nvSpPr>
        <p:spPr/>
        <p:txBody>
          <a:bodyPr/>
          <a:lstStyle/>
          <a:p>
            <a:r>
              <a:rPr lang="en-US" dirty="0" err="1"/>
              <a:t>Realtime</a:t>
            </a:r>
            <a:r>
              <a:rPr lang="en-US" dirty="0"/>
              <a:t> Counter (RTC) - a software accessible </a:t>
            </a:r>
            <a:r>
              <a:rPr lang="en-US" dirty="0" err="1"/>
              <a:t>realtime</a:t>
            </a:r>
            <a:r>
              <a:rPr lang="en-US" dirty="0"/>
              <a:t> counter</a:t>
            </a:r>
          </a:p>
          <a:p>
            <a:r>
              <a:rPr lang="en-US" dirty="0"/>
              <a:t>Periodic Interrupt - a hardware-generated interrupt that occurs periodically at software-specified frequency</a:t>
            </a:r>
          </a:p>
          <a:p>
            <a:r>
              <a:rPr lang="en-US" dirty="0"/>
              <a:t>General Purpose Register - a set of registers used to hold 128 bits of data specified by software</a:t>
            </a:r>
          </a:p>
          <a:p>
            <a:r>
              <a:rPr lang="en-US" dirty="0"/>
              <a:t>Chip power-on/power-off</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Freeform 383"/>
          <p:cNvSpPr>
            <a:spLocks/>
          </p:cNvSpPr>
          <p:nvPr/>
        </p:nvSpPr>
        <p:spPr bwMode="auto">
          <a:xfrm>
            <a:off x="9163436" y="5583533"/>
            <a:ext cx="1037690" cy="263525"/>
          </a:xfrm>
          <a:custGeom>
            <a:avLst/>
            <a:gdLst/>
            <a:ahLst/>
            <a:cxnLst>
              <a:cxn ang="0">
                <a:pos x="692" y="166"/>
              </a:cxn>
              <a:cxn ang="0">
                <a:pos x="692" y="0"/>
              </a:cxn>
              <a:cxn ang="0">
                <a:pos x="0" y="0"/>
              </a:cxn>
            </a:cxnLst>
            <a:rect l="0" t="0" r="r" b="b"/>
            <a:pathLst>
              <a:path w="692" h="166">
                <a:moveTo>
                  <a:pt x="692" y="166"/>
                </a:moveTo>
                <a:lnTo>
                  <a:pt x="692" y="0"/>
                </a:lnTo>
                <a:lnTo>
                  <a:pt x="0" y="0"/>
                </a:lnTo>
              </a:path>
            </a:pathLst>
          </a:custGeom>
          <a:noFill/>
          <a:ln w="28575" cmpd="sng">
            <a:solidFill>
              <a:srgbClr val="000000"/>
            </a:solidFill>
            <a:round/>
            <a:headEnd/>
            <a:tailEnd/>
          </a:ln>
          <a:effectLst/>
        </p:spPr>
        <p:txBody>
          <a:bodyPr/>
          <a:lstStyle/>
          <a:p>
            <a:pPr>
              <a:defRPr/>
            </a:pPr>
            <a:endParaRPr lang="en-US" kern="0" dirty="0">
              <a:solidFill>
                <a:sysClr val="windowText" lastClr="000000"/>
              </a:solidFill>
            </a:endParaRPr>
          </a:p>
        </p:txBody>
      </p:sp>
      <p:sp>
        <p:nvSpPr>
          <p:cNvPr id="1096" name="Rectangle 196"/>
          <p:cNvSpPr>
            <a:spLocks noChangeArrowheads="1"/>
          </p:cNvSpPr>
          <p:nvPr/>
        </p:nvSpPr>
        <p:spPr bwMode="auto">
          <a:xfrm>
            <a:off x="1811079" y="1045913"/>
            <a:ext cx="7893369" cy="4759478"/>
          </a:xfrm>
          <a:prstGeom prst="rect">
            <a:avLst/>
          </a:prstGeom>
          <a:solidFill>
            <a:srgbClr val="EAEAEA"/>
          </a:solidFill>
          <a:ln w="19050">
            <a:solidFill>
              <a:srgbClr val="000000"/>
            </a:solidFill>
            <a:miter lim="800000"/>
            <a:headEnd/>
            <a:tailEnd/>
          </a:ln>
          <a:effectLst>
            <a:outerShdw dist="35921" dir="2700000" algn="ctr" rotWithShape="0">
              <a:srgbClr val="DAD1C6"/>
            </a:outerShdw>
          </a:effectLst>
        </p:spPr>
        <p:txBody>
          <a:bodyPr wrap="none" anchor="ctr"/>
          <a:lstStyle/>
          <a:p>
            <a:pPr>
              <a:defRPr/>
            </a:pPr>
            <a:endParaRPr lang="en-US" kern="0" dirty="0">
              <a:solidFill>
                <a:sysClr val="windowText" lastClr="000000"/>
              </a:solidFill>
            </a:endParaRPr>
          </a:p>
        </p:txBody>
      </p:sp>
      <p:sp>
        <p:nvSpPr>
          <p:cNvPr id="1097" name="Rectangle 325"/>
          <p:cNvSpPr>
            <a:spLocks noChangeArrowheads="1"/>
          </p:cNvSpPr>
          <p:nvPr/>
        </p:nvSpPr>
        <p:spPr bwMode="auto">
          <a:xfrm>
            <a:off x="1906771" y="1722489"/>
            <a:ext cx="7272670" cy="4008474"/>
          </a:xfrm>
          <a:prstGeom prst="rect">
            <a:avLst/>
          </a:prstGeom>
          <a:solidFill>
            <a:srgbClr val="C0C0C0"/>
          </a:solidFill>
          <a:ln w="19050">
            <a:solidFill>
              <a:srgbClr val="000000"/>
            </a:solidFill>
            <a:prstDash val="sysDot"/>
            <a:miter lim="800000"/>
            <a:headEnd/>
            <a:tailEnd/>
          </a:ln>
          <a:effectLst/>
        </p:spPr>
        <p:txBody>
          <a:bodyPr wrap="none" anchor="ctr"/>
          <a:lstStyle/>
          <a:p>
            <a:pPr>
              <a:defRPr/>
            </a:pPr>
            <a:endParaRPr lang="en-US" kern="0" dirty="0">
              <a:solidFill>
                <a:sysClr val="windowText" lastClr="000000"/>
              </a:solidFill>
            </a:endParaRPr>
          </a:p>
        </p:txBody>
      </p:sp>
      <p:sp>
        <p:nvSpPr>
          <p:cNvPr id="1098" name="Rectangle 57"/>
          <p:cNvSpPr>
            <a:spLocks noChangeArrowheads="1"/>
          </p:cNvSpPr>
          <p:nvPr/>
        </p:nvSpPr>
        <p:spPr bwMode="auto">
          <a:xfrm>
            <a:off x="1981200" y="2011657"/>
            <a:ext cx="7038752" cy="1187207"/>
          </a:xfrm>
          <a:prstGeom prst="rect">
            <a:avLst/>
          </a:prstGeom>
          <a:solidFill>
            <a:srgbClr val="FFFFCC"/>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099" name="Rectangle 63"/>
          <p:cNvSpPr>
            <a:spLocks noChangeArrowheads="1"/>
          </p:cNvSpPr>
          <p:nvPr/>
        </p:nvSpPr>
        <p:spPr bwMode="auto">
          <a:xfrm>
            <a:off x="2012304" y="3269402"/>
            <a:ext cx="7031170" cy="2400781"/>
          </a:xfrm>
          <a:prstGeom prst="rect">
            <a:avLst/>
          </a:prstGeom>
          <a:solidFill>
            <a:srgbClr val="73BFD7"/>
          </a:solidFill>
          <a:ln w="19050">
            <a:solidFill>
              <a:srgbClr val="FFFF00"/>
            </a:solidFill>
            <a:miter lim="800000"/>
            <a:headEnd/>
            <a:tailEnd/>
          </a:ln>
          <a:effectLst/>
        </p:spPr>
        <p:txBody>
          <a:bodyPr wrap="none" anchor="ctr"/>
          <a:lstStyle/>
          <a:p>
            <a:pPr>
              <a:defRPr/>
            </a:pPr>
            <a:endParaRPr lang="en-US" kern="0" dirty="0">
              <a:solidFill>
                <a:sysClr val="windowText" lastClr="000000"/>
              </a:solidFill>
            </a:endParaRPr>
          </a:p>
        </p:txBody>
      </p:sp>
      <p:grpSp>
        <p:nvGrpSpPr>
          <p:cNvPr id="2" name="Group 92"/>
          <p:cNvGrpSpPr>
            <a:grpSpLocks/>
          </p:cNvGrpSpPr>
          <p:nvPr/>
        </p:nvGrpSpPr>
        <p:grpSpPr bwMode="auto">
          <a:xfrm>
            <a:off x="5740251" y="2300582"/>
            <a:ext cx="1455738" cy="400050"/>
            <a:chOff x="3807" y="750"/>
            <a:chExt cx="917" cy="252"/>
          </a:xfrm>
        </p:grpSpPr>
        <p:sp>
          <p:nvSpPr>
            <p:cNvPr id="1101" name="Rectangle 85"/>
            <p:cNvSpPr>
              <a:spLocks noChangeArrowheads="1"/>
            </p:cNvSpPr>
            <p:nvPr/>
          </p:nvSpPr>
          <p:spPr bwMode="auto">
            <a:xfrm>
              <a:off x="3807" y="750"/>
              <a:ext cx="917" cy="252"/>
            </a:xfrm>
            <a:prstGeom prst="rect">
              <a:avLst/>
            </a:prstGeom>
            <a:solidFill>
              <a:srgbClr val="FFFFFF"/>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pic>
          <p:nvPicPr>
            <p:cNvPr id="1102" name="Picture 60" descr="clock2"/>
            <p:cNvPicPr>
              <a:picLocks noChangeAspect="1" noChangeArrowheads="1" noCrop="1"/>
            </p:cNvPicPr>
            <p:nvPr/>
          </p:nvPicPr>
          <p:blipFill>
            <a:blip r:embed="rId3" cstate="email"/>
            <a:srcRect/>
            <a:stretch>
              <a:fillRect/>
            </a:stretch>
          </p:blipFill>
          <p:spPr bwMode="auto">
            <a:xfrm>
              <a:off x="4472" y="756"/>
              <a:ext cx="230" cy="230"/>
            </a:xfrm>
            <a:prstGeom prst="rect">
              <a:avLst/>
            </a:prstGeom>
            <a:noFill/>
          </p:spPr>
        </p:pic>
        <p:sp>
          <p:nvSpPr>
            <p:cNvPr id="1103" name="Text Box 86"/>
            <p:cNvSpPr txBox="1">
              <a:spLocks noChangeArrowheads="1"/>
            </p:cNvSpPr>
            <p:nvPr/>
          </p:nvSpPr>
          <p:spPr bwMode="auto">
            <a:xfrm>
              <a:off x="3807" y="773"/>
              <a:ext cx="702" cy="174"/>
            </a:xfrm>
            <a:prstGeom prst="rect">
              <a:avLst/>
            </a:prstGeom>
            <a:noFill/>
            <a:ln w="9525">
              <a:noFill/>
              <a:miter lim="800000"/>
              <a:headEnd/>
              <a:tailEnd/>
            </a:ln>
            <a:effectLst/>
          </p:spPr>
          <p:txBody>
            <a:bodyPr wrap="none">
              <a:spAutoFit/>
            </a:bodyPr>
            <a:lstStyle/>
            <a:p>
              <a:pPr>
                <a:defRPr/>
              </a:pPr>
              <a:r>
                <a:rPr lang="en-US" sz="1200" kern="0" dirty="0">
                  <a:solidFill>
                    <a:sysClr val="windowText" lastClr="000000"/>
                  </a:solidFill>
                </a:rPr>
                <a:t>47 bit counter</a:t>
              </a:r>
            </a:p>
          </p:txBody>
        </p:sp>
      </p:grpSp>
      <p:grpSp>
        <p:nvGrpSpPr>
          <p:cNvPr id="3" name="Group 146"/>
          <p:cNvGrpSpPr>
            <a:grpSpLocks/>
          </p:cNvGrpSpPr>
          <p:nvPr/>
        </p:nvGrpSpPr>
        <p:grpSpPr bwMode="auto">
          <a:xfrm>
            <a:off x="7862121" y="4476871"/>
            <a:ext cx="1020763" cy="1146175"/>
            <a:chOff x="4039" y="1144"/>
            <a:chExt cx="643" cy="722"/>
          </a:xfrm>
        </p:grpSpPr>
        <p:sp>
          <p:nvSpPr>
            <p:cNvPr id="1105" name="Rectangle 112"/>
            <p:cNvSpPr>
              <a:spLocks noChangeArrowheads="1"/>
            </p:cNvSpPr>
            <p:nvPr/>
          </p:nvSpPr>
          <p:spPr bwMode="auto">
            <a:xfrm>
              <a:off x="4075" y="1144"/>
              <a:ext cx="523" cy="407"/>
            </a:xfrm>
            <a:prstGeom prst="rect">
              <a:avLst/>
            </a:prstGeom>
            <a:solidFill>
              <a:srgbClr val="DAD1C6"/>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pic>
          <p:nvPicPr>
            <p:cNvPr id="1106" name="Picture 104" descr="weather3"/>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4157" y="1226"/>
              <a:ext cx="397" cy="240"/>
            </a:xfrm>
            <a:prstGeom prst="rect">
              <a:avLst/>
            </a:prstGeom>
            <a:noFill/>
          </p:spPr>
        </p:pic>
        <p:sp>
          <p:nvSpPr>
            <p:cNvPr id="1107" name="Text Box 144"/>
            <p:cNvSpPr txBox="1">
              <a:spLocks noChangeArrowheads="1"/>
            </p:cNvSpPr>
            <p:nvPr/>
          </p:nvSpPr>
          <p:spPr bwMode="auto">
            <a:xfrm>
              <a:off x="4039" y="1520"/>
              <a:ext cx="643" cy="346"/>
            </a:xfrm>
            <a:prstGeom prst="rect">
              <a:avLst/>
            </a:prstGeom>
            <a:noFill/>
            <a:ln w="9525">
              <a:noFill/>
              <a:miter lim="800000"/>
              <a:headEnd/>
              <a:tailEnd/>
            </a:ln>
            <a:effectLst/>
          </p:spPr>
          <p:txBody>
            <a:bodyPr wrap="none">
              <a:spAutoFit/>
            </a:bodyPr>
            <a:lstStyle/>
            <a:p>
              <a:pPr algn="ctr">
                <a:defRPr/>
              </a:pPr>
              <a:r>
                <a:rPr lang="en-US" sz="1000" b="1" kern="0" dirty="0">
                  <a:solidFill>
                    <a:sysClr val="windowText" lastClr="000000"/>
                  </a:solidFill>
                </a:rPr>
                <a:t>Power Supply</a:t>
              </a:r>
            </a:p>
            <a:p>
              <a:pPr algn="ctr">
                <a:defRPr/>
              </a:pPr>
              <a:r>
                <a:rPr lang="en-US" sz="1000" b="1" kern="0" dirty="0">
                  <a:solidFill>
                    <a:sysClr val="windowText" lastClr="000000"/>
                  </a:solidFill>
                </a:rPr>
                <a:t>Glitch</a:t>
              </a:r>
            </a:p>
            <a:p>
              <a:pPr algn="ctr">
                <a:defRPr/>
              </a:pPr>
              <a:r>
                <a:rPr lang="en-US" sz="1000" b="1" kern="0" dirty="0">
                  <a:solidFill>
                    <a:sysClr val="windowText" lastClr="000000"/>
                  </a:solidFill>
                </a:rPr>
                <a:t>Detectors</a:t>
              </a:r>
            </a:p>
          </p:txBody>
        </p:sp>
      </p:grpSp>
      <p:grpSp>
        <p:nvGrpSpPr>
          <p:cNvPr id="4" name="Group 1107"/>
          <p:cNvGrpSpPr/>
          <p:nvPr/>
        </p:nvGrpSpPr>
        <p:grpSpPr>
          <a:xfrm>
            <a:off x="2091074" y="3370600"/>
            <a:ext cx="1647474" cy="674824"/>
            <a:chOff x="2437388" y="3010143"/>
            <a:chExt cx="1647474" cy="674824"/>
          </a:xfrm>
        </p:grpSpPr>
        <p:grpSp>
          <p:nvGrpSpPr>
            <p:cNvPr id="5" name="Group 161"/>
            <p:cNvGrpSpPr/>
            <p:nvPr/>
          </p:nvGrpSpPr>
          <p:grpSpPr>
            <a:xfrm>
              <a:off x="2577270" y="3158213"/>
              <a:ext cx="1507592" cy="526754"/>
              <a:chOff x="3761850" y="7670222"/>
              <a:chExt cx="1507592" cy="526754"/>
            </a:xfrm>
          </p:grpSpPr>
          <p:sp>
            <p:nvSpPr>
              <p:cNvPr id="1111" name="Rectangle 152"/>
              <p:cNvSpPr>
                <a:spLocks noChangeArrowheads="1"/>
              </p:cNvSpPr>
              <p:nvPr/>
            </p:nvSpPr>
            <p:spPr bwMode="auto">
              <a:xfrm>
                <a:off x="3799950" y="7670222"/>
                <a:ext cx="1455737" cy="483177"/>
              </a:xfrm>
              <a:prstGeom prst="rect">
                <a:avLst/>
              </a:prstGeom>
              <a:solidFill>
                <a:srgbClr val="FFFFFF"/>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112" name="Text Box 154"/>
              <p:cNvSpPr txBox="1">
                <a:spLocks noChangeArrowheads="1"/>
              </p:cNvSpPr>
              <p:nvPr/>
            </p:nvSpPr>
            <p:spPr bwMode="auto">
              <a:xfrm>
                <a:off x="3761850" y="7735311"/>
                <a:ext cx="1507592" cy="461665"/>
              </a:xfrm>
              <a:prstGeom prst="rect">
                <a:avLst/>
              </a:prstGeom>
              <a:noFill/>
              <a:ln w="9525">
                <a:noFill/>
                <a:miter lim="800000"/>
                <a:headEnd/>
                <a:tailEnd/>
              </a:ln>
              <a:effectLst/>
            </p:spPr>
            <p:txBody>
              <a:bodyPr wrap="none">
                <a:spAutoFit/>
              </a:bodyPr>
              <a:lstStyle/>
              <a:p>
                <a:pPr>
                  <a:defRPr/>
                </a:pPr>
                <a:r>
                  <a:rPr lang="en-US" sz="1200" b="1" kern="0" dirty="0">
                    <a:solidFill>
                      <a:sysClr val="windowText" lastClr="000000"/>
                    </a:solidFill>
                  </a:rPr>
                  <a:t>32 bit GP Register</a:t>
                </a:r>
              </a:p>
              <a:p>
                <a:pPr>
                  <a:defRPr/>
                </a:pPr>
                <a:endParaRPr lang="en-US" sz="1200" b="1" kern="0" dirty="0">
                  <a:solidFill>
                    <a:sysClr val="windowText" lastClr="000000"/>
                  </a:solidFill>
                  <a:latin typeface="Arial Narrow" pitchFamily="34" charset="0"/>
                </a:endParaRPr>
              </a:p>
            </p:txBody>
          </p:sp>
        </p:grpSp>
        <p:pic>
          <p:nvPicPr>
            <p:cNvPr id="1110" name="Picture 160" descr="lock7"/>
            <p:cNvPicPr>
              <a:picLocks noChangeAspect="1" noChangeArrowheads="1"/>
            </p:cNvPicPr>
            <p:nvPr/>
          </p:nvPicPr>
          <p:blipFill>
            <a:blip r:embed="rId5" cstate="email"/>
            <a:srcRect/>
            <a:stretch>
              <a:fillRect/>
            </a:stretch>
          </p:blipFill>
          <p:spPr bwMode="auto">
            <a:xfrm>
              <a:off x="2437388" y="3010143"/>
              <a:ext cx="261937" cy="327025"/>
            </a:xfrm>
            <a:prstGeom prst="rect">
              <a:avLst/>
            </a:prstGeom>
            <a:noFill/>
          </p:spPr>
        </p:pic>
      </p:grpSp>
      <p:sp>
        <p:nvSpPr>
          <p:cNvPr id="1113" name="Freeform 197"/>
          <p:cNvSpPr>
            <a:spLocks/>
          </p:cNvSpPr>
          <p:nvPr/>
        </p:nvSpPr>
        <p:spPr bwMode="auto">
          <a:xfrm>
            <a:off x="9042252" y="4819369"/>
            <a:ext cx="944563" cy="263525"/>
          </a:xfrm>
          <a:custGeom>
            <a:avLst/>
            <a:gdLst/>
            <a:ahLst/>
            <a:cxnLst>
              <a:cxn ang="0">
                <a:pos x="692" y="166"/>
              </a:cxn>
              <a:cxn ang="0">
                <a:pos x="692" y="0"/>
              </a:cxn>
              <a:cxn ang="0">
                <a:pos x="0" y="0"/>
              </a:cxn>
            </a:cxnLst>
            <a:rect l="0" t="0" r="r" b="b"/>
            <a:pathLst>
              <a:path w="692" h="166">
                <a:moveTo>
                  <a:pt x="692" y="166"/>
                </a:moveTo>
                <a:lnTo>
                  <a:pt x="692" y="0"/>
                </a:lnTo>
                <a:lnTo>
                  <a:pt x="0" y="0"/>
                </a:lnTo>
              </a:path>
            </a:pathLst>
          </a:custGeom>
          <a:noFill/>
          <a:ln w="28575" cmpd="sng">
            <a:solidFill>
              <a:srgbClr val="000000"/>
            </a:solidFill>
            <a:round/>
            <a:headEnd/>
            <a:tailEnd/>
          </a:ln>
          <a:effectLst/>
        </p:spPr>
        <p:txBody>
          <a:bodyPr/>
          <a:lstStyle/>
          <a:p>
            <a:pPr>
              <a:defRPr/>
            </a:pPr>
            <a:endParaRPr lang="en-US" kern="0" dirty="0">
              <a:solidFill>
                <a:sysClr val="windowText" lastClr="000000"/>
              </a:solidFill>
            </a:endParaRPr>
          </a:p>
        </p:txBody>
      </p:sp>
      <p:sp>
        <p:nvSpPr>
          <p:cNvPr id="1114" name="Text Box 316"/>
          <p:cNvSpPr txBox="1">
            <a:spLocks noChangeArrowheads="1"/>
          </p:cNvSpPr>
          <p:nvPr/>
        </p:nvSpPr>
        <p:spPr bwMode="auto">
          <a:xfrm>
            <a:off x="9761390" y="4075407"/>
            <a:ext cx="803275" cy="254000"/>
          </a:xfrm>
          <a:prstGeom prst="rect">
            <a:avLst/>
          </a:prstGeom>
          <a:noFill/>
          <a:ln w="9525">
            <a:solidFill>
              <a:srgbClr val="000000"/>
            </a:solidFill>
            <a:miter lim="800000"/>
            <a:headEnd/>
            <a:tailEnd/>
          </a:ln>
          <a:effectLst/>
        </p:spPr>
        <p:txBody>
          <a:bodyPr wrap="none">
            <a:spAutoFit/>
          </a:bodyPr>
          <a:lstStyle/>
          <a:p>
            <a:pPr>
              <a:defRPr/>
            </a:pPr>
            <a:r>
              <a:rPr lang="en-US" sz="1000" b="1" kern="0" dirty="0">
                <a:solidFill>
                  <a:sysClr val="windowText" lastClr="000000"/>
                </a:solidFill>
              </a:rPr>
              <a:t>32.768kHz</a:t>
            </a:r>
          </a:p>
        </p:txBody>
      </p:sp>
      <p:sp>
        <p:nvSpPr>
          <p:cNvPr id="1115" name="Freeform 319"/>
          <p:cNvSpPr>
            <a:spLocks/>
          </p:cNvSpPr>
          <p:nvPr/>
        </p:nvSpPr>
        <p:spPr bwMode="auto">
          <a:xfrm>
            <a:off x="9042251" y="3808708"/>
            <a:ext cx="1111250" cy="263525"/>
          </a:xfrm>
          <a:custGeom>
            <a:avLst/>
            <a:gdLst/>
            <a:ahLst/>
            <a:cxnLst>
              <a:cxn ang="0">
                <a:pos x="692" y="166"/>
              </a:cxn>
              <a:cxn ang="0">
                <a:pos x="692" y="0"/>
              </a:cxn>
              <a:cxn ang="0">
                <a:pos x="0" y="0"/>
              </a:cxn>
            </a:cxnLst>
            <a:rect l="0" t="0" r="r" b="b"/>
            <a:pathLst>
              <a:path w="692" h="166">
                <a:moveTo>
                  <a:pt x="692" y="166"/>
                </a:moveTo>
                <a:lnTo>
                  <a:pt x="692" y="0"/>
                </a:lnTo>
                <a:lnTo>
                  <a:pt x="0" y="0"/>
                </a:lnTo>
              </a:path>
            </a:pathLst>
          </a:custGeom>
          <a:noFill/>
          <a:ln w="28575" cmpd="sng">
            <a:solidFill>
              <a:srgbClr val="000000"/>
            </a:solidFill>
            <a:round/>
            <a:headEnd/>
            <a:tailEnd/>
          </a:ln>
          <a:effectLst/>
        </p:spPr>
        <p:txBody>
          <a:bodyPr/>
          <a:lstStyle/>
          <a:p>
            <a:pPr>
              <a:defRPr/>
            </a:pPr>
            <a:endParaRPr lang="en-US" kern="0" dirty="0">
              <a:solidFill>
                <a:sysClr val="windowText" lastClr="000000"/>
              </a:solidFill>
            </a:endParaRPr>
          </a:p>
        </p:txBody>
      </p:sp>
      <p:sp>
        <p:nvSpPr>
          <p:cNvPr id="1116" name="AutoShape 321"/>
          <p:cNvSpPr>
            <a:spLocks noChangeArrowheads="1"/>
          </p:cNvSpPr>
          <p:nvPr/>
        </p:nvSpPr>
        <p:spPr bwMode="auto">
          <a:xfrm>
            <a:off x="6073626" y="2709078"/>
            <a:ext cx="831850" cy="805942"/>
          </a:xfrm>
          <a:prstGeom prst="upArrow">
            <a:avLst>
              <a:gd name="adj1" fmla="val 47324"/>
              <a:gd name="adj2" fmla="val 27681"/>
            </a:avLst>
          </a:prstGeom>
          <a:solidFill>
            <a:srgbClr val="FF9999"/>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117" name="Text Box 324"/>
          <p:cNvSpPr txBox="1">
            <a:spLocks noChangeArrowheads="1"/>
          </p:cNvSpPr>
          <p:nvPr/>
        </p:nvSpPr>
        <p:spPr bwMode="auto">
          <a:xfrm rot="16200000">
            <a:off x="6192690" y="3019721"/>
            <a:ext cx="547687" cy="274637"/>
          </a:xfrm>
          <a:prstGeom prst="rect">
            <a:avLst/>
          </a:prstGeom>
          <a:noFill/>
          <a:ln w="9525">
            <a:noFill/>
            <a:miter lim="800000"/>
            <a:headEnd/>
            <a:tailEnd/>
          </a:ln>
          <a:effectLst/>
        </p:spPr>
        <p:txBody>
          <a:bodyPr wrap="none">
            <a:spAutoFit/>
          </a:bodyPr>
          <a:lstStyle/>
          <a:p>
            <a:pPr>
              <a:defRPr/>
            </a:pPr>
            <a:r>
              <a:rPr lang="en-US" sz="1200" b="1" kern="0" dirty="0">
                <a:solidFill>
                  <a:sysClr val="windowText" lastClr="000000"/>
                </a:solidFill>
              </a:rPr>
              <a:t>Sync</a:t>
            </a:r>
          </a:p>
        </p:txBody>
      </p:sp>
      <p:grpSp>
        <p:nvGrpSpPr>
          <p:cNvPr id="6" name="Group 1117"/>
          <p:cNvGrpSpPr/>
          <p:nvPr/>
        </p:nvGrpSpPr>
        <p:grpSpPr>
          <a:xfrm>
            <a:off x="6328816" y="1160757"/>
            <a:ext cx="914033" cy="476250"/>
            <a:chOff x="534339" y="809868"/>
            <a:chExt cx="914033" cy="476250"/>
          </a:xfrm>
        </p:grpSpPr>
        <p:sp>
          <p:nvSpPr>
            <p:cNvPr id="1119" name="Rectangle 357"/>
            <p:cNvSpPr>
              <a:spLocks noChangeArrowheads="1"/>
            </p:cNvSpPr>
            <p:nvPr/>
          </p:nvSpPr>
          <p:spPr bwMode="auto">
            <a:xfrm>
              <a:off x="557213" y="809868"/>
              <a:ext cx="877887" cy="476250"/>
            </a:xfrm>
            <a:prstGeom prst="rect">
              <a:avLst/>
            </a:prstGeom>
            <a:solidFill>
              <a:srgbClr val="00608B"/>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120" name="Text Box 359"/>
            <p:cNvSpPr txBox="1">
              <a:spLocks noChangeArrowheads="1"/>
            </p:cNvSpPr>
            <p:nvPr/>
          </p:nvSpPr>
          <p:spPr bwMode="auto">
            <a:xfrm>
              <a:off x="534339" y="894006"/>
              <a:ext cx="914033" cy="338554"/>
            </a:xfrm>
            <a:prstGeom prst="rect">
              <a:avLst/>
            </a:prstGeom>
            <a:noFill/>
            <a:ln w="9525">
              <a:noFill/>
              <a:miter lim="800000"/>
              <a:headEnd/>
              <a:tailEnd/>
            </a:ln>
            <a:effectLst/>
          </p:spPr>
          <p:txBody>
            <a:bodyPr wrap="none">
              <a:spAutoFit/>
            </a:bodyPr>
            <a:lstStyle/>
            <a:p>
              <a:pPr>
                <a:defRPr/>
              </a:pPr>
              <a:r>
                <a:rPr lang="en-US" sz="1600" kern="0" dirty="0">
                  <a:solidFill>
                    <a:srgbClr val="FFFFFF"/>
                  </a:solidFill>
                </a:rPr>
                <a:t>OCOTP</a:t>
              </a:r>
            </a:p>
          </p:txBody>
        </p:sp>
      </p:grpSp>
      <p:sp>
        <p:nvSpPr>
          <p:cNvPr id="1121" name="Text Box 363"/>
          <p:cNvSpPr txBox="1">
            <a:spLocks noChangeArrowheads="1"/>
          </p:cNvSpPr>
          <p:nvPr/>
        </p:nvSpPr>
        <p:spPr bwMode="auto">
          <a:xfrm>
            <a:off x="2171905" y="5213250"/>
            <a:ext cx="381836" cy="276999"/>
          </a:xfrm>
          <a:prstGeom prst="rect">
            <a:avLst/>
          </a:prstGeom>
          <a:noFill/>
          <a:ln w="9525">
            <a:noFill/>
            <a:miter lim="800000"/>
            <a:headEnd/>
            <a:tailEnd/>
          </a:ln>
          <a:effectLst/>
        </p:spPr>
        <p:txBody>
          <a:bodyPr wrap="none">
            <a:spAutoFit/>
          </a:bodyPr>
          <a:lstStyle/>
          <a:p>
            <a:pPr>
              <a:defRPr/>
            </a:pPr>
            <a:r>
              <a:rPr lang="en-US" sz="1200" b="1" kern="0" dirty="0">
                <a:solidFill>
                  <a:sysClr val="windowText" lastClr="000000"/>
                </a:solidFill>
                <a:effectLst>
                  <a:outerShdw blurRad="38100" dist="38100" dir="2700000" algn="tl">
                    <a:srgbClr val="C0C0C0"/>
                  </a:outerShdw>
                </a:effectLst>
              </a:rPr>
              <a:t>LP</a:t>
            </a:r>
          </a:p>
        </p:txBody>
      </p:sp>
      <p:sp>
        <p:nvSpPr>
          <p:cNvPr id="1122" name="Text Box 364"/>
          <p:cNvSpPr txBox="1">
            <a:spLocks noChangeArrowheads="1"/>
          </p:cNvSpPr>
          <p:nvPr/>
        </p:nvSpPr>
        <p:spPr bwMode="auto">
          <a:xfrm>
            <a:off x="2196819" y="2857707"/>
            <a:ext cx="397866" cy="276999"/>
          </a:xfrm>
          <a:prstGeom prst="rect">
            <a:avLst/>
          </a:prstGeom>
          <a:noFill/>
          <a:ln w="9525">
            <a:noFill/>
            <a:miter lim="800000"/>
            <a:headEnd/>
            <a:tailEnd/>
          </a:ln>
          <a:effectLst/>
        </p:spPr>
        <p:txBody>
          <a:bodyPr wrap="none">
            <a:spAutoFit/>
          </a:bodyPr>
          <a:lstStyle/>
          <a:p>
            <a:pPr>
              <a:defRPr/>
            </a:pPr>
            <a:r>
              <a:rPr lang="en-US" sz="1200" b="1" kern="0" dirty="0">
                <a:solidFill>
                  <a:sysClr val="windowText" lastClr="000000"/>
                </a:solidFill>
                <a:effectLst>
                  <a:outerShdw blurRad="38100" dist="38100" dir="2700000" algn="tl">
                    <a:srgbClr val="C0C0C0"/>
                  </a:outerShdw>
                </a:effectLst>
              </a:rPr>
              <a:t>HP</a:t>
            </a:r>
          </a:p>
        </p:txBody>
      </p:sp>
      <p:grpSp>
        <p:nvGrpSpPr>
          <p:cNvPr id="7" name="Group 382"/>
          <p:cNvGrpSpPr>
            <a:grpSpLocks/>
          </p:cNvGrpSpPr>
          <p:nvPr/>
        </p:nvGrpSpPr>
        <p:grpSpPr bwMode="auto">
          <a:xfrm>
            <a:off x="9991577" y="5742283"/>
            <a:ext cx="398463" cy="396875"/>
            <a:chOff x="4989" y="879"/>
            <a:chExt cx="956" cy="956"/>
          </a:xfrm>
        </p:grpSpPr>
        <p:pic>
          <p:nvPicPr>
            <p:cNvPr id="1124" name="Picture 380" descr="battery"/>
            <p:cNvPicPr>
              <a:picLocks noChangeAspect="1" noChangeArrowheads="1"/>
            </p:cNvPicPr>
            <p:nvPr/>
          </p:nvPicPr>
          <p:blipFill>
            <a:blip r:embed="rId6" cstate="email"/>
            <a:srcRect/>
            <a:stretch>
              <a:fillRect/>
            </a:stretch>
          </p:blipFill>
          <p:spPr bwMode="auto">
            <a:xfrm>
              <a:off x="4989" y="879"/>
              <a:ext cx="956" cy="956"/>
            </a:xfrm>
            <a:prstGeom prst="rect">
              <a:avLst/>
            </a:prstGeom>
            <a:noFill/>
          </p:spPr>
        </p:pic>
        <p:sp>
          <p:nvSpPr>
            <p:cNvPr id="1125" name="Rectangle 381"/>
            <p:cNvSpPr>
              <a:spLocks noChangeArrowheads="1"/>
            </p:cNvSpPr>
            <p:nvPr/>
          </p:nvSpPr>
          <p:spPr bwMode="auto">
            <a:xfrm>
              <a:off x="5074" y="1321"/>
              <a:ext cx="802" cy="352"/>
            </a:xfrm>
            <a:prstGeom prst="rect">
              <a:avLst/>
            </a:prstGeom>
            <a:solidFill>
              <a:srgbClr val="C0C0C0"/>
            </a:solidFill>
            <a:ln w="9525">
              <a:noFill/>
              <a:miter lim="800000"/>
              <a:headEnd/>
              <a:tailEnd/>
            </a:ln>
            <a:effectLst/>
          </p:spPr>
          <p:txBody>
            <a:bodyPr wrap="none" anchor="ctr"/>
            <a:lstStyle/>
            <a:p>
              <a:pPr>
                <a:defRPr/>
              </a:pPr>
              <a:endParaRPr lang="en-US" kern="0" dirty="0">
                <a:solidFill>
                  <a:sysClr val="windowText" lastClr="000000"/>
                </a:solidFill>
              </a:endParaRPr>
            </a:p>
          </p:txBody>
        </p:sp>
      </p:grpSp>
      <p:pic>
        <p:nvPicPr>
          <p:cNvPr id="1126" name="Picture 190" descr="CoinCellCup"/>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9921726" y="4973371"/>
            <a:ext cx="495300" cy="515940"/>
          </a:xfrm>
          <a:prstGeom prst="rect">
            <a:avLst/>
          </a:prstGeom>
          <a:noFill/>
        </p:spPr>
      </p:pic>
      <p:sp>
        <p:nvSpPr>
          <p:cNvPr id="1149" name="Line 446"/>
          <p:cNvSpPr>
            <a:spLocks noChangeShapeType="1"/>
          </p:cNvSpPr>
          <p:nvPr/>
        </p:nvSpPr>
        <p:spPr bwMode="auto">
          <a:xfrm flipV="1">
            <a:off x="9809014" y="4827196"/>
            <a:ext cx="0" cy="748399"/>
          </a:xfrm>
          <a:prstGeom prst="line">
            <a:avLst/>
          </a:prstGeom>
          <a:noFill/>
          <a:ln w="28575">
            <a:solidFill>
              <a:srgbClr val="000000"/>
            </a:solidFill>
            <a:prstDash val="lgDash"/>
            <a:round/>
            <a:headEnd/>
            <a:tailEnd/>
          </a:ln>
          <a:effectLst/>
        </p:spPr>
        <p:txBody>
          <a:bodyPr/>
          <a:lstStyle/>
          <a:p>
            <a:pPr>
              <a:defRPr/>
            </a:pPr>
            <a:endParaRPr lang="en-US" kern="0" dirty="0">
              <a:solidFill>
                <a:sysClr val="windowText" lastClr="000000"/>
              </a:solidFill>
            </a:endParaRPr>
          </a:p>
        </p:txBody>
      </p:sp>
      <p:grpSp>
        <p:nvGrpSpPr>
          <p:cNvPr id="8" name="Group 447"/>
          <p:cNvGrpSpPr>
            <a:grpSpLocks/>
          </p:cNvGrpSpPr>
          <p:nvPr/>
        </p:nvGrpSpPr>
        <p:grpSpPr bwMode="auto">
          <a:xfrm>
            <a:off x="2067246" y="1136686"/>
            <a:ext cx="587375" cy="458788"/>
            <a:chOff x="4887" y="2516"/>
            <a:chExt cx="370" cy="289"/>
          </a:xfrm>
        </p:grpSpPr>
        <p:sp>
          <p:nvSpPr>
            <p:cNvPr id="1151" name="Text Box 448"/>
            <p:cNvSpPr txBox="1">
              <a:spLocks noChangeArrowheads="1"/>
            </p:cNvSpPr>
            <p:nvPr/>
          </p:nvSpPr>
          <p:spPr bwMode="auto">
            <a:xfrm>
              <a:off x="4956" y="2516"/>
              <a:ext cx="116" cy="289"/>
            </a:xfrm>
            <a:prstGeom prst="rect">
              <a:avLst/>
            </a:prstGeom>
            <a:noFill/>
            <a:ln w="9525">
              <a:noFill/>
              <a:round/>
              <a:headEnd/>
              <a:tailEnd/>
            </a:ln>
            <a:effectLst/>
          </p:spPr>
          <p:txBody>
            <a:bodyPr wrap="none" anchor="ctr"/>
            <a:lstStyle/>
            <a:p>
              <a:pPr>
                <a:defRPr/>
              </a:pPr>
              <a:endParaRPr lang="en-US" kern="0" dirty="0">
                <a:solidFill>
                  <a:sysClr val="windowText" lastClr="000000"/>
                </a:solidFill>
              </a:endParaRPr>
            </a:p>
          </p:txBody>
        </p:sp>
        <p:sp>
          <p:nvSpPr>
            <p:cNvPr id="1152" name="Text Box 449"/>
            <p:cNvSpPr txBox="1">
              <a:spLocks noChangeArrowheads="1"/>
            </p:cNvSpPr>
            <p:nvPr/>
          </p:nvSpPr>
          <p:spPr bwMode="auto">
            <a:xfrm>
              <a:off x="4993" y="2582"/>
              <a:ext cx="264" cy="147"/>
            </a:xfrm>
            <a:prstGeom prst="rect">
              <a:avLst/>
            </a:prstGeom>
            <a:noFill/>
            <a:ln w="9525">
              <a:noFill/>
              <a:round/>
              <a:headEnd/>
              <a:tailEnd/>
            </a:ln>
            <a:effectLst/>
          </p:spPr>
          <p:txBody>
            <a:bodyPr wrap="none" lIns="90000" tIns="46800" rIns="90000" bIns="46800">
              <a:spAutoFit/>
            </a:bodyPr>
            <a:lstStyle/>
            <a:p>
              <a:pPr algn="ct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900" b="1" i="1" kern="0" dirty="0">
                  <a:solidFill>
                    <a:srgbClr val="000000"/>
                  </a:solidFill>
                  <a:effectLst>
                    <a:outerShdw blurRad="38100" dist="38100" dir="2700000" algn="tl">
                      <a:srgbClr val="C0C0C0"/>
                    </a:outerShdw>
                  </a:effectLst>
                </a:rPr>
                <a:t>i.MX</a:t>
              </a:r>
            </a:p>
          </p:txBody>
        </p:sp>
        <p:grpSp>
          <p:nvGrpSpPr>
            <p:cNvPr id="9" name="Group 451"/>
            <p:cNvGrpSpPr>
              <a:grpSpLocks/>
            </p:cNvGrpSpPr>
            <p:nvPr/>
          </p:nvGrpSpPr>
          <p:grpSpPr bwMode="auto">
            <a:xfrm>
              <a:off x="4885" y="2612"/>
              <a:ext cx="149" cy="123"/>
              <a:chOff x="3299" y="3480"/>
              <a:chExt cx="160" cy="164"/>
            </a:xfrm>
          </p:grpSpPr>
          <p:sp>
            <p:nvSpPr>
              <p:cNvPr id="1154" name="Freeform 452"/>
              <p:cNvSpPr>
                <a:spLocks noChangeArrowheads="1"/>
              </p:cNvSpPr>
              <p:nvPr/>
            </p:nvSpPr>
            <p:spPr bwMode="auto">
              <a:xfrm>
                <a:off x="3346" y="3480"/>
                <a:ext cx="55" cy="3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55" name="Freeform 453"/>
              <p:cNvSpPr>
                <a:spLocks noChangeArrowheads="1"/>
              </p:cNvSpPr>
              <p:nvPr/>
            </p:nvSpPr>
            <p:spPr bwMode="auto">
              <a:xfrm>
                <a:off x="3377" y="3496"/>
                <a:ext cx="54" cy="32"/>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56" name="Freeform 454"/>
              <p:cNvSpPr>
                <a:spLocks noChangeArrowheads="1"/>
              </p:cNvSpPr>
              <p:nvPr/>
            </p:nvSpPr>
            <p:spPr bwMode="auto">
              <a:xfrm>
                <a:off x="3404" y="3517"/>
                <a:ext cx="55" cy="3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57" name="Freeform 455"/>
              <p:cNvSpPr>
                <a:spLocks noChangeArrowheads="1"/>
              </p:cNvSpPr>
              <p:nvPr/>
            </p:nvSpPr>
            <p:spPr bwMode="auto">
              <a:xfrm>
                <a:off x="3361" y="3540"/>
                <a:ext cx="55" cy="3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58" name="Freeform 456"/>
              <p:cNvSpPr>
                <a:spLocks noChangeArrowheads="1"/>
              </p:cNvSpPr>
              <p:nvPr/>
            </p:nvSpPr>
            <p:spPr bwMode="auto">
              <a:xfrm>
                <a:off x="3392" y="3557"/>
                <a:ext cx="55" cy="3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59" name="Freeform 457"/>
              <p:cNvSpPr>
                <a:spLocks noChangeArrowheads="1"/>
              </p:cNvSpPr>
              <p:nvPr/>
            </p:nvSpPr>
            <p:spPr bwMode="auto">
              <a:xfrm>
                <a:off x="3315" y="3568"/>
                <a:ext cx="55" cy="32"/>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60" name="Freeform 458"/>
              <p:cNvSpPr>
                <a:spLocks noChangeArrowheads="1"/>
              </p:cNvSpPr>
              <p:nvPr/>
            </p:nvSpPr>
            <p:spPr bwMode="auto">
              <a:xfrm>
                <a:off x="3346" y="3585"/>
                <a:ext cx="55" cy="3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sp>
            <p:nvSpPr>
              <p:cNvPr id="1161" name="Freeform 459"/>
              <p:cNvSpPr>
                <a:spLocks noChangeArrowheads="1"/>
              </p:cNvSpPr>
              <p:nvPr/>
            </p:nvSpPr>
            <p:spPr bwMode="auto">
              <a:xfrm>
                <a:off x="3299" y="3612"/>
                <a:ext cx="55" cy="3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000000"/>
              </a:solidFill>
              <a:ln w="9525">
                <a:noFill/>
                <a:round/>
                <a:headEnd/>
                <a:tailEnd/>
              </a:ln>
              <a:effectLst/>
            </p:spPr>
            <p:txBody>
              <a:bodyPr wrap="none" anchor="ctr"/>
              <a:lstStyle/>
              <a:p>
                <a:pPr>
                  <a:defRPr/>
                </a:pPr>
                <a:endParaRPr lang="en-US" kern="0" dirty="0">
                  <a:solidFill>
                    <a:sysClr val="windowText" lastClr="000000"/>
                  </a:solidFill>
                </a:endParaRPr>
              </a:p>
            </p:txBody>
          </p:sp>
        </p:grpSp>
      </p:grpSp>
      <p:grpSp>
        <p:nvGrpSpPr>
          <p:cNvPr id="10" name="Group 150"/>
          <p:cNvGrpSpPr/>
          <p:nvPr/>
        </p:nvGrpSpPr>
        <p:grpSpPr>
          <a:xfrm>
            <a:off x="3761814" y="3357403"/>
            <a:ext cx="1788615" cy="639701"/>
            <a:chOff x="5599737" y="7050786"/>
            <a:chExt cx="1788615" cy="639701"/>
          </a:xfrm>
        </p:grpSpPr>
        <p:sp>
          <p:nvSpPr>
            <p:cNvPr id="1163" name="Rectangle 157"/>
            <p:cNvSpPr>
              <a:spLocks noChangeArrowheads="1"/>
            </p:cNvSpPr>
            <p:nvPr/>
          </p:nvSpPr>
          <p:spPr bwMode="auto">
            <a:xfrm>
              <a:off x="5766370" y="7217665"/>
              <a:ext cx="1621982" cy="472822"/>
            </a:xfrm>
            <a:prstGeom prst="rect">
              <a:avLst/>
            </a:prstGeom>
            <a:solidFill>
              <a:srgbClr val="FFFFFF"/>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pic>
          <p:nvPicPr>
            <p:cNvPr id="1164" name="Picture 184" descr="lock7"/>
            <p:cNvPicPr>
              <a:picLocks noChangeAspect="1" noChangeArrowheads="1"/>
            </p:cNvPicPr>
            <p:nvPr/>
          </p:nvPicPr>
          <p:blipFill>
            <a:blip r:embed="rId8" cstate="email"/>
            <a:srcRect/>
            <a:stretch>
              <a:fillRect/>
            </a:stretch>
          </p:blipFill>
          <p:spPr bwMode="auto">
            <a:xfrm>
              <a:off x="5599737" y="7050786"/>
              <a:ext cx="261938" cy="327025"/>
            </a:xfrm>
            <a:prstGeom prst="rect">
              <a:avLst/>
            </a:prstGeom>
            <a:noFill/>
          </p:spPr>
        </p:pic>
        <p:grpSp>
          <p:nvGrpSpPr>
            <p:cNvPr id="11" name="Group 142"/>
            <p:cNvGrpSpPr/>
            <p:nvPr/>
          </p:nvGrpSpPr>
          <p:grpSpPr>
            <a:xfrm>
              <a:off x="6144768" y="7245503"/>
              <a:ext cx="886270" cy="431793"/>
              <a:chOff x="3129854" y="356707"/>
              <a:chExt cx="886270" cy="431793"/>
            </a:xfrm>
          </p:grpSpPr>
          <p:pic>
            <p:nvPicPr>
              <p:cNvPr id="1167" name="Picture 2" descr="D:\Profiles\a16588\My Documents\Downloads\Red_counter.gif"/>
              <p:cNvPicPr>
                <a:picLocks noChangeAspect="1" noChangeArrowheads="1" noCrop="1"/>
              </p:cNvPicPr>
              <p:nvPr/>
            </p:nvPicPr>
            <p:blipFill>
              <a:blip r:embed="rId9" cstate="email"/>
              <a:srcRect/>
              <a:stretch>
                <a:fillRect/>
              </a:stretch>
            </p:blipFill>
            <p:spPr bwMode="auto">
              <a:xfrm>
                <a:off x="3138932" y="358648"/>
                <a:ext cx="866775" cy="428625"/>
              </a:xfrm>
              <a:prstGeom prst="rect">
                <a:avLst/>
              </a:prstGeom>
              <a:noFill/>
            </p:spPr>
          </p:pic>
          <p:sp>
            <p:nvSpPr>
              <p:cNvPr id="1168" name="Rectangle 1167"/>
              <p:cNvSpPr/>
              <p:nvPr/>
            </p:nvSpPr>
            <p:spPr>
              <a:xfrm>
                <a:off x="3134616" y="356707"/>
                <a:ext cx="881508" cy="167750"/>
              </a:xfrm>
              <a:prstGeom prst="rect">
                <a:avLst/>
              </a:prstGeom>
              <a:solidFill>
                <a:srgbClr val="FFFFFF"/>
              </a:solidFill>
              <a:ln w="25400" cap="flat" cmpd="sng" algn="ctr">
                <a:noFill/>
                <a:prstDash val="solid"/>
              </a:ln>
              <a:effectLst/>
            </p:spPr>
            <p:txBody>
              <a:bodyPr rtlCol="0" anchor="ctr"/>
              <a:lstStyle/>
              <a:p>
                <a:pPr algn="ctr">
                  <a:defRPr/>
                </a:pPr>
                <a:endParaRPr lang="en-AU" kern="0" dirty="0">
                  <a:solidFill>
                    <a:srgbClr val="FFFFFF"/>
                  </a:solidFill>
                </a:endParaRPr>
              </a:p>
            </p:txBody>
          </p:sp>
          <p:sp>
            <p:nvSpPr>
              <p:cNvPr id="1169" name="Rectangle 1168"/>
              <p:cNvSpPr/>
              <p:nvPr/>
            </p:nvSpPr>
            <p:spPr>
              <a:xfrm>
                <a:off x="3134616" y="726007"/>
                <a:ext cx="881508" cy="62493"/>
              </a:xfrm>
              <a:prstGeom prst="rect">
                <a:avLst/>
              </a:prstGeom>
              <a:solidFill>
                <a:srgbClr val="FFFFFF"/>
              </a:solidFill>
              <a:ln w="25400" cap="flat" cmpd="sng" algn="ctr">
                <a:noFill/>
                <a:prstDash val="solid"/>
              </a:ln>
              <a:effectLst/>
            </p:spPr>
            <p:txBody>
              <a:bodyPr rtlCol="0" anchor="ctr"/>
              <a:lstStyle/>
              <a:p>
                <a:pPr algn="ctr">
                  <a:defRPr/>
                </a:pPr>
                <a:endParaRPr lang="en-AU" kern="0" dirty="0">
                  <a:solidFill>
                    <a:srgbClr val="FFFFFF"/>
                  </a:solidFill>
                </a:endParaRPr>
              </a:p>
            </p:txBody>
          </p:sp>
          <p:sp>
            <p:nvSpPr>
              <p:cNvPr id="1170" name="Rectangle 1169"/>
              <p:cNvSpPr/>
              <p:nvPr/>
            </p:nvSpPr>
            <p:spPr>
              <a:xfrm>
                <a:off x="3129854" y="511969"/>
                <a:ext cx="68165" cy="216694"/>
              </a:xfrm>
              <a:prstGeom prst="rect">
                <a:avLst/>
              </a:prstGeom>
              <a:solidFill>
                <a:srgbClr val="FFFFFF"/>
              </a:solidFill>
              <a:ln w="25400" cap="flat" cmpd="sng" algn="ctr">
                <a:noFill/>
                <a:prstDash val="solid"/>
              </a:ln>
              <a:effectLst/>
            </p:spPr>
            <p:txBody>
              <a:bodyPr rtlCol="0" anchor="ctr"/>
              <a:lstStyle/>
              <a:p>
                <a:pPr algn="ctr">
                  <a:defRPr/>
                </a:pPr>
                <a:endParaRPr lang="en-AU" kern="0" dirty="0">
                  <a:solidFill>
                    <a:srgbClr val="FFFFFF"/>
                  </a:solidFill>
                </a:endParaRPr>
              </a:p>
            </p:txBody>
          </p:sp>
          <p:sp>
            <p:nvSpPr>
              <p:cNvPr id="1171" name="Rectangle 1170"/>
              <p:cNvSpPr/>
              <p:nvPr/>
            </p:nvSpPr>
            <p:spPr>
              <a:xfrm>
                <a:off x="3941861" y="511969"/>
                <a:ext cx="68165" cy="216694"/>
              </a:xfrm>
              <a:prstGeom prst="rect">
                <a:avLst/>
              </a:prstGeom>
              <a:solidFill>
                <a:srgbClr val="FFFFFF"/>
              </a:solidFill>
              <a:ln w="25400" cap="flat" cmpd="sng" algn="ctr">
                <a:noFill/>
                <a:prstDash val="solid"/>
              </a:ln>
              <a:effectLst/>
            </p:spPr>
            <p:txBody>
              <a:bodyPr rtlCol="0" anchor="ctr"/>
              <a:lstStyle/>
              <a:p>
                <a:pPr algn="ctr">
                  <a:defRPr/>
                </a:pPr>
                <a:endParaRPr lang="en-AU" kern="0" dirty="0">
                  <a:solidFill>
                    <a:srgbClr val="FFFFFF"/>
                  </a:solidFill>
                </a:endParaRPr>
              </a:p>
            </p:txBody>
          </p:sp>
        </p:grpSp>
        <p:sp>
          <p:nvSpPr>
            <p:cNvPr id="1166" name="Text Box 159"/>
            <p:cNvSpPr txBox="1">
              <a:spLocks noChangeArrowheads="1"/>
            </p:cNvSpPr>
            <p:nvPr/>
          </p:nvSpPr>
          <p:spPr bwMode="auto">
            <a:xfrm>
              <a:off x="5786246" y="7181088"/>
              <a:ext cx="1576072" cy="261610"/>
            </a:xfrm>
            <a:prstGeom prst="rect">
              <a:avLst/>
            </a:prstGeom>
            <a:noFill/>
            <a:ln w="9525">
              <a:noFill/>
              <a:miter lim="800000"/>
              <a:headEnd/>
              <a:tailEnd/>
            </a:ln>
            <a:effectLst/>
          </p:spPr>
          <p:txBody>
            <a:bodyPr wrap="none">
              <a:spAutoFit/>
            </a:bodyPr>
            <a:lstStyle/>
            <a:p>
              <a:pPr>
                <a:defRPr/>
              </a:pPr>
              <a:r>
                <a:rPr lang="en-US" sz="1100" b="1" kern="0" dirty="0">
                  <a:solidFill>
                    <a:sysClr val="windowText" lastClr="000000"/>
                  </a:solidFill>
                  <a:latin typeface="Arial Narrow" pitchFamily="34" charset="0"/>
                </a:rPr>
                <a:t>48 bit Monotonic Counter</a:t>
              </a:r>
            </a:p>
          </p:txBody>
        </p:sp>
      </p:grpSp>
      <p:grpSp>
        <p:nvGrpSpPr>
          <p:cNvPr id="12" name="Group 171"/>
          <p:cNvGrpSpPr/>
          <p:nvPr/>
        </p:nvGrpSpPr>
        <p:grpSpPr>
          <a:xfrm>
            <a:off x="5754086" y="3372290"/>
            <a:ext cx="1620549" cy="619989"/>
            <a:chOff x="5640531" y="7062355"/>
            <a:chExt cx="1620549" cy="619989"/>
          </a:xfrm>
        </p:grpSpPr>
        <p:grpSp>
          <p:nvGrpSpPr>
            <p:cNvPr id="13" name="Group 170"/>
            <p:cNvGrpSpPr/>
            <p:nvPr/>
          </p:nvGrpSpPr>
          <p:grpSpPr>
            <a:xfrm>
              <a:off x="5640531" y="7212011"/>
              <a:ext cx="1455738" cy="470333"/>
              <a:chOff x="3389168" y="7676139"/>
              <a:chExt cx="1455738" cy="470333"/>
            </a:xfrm>
          </p:grpSpPr>
          <p:sp>
            <p:nvSpPr>
              <p:cNvPr id="1175" name="Rectangle 107"/>
              <p:cNvSpPr>
                <a:spLocks noChangeArrowheads="1"/>
              </p:cNvSpPr>
              <p:nvPr/>
            </p:nvSpPr>
            <p:spPr bwMode="auto">
              <a:xfrm>
                <a:off x="3389168" y="7676139"/>
                <a:ext cx="1455738" cy="470333"/>
              </a:xfrm>
              <a:prstGeom prst="rect">
                <a:avLst/>
              </a:prstGeom>
              <a:solidFill>
                <a:srgbClr val="FFFFFF"/>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pic>
            <p:nvPicPr>
              <p:cNvPr id="1176" name="Picture 108" descr="clock2"/>
              <p:cNvPicPr>
                <a:picLocks noChangeAspect="1" noChangeArrowheads="1" noCrop="1"/>
              </p:cNvPicPr>
              <p:nvPr/>
            </p:nvPicPr>
            <p:blipFill>
              <a:blip r:embed="rId3" cstate="email"/>
              <a:srcRect/>
              <a:stretch>
                <a:fillRect/>
              </a:stretch>
            </p:blipFill>
            <p:spPr bwMode="auto">
              <a:xfrm>
                <a:off x="4444856" y="7741081"/>
                <a:ext cx="365125" cy="365125"/>
              </a:xfrm>
              <a:prstGeom prst="rect">
                <a:avLst/>
              </a:prstGeom>
              <a:noFill/>
            </p:spPr>
          </p:pic>
          <p:sp>
            <p:nvSpPr>
              <p:cNvPr id="1177" name="Text Box 109"/>
              <p:cNvSpPr txBox="1">
                <a:spLocks noChangeArrowheads="1"/>
              </p:cNvSpPr>
              <p:nvPr/>
            </p:nvSpPr>
            <p:spPr bwMode="auto">
              <a:xfrm>
                <a:off x="3389168" y="7768069"/>
                <a:ext cx="1194558" cy="276999"/>
              </a:xfrm>
              <a:prstGeom prst="rect">
                <a:avLst/>
              </a:prstGeom>
              <a:noFill/>
              <a:ln w="9525">
                <a:noFill/>
                <a:miter lim="800000"/>
                <a:headEnd/>
                <a:tailEnd/>
              </a:ln>
              <a:effectLst/>
            </p:spPr>
            <p:txBody>
              <a:bodyPr wrap="none">
                <a:spAutoFit/>
              </a:bodyPr>
              <a:lstStyle/>
              <a:p>
                <a:pPr>
                  <a:defRPr/>
                </a:pPr>
                <a:r>
                  <a:rPr lang="en-US" sz="1200" b="1" kern="0" dirty="0">
                    <a:solidFill>
                      <a:sysClr val="windowText" lastClr="000000"/>
                    </a:solidFill>
                  </a:rPr>
                  <a:t>47 bit counter</a:t>
                </a:r>
              </a:p>
            </p:txBody>
          </p:sp>
        </p:grpSp>
        <p:pic>
          <p:nvPicPr>
            <p:cNvPr id="1174" name="Picture 81" descr="lock7"/>
            <p:cNvPicPr>
              <a:picLocks noChangeAspect="1" noChangeArrowheads="1"/>
            </p:cNvPicPr>
            <p:nvPr/>
          </p:nvPicPr>
          <p:blipFill>
            <a:blip r:embed="rId8" cstate="email"/>
            <a:srcRect/>
            <a:stretch>
              <a:fillRect/>
            </a:stretch>
          </p:blipFill>
          <p:spPr bwMode="auto">
            <a:xfrm>
              <a:off x="6999142" y="7062355"/>
              <a:ext cx="261938" cy="327025"/>
            </a:xfrm>
            <a:prstGeom prst="rect">
              <a:avLst/>
            </a:prstGeom>
            <a:noFill/>
          </p:spPr>
        </p:pic>
      </p:grpSp>
      <p:grpSp>
        <p:nvGrpSpPr>
          <p:cNvPr id="14" name="Group 179"/>
          <p:cNvGrpSpPr/>
          <p:nvPr/>
        </p:nvGrpSpPr>
        <p:grpSpPr>
          <a:xfrm>
            <a:off x="7418654" y="3365361"/>
            <a:ext cx="1554414" cy="661290"/>
            <a:chOff x="5986319" y="2871354"/>
            <a:chExt cx="1554414" cy="661290"/>
          </a:xfrm>
        </p:grpSpPr>
        <p:sp>
          <p:nvSpPr>
            <p:cNvPr id="1179" name="Rectangle 308"/>
            <p:cNvSpPr>
              <a:spLocks noChangeArrowheads="1"/>
            </p:cNvSpPr>
            <p:nvPr/>
          </p:nvSpPr>
          <p:spPr bwMode="auto">
            <a:xfrm>
              <a:off x="6005945" y="3027939"/>
              <a:ext cx="1411865" cy="484188"/>
            </a:xfrm>
            <a:prstGeom prst="rect">
              <a:avLst/>
            </a:prstGeom>
            <a:solidFill>
              <a:srgbClr val="FFFFFF"/>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180" name="Text Box 310"/>
            <p:cNvSpPr txBox="1">
              <a:spLocks noChangeArrowheads="1"/>
            </p:cNvSpPr>
            <p:nvPr/>
          </p:nvSpPr>
          <p:spPr bwMode="auto">
            <a:xfrm>
              <a:off x="5986319" y="3070979"/>
              <a:ext cx="1483098" cy="461665"/>
            </a:xfrm>
            <a:prstGeom prst="rect">
              <a:avLst/>
            </a:prstGeom>
            <a:noFill/>
            <a:ln w="9525">
              <a:noFill/>
              <a:miter lim="800000"/>
              <a:headEnd/>
              <a:tailEnd/>
            </a:ln>
            <a:effectLst/>
          </p:spPr>
          <p:txBody>
            <a:bodyPr wrap="none">
              <a:spAutoFit/>
            </a:bodyPr>
            <a:lstStyle/>
            <a:p>
              <a:pPr algn="ctr">
                <a:defRPr/>
              </a:pPr>
              <a:r>
                <a:rPr lang="en-US" sz="1200" b="1" kern="0" dirty="0">
                  <a:solidFill>
                    <a:sysClr val="windowText" lastClr="000000"/>
                  </a:solidFill>
                </a:rPr>
                <a:t>Zeroizable Master</a:t>
              </a:r>
            </a:p>
            <a:p>
              <a:pPr algn="ctr">
                <a:defRPr/>
              </a:pPr>
              <a:r>
                <a:rPr lang="en-US" sz="1200" b="1" kern="0" dirty="0">
                  <a:solidFill>
                    <a:sysClr val="windowText" lastClr="000000"/>
                  </a:solidFill>
                </a:rPr>
                <a:t> Key</a:t>
              </a:r>
            </a:p>
          </p:txBody>
        </p:sp>
        <p:pic>
          <p:nvPicPr>
            <p:cNvPr id="1181" name="Picture 311" descr="lock7"/>
            <p:cNvPicPr>
              <a:picLocks noChangeAspect="1" noChangeArrowheads="1"/>
            </p:cNvPicPr>
            <p:nvPr/>
          </p:nvPicPr>
          <p:blipFill>
            <a:blip r:embed="rId8" cstate="email"/>
            <a:srcRect/>
            <a:stretch>
              <a:fillRect/>
            </a:stretch>
          </p:blipFill>
          <p:spPr bwMode="auto">
            <a:xfrm>
              <a:off x="7278795" y="2871354"/>
              <a:ext cx="261938" cy="327025"/>
            </a:xfrm>
            <a:prstGeom prst="rect">
              <a:avLst/>
            </a:prstGeom>
            <a:noFill/>
          </p:spPr>
        </p:pic>
      </p:grpSp>
      <p:sp>
        <p:nvSpPr>
          <p:cNvPr id="1182" name="TextBox 1181"/>
          <p:cNvSpPr txBox="1"/>
          <p:nvPr/>
        </p:nvSpPr>
        <p:spPr>
          <a:xfrm>
            <a:off x="2079595" y="1713820"/>
            <a:ext cx="879896" cy="369332"/>
          </a:xfrm>
          <a:prstGeom prst="rect">
            <a:avLst/>
          </a:prstGeom>
          <a:noFill/>
        </p:spPr>
        <p:txBody>
          <a:bodyPr wrap="square" rtlCol="0">
            <a:spAutoFit/>
          </a:bodyPr>
          <a:lstStyle/>
          <a:p>
            <a:pPr>
              <a:defRPr/>
            </a:pPr>
            <a:r>
              <a:rPr lang="en-US" kern="0" dirty="0">
                <a:solidFill>
                  <a:sysClr val="windowText" lastClr="000000"/>
                </a:solidFill>
              </a:rPr>
              <a:t>SNVS</a:t>
            </a:r>
          </a:p>
        </p:txBody>
      </p:sp>
      <p:grpSp>
        <p:nvGrpSpPr>
          <p:cNvPr id="15" name="Group 1182"/>
          <p:cNvGrpSpPr/>
          <p:nvPr/>
        </p:nvGrpSpPr>
        <p:grpSpPr>
          <a:xfrm>
            <a:off x="4082674" y="2001471"/>
            <a:ext cx="1194558" cy="1036625"/>
            <a:chOff x="684823" y="1409956"/>
            <a:chExt cx="1194558" cy="1036625"/>
          </a:xfrm>
        </p:grpSpPr>
        <p:sp>
          <p:nvSpPr>
            <p:cNvPr id="1184" name="Rectangle 328"/>
            <p:cNvSpPr>
              <a:spLocks noChangeArrowheads="1"/>
            </p:cNvSpPr>
            <p:nvPr/>
          </p:nvSpPr>
          <p:spPr bwMode="auto">
            <a:xfrm>
              <a:off x="846138" y="1800468"/>
              <a:ext cx="830263" cy="646113"/>
            </a:xfrm>
            <a:prstGeom prst="rect">
              <a:avLst/>
            </a:prstGeom>
            <a:solidFill>
              <a:srgbClr val="DAD1C6"/>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sp>
          <p:nvSpPr>
            <p:cNvPr id="1185" name="Text Box 226"/>
            <p:cNvSpPr txBox="1">
              <a:spLocks noChangeArrowheads="1"/>
            </p:cNvSpPr>
            <p:nvPr/>
          </p:nvSpPr>
          <p:spPr bwMode="auto">
            <a:xfrm>
              <a:off x="684823" y="1409956"/>
              <a:ext cx="1194558" cy="400110"/>
            </a:xfrm>
            <a:prstGeom prst="rect">
              <a:avLst/>
            </a:prstGeom>
            <a:noFill/>
            <a:ln w="9525">
              <a:noFill/>
              <a:miter lim="800000"/>
              <a:headEnd/>
              <a:tailEnd/>
            </a:ln>
            <a:effectLst/>
          </p:spPr>
          <p:txBody>
            <a:bodyPr wrap="none">
              <a:spAutoFit/>
            </a:bodyPr>
            <a:lstStyle/>
            <a:p>
              <a:pPr algn="ctr">
                <a:defRPr/>
              </a:pPr>
              <a:r>
                <a:rPr lang="en-US" sz="1000" b="1" kern="0" dirty="0">
                  <a:solidFill>
                    <a:sysClr val="windowText" lastClr="000000"/>
                  </a:solidFill>
                </a:rPr>
                <a:t>System</a:t>
              </a:r>
              <a:br>
                <a:rPr lang="en-US" sz="1000" b="1" kern="0" dirty="0">
                  <a:solidFill>
                    <a:sysClr val="windowText" lastClr="000000"/>
                  </a:solidFill>
                </a:rPr>
              </a:br>
              <a:r>
                <a:rPr lang="en-US" sz="1000" b="1" kern="0" dirty="0">
                  <a:solidFill>
                    <a:sysClr val="windowText" lastClr="000000"/>
                  </a:solidFill>
                </a:rPr>
                <a:t>Security Monitor</a:t>
              </a:r>
            </a:p>
          </p:txBody>
        </p:sp>
        <p:pic>
          <p:nvPicPr>
            <p:cNvPr id="1186" name="Picture 1185" descr="SNVS_state_machine_small.JPG"/>
            <p:cNvPicPr>
              <a:picLocks noChangeAspect="1"/>
            </p:cNvPicPr>
            <p:nvPr/>
          </p:nvPicPr>
          <p:blipFill>
            <a:blip r:embed="rId10" cstate="email"/>
            <a:stretch>
              <a:fillRect/>
            </a:stretch>
          </p:blipFill>
          <p:spPr>
            <a:xfrm>
              <a:off x="862012" y="1828801"/>
              <a:ext cx="804863" cy="600074"/>
            </a:xfrm>
            <a:prstGeom prst="rect">
              <a:avLst/>
            </a:prstGeom>
          </p:spPr>
        </p:pic>
      </p:grpSp>
      <p:grpSp>
        <p:nvGrpSpPr>
          <p:cNvPr id="16" name="Group 1186"/>
          <p:cNvGrpSpPr/>
          <p:nvPr/>
        </p:nvGrpSpPr>
        <p:grpSpPr>
          <a:xfrm>
            <a:off x="7822902" y="2149754"/>
            <a:ext cx="830263" cy="646113"/>
            <a:chOff x="6003674" y="576456"/>
            <a:chExt cx="830263" cy="646113"/>
          </a:xfrm>
        </p:grpSpPr>
        <p:sp>
          <p:nvSpPr>
            <p:cNvPr id="1188" name="Rectangle 328"/>
            <p:cNvSpPr>
              <a:spLocks noChangeArrowheads="1"/>
            </p:cNvSpPr>
            <p:nvPr/>
          </p:nvSpPr>
          <p:spPr bwMode="auto">
            <a:xfrm>
              <a:off x="6003674" y="576456"/>
              <a:ext cx="830263" cy="646113"/>
            </a:xfrm>
            <a:prstGeom prst="rect">
              <a:avLst/>
            </a:prstGeom>
            <a:solidFill>
              <a:srgbClr val="DAD1C6"/>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grpSp>
          <p:nvGrpSpPr>
            <p:cNvPr id="17" name="Group 121"/>
            <p:cNvGrpSpPr/>
            <p:nvPr/>
          </p:nvGrpSpPr>
          <p:grpSpPr>
            <a:xfrm>
              <a:off x="6119220" y="630685"/>
              <a:ext cx="666590" cy="527392"/>
              <a:chOff x="2788880" y="2728992"/>
              <a:chExt cx="666590" cy="527392"/>
            </a:xfrm>
          </p:grpSpPr>
          <p:grpSp>
            <p:nvGrpSpPr>
              <p:cNvPr id="18" name="Group 51"/>
              <p:cNvGrpSpPr/>
              <p:nvPr/>
            </p:nvGrpSpPr>
            <p:grpSpPr>
              <a:xfrm>
                <a:off x="2788880" y="2728992"/>
                <a:ext cx="478475" cy="527392"/>
                <a:chOff x="2788880" y="2728992"/>
                <a:chExt cx="478475" cy="527392"/>
              </a:xfrm>
            </p:grpSpPr>
            <p:sp>
              <p:nvSpPr>
                <p:cNvPr id="1192" name="AutoShape 50"/>
                <p:cNvSpPr>
                  <a:spLocks noChangeAspect="1" noChangeArrowheads="1"/>
                </p:cNvSpPr>
                <p:nvPr/>
              </p:nvSpPr>
              <p:spPr bwMode="auto">
                <a:xfrm rot="5400000" flipV="1">
                  <a:off x="2960298" y="2949327"/>
                  <a:ext cx="527392" cy="867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rgbClr val="000000"/>
                  </a:solidFill>
                  <a:miter lim="800000"/>
                  <a:headEnd/>
                  <a:tailEnd/>
                </a:ln>
                <a:effectLst/>
              </p:spPr>
              <p:txBody>
                <a:bodyPr rot="10800000" tIns="91440" bIns="91440" anchor="ctr"/>
                <a:lstStyle/>
                <a:p>
                  <a:pP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kern="0" dirty="0">
                    <a:solidFill>
                      <a:srgbClr val="000000"/>
                    </a:solidFill>
                  </a:endParaRPr>
                </a:p>
              </p:txBody>
            </p:sp>
            <p:cxnSp>
              <p:nvCxnSpPr>
                <p:cNvPr id="1193" name="Straight Connector 1192"/>
                <p:cNvCxnSpPr>
                  <a:cxnSpLocks noChangeAspect="1"/>
                </p:cNvCxnSpPr>
                <p:nvPr/>
              </p:nvCxnSpPr>
              <p:spPr>
                <a:xfrm rot="10800000">
                  <a:off x="2791946" y="3206568"/>
                  <a:ext cx="385767" cy="0"/>
                </a:xfrm>
                <a:prstGeom prst="line">
                  <a:avLst/>
                </a:prstGeom>
                <a:noFill/>
                <a:ln w="6350" cap="flat" cmpd="sng" algn="ctr">
                  <a:solidFill>
                    <a:srgbClr val="000000"/>
                  </a:solidFill>
                  <a:prstDash val="solid"/>
                  <a:headEnd type="triangle"/>
                  <a:tailEnd type="none"/>
                </a:ln>
                <a:effectLst/>
              </p:spPr>
            </p:cxnSp>
            <p:grpSp>
              <p:nvGrpSpPr>
                <p:cNvPr id="19" name="Group 15"/>
                <p:cNvGrpSpPr>
                  <a:grpSpLocks noChangeAspect="1"/>
                </p:cNvGrpSpPr>
                <p:nvPr/>
              </p:nvGrpSpPr>
              <p:grpSpPr>
                <a:xfrm>
                  <a:off x="2909977" y="2891420"/>
                  <a:ext cx="74581" cy="74581"/>
                  <a:chOff x="5353049" y="2000249"/>
                  <a:chExt cx="276226" cy="276226"/>
                </a:xfrm>
              </p:grpSpPr>
              <p:sp>
                <p:nvSpPr>
                  <p:cNvPr id="1200" name="Oval 1199"/>
                  <p:cNvSpPr/>
                  <p:nvPr/>
                </p:nvSpPr>
                <p:spPr>
                  <a:xfrm>
                    <a:off x="5353050" y="2000250"/>
                    <a:ext cx="276225" cy="276225"/>
                  </a:xfrm>
                  <a:prstGeom prst="ellipse">
                    <a:avLst/>
                  </a:prstGeom>
                  <a:noFill/>
                  <a:ln w="6350" cap="flat" cmpd="sng" algn="ctr">
                    <a:solidFill>
                      <a:srgbClr val="000000"/>
                    </a:solidFill>
                    <a:prstDash val="solid"/>
                  </a:ln>
                  <a:effectLst/>
                </p:spPr>
                <p:txBody>
                  <a:bodyPr rtlCol="0" anchor="ctr"/>
                  <a:lstStyle/>
                  <a:p>
                    <a:pPr algn="ctr">
                      <a:defRPr/>
                    </a:pPr>
                    <a:endParaRPr lang="en-US" kern="0" dirty="0">
                      <a:solidFill>
                        <a:srgbClr val="FFFFFF"/>
                      </a:solidFill>
                    </a:endParaRPr>
                  </a:p>
                </p:txBody>
              </p:sp>
              <p:cxnSp>
                <p:nvCxnSpPr>
                  <p:cNvPr id="1201" name="Straight Connector 1200"/>
                  <p:cNvCxnSpPr>
                    <a:stCxn id="1200" idx="0"/>
                    <a:endCxn id="1200" idx="4"/>
                  </p:cNvCxnSpPr>
                  <p:nvPr/>
                </p:nvCxnSpPr>
                <p:spPr>
                  <a:xfrm rot="16200000" flipH="1">
                    <a:off x="5353050" y="2138362"/>
                    <a:ext cx="276225" cy="0"/>
                  </a:xfrm>
                  <a:prstGeom prst="line">
                    <a:avLst/>
                  </a:prstGeom>
                  <a:noFill/>
                  <a:ln w="6350" cap="flat" cmpd="sng" algn="ctr">
                    <a:solidFill>
                      <a:srgbClr val="000000"/>
                    </a:solidFill>
                    <a:prstDash val="solid"/>
                  </a:ln>
                  <a:effectLst/>
                </p:spPr>
              </p:cxnSp>
              <p:cxnSp>
                <p:nvCxnSpPr>
                  <p:cNvPr id="1202" name="Straight Connector 1201"/>
                  <p:cNvCxnSpPr>
                    <a:stCxn id="1200" idx="2"/>
                    <a:endCxn id="1200" idx="6"/>
                  </p:cNvCxnSpPr>
                  <p:nvPr/>
                </p:nvCxnSpPr>
                <p:spPr>
                  <a:xfrm rot="10800000" flipH="1">
                    <a:off x="5353049" y="2138363"/>
                    <a:ext cx="276225" cy="0"/>
                  </a:xfrm>
                  <a:prstGeom prst="line">
                    <a:avLst/>
                  </a:prstGeom>
                  <a:noFill/>
                  <a:ln w="6350" cap="flat" cmpd="sng" algn="ctr">
                    <a:solidFill>
                      <a:srgbClr val="000000"/>
                    </a:solidFill>
                    <a:prstDash val="solid"/>
                  </a:ln>
                  <a:effectLst/>
                </p:spPr>
              </p:cxnSp>
            </p:grpSp>
            <p:cxnSp>
              <p:nvCxnSpPr>
                <p:cNvPr id="1195" name="Straight Connector 1194"/>
                <p:cNvCxnSpPr>
                  <a:cxnSpLocks noChangeAspect="1"/>
                </p:cNvCxnSpPr>
                <p:nvPr/>
              </p:nvCxnSpPr>
              <p:spPr>
                <a:xfrm rot="10800000">
                  <a:off x="2788880" y="3057954"/>
                  <a:ext cx="385767" cy="0"/>
                </a:xfrm>
                <a:prstGeom prst="line">
                  <a:avLst/>
                </a:prstGeom>
                <a:noFill/>
                <a:ln w="6350" cap="flat" cmpd="sng" algn="ctr">
                  <a:solidFill>
                    <a:srgbClr val="000000"/>
                  </a:solidFill>
                  <a:prstDash val="solid"/>
                  <a:headEnd type="triangle"/>
                  <a:tailEnd type="none"/>
                </a:ln>
                <a:effectLst/>
              </p:spPr>
            </p:cxnSp>
            <p:cxnSp>
              <p:nvCxnSpPr>
                <p:cNvPr id="1196" name="Straight Connector 1195"/>
                <p:cNvCxnSpPr>
                  <a:cxnSpLocks noChangeAspect="1"/>
                  <a:endCxn id="1200" idx="6"/>
                </p:cNvCxnSpPr>
                <p:nvPr/>
              </p:nvCxnSpPr>
              <p:spPr>
                <a:xfrm rot="10800000" flipV="1">
                  <a:off x="2984558" y="2928709"/>
                  <a:ext cx="196792" cy="2"/>
                </a:xfrm>
                <a:prstGeom prst="line">
                  <a:avLst/>
                </a:prstGeom>
                <a:noFill/>
                <a:ln w="6350" cap="flat" cmpd="sng" algn="ctr">
                  <a:solidFill>
                    <a:srgbClr val="000000"/>
                  </a:solidFill>
                  <a:prstDash val="solid"/>
                  <a:headEnd type="triangle"/>
                  <a:tailEnd type="none"/>
                </a:ln>
                <a:effectLst/>
              </p:spPr>
            </p:cxnSp>
            <p:cxnSp>
              <p:nvCxnSpPr>
                <p:cNvPr id="1197" name="Straight Connector 1196"/>
                <p:cNvCxnSpPr>
                  <a:cxnSpLocks noChangeAspect="1"/>
                </p:cNvCxnSpPr>
                <p:nvPr/>
              </p:nvCxnSpPr>
              <p:spPr>
                <a:xfrm rot="10800000">
                  <a:off x="2802810" y="2784901"/>
                  <a:ext cx="385767" cy="0"/>
                </a:xfrm>
                <a:prstGeom prst="line">
                  <a:avLst/>
                </a:prstGeom>
                <a:noFill/>
                <a:ln w="6350" cap="flat" cmpd="sng" algn="ctr">
                  <a:solidFill>
                    <a:srgbClr val="000000"/>
                  </a:solidFill>
                  <a:prstDash val="solid"/>
                  <a:headEnd type="triangle"/>
                  <a:tailEnd type="none"/>
                </a:ln>
                <a:effectLst/>
              </p:spPr>
            </p:cxnSp>
            <p:cxnSp>
              <p:nvCxnSpPr>
                <p:cNvPr id="1198" name="Straight Connector 1197"/>
                <p:cNvCxnSpPr/>
                <p:nvPr/>
              </p:nvCxnSpPr>
              <p:spPr>
                <a:xfrm rot="5400000" flipH="1" flipV="1">
                  <a:off x="2894216" y="2836446"/>
                  <a:ext cx="108027" cy="1923"/>
                </a:xfrm>
                <a:prstGeom prst="line">
                  <a:avLst/>
                </a:prstGeom>
                <a:noFill/>
                <a:ln w="6350" cap="flat" cmpd="sng" algn="ctr">
                  <a:solidFill>
                    <a:srgbClr val="000000"/>
                  </a:solidFill>
                  <a:prstDash val="solid"/>
                </a:ln>
                <a:effectLst/>
              </p:spPr>
            </p:cxnSp>
            <p:cxnSp>
              <p:nvCxnSpPr>
                <p:cNvPr id="1199" name="Straight Connector 1198"/>
                <p:cNvCxnSpPr/>
                <p:nvPr/>
              </p:nvCxnSpPr>
              <p:spPr>
                <a:xfrm rot="5400000" flipH="1" flipV="1">
                  <a:off x="2890872" y="3006514"/>
                  <a:ext cx="108027" cy="1923"/>
                </a:xfrm>
                <a:prstGeom prst="line">
                  <a:avLst/>
                </a:prstGeom>
                <a:noFill/>
                <a:ln w="6350" cap="flat" cmpd="sng" algn="ctr">
                  <a:solidFill>
                    <a:srgbClr val="000000"/>
                  </a:solidFill>
                  <a:prstDash val="solid"/>
                </a:ln>
                <a:effectLst/>
              </p:spPr>
            </p:cxnSp>
          </p:grpSp>
          <p:cxnSp>
            <p:nvCxnSpPr>
              <p:cNvPr id="1191" name="Straight Connector 1190"/>
              <p:cNvCxnSpPr>
                <a:cxnSpLocks noChangeAspect="1"/>
              </p:cNvCxnSpPr>
              <p:nvPr/>
            </p:nvCxnSpPr>
            <p:spPr>
              <a:xfrm rot="10800000" flipV="1">
                <a:off x="3258678" y="2997289"/>
                <a:ext cx="196792" cy="2"/>
              </a:xfrm>
              <a:prstGeom prst="line">
                <a:avLst/>
              </a:prstGeom>
              <a:noFill/>
              <a:ln w="6350" cap="flat" cmpd="sng" algn="ctr">
                <a:solidFill>
                  <a:srgbClr val="000000"/>
                </a:solidFill>
                <a:prstDash val="solid"/>
                <a:headEnd type="triangle"/>
                <a:tailEnd type="none"/>
              </a:ln>
              <a:effectLst/>
            </p:spPr>
          </p:cxnSp>
        </p:grpSp>
      </p:grpSp>
      <p:cxnSp>
        <p:nvCxnSpPr>
          <p:cNvPr id="1203" name="Elbow Connector 1202"/>
          <p:cNvCxnSpPr/>
          <p:nvPr/>
        </p:nvCxnSpPr>
        <p:spPr>
          <a:xfrm>
            <a:off x="7242849" y="1414172"/>
            <a:ext cx="580053" cy="1058638"/>
          </a:xfrm>
          <a:prstGeom prst="bentConnector3">
            <a:avLst>
              <a:gd name="adj1" fmla="val 50000"/>
            </a:avLst>
          </a:prstGeom>
          <a:noFill/>
          <a:ln w="12700" cap="flat" cmpd="sng" algn="ctr">
            <a:solidFill>
              <a:srgbClr val="000000"/>
            </a:solidFill>
            <a:prstDash val="solid"/>
            <a:tailEnd type="triangle"/>
          </a:ln>
          <a:effectLst/>
        </p:spPr>
      </p:cxnSp>
      <p:sp>
        <p:nvSpPr>
          <p:cNvPr id="1204" name="Text Box 226"/>
          <p:cNvSpPr txBox="1">
            <a:spLocks noChangeArrowheads="1"/>
          </p:cNvSpPr>
          <p:nvPr/>
        </p:nvSpPr>
        <p:spPr bwMode="auto">
          <a:xfrm>
            <a:off x="7837264" y="2808365"/>
            <a:ext cx="901209" cy="400110"/>
          </a:xfrm>
          <a:prstGeom prst="rect">
            <a:avLst/>
          </a:prstGeom>
          <a:noFill/>
          <a:ln w="9525">
            <a:noFill/>
            <a:miter lim="800000"/>
            <a:headEnd/>
            <a:tailEnd/>
          </a:ln>
          <a:effectLst/>
        </p:spPr>
        <p:txBody>
          <a:bodyPr wrap="none">
            <a:spAutoFit/>
          </a:bodyPr>
          <a:lstStyle/>
          <a:p>
            <a:pPr algn="ctr">
              <a:defRPr/>
            </a:pPr>
            <a:r>
              <a:rPr lang="en-US" sz="1000" b="1" kern="0" dirty="0">
                <a:solidFill>
                  <a:sysClr val="windowText" lastClr="000000"/>
                </a:solidFill>
              </a:rPr>
              <a:t>Master Key </a:t>
            </a:r>
          </a:p>
          <a:p>
            <a:pPr algn="ctr">
              <a:defRPr/>
            </a:pPr>
            <a:r>
              <a:rPr lang="en-US" sz="1000" b="1" kern="0" dirty="0">
                <a:solidFill>
                  <a:sysClr val="windowText" lastClr="000000"/>
                </a:solidFill>
              </a:rPr>
              <a:t>Control</a:t>
            </a:r>
          </a:p>
        </p:txBody>
      </p:sp>
      <p:sp>
        <p:nvSpPr>
          <p:cNvPr id="1205" name="TextBox 1204"/>
          <p:cNvSpPr txBox="1"/>
          <p:nvPr/>
        </p:nvSpPr>
        <p:spPr>
          <a:xfrm>
            <a:off x="7491432" y="1323328"/>
            <a:ext cx="954362" cy="400110"/>
          </a:xfrm>
          <a:prstGeom prst="rect">
            <a:avLst/>
          </a:prstGeom>
          <a:noFill/>
        </p:spPr>
        <p:txBody>
          <a:bodyPr wrap="square" rtlCol="0">
            <a:spAutoFit/>
          </a:bodyPr>
          <a:lstStyle/>
          <a:p>
            <a:pPr>
              <a:defRPr/>
            </a:pPr>
            <a:r>
              <a:rPr lang="en-US" sz="1000" kern="0" dirty="0">
                <a:solidFill>
                  <a:sysClr val="windowText" lastClr="000000"/>
                </a:solidFill>
              </a:rPr>
              <a:t>OTP Master</a:t>
            </a:r>
          </a:p>
          <a:p>
            <a:pPr>
              <a:defRPr/>
            </a:pPr>
            <a:r>
              <a:rPr lang="en-US" sz="1000" kern="0" dirty="0">
                <a:solidFill>
                  <a:sysClr val="windowText" lastClr="000000"/>
                </a:solidFill>
              </a:rPr>
              <a:t> Key</a:t>
            </a:r>
          </a:p>
        </p:txBody>
      </p:sp>
      <p:sp>
        <p:nvSpPr>
          <p:cNvPr id="1206" name="Line 322"/>
          <p:cNvSpPr>
            <a:spLocks noChangeShapeType="1"/>
          </p:cNvSpPr>
          <p:nvPr/>
        </p:nvSpPr>
        <p:spPr bwMode="auto">
          <a:xfrm>
            <a:off x="8652026" y="2472988"/>
            <a:ext cx="723166" cy="1903"/>
          </a:xfrm>
          <a:prstGeom prst="line">
            <a:avLst/>
          </a:prstGeom>
          <a:noFill/>
          <a:ln w="38100">
            <a:solidFill>
              <a:srgbClr val="000000"/>
            </a:solidFill>
            <a:round/>
            <a:headEnd/>
            <a:tailEnd type="triangle" w="med" len="med"/>
          </a:ln>
          <a:effectLst/>
        </p:spPr>
        <p:txBody>
          <a:bodyPr/>
          <a:lstStyle/>
          <a:p>
            <a:pPr>
              <a:defRPr/>
            </a:pPr>
            <a:endParaRPr lang="en-US" kern="0" dirty="0">
              <a:solidFill>
                <a:sysClr val="windowText" lastClr="000000"/>
              </a:solidFill>
            </a:endParaRPr>
          </a:p>
        </p:txBody>
      </p:sp>
      <p:sp>
        <p:nvSpPr>
          <p:cNvPr id="1207" name="TextBox 1206"/>
          <p:cNvSpPr txBox="1"/>
          <p:nvPr/>
        </p:nvSpPr>
        <p:spPr>
          <a:xfrm rot="16200000">
            <a:off x="8790543" y="2280275"/>
            <a:ext cx="1409927" cy="246221"/>
          </a:xfrm>
          <a:prstGeom prst="rect">
            <a:avLst/>
          </a:prstGeom>
          <a:noFill/>
        </p:spPr>
        <p:txBody>
          <a:bodyPr wrap="square" rtlCol="0">
            <a:spAutoFit/>
          </a:bodyPr>
          <a:lstStyle/>
          <a:p>
            <a:pPr>
              <a:defRPr/>
            </a:pPr>
            <a:r>
              <a:rPr lang="en-US" sz="1000" kern="0" dirty="0">
                <a:solidFill>
                  <a:sysClr val="windowText" lastClr="000000"/>
                </a:solidFill>
              </a:rPr>
              <a:t>CAAM Master Key</a:t>
            </a:r>
          </a:p>
        </p:txBody>
      </p:sp>
      <p:cxnSp>
        <p:nvCxnSpPr>
          <p:cNvPr id="1208" name="Elbow Connector 1207"/>
          <p:cNvCxnSpPr/>
          <p:nvPr/>
        </p:nvCxnSpPr>
        <p:spPr>
          <a:xfrm rot="5400000" flipH="1" flipV="1">
            <a:off x="7243198" y="2935273"/>
            <a:ext cx="904776" cy="259882"/>
          </a:xfrm>
          <a:prstGeom prst="bentConnector3">
            <a:avLst>
              <a:gd name="adj1" fmla="val 100000"/>
            </a:avLst>
          </a:prstGeom>
          <a:noFill/>
          <a:ln w="12700" cap="flat" cmpd="sng" algn="ctr">
            <a:solidFill>
              <a:srgbClr val="000000"/>
            </a:solidFill>
            <a:prstDash val="solid"/>
            <a:tailEnd type="triangle"/>
          </a:ln>
          <a:effectLst/>
        </p:spPr>
      </p:cxnSp>
      <p:sp>
        <p:nvSpPr>
          <p:cNvPr id="1209" name="Text Box 145"/>
          <p:cNvSpPr txBox="1">
            <a:spLocks noChangeArrowheads="1"/>
          </p:cNvSpPr>
          <p:nvPr/>
        </p:nvSpPr>
        <p:spPr bwMode="auto">
          <a:xfrm>
            <a:off x="6329086" y="5846689"/>
            <a:ext cx="1524464" cy="400110"/>
          </a:xfrm>
          <a:prstGeom prst="rect">
            <a:avLst/>
          </a:prstGeom>
          <a:noFill/>
          <a:ln w="9525">
            <a:noFill/>
            <a:miter lim="800000"/>
            <a:headEnd/>
            <a:tailEnd/>
          </a:ln>
          <a:effectLst/>
        </p:spPr>
        <p:txBody>
          <a:bodyPr wrap="square">
            <a:spAutoFit/>
          </a:bodyPr>
          <a:lstStyle/>
          <a:p>
            <a:pPr algn="ctr">
              <a:defRPr/>
            </a:pPr>
            <a:r>
              <a:rPr lang="en-US" sz="1000" b="1" kern="0" dirty="0">
                <a:solidFill>
                  <a:sysClr val="windowText" lastClr="000000"/>
                </a:solidFill>
              </a:rPr>
              <a:t>Tamper Inputs </a:t>
            </a:r>
          </a:p>
          <a:p>
            <a:pPr algn="ctr">
              <a:defRPr/>
            </a:pPr>
            <a:r>
              <a:rPr lang="en-US" sz="1000" b="1" kern="0" dirty="0">
                <a:solidFill>
                  <a:sysClr val="windowText" lastClr="000000"/>
                </a:solidFill>
              </a:rPr>
              <a:t>external  to SNVS</a:t>
            </a:r>
          </a:p>
        </p:txBody>
      </p:sp>
      <p:sp>
        <p:nvSpPr>
          <p:cNvPr id="1210" name="Rectangle 114"/>
          <p:cNvSpPr>
            <a:spLocks noChangeArrowheads="1"/>
          </p:cNvSpPr>
          <p:nvPr/>
        </p:nvSpPr>
        <p:spPr bwMode="auto">
          <a:xfrm>
            <a:off x="3990756" y="4388500"/>
            <a:ext cx="3306722" cy="1129811"/>
          </a:xfrm>
          <a:prstGeom prst="rect">
            <a:avLst/>
          </a:prstGeom>
          <a:solidFill>
            <a:srgbClr val="73BFD7">
              <a:lumMod val="40000"/>
              <a:lumOff val="60000"/>
            </a:srgbClr>
          </a:solidFill>
          <a:ln w="9525">
            <a:solidFill>
              <a:srgbClr val="000000"/>
            </a:solidFill>
            <a:miter lim="800000"/>
            <a:headEnd/>
            <a:tailEnd/>
          </a:ln>
          <a:effectLst/>
        </p:spPr>
        <p:txBody>
          <a:bodyPr wrap="none" anchor="ctr"/>
          <a:lstStyle/>
          <a:p>
            <a:pPr>
              <a:defRPr/>
            </a:pPr>
            <a:endParaRPr lang="en-US" b="1" kern="0" dirty="0">
              <a:ln w="18000">
                <a:solidFill>
                  <a:srgbClr val="73BFD7">
                    <a:satMod val="140000"/>
                  </a:srgbClr>
                </a:solidFill>
                <a:prstDash val="solid"/>
                <a:miter lim="800000"/>
              </a:ln>
              <a:noFill/>
              <a:effectLst>
                <a:outerShdw blurRad="25500" dist="23000" dir="7020000" algn="tl">
                  <a:srgbClr val="000000">
                    <a:alpha val="50000"/>
                  </a:srgbClr>
                </a:outerShdw>
              </a:effectLst>
            </a:endParaRPr>
          </a:p>
        </p:txBody>
      </p:sp>
      <p:sp>
        <p:nvSpPr>
          <p:cNvPr id="1211" name="TextBox 1210"/>
          <p:cNvSpPr txBox="1"/>
          <p:nvPr/>
        </p:nvSpPr>
        <p:spPr>
          <a:xfrm>
            <a:off x="5507005" y="4590105"/>
            <a:ext cx="1202507" cy="646331"/>
          </a:xfrm>
          <a:prstGeom prst="rect">
            <a:avLst/>
          </a:prstGeom>
          <a:noFill/>
        </p:spPr>
        <p:txBody>
          <a:bodyPr wrap="square" rtlCol="0">
            <a:spAutoFit/>
          </a:bodyPr>
          <a:lstStyle/>
          <a:p>
            <a:pPr algn="ctr">
              <a:defRPr/>
            </a:pPr>
            <a:r>
              <a:rPr lang="en-US" kern="0" dirty="0">
                <a:solidFill>
                  <a:sysClr val="windowText" lastClr="000000"/>
                </a:solidFill>
              </a:rPr>
              <a:t>Tamper Detectors</a:t>
            </a:r>
          </a:p>
        </p:txBody>
      </p:sp>
      <p:sp>
        <p:nvSpPr>
          <p:cNvPr id="1212" name="Line 322"/>
          <p:cNvSpPr>
            <a:spLocks noChangeShapeType="1"/>
          </p:cNvSpPr>
          <p:nvPr/>
        </p:nvSpPr>
        <p:spPr bwMode="auto">
          <a:xfrm flipV="1">
            <a:off x="6459312" y="5507680"/>
            <a:ext cx="0" cy="531739"/>
          </a:xfrm>
          <a:prstGeom prst="line">
            <a:avLst/>
          </a:prstGeom>
          <a:noFill/>
          <a:ln w="25400" cap="flat" cmpd="sng" algn="ctr">
            <a:solidFill>
              <a:srgbClr val="FF0000"/>
            </a:solidFill>
            <a:prstDash val="solid"/>
            <a:tailEnd type="triangle"/>
          </a:ln>
          <a:effectLst/>
        </p:spPr>
        <p:txBody>
          <a:bodyPr/>
          <a:lstStyle/>
          <a:p>
            <a:pPr>
              <a:defRPr/>
            </a:pPr>
            <a:endParaRPr lang="en-US" kern="0" dirty="0">
              <a:solidFill>
                <a:srgbClr val="000000"/>
              </a:solidFill>
            </a:endParaRPr>
          </a:p>
        </p:txBody>
      </p:sp>
      <p:cxnSp>
        <p:nvCxnSpPr>
          <p:cNvPr id="1213" name="Straight Arrow Connector 1212"/>
          <p:cNvCxnSpPr/>
          <p:nvPr/>
        </p:nvCxnSpPr>
        <p:spPr>
          <a:xfrm rot="10800000" flipV="1">
            <a:off x="7299137" y="4799927"/>
            <a:ext cx="620135" cy="4209"/>
          </a:xfrm>
          <a:prstGeom prst="straightConnector1">
            <a:avLst/>
          </a:prstGeom>
          <a:noFill/>
          <a:ln w="25400" cap="flat" cmpd="sng" algn="ctr">
            <a:solidFill>
              <a:srgbClr val="000000"/>
            </a:solidFill>
            <a:prstDash val="solid"/>
            <a:tailEnd type="triangle"/>
          </a:ln>
          <a:effectLst/>
        </p:spPr>
      </p:cxnSp>
      <p:cxnSp>
        <p:nvCxnSpPr>
          <p:cNvPr id="1214" name="Elbow Connector 319"/>
          <p:cNvCxnSpPr/>
          <p:nvPr/>
        </p:nvCxnSpPr>
        <p:spPr>
          <a:xfrm rot="16200000" flipH="1">
            <a:off x="3058948" y="1737021"/>
            <a:ext cx="1162106" cy="1207977"/>
          </a:xfrm>
          <a:prstGeom prst="bentConnector2">
            <a:avLst/>
          </a:prstGeom>
          <a:noFill/>
          <a:ln w="25400" cap="flat" cmpd="sng" algn="ctr">
            <a:solidFill>
              <a:srgbClr val="FF0000"/>
            </a:solidFill>
            <a:prstDash val="solid"/>
            <a:tailEnd type="triangle"/>
          </a:ln>
          <a:effectLst/>
        </p:spPr>
      </p:cxnSp>
      <p:cxnSp>
        <p:nvCxnSpPr>
          <p:cNvPr id="1215" name="Elbow Connector 1214"/>
          <p:cNvCxnSpPr>
            <a:stCxn id="1210" idx="0"/>
          </p:cNvCxnSpPr>
          <p:nvPr/>
        </p:nvCxnSpPr>
        <p:spPr>
          <a:xfrm rot="5400000" flipH="1" flipV="1">
            <a:off x="6702984" y="2947269"/>
            <a:ext cx="382365" cy="2500096"/>
          </a:xfrm>
          <a:prstGeom prst="bentConnector3">
            <a:avLst>
              <a:gd name="adj1" fmla="val 42305"/>
            </a:avLst>
          </a:prstGeom>
          <a:noFill/>
          <a:ln w="25400" cap="flat" cmpd="sng" algn="ctr">
            <a:solidFill>
              <a:srgbClr val="FF0000"/>
            </a:solidFill>
            <a:prstDash val="solid"/>
            <a:headEnd type="triangle"/>
            <a:tailEnd type="triangle"/>
          </a:ln>
          <a:effectLst/>
        </p:spPr>
      </p:cxnSp>
      <p:sp>
        <p:nvSpPr>
          <p:cNvPr id="1216" name="TextBox 1215"/>
          <p:cNvSpPr txBox="1"/>
          <p:nvPr/>
        </p:nvSpPr>
        <p:spPr>
          <a:xfrm>
            <a:off x="5995863" y="3997235"/>
            <a:ext cx="1630907" cy="246221"/>
          </a:xfrm>
          <a:prstGeom prst="rect">
            <a:avLst/>
          </a:prstGeom>
          <a:noFill/>
        </p:spPr>
        <p:txBody>
          <a:bodyPr wrap="square" rtlCol="0">
            <a:spAutoFit/>
          </a:bodyPr>
          <a:lstStyle/>
          <a:p>
            <a:pPr>
              <a:defRPr/>
            </a:pPr>
            <a:r>
              <a:rPr lang="en-US" sz="1000" kern="0" dirty="0">
                <a:solidFill>
                  <a:srgbClr val="FF0000"/>
                </a:solidFill>
              </a:rPr>
              <a:t>Security Violation</a:t>
            </a:r>
          </a:p>
        </p:txBody>
      </p:sp>
      <p:grpSp>
        <p:nvGrpSpPr>
          <p:cNvPr id="20" name="Group 1216"/>
          <p:cNvGrpSpPr/>
          <p:nvPr/>
        </p:nvGrpSpPr>
        <p:grpSpPr>
          <a:xfrm>
            <a:off x="2733872" y="1308424"/>
            <a:ext cx="604282" cy="451533"/>
            <a:chOff x="1241771" y="948908"/>
            <a:chExt cx="604282" cy="451533"/>
          </a:xfrm>
        </p:grpSpPr>
        <p:grpSp>
          <p:nvGrpSpPr>
            <p:cNvPr id="21" name="Group 65"/>
            <p:cNvGrpSpPr>
              <a:grpSpLocks/>
            </p:cNvGrpSpPr>
            <p:nvPr/>
          </p:nvGrpSpPr>
          <p:grpSpPr bwMode="auto">
            <a:xfrm>
              <a:off x="1388851" y="948908"/>
              <a:ext cx="237830" cy="283566"/>
              <a:chOff x="1316" y="1909"/>
              <a:chExt cx="548" cy="521"/>
            </a:xfrm>
          </p:grpSpPr>
          <p:grpSp>
            <p:nvGrpSpPr>
              <p:cNvPr id="22" name="Group 66"/>
              <p:cNvGrpSpPr>
                <a:grpSpLocks/>
              </p:cNvGrpSpPr>
              <p:nvPr/>
            </p:nvGrpSpPr>
            <p:grpSpPr bwMode="auto">
              <a:xfrm>
                <a:off x="1316" y="1909"/>
                <a:ext cx="548" cy="521"/>
                <a:chOff x="1091" y="1024"/>
                <a:chExt cx="734" cy="748"/>
              </a:xfrm>
            </p:grpSpPr>
            <p:pic>
              <p:nvPicPr>
                <p:cNvPr id="1222" name="Picture 67" descr="alarm"/>
                <p:cNvPicPr>
                  <a:picLocks noChangeAspect="1" noChangeArrowheads="1"/>
                </p:cNvPicPr>
                <p:nvPr/>
              </p:nvPicPr>
              <p:blipFill>
                <a:blip r:embed="rId11" cstate="email"/>
                <a:srcRect/>
                <a:stretch>
                  <a:fillRect/>
                </a:stretch>
              </p:blipFill>
              <p:spPr bwMode="auto">
                <a:xfrm flipH="1">
                  <a:off x="1091" y="1024"/>
                  <a:ext cx="734" cy="748"/>
                </a:xfrm>
                <a:prstGeom prst="rect">
                  <a:avLst/>
                </a:prstGeom>
                <a:noFill/>
              </p:spPr>
            </p:pic>
            <p:sp>
              <p:nvSpPr>
                <p:cNvPr id="1223" name="Rectangle 68"/>
                <p:cNvSpPr>
                  <a:spLocks noChangeArrowheads="1"/>
                </p:cNvSpPr>
                <p:nvPr/>
              </p:nvSpPr>
              <p:spPr bwMode="auto">
                <a:xfrm>
                  <a:off x="1147" y="1633"/>
                  <a:ext cx="645" cy="135"/>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24" name="Rectangle 69"/>
                <p:cNvSpPr>
                  <a:spLocks noChangeArrowheads="1"/>
                </p:cNvSpPr>
                <p:nvPr/>
              </p:nvSpPr>
              <p:spPr bwMode="auto">
                <a:xfrm>
                  <a:off x="1147" y="1568"/>
                  <a:ext cx="133" cy="200"/>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25" name="Rectangle 70"/>
                <p:cNvSpPr>
                  <a:spLocks noChangeArrowheads="1"/>
                </p:cNvSpPr>
                <p:nvPr/>
              </p:nvSpPr>
              <p:spPr bwMode="auto">
                <a:xfrm>
                  <a:off x="1692" y="1568"/>
                  <a:ext cx="100" cy="69"/>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21" name="Rectangle 71"/>
              <p:cNvSpPr>
                <a:spLocks noChangeArrowheads="1"/>
              </p:cNvSpPr>
              <p:nvPr/>
            </p:nvSpPr>
            <p:spPr bwMode="auto">
              <a:xfrm>
                <a:off x="1721" y="2288"/>
                <a:ext cx="56" cy="56"/>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19" name="TextBox 1218"/>
            <p:cNvSpPr txBox="1"/>
            <p:nvPr/>
          </p:nvSpPr>
          <p:spPr>
            <a:xfrm>
              <a:off x="1241771" y="1154220"/>
              <a:ext cx="604282" cy="246221"/>
            </a:xfrm>
            <a:prstGeom prst="rect">
              <a:avLst/>
            </a:prstGeom>
            <a:noFill/>
          </p:spPr>
          <p:txBody>
            <a:bodyPr wrap="square" rtlCol="0">
              <a:spAutoFit/>
            </a:bodyPr>
            <a:lstStyle/>
            <a:p>
              <a:pPr>
                <a:defRPr/>
              </a:pPr>
              <a:r>
                <a:rPr lang="en-US" sz="1000" kern="0" dirty="0">
                  <a:solidFill>
                    <a:srgbClr val="FF0000"/>
                  </a:solidFill>
                </a:rPr>
                <a:t>CAAM</a:t>
              </a:r>
            </a:p>
          </p:txBody>
        </p:sp>
      </p:grpSp>
      <p:grpSp>
        <p:nvGrpSpPr>
          <p:cNvPr id="23" name="Group 305"/>
          <p:cNvGrpSpPr>
            <a:grpSpLocks/>
          </p:cNvGrpSpPr>
          <p:nvPr/>
        </p:nvGrpSpPr>
        <p:grpSpPr bwMode="auto">
          <a:xfrm>
            <a:off x="3970679" y="4464931"/>
            <a:ext cx="1271587" cy="1092201"/>
            <a:chOff x="4796" y="1956"/>
            <a:chExt cx="801" cy="688"/>
          </a:xfrm>
        </p:grpSpPr>
        <p:sp>
          <p:nvSpPr>
            <p:cNvPr id="1227" name="Text Box 288"/>
            <p:cNvSpPr txBox="1">
              <a:spLocks noChangeArrowheads="1"/>
            </p:cNvSpPr>
            <p:nvPr/>
          </p:nvSpPr>
          <p:spPr bwMode="auto">
            <a:xfrm>
              <a:off x="4796" y="2355"/>
              <a:ext cx="801" cy="289"/>
            </a:xfrm>
            <a:prstGeom prst="rect">
              <a:avLst/>
            </a:prstGeom>
            <a:noFill/>
            <a:ln w="9525">
              <a:noFill/>
              <a:miter lim="800000"/>
              <a:headEnd/>
              <a:tailEnd/>
            </a:ln>
            <a:effectLst/>
          </p:spPr>
          <p:txBody>
            <a:bodyPr wrap="none">
              <a:spAutoFit/>
            </a:bodyPr>
            <a:lstStyle/>
            <a:p>
              <a:pPr algn="ctr">
                <a:defRPr/>
              </a:pPr>
              <a:r>
                <a:rPr lang="en-US" sz="800" b="1" kern="0" dirty="0">
                  <a:solidFill>
                    <a:sysClr val="windowText" lastClr="000000"/>
                  </a:solidFill>
                </a:rPr>
                <a:t>Monotonic Counter </a:t>
              </a:r>
            </a:p>
            <a:p>
              <a:pPr algn="ctr">
                <a:defRPr/>
              </a:pPr>
              <a:r>
                <a:rPr lang="en-US" sz="800" b="1" kern="0" dirty="0">
                  <a:solidFill>
                    <a:sysClr val="windowText" lastClr="000000"/>
                  </a:solidFill>
                </a:rPr>
                <a:t>Rollover </a:t>
              </a:r>
            </a:p>
            <a:p>
              <a:pPr algn="ctr">
                <a:defRPr/>
              </a:pPr>
              <a:r>
                <a:rPr lang="en-US" sz="800" b="1" kern="0" dirty="0">
                  <a:solidFill>
                    <a:sysClr val="windowText" lastClr="000000"/>
                  </a:solidFill>
                </a:rPr>
                <a:t>Protection Mechanism</a:t>
              </a:r>
            </a:p>
          </p:txBody>
        </p:sp>
        <p:grpSp>
          <p:nvGrpSpPr>
            <p:cNvPr id="24" name="Group 304"/>
            <p:cNvGrpSpPr>
              <a:grpSpLocks/>
            </p:cNvGrpSpPr>
            <p:nvPr/>
          </p:nvGrpSpPr>
          <p:grpSpPr bwMode="auto">
            <a:xfrm>
              <a:off x="4965" y="1956"/>
              <a:ext cx="523" cy="407"/>
              <a:chOff x="4965" y="1956"/>
              <a:chExt cx="523" cy="407"/>
            </a:xfrm>
          </p:grpSpPr>
          <p:sp>
            <p:nvSpPr>
              <p:cNvPr id="1229" name="Rectangle 263"/>
              <p:cNvSpPr>
                <a:spLocks noChangeArrowheads="1"/>
              </p:cNvSpPr>
              <p:nvPr/>
            </p:nvSpPr>
            <p:spPr bwMode="auto">
              <a:xfrm>
                <a:off x="4965" y="1956"/>
                <a:ext cx="523" cy="407"/>
              </a:xfrm>
              <a:prstGeom prst="rect">
                <a:avLst/>
              </a:prstGeom>
              <a:solidFill>
                <a:srgbClr val="DAD1C6"/>
              </a:solidFill>
              <a:ln w="9525">
                <a:solidFill>
                  <a:srgbClr val="000000"/>
                </a:solidFill>
                <a:miter lim="800000"/>
                <a:headEnd/>
                <a:tailEnd/>
              </a:ln>
              <a:effectLst/>
            </p:spPr>
            <p:txBody>
              <a:bodyPr wrap="none" anchor="ctr"/>
              <a:lstStyle/>
              <a:p>
                <a:pPr>
                  <a:defRPr/>
                </a:pPr>
                <a:endParaRPr lang="en-US" kern="0" dirty="0">
                  <a:solidFill>
                    <a:sysClr val="windowText" lastClr="000000"/>
                  </a:solidFill>
                </a:endParaRPr>
              </a:p>
            </p:txBody>
          </p:sp>
          <p:pic>
            <p:nvPicPr>
              <p:cNvPr id="1230" name="Picture 291" descr="recycle"/>
              <p:cNvPicPr>
                <a:picLocks noChangeAspect="1" noChangeArrowheads="1"/>
              </p:cNvPicPr>
              <p:nvPr/>
            </p:nvPicPr>
            <p:blipFill>
              <a:blip r:embed="rId12" cstate="email">
                <a:clrChange>
                  <a:clrFrom>
                    <a:srgbClr val="FFFFFF"/>
                  </a:clrFrom>
                  <a:clrTo>
                    <a:srgbClr val="FFFFFF">
                      <a:alpha val="0"/>
                    </a:srgbClr>
                  </a:clrTo>
                </a:clrChange>
              </a:blip>
              <a:srcRect/>
              <a:stretch>
                <a:fillRect/>
              </a:stretch>
            </p:blipFill>
            <p:spPr bwMode="auto">
              <a:xfrm>
                <a:off x="5070" y="2032"/>
                <a:ext cx="299" cy="291"/>
              </a:xfrm>
              <a:prstGeom prst="rect">
                <a:avLst/>
              </a:prstGeom>
              <a:noFill/>
            </p:spPr>
          </p:pic>
          <p:sp>
            <p:nvSpPr>
              <p:cNvPr id="1231" name="AutoShape 302"/>
              <p:cNvSpPr>
                <a:spLocks noChangeAspect="1" noChangeArrowheads="1"/>
              </p:cNvSpPr>
              <p:nvPr/>
            </p:nvSpPr>
            <p:spPr bwMode="black">
              <a:xfrm>
                <a:off x="5052" y="2012"/>
                <a:ext cx="336" cy="328"/>
              </a:xfrm>
              <a:custGeom>
                <a:avLst/>
                <a:gdLst>
                  <a:gd name="G0" fmla="+- 1135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23" y="17221"/>
                    </a:moveTo>
                    <a:cubicBezTo>
                      <a:pt x="19596" y="15452"/>
                      <a:pt x="20465" y="13167"/>
                      <a:pt x="20465" y="10800"/>
                    </a:cubicBezTo>
                    <a:cubicBezTo>
                      <a:pt x="20465" y="5462"/>
                      <a:pt x="16137" y="1135"/>
                      <a:pt x="10800" y="1135"/>
                    </a:cubicBezTo>
                    <a:cubicBezTo>
                      <a:pt x="8432" y="1134"/>
                      <a:pt x="6147" y="2003"/>
                      <a:pt x="4378" y="3576"/>
                    </a:cubicBezTo>
                    <a:close/>
                    <a:moveTo>
                      <a:pt x="3576" y="4378"/>
                    </a:moveTo>
                    <a:cubicBezTo>
                      <a:pt x="2003" y="6147"/>
                      <a:pt x="1135" y="8432"/>
                      <a:pt x="1135" y="10799"/>
                    </a:cubicBezTo>
                    <a:cubicBezTo>
                      <a:pt x="1135" y="16137"/>
                      <a:pt x="5462" y="20465"/>
                      <a:pt x="10800" y="20465"/>
                    </a:cubicBezTo>
                    <a:cubicBezTo>
                      <a:pt x="13167" y="20465"/>
                      <a:pt x="15452" y="19596"/>
                      <a:pt x="17221" y="18023"/>
                    </a:cubicBezTo>
                    <a:close/>
                  </a:path>
                </a:pathLst>
              </a:custGeom>
              <a:solidFill>
                <a:srgbClr val="FF0000"/>
              </a:solidFill>
              <a:ln w="9525" algn="ctr">
                <a:solidFill>
                  <a:srgbClr val="FF0000"/>
                </a:solidFill>
                <a:miter lim="800000"/>
                <a:headEnd/>
                <a:tailEnd/>
              </a:ln>
              <a:effectLst/>
            </p:spPr>
            <p:txBody>
              <a:bodyPr wrap="none" anchor="ctr"/>
              <a:lstStyle/>
              <a:p>
                <a:pPr>
                  <a:defRPr/>
                </a:pPr>
                <a:endParaRPr lang="en-US" kern="0" dirty="0">
                  <a:solidFill>
                    <a:sysClr val="windowText" lastClr="000000"/>
                  </a:solidFill>
                </a:endParaRPr>
              </a:p>
            </p:txBody>
          </p:sp>
        </p:grpSp>
      </p:grpSp>
      <p:cxnSp>
        <p:nvCxnSpPr>
          <p:cNvPr id="1232" name="Shape 1231"/>
          <p:cNvCxnSpPr/>
          <p:nvPr/>
        </p:nvCxnSpPr>
        <p:spPr>
          <a:xfrm rot="16200000" flipV="1">
            <a:off x="4525563" y="3268142"/>
            <a:ext cx="1668148" cy="572569"/>
          </a:xfrm>
          <a:prstGeom prst="bentConnector2">
            <a:avLst/>
          </a:prstGeom>
          <a:noFill/>
          <a:ln w="25400" cap="flat" cmpd="sng" algn="ctr">
            <a:solidFill>
              <a:srgbClr val="FF0000"/>
            </a:solidFill>
            <a:prstDash val="solid"/>
            <a:tailEnd type="triangle"/>
          </a:ln>
          <a:effectLst/>
        </p:spPr>
      </p:cxnSp>
      <p:sp>
        <p:nvSpPr>
          <p:cNvPr id="1233" name="TextBox 1232"/>
          <p:cNvSpPr txBox="1"/>
          <p:nvPr/>
        </p:nvSpPr>
        <p:spPr>
          <a:xfrm>
            <a:off x="2800030" y="1096793"/>
            <a:ext cx="1487053" cy="246221"/>
          </a:xfrm>
          <a:prstGeom prst="rect">
            <a:avLst/>
          </a:prstGeom>
          <a:noFill/>
        </p:spPr>
        <p:txBody>
          <a:bodyPr wrap="square" rtlCol="0">
            <a:spAutoFit/>
          </a:bodyPr>
          <a:lstStyle/>
          <a:p>
            <a:pPr>
              <a:defRPr/>
            </a:pPr>
            <a:r>
              <a:rPr lang="en-US" sz="1000" kern="0" dirty="0">
                <a:solidFill>
                  <a:srgbClr val="FF0000"/>
                </a:solidFill>
              </a:rPr>
              <a:t>Security Violations</a:t>
            </a:r>
          </a:p>
        </p:txBody>
      </p:sp>
      <p:grpSp>
        <p:nvGrpSpPr>
          <p:cNvPr id="25" name="Group 1233"/>
          <p:cNvGrpSpPr/>
          <p:nvPr/>
        </p:nvGrpSpPr>
        <p:grpSpPr>
          <a:xfrm>
            <a:off x="3214053" y="1314175"/>
            <a:ext cx="451902" cy="451533"/>
            <a:chOff x="1293527" y="948908"/>
            <a:chExt cx="451902" cy="451533"/>
          </a:xfrm>
        </p:grpSpPr>
        <p:grpSp>
          <p:nvGrpSpPr>
            <p:cNvPr id="26" name="Group 65"/>
            <p:cNvGrpSpPr>
              <a:grpSpLocks/>
            </p:cNvGrpSpPr>
            <p:nvPr/>
          </p:nvGrpSpPr>
          <p:grpSpPr bwMode="auto">
            <a:xfrm>
              <a:off x="1388851" y="948908"/>
              <a:ext cx="237830" cy="283566"/>
              <a:chOff x="1316" y="1909"/>
              <a:chExt cx="548" cy="521"/>
            </a:xfrm>
          </p:grpSpPr>
          <p:grpSp>
            <p:nvGrpSpPr>
              <p:cNvPr id="27" name="Group 66"/>
              <p:cNvGrpSpPr>
                <a:grpSpLocks/>
              </p:cNvGrpSpPr>
              <p:nvPr/>
            </p:nvGrpSpPr>
            <p:grpSpPr bwMode="auto">
              <a:xfrm>
                <a:off x="1316" y="1909"/>
                <a:ext cx="548" cy="521"/>
                <a:chOff x="1091" y="1024"/>
                <a:chExt cx="734" cy="748"/>
              </a:xfrm>
            </p:grpSpPr>
            <p:pic>
              <p:nvPicPr>
                <p:cNvPr id="1239" name="Picture 67" descr="alarm"/>
                <p:cNvPicPr>
                  <a:picLocks noChangeAspect="1" noChangeArrowheads="1"/>
                </p:cNvPicPr>
                <p:nvPr/>
              </p:nvPicPr>
              <p:blipFill>
                <a:blip r:embed="rId11" cstate="email"/>
                <a:srcRect/>
                <a:stretch>
                  <a:fillRect/>
                </a:stretch>
              </p:blipFill>
              <p:spPr bwMode="auto">
                <a:xfrm flipH="1">
                  <a:off x="1091" y="1024"/>
                  <a:ext cx="734" cy="748"/>
                </a:xfrm>
                <a:prstGeom prst="rect">
                  <a:avLst/>
                </a:prstGeom>
                <a:noFill/>
              </p:spPr>
            </p:pic>
            <p:sp>
              <p:nvSpPr>
                <p:cNvPr id="1240" name="Rectangle 68"/>
                <p:cNvSpPr>
                  <a:spLocks noChangeArrowheads="1"/>
                </p:cNvSpPr>
                <p:nvPr/>
              </p:nvSpPr>
              <p:spPr bwMode="auto">
                <a:xfrm>
                  <a:off x="1147" y="1633"/>
                  <a:ext cx="645" cy="135"/>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41" name="Rectangle 69"/>
                <p:cNvSpPr>
                  <a:spLocks noChangeArrowheads="1"/>
                </p:cNvSpPr>
                <p:nvPr/>
              </p:nvSpPr>
              <p:spPr bwMode="auto">
                <a:xfrm>
                  <a:off x="1147" y="1568"/>
                  <a:ext cx="133" cy="200"/>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42" name="Rectangle 70"/>
                <p:cNvSpPr>
                  <a:spLocks noChangeArrowheads="1"/>
                </p:cNvSpPr>
                <p:nvPr/>
              </p:nvSpPr>
              <p:spPr bwMode="auto">
                <a:xfrm>
                  <a:off x="1692" y="1568"/>
                  <a:ext cx="100" cy="69"/>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38" name="Rectangle 71"/>
              <p:cNvSpPr>
                <a:spLocks noChangeArrowheads="1"/>
              </p:cNvSpPr>
              <p:nvPr/>
            </p:nvSpPr>
            <p:spPr bwMode="auto">
              <a:xfrm>
                <a:off x="1721" y="2288"/>
                <a:ext cx="56" cy="56"/>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36" name="TextBox 1235"/>
            <p:cNvSpPr txBox="1"/>
            <p:nvPr/>
          </p:nvSpPr>
          <p:spPr>
            <a:xfrm>
              <a:off x="1293527" y="1154220"/>
              <a:ext cx="451902" cy="246221"/>
            </a:xfrm>
            <a:prstGeom prst="rect">
              <a:avLst/>
            </a:prstGeom>
            <a:noFill/>
          </p:spPr>
          <p:txBody>
            <a:bodyPr wrap="square" rtlCol="0">
              <a:spAutoFit/>
            </a:bodyPr>
            <a:lstStyle/>
            <a:p>
              <a:pPr>
                <a:defRPr/>
              </a:pPr>
              <a:r>
                <a:rPr lang="en-US" sz="1000" kern="0" dirty="0">
                  <a:solidFill>
                    <a:srgbClr val="FF0000"/>
                  </a:solidFill>
                </a:rPr>
                <a:t>SJC</a:t>
              </a:r>
            </a:p>
          </p:txBody>
        </p:sp>
      </p:grpSp>
      <p:grpSp>
        <p:nvGrpSpPr>
          <p:cNvPr id="28" name="Group 1242"/>
          <p:cNvGrpSpPr/>
          <p:nvPr/>
        </p:nvGrpSpPr>
        <p:grpSpPr>
          <a:xfrm>
            <a:off x="3559100" y="1305556"/>
            <a:ext cx="604282" cy="451533"/>
            <a:chOff x="1241771" y="948908"/>
            <a:chExt cx="604282" cy="451533"/>
          </a:xfrm>
        </p:grpSpPr>
        <p:grpSp>
          <p:nvGrpSpPr>
            <p:cNvPr id="29" name="Group 65"/>
            <p:cNvGrpSpPr>
              <a:grpSpLocks/>
            </p:cNvGrpSpPr>
            <p:nvPr/>
          </p:nvGrpSpPr>
          <p:grpSpPr bwMode="auto">
            <a:xfrm>
              <a:off x="1388851" y="948908"/>
              <a:ext cx="237830" cy="283566"/>
              <a:chOff x="1316" y="1909"/>
              <a:chExt cx="548" cy="521"/>
            </a:xfrm>
          </p:grpSpPr>
          <p:grpSp>
            <p:nvGrpSpPr>
              <p:cNvPr id="30" name="Group 66"/>
              <p:cNvGrpSpPr>
                <a:grpSpLocks/>
              </p:cNvGrpSpPr>
              <p:nvPr/>
            </p:nvGrpSpPr>
            <p:grpSpPr bwMode="auto">
              <a:xfrm>
                <a:off x="1316" y="1909"/>
                <a:ext cx="548" cy="521"/>
                <a:chOff x="1091" y="1024"/>
                <a:chExt cx="734" cy="748"/>
              </a:xfrm>
            </p:grpSpPr>
            <p:pic>
              <p:nvPicPr>
                <p:cNvPr id="1248" name="Picture 67" descr="alarm"/>
                <p:cNvPicPr>
                  <a:picLocks noChangeAspect="1" noChangeArrowheads="1"/>
                </p:cNvPicPr>
                <p:nvPr/>
              </p:nvPicPr>
              <p:blipFill>
                <a:blip r:embed="rId11" cstate="email"/>
                <a:srcRect/>
                <a:stretch>
                  <a:fillRect/>
                </a:stretch>
              </p:blipFill>
              <p:spPr bwMode="auto">
                <a:xfrm flipH="1">
                  <a:off x="1091" y="1024"/>
                  <a:ext cx="734" cy="748"/>
                </a:xfrm>
                <a:prstGeom prst="rect">
                  <a:avLst/>
                </a:prstGeom>
                <a:noFill/>
              </p:spPr>
            </p:pic>
            <p:sp>
              <p:nvSpPr>
                <p:cNvPr id="1249" name="Rectangle 68"/>
                <p:cNvSpPr>
                  <a:spLocks noChangeArrowheads="1"/>
                </p:cNvSpPr>
                <p:nvPr/>
              </p:nvSpPr>
              <p:spPr bwMode="auto">
                <a:xfrm>
                  <a:off x="1147" y="1633"/>
                  <a:ext cx="645" cy="135"/>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50" name="Rectangle 69"/>
                <p:cNvSpPr>
                  <a:spLocks noChangeArrowheads="1"/>
                </p:cNvSpPr>
                <p:nvPr/>
              </p:nvSpPr>
              <p:spPr bwMode="auto">
                <a:xfrm>
                  <a:off x="1147" y="1568"/>
                  <a:ext cx="133" cy="200"/>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sp>
              <p:nvSpPr>
                <p:cNvPr id="1251" name="Rectangle 70"/>
                <p:cNvSpPr>
                  <a:spLocks noChangeArrowheads="1"/>
                </p:cNvSpPr>
                <p:nvPr/>
              </p:nvSpPr>
              <p:spPr bwMode="auto">
                <a:xfrm>
                  <a:off x="1692" y="1568"/>
                  <a:ext cx="100" cy="69"/>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47" name="Rectangle 71"/>
              <p:cNvSpPr>
                <a:spLocks noChangeArrowheads="1"/>
              </p:cNvSpPr>
              <p:nvPr/>
            </p:nvSpPr>
            <p:spPr bwMode="auto">
              <a:xfrm>
                <a:off x="1721" y="2288"/>
                <a:ext cx="56" cy="56"/>
              </a:xfrm>
              <a:prstGeom prst="rect">
                <a:avLst/>
              </a:prstGeom>
              <a:solidFill>
                <a:srgbClr val="EAEAEA"/>
              </a:solidFill>
              <a:ln w="9525">
                <a:noFill/>
                <a:miter lim="800000"/>
                <a:headEnd/>
                <a:tailEnd/>
              </a:ln>
              <a:effectLst/>
            </p:spPr>
            <p:txBody>
              <a:bodyPr wrap="none" anchor="ctr"/>
              <a:lstStyle/>
              <a:p>
                <a:pPr>
                  <a:defRPr/>
                </a:pPr>
                <a:endParaRPr lang="en-US" kern="0" dirty="0">
                  <a:solidFill>
                    <a:sysClr val="windowText" lastClr="000000"/>
                  </a:solidFill>
                </a:endParaRPr>
              </a:p>
            </p:txBody>
          </p:sp>
        </p:grpSp>
        <p:sp>
          <p:nvSpPr>
            <p:cNvPr id="1245" name="TextBox 1244"/>
            <p:cNvSpPr txBox="1"/>
            <p:nvPr/>
          </p:nvSpPr>
          <p:spPr>
            <a:xfrm>
              <a:off x="1241771" y="1154220"/>
              <a:ext cx="604282" cy="246221"/>
            </a:xfrm>
            <a:prstGeom prst="rect">
              <a:avLst/>
            </a:prstGeom>
            <a:noFill/>
          </p:spPr>
          <p:txBody>
            <a:bodyPr wrap="square" rtlCol="0">
              <a:spAutoFit/>
            </a:bodyPr>
            <a:lstStyle/>
            <a:p>
              <a:pPr>
                <a:defRPr/>
              </a:pPr>
              <a:r>
                <a:rPr lang="en-US" sz="1000" kern="0" dirty="0">
                  <a:solidFill>
                    <a:srgbClr val="FF0000"/>
                  </a:solidFill>
                </a:rPr>
                <a:t>WDOG</a:t>
              </a:r>
            </a:p>
          </p:txBody>
        </p:sp>
      </p:grpSp>
      <p:cxnSp>
        <p:nvCxnSpPr>
          <p:cNvPr id="1252" name="Elbow Connector 319"/>
          <p:cNvCxnSpPr/>
          <p:nvPr/>
        </p:nvCxnSpPr>
        <p:spPr>
          <a:xfrm rot="16200000" flipH="1">
            <a:off x="3363245" y="1842466"/>
            <a:ext cx="948814" cy="795297"/>
          </a:xfrm>
          <a:prstGeom prst="bentConnector3">
            <a:avLst>
              <a:gd name="adj1" fmla="val 100005"/>
            </a:avLst>
          </a:prstGeom>
          <a:noFill/>
          <a:ln w="25400" cap="flat" cmpd="sng" algn="ctr">
            <a:solidFill>
              <a:srgbClr val="FF0000"/>
            </a:solidFill>
            <a:prstDash val="solid"/>
            <a:tailEnd type="triangle"/>
          </a:ln>
          <a:effectLst/>
        </p:spPr>
      </p:cxnSp>
      <p:cxnSp>
        <p:nvCxnSpPr>
          <p:cNvPr id="1253" name="Elbow Connector 319"/>
          <p:cNvCxnSpPr/>
          <p:nvPr/>
        </p:nvCxnSpPr>
        <p:spPr>
          <a:xfrm rot="16200000" flipH="1">
            <a:off x="3647189" y="1971140"/>
            <a:ext cx="810790" cy="382686"/>
          </a:xfrm>
          <a:prstGeom prst="bentConnector3">
            <a:avLst>
              <a:gd name="adj1" fmla="val 100006"/>
            </a:avLst>
          </a:prstGeom>
          <a:noFill/>
          <a:ln w="25400" cap="flat" cmpd="sng" algn="ctr">
            <a:solidFill>
              <a:srgbClr val="FF0000"/>
            </a:solidFill>
            <a:prstDash val="solid"/>
            <a:tailEnd type="triangle"/>
          </a:ln>
          <a:effectLst/>
        </p:spPr>
      </p:cxnSp>
      <p:cxnSp>
        <p:nvCxnSpPr>
          <p:cNvPr id="1254" name="Shape 451"/>
          <p:cNvCxnSpPr/>
          <p:nvPr/>
        </p:nvCxnSpPr>
        <p:spPr>
          <a:xfrm rot="16200000" flipV="1">
            <a:off x="4996079" y="3731835"/>
            <a:ext cx="391396" cy="904680"/>
          </a:xfrm>
          <a:prstGeom prst="bentConnector3">
            <a:avLst>
              <a:gd name="adj1" fmla="val 36776"/>
            </a:avLst>
          </a:prstGeom>
          <a:noFill/>
          <a:ln w="25400" cap="flat" cmpd="sng" algn="ctr">
            <a:solidFill>
              <a:srgbClr val="FF0000"/>
            </a:solidFill>
            <a:prstDash val="solid"/>
            <a:tailEnd type="triangle"/>
          </a:ln>
          <a:effectLst/>
        </p:spPr>
      </p:cxnSp>
      <p:cxnSp>
        <p:nvCxnSpPr>
          <p:cNvPr id="1255" name="Elbow Connector 1254"/>
          <p:cNvCxnSpPr>
            <a:endCxn id="1256" idx="2"/>
          </p:cNvCxnSpPr>
          <p:nvPr/>
        </p:nvCxnSpPr>
        <p:spPr>
          <a:xfrm rot="5400000" flipH="1" flipV="1">
            <a:off x="4774634" y="1808939"/>
            <a:ext cx="995984" cy="366623"/>
          </a:xfrm>
          <a:prstGeom prst="bentConnector3">
            <a:avLst>
              <a:gd name="adj1" fmla="val -235"/>
            </a:avLst>
          </a:prstGeom>
          <a:noFill/>
          <a:ln w="25400" cap="flat" cmpd="sng" algn="ctr">
            <a:solidFill>
              <a:srgbClr val="000000"/>
            </a:solidFill>
            <a:prstDash val="solid"/>
            <a:tailEnd type="triangle"/>
          </a:ln>
          <a:effectLst/>
        </p:spPr>
      </p:cxnSp>
      <p:sp>
        <p:nvSpPr>
          <p:cNvPr id="1256" name="TextBox 1255"/>
          <p:cNvSpPr txBox="1"/>
          <p:nvPr/>
        </p:nvSpPr>
        <p:spPr>
          <a:xfrm>
            <a:off x="4934040" y="1248037"/>
            <a:ext cx="1043796" cy="246221"/>
          </a:xfrm>
          <a:prstGeom prst="rect">
            <a:avLst/>
          </a:prstGeom>
          <a:noFill/>
        </p:spPr>
        <p:txBody>
          <a:bodyPr wrap="square" rtlCol="0">
            <a:spAutoFit/>
          </a:bodyPr>
          <a:lstStyle/>
          <a:p>
            <a:pPr>
              <a:defRPr/>
            </a:pPr>
            <a:r>
              <a:rPr lang="en-US" sz="1000" kern="0" dirty="0">
                <a:solidFill>
                  <a:sysClr val="windowText" lastClr="000000"/>
                </a:solidFill>
              </a:rPr>
              <a:t>Security State</a:t>
            </a:r>
          </a:p>
        </p:txBody>
      </p:sp>
      <p:sp>
        <p:nvSpPr>
          <p:cNvPr id="1257" name="Text Box 145"/>
          <p:cNvSpPr txBox="1">
            <a:spLocks noChangeArrowheads="1"/>
          </p:cNvSpPr>
          <p:nvPr/>
        </p:nvSpPr>
        <p:spPr bwMode="auto">
          <a:xfrm>
            <a:off x="5063764" y="5846689"/>
            <a:ext cx="1154116" cy="400110"/>
          </a:xfrm>
          <a:prstGeom prst="rect">
            <a:avLst/>
          </a:prstGeom>
          <a:noFill/>
          <a:ln w="9525">
            <a:noFill/>
            <a:miter lim="800000"/>
            <a:headEnd/>
            <a:tailEnd/>
          </a:ln>
          <a:effectLst/>
        </p:spPr>
        <p:txBody>
          <a:bodyPr wrap="square">
            <a:spAutoFit/>
          </a:bodyPr>
          <a:lstStyle/>
          <a:p>
            <a:pPr algn="ctr">
              <a:defRPr/>
            </a:pPr>
            <a:r>
              <a:rPr lang="en-US" sz="1000" b="1" kern="0" dirty="0">
                <a:solidFill>
                  <a:sysClr val="windowText" lastClr="000000"/>
                </a:solidFill>
              </a:rPr>
              <a:t>Analog</a:t>
            </a:r>
          </a:p>
          <a:p>
            <a:pPr algn="ctr">
              <a:defRPr/>
            </a:pPr>
            <a:r>
              <a:rPr lang="en-US" sz="1000" b="1" kern="0" dirty="0">
                <a:solidFill>
                  <a:sysClr val="windowText" lastClr="000000"/>
                </a:solidFill>
              </a:rPr>
              <a:t>Sensors</a:t>
            </a:r>
          </a:p>
        </p:txBody>
      </p:sp>
      <p:sp>
        <p:nvSpPr>
          <p:cNvPr id="1258" name="Line 322"/>
          <p:cNvSpPr>
            <a:spLocks noChangeShapeType="1"/>
          </p:cNvSpPr>
          <p:nvPr/>
        </p:nvSpPr>
        <p:spPr bwMode="auto">
          <a:xfrm flipV="1">
            <a:off x="6027785" y="5507680"/>
            <a:ext cx="0" cy="531739"/>
          </a:xfrm>
          <a:prstGeom prst="line">
            <a:avLst/>
          </a:prstGeom>
          <a:noFill/>
          <a:ln w="25400" cap="flat" cmpd="sng" algn="ctr">
            <a:solidFill>
              <a:srgbClr val="FF0000"/>
            </a:solidFill>
            <a:prstDash val="solid"/>
            <a:tailEnd type="triangle"/>
          </a:ln>
          <a:effectLst/>
        </p:spPr>
        <p:txBody>
          <a:bodyPr/>
          <a:lstStyle/>
          <a:p>
            <a:pPr>
              <a:defRPr/>
            </a:pPr>
            <a:endParaRPr lang="en-US" kern="0" dirty="0">
              <a:solidFill>
                <a:srgbClr val="000000"/>
              </a:solidFill>
            </a:endParaRPr>
          </a:p>
        </p:txBody>
      </p:sp>
      <p:grpSp>
        <p:nvGrpSpPr>
          <p:cNvPr id="31" name="Group 1270"/>
          <p:cNvGrpSpPr/>
          <p:nvPr/>
        </p:nvGrpSpPr>
        <p:grpSpPr>
          <a:xfrm>
            <a:off x="9752063" y="3669669"/>
            <a:ext cx="455389" cy="83301"/>
            <a:chOff x="8228062" y="3669668"/>
            <a:chExt cx="455389" cy="83301"/>
          </a:xfrm>
        </p:grpSpPr>
        <p:sp>
          <p:nvSpPr>
            <p:cNvPr id="1128" name="Line 129"/>
            <p:cNvSpPr>
              <a:spLocks noChangeShapeType="1"/>
            </p:cNvSpPr>
            <p:nvPr/>
          </p:nvSpPr>
          <p:spPr bwMode="auto">
            <a:xfrm>
              <a:off x="8502572" y="3751871"/>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29" name="Line 130"/>
            <p:cNvSpPr>
              <a:spLocks noChangeShapeType="1"/>
            </p:cNvSpPr>
            <p:nvPr/>
          </p:nvSpPr>
          <p:spPr bwMode="auto">
            <a:xfrm flipV="1">
              <a:off x="8548324" y="3672943"/>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0" name="Line 131"/>
            <p:cNvSpPr>
              <a:spLocks noChangeShapeType="1"/>
            </p:cNvSpPr>
            <p:nvPr/>
          </p:nvSpPr>
          <p:spPr bwMode="auto">
            <a:xfrm>
              <a:off x="8548324" y="3672943"/>
              <a:ext cx="44688"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1" name="Line 132"/>
            <p:cNvSpPr>
              <a:spLocks noChangeShapeType="1"/>
            </p:cNvSpPr>
            <p:nvPr/>
          </p:nvSpPr>
          <p:spPr bwMode="auto">
            <a:xfrm flipV="1">
              <a:off x="8593012" y="3672943"/>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2" name="Line 133"/>
            <p:cNvSpPr>
              <a:spLocks noChangeShapeType="1"/>
            </p:cNvSpPr>
            <p:nvPr/>
          </p:nvSpPr>
          <p:spPr bwMode="auto">
            <a:xfrm>
              <a:off x="8593012" y="3751871"/>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3" name="Line 134"/>
            <p:cNvSpPr>
              <a:spLocks noChangeShapeType="1"/>
            </p:cNvSpPr>
            <p:nvPr/>
          </p:nvSpPr>
          <p:spPr bwMode="auto">
            <a:xfrm flipV="1">
              <a:off x="8502572" y="3672943"/>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4" name="Line 135"/>
            <p:cNvSpPr>
              <a:spLocks noChangeShapeType="1"/>
            </p:cNvSpPr>
            <p:nvPr/>
          </p:nvSpPr>
          <p:spPr bwMode="auto">
            <a:xfrm flipV="1">
              <a:off x="8638763" y="3672943"/>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5" name="Line 136"/>
            <p:cNvSpPr>
              <a:spLocks noChangeShapeType="1"/>
            </p:cNvSpPr>
            <p:nvPr/>
          </p:nvSpPr>
          <p:spPr bwMode="auto">
            <a:xfrm>
              <a:off x="8456821" y="3671861"/>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6" name="Line 137"/>
            <p:cNvSpPr>
              <a:spLocks noChangeShapeType="1"/>
            </p:cNvSpPr>
            <p:nvPr/>
          </p:nvSpPr>
          <p:spPr bwMode="auto">
            <a:xfrm flipV="1">
              <a:off x="8456821" y="3672943"/>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7" name="Line 139"/>
            <p:cNvSpPr>
              <a:spLocks noChangeShapeType="1"/>
            </p:cNvSpPr>
            <p:nvPr/>
          </p:nvSpPr>
          <p:spPr bwMode="auto">
            <a:xfrm>
              <a:off x="8637700" y="3669699"/>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138" name="Line 140"/>
            <p:cNvSpPr>
              <a:spLocks noChangeShapeType="1"/>
            </p:cNvSpPr>
            <p:nvPr/>
          </p:nvSpPr>
          <p:spPr bwMode="auto">
            <a:xfrm>
              <a:off x="8228062" y="3751871"/>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3" name="Line 129"/>
            <p:cNvSpPr>
              <a:spLocks noChangeShapeType="1"/>
            </p:cNvSpPr>
            <p:nvPr/>
          </p:nvSpPr>
          <p:spPr bwMode="auto">
            <a:xfrm>
              <a:off x="8414860" y="3749678"/>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4" name="Line 134"/>
            <p:cNvSpPr>
              <a:spLocks noChangeShapeType="1"/>
            </p:cNvSpPr>
            <p:nvPr/>
          </p:nvSpPr>
          <p:spPr bwMode="auto">
            <a:xfrm flipV="1">
              <a:off x="8414860" y="3670750"/>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5" name="Line 136"/>
            <p:cNvSpPr>
              <a:spLocks noChangeShapeType="1"/>
            </p:cNvSpPr>
            <p:nvPr/>
          </p:nvSpPr>
          <p:spPr bwMode="auto">
            <a:xfrm>
              <a:off x="8369109" y="3669668"/>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6" name="Line 137"/>
            <p:cNvSpPr>
              <a:spLocks noChangeShapeType="1"/>
            </p:cNvSpPr>
            <p:nvPr/>
          </p:nvSpPr>
          <p:spPr bwMode="auto">
            <a:xfrm flipV="1">
              <a:off x="8369109" y="3670750"/>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7" name="Line 129"/>
            <p:cNvSpPr>
              <a:spLocks noChangeShapeType="1"/>
            </p:cNvSpPr>
            <p:nvPr/>
          </p:nvSpPr>
          <p:spPr bwMode="auto">
            <a:xfrm>
              <a:off x="8326051" y="3752968"/>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8" name="Line 134"/>
            <p:cNvSpPr>
              <a:spLocks noChangeShapeType="1"/>
            </p:cNvSpPr>
            <p:nvPr/>
          </p:nvSpPr>
          <p:spPr bwMode="auto">
            <a:xfrm flipV="1">
              <a:off x="8326051" y="3674040"/>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69" name="Line 136"/>
            <p:cNvSpPr>
              <a:spLocks noChangeShapeType="1"/>
            </p:cNvSpPr>
            <p:nvPr/>
          </p:nvSpPr>
          <p:spPr bwMode="auto">
            <a:xfrm>
              <a:off x="8280300" y="3672958"/>
              <a:ext cx="45751" cy="0"/>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sp>
          <p:nvSpPr>
            <p:cNvPr id="1270" name="Line 137"/>
            <p:cNvSpPr>
              <a:spLocks noChangeShapeType="1"/>
            </p:cNvSpPr>
            <p:nvPr/>
          </p:nvSpPr>
          <p:spPr bwMode="auto">
            <a:xfrm flipV="1">
              <a:off x="8280300" y="3674040"/>
              <a:ext cx="0" cy="78929"/>
            </a:xfrm>
            <a:prstGeom prst="line">
              <a:avLst/>
            </a:prstGeom>
            <a:noFill/>
            <a:ln w="19050">
              <a:solidFill>
                <a:srgbClr val="000000"/>
              </a:solidFill>
              <a:round/>
              <a:headEnd/>
              <a:tailEnd/>
            </a:ln>
            <a:effectLst/>
          </p:spPr>
          <p:txBody>
            <a:bodyPr/>
            <a:lstStyle/>
            <a:p>
              <a:pPr>
                <a:defRPr/>
              </a:pPr>
              <a:endParaRPr lang="en-US" kern="0" dirty="0">
                <a:solidFill>
                  <a:sysClr val="windowText" lastClr="000000"/>
                </a:solidFill>
              </a:endParaRPr>
            </a:p>
          </p:txBody>
        </p:sp>
      </p:grpSp>
      <p:sp>
        <p:nvSpPr>
          <p:cNvPr id="166" name="Title 1"/>
          <p:cNvSpPr>
            <a:spLocks noGrp="1"/>
          </p:cNvSpPr>
          <p:nvPr>
            <p:ph type="title"/>
          </p:nvPr>
        </p:nvSpPr>
        <p:spPr>
          <a:xfrm>
            <a:off x="298800" y="246296"/>
            <a:ext cx="8747266" cy="654050"/>
          </a:xfrm>
        </p:spPr>
        <p:txBody>
          <a:bodyPr/>
          <a:lstStyle/>
          <a:p>
            <a:r>
              <a:rPr lang="en-US" dirty="0"/>
              <a:t>Inside blocks  </a:t>
            </a:r>
          </a:p>
        </p:txBody>
      </p:sp>
    </p:spTree>
    <p:extLst>
      <p:ext uri="{BB962C8B-B14F-4D97-AF65-F5344CB8AC3E}">
        <p14:creationId xmlns:p14="http://schemas.microsoft.com/office/powerpoint/2010/main" val="3509756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dissolve">
                                      <p:cBhvr>
                                        <p:cTn id="7" dur="500"/>
                                        <p:tgtEl>
                                          <p:spTgt spid="1233"/>
                                        </p:tgtEl>
                                      </p:cBhvr>
                                    </p:animEffect>
                                  </p:childTnLst>
                                </p:cTn>
                              </p:par>
                              <p:par>
                                <p:cTn id="8" presetID="9"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nodeType="withEffect">
                                  <p:stCondLst>
                                    <p:cond delay="0"/>
                                  </p:stCondLst>
                                  <p:childTnLst>
                                    <p:set>
                                      <p:cBhvr>
                                        <p:cTn id="18" dur="1" fill="hold">
                                          <p:stCondLst>
                                            <p:cond delay="0"/>
                                          </p:stCondLst>
                                        </p:cTn>
                                        <p:tgtEl>
                                          <p:spTgt spid="1214"/>
                                        </p:tgtEl>
                                        <p:attrNameLst>
                                          <p:attrName>style.visibility</p:attrName>
                                        </p:attrNameLst>
                                      </p:cBhvr>
                                      <p:to>
                                        <p:strVal val="visible"/>
                                      </p:to>
                                    </p:set>
                                    <p:animEffect transition="in" filter="dissolve">
                                      <p:cBhvr>
                                        <p:cTn id="19" dur="500"/>
                                        <p:tgtEl>
                                          <p:spTgt spid="1214"/>
                                        </p:tgtEl>
                                      </p:cBhvr>
                                    </p:animEffect>
                                  </p:childTnLst>
                                </p:cTn>
                              </p:par>
                              <p:par>
                                <p:cTn id="20" presetID="9" presetClass="entr" presetSubtype="0" fill="hold" nodeType="withEffect">
                                  <p:stCondLst>
                                    <p:cond delay="0"/>
                                  </p:stCondLst>
                                  <p:childTnLst>
                                    <p:set>
                                      <p:cBhvr>
                                        <p:cTn id="21" dur="1" fill="hold">
                                          <p:stCondLst>
                                            <p:cond delay="0"/>
                                          </p:stCondLst>
                                        </p:cTn>
                                        <p:tgtEl>
                                          <p:spTgt spid="1252"/>
                                        </p:tgtEl>
                                        <p:attrNameLst>
                                          <p:attrName>style.visibility</p:attrName>
                                        </p:attrNameLst>
                                      </p:cBhvr>
                                      <p:to>
                                        <p:strVal val="visible"/>
                                      </p:to>
                                    </p:set>
                                    <p:animEffect transition="in" filter="dissolve">
                                      <p:cBhvr>
                                        <p:cTn id="22" dur="500"/>
                                        <p:tgtEl>
                                          <p:spTgt spid="1252"/>
                                        </p:tgtEl>
                                      </p:cBhvr>
                                    </p:animEffect>
                                  </p:childTnLst>
                                </p:cTn>
                              </p:par>
                              <p:par>
                                <p:cTn id="23" presetID="9" presetClass="entr" presetSubtype="0" fill="hold" nodeType="withEffect">
                                  <p:stCondLst>
                                    <p:cond delay="0"/>
                                  </p:stCondLst>
                                  <p:childTnLst>
                                    <p:set>
                                      <p:cBhvr>
                                        <p:cTn id="24" dur="1" fill="hold">
                                          <p:stCondLst>
                                            <p:cond delay="0"/>
                                          </p:stCondLst>
                                        </p:cTn>
                                        <p:tgtEl>
                                          <p:spTgt spid="1253"/>
                                        </p:tgtEl>
                                        <p:attrNameLst>
                                          <p:attrName>style.visibility</p:attrName>
                                        </p:attrNameLst>
                                      </p:cBhvr>
                                      <p:to>
                                        <p:strVal val="visible"/>
                                      </p:to>
                                    </p:set>
                                    <p:animEffect transition="in" filter="dissolve">
                                      <p:cBhvr>
                                        <p:cTn id="25" dur="500"/>
                                        <p:tgtEl>
                                          <p:spTgt spid="1253"/>
                                        </p:tgtEl>
                                      </p:cBhvr>
                                    </p:animEffect>
                                  </p:childTnLst>
                                </p:cTn>
                              </p:par>
                              <p:par>
                                <p:cTn id="26" presetID="9" presetClass="entr" presetSubtype="0" fill="hold" nodeType="withEffect">
                                  <p:stCondLst>
                                    <p:cond delay="0"/>
                                  </p:stCondLst>
                                  <p:childTnLst>
                                    <p:set>
                                      <p:cBhvr>
                                        <p:cTn id="27" dur="1" fill="hold">
                                          <p:stCondLst>
                                            <p:cond delay="0"/>
                                          </p:stCondLst>
                                        </p:cTn>
                                        <p:tgtEl>
                                          <p:spTgt spid="1254"/>
                                        </p:tgtEl>
                                        <p:attrNameLst>
                                          <p:attrName>style.visibility</p:attrName>
                                        </p:attrNameLst>
                                      </p:cBhvr>
                                      <p:to>
                                        <p:strVal val="visible"/>
                                      </p:to>
                                    </p:set>
                                    <p:animEffect transition="in" filter="dissolve">
                                      <p:cBhvr>
                                        <p:cTn id="28" dur="500"/>
                                        <p:tgtEl>
                                          <p:spTgt spid="1254"/>
                                        </p:tgtEl>
                                      </p:cBhvr>
                                    </p:animEffect>
                                  </p:childTnLst>
                                </p:cTn>
                              </p:par>
                              <p:par>
                                <p:cTn id="29" presetID="9" presetClass="entr" presetSubtype="0" fill="hold" nodeType="withEffect">
                                  <p:stCondLst>
                                    <p:cond delay="0"/>
                                  </p:stCondLst>
                                  <p:childTnLst>
                                    <p:set>
                                      <p:cBhvr>
                                        <p:cTn id="30" dur="1" fill="hold">
                                          <p:stCondLst>
                                            <p:cond delay="0"/>
                                          </p:stCondLst>
                                        </p:cTn>
                                        <p:tgtEl>
                                          <p:spTgt spid="1232"/>
                                        </p:tgtEl>
                                        <p:attrNameLst>
                                          <p:attrName>style.visibility</p:attrName>
                                        </p:attrNameLst>
                                      </p:cBhvr>
                                      <p:to>
                                        <p:strVal val="visible"/>
                                      </p:to>
                                    </p:set>
                                    <p:animEffect transition="in" filter="dissolve">
                                      <p:cBhvr>
                                        <p:cTn id="31" dur="500"/>
                                        <p:tgtEl>
                                          <p:spTgt spid="123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16"/>
                                        </p:tgtEl>
                                        <p:attrNameLst>
                                          <p:attrName>style.visibility</p:attrName>
                                        </p:attrNameLst>
                                      </p:cBhvr>
                                      <p:to>
                                        <p:strVal val="visible"/>
                                      </p:to>
                                    </p:set>
                                    <p:animEffect transition="in" filter="dissolve">
                                      <p:cBhvr>
                                        <p:cTn id="34" dur="500"/>
                                        <p:tgtEl>
                                          <p:spTgt spid="1216"/>
                                        </p:tgtEl>
                                      </p:cBhvr>
                                    </p:animEffect>
                                  </p:childTnLst>
                                </p:cTn>
                              </p:par>
                              <p:par>
                                <p:cTn id="35" presetID="9" presetClass="entr" presetSubtype="0" fill="hold" nodeType="withEffect">
                                  <p:stCondLst>
                                    <p:cond delay="0"/>
                                  </p:stCondLst>
                                  <p:childTnLst>
                                    <p:set>
                                      <p:cBhvr>
                                        <p:cTn id="36" dur="1" fill="hold">
                                          <p:stCondLst>
                                            <p:cond delay="0"/>
                                          </p:stCondLst>
                                        </p:cTn>
                                        <p:tgtEl>
                                          <p:spTgt spid="1215"/>
                                        </p:tgtEl>
                                        <p:attrNameLst>
                                          <p:attrName>style.visibility</p:attrName>
                                        </p:attrNameLst>
                                      </p:cBhvr>
                                      <p:to>
                                        <p:strVal val="visible"/>
                                      </p:to>
                                    </p:set>
                                    <p:animEffect transition="in" filter="dissolve">
                                      <p:cBhvr>
                                        <p:cTn id="37" dur="500"/>
                                        <p:tgtEl>
                                          <p:spTgt spid="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 grpId="0"/>
      <p:bldP spid="12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Text Placeholder 2"/>
          <p:cNvSpPr>
            <a:spLocks noGrp="1"/>
          </p:cNvSpPr>
          <p:nvPr>
            <p:ph type="body" sz="quarter" idx="10"/>
          </p:nvPr>
        </p:nvSpPr>
        <p:spPr/>
        <p:txBody>
          <a:bodyPr/>
          <a:lstStyle/>
          <a:p>
            <a:pPr marL="233363" lvl="1" indent="-233363">
              <a:buClr>
                <a:schemeClr val="tx1">
                  <a:lumMod val="85000"/>
                  <a:lumOff val="15000"/>
                </a:schemeClr>
              </a:buClr>
              <a:buFont typeface="Arial" pitchFamily="34" charset="0"/>
              <a:buChar char="•"/>
            </a:pPr>
            <a:r>
              <a:rPr lang="en-US" sz="2400" dirty="0">
                <a:solidFill>
                  <a:schemeClr val="tx1"/>
                </a:solidFill>
              </a:rPr>
              <a:t>The SNVS block is divided into two major </a:t>
            </a:r>
            <a:r>
              <a:rPr lang="en-US" sz="2400" dirty="0" err="1">
                <a:solidFill>
                  <a:schemeClr val="tx1"/>
                </a:solidFill>
              </a:rPr>
              <a:t>submodules</a:t>
            </a:r>
            <a:r>
              <a:rPr lang="en-US" sz="2400" dirty="0">
                <a:solidFill>
                  <a:schemeClr val="tx1"/>
                </a:solidFill>
              </a:rPr>
              <a:t> based on power supply, the high power domain (SNVS_HP) and the low power domain (SNVS_LP):</a:t>
            </a:r>
          </a:p>
          <a:p>
            <a:pPr marL="577850" lvl="3" indent="-233363">
              <a:buClr>
                <a:schemeClr val="tx1">
                  <a:lumMod val="85000"/>
                  <a:lumOff val="15000"/>
                </a:schemeClr>
              </a:buClr>
            </a:pPr>
            <a:r>
              <a:rPr lang="en-US" dirty="0">
                <a:solidFill>
                  <a:schemeClr val="tx1"/>
                </a:solidFill>
              </a:rPr>
              <a:t>SNVS_HP - system (chip) power domain</a:t>
            </a:r>
          </a:p>
          <a:p>
            <a:pPr marL="577850" lvl="3" indent="-233363">
              <a:buClr>
                <a:schemeClr val="tx1">
                  <a:lumMod val="85000"/>
                  <a:lumOff val="15000"/>
                </a:schemeClr>
              </a:buClr>
            </a:pPr>
            <a:r>
              <a:rPr lang="en-US" dirty="0">
                <a:solidFill>
                  <a:schemeClr val="tx1"/>
                </a:solidFill>
              </a:rPr>
              <a:t>SNVS_LP - dedicated always-powered-on domain</a:t>
            </a:r>
          </a:p>
          <a:p>
            <a:pPr marL="233363" lvl="1" indent="-233363">
              <a:buClr>
                <a:schemeClr val="tx1">
                  <a:lumMod val="85000"/>
                  <a:lumOff val="15000"/>
                </a:schemeClr>
              </a:buClr>
              <a:buFont typeface="Arial" pitchFamily="34" charset="0"/>
              <a:buChar char="•"/>
            </a:pPr>
            <a:endParaRPr lang="en-US" sz="2400" dirty="0">
              <a:solidFill>
                <a:schemeClr val="tx1"/>
              </a:solidFill>
            </a:endParaRPr>
          </a:p>
          <a:p>
            <a:pPr marL="233363" lvl="1" indent="-233363">
              <a:buClr>
                <a:schemeClr val="tx1">
                  <a:lumMod val="85000"/>
                  <a:lumOff val="15000"/>
                </a:schemeClr>
              </a:buClr>
              <a:buFont typeface="Arial" pitchFamily="34" charset="0"/>
              <a:buChar char="•"/>
            </a:pPr>
            <a:endParaRPr lang="en-US" sz="2400" dirty="0">
              <a:solidFill>
                <a:schemeClr val="tx1"/>
              </a:solidFill>
            </a:endParaRPr>
          </a:p>
          <a:p>
            <a:pPr marL="233363" lvl="1" indent="-233363">
              <a:buClr>
                <a:schemeClr val="tx1">
                  <a:lumMod val="85000"/>
                  <a:lumOff val="15000"/>
                </a:schemeClr>
              </a:buClr>
              <a:buFont typeface="Arial" pitchFamily="34" charset="0"/>
              <a:buChar char="•"/>
            </a:pPr>
            <a:endParaRPr lang="en-US" sz="2400" dirty="0">
              <a:solidFill>
                <a:schemeClr val="tx1"/>
              </a:solidFill>
            </a:endParaRPr>
          </a:p>
          <a:p>
            <a:pPr marL="233363" lvl="1" indent="-233363">
              <a:buClr>
                <a:schemeClr val="tx1">
                  <a:lumMod val="85000"/>
                  <a:lumOff val="15000"/>
                </a:schemeClr>
              </a:buClr>
              <a:buFont typeface="Arial" pitchFamily="34" charset="0"/>
              <a:buChar char="•"/>
            </a:pPr>
            <a:endParaRPr lang="en-US" sz="1800" dirty="0">
              <a:solidFill>
                <a:schemeClr val="tx1"/>
              </a:solidFill>
            </a:endParaRPr>
          </a:p>
          <a:p>
            <a:endParaRPr 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domain</a:t>
            </a:r>
          </a:p>
        </p:txBody>
      </p:sp>
      <p:sp>
        <p:nvSpPr>
          <p:cNvPr id="3" name="Text Placeholder 2"/>
          <p:cNvSpPr>
            <a:spLocks noGrp="1"/>
          </p:cNvSpPr>
          <p:nvPr>
            <p:ph type="body" sz="quarter" idx="10"/>
          </p:nvPr>
        </p:nvSpPr>
        <p:spPr/>
        <p:txBody>
          <a:bodyPr>
            <a:normAutofit fontScale="92500" lnSpcReduction="20000"/>
          </a:bodyPr>
          <a:lstStyle/>
          <a:p>
            <a:r>
              <a:rPr lang="en-US" dirty="0"/>
              <a:t>SNVS_HP – System Power Domain</a:t>
            </a:r>
          </a:p>
          <a:p>
            <a:pPr lvl="2"/>
            <a:r>
              <a:rPr lang="en-US" dirty="0">
                <a:solidFill>
                  <a:schemeClr val="tx1"/>
                </a:solidFill>
              </a:rPr>
              <a:t>IP bus interface</a:t>
            </a:r>
          </a:p>
          <a:p>
            <a:pPr lvl="2"/>
            <a:r>
              <a:rPr lang="en-US" dirty="0">
                <a:solidFill>
                  <a:schemeClr val="tx1"/>
                </a:solidFill>
              </a:rPr>
              <a:t>SNVS_LP interface</a:t>
            </a:r>
          </a:p>
          <a:p>
            <a:pPr lvl="2"/>
            <a:r>
              <a:rPr lang="en-US" dirty="0">
                <a:solidFill>
                  <a:schemeClr val="tx1"/>
                </a:solidFill>
              </a:rPr>
              <a:t>System security monitor</a:t>
            </a:r>
          </a:p>
          <a:p>
            <a:pPr lvl="2"/>
            <a:r>
              <a:rPr lang="en-US" dirty="0">
                <a:solidFill>
                  <a:schemeClr val="tx1"/>
                </a:solidFill>
              </a:rPr>
              <a:t>Master key control block</a:t>
            </a:r>
          </a:p>
          <a:p>
            <a:pPr lvl="2"/>
            <a:r>
              <a:rPr lang="en-US" dirty="0" err="1">
                <a:solidFill>
                  <a:schemeClr val="tx1"/>
                </a:solidFill>
              </a:rPr>
              <a:t>Zeroizable</a:t>
            </a:r>
            <a:r>
              <a:rPr lang="en-US" dirty="0">
                <a:solidFill>
                  <a:schemeClr val="tx1"/>
                </a:solidFill>
              </a:rPr>
              <a:t> master key programming mechanism</a:t>
            </a:r>
          </a:p>
          <a:p>
            <a:pPr lvl="2"/>
            <a:r>
              <a:rPr lang="en-US" dirty="0">
                <a:solidFill>
                  <a:schemeClr val="tx1"/>
                </a:solidFill>
              </a:rPr>
              <a:t>Real time counter with alarm</a:t>
            </a:r>
          </a:p>
          <a:p>
            <a:pPr lvl="2"/>
            <a:r>
              <a:rPr lang="en-US" dirty="0">
                <a:solidFill>
                  <a:schemeClr val="tx1"/>
                </a:solidFill>
              </a:rPr>
              <a:t>Control and status registers</a:t>
            </a:r>
            <a:endParaRPr lang="en-US" dirty="0"/>
          </a:p>
          <a:p>
            <a:r>
              <a:rPr lang="en-US" dirty="0"/>
              <a:t>SNVS_LP – Dedicated Power Domain</a:t>
            </a:r>
          </a:p>
          <a:p>
            <a:pPr lvl="2"/>
            <a:r>
              <a:rPr lang="en-US" dirty="0" err="1">
                <a:solidFill>
                  <a:schemeClr val="tx1"/>
                </a:solidFill>
              </a:rPr>
              <a:t>Zeroizable</a:t>
            </a:r>
            <a:r>
              <a:rPr lang="en-US" dirty="0">
                <a:solidFill>
                  <a:schemeClr val="tx1"/>
                </a:solidFill>
              </a:rPr>
              <a:t> master key</a:t>
            </a:r>
          </a:p>
          <a:p>
            <a:pPr lvl="2"/>
            <a:r>
              <a:rPr lang="en-US" dirty="0">
                <a:solidFill>
                  <a:schemeClr val="tx1"/>
                </a:solidFill>
              </a:rPr>
              <a:t>Secure real time counter</a:t>
            </a:r>
          </a:p>
          <a:p>
            <a:pPr lvl="2"/>
            <a:r>
              <a:rPr lang="en-US" dirty="0">
                <a:solidFill>
                  <a:schemeClr val="tx1"/>
                </a:solidFill>
              </a:rPr>
              <a:t>General purpose register</a:t>
            </a:r>
          </a:p>
          <a:p>
            <a:pPr lvl="2"/>
            <a:r>
              <a:rPr lang="en-US" dirty="0">
                <a:solidFill>
                  <a:schemeClr val="tx1"/>
                </a:solidFill>
              </a:rPr>
              <a:t> Control and status registers</a:t>
            </a:r>
          </a:p>
          <a:p>
            <a:pPr lvl="2"/>
            <a:r>
              <a:rPr lang="en-US" dirty="0">
                <a:solidFill>
                  <a:schemeClr val="tx1"/>
                </a:solidFill>
              </a:rPr>
              <a:t>Monotonic Counter</a:t>
            </a:r>
          </a:p>
          <a:p>
            <a:pPr lvl="2"/>
            <a:endParaRPr lang="en-US" dirty="0">
              <a:solidFill>
                <a:schemeClr val="tx1"/>
              </a:solidFill>
            </a:endParaRPr>
          </a:p>
          <a:p>
            <a:pPr lvl="2"/>
            <a:endParaRPr lang="en-US" dirty="0">
              <a:solidFill>
                <a:schemeClr val="tx1"/>
              </a:solidFill>
            </a:endParaRPr>
          </a:p>
          <a:p>
            <a:pPr lvl="2"/>
            <a:endParaRPr 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lstStyle/>
          <a:p>
            <a:r>
              <a:rPr lang="en-US" dirty="0"/>
              <a:t>Security State Machine (SSM)</a:t>
            </a:r>
          </a:p>
          <a:p>
            <a:pPr lvl="2"/>
            <a:r>
              <a:rPr lang="en-US" dirty="0"/>
              <a:t>Receives configuration inputs from </a:t>
            </a:r>
            <a:r>
              <a:rPr lang="en-US" dirty="0" err="1"/>
              <a:t>SoC</a:t>
            </a:r>
            <a:r>
              <a:rPr lang="en-US" dirty="0"/>
              <a:t> fuses</a:t>
            </a:r>
          </a:p>
          <a:p>
            <a:pPr lvl="2"/>
            <a:r>
              <a:rPr lang="en-US" dirty="0"/>
              <a:t>Receives security violation inputs from the various detectors in the chip</a:t>
            </a:r>
          </a:p>
          <a:p>
            <a:pPr lvl="2"/>
            <a:r>
              <a:rPr lang="en-US" dirty="0"/>
              <a:t>Tracks security state</a:t>
            </a:r>
          </a:p>
          <a:p>
            <a:pPr lvl="2"/>
            <a:r>
              <a:rPr lang="en-US" dirty="0"/>
              <a:t>Generates security state outputs to DCP and other logic within the chip</a:t>
            </a:r>
          </a:p>
          <a:p>
            <a:pPr lvl="2"/>
            <a:r>
              <a:rPr lang="en-US" dirty="0"/>
              <a:t>Can request system hard reset in case of non-recoverable violation</a:t>
            </a:r>
          </a:p>
          <a:p>
            <a:pPr lvl="2"/>
            <a:r>
              <a:rPr lang="en-US" dirty="0"/>
              <a:t>Programmable high assurance counter (HAC) to control time delay before system hard reset request generation</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lstStyle/>
          <a:p>
            <a:r>
              <a:rPr lang="en-US" sz="1200" dirty="0">
                <a:solidFill>
                  <a:schemeClr val="bg1">
                    <a:lumMod val="75000"/>
                  </a:schemeClr>
                </a:solidFill>
              </a:rPr>
              <a:t>Security State Machine (SSM)</a:t>
            </a:r>
          </a:p>
          <a:p>
            <a:r>
              <a:rPr lang="en-US" dirty="0"/>
              <a:t>Master key checking and control</a:t>
            </a:r>
          </a:p>
          <a:p>
            <a:pPr lvl="2"/>
            <a:r>
              <a:rPr lang="en-US" dirty="0"/>
              <a:t>Performs validity checks for the one-time programmable master key before allowing DCP to use it</a:t>
            </a:r>
          </a:p>
          <a:p>
            <a:pPr lvl="2"/>
            <a:r>
              <a:rPr lang="en-US" dirty="0"/>
              <a:t>Performs validity checks for the </a:t>
            </a:r>
            <a:r>
              <a:rPr lang="en-US" dirty="0" err="1"/>
              <a:t>zeroizable</a:t>
            </a:r>
            <a:r>
              <a:rPr lang="en-US" dirty="0"/>
              <a:t> master key before allowing DCP to use it</a:t>
            </a:r>
          </a:p>
          <a:p>
            <a:pPr lvl="2"/>
            <a:r>
              <a:rPr lang="en-US" dirty="0"/>
              <a:t>Selects the device-specific master key value as the OTPMK, the ZMK, or the bit-wise exclusive OR of both the OTPMK and the ZMK</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dirty="0" err="1"/>
              <a:t>Zeroizable</a:t>
            </a:r>
            <a:r>
              <a:rPr lang="en-US" dirty="0"/>
              <a:t> master key (ZMK)</a:t>
            </a:r>
          </a:p>
          <a:p>
            <a:pPr lvl="2"/>
            <a:r>
              <a:rPr lang="en-US" dirty="0"/>
              <a:t>The ZMK value can be programmed via software or via a hardware interface to DCP's random number generator</a:t>
            </a:r>
          </a:p>
          <a:p>
            <a:pPr lvl="2"/>
            <a:r>
              <a:rPr lang="en-US" dirty="0"/>
              <a:t>The ZMK value can be selected for use in encapsulating or </a:t>
            </a:r>
            <a:r>
              <a:rPr lang="en-US" dirty="0" err="1"/>
              <a:t>decapsulating</a:t>
            </a:r>
            <a:r>
              <a:rPr lang="en-US" dirty="0"/>
              <a:t> DCP blobs</a:t>
            </a:r>
          </a:p>
          <a:p>
            <a:pPr lvl="2"/>
            <a:r>
              <a:rPr lang="en-US" dirty="0"/>
              <a:t>The ZMK value is </a:t>
            </a:r>
            <a:r>
              <a:rPr lang="en-US" dirty="0" err="1"/>
              <a:t>zeroized</a:t>
            </a:r>
            <a:r>
              <a:rPr lang="en-US" dirty="0"/>
              <a:t> when a security violation occurs</a:t>
            </a:r>
          </a:p>
          <a:p>
            <a:pPr lvl="2"/>
            <a:r>
              <a:rPr lang="en-US" dirty="0"/>
              <a:t>If the SNVS_LP power input is connected to an uninterrupted power supply (see SNVS power domains), the value is maintained even when the main </a:t>
            </a:r>
            <a:r>
              <a:rPr lang="en-US" dirty="0" err="1"/>
              <a:t>SoC</a:t>
            </a:r>
            <a:r>
              <a:rPr lang="en-US" dirty="0"/>
              <a:t> is powered off.</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fontScale="92500"/>
          </a:bodyPr>
          <a:lstStyle/>
          <a:p>
            <a:r>
              <a:rPr lang="en-US" sz="1300" dirty="0">
                <a:solidFill>
                  <a:schemeClr val="bg1">
                    <a:lumMod val="75000"/>
                  </a:schemeClr>
                </a:solidFill>
              </a:rPr>
              <a:t>Security State Machine (SSM)</a:t>
            </a:r>
          </a:p>
          <a:p>
            <a:r>
              <a:rPr lang="en-US" sz="1300" dirty="0">
                <a:solidFill>
                  <a:schemeClr val="bg1">
                    <a:lumMod val="75000"/>
                  </a:schemeClr>
                </a:solidFill>
              </a:rPr>
              <a:t>Master key checking and control</a:t>
            </a:r>
          </a:p>
          <a:p>
            <a:r>
              <a:rPr lang="en-US" sz="1300" dirty="0" err="1">
                <a:solidFill>
                  <a:schemeClr val="bg1">
                    <a:lumMod val="75000"/>
                  </a:schemeClr>
                </a:solidFill>
              </a:rPr>
              <a:t>Zeroizable</a:t>
            </a:r>
            <a:r>
              <a:rPr lang="en-US" sz="1300" dirty="0">
                <a:solidFill>
                  <a:schemeClr val="bg1">
                    <a:lumMod val="75000"/>
                  </a:schemeClr>
                </a:solidFill>
              </a:rPr>
              <a:t> master key (ZMK)</a:t>
            </a:r>
          </a:p>
          <a:p>
            <a:r>
              <a:rPr lang="en-US" dirty="0"/>
              <a:t>Secure real time counter (SRTC)</a:t>
            </a:r>
          </a:p>
          <a:p>
            <a:pPr lvl="2"/>
            <a:r>
              <a:rPr lang="en-US" dirty="0"/>
              <a:t>The SRTC is driven by a dedicated clock that is functionally independent of the chip configuration.</a:t>
            </a:r>
          </a:p>
          <a:p>
            <a:pPr lvl="2"/>
            <a:r>
              <a:rPr lang="en-US" dirty="0"/>
              <a:t>The SRTC does not rollover. Instead the SRTC logic issues an alarm if the SRTC reaches its maximum value.</a:t>
            </a:r>
          </a:p>
          <a:p>
            <a:pPr lvl="2"/>
            <a:r>
              <a:rPr lang="en-US" dirty="0"/>
              <a:t>Programmable time alarm interrupt</a:t>
            </a:r>
          </a:p>
          <a:p>
            <a:pPr lvl="2"/>
            <a:r>
              <a:rPr lang="en-US" dirty="0"/>
              <a:t>Software can program the SRTC to generate an interrupt at a specific time.</a:t>
            </a:r>
          </a:p>
          <a:p>
            <a:pPr lvl="2"/>
            <a:r>
              <a:rPr lang="en-US" dirty="0"/>
              <a:t>If the main </a:t>
            </a:r>
            <a:r>
              <a:rPr lang="en-US" dirty="0" err="1"/>
              <a:t>SoC</a:t>
            </a:r>
            <a:r>
              <a:rPr lang="en-US" dirty="0"/>
              <a:t> is powered down at the programmed alarm time and the wake-up external alarm is enabled, the SRTC generates a wake-up alarm via an external pin. (Assuming that the SNVS_LP power input is connected to an uninterrupted power supply, see SNVS power domains)</a:t>
            </a:r>
          </a:p>
          <a:p>
            <a:r>
              <a:rPr lang="en-US" dirty="0"/>
              <a:t>• The SRTC value is marked as invalid if an SNVS tamper event is detected.</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dirty="0"/>
              <a:t>Real time counter (RTC)</a:t>
            </a:r>
          </a:p>
          <a:p>
            <a:r>
              <a:rPr lang="en-US" dirty="0"/>
              <a:t>• The RTC is driven by a dedicated clock, which is off when the</a:t>
            </a:r>
          </a:p>
          <a:p>
            <a:r>
              <a:rPr lang="en-US" dirty="0"/>
              <a:t>system power is down.</a:t>
            </a:r>
          </a:p>
          <a:p>
            <a:pPr lvl="2"/>
            <a:r>
              <a:rPr lang="en-US" dirty="0"/>
              <a:t>The RTC can be synchronized to the value of the Secure Real Time Counter.</a:t>
            </a:r>
          </a:p>
          <a:p>
            <a:pPr lvl="2"/>
            <a:r>
              <a:rPr lang="en-US" dirty="0"/>
              <a:t>Programmable time alarm interrupt</a:t>
            </a:r>
          </a:p>
          <a:p>
            <a:pPr lvl="2"/>
            <a:r>
              <a:rPr lang="en-US" dirty="0"/>
              <a:t>Periodic interrupt can be generated with software-selected frequency.</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sz="1200" dirty="0">
                <a:solidFill>
                  <a:schemeClr val="bg1">
                    <a:lumMod val="75000"/>
                  </a:schemeClr>
                </a:solidFill>
              </a:rPr>
              <a:t>Real time counter (RTC)</a:t>
            </a:r>
          </a:p>
          <a:p>
            <a:r>
              <a:rPr lang="en-US" dirty="0"/>
              <a:t>Monotonic counter</a:t>
            </a:r>
          </a:p>
          <a:p>
            <a:pPr lvl="2"/>
            <a:r>
              <a:rPr lang="en-US" dirty="0"/>
              <a:t>The monotonic counter can only increment.</a:t>
            </a:r>
          </a:p>
          <a:p>
            <a:pPr lvl="2"/>
            <a:r>
              <a:rPr lang="en-US" dirty="0"/>
              <a:t>The monotonic counter does not rollover. Instead the monotonic counter logic issues an alarm if the monotonic counter reaches its maximum value.</a:t>
            </a:r>
          </a:p>
          <a:p>
            <a:pPr lvl="2"/>
            <a:r>
              <a:rPr lang="en-US" dirty="0"/>
              <a:t>The monotonic counter value is marked as invalid if an SNVS tamper event is detected.</a:t>
            </a:r>
          </a:p>
          <a:p>
            <a:pPr lvl="2"/>
            <a:r>
              <a:rPr lang="en-US" dirty="0"/>
              <a:t>If the SNVS_LP power input is connected to an uninterrupted power supply (see SNVS power domains), the monotonic counter value is retained even if the main chip is powered down.</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5600" y="1074189"/>
            <a:ext cx="8599318" cy="4801094"/>
          </a:xfrm>
        </p:spPr>
        <p:txBody>
          <a:bodyPr>
            <a:normAutofit/>
          </a:bodyPr>
          <a:lstStyle/>
          <a:p>
            <a:pPr marL="171450" indent="-171450"/>
            <a:r>
              <a:rPr lang="en-US" altLang="zh-CN" dirty="0"/>
              <a:t>SNVS (Secure Non-volatile Storage)</a:t>
            </a:r>
          </a:p>
          <a:p>
            <a:pPr lvl="2"/>
            <a:r>
              <a:rPr lang="en-US" altLang="zh-CN" dirty="0"/>
              <a:t>Provides a non-volatile real-time clock maintained by a coin-cell battery during system power down for using in both the secure and non-secure platforms</a:t>
            </a:r>
          </a:p>
          <a:p>
            <a:pPr lvl="2"/>
            <a:r>
              <a:rPr lang="en-US" altLang="zh-CN" dirty="0"/>
              <a:t>Protects the real-time clock against rollback attacks in time-sensitive protocols such as DRM and PKI</a:t>
            </a:r>
          </a:p>
          <a:p>
            <a:pPr lvl="2"/>
            <a:r>
              <a:rPr lang="en-US" altLang="zh-CN" dirty="0"/>
              <a:t>Deters replay attacks in time-independent protocols such as certification or firmware revocation</a:t>
            </a:r>
          </a:p>
          <a:p>
            <a:pPr lvl="2"/>
            <a:r>
              <a:rPr lang="en-US" altLang="zh-CN" dirty="0"/>
              <a:t>Controls the access to the OTP master secret key used by the DCP to protect confidential data in the off-chip storage</a:t>
            </a:r>
          </a:p>
          <a:p>
            <a:pPr lvl="2"/>
            <a:r>
              <a:rPr lang="en-US" altLang="zh-CN" dirty="0"/>
              <a:t>Provides non-volatile highly protected storage for an alternative master secret key</a:t>
            </a:r>
          </a:p>
          <a:p>
            <a:pPr marL="340916" lvl="1" indent="-171450">
              <a:buNone/>
            </a:pPr>
            <a:endParaRPr lang="en-US" sz="1400" dirty="0"/>
          </a:p>
          <a:p>
            <a:pPr lvl="2"/>
            <a:endParaRPr lang="en-US" altLang="zh-CN" sz="2400" dirty="0"/>
          </a:p>
          <a:p>
            <a:pPr lvl="2"/>
            <a:endParaRPr lang="en-US" altLang="zh-CN" sz="2400" dirty="0"/>
          </a:p>
          <a:p>
            <a:pPr marL="0" indent="0">
              <a:buNone/>
              <a:tabLst>
                <a:tab pos="85725" algn="l"/>
              </a:tabLst>
            </a:pPr>
            <a:endParaRPr lang="en-US" dirty="0"/>
          </a:p>
        </p:txBody>
      </p:sp>
      <p:sp>
        <p:nvSpPr>
          <p:cNvPr id="4" name="Title 3"/>
          <p:cNvSpPr>
            <a:spLocks noGrp="1"/>
          </p:cNvSpPr>
          <p:nvPr>
            <p:ph type="title"/>
          </p:nvPr>
        </p:nvSpPr>
        <p:spPr/>
        <p:txBody>
          <a:bodyPr/>
          <a:lstStyle/>
          <a:p>
            <a:r>
              <a:rPr lang="en-US" dirty="0"/>
              <a:t>Security Features (continued)</a:t>
            </a:r>
          </a:p>
        </p:txBody>
      </p:sp>
    </p:spTree>
    <p:extLst>
      <p:ext uri="{BB962C8B-B14F-4D97-AF65-F5344CB8AC3E}">
        <p14:creationId xmlns:p14="http://schemas.microsoft.com/office/powerpoint/2010/main" val="211211699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sz="1200" dirty="0">
                <a:solidFill>
                  <a:schemeClr val="bg1">
                    <a:lumMod val="75000"/>
                  </a:schemeClr>
                </a:solidFill>
              </a:rPr>
              <a:t>Real time counter (RTC)</a:t>
            </a:r>
          </a:p>
          <a:p>
            <a:r>
              <a:rPr lang="en-US" sz="1200" dirty="0">
                <a:solidFill>
                  <a:schemeClr val="bg1">
                    <a:lumMod val="75000"/>
                  </a:schemeClr>
                </a:solidFill>
              </a:rPr>
              <a:t>Monotonic counter</a:t>
            </a:r>
          </a:p>
          <a:p>
            <a:r>
              <a:rPr lang="en-US" dirty="0"/>
              <a:t>General-purpose register</a:t>
            </a:r>
          </a:p>
          <a:p>
            <a:pPr lvl="2"/>
            <a:r>
              <a:rPr lang="en-US" dirty="0"/>
              <a:t>The general-purpose register is available to software to store 128 bits of data.</a:t>
            </a:r>
          </a:p>
          <a:p>
            <a:pPr lvl="2"/>
            <a:r>
              <a:rPr lang="en-US" dirty="0"/>
              <a:t>The general-purpose register is </a:t>
            </a:r>
            <a:r>
              <a:rPr lang="en-US" dirty="0" err="1"/>
              <a:t>zeroized</a:t>
            </a:r>
            <a:r>
              <a:rPr lang="en-US" dirty="0"/>
              <a:t> when a security violation is detected.</a:t>
            </a:r>
          </a:p>
          <a:p>
            <a:pPr lvl="2"/>
            <a:r>
              <a:rPr lang="en-US" dirty="0"/>
              <a:t>If the SNVS_LP power input is connected to an uninterrupted power supply (</a:t>
            </a:r>
            <a:r>
              <a:rPr lang="en-US" dirty="0" err="1"/>
              <a:t>seeSNVS</a:t>
            </a:r>
            <a:r>
              <a:rPr lang="en-US" dirty="0"/>
              <a:t> power domains), the general-purpose register value is retained even if the main chip is powered down.</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sz="1200" dirty="0">
                <a:solidFill>
                  <a:schemeClr val="bg1">
                    <a:lumMod val="75000"/>
                  </a:schemeClr>
                </a:solidFill>
              </a:rPr>
              <a:t>Real time counter (RTC)</a:t>
            </a:r>
          </a:p>
          <a:p>
            <a:r>
              <a:rPr lang="en-US" sz="1200" dirty="0">
                <a:solidFill>
                  <a:schemeClr val="bg1">
                    <a:lumMod val="75000"/>
                  </a:schemeClr>
                </a:solidFill>
              </a:rPr>
              <a:t>Monotonic counter</a:t>
            </a:r>
          </a:p>
          <a:p>
            <a:r>
              <a:rPr lang="en-US" sz="1200" dirty="0">
                <a:solidFill>
                  <a:schemeClr val="bg1">
                    <a:lumMod val="75000"/>
                  </a:schemeClr>
                </a:solidFill>
              </a:rPr>
              <a:t>General-purpose register</a:t>
            </a:r>
          </a:p>
          <a:p>
            <a:r>
              <a:rPr lang="en-US" dirty="0"/>
              <a:t>Register access restrictions</a:t>
            </a:r>
          </a:p>
          <a:p>
            <a:pPr lvl="2"/>
            <a:r>
              <a:rPr lang="en-US" dirty="0"/>
              <a:t>Registers can be programmed only when the SNVS is in functional state, i.e. not in scan mode.</a:t>
            </a:r>
          </a:p>
          <a:p>
            <a:pPr lvl="2"/>
            <a:r>
              <a:rPr lang="en-US" dirty="0"/>
              <a:t>Some registers/values can be written only once per boot cycle.</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sz="1200" dirty="0">
                <a:solidFill>
                  <a:schemeClr val="bg1">
                    <a:lumMod val="75000"/>
                  </a:schemeClr>
                </a:solidFill>
              </a:rPr>
              <a:t>Real time counter (RTC)</a:t>
            </a:r>
          </a:p>
          <a:p>
            <a:r>
              <a:rPr lang="en-US" sz="1200" dirty="0">
                <a:solidFill>
                  <a:schemeClr val="bg1">
                    <a:lumMod val="75000"/>
                  </a:schemeClr>
                </a:solidFill>
              </a:rPr>
              <a:t>Monotonic counter</a:t>
            </a:r>
          </a:p>
          <a:p>
            <a:r>
              <a:rPr lang="en-US" sz="1200" dirty="0">
                <a:solidFill>
                  <a:schemeClr val="bg1">
                    <a:lumMod val="75000"/>
                  </a:schemeClr>
                </a:solidFill>
              </a:rPr>
              <a:t>General-purpose register</a:t>
            </a:r>
          </a:p>
          <a:p>
            <a:r>
              <a:rPr lang="en-US" sz="1200" dirty="0">
                <a:solidFill>
                  <a:schemeClr val="bg1">
                    <a:lumMod val="75000"/>
                  </a:schemeClr>
                </a:solidFill>
              </a:rPr>
              <a:t>Register access restrictions</a:t>
            </a:r>
          </a:p>
          <a:p>
            <a:r>
              <a:rPr lang="en-US" dirty="0"/>
              <a:t>Violation/tamper detection and reporting</a:t>
            </a:r>
          </a:p>
          <a:p>
            <a:pPr lvl="2"/>
            <a:r>
              <a:rPr lang="en-US" dirty="0"/>
              <a:t>Detects the following security violations</a:t>
            </a:r>
          </a:p>
          <a:p>
            <a:pPr lvl="2"/>
            <a:r>
              <a:rPr lang="en-US" dirty="0"/>
              <a:t>Direct connections to DCP to lock out access to the OTPMK/ZMK and force </a:t>
            </a:r>
            <a:r>
              <a:rPr lang="en-US" dirty="0" err="1"/>
              <a:t>zeroization</a:t>
            </a:r>
            <a:r>
              <a:rPr lang="en-US" dirty="0"/>
              <a:t> of sensitive information</a:t>
            </a:r>
          </a:p>
          <a:p>
            <a:pPr lvl="2"/>
            <a:r>
              <a:rPr lang="en-US" dirty="0"/>
              <a:t>Configurable triggers a device hard reset</a:t>
            </a:r>
          </a:p>
          <a:p>
            <a:pPr lvl="2"/>
            <a:r>
              <a:rPr lang="en-US" dirty="0"/>
              <a:t>Configurable reports to software (interrupts) all security violation and functional events</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a:bodyPr>
          <a:lstStyle/>
          <a:p>
            <a:r>
              <a:rPr lang="en-US" sz="1200" dirty="0">
                <a:solidFill>
                  <a:schemeClr val="bg1">
                    <a:lumMod val="75000"/>
                  </a:schemeClr>
                </a:solidFill>
              </a:rPr>
              <a:t>Security State Machine (SSM)</a:t>
            </a:r>
          </a:p>
          <a:p>
            <a:r>
              <a:rPr lang="en-US" sz="1200" dirty="0">
                <a:solidFill>
                  <a:schemeClr val="bg1">
                    <a:lumMod val="75000"/>
                  </a:schemeClr>
                </a:solidFill>
              </a:rPr>
              <a:t>Master key checking and control</a:t>
            </a:r>
          </a:p>
          <a:p>
            <a:r>
              <a:rPr lang="en-US" sz="1200" dirty="0" err="1">
                <a:solidFill>
                  <a:schemeClr val="bg1">
                    <a:lumMod val="75000"/>
                  </a:schemeClr>
                </a:solidFill>
              </a:rPr>
              <a:t>Zeroizable</a:t>
            </a:r>
            <a:r>
              <a:rPr lang="en-US" sz="1200" dirty="0">
                <a:solidFill>
                  <a:schemeClr val="bg1">
                    <a:lumMod val="75000"/>
                  </a:schemeClr>
                </a:solidFill>
              </a:rPr>
              <a:t> master key (ZMK)</a:t>
            </a:r>
          </a:p>
          <a:p>
            <a:r>
              <a:rPr lang="en-US" sz="1200" dirty="0">
                <a:solidFill>
                  <a:schemeClr val="bg1">
                    <a:lumMod val="75000"/>
                  </a:schemeClr>
                </a:solidFill>
              </a:rPr>
              <a:t>Secure real time counter (SRTC)</a:t>
            </a:r>
          </a:p>
          <a:p>
            <a:r>
              <a:rPr lang="en-US" sz="1200" dirty="0">
                <a:solidFill>
                  <a:schemeClr val="bg1">
                    <a:lumMod val="75000"/>
                  </a:schemeClr>
                </a:solidFill>
              </a:rPr>
              <a:t>Real time counter (RTC)</a:t>
            </a:r>
          </a:p>
          <a:p>
            <a:r>
              <a:rPr lang="en-US" sz="1200" dirty="0">
                <a:solidFill>
                  <a:schemeClr val="bg1">
                    <a:lumMod val="75000"/>
                  </a:schemeClr>
                </a:solidFill>
              </a:rPr>
              <a:t>Monotonic counter</a:t>
            </a:r>
          </a:p>
          <a:p>
            <a:r>
              <a:rPr lang="en-US" sz="1200" dirty="0">
                <a:solidFill>
                  <a:schemeClr val="bg1">
                    <a:lumMod val="75000"/>
                  </a:schemeClr>
                </a:solidFill>
              </a:rPr>
              <a:t>General-purpose register</a:t>
            </a:r>
          </a:p>
          <a:p>
            <a:r>
              <a:rPr lang="en-US" sz="1200" dirty="0">
                <a:solidFill>
                  <a:schemeClr val="bg1">
                    <a:lumMod val="75000"/>
                  </a:schemeClr>
                </a:solidFill>
              </a:rPr>
              <a:t>Register access restrictions</a:t>
            </a:r>
          </a:p>
          <a:p>
            <a:r>
              <a:rPr lang="en-US" sz="1200" dirty="0">
                <a:solidFill>
                  <a:schemeClr val="bg1">
                    <a:lumMod val="75000"/>
                  </a:schemeClr>
                </a:solidFill>
              </a:rPr>
              <a:t>Violation/tamper detection and reporting</a:t>
            </a:r>
          </a:p>
          <a:p>
            <a:r>
              <a:rPr lang="en-US" dirty="0"/>
              <a:t>Wakeup from power off</a:t>
            </a:r>
          </a:p>
          <a:p>
            <a:pPr lvl="2"/>
            <a:r>
              <a:rPr lang="en-US" dirty="0"/>
              <a:t>Input signal from off chip requests SNVS_LP to power on the main </a:t>
            </a:r>
            <a:r>
              <a:rPr lang="en-US" dirty="0" err="1"/>
              <a:t>SoC</a:t>
            </a:r>
            <a:r>
              <a:rPr lang="en-US" dirty="0"/>
              <a:t> (Assuming that the SNVS_LP power input is connected to an uninterrupted power supply (see SNVS power domains).</a:t>
            </a:r>
          </a:p>
          <a:p>
            <a:pPr lvl="2"/>
            <a:r>
              <a:rPr lang="en-US" dirty="0"/>
              <a:t>Hardware denounces the input signal using software-specified signal bounce characteristics</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policy</a:t>
            </a:r>
          </a:p>
        </p:txBody>
      </p:sp>
      <p:sp>
        <p:nvSpPr>
          <p:cNvPr id="3" name="Text Placeholder 2"/>
          <p:cNvSpPr>
            <a:spLocks noGrp="1"/>
          </p:cNvSpPr>
          <p:nvPr>
            <p:ph type="body" sz="quarter" idx="10"/>
          </p:nvPr>
        </p:nvSpPr>
        <p:spPr/>
        <p:txBody>
          <a:bodyPr>
            <a:normAutofit/>
          </a:bodyPr>
          <a:lstStyle/>
          <a:p>
            <a:r>
              <a:rPr lang="en-US" dirty="0"/>
              <a:t>The nature of the response to various types of security relevant events can be set by configuring the SNVS security policy appropriately</a:t>
            </a:r>
          </a:p>
          <a:p>
            <a:r>
              <a:rPr lang="en-US" dirty="0"/>
              <a:t>"Security Violation" inputs when </a:t>
            </a:r>
            <a:r>
              <a:rPr lang="en-US" dirty="0" err="1"/>
              <a:t>SoC</a:t>
            </a:r>
            <a:r>
              <a:rPr lang="en-US" dirty="0"/>
              <a:t> power is on:</a:t>
            </a:r>
          </a:p>
          <a:p>
            <a:pPr lvl="2"/>
            <a:r>
              <a:rPr lang="en-US" dirty="0"/>
              <a:t>OTPMK Hamming code error – internal source</a:t>
            </a:r>
          </a:p>
          <a:p>
            <a:pPr lvl="2"/>
            <a:r>
              <a:rPr lang="en-US" dirty="0"/>
              <a:t>ZMK Hamming code error – internal source</a:t>
            </a:r>
          </a:p>
          <a:p>
            <a:pPr lvl="2"/>
            <a:r>
              <a:rPr lang="en-US" dirty="0"/>
              <a:t>Security Violation 0/1/2/3/4/5 – external source</a:t>
            </a:r>
          </a:p>
          <a:p>
            <a:pPr lvl="2"/>
            <a:r>
              <a:rPr lang="en-US" dirty="0"/>
              <a:t>Software Violation – SNVS_HP Command register (HPCOMR).</a:t>
            </a:r>
          </a:p>
          <a:p>
            <a:r>
              <a:rPr lang="en-US" dirty="0"/>
              <a:t>"Security Violation" inputs when </a:t>
            </a:r>
            <a:r>
              <a:rPr lang="en-US" dirty="0" err="1"/>
              <a:t>SoC</a:t>
            </a:r>
            <a:r>
              <a:rPr lang="en-US" dirty="0"/>
              <a:t> power is off:</a:t>
            </a:r>
          </a:p>
          <a:p>
            <a:pPr lvl="2"/>
            <a:r>
              <a:rPr lang="en-US" dirty="0"/>
              <a:t>Power Glitch Violation – external source</a:t>
            </a:r>
          </a:p>
          <a:p>
            <a:pPr lvl="2"/>
            <a:r>
              <a:rPr lang="en-US" dirty="0"/>
              <a:t>SRTC Rollover Violation – internal source </a:t>
            </a:r>
          </a:p>
          <a:p>
            <a:pPr lvl="2"/>
            <a:r>
              <a:rPr lang="en-US" dirty="0"/>
              <a:t>MC Rollover Violation – internal source </a:t>
            </a:r>
          </a:p>
          <a:p>
            <a:endParaRPr lang="en-US"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Key checking and control</a:t>
            </a:r>
          </a:p>
        </p:txBody>
      </p:sp>
      <p:sp>
        <p:nvSpPr>
          <p:cNvPr id="3" name="Text Placeholder 2"/>
          <p:cNvSpPr>
            <a:spLocks noGrp="1"/>
          </p:cNvSpPr>
          <p:nvPr>
            <p:ph type="body" sz="quarter" idx="10"/>
          </p:nvPr>
        </p:nvSpPr>
        <p:spPr/>
        <p:txBody>
          <a:bodyPr/>
          <a:lstStyle/>
          <a:p>
            <a:r>
              <a:rPr lang="en-US" dirty="0"/>
              <a:t>when DCP is in the Trusted or Secure mode the key value used is the Master Key supplied by the SNVS</a:t>
            </a:r>
          </a:p>
          <a:p>
            <a:r>
              <a:rPr lang="en-US" dirty="0"/>
              <a:t>the Master Key supplied to DCP comes from one of the following sources:</a:t>
            </a:r>
          </a:p>
          <a:p>
            <a:pPr lvl="2"/>
            <a:r>
              <a:rPr lang="en-US" dirty="0"/>
              <a:t>One Time Programmable Master Key (OTPMK)</a:t>
            </a:r>
          </a:p>
          <a:p>
            <a:pPr lvl="2"/>
            <a:r>
              <a:rPr lang="en-US" dirty="0" err="1"/>
              <a:t>Zeroizable</a:t>
            </a:r>
            <a:r>
              <a:rPr lang="en-US" dirty="0"/>
              <a:t> Master Key (ZMK)</a:t>
            </a:r>
          </a:p>
          <a:p>
            <a:pPr lvl="2"/>
            <a:r>
              <a:rPr lang="en-US" dirty="0"/>
              <a:t>Combined Master Key (CMK)</a:t>
            </a:r>
          </a:p>
          <a:p>
            <a:r>
              <a:rPr lang="en-US" dirty="0"/>
              <a:t>the Master Key is used by the DCP only as a key derivation key, and only during blob operations</a:t>
            </a:r>
          </a:p>
          <a:p>
            <a:pPr lvl="2"/>
            <a:endParaRPr lang="en-US"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and Initialization</a:t>
            </a:r>
          </a:p>
        </p:txBody>
      </p:sp>
      <p:sp>
        <p:nvSpPr>
          <p:cNvPr id="3" name="Text Placeholder 2"/>
          <p:cNvSpPr>
            <a:spLocks noGrp="1"/>
          </p:cNvSpPr>
          <p:nvPr>
            <p:ph type="body" sz="quarter" idx="10"/>
          </p:nvPr>
        </p:nvSpPr>
        <p:spPr/>
        <p:txBody>
          <a:bodyPr/>
          <a:lstStyle/>
          <a:p>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1905000" y="628650"/>
            <a:ext cx="8382000" cy="5600700"/>
          </a:xfrm>
          <a:prstGeom prst="rect">
            <a:avLst/>
          </a:prstGeom>
          <a:noFill/>
          <a:ln w="9525">
            <a:noFill/>
            <a:miter lim="800000"/>
            <a:headEnd/>
            <a:tailEnd/>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State Machine</a:t>
            </a:r>
          </a:p>
        </p:txBody>
      </p:sp>
      <p:sp>
        <p:nvSpPr>
          <p:cNvPr id="3" name="Text Placeholder 2"/>
          <p:cNvSpPr>
            <a:spLocks noGrp="1"/>
          </p:cNvSpPr>
          <p:nvPr>
            <p:ph type="body" sz="quarter" idx="10"/>
          </p:nvPr>
        </p:nvSpPr>
        <p:spPr/>
        <p:txBody>
          <a:bodyPr/>
          <a:lstStyle/>
          <a:p>
            <a:endParaRPr lang="en-US" dirty="0"/>
          </a:p>
        </p:txBody>
      </p:sp>
      <p:pic>
        <p:nvPicPr>
          <p:cNvPr id="64514" name="Picture 2"/>
          <p:cNvPicPr>
            <a:picLocks noChangeAspect="1" noChangeArrowheads="1"/>
          </p:cNvPicPr>
          <p:nvPr/>
        </p:nvPicPr>
        <p:blipFill>
          <a:blip r:embed="rId3" cstate="print"/>
          <a:srcRect/>
          <a:stretch>
            <a:fillRect/>
          </a:stretch>
        </p:blipFill>
        <p:spPr bwMode="auto">
          <a:xfrm>
            <a:off x="2552700" y="347663"/>
            <a:ext cx="7086600" cy="6162675"/>
          </a:xfrm>
          <a:prstGeom prst="rect">
            <a:avLst/>
          </a:prstGeom>
          <a:noFill/>
          <a:ln w="9525">
            <a:noFill/>
            <a:miter lim="800000"/>
            <a:headEnd/>
            <a:tailEnd/>
          </a:ln>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glitch detector</a:t>
            </a:r>
          </a:p>
        </p:txBody>
      </p:sp>
      <p:sp>
        <p:nvSpPr>
          <p:cNvPr id="3" name="Text Placeholder 2"/>
          <p:cNvSpPr>
            <a:spLocks noGrp="1"/>
          </p:cNvSpPr>
          <p:nvPr>
            <p:ph type="body" sz="quarter" idx="10"/>
          </p:nvPr>
        </p:nvSpPr>
        <p:spPr/>
        <p:txBody>
          <a:bodyPr/>
          <a:lstStyle/>
          <a:p>
            <a:r>
              <a:rPr lang="en-US" dirty="0"/>
              <a:t>The mechanism works as follows:</a:t>
            </a:r>
          </a:p>
          <a:p>
            <a:pPr lvl="2"/>
            <a:r>
              <a:rPr lang="en-US" dirty="0"/>
              <a:t>The PGD register (LPPGDR) is loaded to the known specific value 4173_6166h as part of the SNVS initialization process.</a:t>
            </a:r>
          </a:p>
          <a:p>
            <a:pPr lvl="2"/>
            <a:r>
              <a:rPr lang="en-US" dirty="0"/>
              <a:t>This register's value is compared to a hardwired value to detect a glitch in the LP power supply.</a:t>
            </a:r>
          </a:p>
        </p:txBody>
      </p:sp>
      <p:pic>
        <p:nvPicPr>
          <p:cNvPr id="63490" name="Picture 2"/>
          <p:cNvPicPr>
            <a:picLocks noChangeAspect="1" noChangeArrowheads="1"/>
          </p:cNvPicPr>
          <p:nvPr/>
        </p:nvPicPr>
        <p:blipFill>
          <a:blip r:embed="rId3" cstate="print"/>
          <a:srcRect/>
          <a:stretch>
            <a:fillRect/>
          </a:stretch>
        </p:blipFill>
        <p:spPr bwMode="auto">
          <a:xfrm>
            <a:off x="2915368" y="4000140"/>
            <a:ext cx="5981700" cy="1790700"/>
          </a:xfrm>
          <a:prstGeom prst="rect">
            <a:avLst/>
          </a:prstGeom>
          <a:noFill/>
          <a:ln w="9525">
            <a:noFill/>
            <a:miter lim="800000"/>
            <a:headEnd/>
            <a:tailEnd/>
          </a:ln>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OCOTP</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HAB</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Text Placeholder 2"/>
          <p:cNvSpPr>
            <a:spLocks noGrp="1"/>
          </p:cNvSpPr>
          <p:nvPr>
            <p:ph type="body" sz="quarter" idx="10"/>
          </p:nvPr>
        </p:nvSpPr>
        <p:spPr/>
        <p:txBody>
          <a:bodyPr/>
          <a:lstStyle/>
          <a:p>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3138308" y="1070125"/>
            <a:ext cx="5553075" cy="4562475"/>
          </a:xfrm>
          <a:prstGeom prst="rect">
            <a:avLst/>
          </a:prstGeom>
          <a:noFill/>
          <a:ln w="9525">
            <a:noFill/>
            <a:miter lim="800000"/>
            <a:headEnd/>
            <a:tailEnd/>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lstStyle/>
          <a:p>
            <a:r>
              <a:rPr lang="en-US" dirty="0"/>
              <a:t>32-bit word restricted program and read to of </a:t>
            </a:r>
            <a:r>
              <a:rPr lang="en-US" dirty="0" err="1"/>
              <a:t>eFuse</a:t>
            </a:r>
            <a:r>
              <a:rPr lang="en-US" dirty="0"/>
              <a:t> OTP</a:t>
            </a:r>
          </a:p>
          <a:p>
            <a:r>
              <a:rPr lang="en-US" dirty="0"/>
              <a:t>Loading and housing of fuse content into shadow registers</a:t>
            </a:r>
          </a:p>
          <a:p>
            <a:r>
              <a:rPr lang="en-US" dirty="0"/>
              <a:t>Memory-mapped(restricted) access to shadow registers</a:t>
            </a:r>
          </a:p>
          <a:p>
            <a:r>
              <a:rPr lang="en-US" dirty="0"/>
              <a:t>Generation of HWV_FUSE and HWV_REG bus which is made of up volatile PIO register based “fuses”. The HWV_REG bits come from the SCS register</a:t>
            </a:r>
          </a:p>
          <a:p>
            <a:r>
              <a:rPr lang="en-US" dirty="0"/>
              <a:t>Generation of STICKY_REG which consists of sticky register bits</a:t>
            </a:r>
          </a:p>
          <a:p>
            <a:r>
              <a:rPr lang="en-US" dirty="0"/>
              <a:t>Provides program-protect and read-protect </a:t>
            </a:r>
            <a:r>
              <a:rPr lang="en-US" dirty="0" err="1"/>
              <a:t>eFuse</a:t>
            </a:r>
            <a:endParaRPr lang="en-US" dirty="0"/>
          </a:p>
          <a:p>
            <a:r>
              <a:rPr lang="en-US" dirty="0"/>
              <a:t>Provides override and read protection of shadow registers</a:t>
            </a:r>
          </a:p>
          <a:p>
            <a:r>
              <a:rPr lang="en-US" dirty="0"/>
              <a:t>CRC32 test for read-lock fuse content</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t>
            </a:r>
          </a:p>
        </p:txBody>
      </p:sp>
      <p:sp>
        <p:nvSpPr>
          <p:cNvPr id="3" name="Text Placeholder 2"/>
          <p:cNvSpPr>
            <a:spLocks noGrp="1"/>
          </p:cNvSpPr>
          <p:nvPr>
            <p:ph type="body" sz="quarter" idx="10"/>
          </p:nvPr>
        </p:nvSpPr>
        <p:spPr/>
        <p:txBody>
          <a:bodyPr/>
          <a:lstStyle/>
          <a:p>
            <a:r>
              <a:rPr lang="en-US" dirty="0"/>
              <a:t>Shadow register reload</a:t>
            </a:r>
          </a:p>
          <a:p>
            <a:r>
              <a:rPr lang="en-US" dirty="0"/>
              <a:t>Fuse and Shadow register read</a:t>
            </a:r>
          </a:p>
          <a:p>
            <a:r>
              <a:rPr lang="en-US" dirty="0"/>
              <a:t>Fuse and Shadow register write</a:t>
            </a:r>
          </a:p>
          <a:p>
            <a:pPr lvl="2"/>
            <a:r>
              <a:rPr lang="en-US" dirty="0"/>
              <a:t>Write </a:t>
            </a:r>
            <a:r>
              <a:rPr lang="en-US" dirty="0" err="1"/>
              <a:t>postamble</a:t>
            </a:r>
            <a:endParaRPr lang="en-US" dirty="0"/>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err="1"/>
              <a:t>eFuSE</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OTP Memory Footprint</a:t>
            </a:r>
          </a:p>
        </p:txBody>
      </p:sp>
      <p:sp>
        <p:nvSpPr>
          <p:cNvPr id="3" name="Text Placeholder 2"/>
          <p:cNvSpPr>
            <a:spLocks noGrp="1"/>
          </p:cNvSpPr>
          <p:nvPr>
            <p:ph type="body" sz="quarter" idx="10"/>
          </p:nvPr>
        </p:nvSpPr>
        <p:spPr/>
        <p:txBody>
          <a:bodyPr/>
          <a:lstStyle/>
          <a:p>
            <a:endParaRPr lang="en-US" dirty="0"/>
          </a:p>
        </p:txBody>
      </p:sp>
      <p:pic>
        <p:nvPicPr>
          <p:cNvPr id="41986" name="Picture 2"/>
          <p:cNvPicPr>
            <a:picLocks noChangeAspect="1" noChangeArrowheads="1"/>
          </p:cNvPicPr>
          <p:nvPr/>
        </p:nvPicPr>
        <p:blipFill>
          <a:blip r:embed="rId3" cstate="print"/>
          <a:srcRect/>
          <a:stretch>
            <a:fillRect/>
          </a:stretch>
        </p:blipFill>
        <p:spPr bwMode="auto">
          <a:xfrm>
            <a:off x="4719638" y="919163"/>
            <a:ext cx="2752725" cy="5019675"/>
          </a:xfrm>
          <a:prstGeom prst="rect">
            <a:avLst/>
          </a:prstGeom>
          <a:noFill/>
          <a:ln w="9525">
            <a:noFill/>
            <a:miter lim="800000"/>
            <a:headEnd/>
            <a:tailEnd/>
          </a:ln>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eFuse</a:t>
            </a:r>
            <a:r>
              <a:rPr lang="en-US" dirty="0"/>
              <a:t> for Boot ROM</a:t>
            </a:r>
          </a:p>
        </p:txBody>
      </p:sp>
      <p:sp>
        <p:nvSpPr>
          <p:cNvPr id="3" name="Text Placeholder 2"/>
          <p:cNvSpPr>
            <a:spLocks noGrp="1"/>
          </p:cNvSpPr>
          <p:nvPr>
            <p:ph type="body" sz="quarter" idx="10"/>
          </p:nvPr>
        </p:nvSpPr>
        <p:spPr/>
        <p:txBody>
          <a:bodyPr>
            <a:normAutofit fontScale="85000" lnSpcReduction="20000"/>
          </a:bodyPr>
          <a:lstStyle/>
          <a:p>
            <a:r>
              <a:rPr lang="en-US" dirty="0"/>
              <a:t>BT_FUSE_SEL</a:t>
            </a:r>
          </a:p>
          <a:p>
            <a:pPr lvl="2"/>
            <a:r>
              <a:rPr lang="en-US" dirty="0"/>
              <a:t>If BOOT_MODE[1:0] = 0b10:</a:t>
            </a:r>
          </a:p>
          <a:p>
            <a:pPr lvl="3"/>
            <a:r>
              <a:rPr lang="en-US" dirty="0"/>
              <a:t>0—The bits of the SBMR are overridden by the GPIO pins.</a:t>
            </a:r>
          </a:p>
          <a:p>
            <a:pPr lvl="3"/>
            <a:r>
              <a:rPr lang="en-US" dirty="0"/>
              <a:t>1—The specific bits of the SBMR are controlled by the </a:t>
            </a:r>
            <a:r>
              <a:rPr lang="en-US" dirty="0" err="1"/>
              <a:t>eFUSE</a:t>
            </a:r>
            <a:r>
              <a:rPr lang="en-US" dirty="0"/>
              <a:t> settings.</a:t>
            </a:r>
          </a:p>
          <a:p>
            <a:pPr lvl="2"/>
            <a:r>
              <a:rPr lang="en-US" dirty="0"/>
              <a:t>If BOOT_MODE[1:0] = 0b00</a:t>
            </a:r>
          </a:p>
          <a:p>
            <a:pPr lvl="3"/>
            <a:r>
              <a:rPr lang="en-US" dirty="0"/>
              <a:t>0—The BOOT configuration </a:t>
            </a:r>
            <a:r>
              <a:rPr lang="en-US" dirty="0" err="1"/>
              <a:t>eFuses</a:t>
            </a:r>
            <a:r>
              <a:rPr lang="en-US" dirty="0"/>
              <a:t> are not programmed yet. The boot flow jumps to the serial downloader.</a:t>
            </a:r>
          </a:p>
          <a:p>
            <a:pPr lvl="3"/>
            <a:r>
              <a:rPr lang="en-US" dirty="0"/>
              <a:t>1—The BOOT configuration </a:t>
            </a:r>
            <a:r>
              <a:rPr lang="en-US" dirty="0" err="1"/>
              <a:t>eFuses</a:t>
            </a:r>
            <a:r>
              <a:rPr lang="en-US" dirty="0"/>
              <a:t> are programmed. The regular boot flow is performed.</a:t>
            </a:r>
          </a:p>
          <a:p>
            <a:r>
              <a:rPr lang="en-US" dirty="0"/>
              <a:t>SEC_CONFIG[1:0]</a:t>
            </a:r>
          </a:p>
          <a:p>
            <a:pPr lvl="2"/>
            <a:r>
              <a:rPr lang="en-US" dirty="0"/>
              <a:t>01—Open (allows any program image, even if the authentication fails)</a:t>
            </a:r>
          </a:p>
          <a:p>
            <a:pPr lvl="2"/>
            <a:r>
              <a:rPr lang="en-US" dirty="0"/>
              <a:t>1x—Closed (The program image executes only if authenticated)</a:t>
            </a:r>
          </a:p>
          <a:p>
            <a:r>
              <a:rPr lang="en-US" dirty="0"/>
              <a:t>FIELD_RETURN</a:t>
            </a:r>
          </a:p>
          <a:p>
            <a:pPr lvl="2"/>
            <a:r>
              <a:rPr lang="en-US" dirty="0"/>
              <a:t>0—The NXP reserved modes are enabled/disabled based on the DIR_BT_DIS value.</a:t>
            </a:r>
          </a:p>
          <a:p>
            <a:pPr lvl="2"/>
            <a:r>
              <a:rPr lang="en-US" dirty="0"/>
              <a:t>1—The NXP reserved modes are enabled.</a:t>
            </a:r>
          </a:p>
          <a:p>
            <a:r>
              <a:rPr lang="en-US" dirty="0"/>
              <a:t>SRK_HASH[255:0]</a:t>
            </a:r>
          </a:p>
          <a:p>
            <a:pPr lvl="2"/>
            <a:r>
              <a:rPr lang="en-US" dirty="0"/>
              <a:t>Settings vary—used by HAB</a:t>
            </a:r>
          </a:p>
          <a:p>
            <a:endParaRPr 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eFuse</a:t>
            </a:r>
            <a:r>
              <a:rPr lang="en-US" dirty="0"/>
              <a:t> for serial NOR/</a:t>
            </a:r>
            <a:r>
              <a:rPr lang="en-US" dirty="0" err="1"/>
              <a:t>FlexSPI</a:t>
            </a:r>
            <a:endParaRPr lang="en-US" dirty="0"/>
          </a:p>
        </p:txBody>
      </p:sp>
      <p:sp>
        <p:nvSpPr>
          <p:cNvPr id="3" name="Text Placeholder 2"/>
          <p:cNvSpPr>
            <a:spLocks noGrp="1"/>
          </p:cNvSpPr>
          <p:nvPr>
            <p:ph type="body" sz="quarter" idx="10"/>
          </p:nvPr>
        </p:nvSpPr>
        <p:spPr/>
        <p:txBody>
          <a:bodyPr>
            <a:normAutofit/>
          </a:bodyPr>
          <a:lstStyle/>
          <a:p>
            <a:r>
              <a:rPr lang="en-US" dirty="0"/>
              <a:t>BOOT_CFG1[1]</a:t>
            </a:r>
          </a:p>
          <a:p>
            <a:pPr lvl="2"/>
            <a:r>
              <a:rPr lang="en-US" dirty="0"/>
              <a:t>1 - enable Encrypted XIP</a:t>
            </a:r>
          </a:p>
          <a:p>
            <a:r>
              <a:rPr lang="en-US" dirty="0"/>
              <a:t>BOOT_CFG1[3:2]</a:t>
            </a:r>
          </a:p>
          <a:p>
            <a:pPr lvl="2"/>
            <a:r>
              <a:rPr lang="en-US" dirty="0"/>
              <a:t>Hold time before read from device</a:t>
            </a:r>
          </a:p>
          <a:p>
            <a:r>
              <a:rPr lang="en-US" dirty="0"/>
              <a:t>BOOT_CFG1[7:4]</a:t>
            </a:r>
          </a:p>
          <a:p>
            <a:pPr lvl="2"/>
            <a:r>
              <a:rPr lang="en-US" dirty="0"/>
              <a:t>Boot device selection</a:t>
            </a:r>
          </a:p>
          <a:p>
            <a:r>
              <a:rPr lang="en-US" dirty="0"/>
              <a:t>BOOT_CFG2[2:0]</a:t>
            </a:r>
          </a:p>
          <a:p>
            <a:pPr lvl="2"/>
            <a:r>
              <a:rPr lang="en-US" dirty="0"/>
              <a:t>Flash Type</a:t>
            </a:r>
          </a:p>
          <a:p>
            <a:r>
              <a:rPr lang="en-US" dirty="0"/>
              <a:t>BOOT_CFG2[3]</a:t>
            </a:r>
          </a:p>
          <a:p>
            <a:pPr lvl="2"/>
            <a:r>
              <a:rPr lang="en-US" dirty="0"/>
              <a:t>Infinite-Loop (Debug use only)</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eFuse</a:t>
            </a:r>
            <a:r>
              <a:rPr lang="en-US" dirty="0"/>
              <a:t> for serial NAND</a:t>
            </a:r>
          </a:p>
        </p:txBody>
      </p:sp>
      <p:sp>
        <p:nvSpPr>
          <p:cNvPr id="3" name="Text Placeholder 2"/>
          <p:cNvSpPr>
            <a:spLocks noGrp="1"/>
          </p:cNvSpPr>
          <p:nvPr>
            <p:ph type="body" sz="quarter" idx="10"/>
          </p:nvPr>
        </p:nvSpPr>
        <p:spPr/>
        <p:txBody>
          <a:bodyPr/>
          <a:lstStyle/>
          <a:p>
            <a:r>
              <a:rPr lang="en-US" dirty="0"/>
              <a:t>BOOT_CFG1[1:0]</a:t>
            </a:r>
          </a:p>
          <a:p>
            <a:r>
              <a:rPr lang="en-US" dirty="0"/>
              <a:t>BOOT_CFG1[3:2]</a:t>
            </a:r>
          </a:p>
          <a:p>
            <a:r>
              <a:rPr lang="en-US" dirty="0"/>
              <a:t>BOOT_CFG1[4]</a:t>
            </a:r>
          </a:p>
          <a:p>
            <a:r>
              <a:rPr lang="en-US" dirty="0"/>
              <a:t>BOOT_CFG1[5]</a:t>
            </a:r>
          </a:p>
          <a:p>
            <a:endParaRPr 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8000" dirty="0"/>
              <a:t>SJC</a:t>
            </a:r>
            <a:endParaRPr lang="en-US" dirty="0"/>
          </a:p>
        </p:txBody>
      </p:sp>
    </p:spTree>
    <p:extLst>
      <p:ext uri="{BB962C8B-B14F-4D97-AF65-F5344CB8AC3E}">
        <p14:creationId xmlns:p14="http://schemas.microsoft.com/office/powerpoint/2010/main" val="59994100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p:txBody>
          <a:bodyPr>
            <a:normAutofit fontScale="92500" lnSpcReduction="20000"/>
          </a:bodyPr>
          <a:lstStyle/>
          <a:p>
            <a:r>
              <a:rPr lang="en-US" dirty="0"/>
              <a:t>JTAG IEEE1149.1 mandatory instructions, see EXTEST Instruction, SAMPLE/ PRELOAD Instruction , and BYPASS Instruction .</a:t>
            </a:r>
          </a:p>
          <a:p>
            <a:r>
              <a:rPr lang="en-US" dirty="0"/>
              <a:t>JTAG IEEE1149.1 optional instructions, see ID_CODE Instruction (IDCODE) , and HIGHZ Instruction.</a:t>
            </a:r>
          </a:p>
          <a:p>
            <a:r>
              <a:rPr lang="en-US" dirty="0"/>
              <a:t>JTAG IEEE P1149.1 (standard JTAG) interface to off-chip test and development equipment including an SJC-only mode for true IEEE 1149.1 compliance, used primarily for board-level implementation of boundary scan.</a:t>
            </a:r>
          </a:p>
          <a:p>
            <a:r>
              <a:rPr lang="en-US" dirty="0"/>
              <a:t>IEEE P1149.6 (JTAG) mandatory instructions, see EXTEST_PULSE instruction and EXTEST_TRAIN instruction. These two instructions enable edge-detecting behavior on the signal path containing AC pins.</a:t>
            </a:r>
          </a:p>
          <a:p>
            <a:r>
              <a:rPr lang="en-US" dirty="0"/>
              <a:t>Debug-related control and status, such as putting selected cores into reset and/or debug mode and the ability to monitor individual core status signals via JTAG.</a:t>
            </a:r>
          </a:p>
          <a:p>
            <a:r>
              <a:rPr lang="en-US" dirty="0" err="1"/>
              <a:t>ExtraDebug</a:t>
            </a:r>
            <a:r>
              <a:rPr lang="en-US" dirty="0"/>
              <a:t> logic (see </a:t>
            </a:r>
            <a:r>
              <a:rPr lang="en-US" dirty="0" err="1"/>
              <a:t>ENABLE_ExtraDebug</a:t>
            </a:r>
            <a:r>
              <a:rPr lang="en-US" dirty="0"/>
              <a:t> Instruction ).</a:t>
            </a:r>
          </a:p>
          <a:p>
            <a:r>
              <a:rPr lang="en-US" dirty="0"/>
              <a:t>Core compliant modes to support standalone core debuggers (see Modes of Operation).</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Text Placeholder 2"/>
          <p:cNvSpPr>
            <a:spLocks noGrp="1"/>
          </p:cNvSpPr>
          <p:nvPr>
            <p:ph type="body" sz="quarter" idx="10"/>
          </p:nvPr>
        </p:nvSpPr>
        <p:spPr/>
        <p:txBody>
          <a:bodyPr/>
          <a:lstStyle/>
          <a:p>
            <a:endParaRPr lang="en-US" dirty="0"/>
          </a:p>
        </p:txBody>
      </p:sp>
      <p:pic>
        <p:nvPicPr>
          <p:cNvPr id="54274" name="Picture 2"/>
          <p:cNvPicPr>
            <a:picLocks noChangeAspect="1" noChangeArrowheads="1"/>
          </p:cNvPicPr>
          <p:nvPr/>
        </p:nvPicPr>
        <p:blipFill>
          <a:blip r:embed="rId3" cstate="print"/>
          <a:srcRect/>
          <a:stretch>
            <a:fillRect/>
          </a:stretch>
        </p:blipFill>
        <p:spPr bwMode="auto">
          <a:xfrm>
            <a:off x="2767013" y="1457325"/>
            <a:ext cx="6657975" cy="3943350"/>
          </a:xfrm>
          <a:prstGeom prst="rect">
            <a:avLst/>
          </a:prstGeom>
          <a:noFill/>
          <a:ln w="9525">
            <a:noFill/>
            <a:miter lim="800000"/>
            <a:headEnd/>
            <a:tailEnd/>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Mode</a:t>
            </a:r>
          </a:p>
        </p:txBody>
      </p:sp>
      <p:sp>
        <p:nvSpPr>
          <p:cNvPr id="3" name="Text Placeholder 2"/>
          <p:cNvSpPr>
            <a:spLocks noGrp="1"/>
          </p:cNvSpPr>
          <p:nvPr>
            <p:ph type="body" sz="quarter" idx="10"/>
          </p:nvPr>
        </p:nvSpPr>
        <p:spPr/>
        <p:txBody>
          <a:bodyPr/>
          <a:lstStyle/>
          <a:p>
            <a:r>
              <a:rPr lang="en-US" dirty="0"/>
              <a:t>Mode #1: No Debug-Maximum Security. All security sensitive JTAG features are permanently blocked.</a:t>
            </a:r>
          </a:p>
          <a:p>
            <a:r>
              <a:rPr lang="en-US" dirty="0"/>
              <a:t>Mode #2: Secure JTAG-High security. JTAG use is regulated by secret key based authentication mechanism.</a:t>
            </a:r>
          </a:p>
          <a:p>
            <a:r>
              <a:rPr lang="en-US" dirty="0"/>
              <a:t>Mode #3: JTAG Enabled-Low security. JTAG always enabled.</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#2 - Secure JTAG with Fixed Challenge-response Pair</a:t>
            </a:r>
          </a:p>
        </p:txBody>
      </p:sp>
      <p:sp>
        <p:nvSpPr>
          <p:cNvPr id="3" name="Text Placeholder 2"/>
          <p:cNvSpPr>
            <a:spLocks noGrp="1"/>
          </p:cNvSpPr>
          <p:nvPr>
            <p:ph type="body" sz="quarter" idx="10"/>
          </p:nvPr>
        </p:nvSpPr>
        <p:spPr/>
        <p:txBody>
          <a:bodyPr/>
          <a:lstStyle/>
          <a:p>
            <a:endParaRPr lang="en-US" dirty="0"/>
          </a:p>
        </p:txBody>
      </p:sp>
      <p:pic>
        <p:nvPicPr>
          <p:cNvPr id="65538" name="Picture 2"/>
          <p:cNvPicPr>
            <a:picLocks noChangeAspect="1" noChangeArrowheads="1"/>
          </p:cNvPicPr>
          <p:nvPr/>
        </p:nvPicPr>
        <p:blipFill>
          <a:blip r:embed="rId3" cstate="print"/>
          <a:srcRect/>
          <a:stretch>
            <a:fillRect/>
          </a:stretch>
        </p:blipFill>
        <p:spPr bwMode="auto">
          <a:xfrm>
            <a:off x="2314127" y="1016570"/>
            <a:ext cx="7115175" cy="5514975"/>
          </a:xfrm>
          <a:prstGeom prst="rect">
            <a:avLst/>
          </a:prstGeom>
          <a:noFill/>
          <a:ln w="9525">
            <a:noFill/>
            <a:miter lim="800000"/>
            <a:headEnd/>
            <a:tailEnd/>
          </a:ln>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Enabled</a:t>
            </a:r>
          </a:p>
        </p:txBody>
      </p:sp>
      <p:sp>
        <p:nvSpPr>
          <p:cNvPr id="3" name="Text Placeholder 2"/>
          <p:cNvSpPr>
            <a:spLocks noGrp="1"/>
          </p:cNvSpPr>
          <p:nvPr>
            <p:ph type="body" sz="quarter" idx="10"/>
          </p:nvPr>
        </p:nvSpPr>
        <p:spPr/>
        <p:txBody>
          <a:bodyPr>
            <a:normAutofit lnSpcReduction="10000"/>
          </a:bodyPr>
          <a:lstStyle/>
          <a:p>
            <a:r>
              <a:rPr lang="en-US" dirty="0"/>
              <a:t>To increase the flexibility of the SJC, an option to enable the JTAG via software is added and is available only in Secure JTAG mode.</a:t>
            </a:r>
          </a:p>
          <a:p>
            <a:r>
              <a:rPr lang="en-US" dirty="0"/>
              <a:t>By writing '1' to HAB_JDE (HAB JTAG DEBUG ENABLE) bit in the e-fuse controller module, the JTAG is opened, regardless of its security mode. It is the responsibility of software to assert or negate this bit.</a:t>
            </a:r>
          </a:p>
          <a:p>
            <a:r>
              <a:rPr lang="en-US" dirty="0"/>
              <a:t>The S/W JTAG enable allows JTAG enabling without activating the challenge-Response mechanism (which requires JTAG access tool enhancement or special H/W)</a:t>
            </a:r>
          </a:p>
          <a:p>
            <a:r>
              <a:rPr lang="en-US" dirty="0"/>
              <a:t>The JTAG S/W enable does not allow debug in case of boot or memory fault as it requires reset before entering debug</a:t>
            </a:r>
          </a:p>
          <a:p>
            <a:r>
              <a:rPr lang="en-US" dirty="0"/>
              <a:t>The JTAG S/W enable can be permanently blocked by burning the dedicated e-fuse</a:t>
            </a:r>
          </a:p>
          <a:p>
            <a:endParaRPr 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Kill Trace</a:t>
            </a:r>
          </a:p>
        </p:txBody>
      </p:sp>
      <p:sp>
        <p:nvSpPr>
          <p:cNvPr id="3" name="Text Placeholder 2"/>
          <p:cNvSpPr>
            <a:spLocks noGrp="1"/>
          </p:cNvSpPr>
          <p:nvPr>
            <p:ph type="body" sz="quarter" idx="10"/>
          </p:nvPr>
        </p:nvSpPr>
        <p:spPr/>
        <p:txBody>
          <a:bodyPr/>
          <a:lstStyle/>
          <a:p>
            <a:r>
              <a:rPr lang="en-US" dirty="0"/>
              <a:t>The kill trace signal disables any output of the ETM block</a:t>
            </a:r>
          </a:p>
          <a:p>
            <a:r>
              <a:rPr lang="en-US" dirty="0"/>
              <a:t>The intention of this action is to block any attempt to break into the system via software manipulation of the debug modules</a:t>
            </a:r>
          </a:p>
          <a:p>
            <a:r>
              <a:rPr lang="en-US" dirty="0"/>
              <a:t>When the kill trace is active, prevents trace output even in case where it can be activated via chip pin.</a:t>
            </a:r>
          </a:p>
          <a:p>
            <a:r>
              <a:rPr lang="en-US" dirty="0"/>
              <a:t>The kill trace needs to be activated by burning a dedicated e-fuse</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 Fuse</a:t>
            </a:r>
          </a:p>
        </p:txBody>
      </p:sp>
      <p:sp>
        <p:nvSpPr>
          <p:cNvPr id="3" name="Text Placeholder 2"/>
          <p:cNvSpPr>
            <a:spLocks noGrp="1"/>
          </p:cNvSpPr>
          <p:nvPr>
            <p:ph type="body" sz="quarter" idx="10"/>
          </p:nvPr>
        </p:nvSpPr>
        <p:spPr/>
        <p:txBody>
          <a:bodyPr/>
          <a:lstStyle/>
          <a:p>
            <a:r>
              <a:rPr lang="en-US" dirty="0"/>
              <a:t>JTAG Disabled with highest level of JTAG protection</a:t>
            </a:r>
          </a:p>
          <a:p>
            <a:r>
              <a:rPr lang="en-US" dirty="0"/>
              <a:t>In this mode all JTAG features are disabled</a:t>
            </a:r>
          </a:p>
          <a:p>
            <a:r>
              <a:rPr lang="en-US" dirty="0"/>
              <a:t>Specifically, the following debug features are disabled:</a:t>
            </a:r>
          </a:p>
          <a:p>
            <a:pPr lvl="2"/>
            <a:r>
              <a:rPr lang="en-US" dirty="0"/>
              <a:t>Memory BIST</a:t>
            </a:r>
          </a:p>
          <a:p>
            <a:pPr lvl="2"/>
            <a:r>
              <a:rPr lang="en-US" dirty="0"/>
              <a:t>Boundary scan register (SJC_BSR)</a:t>
            </a:r>
          </a:p>
          <a:p>
            <a:pPr lvl="2"/>
            <a:r>
              <a:rPr lang="en-US" dirty="0"/>
              <a:t>Non-Secure JTAG control registers (PLL configuration, Deterministic Reset, PLL bypass)</a:t>
            </a:r>
          </a:p>
          <a:p>
            <a:pPr lvl="2"/>
            <a:r>
              <a:rPr lang="en-US" dirty="0"/>
              <a:t>Non-Secure JTAG status registers (Core status)</a:t>
            </a:r>
          </a:p>
          <a:p>
            <a:pPr lvl="2"/>
            <a:r>
              <a:rPr lang="en-US" dirty="0"/>
              <a:t>Chip Identification Code (IDCODE)</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00" y="280800"/>
            <a:ext cx="8573957" cy="654050"/>
          </a:xfrm>
        </p:spPr>
        <p:txBody>
          <a:bodyPr/>
          <a:lstStyle/>
          <a:p>
            <a:r>
              <a:rPr lang="en-AU" dirty="0"/>
              <a:t>Secure Boot: HAB4 Features</a:t>
            </a:r>
            <a:endParaRPr lang="en-US" dirty="0"/>
          </a:p>
        </p:txBody>
      </p:sp>
      <p:graphicFrame>
        <p:nvGraphicFramePr>
          <p:cNvPr id="5" name="Group 109"/>
          <p:cNvGraphicFramePr>
            <a:graphicFrameLocks/>
          </p:cNvGraphicFramePr>
          <p:nvPr/>
        </p:nvGraphicFramePr>
        <p:xfrm>
          <a:off x="1726134" y="1051516"/>
          <a:ext cx="8701236" cy="4823504"/>
        </p:xfrm>
        <a:graphic>
          <a:graphicData uri="http://schemas.openxmlformats.org/drawingml/2006/table">
            <a:tbl>
              <a:tblPr firstRow="1" bandRow="1">
                <a:tableStyleId>{5C22544A-7EE6-4342-B048-85BDC9FD1C3A}</a:tableStyleId>
              </a:tblPr>
              <a:tblGrid>
                <a:gridCol w="3065997">
                  <a:extLst>
                    <a:ext uri="{9D8B030D-6E8A-4147-A177-3AD203B41FA5}">
                      <a16:colId xmlns:a16="http://schemas.microsoft.com/office/drawing/2014/main" val="20000"/>
                    </a:ext>
                  </a:extLst>
                </a:gridCol>
                <a:gridCol w="2439652">
                  <a:extLst>
                    <a:ext uri="{9D8B030D-6E8A-4147-A177-3AD203B41FA5}">
                      <a16:colId xmlns:a16="http://schemas.microsoft.com/office/drawing/2014/main" val="20001"/>
                    </a:ext>
                  </a:extLst>
                </a:gridCol>
                <a:gridCol w="3195587">
                  <a:extLst>
                    <a:ext uri="{9D8B030D-6E8A-4147-A177-3AD203B41FA5}">
                      <a16:colId xmlns:a16="http://schemas.microsoft.com/office/drawing/2014/main" val="20002"/>
                    </a:ext>
                  </a:extLst>
                </a:gridCol>
              </a:tblGrid>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Feature</a:t>
                      </a:r>
                      <a:endParaRPr kumimoji="0" lang="en-US" sz="1300" b="1"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HAB4</a:t>
                      </a:r>
                      <a:endParaRPr kumimoji="0" lang="en-US" sz="1300" b="1"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b="1" i="0" u="none" strike="noStrike" cap="none" normalizeH="0" baseline="0" dirty="0">
                          <a:ln>
                            <a:noFill/>
                          </a:ln>
                          <a:solidFill>
                            <a:schemeClr val="lt1"/>
                          </a:solidFill>
                          <a:effectLst/>
                          <a:latin typeface="+mn-lt"/>
                        </a:rPr>
                        <a:t>Comments</a:t>
                      </a:r>
                      <a:endParaRPr kumimoji="0" lang="en-US" sz="1300" b="1"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0"/>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Image authentication</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Yes</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Yes</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1"/>
                  </a:ext>
                </a:extLst>
              </a:tr>
              <a:tr h="326034">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Super Root Key</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defRPr/>
                      </a:pPr>
                      <a:r>
                        <a:rPr kumimoji="0" lang="en-AU" sz="1300" u="none" strike="noStrike" cap="none" normalizeH="0" baseline="0" dirty="0">
                          <a:ln>
                            <a:noFill/>
                          </a:ln>
                          <a:effectLst/>
                        </a:rPr>
                        <a:t>Multiple, revocable</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Fused Hash</a:t>
                      </a:r>
                    </a:p>
                  </a:txBody>
                  <a:tcPr marL="72000" marR="72000" marT="36000" marB="36000" horzOverflow="overflow"/>
                </a:tc>
                <a:extLst>
                  <a:ext uri="{0D108BD9-81ED-4DB2-BD59-A6C34878D82A}">
                    <a16:rowId xmlns:a16="http://schemas.microsoft.com/office/drawing/2014/main" val="10002"/>
                  </a:ext>
                </a:extLst>
              </a:tr>
              <a:tr h="240631">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Public key type</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RSA-4096 (max)</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defRPr/>
                      </a:pPr>
                      <a:r>
                        <a:rPr kumimoji="0" lang="en-US" sz="1300" u="none" strike="noStrike" cap="none" normalizeH="0" baseline="0" dirty="0">
                          <a:ln>
                            <a:noFill/>
                          </a:ln>
                          <a:effectLst/>
                        </a:rPr>
                        <a:t>256-bit security achieved with RSA-4096</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3"/>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Certificate format</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b="0" i="0" u="none" strike="noStrike" cap="none" normalizeH="0" baseline="0" dirty="0">
                          <a:ln>
                            <a:noFill/>
                          </a:ln>
                          <a:solidFill>
                            <a:schemeClr val="dk1"/>
                          </a:solidFill>
                          <a:effectLst/>
                          <a:latin typeface="+mn-lt"/>
                        </a:rPr>
                        <a:t>X.509v3</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Tools support</a:t>
                      </a:r>
                      <a:endParaRPr kumimoji="0" lang="en-US" sz="1300" b="0" i="0" u="none" strike="noStrike" cap="none" normalizeH="0" baseline="0" dirty="0">
                        <a:ln>
                          <a:noFill/>
                        </a:ln>
                        <a:solidFill>
                          <a:srgbClr val="000000"/>
                        </a:solidFill>
                        <a:effectLst/>
                        <a:latin typeface="Arial" charset="0"/>
                        <a:cs typeface="Arial" charset="0"/>
                      </a:endParaRPr>
                    </a:p>
                  </a:txBody>
                  <a:tcPr marL="72000" marR="72000" marT="36000" marB="36000" horzOverflow="overflow"/>
                </a:tc>
                <a:extLst>
                  <a:ext uri="{0D108BD9-81ED-4DB2-BD59-A6C34878D82A}">
                    <a16:rowId xmlns:a16="http://schemas.microsoft.com/office/drawing/2014/main" val="10004"/>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CMS (PKCS#1)</a:t>
                      </a:r>
                      <a:endParaRPr kumimoji="0" lang="en-US" sz="1300" b="0" i="0" u="none" strike="noStrike" cap="none" normalizeH="0" baseline="0" dirty="0">
                        <a:ln>
                          <a:noFill/>
                        </a:ln>
                        <a:solidFill>
                          <a:srgbClr val="000000"/>
                        </a:solidFill>
                        <a:effectLst/>
                        <a:latin typeface="Arial" charset="0"/>
                        <a:cs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CMS (PKCS#1)</a:t>
                      </a:r>
                      <a:endParaRPr kumimoji="0" lang="en-US" sz="1300" b="0" i="0" u="none" strike="noStrike" cap="none" normalizeH="0" baseline="0" dirty="0">
                        <a:ln>
                          <a:noFill/>
                        </a:ln>
                        <a:solidFill>
                          <a:srgbClr val="000000"/>
                        </a:solidFill>
                        <a:effectLst/>
                        <a:latin typeface="Arial" charset="0"/>
                        <a:cs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cs typeface="Arial" charset="0"/>
                        </a:rPr>
                        <a:t>Tools support</a:t>
                      </a:r>
                    </a:p>
                  </a:txBody>
                  <a:tcPr marL="72000" marR="72000" marT="36000" marB="36000" horzOverflow="overflow"/>
                </a:tc>
                <a:extLst>
                  <a:ext uri="{0D108BD9-81ED-4DB2-BD59-A6C34878D82A}">
                    <a16:rowId xmlns:a16="http://schemas.microsoft.com/office/drawing/2014/main" val="10005"/>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Hash algorithm</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SHA-256</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NIST recommended</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6"/>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Image Encryption</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defRPr/>
                      </a:pPr>
                      <a:r>
                        <a:rPr kumimoji="0" lang="en-US" sz="1300" b="0" i="0" u="none" strike="noStrike" cap="none" normalizeH="0" baseline="0" dirty="0">
                          <a:ln>
                            <a:noFill/>
                          </a:ln>
                          <a:solidFill>
                            <a:srgbClr val="000000"/>
                          </a:solidFill>
                          <a:effectLst/>
                          <a:latin typeface="Arial" charset="0"/>
                        </a:rPr>
                        <a:t>Yes</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lang="en-US" sz="1350" kern="1200" baseline="0" dirty="0">
                          <a:solidFill>
                            <a:schemeClr val="dk1"/>
                          </a:solidFill>
                          <a:latin typeface="+mn-lt"/>
                          <a:ea typeface="+mn-ea"/>
                          <a:cs typeface="+mn-cs"/>
                        </a:rPr>
                        <a:t>Yes (HAB4.1 and later)</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7"/>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FF0000"/>
                          </a:solidFill>
                          <a:effectLst/>
                          <a:latin typeface="Arial" charset="0"/>
                        </a:rPr>
                        <a:t>Wrapped key format</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FF0000"/>
                          </a:solidFill>
                          <a:effectLst/>
                          <a:latin typeface="Arial" charset="0"/>
                        </a:rPr>
                        <a:t>CAAM blob</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FF0000"/>
                          </a:solidFill>
                          <a:effectLst/>
                          <a:latin typeface="Arial" charset="0"/>
                        </a:rPr>
                        <a:t>Secret keys stored in secure RAM partition</a:t>
                      </a:r>
                    </a:p>
                  </a:txBody>
                  <a:tcPr marL="72000" marR="72000" marT="36000" marB="36000" horzOverflow="overflow"/>
                </a:tc>
                <a:extLst>
                  <a:ext uri="{0D108BD9-81ED-4DB2-BD59-A6C34878D82A}">
                    <a16:rowId xmlns:a16="http://schemas.microsoft.com/office/drawing/2014/main" val="10008"/>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Secret key type</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AES-128/192/256</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09"/>
                  </a:ext>
                </a:extLst>
              </a:tr>
              <a:tr h="252390">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Decryption algorithm</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AES-CCM</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defRPr/>
                      </a:pPr>
                      <a:r>
                        <a:rPr kumimoji="0" lang="en-US" sz="1300" b="0" i="0" u="none" strike="noStrike" cap="none" normalizeH="0" baseline="0" dirty="0">
                          <a:ln>
                            <a:noFill/>
                          </a:ln>
                          <a:solidFill>
                            <a:srgbClr val="000000"/>
                          </a:solidFill>
                          <a:effectLst/>
                          <a:latin typeface="Arial" charset="0"/>
                        </a:rPr>
                        <a:t>Authenticated decryption</a:t>
                      </a:r>
                    </a:p>
                  </a:txBody>
                  <a:tcPr marL="72000" marR="72000" marT="36000" marB="36000" horzOverflow="overflow"/>
                </a:tc>
                <a:extLst>
                  <a:ext uri="{0D108BD9-81ED-4DB2-BD59-A6C34878D82A}">
                    <a16:rowId xmlns:a16="http://schemas.microsoft.com/office/drawing/2014/main" val="10010"/>
                  </a:ext>
                </a:extLst>
              </a:tr>
              <a:tr h="644931">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AU" sz="1300" u="none" strike="noStrike" cap="none" normalizeH="0" baseline="0" dirty="0">
                          <a:ln>
                            <a:noFill/>
                          </a:ln>
                          <a:effectLst/>
                        </a:rPr>
                        <a:t>Device configuration commands</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Write value</a:t>
                      </a:r>
                    </a:p>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Set/clear bitmask</a:t>
                      </a:r>
                    </a:p>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Wait on bitmask</a:t>
                      </a:r>
                      <a:endParaRPr kumimoji="0" lang="en-US" sz="1300" b="0" i="0" u="none" strike="noStrike" cap="none" normalizeH="0" baseline="0" dirty="0">
                        <a:ln>
                          <a:noFill/>
                        </a:ln>
                        <a:solidFill>
                          <a:srgbClr val="000000"/>
                        </a:solidFill>
                        <a:effectLst/>
                        <a:latin typeface="Arial" charset="0"/>
                        <a:cs typeface="Arial" charset="0"/>
                      </a:endParaRP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u="none" strike="noStrike" cap="none" normalizeH="0" baseline="0" dirty="0">
                          <a:ln>
                            <a:noFill/>
                          </a:ln>
                          <a:effectLst/>
                        </a:rPr>
                        <a:t>Provides flexible device configuration</a:t>
                      </a:r>
                      <a:endParaRPr kumimoji="0" lang="en-US" sz="1300" b="0" i="0" u="none" strike="noStrike" cap="none" normalizeH="0" baseline="0" dirty="0">
                        <a:ln>
                          <a:noFill/>
                        </a:ln>
                        <a:solidFill>
                          <a:srgbClr val="000000"/>
                        </a:solidFill>
                        <a:effectLst/>
                        <a:latin typeface="Arial" charset="0"/>
                      </a:endParaRPr>
                    </a:p>
                  </a:txBody>
                  <a:tcPr marL="72000" marR="72000" marT="36000" marB="36000" horzOverflow="overflow"/>
                </a:tc>
                <a:extLst>
                  <a:ext uri="{0D108BD9-81ED-4DB2-BD59-A6C34878D82A}">
                    <a16:rowId xmlns:a16="http://schemas.microsoft.com/office/drawing/2014/main" val="10011"/>
                  </a:ext>
                </a:extLst>
              </a:tr>
              <a:tr h="841202">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Unlock commands</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Field Return fuse</a:t>
                      </a:r>
                    </a:p>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Revocation fuses</a:t>
                      </a:r>
                    </a:p>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effectLst/>
                        </a:rPr>
                        <a:t>Secure JTAG</a:t>
                      </a:r>
                    </a:p>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Char char="►"/>
                        <a:tabLst/>
                      </a:pPr>
                      <a:r>
                        <a:rPr kumimoji="0" lang="en-AU" sz="1300" u="none" strike="noStrike" cap="none" normalizeH="0" baseline="0" dirty="0">
                          <a:ln>
                            <a:noFill/>
                          </a:ln>
                          <a:solidFill>
                            <a:srgbClr val="FF0000"/>
                          </a:solidFill>
                          <a:effectLst/>
                        </a:rPr>
                        <a:t>CAAM/SNVS</a:t>
                      </a:r>
                    </a:p>
                  </a:txBody>
                  <a:tcPr marL="72000" marR="72000" marT="36000" marB="36000" horzOverflow="overflow"/>
                </a:tc>
                <a:tc>
                  <a:txBody>
                    <a:bodyPr/>
                    <a:lstStyle/>
                    <a:p>
                      <a:pPr marL="0" marR="0" lvl="0" indent="0" algn="l" defTabSz="914400" rtl="0" eaLnBrk="1" fontAlgn="base" latinLnBrk="0" hangingPunct="1">
                        <a:lnSpc>
                          <a:spcPct val="100000"/>
                        </a:lnSpc>
                        <a:spcBef>
                          <a:spcPct val="3000"/>
                        </a:spcBef>
                        <a:spcAft>
                          <a:spcPct val="3000"/>
                        </a:spcAft>
                        <a:buClr>
                          <a:schemeClr val="accent1"/>
                        </a:buClr>
                        <a:buSzPct val="80000"/>
                        <a:buFont typeface="Arial" charset="0"/>
                        <a:buNone/>
                        <a:tabLst/>
                      </a:pPr>
                      <a:r>
                        <a:rPr kumimoji="0" lang="en-US" sz="1300" b="0" i="0" u="none" strike="noStrike" cap="none" normalizeH="0" baseline="0" dirty="0">
                          <a:ln>
                            <a:noFill/>
                          </a:ln>
                          <a:solidFill>
                            <a:srgbClr val="000000"/>
                          </a:solidFill>
                          <a:effectLst/>
                          <a:latin typeface="Arial" charset="0"/>
                        </a:rPr>
                        <a:t>Secure by default</a:t>
                      </a:r>
                    </a:p>
                  </a:txBody>
                  <a:tcPr marL="72000" marR="72000" marT="36000" marB="36000" horzOverflow="overflow"/>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807746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2">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3">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56189490866E4E8FDBCBBDB814D657" ma:contentTypeVersion="35" ma:contentTypeDescription="Create a new document." ma:contentTypeScope="" ma:versionID="4044e494ecbc665942476730a37ca2d1">
  <xsd:schema xmlns:xsd="http://www.w3.org/2001/XMLSchema" xmlns:xs="http://www.w3.org/2001/XMLSchema" xmlns:p="http://schemas.microsoft.com/office/2006/metadata/properties" xmlns:ns2="ef83543a-63d2-408a-9f10-f2275945a2ff" xmlns:ns3="c4672b8b-43e2-4139-8cd1-27ad03f081e7" xmlns:ns4="d79c7bf1-1763-4f32-926f-7892bffab64d" xmlns:ns5="0e6ca45f-194c-40f2-b60f-da61b8d357d8" targetNamespace="http://schemas.microsoft.com/office/2006/metadata/properties" ma:root="true" ma:fieldsID="79a7ad394c53f60364fb0fc621f4ab14" ns2:_="" ns3:_="" ns4:_="" ns5:_="">
    <xsd:import namespace="ef83543a-63d2-408a-9f10-f2275945a2ff"/>
    <xsd:import namespace="c4672b8b-43e2-4139-8cd1-27ad03f081e7"/>
    <xsd:import namespace="d79c7bf1-1763-4f32-926f-7892bffab64d"/>
    <xsd:import namespace="0e6ca45f-194c-40f2-b60f-da61b8d357d8"/>
    <xsd:element name="properties">
      <xsd:complexType>
        <xsd:sequence>
          <xsd:element name="documentManagement">
            <xsd:complexType>
              <xsd:all>
                <xsd:element ref="ns2:nxp_description" minOccurs="0"/>
                <xsd:element ref="ns2:NPI_x0020_Record" minOccurs="0"/>
                <xsd:element ref="ns2:Delete_x0020_Date" minOccurs="0"/>
                <xsd:element ref="ns2:e3175812bfbd472883b52b9233b4580b" minOccurs="0"/>
                <xsd:element ref="ns3:TaxCatchAll" minOccurs="0"/>
                <xsd:element ref="ns2:h3b4ebf34afd43c09cb17427cbdddf25" minOccurs="0"/>
                <xsd:element ref="ns4:SharedWithUsers" minOccurs="0"/>
                <xsd:element ref="ns4:SharedWithDetails" minOccurs="0"/>
                <xsd:element ref="ns2:nb207f868db644ff82e8ae5f0d09ba79" minOccurs="0"/>
                <xsd:element ref="ns2:iced8cea4e784e5b8a13f88886074984" minOccurs="0"/>
                <xsd:element ref="ns2:a3c9644943934c60b9084e198c1b9c13" minOccurs="0"/>
                <xsd:element ref="ns4:TaxKeywordTaxHTField" minOccurs="0"/>
                <xsd:element ref="ns2:Content_x0020_Date" minOccurs="0"/>
                <xsd:element ref="ns2:Product"/>
                <xsd:element ref="ns3:dd399bed73eb4e21ba4b4b5eeb50a8b4"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83543a-63d2-408a-9f10-f2275945a2ff" elementFormDefault="qualified">
    <xsd:import namespace="http://schemas.microsoft.com/office/2006/documentManagement/types"/>
    <xsd:import namespace="http://schemas.microsoft.com/office/infopath/2007/PartnerControls"/>
    <xsd:element name="nxp_description" ma:index="9" nillable="true" ma:displayName="NXP Description" ma:description="free text field describing the doc." ma:internalName="nxp_description">
      <xsd:simpleType>
        <xsd:restriction base="dms:Text">
          <xsd:maxLength value="255"/>
        </xsd:restriction>
      </xsd:simpleType>
    </xsd:element>
    <xsd:element name="NPI_x0020_Record" ma:index="12" nillable="true" ma:displayName="NPI Record" ma:default="0" ma:description="Set true for anything required by our internal processes.  &quot;Audit&quot; views will filter on &quot;yes&quot;" ma:internalName="NPI_x0020_Record">
      <xsd:simpleType>
        <xsd:restriction base="dms:Boolean"/>
      </xsd:simpleType>
    </xsd:element>
    <xsd:element name="Delete_x0020_Date" ma:index="15" nillable="true" ma:displayName="Delete Date" ma:default="2099-01-01T00:00:00Z" ma:description="( FSL SOP4-15) says that we hold docs for a period of time then delete them, to prevent endless liability for customer support for long EOL parts.  As a general rule, Engineering documents should be held for EOL+7 years.  The actual meaning here is that a tool can and will delete any file with an expired date (any date in the past).  So when a product is officially EOL add 7 years to that date for those files for the specific purpose of deleting them." ma:format="DateOnly" ma:internalName="Delete_x0020_Date">
      <xsd:simpleType>
        <xsd:restriction base="dms:DateTime"/>
      </xsd:simpleType>
    </xsd:element>
    <xsd:element name="e3175812bfbd472883b52b9233b4580b" ma:index="16" nillable="true" ma:taxonomy="true" ma:internalName="e3175812bfbd472883b52b9233b4580b" ma:taxonomyFieldName="iCAP" ma:displayName="iCAP" ma:default="1;#COMPANY INTERNAL|fba6ddd2-c0d6-406a-843f-19fb8f95d116" ma:fieldId="{e3175812-bfbd-4728-83b5-2b9233b4580b}" ma:sspId="7ae9cabe-f4d8-44ae-a6f0-8d11cb15c1ae" ma:termSetId="970493f6-76f1-4e13-a881-a1ba5fc91cd9" ma:anchorId="02e21758-4547-4981-bd78-06720c9cfdb9" ma:open="false" ma:isKeyword="false">
      <xsd:complexType>
        <xsd:sequence>
          <xsd:element ref="pc:Terms" minOccurs="0" maxOccurs="1"/>
        </xsd:sequence>
      </xsd:complexType>
    </xsd:element>
    <xsd:element name="h3b4ebf34afd43c09cb17427cbdddf25" ma:index="18" nillable="true" ma:taxonomy="true" ma:internalName="h3b4ebf34afd43c09cb17427cbdddf25" ma:taxonomyFieldName="Phase_x0020_Gate" ma:displayName="Phase Gate" ma:default="" ma:fieldId="{13b4ebf3-4afd-43c0-9cb1-7427cbdddf25}" ma:sspId="7ae9cabe-f4d8-44ae-a6f0-8d11cb15c1ae" ma:termSetId="d2ccdbce-830d-4eac-9d33-71add9b1cc0d" ma:anchorId="00000000-0000-0000-0000-000000000000" ma:open="true" ma:isKeyword="false">
      <xsd:complexType>
        <xsd:sequence>
          <xsd:element ref="pc:Terms" minOccurs="0" maxOccurs="1"/>
        </xsd:sequence>
      </xsd:complexType>
    </xsd:element>
    <xsd:element name="nb207f868db644ff82e8ae5f0d09ba79" ma:index="21" nillable="true" ma:taxonomy="true" ma:internalName="nb207f868db644ff82e8ae5f0d09ba79" ma:taxonomyFieldName="Team_x0020_Role" ma:displayName="Team Role" ma:default="" ma:fieldId="{7b207f86-8db6-44ff-82e8-ae5f0d09ba79}" ma:sspId="7ae9cabe-f4d8-44ae-a6f0-8d11cb15c1ae" ma:termSetId="34cee638-dded-44d4-94a5-21bf4912d8b8" ma:anchorId="00000000-0000-0000-0000-000000000000" ma:open="false" ma:isKeyword="false">
      <xsd:complexType>
        <xsd:sequence>
          <xsd:element ref="pc:Terms" minOccurs="0" maxOccurs="1"/>
        </xsd:sequence>
      </xsd:complexType>
    </xsd:element>
    <xsd:element name="iced8cea4e784e5b8a13f88886074984" ma:index="22" nillable="true" ma:taxonomy="true" ma:internalName="iced8cea4e784e5b8a13f88886074984" ma:taxonomyFieldName="Category" ma:displayName="Category" ma:default="" ma:fieldId="{2ced8cea-4e78-4e5b-8a13-f88886074984}" ma:sspId="7ae9cabe-f4d8-44ae-a6f0-8d11cb15c1ae" ma:termSetId="cc8520be-380f-467c-b1c3-837e0ecb608e" ma:anchorId="00000000-0000-0000-0000-000000000000" ma:open="false" ma:isKeyword="false">
      <xsd:complexType>
        <xsd:sequence>
          <xsd:element ref="pc:Terms" minOccurs="0" maxOccurs="1"/>
        </xsd:sequence>
      </xsd:complexType>
    </xsd:element>
    <xsd:element name="a3c9644943934c60b9084e198c1b9c13" ma:index="23" nillable="true" ma:taxonomy="true" ma:internalName="a3c9644943934c60b9084e198c1b9c13" ma:taxonomyFieldName="Doc_x0020_Type" ma:displayName="Doc Type" ma:default="" ma:fieldId="{a3c96449-4393-4c60-b908-4e198c1b9c13}" ma:sspId="7ae9cabe-f4d8-44ae-a6f0-8d11cb15c1ae" ma:termSetId="3a8f40e7-07a0-45d3-b0eb-34d39b76fe28" ma:anchorId="00000000-0000-0000-0000-000000000000" ma:open="false" ma:isKeyword="false">
      <xsd:complexType>
        <xsd:sequence>
          <xsd:element ref="pc:Terms" minOccurs="0" maxOccurs="1"/>
        </xsd:sequence>
      </xsd:complexType>
    </xsd:element>
    <xsd:element name="Content_x0020_Date" ma:index="26" nillable="true" ma:displayName="Content Date" ma:description="Date associated with the content.  Typically publish or presentation dates" ma:format="DateOnly" ma:internalName="Content_x0020_Date">
      <xsd:simpleType>
        <xsd:restriction base="dms:DateTime"/>
      </xsd:simpleType>
    </xsd:element>
    <xsd:element name="Product" ma:index="27" ma:displayName="Product" ma:default="i.MXRT_512" ma:description="Leave default, set to project name for this library" ma:format="Dropdown" ma:internalName="Product">
      <xsd:simpleType>
        <xsd:restriction base="dms:Choice">
          <xsd:enumeration value="i.MXRT_512"/>
        </xsd:restriction>
      </xsd:simpleType>
    </xsd:element>
  </xsd:schema>
  <xsd:schema xmlns:xsd="http://www.w3.org/2001/XMLSchema" xmlns:xs="http://www.w3.org/2001/XMLSchema" xmlns:dms="http://schemas.microsoft.com/office/2006/documentManagement/types" xmlns:pc="http://schemas.microsoft.com/office/infopath/2007/PartnerControls" targetNamespace="c4672b8b-43e2-4139-8cd1-27ad03f081e7" elementFormDefault="qualified">
    <xsd:import namespace="http://schemas.microsoft.com/office/2006/documentManagement/types"/>
    <xsd:import namespace="http://schemas.microsoft.com/office/infopath/2007/PartnerControls"/>
    <xsd:element name="TaxCatchAll" ma:index="17" nillable="true" ma:displayName="Taxonomy Catch All Column" ma:description="" ma:hidden="true" ma:list="{97c0a75c-1299-46ef-ab35-07d498ace433}" ma:internalName="TaxCatchAll" ma:showField="CatchAllData" ma:web="d79c7bf1-1763-4f32-926f-7892bffab64d">
      <xsd:complexType>
        <xsd:complexContent>
          <xsd:extension base="dms:MultiChoiceLookup">
            <xsd:sequence>
              <xsd:element name="Value" type="dms:Lookup" maxOccurs="unbounded" minOccurs="0" nillable="true"/>
            </xsd:sequence>
          </xsd:extension>
        </xsd:complexContent>
      </xsd:complexType>
    </xsd:element>
    <xsd:element name="dd399bed73eb4e21ba4b4b5eeb50a8b4" ma:index="29" nillable="true" ma:taxonomy="true" ma:internalName="dd399bed73eb4e21ba4b4b5eeb50a8b4" ma:taxonomyFieldName="Security" ma:displayName="Security" ma:default="1;#Internal|fba6ddd2-c0d6-406a-843f-19fb8f95d116" ma:fieldId="{dd399bed-73eb-4e21-ba4b-4b5eeb50a8b4}" ma:sspId="7ae9cabe-f4d8-44ae-a6f0-8d11cb15c1ae" ma:termSetId="970493f6-76f1-4e13-a881-a1ba5fc91cd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79c7bf1-1763-4f32-926f-7892bffab64d" elementFormDefault="qualified">
    <xsd:import namespace="http://schemas.microsoft.com/office/2006/documentManagement/types"/>
    <xsd:import namespace="http://schemas.microsoft.com/office/infopath/2007/PartnerControls"/>
    <xsd:element name="SharedWithUsers" ma:index="19"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TaxKeywordTaxHTField" ma:index="25" nillable="true" ma:taxonomy="true" ma:internalName="TaxKeywordTaxHTField" ma:taxonomyFieldName="TaxKeyword" ma:displayName="Keywords" ma:readOnly="false" ma:fieldId="{23f27201-bee3-471e-b2e7-b64fd8b7ca38}" ma:taxonomyMulti="true" ma:sspId="7ae9cabe-f4d8-44ae-a6f0-8d11cb15c1a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e6ca45f-194c-40f2-b60f-da61b8d357d8" elementFormDefault="qualified">
    <xsd:import namespace="http://schemas.microsoft.com/office/2006/documentManagement/types"/>
    <xsd:import namespace="http://schemas.microsoft.com/office/infopath/2007/PartnerControls"/>
    <xsd:element name="MediaServiceMetadata" ma:index="30" nillable="true" ma:displayName="MediaServiceMetadata" ma:description="" ma:hidden="true" ma:internalName="MediaServiceMetadata" ma:readOnly="true">
      <xsd:simpleType>
        <xsd:restriction base="dms:Note"/>
      </xsd:simpleType>
    </xsd:element>
    <xsd:element name="MediaServiceFastMetadata" ma:index="3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0796C5944941F74584AD02892137F3D4" ma:contentTypeVersion="2" ma:contentTypeDescription="Create a new document." ma:contentTypeScope="" ma:versionID="0f3c37f9dca87a71b01f799f5ac72916">
  <xsd:schema xmlns:xsd="http://www.w3.org/2001/XMLSchema" xmlns:xs="http://www.w3.org/2001/XMLSchema" xmlns:p="http://schemas.microsoft.com/office/2006/metadata/properties" xmlns:ns2="8478c352-1115-4aa7-8db5-10d3b7bf3c89" xmlns:ns3="f3b0d8a4-7c67-4fea-86e8-18a62fba80bb" targetNamespace="http://schemas.microsoft.com/office/2006/metadata/properties" ma:root="true" ma:fieldsID="be146bc4acec03472904972538372cfb" ns2:_="" ns3:_="">
    <xsd:import namespace="8478c352-1115-4aa7-8db5-10d3b7bf3c89"/>
    <xsd:import namespace="f3b0d8a4-7c67-4fea-86e8-18a62fba80bb"/>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8c352-1115-4aa7-8db5-10d3b7bf3c8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b0d8a4-7c67-4fea-86e8-18a62fba80bb"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e3175812bfbd472883b52b9233b4580b xmlns="ef83543a-63d2-408a-9f10-f2275945a2ff">
      <Terms xmlns="http://schemas.microsoft.com/office/infopath/2007/PartnerControls">
        <TermInfo xmlns="http://schemas.microsoft.com/office/infopath/2007/PartnerControls">
          <TermName xmlns="http://schemas.microsoft.com/office/infopath/2007/PartnerControls">COMPANY INTERNAL</TermName>
          <TermId xmlns="http://schemas.microsoft.com/office/infopath/2007/PartnerControls">fba6ddd2-c0d6-406a-843f-19fb8f95d116</TermId>
        </TermInfo>
      </Terms>
    </e3175812bfbd472883b52b9233b4580b>
    <a3c9644943934c60b9084e198c1b9c13 xmlns="ef83543a-63d2-408a-9f10-f2275945a2ff">
      <Terms xmlns="http://schemas.microsoft.com/office/infopath/2007/PartnerControls"/>
    </a3c9644943934c60b9084e198c1b9c13>
    <h3b4ebf34afd43c09cb17427cbdddf25 xmlns="ef83543a-63d2-408a-9f10-f2275945a2ff">
      <Terms xmlns="http://schemas.microsoft.com/office/infopath/2007/PartnerControls"/>
    </h3b4ebf34afd43c09cb17427cbdddf25>
    <iced8cea4e784e5b8a13f88886074984 xmlns="ef83543a-63d2-408a-9f10-f2275945a2ff">
      <Terms xmlns="http://schemas.microsoft.com/office/infopath/2007/PartnerControls"/>
    </iced8cea4e784e5b8a13f88886074984>
    <Content_x0020_Date xmlns="ef83543a-63d2-408a-9f10-f2275945a2ff" xsi:nil="true"/>
    <TaxCatchAll xmlns="c4672b8b-43e2-4139-8cd1-27ad03f081e7">
      <Value>1</Value>
    </TaxCatchAll>
    <Product xmlns="ef83543a-63d2-408a-9f10-f2275945a2ff">i.MXRT_512</Product>
    <TaxKeywordTaxHTField xmlns="d79c7bf1-1763-4f32-926f-7892bffab64d">
      <Terms xmlns="http://schemas.microsoft.com/office/infopath/2007/PartnerControls"/>
    </TaxKeywordTaxHTField>
    <NPI_x0020_Record xmlns="ef83543a-63d2-408a-9f10-f2275945a2ff">false</NPI_x0020_Record>
    <nb207f868db644ff82e8ae5f0d09ba79 xmlns="ef83543a-63d2-408a-9f10-f2275945a2ff">
      <Terms xmlns="http://schemas.microsoft.com/office/infopath/2007/PartnerControls"/>
    </nb207f868db644ff82e8ae5f0d09ba79>
    <nxp_description xmlns="ef83543a-63d2-408a-9f10-f2275945a2ff" xsi:nil="true"/>
    <dd399bed73eb4e21ba4b4b5eeb50a8b4 xmlns="c4672b8b-43e2-4139-8cd1-27ad03f081e7">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fba6ddd2-c0d6-406a-843f-19fb8f95d116</TermId>
        </TermInfo>
      </Terms>
    </dd399bed73eb4e21ba4b4b5eeb50a8b4>
    <Delete_x0020_Date xmlns="ef83543a-63d2-408a-9f10-f2275945a2ff">2099-01-01T00:00:00+00:00</Delete_x0020_Date>
  </documentManagement>
</p:properties>
</file>

<file path=customXml/itemProps1.xml><?xml version="1.0" encoding="utf-8"?>
<ds:datastoreItem xmlns:ds="http://schemas.openxmlformats.org/officeDocument/2006/customXml" ds:itemID="{AE8ED077-B4F8-480E-B498-E081BE22024D}"/>
</file>

<file path=customXml/itemProps2.xml><?xml version="1.0" encoding="utf-8"?>
<ds:datastoreItem xmlns:ds="http://schemas.openxmlformats.org/officeDocument/2006/customXml" ds:itemID="{E0E63891-02A1-4F49-9939-D090A162F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78c352-1115-4aa7-8db5-10d3b7bf3c89"/>
    <ds:schemaRef ds:uri="f3b0d8a4-7c67-4fea-86e8-18a62fba8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DE8103-2ADF-4D7C-A707-277C5732D0B3}">
  <ds:schemaRefs>
    <ds:schemaRef ds:uri="http://schemas.microsoft.com/sharepoint/v3/contenttype/forms"/>
  </ds:schemaRefs>
</ds:datastoreItem>
</file>

<file path=customXml/itemProps4.xml><?xml version="1.0" encoding="utf-8"?>
<ds:datastoreItem xmlns:ds="http://schemas.openxmlformats.org/officeDocument/2006/customXml" ds:itemID="{2AF11385-95D2-4E3C-B450-91A2FEB73A83}">
  <ds:schemaRef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8478c352-1115-4aa7-8db5-10d3b7bf3c89"/>
    <ds:schemaRef ds:uri="http://schemas.microsoft.com/office/2006/documentManagement/types"/>
    <ds:schemaRef ds:uri="http://purl.org/dc/terms/"/>
    <ds:schemaRef ds:uri="f3b0d8a4-7c67-4fea-86e8-18a62fba80b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9126</TotalTime>
  <Pages>0</Pages>
  <Words>7095</Words>
  <Characters>0</Characters>
  <Application>Microsoft Office PowerPoint</Application>
  <DocSecurity>0</DocSecurity>
  <PresentationFormat>宽屏</PresentationFormat>
  <Lines>0</Lines>
  <Paragraphs>967</Paragraphs>
  <Slides>85</Slides>
  <Notes>63</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93" baseType="lpstr">
      <vt:lpstr>Arial</vt:lpstr>
      <vt:lpstr>Arial Narrow</vt:lpstr>
      <vt:lpstr>Comic Sans MS</vt:lpstr>
      <vt:lpstr>Times New Roman</vt:lpstr>
      <vt:lpstr>Wingdings</vt:lpstr>
      <vt:lpstr>0_Master Content Slide</vt:lpstr>
      <vt:lpstr>10_ FSL Logo Slide</vt:lpstr>
      <vt:lpstr>Clip</vt:lpstr>
      <vt:lpstr>Security Features on i.MX RT1050</vt:lpstr>
      <vt:lpstr>OVERVIEW</vt:lpstr>
      <vt:lpstr>Security Subsystem</vt:lpstr>
      <vt:lpstr>Security Features</vt:lpstr>
      <vt:lpstr>Security Features (continued)</vt:lpstr>
      <vt:lpstr>Security Features (continued)</vt:lpstr>
      <vt:lpstr>HAB</vt:lpstr>
      <vt:lpstr>Block Diagram</vt:lpstr>
      <vt:lpstr>Secure Boot: HAB4 Features</vt:lpstr>
      <vt:lpstr>Image Authentication</vt:lpstr>
      <vt:lpstr>Boot ROM: High Assurance Boot</vt:lpstr>
      <vt:lpstr>NXP Reference Code Signing Tool</vt:lpstr>
      <vt:lpstr>Encrypted Boot</vt:lpstr>
      <vt:lpstr>Boot ROM: High Assurance Boot – Encrypted</vt:lpstr>
      <vt:lpstr>PowerPoint 演示文稿</vt:lpstr>
      <vt:lpstr>Provisioning DEK blob for Encrypted Boot</vt:lpstr>
      <vt:lpstr>Encrypted Boot (Memory Layout)</vt:lpstr>
      <vt:lpstr>BEE</vt:lpstr>
      <vt:lpstr>BEE uArchitecture</vt:lpstr>
      <vt:lpstr>Features</vt:lpstr>
      <vt:lpstr>BEE_CTRL</vt:lpstr>
      <vt:lpstr>Command Validity Checker</vt:lpstr>
      <vt:lpstr>Decryption Engine</vt:lpstr>
      <vt:lpstr>Address Remapping</vt:lpstr>
      <vt:lpstr>Address Remapping</vt:lpstr>
      <vt:lpstr>Known hardware limitations</vt:lpstr>
      <vt:lpstr>DCP</vt:lpstr>
      <vt:lpstr>Block Diagram</vt:lpstr>
      <vt:lpstr>Data Flow</vt:lpstr>
      <vt:lpstr>PowerPoint 演示文稿</vt:lpstr>
      <vt:lpstr>Cryptographic Engines</vt:lpstr>
      <vt:lpstr>Operations</vt:lpstr>
      <vt:lpstr>Operation (cont’d)</vt:lpstr>
      <vt:lpstr>Operation (cont’d)</vt:lpstr>
      <vt:lpstr>Operation (cont’d)</vt:lpstr>
      <vt:lpstr>Limitation</vt:lpstr>
      <vt:lpstr>Limitation (cont’d)</vt:lpstr>
      <vt:lpstr>TRNG</vt:lpstr>
      <vt:lpstr>Block Diagram</vt:lpstr>
      <vt:lpstr>Overall functionality</vt:lpstr>
      <vt:lpstr>Operations</vt:lpstr>
      <vt:lpstr>CSU</vt:lpstr>
      <vt:lpstr>Features</vt:lpstr>
      <vt:lpstr>Policies</vt:lpstr>
      <vt:lpstr>Access table</vt:lpstr>
      <vt:lpstr>Mapping </vt:lpstr>
      <vt:lpstr>SNVS</vt:lpstr>
      <vt:lpstr>Block Diagram</vt:lpstr>
      <vt:lpstr>Security Functions</vt:lpstr>
      <vt:lpstr>Non-security functions</vt:lpstr>
      <vt:lpstr>Inside blocks  </vt:lpstr>
      <vt:lpstr>Structure</vt:lpstr>
      <vt:lpstr>Power domain</vt:lpstr>
      <vt:lpstr>Features</vt:lpstr>
      <vt:lpstr>Features</vt:lpstr>
      <vt:lpstr>Features</vt:lpstr>
      <vt:lpstr>Features</vt:lpstr>
      <vt:lpstr>Features</vt:lpstr>
      <vt:lpstr>Features</vt:lpstr>
      <vt:lpstr>Features</vt:lpstr>
      <vt:lpstr>Features</vt:lpstr>
      <vt:lpstr>Features</vt:lpstr>
      <vt:lpstr>Features</vt:lpstr>
      <vt:lpstr>Violation policy</vt:lpstr>
      <vt:lpstr>Master Key checking and control</vt:lpstr>
      <vt:lpstr>Reset and Initialization</vt:lpstr>
      <vt:lpstr>Security State Machine</vt:lpstr>
      <vt:lpstr>Power glitch detector</vt:lpstr>
      <vt:lpstr>OCOTP</vt:lpstr>
      <vt:lpstr>Block diagram</vt:lpstr>
      <vt:lpstr>Features</vt:lpstr>
      <vt:lpstr>Operation</vt:lpstr>
      <vt:lpstr>eFuSE</vt:lpstr>
      <vt:lpstr>OTP Memory Footprint</vt:lpstr>
      <vt:lpstr>eFuse for Boot ROM</vt:lpstr>
      <vt:lpstr>eFuse for serial NOR/FlexSPI</vt:lpstr>
      <vt:lpstr>eFuse for serial NAND</vt:lpstr>
      <vt:lpstr>SJC</vt:lpstr>
      <vt:lpstr>Features</vt:lpstr>
      <vt:lpstr>Security Mode</vt:lpstr>
      <vt:lpstr>Mode #2 - Secure JTAG with Fixed Challenge-response Pair</vt:lpstr>
      <vt:lpstr>Software Enabled</vt:lpstr>
      <vt:lpstr>Kill Trace</vt:lpstr>
      <vt:lpstr>Disable Fuse</vt:lpstr>
      <vt:lpstr>PowerPoint 演示文稿</vt:lpstr>
    </vt:vector>
  </TitlesOfParts>
  <Company>Free Scale</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16:9 Widescreen</dc:title>
  <dc:creator>rls02c</dc:creator>
  <cp:lastModifiedBy>Chen Xinyu-B03824</cp:lastModifiedBy>
  <cp:revision>860</cp:revision>
  <dcterms:created xsi:type="dcterms:W3CDTF">2012-11-14T23:25:03Z</dcterms:created>
  <dcterms:modified xsi:type="dcterms:W3CDTF">2017-09-29T06:26:30Z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0x0101007E56189490866E4E8FDBCBBDB814D657</vt:lpwstr>
  </property>
  <property fmtid="{D5CDD505-2E9C-101B-9397-08002B2CF9AE}" pid="3" name="_dlc_DocIdItemGuid">
    <vt:lpwstr>62cced98-caa7-4761-bd98-77e4bf6ce32f</vt:lpwstr>
  </property>
  <property fmtid="{D5CDD505-2E9C-101B-9397-08002B2CF9AE}" pid="4" name="TaxKeyword">
    <vt:lpwstr/>
  </property>
  <property fmtid="{D5CDD505-2E9C-101B-9397-08002B2CF9AE}" pid="5" name="Security">
    <vt:lpwstr>1;#Internal|fba6ddd2-c0d6-406a-843f-19fb8f95d116</vt:lpwstr>
  </property>
  <property fmtid="{D5CDD505-2E9C-101B-9397-08002B2CF9AE}" pid="6" name="Category">
    <vt:lpwstr/>
  </property>
  <property fmtid="{D5CDD505-2E9C-101B-9397-08002B2CF9AE}" pid="7" name="Team Role">
    <vt:lpwstr/>
  </property>
  <property fmtid="{D5CDD505-2E9C-101B-9397-08002B2CF9AE}" pid="8" name="Doc Type">
    <vt:lpwstr/>
  </property>
  <property fmtid="{D5CDD505-2E9C-101B-9397-08002B2CF9AE}" pid="9" name="Phase Gate">
    <vt:lpwstr/>
  </property>
  <property fmtid="{D5CDD505-2E9C-101B-9397-08002B2CF9AE}" pid="10" name="iCAP">
    <vt:lpwstr>1;#COMPANY INTERNAL|fba6ddd2-c0d6-406a-843f-19fb8f95d116</vt:lpwstr>
  </property>
</Properties>
</file>