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20"/>
  </p:notesMasterIdLst>
  <p:handoutMasterIdLst>
    <p:handoutMasterId r:id="rId21"/>
  </p:handoutMasterIdLst>
  <p:sldIdLst>
    <p:sldId id="413" r:id="rId7"/>
    <p:sldId id="435" r:id="rId8"/>
    <p:sldId id="429" r:id="rId9"/>
    <p:sldId id="430" r:id="rId10"/>
    <p:sldId id="431" r:id="rId11"/>
    <p:sldId id="432" r:id="rId12"/>
    <p:sldId id="436" r:id="rId13"/>
    <p:sldId id="437" r:id="rId14"/>
    <p:sldId id="440" r:id="rId15"/>
    <p:sldId id="438" r:id="rId16"/>
    <p:sldId id="439" r:id="rId17"/>
    <p:sldId id="441" r:id="rId18"/>
    <p:sldId id="305" r:id="rId19"/>
  </p:sldIdLst>
  <p:sldSz cx="12192000" cy="6858000"/>
  <p:notesSz cx="7315200" cy="9601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BA"/>
    <a:srgbClr val="54933E"/>
    <a:srgbClr val="537F9F"/>
    <a:srgbClr val="34ACDE"/>
    <a:srgbClr val="F67B44"/>
    <a:srgbClr val="F3540D"/>
    <a:srgbClr val="586068"/>
    <a:srgbClr val="EFF0F1"/>
    <a:srgbClr val="FDB183"/>
    <a:srgbClr val="F9B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4" autoAdjust="0"/>
    <p:restoredTop sz="99762" autoAdjust="0"/>
  </p:normalViewPr>
  <p:slideViewPr>
    <p:cSldViewPr snapToGrid="0">
      <p:cViewPr varScale="1">
        <p:scale>
          <a:sx n="89" d="100"/>
          <a:sy n="89" d="100"/>
        </p:scale>
        <p:origin x="319" y="7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8/15/2018 2:20:55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8/15/2018 2:19:07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August 15, 2018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Se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1371" y="1367246"/>
            <a:ext cx="11229406" cy="1401354"/>
          </a:xfrm>
        </p:spPr>
        <p:txBody>
          <a:bodyPr/>
          <a:lstStyle/>
          <a:p>
            <a:r>
              <a:rPr lang="en-US" dirty="0"/>
              <a:t>Requirement of one stop tool for security tool</a:t>
            </a:r>
          </a:p>
        </p:txBody>
      </p:sp>
    </p:spTree>
    <p:extLst>
      <p:ext uri="{BB962C8B-B14F-4D97-AF65-F5344CB8AC3E}">
        <p14:creationId xmlns:p14="http://schemas.microsoft.com/office/powerpoint/2010/main" val="42365966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2DBA-981B-4436-8784-D0006FBC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 – Cont’d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98A3E-86B6-4417-BB87-DE0E20AFB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7747197" cy="52241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Use Tabs for one or more merged steps</a:t>
            </a:r>
          </a:p>
          <a:p>
            <a:r>
              <a:rPr lang="en-US" altLang="zh-CN" dirty="0"/>
              <a:t>Use drop-down list to select boot type (Authentic, or Encrypted, or Encrypted XIP). </a:t>
            </a:r>
          </a:p>
          <a:p>
            <a:r>
              <a:rPr lang="en-US" altLang="zh-CN" dirty="0"/>
              <a:t>Use drop-down list to select different storage type</a:t>
            </a:r>
          </a:p>
          <a:p>
            <a:r>
              <a:rPr lang="en-US" altLang="zh-CN" dirty="0"/>
              <a:t>The available Windows Controls depends on the selected storage and boot type (Authentic, or Encrypted, or Encrypted XIP).</a:t>
            </a:r>
          </a:p>
          <a:p>
            <a:r>
              <a:rPr lang="en-US" altLang="zh-CN" dirty="0"/>
              <a:t>Use a Button for a command with Group Box/Check Box/Radio Box/Edit Windows Controls for parameter or options.</a:t>
            </a:r>
          </a:p>
          <a:p>
            <a:r>
              <a:rPr lang="en-US" altLang="zh-CN" dirty="0"/>
              <a:t>For example (original step 1):</a:t>
            </a:r>
          </a:p>
          <a:p>
            <a:pPr lvl="1"/>
            <a:r>
              <a:rPr lang="en-US" altLang="zh-CN" dirty="0"/>
              <a:t>Use Edit for “serial.txt” and “key_pass.txt”, for example, the default value is given in the GUI, but user can change it.</a:t>
            </a:r>
          </a:p>
          <a:p>
            <a:pPr lvl="1"/>
            <a:r>
              <a:rPr lang="en-US" altLang="zh-CN" dirty="0"/>
              <a:t>Create a “workspace” folder, copy flash loader tools, ‘</a:t>
            </a:r>
            <a:r>
              <a:rPr lang="en-US" altLang="zh-CN" dirty="0" err="1"/>
              <a:t>cst</a:t>
            </a:r>
            <a:r>
              <a:rPr lang="en-US" altLang="zh-CN" dirty="0"/>
              <a:t>’ executable, “</a:t>
            </a:r>
            <a:r>
              <a:rPr lang="en-US" altLang="zh-CN" dirty="0" err="1"/>
              <a:t>crts</a:t>
            </a:r>
            <a:r>
              <a:rPr lang="en-US" altLang="zh-CN" dirty="0"/>
              <a:t>” folder and “keys” folder to “workspace”. The following operations will be done in this folder.</a:t>
            </a:r>
          </a:p>
          <a:p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3527B2-D971-4DB9-86DE-BD7968E3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795" y="934763"/>
            <a:ext cx="2647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3770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365B-3F3C-4023-960B-423C44F5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0192A-93F1-496B-BB56-693656DD9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2202255"/>
          </a:xfrm>
        </p:spPr>
        <p:txBody>
          <a:bodyPr/>
          <a:lstStyle/>
          <a:p>
            <a:r>
              <a:rPr lang="en-US" altLang="zh-CN" dirty="0"/>
              <a:t>A newbie customer without security knowledge can have security boot work quickly with GUI tool.</a:t>
            </a:r>
          </a:p>
          <a:p>
            <a:r>
              <a:rPr lang="en-US" altLang="zh-CN" dirty="0"/>
              <a:t>As for the sophisticated customer, the command line tool and method are still available for them.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1333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C747-7040-43A0-A32A-63356238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Schedule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0F4D8-A2EC-4B70-A0BA-882A6FF19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2533181"/>
          </a:xfrm>
        </p:spPr>
        <p:txBody>
          <a:bodyPr/>
          <a:lstStyle/>
          <a:p>
            <a:r>
              <a:rPr lang="en-US" altLang="zh-CN" dirty="0"/>
              <a:t>Tool should be available asap due to many customers are using security boot tool to protect their code and data for mass production.</a:t>
            </a:r>
          </a:p>
          <a:p>
            <a:r>
              <a:rPr lang="en-US" altLang="zh-CN" dirty="0"/>
              <a:t>More and more complaints on the command line tool are ruining the RT reputation. </a:t>
            </a:r>
          </a:p>
          <a:p>
            <a:r>
              <a:rPr lang="en-US" altLang="zh-CN" dirty="0"/>
              <a:t>Expectation is to have the tool available in 1~2 month.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9961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18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</a:t>
            </a:r>
          </a:p>
        </p:txBody>
      </p:sp>
    </p:spTree>
    <p:extLst>
      <p:ext uri="{BB962C8B-B14F-4D97-AF65-F5344CB8AC3E}">
        <p14:creationId xmlns:p14="http://schemas.microsoft.com/office/powerpoint/2010/main" val="35596035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3-type security boot and tools used for security boot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3-type security boot</a:t>
            </a:r>
          </a:p>
          <a:p>
            <a:pPr lvl="1"/>
            <a:r>
              <a:rPr lang="en-US" altLang="zh-CN" dirty="0"/>
              <a:t>Authentic boot</a:t>
            </a:r>
          </a:p>
          <a:p>
            <a:pPr lvl="1"/>
            <a:r>
              <a:rPr lang="en-US" altLang="zh-CN" dirty="0"/>
              <a:t>Encrypted boot</a:t>
            </a:r>
          </a:p>
          <a:p>
            <a:pPr lvl="1"/>
            <a:r>
              <a:rPr lang="en-US" altLang="zh-CN" dirty="0"/>
              <a:t>Encrypted XIP</a:t>
            </a:r>
          </a:p>
          <a:p>
            <a:r>
              <a:rPr lang="en-US" altLang="zh-CN" b="1" dirty="0"/>
              <a:t>Tools used</a:t>
            </a:r>
          </a:p>
          <a:p>
            <a:pPr lvl="1"/>
            <a:r>
              <a:rPr lang="en-US" altLang="zh-CN" dirty="0"/>
              <a:t>CST tool (command line tool running under Windows command prompt or Linux shell)</a:t>
            </a:r>
          </a:p>
          <a:p>
            <a:pPr lvl="1"/>
            <a:r>
              <a:rPr lang="en-US" altLang="zh-CN" dirty="0"/>
              <a:t>Flash loader tool (tools including </a:t>
            </a:r>
            <a:r>
              <a:rPr lang="en-US" altLang="zh-CN" dirty="0" err="1"/>
              <a:t>blhost</a:t>
            </a:r>
            <a:r>
              <a:rPr lang="en-US" altLang="zh-CN" dirty="0"/>
              <a:t>, </a:t>
            </a:r>
            <a:r>
              <a:rPr lang="en-US" altLang="zh-CN" dirty="0" err="1"/>
              <a:t>elftosb</a:t>
            </a:r>
            <a:r>
              <a:rPr lang="en-US" altLang="zh-CN" dirty="0"/>
              <a:t>, </a:t>
            </a:r>
            <a:r>
              <a:rPr lang="en-US" altLang="zh-CN" dirty="0" err="1"/>
              <a:t>sdphost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OpenSSL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762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dirty="0"/>
              <a:t>-step </a:t>
            </a:r>
            <a:r>
              <a:rPr lang="en-US" altLang="zh-CN" dirty="0"/>
              <a:t>needed to create a security boot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Generate keys and certificates</a:t>
            </a:r>
          </a:p>
          <a:p>
            <a:pPr marL="625475" lvl="1" indent="-457200"/>
            <a:r>
              <a:rPr lang="en-US" altLang="zh-CN" dirty="0"/>
              <a:t>create ‘serial.txt’ file for the certificate serial numbers</a:t>
            </a:r>
          </a:p>
          <a:p>
            <a:pPr marL="625475" lvl="1" indent="-457200"/>
            <a:r>
              <a:rPr lang="en-US" altLang="zh-CN" dirty="0"/>
              <a:t>create ‘key_pass.txt’ file for pass phrase</a:t>
            </a:r>
          </a:p>
          <a:p>
            <a:pPr marL="625475" lvl="1" indent="-457200"/>
            <a:r>
              <a:rPr lang="en-US" altLang="zh-CN" dirty="0"/>
              <a:t>run ‘hab4_pki_tree’ and input for prompted questions</a:t>
            </a:r>
          </a:p>
          <a:p>
            <a:pPr marL="625475" lvl="1" indent="-457200"/>
            <a:r>
              <a:rPr lang="en-US" altLang="zh-CN" dirty="0"/>
              <a:t>copy ‘</a:t>
            </a:r>
            <a:r>
              <a:rPr lang="en-US" altLang="zh-CN" dirty="0" err="1"/>
              <a:t>cst</a:t>
            </a:r>
            <a:r>
              <a:rPr lang="en-US" altLang="zh-CN" dirty="0"/>
              <a:t>’ executable, “</a:t>
            </a:r>
            <a:r>
              <a:rPr lang="en-US" altLang="zh-CN" dirty="0" err="1"/>
              <a:t>crts</a:t>
            </a:r>
            <a:r>
              <a:rPr lang="en-US" altLang="zh-CN" dirty="0"/>
              <a:t>” folder and “keys” folder to the folder containing ‘</a:t>
            </a:r>
            <a:r>
              <a:rPr lang="en-US" altLang="zh-CN" dirty="0" err="1"/>
              <a:t>elftosb</a:t>
            </a:r>
            <a:r>
              <a:rPr lang="en-US" altLang="zh-CN" dirty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Generate SB file for Fuse programming</a:t>
            </a:r>
          </a:p>
          <a:p>
            <a:pPr marL="625475" lvl="1" indent="-457200"/>
            <a:r>
              <a:rPr lang="en-US" altLang="zh-CN" dirty="0"/>
              <a:t>run ‘</a:t>
            </a:r>
            <a:r>
              <a:rPr lang="en-US" altLang="zh-CN" dirty="0" err="1"/>
              <a:t>srktool</a:t>
            </a:r>
            <a:r>
              <a:rPr lang="en-US" altLang="zh-CN" dirty="0"/>
              <a:t>’ to generate SRK_1_2_3_4_xxx files</a:t>
            </a:r>
          </a:p>
          <a:p>
            <a:pPr marL="625475" lvl="1" indent="-457200"/>
            <a:r>
              <a:rPr lang="en-US" altLang="zh-CN" dirty="0"/>
              <a:t>add the binary content of SRK_1_2_3_4_ </a:t>
            </a:r>
            <a:r>
              <a:rPr lang="en-US" altLang="zh-CN" dirty="0" err="1"/>
              <a:t>fuse.bin</a:t>
            </a:r>
            <a:r>
              <a:rPr lang="en-US" altLang="zh-CN" dirty="0"/>
              <a:t> in the </a:t>
            </a:r>
            <a:r>
              <a:rPr lang="pt-BR" altLang="zh-CN" dirty="0">
                <a:solidFill>
                  <a:srgbClr val="0070C0"/>
                </a:solidFill>
              </a:rPr>
              <a:t>enable_hab.bd </a:t>
            </a:r>
            <a:r>
              <a:rPr lang="pt-BR" altLang="zh-CN" dirty="0"/>
              <a:t>file with hex string format (</a:t>
            </a:r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party tool or edit manually)</a:t>
            </a:r>
            <a:endParaRPr lang="pt-BR" altLang="zh-CN" dirty="0"/>
          </a:p>
          <a:p>
            <a:pPr marL="625475" lvl="1" indent="-457200"/>
            <a:r>
              <a:rPr lang="en-US" altLang="zh-CN" dirty="0"/>
              <a:t>run ‘</a:t>
            </a:r>
            <a:r>
              <a:rPr lang="en-US" altLang="zh-CN" dirty="0" err="1"/>
              <a:t>elftosb</a:t>
            </a:r>
            <a:r>
              <a:rPr lang="en-US" altLang="zh-CN" dirty="0"/>
              <a:t>’ to generate ‘</a:t>
            </a:r>
            <a:r>
              <a:rPr lang="en-US" altLang="zh-CN" dirty="0">
                <a:solidFill>
                  <a:srgbClr val="FF0000"/>
                </a:solidFill>
              </a:rPr>
              <a:t>enable_hab.sb</a:t>
            </a:r>
            <a:r>
              <a:rPr lang="en-US" altLang="zh-CN" dirty="0"/>
              <a:t>’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48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dirty="0"/>
              <a:t>-step </a:t>
            </a:r>
            <a:r>
              <a:rPr lang="en-US" altLang="zh-CN" dirty="0"/>
              <a:t>needed to create a security boot – Cont’d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CN" b="1" dirty="0"/>
              <a:t>Generate the signed </a:t>
            </a:r>
            <a:r>
              <a:rPr lang="en-US" altLang="zh-CN" b="1" dirty="0" err="1"/>
              <a:t>flashloader</a:t>
            </a:r>
            <a:r>
              <a:rPr lang="en-US" altLang="zh-CN" b="1" dirty="0"/>
              <a:t> </a:t>
            </a:r>
          </a:p>
          <a:p>
            <a:pPr marL="625475" lvl="1" indent="-457200"/>
            <a:r>
              <a:rPr lang="en-US" altLang="zh-CN" dirty="0"/>
              <a:t>copy ‘</a:t>
            </a:r>
            <a:r>
              <a:rPr lang="en-US" altLang="zh-CN" dirty="0" err="1"/>
              <a:t>flashloader</a:t>
            </a:r>
            <a:r>
              <a:rPr lang="en-US" altLang="zh-CN" dirty="0"/>
              <a:t>’ to the folder containing ‘</a:t>
            </a:r>
            <a:r>
              <a:rPr lang="en-US" altLang="zh-CN" dirty="0" err="1"/>
              <a:t>elftosb</a:t>
            </a:r>
            <a:r>
              <a:rPr lang="zh-CN" altLang="en-US" dirty="0"/>
              <a:t>’ </a:t>
            </a:r>
            <a:r>
              <a:rPr lang="en-US" altLang="zh-CN" dirty="0"/>
              <a:t>file</a:t>
            </a:r>
          </a:p>
          <a:p>
            <a:pPr marL="625475" lvl="1" indent="-457200"/>
            <a:r>
              <a:rPr lang="en-US" altLang="zh-CN" dirty="0"/>
              <a:t>run ‘elftosb.exe -f </a:t>
            </a:r>
            <a:r>
              <a:rPr lang="en-US" altLang="zh-CN" dirty="0" err="1"/>
              <a:t>imx</a:t>
            </a:r>
            <a:r>
              <a:rPr lang="en-US" altLang="zh-CN" dirty="0"/>
              <a:t> -V -</a:t>
            </a:r>
            <a:r>
              <a:rPr lang="en-US" altLang="zh-CN" dirty="0">
                <a:solidFill>
                  <a:srgbClr val="0070C0"/>
                </a:solidFill>
              </a:rPr>
              <a:t>c imx-flexspinor-flashloader-signed.bd </a:t>
            </a:r>
            <a:r>
              <a:rPr lang="en-US" altLang="zh-CN" dirty="0"/>
              <a:t>-o </a:t>
            </a:r>
            <a:r>
              <a:rPr lang="en-US" altLang="zh-CN" dirty="0" err="1">
                <a:solidFill>
                  <a:srgbClr val="FF0000"/>
                </a:solidFill>
              </a:rPr>
              <a:t>ivt_flashloader_signed.bin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…’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b="1" dirty="0"/>
              <a:t>Generate the bootable image</a:t>
            </a:r>
          </a:p>
          <a:p>
            <a:pPr marL="625475" lvl="1" indent="-457200"/>
            <a:r>
              <a:rPr lang="en-US" altLang="zh-CN" dirty="0"/>
              <a:t>edit the </a:t>
            </a:r>
            <a:r>
              <a:rPr lang="en-US" altLang="zh-CN" dirty="0">
                <a:solidFill>
                  <a:srgbClr val="0070C0"/>
                </a:solidFill>
              </a:rPr>
              <a:t>imx-flexspinor-normal-signed.bd </a:t>
            </a:r>
            <a:r>
              <a:rPr lang="en-US" altLang="zh-CN" dirty="0"/>
              <a:t>file</a:t>
            </a:r>
          </a:p>
          <a:p>
            <a:pPr marL="625475" lvl="1" indent="-457200"/>
            <a:r>
              <a:rPr lang="en-US" altLang="zh-CN" dirty="0"/>
              <a:t>run ‘elftosb.exe -f </a:t>
            </a:r>
            <a:r>
              <a:rPr lang="en-US" altLang="zh-CN" dirty="0" err="1"/>
              <a:t>imx</a:t>
            </a:r>
            <a:r>
              <a:rPr lang="en-US" altLang="zh-CN" dirty="0"/>
              <a:t> -V -c </a:t>
            </a:r>
            <a:r>
              <a:rPr lang="en-US" altLang="zh-CN" dirty="0">
                <a:solidFill>
                  <a:srgbClr val="0070C0"/>
                </a:solidFill>
              </a:rPr>
              <a:t>imx-flexspinor-normal-signed.bd</a:t>
            </a:r>
            <a:r>
              <a:rPr lang="en-US" altLang="zh-CN" dirty="0"/>
              <a:t> - o </a:t>
            </a:r>
            <a:r>
              <a:rPr lang="en-US" altLang="zh-CN" dirty="0" err="1">
                <a:solidFill>
                  <a:srgbClr val="0070C0"/>
                </a:solidFill>
              </a:rPr>
              <a:t>ivt_xxx.bin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…’ to generate the bootable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228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6-step needed to create a security boot – Cont’d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zh-CN" b="1" dirty="0"/>
              <a:t>Generate the SB file for bootable image</a:t>
            </a:r>
          </a:p>
          <a:p>
            <a:pPr marL="625475" lvl="1" indent="-457200"/>
            <a:r>
              <a:rPr lang="en-US" altLang="zh-CN" dirty="0"/>
              <a:t>edit </a:t>
            </a:r>
            <a:r>
              <a:rPr lang="en-US" altLang="zh-CN" dirty="0">
                <a:solidFill>
                  <a:srgbClr val="0070C0"/>
                </a:solidFill>
              </a:rPr>
              <a:t>program_flexspinor_image_hyperflash_encrypt.bd </a:t>
            </a:r>
            <a:r>
              <a:rPr lang="en-US" altLang="zh-CN" dirty="0"/>
              <a:t>file</a:t>
            </a:r>
          </a:p>
          <a:p>
            <a:pPr marL="625475" lvl="1" indent="-457200"/>
            <a:r>
              <a:rPr lang="en-US" altLang="zh-CN" dirty="0"/>
              <a:t>run ‘elftosb.exe -f </a:t>
            </a:r>
            <a:r>
              <a:rPr lang="en-US" altLang="zh-CN" dirty="0" err="1"/>
              <a:t>kinetis</a:t>
            </a:r>
            <a:r>
              <a:rPr lang="en-US" altLang="zh-CN" dirty="0"/>
              <a:t> -V –c </a:t>
            </a:r>
            <a:r>
              <a:rPr lang="en-US" altLang="zh-CN" dirty="0">
                <a:solidFill>
                  <a:srgbClr val="0070C0"/>
                </a:solidFill>
              </a:rPr>
              <a:t>program_flexspinor_image_hyperflash_encrypt.bd </a:t>
            </a:r>
            <a:r>
              <a:rPr lang="en-US" altLang="zh-CN" dirty="0"/>
              <a:t>-o </a:t>
            </a:r>
            <a:r>
              <a:rPr lang="en-US" altLang="zh-CN" dirty="0">
                <a:solidFill>
                  <a:srgbClr val="FF0000"/>
                </a:solidFill>
              </a:rPr>
              <a:t>boot_image.sb </a:t>
            </a:r>
            <a:r>
              <a:rPr lang="en-US" altLang="zh-CN" dirty="0"/>
              <a:t>…’ to generate the SB file used for </a:t>
            </a:r>
            <a:r>
              <a:rPr lang="en-US" altLang="zh-CN" dirty="0" err="1"/>
              <a:t>mfgtool</a:t>
            </a:r>
            <a:endParaRPr lang="en-US" altLang="zh-CN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b="1" dirty="0"/>
              <a:t>Program bootable SB files</a:t>
            </a:r>
          </a:p>
          <a:p>
            <a:pPr marL="625475" lvl="1" indent="-457200"/>
            <a:r>
              <a:rPr lang="en-US" dirty="0"/>
              <a:t>copy the </a:t>
            </a:r>
            <a:r>
              <a:rPr lang="en-US" dirty="0">
                <a:solidFill>
                  <a:srgbClr val="FF0000"/>
                </a:solidFill>
              </a:rPr>
              <a:t>boot_image.sb </a:t>
            </a:r>
            <a:r>
              <a:rPr lang="en-US" dirty="0"/>
              <a:t>file, </a:t>
            </a:r>
            <a:r>
              <a:rPr lang="en-US" dirty="0" err="1">
                <a:solidFill>
                  <a:srgbClr val="FF0000"/>
                </a:solidFill>
              </a:rPr>
              <a:t>ivt_flashloader_signed.bin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enable_hab.sb </a:t>
            </a:r>
            <a:r>
              <a:rPr lang="en-US" dirty="0"/>
              <a:t>to “&lt;</a:t>
            </a:r>
            <a:r>
              <a:rPr lang="en-US" dirty="0" err="1"/>
              <a:t>mfgtool_root_dir</a:t>
            </a:r>
            <a:r>
              <a:rPr lang="en-US" dirty="0"/>
              <a:t>&gt;/Profiles/MXRT105X/OS Firmware” folder</a:t>
            </a:r>
          </a:p>
          <a:p>
            <a:pPr marL="625475" lvl="1" indent="-457200"/>
            <a:r>
              <a:rPr lang="en-US" dirty="0"/>
              <a:t>change the “name” under “[List]” to “MXRT105x-SecureBoot” in cfg.ini file in &lt;</a:t>
            </a:r>
            <a:r>
              <a:rPr lang="en-US" dirty="0" err="1"/>
              <a:t>mfgtool_root_dir</a:t>
            </a:r>
            <a:r>
              <a:rPr lang="en-US" dirty="0"/>
              <a:t>&gt; folder</a:t>
            </a:r>
          </a:p>
          <a:p>
            <a:pPr marL="625475" lvl="1" indent="-457200"/>
            <a:r>
              <a:rPr lang="en-US" dirty="0"/>
              <a:t>run ‘MfgTool2.exe’ to program images</a:t>
            </a:r>
          </a:p>
          <a:p>
            <a:pPr marL="457200" indent="-457200"/>
            <a:r>
              <a:rPr lang="en-US" altLang="zh-CN" b="1" dirty="0"/>
              <a:t>If using SW_GP2 key, encrypting user image needs additional step.</a:t>
            </a:r>
          </a:p>
          <a:p>
            <a:pPr marL="625475" lvl="1" indent="-457200"/>
            <a:r>
              <a:rPr lang="en-US" dirty="0"/>
              <a:t>Encrypted XIP using sw_gp2 key isn’t supported by current tool. But more customers need it. </a:t>
            </a:r>
          </a:p>
        </p:txBody>
      </p:sp>
    </p:spTree>
    <p:extLst>
      <p:ext uri="{BB962C8B-B14F-4D97-AF65-F5344CB8AC3E}">
        <p14:creationId xmlns:p14="http://schemas.microsoft.com/office/powerpoint/2010/main" val="18508712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2DBA-981B-4436-8784-D0006FBC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Disadvantage of Current Method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98A3E-86B6-4417-BB87-DE0E20AFB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First 5 steps are done in command line window.</a:t>
            </a:r>
          </a:p>
          <a:p>
            <a:r>
              <a:rPr lang="en-US" altLang="zh-CN" dirty="0"/>
              <a:t>Intermediate files such as serial.txt, key_pass.txt and hex string of SRK hash value are generated by 3</a:t>
            </a:r>
            <a:r>
              <a:rPr lang="en-US" altLang="zh-CN" baseline="30000" dirty="0"/>
              <a:t>rd</a:t>
            </a:r>
            <a:r>
              <a:rPr lang="en-US" altLang="zh-CN" dirty="0"/>
              <a:t> party tool or manually.</a:t>
            </a:r>
          </a:p>
          <a:p>
            <a:r>
              <a:rPr lang="en-US" altLang="zh-CN" dirty="0"/>
              <a:t>Too many commands with many parameters may cause input error.</a:t>
            </a:r>
          </a:p>
          <a:p>
            <a:r>
              <a:rPr lang="en-US" altLang="zh-CN" dirty="0"/>
              <a:t>Editing BD file is pretty difficult to user. Instructions has no details and are dispersed among several documents.</a:t>
            </a:r>
          </a:p>
          <a:p>
            <a:r>
              <a:rPr lang="en-US" altLang="zh-CN" dirty="0"/>
              <a:t>Setting configuration block with value of specific format for the bootable storage in BD file is also difficult to user.</a:t>
            </a:r>
          </a:p>
          <a:p>
            <a:r>
              <a:rPr lang="en-US" altLang="zh-CN" dirty="0"/>
              <a:t>As a result, current security tools are difficult to use. Many complaints are raised from customers and also from NXP customer support guys: tools are tiring and boring. </a:t>
            </a:r>
          </a:p>
          <a:p>
            <a:r>
              <a:rPr lang="en-US" altLang="zh-CN" dirty="0"/>
              <a:t>Security tool is degrading the reputation of 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4671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stop GUI tool Proposal</a:t>
            </a:r>
          </a:p>
        </p:txBody>
      </p:sp>
    </p:spTree>
    <p:extLst>
      <p:ext uri="{BB962C8B-B14F-4D97-AF65-F5344CB8AC3E}">
        <p14:creationId xmlns:p14="http://schemas.microsoft.com/office/powerpoint/2010/main" val="7549849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2DBA-981B-4436-8784-D0006FBC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98A3E-86B6-4417-BB87-DE0E20AFB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7747197" cy="522413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Additional function to support image encryption by XIP of SW_GP2 key</a:t>
            </a:r>
            <a:r>
              <a:rPr lang="en-US" altLang="zh-CN" dirty="0"/>
              <a:t>. (not supported in current tool)</a:t>
            </a:r>
          </a:p>
          <a:p>
            <a:r>
              <a:rPr lang="en-US" altLang="zh-CN" dirty="0"/>
              <a:t>GUI interface, all user operations are done in GUI</a:t>
            </a:r>
          </a:p>
          <a:p>
            <a:r>
              <a:rPr lang="en-US" altLang="zh-CN" dirty="0"/>
              <a:t>Command line tools are invoked under GUI. It’s transparent to user.</a:t>
            </a:r>
          </a:p>
          <a:p>
            <a:r>
              <a:rPr lang="en-US" altLang="zh-CN" dirty="0"/>
              <a:t>Merge the MFGTOOL into GUI as well.</a:t>
            </a:r>
          </a:p>
          <a:p>
            <a:r>
              <a:rPr lang="en-US" altLang="zh-CN" dirty="0"/>
              <a:t>Manual work must be done by GUI tool (For example, SRK hash hex string)</a:t>
            </a:r>
          </a:p>
          <a:p>
            <a:r>
              <a:rPr lang="en-US" altLang="zh-CN" dirty="0"/>
              <a:t>Show the tips while mouse hovers on the Controls.</a:t>
            </a:r>
          </a:p>
          <a:p>
            <a:r>
              <a:rPr lang="en-US" altLang="zh-CN" dirty="0"/>
              <a:t>Support to add more BD-style commands for special case into the BD file if needed ( not sure if it’s really needed)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B5C2B-22FD-4EAF-8A19-C6679DF57437}"/>
              </a:ext>
            </a:extLst>
          </p:cNvPr>
          <p:cNvSpPr/>
          <p:nvPr/>
        </p:nvSpPr>
        <p:spPr>
          <a:xfrm>
            <a:off x="8220891" y="2014626"/>
            <a:ext cx="3396343" cy="13672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Current command </a:t>
            </a:r>
          </a:p>
          <a:p>
            <a:pPr algn="ctr"/>
            <a:r>
              <a:rPr lang="en-US" altLang="zh-CN" dirty="0"/>
              <a:t>lines-based </a:t>
            </a:r>
          </a:p>
          <a:p>
            <a:pPr algn="ctr"/>
            <a:r>
              <a:rPr lang="en-US" altLang="zh-CN" dirty="0"/>
              <a:t>security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EA5DF-74DB-4884-93CB-04470BBDE8BF}"/>
              </a:ext>
            </a:extLst>
          </p:cNvPr>
          <p:cNvSpPr/>
          <p:nvPr/>
        </p:nvSpPr>
        <p:spPr>
          <a:xfrm>
            <a:off x="8220891" y="934763"/>
            <a:ext cx="3335383" cy="654049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GUI interface</a:t>
            </a:r>
            <a:endParaRPr lang="zh-CN" altLang="en-US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4E36C47C-7DC1-41B2-94A7-7B3C0E71F6F8}"/>
              </a:ext>
            </a:extLst>
          </p:cNvPr>
          <p:cNvSpPr/>
          <p:nvPr/>
        </p:nvSpPr>
        <p:spPr>
          <a:xfrm>
            <a:off x="9858103" y="1588812"/>
            <a:ext cx="121920" cy="425814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939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478c352-1115-4aa7-8db5-10d3b7bf3c89">XUZZM43XYQ55-362031324-49</_dlc_DocId>
    <_dlc_DocIdUrl xmlns="8478c352-1115-4aa7-8db5-10d3b7bf3c89">
      <Url>https://freescale.sharepoint.com/sites/itcms/portalapplications/_layouts/15/DocIdRedir.aspx?ID=XUZZM43XYQ55-362031324-49</Url>
      <Description>XUZZM43XYQ55-362031324-49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6C5944941F74584AD02892137F3D4" ma:contentTypeVersion="2" ma:contentTypeDescription="Create a new document." ma:contentTypeScope="" ma:versionID="0f3c37f9dca87a71b01f799f5ac72916">
  <xsd:schema xmlns:xsd="http://www.w3.org/2001/XMLSchema" xmlns:xs="http://www.w3.org/2001/XMLSchema" xmlns:p="http://schemas.microsoft.com/office/2006/metadata/properties" xmlns:ns2="8478c352-1115-4aa7-8db5-10d3b7bf3c89" xmlns:ns3="f3b0d8a4-7c67-4fea-86e8-18a62fba80bb" targetNamespace="http://schemas.microsoft.com/office/2006/metadata/properties" ma:root="true" ma:fieldsID="be146bc4acec03472904972538372cfb" ns2:_="" ns3:_="">
    <xsd:import namespace="8478c352-1115-4aa7-8db5-10d3b7bf3c89"/>
    <xsd:import namespace="f3b0d8a4-7c67-4fea-86e8-18a62fba80b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8c352-1115-4aa7-8db5-10d3b7bf3c8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0d8a4-7c67-4fea-86e8-18a62fba80bb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83EDC3-6F2E-4A31-8B5C-907F834989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74D5D2-B109-42DF-B45A-9B948BDDD5B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1D23866-845B-4BD2-A441-572A2E164D66}">
  <ds:schemaRefs>
    <ds:schemaRef ds:uri="http://schemas.microsoft.com/office/2006/metadata/properties"/>
    <ds:schemaRef ds:uri="http://schemas.microsoft.com/office/infopath/2007/PartnerControls"/>
    <ds:schemaRef ds:uri="8478c352-1115-4aa7-8db5-10d3b7bf3c89"/>
  </ds:schemaRefs>
</ds:datastoreItem>
</file>

<file path=customXml/itemProps4.xml><?xml version="1.0" encoding="utf-8"?>
<ds:datastoreItem xmlns:ds="http://schemas.openxmlformats.org/officeDocument/2006/customXml" ds:itemID="{44D75848-11E9-46AF-B165-D1C5EAFE87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78c352-1115-4aa7-8db5-10d3b7bf3c89"/>
    <ds:schemaRef ds:uri="f3b0d8a4-7c67-4fea-86e8-18a62fba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4769</TotalTime>
  <Pages>0</Pages>
  <Words>961</Words>
  <Characters>0</Characters>
  <Application>Microsoft Office PowerPoint</Application>
  <DocSecurity>0</DocSecurity>
  <PresentationFormat>Widescreen</PresentationFormat>
  <Lines>0</Lines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Wingdings</vt:lpstr>
      <vt:lpstr>0_Master Content Slide</vt:lpstr>
      <vt:lpstr>10_ FSL Logo Slide</vt:lpstr>
      <vt:lpstr>Requirement of one stop tool for security tool</vt:lpstr>
      <vt:lpstr>Current method</vt:lpstr>
      <vt:lpstr>3-type security boot and tools used for security boot</vt:lpstr>
      <vt:lpstr>6-step needed to create a security boot</vt:lpstr>
      <vt:lpstr>6-step needed to create a security boot – Cont’d</vt:lpstr>
      <vt:lpstr>6-step needed to create a security boot – Cont’d</vt:lpstr>
      <vt:lpstr>Disadvantage of Current Method</vt:lpstr>
      <vt:lpstr>ONE stop GUI tool Proposal</vt:lpstr>
      <vt:lpstr>Requirements</vt:lpstr>
      <vt:lpstr>Requirements – Cont’d</vt:lpstr>
      <vt:lpstr>Benefits</vt:lpstr>
      <vt:lpstr>Schedule</vt:lpstr>
      <vt:lpstr>PowerPoint Presentation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Howard Liu</cp:lastModifiedBy>
  <cp:revision>437</cp:revision>
  <dcterms:created xsi:type="dcterms:W3CDTF">2012-11-14T23:25:03Z</dcterms:created>
  <dcterms:modified xsi:type="dcterms:W3CDTF">2018-08-15T06:24:18Z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0x0101000796C5944941F74584AD02892137F3D4</vt:lpwstr>
  </property>
  <property fmtid="{D5CDD505-2E9C-101B-9397-08002B2CF9AE}" pid="3" name="_dlc_DocIdItemGuid">
    <vt:lpwstr>1fb6c50e-4100-4106-8cda-6fe082b37c5d</vt:lpwstr>
  </property>
</Properties>
</file>