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18"/>
  </p:notesMasterIdLst>
  <p:handoutMasterIdLst>
    <p:handoutMasterId r:id="rId19"/>
  </p:handoutMasterIdLst>
  <p:sldIdLst>
    <p:sldId id="545" r:id="rId6"/>
    <p:sldId id="537" r:id="rId7"/>
    <p:sldId id="544" r:id="rId8"/>
    <p:sldId id="539" r:id="rId9"/>
    <p:sldId id="538" r:id="rId10"/>
    <p:sldId id="542" r:id="rId11"/>
    <p:sldId id="543" r:id="rId12"/>
    <p:sldId id="540" r:id="rId13"/>
    <p:sldId id="541" r:id="rId14"/>
    <p:sldId id="546" r:id="rId15"/>
    <p:sldId id="547" r:id="rId16"/>
    <p:sldId id="523" r:id="rId17"/>
  </p:sldIdLst>
  <p:sldSz cx="12192000" cy="6858000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BABA"/>
    <a:srgbClr val="F67B44"/>
    <a:srgbClr val="34ACDE"/>
    <a:srgbClr val="445B60"/>
    <a:srgbClr val="54933E"/>
    <a:srgbClr val="537F9F"/>
    <a:srgbClr val="F3540D"/>
    <a:srgbClr val="586068"/>
    <a:srgbClr val="EF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9762" autoAdjust="0"/>
  </p:normalViewPr>
  <p:slideViewPr>
    <p:cSldViewPr snapToGrid="0">
      <p:cViewPr varScale="1">
        <p:scale>
          <a:sx n="68" d="100"/>
          <a:sy n="68" d="100"/>
        </p:scale>
        <p:origin x="38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250300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9/28/2018 2:10:16 PM</a:t>
            </a:fld>
            <a:endParaRPr lang="en-US" sz="90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INTERNAL PROPRIETARY, </a:t>
            </a:r>
            <a:r>
              <a:rPr lang="en-US" sz="900" dirty="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250300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9/28/2018 2:09:37 PM</a:t>
            </a:fld>
            <a:endParaRPr lang="en-US" sz="900" dirty="0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INTERNAL PROPRIETARY, </a:t>
            </a:r>
            <a:r>
              <a:rPr lang="en-US" sz="900" dirty="0"/>
              <a:t>© NXP</a:t>
            </a: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97131" y="3080316"/>
            <a:ext cx="8278289" cy="84464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en-US" sz="1900" b="0" kern="1200" cap="none" spc="-60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Presenter title goes here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Second line title goes here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797131" y="2508909"/>
            <a:ext cx="8278289" cy="567335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2800" b="0" kern="1200" cap="none" spc="-6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797131" y="629504"/>
            <a:ext cx="8278289" cy="1716568"/>
          </a:xfrm>
          <a:ln w="25400"/>
          <a:effectLst/>
        </p:spPr>
        <p:txBody>
          <a:bodyPr tIns="91440" bIns="91440" anchor="b"/>
          <a:lstStyle>
            <a:lvl1pPr algn="l">
              <a:lnSpc>
                <a:spcPts val="4400"/>
              </a:lnSpc>
              <a:spcBef>
                <a:spcPts val="0"/>
              </a:spcBef>
              <a:defRPr lang="en-US" sz="4300" b="0" kern="1200" cap="none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34" name="Text Placeholder 1"/>
          <p:cNvSpPr txBox="1">
            <a:spLocks/>
          </p:cNvSpPr>
          <p:nvPr userDrawn="1"/>
        </p:nvSpPr>
        <p:spPr>
          <a:xfrm>
            <a:off x="7185545" y="6309478"/>
            <a:ext cx="4596738" cy="38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Tx/>
              <a:buNone/>
              <a:defRPr lang="en-US" sz="1700" b="0" kern="1200" cap="none" spc="-6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233363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2200">
                <a:solidFill>
                  <a:srgbClr val="000000"/>
                </a:solidFill>
                <a:latin typeface="+mn-lt"/>
              </a:defRPr>
            </a:lvl2pPr>
            <a:lvl3pPr marL="401638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2000">
                <a:solidFill>
                  <a:srgbClr val="000000"/>
                </a:solidFill>
                <a:latin typeface="+mn-lt"/>
              </a:defRPr>
            </a:lvl3pPr>
            <a:lvl4pPr marL="569912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1800">
                <a:solidFill>
                  <a:srgbClr val="000000"/>
                </a:solidFill>
                <a:latin typeface="+mn-lt"/>
              </a:defRPr>
            </a:lvl4pPr>
            <a:lvl5pPr marL="746125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7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Public – NXP,</a:t>
            </a:r>
            <a:r>
              <a:rPr lang="en-US" sz="700" spc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7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NXP logo, and NXP secure connections</a:t>
            </a:r>
            <a:r>
              <a:rPr lang="en-US" sz="700" spc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a smarter world</a:t>
            </a:r>
            <a:r>
              <a:rPr lang="en-US" sz="7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trademarks of NXP B.V. All other product or service names are the property of their respective owners. © 2018 NXP B.V.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671388" y="3452114"/>
            <a:ext cx="813283" cy="813283"/>
            <a:chOff x="10469355" y="1464430"/>
            <a:chExt cx="1293978" cy="129397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9355" y="1464430"/>
              <a:ext cx="1293978" cy="129397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9355" y="1464430"/>
              <a:ext cx="1293978" cy="1293978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 userDrawn="1"/>
        </p:nvGrpSpPr>
        <p:grpSpPr>
          <a:xfrm>
            <a:off x="8396956" y="2391247"/>
            <a:ext cx="1280331" cy="1280331"/>
            <a:chOff x="9277099" y="2219845"/>
            <a:chExt cx="1280331" cy="1280331"/>
          </a:xfrm>
        </p:grpSpPr>
        <p:grpSp>
          <p:nvGrpSpPr>
            <p:cNvPr id="39" name="Group 38"/>
            <p:cNvGrpSpPr/>
            <p:nvPr/>
          </p:nvGrpSpPr>
          <p:grpSpPr>
            <a:xfrm>
              <a:off x="9277099" y="2219845"/>
              <a:ext cx="1280331" cy="1280331"/>
              <a:chOff x="5475312" y="5212307"/>
              <a:chExt cx="1280331" cy="1280331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5312" y="5212307"/>
                <a:ext cx="1280331" cy="1280331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5312" y="5212307"/>
                <a:ext cx="1280331" cy="1280331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9277099" y="2219845"/>
              <a:ext cx="1280331" cy="1280331"/>
              <a:chOff x="5475312" y="5212307"/>
              <a:chExt cx="1280331" cy="1280331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5312" y="5212307"/>
                <a:ext cx="1280331" cy="1280331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5312" y="5212307"/>
                <a:ext cx="1280331" cy="1280331"/>
              </a:xfrm>
              <a:prstGeom prst="rect">
                <a:avLst/>
              </a:prstGeom>
            </p:spPr>
          </p:pic>
        </p:grpSp>
      </p:grpSp>
      <p:grpSp>
        <p:nvGrpSpPr>
          <p:cNvPr id="45" name="Group 44"/>
          <p:cNvGrpSpPr/>
          <p:nvPr userDrawn="1"/>
        </p:nvGrpSpPr>
        <p:grpSpPr>
          <a:xfrm>
            <a:off x="10839322" y="156186"/>
            <a:ext cx="1593092" cy="1593092"/>
            <a:chOff x="10477656" y="122067"/>
            <a:chExt cx="1593092" cy="1593092"/>
          </a:xfrm>
        </p:grpSpPr>
        <p:grpSp>
          <p:nvGrpSpPr>
            <p:cNvPr id="46" name="Group 45"/>
            <p:cNvGrpSpPr/>
            <p:nvPr/>
          </p:nvGrpSpPr>
          <p:grpSpPr>
            <a:xfrm>
              <a:off x="10477656" y="122067"/>
              <a:ext cx="1593092" cy="1593092"/>
              <a:chOff x="10477656" y="122067"/>
              <a:chExt cx="1593092" cy="159309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477656" y="122067"/>
                <a:ext cx="1593092" cy="1593092"/>
                <a:chOff x="10477656" y="122067"/>
                <a:chExt cx="1593092" cy="1593092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77656" y="122067"/>
                  <a:ext cx="1593092" cy="1593092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77656" y="122067"/>
                  <a:ext cx="1593092" cy="1593092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/>
              <p:cNvGrpSpPr/>
              <p:nvPr/>
            </p:nvGrpSpPr>
            <p:grpSpPr>
              <a:xfrm>
                <a:off x="10477656" y="122067"/>
                <a:ext cx="1593092" cy="1593092"/>
                <a:chOff x="10477656" y="122067"/>
                <a:chExt cx="1593092" cy="1593092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77656" y="122067"/>
                  <a:ext cx="1593092" cy="1593092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77656" y="122067"/>
                  <a:ext cx="1593092" cy="159309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7" name="Group 46"/>
            <p:cNvGrpSpPr/>
            <p:nvPr/>
          </p:nvGrpSpPr>
          <p:grpSpPr>
            <a:xfrm>
              <a:off x="10477656" y="122067"/>
              <a:ext cx="1593092" cy="1593092"/>
              <a:chOff x="10477656" y="122067"/>
              <a:chExt cx="1593092" cy="159309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477656" y="122067"/>
                <a:ext cx="1593092" cy="1593092"/>
                <a:chOff x="10477656" y="122067"/>
                <a:chExt cx="1593092" cy="1593092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77656" y="122067"/>
                  <a:ext cx="1593092" cy="1593092"/>
                </a:xfrm>
                <a:prstGeom prst="rect">
                  <a:avLst/>
                </a:prstGeom>
              </p:spPr>
            </p:pic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77656" y="122067"/>
                  <a:ext cx="1593092" cy="1593092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 48"/>
              <p:cNvGrpSpPr/>
              <p:nvPr/>
            </p:nvGrpSpPr>
            <p:grpSpPr>
              <a:xfrm>
                <a:off x="10477656" y="122067"/>
                <a:ext cx="1593092" cy="1593092"/>
                <a:chOff x="10477656" y="122067"/>
                <a:chExt cx="1593092" cy="1593092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77656" y="122067"/>
                  <a:ext cx="1593092" cy="1593092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77656" y="122067"/>
                  <a:ext cx="1593092" cy="1593092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93" y="3085621"/>
            <a:ext cx="1078173" cy="107817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11" y="114619"/>
            <a:ext cx="714572" cy="714572"/>
          </a:xfrm>
          <a:prstGeom prst="rect">
            <a:avLst/>
          </a:prstGeom>
        </p:spPr>
      </p:pic>
      <p:grpSp>
        <p:nvGrpSpPr>
          <p:cNvPr id="62" name="Group 61"/>
          <p:cNvGrpSpPr/>
          <p:nvPr userDrawn="1"/>
        </p:nvGrpSpPr>
        <p:grpSpPr>
          <a:xfrm>
            <a:off x="10955282" y="2497540"/>
            <a:ext cx="658309" cy="658308"/>
            <a:chOff x="8926260" y="3465768"/>
            <a:chExt cx="673005" cy="673005"/>
          </a:xfrm>
        </p:grpSpPr>
        <p:grpSp>
          <p:nvGrpSpPr>
            <p:cNvPr id="63" name="Group 62"/>
            <p:cNvGrpSpPr/>
            <p:nvPr/>
          </p:nvGrpSpPr>
          <p:grpSpPr>
            <a:xfrm>
              <a:off x="8926260" y="3465768"/>
              <a:ext cx="673005" cy="673005"/>
              <a:chOff x="8926260" y="3465768"/>
              <a:chExt cx="673005" cy="673005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6260" y="3465768"/>
                <a:ext cx="673005" cy="673005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6260" y="3465768"/>
                <a:ext cx="673005" cy="673005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8926260" y="3465768"/>
              <a:ext cx="673005" cy="673005"/>
              <a:chOff x="8926260" y="3465768"/>
              <a:chExt cx="673005" cy="673005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6260" y="3465768"/>
                <a:ext cx="673005" cy="673005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6260" y="3465768"/>
                <a:ext cx="673005" cy="673005"/>
              </a:xfrm>
              <a:prstGeom prst="rect">
                <a:avLst/>
              </a:prstGeom>
            </p:spPr>
          </p:pic>
        </p:grpSp>
      </p:grpSp>
      <p:grpSp>
        <p:nvGrpSpPr>
          <p:cNvPr id="69" name="Group 68"/>
          <p:cNvGrpSpPr/>
          <p:nvPr userDrawn="1"/>
        </p:nvGrpSpPr>
        <p:grpSpPr>
          <a:xfrm>
            <a:off x="5475235" y="5375418"/>
            <a:ext cx="962422" cy="962420"/>
            <a:chOff x="5670391" y="5522402"/>
            <a:chExt cx="962422" cy="962420"/>
          </a:xfrm>
        </p:grpSpPr>
        <p:grpSp>
          <p:nvGrpSpPr>
            <p:cNvPr id="70" name="Group 69"/>
            <p:cNvGrpSpPr/>
            <p:nvPr/>
          </p:nvGrpSpPr>
          <p:grpSpPr>
            <a:xfrm>
              <a:off x="5670391" y="5522402"/>
              <a:ext cx="962422" cy="962420"/>
              <a:chOff x="5670391" y="5522402"/>
              <a:chExt cx="962422" cy="962420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0391" y="5522402"/>
                <a:ext cx="962422" cy="962420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0391" y="5522402"/>
                <a:ext cx="962422" cy="962420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5670391" y="5522402"/>
              <a:ext cx="962422" cy="962420"/>
              <a:chOff x="5670391" y="5522402"/>
              <a:chExt cx="962422" cy="962420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0391" y="5522402"/>
                <a:ext cx="962422" cy="962420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0391" y="5522402"/>
                <a:ext cx="962422" cy="962420"/>
              </a:xfrm>
              <a:prstGeom prst="rect">
                <a:avLst/>
              </a:prstGeom>
            </p:spPr>
          </p:pic>
        </p:grpSp>
      </p:grpSp>
      <p:grpSp>
        <p:nvGrpSpPr>
          <p:cNvPr id="77" name="Group 76"/>
          <p:cNvGrpSpPr/>
          <p:nvPr userDrawn="1"/>
        </p:nvGrpSpPr>
        <p:grpSpPr>
          <a:xfrm>
            <a:off x="7275984" y="5455029"/>
            <a:ext cx="4426972" cy="567918"/>
            <a:chOff x="7003917" y="-725488"/>
            <a:chExt cx="10382383" cy="1331913"/>
          </a:xfrm>
        </p:grpSpPr>
        <p:sp>
          <p:nvSpPr>
            <p:cNvPr id="78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4" name="Group 113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115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6431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4"/>
          <a:stretch/>
        </p:blipFill>
        <p:spPr>
          <a:xfrm>
            <a:off x="0" y="655091"/>
            <a:ext cx="12192000" cy="5267153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11095630" y="2057794"/>
            <a:ext cx="1562101" cy="1562100"/>
            <a:chOff x="5311127" y="2171639"/>
            <a:chExt cx="1388962" cy="1388962"/>
          </a:xfrm>
        </p:grpSpPr>
        <p:sp>
          <p:nvSpPr>
            <p:cNvPr id="28" name="Donut 27"/>
            <p:cNvSpPr/>
            <p:nvPr/>
          </p:nvSpPr>
          <p:spPr>
            <a:xfrm>
              <a:off x="5311127" y="2171639"/>
              <a:ext cx="1388962" cy="1388962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6651" y="2548190"/>
              <a:ext cx="677914" cy="64550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 userDrawn="1"/>
        </p:nvGrpSpPr>
        <p:grpSpPr>
          <a:xfrm>
            <a:off x="10652970" y="4343236"/>
            <a:ext cx="553509" cy="553510"/>
            <a:chOff x="2208009" y="539609"/>
            <a:chExt cx="1388962" cy="1388962"/>
          </a:xfrm>
        </p:grpSpPr>
        <p:sp>
          <p:nvSpPr>
            <p:cNvPr id="26" name="Donut 25"/>
            <p:cNvSpPr/>
            <p:nvPr/>
          </p:nvSpPr>
          <p:spPr>
            <a:xfrm>
              <a:off x="2208009" y="539609"/>
              <a:ext cx="1388962" cy="1388962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80637" y="876720"/>
              <a:ext cx="443707" cy="60858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9578576" y="4949142"/>
            <a:ext cx="1257747" cy="1257747"/>
            <a:chOff x="5311127" y="2171639"/>
            <a:chExt cx="1388962" cy="1388962"/>
          </a:xfrm>
        </p:grpSpPr>
        <p:sp>
          <p:nvSpPr>
            <p:cNvPr id="24" name="Donut 23"/>
            <p:cNvSpPr/>
            <p:nvPr/>
          </p:nvSpPr>
          <p:spPr>
            <a:xfrm>
              <a:off x="5311127" y="2171639"/>
              <a:ext cx="1388962" cy="1388962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3763" y="2653940"/>
              <a:ext cx="923690" cy="307896"/>
            </a:xfrm>
            <a:prstGeom prst="rect">
              <a:avLst/>
            </a:prstGeom>
          </p:spPr>
        </p:pic>
      </p:grpSp>
      <p:sp>
        <p:nvSpPr>
          <p:cNvPr id="30" name="Rectangle 226"/>
          <p:cNvSpPr>
            <a:spLocks noGrp="1" noChangeArrowheads="1"/>
          </p:cNvSpPr>
          <p:nvPr userDrawn="1">
            <p:ph type="title" hasCustomPrompt="1"/>
          </p:nvPr>
        </p:nvSpPr>
        <p:spPr bwMode="auto">
          <a:xfrm>
            <a:off x="911012" y="1235124"/>
            <a:ext cx="8676540" cy="17163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4300" b="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Transition Title Goes Here</a:t>
            </a:r>
            <a:br>
              <a:rPr lang="en-US" dirty="0"/>
            </a:br>
            <a:r>
              <a:rPr lang="en-US" dirty="0"/>
              <a:t>Second Line Transition 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11224" y="2959689"/>
            <a:ext cx="8676327" cy="168737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z="1800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33363" indent="0">
              <a:buFontTx/>
              <a:buNone/>
              <a:defRPr lang="en-US" sz="1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01638" indent="0">
              <a:buFontTx/>
              <a:buNone/>
              <a:defRPr lang="en-US" sz="1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69912" indent="0">
              <a:buFontTx/>
              <a:buNone/>
              <a:defRPr lang="en-US" sz="1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46125" indent="0">
              <a:buFontTx/>
              <a:buNone/>
              <a:defRPr lang="en-US" sz="1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 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lorem. In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dui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at, </a:t>
            </a:r>
            <a:r>
              <a:rPr lang="en-US" dirty="0" err="1"/>
              <a:t>vulputate</a:t>
            </a:r>
            <a:r>
              <a:rPr lang="en-US" dirty="0"/>
              <a:t> vitae.</a:t>
            </a:r>
          </a:p>
          <a:p>
            <a:pPr lvl="0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727" y="300251"/>
            <a:ext cx="730268" cy="730268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10200624" y="1385248"/>
            <a:ext cx="1063193" cy="1063193"/>
            <a:chOff x="9277099" y="2219845"/>
            <a:chExt cx="1280331" cy="1280331"/>
          </a:xfrm>
        </p:grpSpPr>
        <p:grpSp>
          <p:nvGrpSpPr>
            <p:cNvPr id="33" name="Group 32"/>
            <p:cNvGrpSpPr/>
            <p:nvPr/>
          </p:nvGrpSpPr>
          <p:grpSpPr>
            <a:xfrm>
              <a:off x="9277099" y="2219845"/>
              <a:ext cx="1280331" cy="1280331"/>
              <a:chOff x="5475312" y="5212307"/>
              <a:chExt cx="1280331" cy="1280331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5312" y="5212307"/>
                <a:ext cx="1280331" cy="1280331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5312" y="5212307"/>
                <a:ext cx="1280331" cy="1280331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9277099" y="2219845"/>
              <a:ext cx="1280331" cy="1280331"/>
              <a:chOff x="5475312" y="5212307"/>
              <a:chExt cx="1280331" cy="128033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5312" y="5212307"/>
                <a:ext cx="1280331" cy="1280331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5312" y="5212307"/>
                <a:ext cx="1280331" cy="12803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3752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1470066" y="452163"/>
            <a:ext cx="10329687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1470065" y="1238251"/>
            <a:ext cx="1032814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734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70262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814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1719618" y="1241946"/>
            <a:ext cx="8850573" cy="44696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24847" y="2250732"/>
            <a:ext cx="17554" cy="1174347"/>
          </a:xfrm>
          <a:prstGeom prst="rect">
            <a:avLst/>
          </a:prstGeom>
          <a:solidFill>
            <a:srgbClr val="445B6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630452" y="2635160"/>
            <a:ext cx="2870040" cy="387939"/>
            <a:chOff x="6862763" y="3248026"/>
            <a:chExt cx="2595562" cy="350838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862763" y="3248026"/>
              <a:ext cx="298450" cy="350838"/>
            </a:xfrm>
            <a:custGeom>
              <a:avLst/>
              <a:gdLst>
                <a:gd name="T0" fmla="*/ 109 w 188"/>
                <a:gd name="T1" fmla="*/ 0 h 221"/>
                <a:gd name="T2" fmla="*/ 130 w 188"/>
                <a:gd name="T3" fmla="*/ 1 h 221"/>
                <a:gd name="T4" fmla="*/ 149 w 188"/>
                <a:gd name="T5" fmla="*/ 7 h 221"/>
                <a:gd name="T6" fmla="*/ 167 w 188"/>
                <a:gd name="T7" fmla="*/ 18 h 221"/>
                <a:gd name="T8" fmla="*/ 181 w 188"/>
                <a:gd name="T9" fmla="*/ 32 h 221"/>
                <a:gd name="T10" fmla="*/ 166 w 188"/>
                <a:gd name="T11" fmla="*/ 46 h 221"/>
                <a:gd name="T12" fmla="*/ 155 w 188"/>
                <a:gd name="T13" fmla="*/ 34 h 221"/>
                <a:gd name="T14" fmla="*/ 141 w 188"/>
                <a:gd name="T15" fmla="*/ 25 h 221"/>
                <a:gd name="T16" fmla="*/ 126 w 188"/>
                <a:gd name="T17" fmla="*/ 19 h 221"/>
                <a:gd name="T18" fmla="*/ 109 w 188"/>
                <a:gd name="T19" fmla="*/ 18 h 221"/>
                <a:gd name="T20" fmla="*/ 83 w 188"/>
                <a:gd name="T21" fmla="*/ 20 h 221"/>
                <a:gd name="T22" fmla="*/ 63 w 188"/>
                <a:gd name="T23" fmla="*/ 29 h 221"/>
                <a:gd name="T24" fmla="*/ 45 w 188"/>
                <a:gd name="T25" fmla="*/ 43 h 221"/>
                <a:gd name="T26" fmla="*/ 31 w 188"/>
                <a:gd name="T27" fmla="*/ 63 h 221"/>
                <a:gd name="T28" fmla="*/ 23 w 188"/>
                <a:gd name="T29" fmla="*/ 84 h 221"/>
                <a:gd name="T30" fmla="*/ 20 w 188"/>
                <a:gd name="T31" fmla="*/ 110 h 221"/>
                <a:gd name="T32" fmla="*/ 23 w 188"/>
                <a:gd name="T33" fmla="*/ 135 h 221"/>
                <a:gd name="T34" fmla="*/ 31 w 188"/>
                <a:gd name="T35" fmla="*/ 158 h 221"/>
                <a:gd name="T36" fmla="*/ 43 w 188"/>
                <a:gd name="T37" fmla="*/ 176 h 221"/>
                <a:gd name="T38" fmla="*/ 62 w 188"/>
                <a:gd name="T39" fmla="*/ 190 h 221"/>
                <a:gd name="T40" fmla="*/ 83 w 188"/>
                <a:gd name="T41" fmla="*/ 200 h 221"/>
                <a:gd name="T42" fmla="*/ 109 w 188"/>
                <a:gd name="T43" fmla="*/ 203 h 221"/>
                <a:gd name="T44" fmla="*/ 127 w 188"/>
                <a:gd name="T45" fmla="*/ 200 h 221"/>
                <a:gd name="T46" fmla="*/ 145 w 188"/>
                <a:gd name="T47" fmla="*/ 194 h 221"/>
                <a:gd name="T48" fmla="*/ 159 w 188"/>
                <a:gd name="T49" fmla="*/ 183 h 221"/>
                <a:gd name="T50" fmla="*/ 171 w 188"/>
                <a:gd name="T51" fmla="*/ 171 h 221"/>
                <a:gd name="T52" fmla="*/ 188 w 188"/>
                <a:gd name="T53" fmla="*/ 182 h 221"/>
                <a:gd name="T54" fmla="*/ 171 w 188"/>
                <a:gd name="T55" fmla="*/ 200 h 221"/>
                <a:gd name="T56" fmla="*/ 153 w 188"/>
                <a:gd name="T57" fmla="*/ 212 h 221"/>
                <a:gd name="T58" fmla="*/ 131 w 188"/>
                <a:gd name="T59" fmla="*/ 218 h 221"/>
                <a:gd name="T60" fmla="*/ 109 w 188"/>
                <a:gd name="T61" fmla="*/ 221 h 221"/>
                <a:gd name="T62" fmla="*/ 82 w 188"/>
                <a:gd name="T63" fmla="*/ 218 h 221"/>
                <a:gd name="T64" fmla="*/ 59 w 188"/>
                <a:gd name="T65" fmla="*/ 210 h 221"/>
                <a:gd name="T66" fmla="*/ 40 w 188"/>
                <a:gd name="T67" fmla="*/ 197 h 221"/>
                <a:gd name="T68" fmla="*/ 23 w 188"/>
                <a:gd name="T69" fmla="*/ 179 h 221"/>
                <a:gd name="T70" fmla="*/ 10 w 188"/>
                <a:gd name="T71" fmla="*/ 159 h 221"/>
                <a:gd name="T72" fmla="*/ 2 w 188"/>
                <a:gd name="T73" fmla="*/ 136 h 221"/>
                <a:gd name="T74" fmla="*/ 0 w 188"/>
                <a:gd name="T75" fmla="*/ 110 h 221"/>
                <a:gd name="T76" fmla="*/ 2 w 188"/>
                <a:gd name="T77" fmla="*/ 83 h 221"/>
                <a:gd name="T78" fmla="*/ 10 w 188"/>
                <a:gd name="T79" fmla="*/ 60 h 221"/>
                <a:gd name="T80" fmla="*/ 23 w 188"/>
                <a:gd name="T81" fmla="*/ 40 h 221"/>
                <a:gd name="T82" fmla="*/ 40 w 188"/>
                <a:gd name="T83" fmla="*/ 23 h 221"/>
                <a:gd name="T84" fmla="*/ 60 w 188"/>
                <a:gd name="T85" fmla="*/ 10 h 221"/>
                <a:gd name="T86" fmla="*/ 83 w 188"/>
                <a:gd name="T87" fmla="*/ 2 h 221"/>
                <a:gd name="T88" fmla="*/ 109 w 188"/>
                <a:gd name="T8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21">
                  <a:moveTo>
                    <a:pt x="109" y="0"/>
                  </a:moveTo>
                  <a:lnTo>
                    <a:pt x="130" y="1"/>
                  </a:lnTo>
                  <a:lnTo>
                    <a:pt x="149" y="7"/>
                  </a:lnTo>
                  <a:lnTo>
                    <a:pt x="167" y="18"/>
                  </a:lnTo>
                  <a:lnTo>
                    <a:pt x="181" y="32"/>
                  </a:lnTo>
                  <a:lnTo>
                    <a:pt x="166" y="46"/>
                  </a:lnTo>
                  <a:lnTo>
                    <a:pt x="155" y="34"/>
                  </a:lnTo>
                  <a:lnTo>
                    <a:pt x="141" y="25"/>
                  </a:lnTo>
                  <a:lnTo>
                    <a:pt x="126" y="19"/>
                  </a:lnTo>
                  <a:lnTo>
                    <a:pt x="109" y="18"/>
                  </a:lnTo>
                  <a:lnTo>
                    <a:pt x="83" y="20"/>
                  </a:lnTo>
                  <a:lnTo>
                    <a:pt x="63" y="29"/>
                  </a:lnTo>
                  <a:lnTo>
                    <a:pt x="45" y="43"/>
                  </a:lnTo>
                  <a:lnTo>
                    <a:pt x="31" y="63"/>
                  </a:lnTo>
                  <a:lnTo>
                    <a:pt x="23" y="84"/>
                  </a:lnTo>
                  <a:lnTo>
                    <a:pt x="20" y="110"/>
                  </a:lnTo>
                  <a:lnTo>
                    <a:pt x="23" y="135"/>
                  </a:lnTo>
                  <a:lnTo>
                    <a:pt x="31" y="158"/>
                  </a:lnTo>
                  <a:lnTo>
                    <a:pt x="43" y="176"/>
                  </a:lnTo>
                  <a:lnTo>
                    <a:pt x="62" y="190"/>
                  </a:lnTo>
                  <a:lnTo>
                    <a:pt x="83" y="200"/>
                  </a:lnTo>
                  <a:lnTo>
                    <a:pt x="109" y="203"/>
                  </a:lnTo>
                  <a:lnTo>
                    <a:pt x="127" y="200"/>
                  </a:lnTo>
                  <a:lnTo>
                    <a:pt x="145" y="194"/>
                  </a:lnTo>
                  <a:lnTo>
                    <a:pt x="159" y="183"/>
                  </a:lnTo>
                  <a:lnTo>
                    <a:pt x="171" y="171"/>
                  </a:lnTo>
                  <a:lnTo>
                    <a:pt x="188" y="182"/>
                  </a:lnTo>
                  <a:lnTo>
                    <a:pt x="171" y="200"/>
                  </a:lnTo>
                  <a:lnTo>
                    <a:pt x="153" y="212"/>
                  </a:lnTo>
                  <a:lnTo>
                    <a:pt x="131" y="218"/>
                  </a:lnTo>
                  <a:lnTo>
                    <a:pt x="109" y="221"/>
                  </a:lnTo>
                  <a:lnTo>
                    <a:pt x="82" y="218"/>
                  </a:lnTo>
                  <a:lnTo>
                    <a:pt x="59" y="210"/>
                  </a:lnTo>
                  <a:lnTo>
                    <a:pt x="40" y="197"/>
                  </a:lnTo>
                  <a:lnTo>
                    <a:pt x="23" y="179"/>
                  </a:lnTo>
                  <a:lnTo>
                    <a:pt x="10" y="159"/>
                  </a:lnTo>
                  <a:lnTo>
                    <a:pt x="2" y="136"/>
                  </a:lnTo>
                  <a:lnTo>
                    <a:pt x="0" y="110"/>
                  </a:lnTo>
                  <a:lnTo>
                    <a:pt x="2" y="83"/>
                  </a:lnTo>
                  <a:lnTo>
                    <a:pt x="10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0"/>
                  </a:lnTo>
                  <a:lnTo>
                    <a:pt x="83" y="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7200900" y="3248026"/>
              <a:ext cx="346075" cy="350838"/>
            </a:xfrm>
            <a:custGeom>
              <a:avLst/>
              <a:gdLst>
                <a:gd name="T0" fmla="*/ 109 w 218"/>
                <a:gd name="T1" fmla="*/ 18 h 221"/>
                <a:gd name="T2" fmla="*/ 83 w 218"/>
                <a:gd name="T3" fmla="*/ 20 h 221"/>
                <a:gd name="T4" fmla="*/ 61 w 218"/>
                <a:gd name="T5" fmla="*/ 29 h 221"/>
                <a:gd name="T6" fmla="*/ 44 w 218"/>
                <a:gd name="T7" fmla="*/ 43 h 221"/>
                <a:gd name="T8" fmla="*/ 30 w 218"/>
                <a:gd name="T9" fmla="*/ 63 h 221"/>
                <a:gd name="T10" fmla="*/ 22 w 218"/>
                <a:gd name="T11" fmla="*/ 84 h 221"/>
                <a:gd name="T12" fmla="*/ 20 w 218"/>
                <a:gd name="T13" fmla="*/ 110 h 221"/>
                <a:gd name="T14" fmla="*/ 22 w 218"/>
                <a:gd name="T15" fmla="*/ 136 h 221"/>
                <a:gd name="T16" fmla="*/ 30 w 218"/>
                <a:gd name="T17" fmla="*/ 158 h 221"/>
                <a:gd name="T18" fmla="*/ 44 w 218"/>
                <a:gd name="T19" fmla="*/ 176 h 221"/>
                <a:gd name="T20" fmla="*/ 62 w 218"/>
                <a:gd name="T21" fmla="*/ 191 h 221"/>
                <a:gd name="T22" fmla="*/ 84 w 218"/>
                <a:gd name="T23" fmla="*/ 200 h 221"/>
                <a:gd name="T24" fmla="*/ 109 w 218"/>
                <a:gd name="T25" fmla="*/ 203 h 221"/>
                <a:gd name="T26" fmla="*/ 134 w 218"/>
                <a:gd name="T27" fmla="*/ 200 h 221"/>
                <a:gd name="T28" fmla="*/ 156 w 218"/>
                <a:gd name="T29" fmla="*/ 191 h 221"/>
                <a:gd name="T30" fmla="*/ 174 w 218"/>
                <a:gd name="T31" fmla="*/ 176 h 221"/>
                <a:gd name="T32" fmla="*/ 187 w 218"/>
                <a:gd name="T33" fmla="*/ 158 h 221"/>
                <a:gd name="T34" fmla="*/ 195 w 218"/>
                <a:gd name="T35" fmla="*/ 136 h 221"/>
                <a:gd name="T36" fmla="*/ 199 w 218"/>
                <a:gd name="T37" fmla="*/ 110 h 221"/>
                <a:gd name="T38" fmla="*/ 195 w 218"/>
                <a:gd name="T39" fmla="*/ 84 h 221"/>
                <a:gd name="T40" fmla="*/ 187 w 218"/>
                <a:gd name="T41" fmla="*/ 63 h 221"/>
                <a:gd name="T42" fmla="*/ 174 w 218"/>
                <a:gd name="T43" fmla="*/ 43 h 221"/>
                <a:gd name="T44" fmla="*/ 156 w 218"/>
                <a:gd name="T45" fmla="*/ 29 h 221"/>
                <a:gd name="T46" fmla="*/ 134 w 218"/>
                <a:gd name="T47" fmla="*/ 20 h 221"/>
                <a:gd name="T48" fmla="*/ 109 w 218"/>
                <a:gd name="T49" fmla="*/ 18 h 221"/>
                <a:gd name="T50" fmla="*/ 109 w 218"/>
                <a:gd name="T51" fmla="*/ 0 h 221"/>
                <a:gd name="T52" fmla="*/ 136 w 218"/>
                <a:gd name="T53" fmla="*/ 2 h 221"/>
                <a:gd name="T54" fmla="*/ 159 w 218"/>
                <a:gd name="T55" fmla="*/ 10 h 221"/>
                <a:gd name="T56" fmla="*/ 179 w 218"/>
                <a:gd name="T57" fmla="*/ 23 h 221"/>
                <a:gd name="T58" fmla="*/ 196 w 218"/>
                <a:gd name="T59" fmla="*/ 40 h 221"/>
                <a:gd name="T60" fmla="*/ 208 w 218"/>
                <a:gd name="T61" fmla="*/ 60 h 221"/>
                <a:gd name="T62" fmla="*/ 215 w 218"/>
                <a:gd name="T63" fmla="*/ 84 h 221"/>
                <a:gd name="T64" fmla="*/ 218 w 218"/>
                <a:gd name="T65" fmla="*/ 110 h 221"/>
                <a:gd name="T66" fmla="*/ 215 w 218"/>
                <a:gd name="T67" fmla="*/ 136 h 221"/>
                <a:gd name="T68" fmla="*/ 208 w 218"/>
                <a:gd name="T69" fmla="*/ 159 h 221"/>
                <a:gd name="T70" fmla="*/ 195 w 218"/>
                <a:gd name="T71" fmla="*/ 179 h 221"/>
                <a:gd name="T72" fmla="*/ 179 w 218"/>
                <a:gd name="T73" fmla="*/ 197 h 221"/>
                <a:gd name="T74" fmla="*/ 159 w 218"/>
                <a:gd name="T75" fmla="*/ 210 h 221"/>
                <a:gd name="T76" fmla="*/ 136 w 218"/>
                <a:gd name="T77" fmla="*/ 218 h 221"/>
                <a:gd name="T78" fmla="*/ 109 w 218"/>
                <a:gd name="T79" fmla="*/ 221 h 221"/>
                <a:gd name="T80" fmla="*/ 83 w 218"/>
                <a:gd name="T81" fmla="*/ 218 h 221"/>
                <a:gd name="T82" fmla="*/ 58 w 218"/>
                <a:gd name="T83" fmla="*/ 210 h 221"/>
                <a:gd name="T84" fmla="*/ 39 w 218"/>
                <a:gd name="T85" fmla="*/ 197 h 221"/>
                <a:gd name="T86" fmla="*/ 22 w 218"/>
                <a:gd name="T87" fmla="*/ 179 h 221"/>
                <a:gd name="T88" fmla="*/ 11 w 218"/>
                <a:gd name="T89" fmla="*/ 159 h 221"/>
                <a:gd name="T90" fmla="*/ 3 w 218"/>
                <a:gd name="T91" fmla="*/ 136 h 221"/>
                <a:gd name="T92" fmla="*/ 0 w 218"/>
                <a:gd name="T93" fmla="*/ 110 h 221"/>
                <a:gd name="T94" fmla="*/ 3 w 218"/>
                <a:gd name="T95" fmla="*/ 84 h 221"/>
                <a:gd name="T96" fmla="*/ 9 w 218"/>
                <a:gd name="T97" fmla="*/ 60 h 221"/>
                <a:gd name="T98" fmla="*/ 22 w 218"/>
                <a:gd name="T99" fmla="*/ 40 h 221"/>
                <a:gd name="T100" fmla="*/ 39 w 218"/>
                <a:gd name="T101" fmla="*/ 23 h 221"/>
                <a:gd name="T102" fmla="*/ 58 w 218"/>
                <a:gd name="T103" fmla="*/ 10 h 221"/>
                <a:gd name="T104" fmla="*/ 83 w 218"/>
                <a:gd name="T105" fmla="*/ 2 h 221"/>
                <a:gd name="T106" fmla="*/ 109 w 218"/>
                <a:gd name="T10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8" h="221">
                  <a:moveTo>
                    <a:pt x="109" y="18"/>
                  </a:moveTo>
                  <a:lnTo>
                    <a:pt x="83" y="20"/>
                  </a:lnTo>
                  <a:lnTo>
                    <a:pt x="61" y="29"/>
                  </a:lnTo>
                  <a:lnTo>
                    <a:pt x="44" y="43"/>
                  </a:lnTo>
                  <a:lnTo>
                    <a:pt x="30" y="63"/>
                  </a:lnTo>
                  <a:lnTo>
                    <a:pt x="22" y="84"/>
                  </a:lnTo>
                  <a:lnTo>
                    <a:pt x="20" y="110"/>
                  </a:lnTo>
                  <a:lnTo>
                    <a:pt x="22" y="136"/>
                  </a:lnTo>
                  <a:lnTo>
                    <a:pt x="30" y="158"/>
                  </a:lnTo>
                  <a:lnTo>
                    <a:pt x="44" y="176"/>
                  </a:lnTo>
                  <a:lnTo>
                    <a:pt x="62" y="191"/>
                  </a:lnTo>
                  <a:lnTo>
                    <a:pt x="84" y="200"/>
                  </a:lnTo>
                  <a:lnTo>
                    <a:pt x="109" y="203"/>
                  </a:lnTo>
                  <a:lnTo>
                    <a:pt x="134" y="200"/>
                  </a:lnTo>
                  <a:lnTo>
                    <a:pt x="156" y="191"/>
                  </a:lnTo>
                  <a:lnTo>
                    <a:pt x="174" y="176"/>
                  </a:lnTo>
                  <a:lnTo>
                    <a:pt x="187" y="158"/>
                  </a:lnTo>
                  <a:lnTo>
                    <a:pt x="195" y="136"/>
                  </a:lnTo>
                  <a:lnTo>
                    <a:pt x="199" y="110"/>
                  </a:lnTo>
                  <a:lnTo>
                    <a:pt x="195" y="84"/>
                  </a:lnTo>
                  <a:lnTo>
                    <a:pt x="187" y="63"/>
                  </a:lnTo>
                  <a:lnTo>
                    <a:pt x="174" y="43"/>
                  </a:lnTo>
                  <a:lnTo>
                    <a:pt x="156" y="29"/>
                  </a:lnTo>
                  <a:lnTo>
                    <a:pt x="134" y="20"/>
                  </a:lnTo>
                  <a:lnTo>
                    <a:pt x="109" y="18"/>
                  </a:lnTo>
                  <a:close/>
                  <a:moveTo>
                    <a:pt x="109" y="0"/>
                  </a:moveTo>
                  <a:lnTo>
                    <a:pt x="136" y="2"/>
                  </a:lnTo>
                  <a:lnTo>
                    <a:pt x="159" y="10"/>
                  </a:lnTo>
                  <a:lnTo>
                    <a:pt x="179" y="23"/>
                  </a:lnTo>
                  <a:lnTo>
                    <a:pt x="196" y="40"/>
                  </a:lnTo>
                  <a:lnTo>
                    <a:pt x="208" y="60"/>
                  </a:lnTo>
                  <a:lnTo>
                    <a:pt x="215" y="84"/>
                  </a:lnTo>
                  <a:lnTo>
                    <a:pt x="218" y="110"/>
                  </a:lnTo>
                  <a:lnTo>
                    <a:pt x="215" y="136"/>
                  </a:lnTo>
                  <a:lnTo>
                    <a:pt x="208" y="159"/>
                  </a:lnTo>
                  <a:lnTo>
                    <a:pt x="195" y="179"/>
                  </a:lnTo>
                  <a:lnTo>
                    <a:pt x="179" y="197"/>
                  </a:lnTo>
                  <a:lnTo>
                    <a:pt x="159" y="210"/>
                  </a:lnTo>
                  <a:lnTo>
                    <a:pt x="136" y="218"/>
                  </a:lnTo>
                  <a:lnTo>
                    <a:pt x="109" y="221"/>
                  </a:lnTo>
                  <a:lnTo>
                    <a:pt x="83" y="218"/>
                  </a:lnTo>
                  <a:lnTo>
                    <a:pt x="58" y="210"/>
                  </a:lnTo>
                  <a:lnTo>
                    <a:pt x="39" y="197"/>
                  </a:lnTo>
                  <a:lnTo>
                    <a:pt x="22" y="179"/>
                  </a:lnTo>
                  <a:lnTo>
                    <a:pt x="11" y="159"/>
                  </a:lnTo>
                  <a:lnTo>
                    <a:pt x="3" y="136"/>
                  </a:lnTo>
                  <a:lnTo>
                    <a:pt x="0" y="110"/>
                  </a:lnTo>
                  <a:lnTo>
                    <a:pt x="3" y="84"/>
                  </a:lnTo>
                  <a:lnTo>
                    <a:pt x="9" y="60"/>
                  </a:lnTo>
                  <a:lnTo>
                    <a:pt x="22" y="40"/>
                  </a:lnTo>
                  <a:lnTo>
                    <a:pt x="39" y="23"/>
                  </a:lnTo>
                  <a:lnTo>
                    <a:pt x="58" y="10"/>
                  </a:lnTo>
                  <a:lnTo>
                    <a:pt x="83" y="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620000" y="3255963"/>
              <a:ext cx="277813" cy="333375"/>
            </a:xfrm>
            <a:custGeom>
              <a:avLst/>
              <a:gdLst>
                <a:gd name="T0" fmla="*/ 0 w 175"/>
                <a:gd name="T1" fmla="*/ 0 h 210"/>
                <a:gd name="T2" fmla="*/ 26 w 175"/>
                <a:gd name="T3" fmla="*/ 0 h 210"/>
                <a:gd name="T4" fmla="*/ 155 w 175"/>
                <a:gd name="T5" fmla="*/ 183 h 210"/>
                <a:gd name="T6" fmla="*/ 155 w 175"/>
                <a:gd name="T7" fmla="*/ 183 h 210"/>
                <a:gd name="T8" fmla="*/ 155 w 175"/>
                <a:gd name="T9" fmla="*/ 0 h 210"/>
                <a:gd name="T10" fmla="*/ 175 w 175"/>
                <a:gd name="T11" fmla="*/ 0 h 210"/>
                <a:gd name="T12" fmla="*/ 175 w 175"/>
                <a:gd name="T13" fmla="*/ 210 h 210"/>
                <a:gd name="T14" fmla="*/ 150 w 175"/>
                <a:gd name="T15" fmla="*/ 210 h 210"/>
                <a:gd name="T16" fmla="*/ 21 w 175"/>
                <a:gd name="T17" fmla="*/ 26 h 210"/>
                <a:gd name="T18" fmla="*/ 21 w 175"/>
                <a:gd name="T19" fmla="*/ 26 h 210"/>
                <a:gd name="T20" fmla="*/ 21 w 175"/>
                <a:gd name="T21" fmla="*/ 210 h 210"/>
                <a:gd name="T22" fmla="*/ 0 w 175"/>
                <a:gd name="T23" fmla="*/ 210 h 210"/>
                <a:gd name="T24" fmla="*/ 0 w 175"/>
                <a:gd name="T2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10">
                  <a:moveTo>
                    <a:pt x="0" y="0"/>
                  </a:moveTo>
                  <a:lnTo>
                    <a:pt x="26" y="0"/>
                  </a:lnTo>
                  <a:lnTo>
                    <a:pt x="155" y="183"/>
                  </a:lnTo>
                  <a:lnTo>
                    <a:pt x="155" y="183"/>
                  </a:lnTo>
                  <a:lnTo>
                    <a:pt x="155" y="0"/>
                  </a:lnTo>
                  <a:lnTo>
                    <a:pt x="175" y="0"/>
                  </a:lnTo>
                  <a:lnTo>
                    <a:pt x="175" y="210"/>
                  </a:lnTo>
                  <a:lnTo>
                    <a:pt x="150" y="210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10"/>
                  </a:lnTo>
                  <a:lnTo>
                    <a:pt x="0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994650" y="3255963"/>
              <a:ext cx="276225" cy="333375"/>
            </a:xfrm>
            <a:custGeom>
              <a:avLst/>
              <a:gdLst>
                <a:gd name="T0" fmla="*/ 0 w 174"/>
                <a:gd name="T1" fmla="*/ 0 h 210"/>
                <a:gd name="T2" fmla="*/ 24 w 174"/>
                <a:gd name="T3" fmla="*/ 0 h 210"/>
                <a:gd name="T4" fmla="*/ 153 w 174"/>
                <a:gd name="T5" fmla="*/ 183 h 210"/>
                <a:gd name="T6" fmla="*/ 154 w 174"/>
                <a:gd name="T7" fmla="*/ 183 h 210"/>
                <a:gd name="T8" fmla="*/ 154 w 174"/>
                <a:gd name="T9" fmla="*/ 0 h 210"/>
                <a:gd name="T10" fmla="*/ 174 w 174"/>
                <a:gd name="T11" fmla="*/ 0 h 210"/>
                <a:gd name="T12" fmla="*/ 174 w 174"/>
                <a:gd name="T13" fmla="*/ 210 h 210"/>
                <a:gd name="T14" fmla="*/ 148 w 174"/>
                <a:gd name="T15" fmla="*/ 210 h 210"/>
                <a:gd name="T16" fmla="*/ 19 w 174"/>
                <a:gd name="T17" fmla="*/ 26 h 210"/>
                <a:gd name="T18" fmla="*/ 19 w 174"/>
                <a:gd name="T19" fmla="*/ 26 h 210"/>
                <a:gd name="T20" fmla="*/ 19 w 174"/>
                <a:gd name="T21" fmla="*/ 210 h 210"/>
                <a:gd name="T22" fmla="*/ 0 w 174"/>
                <a:gd name="T23" fmla="*/ 210 h 210"/>
                <a:gd name="T24" fmla="*/ 0 w 174"/>
                <a:gd name="T2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10">
                  <a:moveTo>
                    <a:pt x="0" y="0"/>
                  </a:moveTo>
                  <a:lnTo>
                    <a:pt x="24" y="0"/>
                  </a:lnTo>
                  <a:lnTo>
                    <a:pt x="153" y="183"/>
                  </a:lnTo>
                  <a:lnTo>
                    <a:pt x="154" y="183"/>
                  </a:lnTo>
                  <a:lnTo>
                    <a:pt x="154" y="0"/>
                  </a:lnTo>
                  <a:lnTo>
                    <a:pt x="174" y="0"/>
                  </a:lnTo>
                  <a:lnTo>
                    <a:pt x="174" y="210"/>
                  </a:lnTo>
                  <a:lnTo>
                    <a:pt x="148" y="210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10"/>
                  </a:lnTo>
                  <a:lnTo>
                    <a:pt x="0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8366125" y="3255963"/>
              <a:ext cx="212725" cy="333375"/>
            </a:xfrm>
            <a:custGeom>
              <a:avLst/>
              <a:gdLst>
                <a:gd name="T0" fmla="*/ 0 w 134"/>
                <a:gd name="T1" fmla="*/ 0 h 210"/>
                <a:gd name="T2" fmla="*/ 129 w 134"/>
                <a:gd name="T3" fmla="*/ 0 h 210"/>
                <a:gd name="T4" fmla="*/ 129 w 134"/>
                <a:gd name="T5" fmla="*/ 18 h 210"/>
                <a:gd name="T6" fmla="*/ 19 w 134"/>
                <a:gd name="T7" fmla="*/ 18 h 210"/>
                <a:gd name="T8" fmla="*/ 19 w 134"/>
                <a:gd name="T9" fmla="*/ 92 h 210"/>
                <a:gd name="T10" fmla="*/ 122 w 134"/>
                <a:gd name="T11" fmla="*/ 92 h 210"/>
                <a:gd name="T12" fmla="*/ 122 w 134"/>
                <a:gd name="T13" fmla="*/ 110 h 210"/>
                <a:gd name="T14" fmla="*/ 19 w 134"/>
                <a:gd name="T15" fmla="*/ 110 h 210"/>
                <a:gd name="T16" fmla="*/ 19 w 134"/>
                <a:gd name="T17" fmla="*/ 192 h 210"/>
                <a:gd name="T18" fmla="*/ 134 w 134"/>
                <a:gd name="T19" fmla="*/ 192 h 210"/>
                <a:gd name="T20" fmla="*/ 134 w 134"/>
                <a:gd name="T21" fmla="*/ 210 h 210"/>
                <a:gd name="T22" fmla="*/ 0 w 134"/>
                <a:gd name="T23" fmla="*/ 210 h 210"/>
                <a:gd name="T24" fmla="*/ 0 w 134"/>
                <a:gd name="T2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" h="210">
                  <a:moveTo>
                    <a:pt x="0" y="0"/>
                  </a:moveTo>
                  <a:lnTo>
                    <a:pt x="129" y="0"/>
                  </a:lnTo>
                  <a:lnTo>
                    <a:pt x="129" y="18"/>
                  </a:lnTo>
                  <a:lnTo>
                    <a:pt x="19" y="18"/>
                  </a:lnTo>
                  <a:lnTo>
                    <a:pt x="19" y="92"/>
                  </a:lnTo>
                  <a:lnTo>
                    <a:pt x="122" y="92"/>
                  </a:lnTo>
                  <a:lnTo>
                    <a:pt x="122" y="110"/>
                  </a:lnTo>
                  <a:lnTo>
                    <a:pt x="19" y="110"/>
                  </a:lnTo>
                  <a:lnTo>
                    <a:pt x="19" y="192"/>
                  </a:lnTo>
                  <a:lnTo>
                    <a:pt x="134" y="192"/>
                  </a:lnTo>
                  <a:lnTo>
                    <a:pt x="134" y="210"/>
                  </a:lnTo>
                  <a:lnTo>
                    <a:pt x="0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8629650" y="3248026"/>
              <a:ext cx="296863" cy="350838"/>
            </a:xfrm>
            <a:custGeom>
              <a:avLst/>
              <a:gdLst>
                <a:gd name="T0" fmla="*/ 110 w 187"/>
                <a:gd name="T1" fmla="*/ 0 h 221"/>
                <a:gd name="T2" fmla="*/ 130 w 187"/>
                <a:gd name="T3" fmla="*/ 1 h 221"/>
                <a:gd name="T4" fmla="*/ 150 w 187"/>
                <a:gd name="T5" fmla="*/ 7 h 221"/>
                <a:gd name="T6" fmla="*/ 166 w 187"/>
                <a:gd name="T7" fmla="*/ 18 h 221"/>
                <a:gd name="T8" fmla="*/ 182 w 187"/>
                <a:gd name="T9" fmla="*/ 32 h 221"/>
                <a:gd name="T10" fmla="*/ 166 w 187"/>
                <a:gd name="T11" fmla="*/ 46 h 221"/>
                <a:gd name="T12" fmla="*/ 155 w 187"/>
                <a:gd name="T13" fmla="*/ 34 h 221"/>
                <a:gd name="T14" fmla="*/ 142 w 187"/>
                <a:gd name="T15" fmla="*/ 25 h 221"/>
                <a:gd name="T16" fmla="*/ 126 w 187"/>
                <a:gd name="T17" fmla="*/ 19 h 221"/>
                <a:gd name="T18" fmla="*/ 110 w 187"/>
                <a:gd name="T19" fmla="*/ 18 h 221"/>
                <a:gd name="T20" fmla="*/ 84 w 187"/>
                <a:gd name="T21" fmla="*/ 20 h 221"/>
                <a:gd name="T22" fmla="*/ 62 w 187"/>
                <a:gd name="T23" fmla="*/ 29 h 221"/>
                <a:gd name="T24" fmla="*/ 44 w 187"/>
                <a:gd name="T25" fmla="*/ 43 h 221"/>
                <a:gd name="T26" fmla="*/ 31 w 187"/>
                <a:gd name="T27" fmla="*/ 63 h 221"/>
                <a:gd name="T28" fmla="*/ 22 w 187"/>
                <a:gd name="T29" fmla="*/ 84 h 221"/>
                <a:gd name="T30" fmla="*/ 20 w 187"/>
                <a:gd name="T31" fmla="*/ 110 h 221"/>
                <a:gd name="T32" fmla="*/ 22 w 187"/>
                <a:gd name="T33" fmla="*/ 135 h 221"/>
                <a:gd name="T34" fmla="*/ 31 w 187"/>
                <a:gd name="T35" fmla="*/ 158 h 221"/>
                <a:gd name="T36" fmla="*/ 44 w 187"/>
                <a:gd name="T37" fmla="*/ 176 h 221"/>
                <a:gd name="T38" fmla="*/ 62 w 187"/>
                <a:gd name="T39" fmla="*/ 190 h 221"/>
                <a:gd name="T40" fmla="*/ 84 w 187"/>
                <a:gd name="T41" fmla="*/ 200 h 221"/>
                <a:gd name="T42" fmla="*/ 110 w 187"/>
                <a:gd name="T43" fmla="*/ 203 h 221"/>
                <a:gd name="T44" fmla="*/ 128 w 187"/>
                <a:gd name="T45" fmla="*/ 200 h 221"/>
                <a:gd name="T46" fmla="*/ 144 w 187"/>
                <a:gd name="T47" fmla="*/ 194 h 221"/>
                <a:gd name="T48" fmla="*/ 160 w 187"/>
                <a:gd name="T49" fmla="*/ 183 h 221"/>
                <a:gd name="T50" fmla="*/ 171 w 187"/>
                <a:gd name="T51" fmla="*/ 171 h 221"/>
                <a:gd name="T52" fmla="*/ 187 w 187"/>
                <a:gd name="T53" fmla="*/ 182 h 221"/>
                <a:gd name="T54" fmla="*/ 171 w 187"/>
                <a:gd name="T55" fmla="*/ 200 h 221"/>
                <a:gd name="T56" fmla="*/ 152 w 187"/>
                <a:gd name="T57" fmla="*/ 212 h 221"/>
                <a:gd name="T58" fmla="*/ 132 w 187"/>
                <a:gd name="T59" fmla="*/ 218 h 221"/>
                <a:gd name="T60" fmla="*/ 110 w 187"/>
                <a:gd name="T61" fmla="*/ 221 h 221"/>
                <a:gd name="T62" fmla="*/ 83 w 187"/>
                <a:gd name="T63" fmla="*/ 218 h 221"/>
                <a:gd name="T64" fmla="*/ 59 w 187"/>
                <a:gd name="T65" fmla="*/ 210 h 221"/>
                <a:gd name="T66" fmla="*/ 39 w 187"/>
                <a:gd name="T67" fmla="*/ 197 h 221"/>
                <a:gd name="T68" fmla="*/ 22 w 187"/>
                <a:gd name="T69" fmla="*/ 179 h 221"/>
                <a:gd name="T70" fmla="*/ 11 w 187"/>
                <a:gd name="T71" fmla="*/ 159 h 221"/>
                <a:gd name="T72" fmla="*/ 3 w 187"/>
                <a:gd name="T73" fmla="*/ 136 h 221"/>
                <a:gd name="T74" fmla="*/ 0 w 187"/>
                <a:gd name="T75" fmla="*/ 110 h 221"/>
                <a:gd name="T76" fmla="*/ 3 w 187"/>
                <a:gd name="T77" fmla="*/ 83 h 221"/>
                <a:gd name="T78" fmla="*/ 11 w 187"/>
                <a:gd name="T79" fmla="*/ 60 h 221"/>
                <a:gd name="T80" fmla="*/ 23 w 187"/>
                <a:gd name="T81" fmla="*/ 40 h 221"/>
                <a:gd name="T82" fmla="*/ 39 w 187"/>
                <a:gd name="T83" fmla="*/ 23 h 221"/>
                <a:gd name="T84" fmla="*/ 59 w 187"/>
                <a:gd name="T85" fmla="*/ 10 h 221"/>
                <a:gd name="T86" fmla="*/ 83 w 187"/>
                <a:gd name="T87" fmla="*/ 2 h 221"/>
                <a:gd name="T88" fmla="*/ 110 w 187"/>
                <a:gd name="T8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7" h="221">
                  <a:moveTo>
                    <a:pt x="110" y="0"/>
                  </a:moveTo>
                  <a:lnTo>
                    <a:pt x="130" y="1"/>
                  </a:lnTo>
                  <a:lnTo>
                    <a:pt x="150" y="7"/>
                  </a:lnTo>
                  <a:lnTo>
                    <a:pt x="166" y="18"/>
                  </a:lnTo>
                  <a:lnTo>
                    <a:pt x="182" y="32"/>
                  </a:lnTo>
                  <a:lnTo>
                    <a:pt x="166" y="46"/>
                  </a:lnTo>
                  <a:lnTo>
                    <a:pt x="155" y="34"/>
                  </a:lnTo>
                  <a:lnTo>
                    <a:pt x="142" y="25"/>
                  </a:lnTo>
                  <a:lnTo>
                    <a:pt x="126" y="19"/>
                  </a:lnTo>
                  <a:lnTo>
                    <a:pt x="110" y="18"/>
                  </a:lnTo>
                  <a:lnTo>
                    <a:pt x="84" y="20"/>
                  </a:lnTo>
                  <a:lnTo>
                    <a:pt x="62" y="29"/>
                  </a:lnTo>
                  <a:lnTo>
                    <a:pt x="44" y="43"/>
                  </a:lnTo>
                  <a:lnTo>
                    <a:pt x="31" y="63"/>
                  </a:lnTo>
                  <a:lnTo>
                    <a:pt x="22" y="84"/>
                  </a:lnTo>
                  <a:lnTo>
                    <a:pt x="20" y="110"/>
                  </a:lnTo>
                  <a:lnTo>
                    <a:pt x="22" y="135"/>
                  </a:lnTo>
                  <a:lnTo>
                    <a:pt x="31" y="158"/>
                  </a:lnTo>
                  <a:lnTo>
                    <a:pt x="44" y="176"/>
                  </a:lnTo>
                  <a:lnTo>
                    <a:pt x="62" y="190"/>
                  </a:lnTo>
                  <a:lnTo>
                    <a:pt x="84" y="200"/>
                  </a:lnTo>
                  <a:lnTo>
                    <a:pt x="110" y="203"/>
                  </a:lnTo>
                  <a:lnTo>
                    <a:pt x="128" y="200"/>
                  </a:lnTo>
                  <a:lnTo>
                    <a:pt x="144" y="194"/>
                  </a:lnTo>
                  <a:lnTo>
                    <a:pt x="160" y="183"/>
                  </a:lnTo>
                  <a:lnTo>
                    <a:pt x="171" y="171"/>
                  </a:lnTo>
                  <a:lnTo>
                    <a:pt x="187" y="182"/>
                  </a:lnTo>
                  <a:lnTo>
                    <a:pt x="171" y="200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1"/>
                  </a:lnTo>
                  <a:lnTo>
                    <a:pt x="83" y="218"/>
                  </a:lnTo>
                  <a:lnTo>
                    <a:pt x="59" y="210"/>
                  </a:lnTo>
                  <a:lnTo>
                    <a:pt x="39" y="197"/>
                  </a:lnTo>
                  <a:lnTo>
                    <a:pt x="22" y="179"/>
                  </a:lnTo>
                  <a:lnTo>
                    <a:pt x="11" y="159"/>
                  </a:lnTo>
                  <a:lnTo>
                    <a:pt x="3" y="136"/>
                  </a:lnTo>
                  <a:lnTo>
                    <a:pt x="0" y="110"/>
                  </a:lnTo>
                  <a:lnTo>
                    <a:pt x="3" y="83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39" y="23"/>
                  </a:lnTo>
                  <a:lnTo>
                    <a:pt x="59" y="10"/>
                  </a:lnTo>
                  <a:lnTo>
                    <a:pt x="83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8948738" y="3255963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18 h 210"/>
                <a:gd name="T6" fmla="*/ 91 w 164"/>
                <a:gd name="T7" fmla="*/ 18 h 210"/>
                <a:gd name="T8" fmla="*/ 91 w 164"/>
                <a:gd name="T9" fmla="*/ 210 h 210"/>
                <a:gd name="T10" fmla="*/ 72 w 164"/>
                <a:gd name="T11" fmla="*/ 210 h 210"/>
                <a:gd name="T12" fmla="*/ 72 w 164"/>
                <a:gd name="T13" fmla="*/ 18 h 210"/>
                <a:gd name="T14" fmla="*/ 0 w 164"/>
                <a:gd name="T15" fmla="*/ 18 h 210"/>
                <a:gd name="T16" fmla="*/ 0 w 164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18"/>
                  </a:lnTo>
                  <a:lnTo>
                    <a:pt x="91" y="18"/>
                  </a:lnTo>
                  <a:lnTo>
                    <a:pt x="91" y="210"/>
                  </a:lnTo>
                  <a:lnTo>
                    <a:pt x="72" y="210"/>
                  </a:lnTo>
                  <a:lnTo>
                    <a:pt x="72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9245600" y="3248026"/>
              <a:ext cx="212725" cy="350838"/>
            </a:xfrm>
            <a:custGeom>
              <a:avLst/>
              <a:gdLst>
                <a:gd name="T0" fmla="*/ 73 w 134"/>
                <a:gd name="T1" fmla="*/ 0 h 221"/>
                <a:gd name="T2" fmla="*/ 89 w 134"/>
                <a:gd name="T3" fmla="*/ 1 h 221"/>
                <a:gd name="T4" fmla="*/ 104 w 134"/>
                <a:gd name="T5" fmla="*/ 6 h 221"/>
                <a:gd name="T6" fmla="*/ 118 w 134"/>
                <a:gd name="T7" fmla="*/ 14 h 221"/>
                <a:gd name="T8" fmla="*/ 130 w 134"/>
                <a:gd name="T9" fmla="*/ 25 h 221"/>
                <a:gd name="T10" fmla="*/ 113 w 134"/>
                <a:gd name="T11" fmla="*/ 38 h 221"/>
                <a:gd name="T12" fmla="*/ 101 w 134"/>
                <a:gd name="T13" fmla="*/ 27 h 221"/>
                <a:gd name="T14" fmla="*/ 89 w 134"/>
                <a:gd name="T15" fmla="*/ 19 h 221"/>
                <a:gd name="T16" fmla="*/ 72 w 134"/>
                <a:gd name="T17" fmla="*/ 18 h 221"/>
                <a:gd name="T18" fmla="*/ 56 w 134"/>
                <a:gd name="T19" fmla="*/ 19 h 221"/>
                <a:gd name="T20" fmla="*/ 43 w 134"/>
                <a:gd name="T21" fmla="*/ 24 h 221"/>
                <a:gd name="T22" fmla="*/ 33 w 134"/>
                <a:gd name="T23" fmla="*/ 33 h 221"/>
                <a:gd name="T24" fmla="*/ 27 w 134"/>
                <a:gd name="T25" fmla="*/ 43 h 221"/>
                <a:gd name="T26" fmla="*/ 24 w 134"/>
                <a:gd name="T27" fmla="*/ 58 h 221"/>
                <a:gd name="T28" fmla="*/ 27 w 134"/>
                <a:gd name="T29" fmla="*/ 72 h 221"/>
                <a:gd name="T30" fmla="*/ 34 w 134"/>
                <a:gd name="T31" fmla="*/ 83 h 221"/>
                <a:gd name="T32" fmla="*/ 49 w 134"/>
                <a:gd name="T33" fmla="*/ 92 h 221"/>
                <a:gd name="T34" fmla="*/ 69 w 134"/>
                <a:gd name="T35" fmla="*/ 100 h 221"/>
                <a:gd name="T36" fmla="*/ 86 w 134"/>
                <a:gd name="T37" fmla="*/ 105 h 221"/>
                <a:gd name="T38" fmla="*/ 101 w 134"/>
                <a:gd name="T39" fmla="*/ 111 h 221"/>
                <a:gd name="T40" fmla="*/ 114 w 134"/>
                <a:gd name="T41" fmla="*/ 119 h 221"/>
                <a:gd name="T42" fmla="*/ 125 w 134"/>
                <a:gd name="T43" fmla="*/ 129 h 221"/>
                <a:gd name="T44" fmla="*/ 131 w 134"/>
                <a:gd name="T45" fmla="*/ 144 h 221"/>
                <a:gd name="T46" fmla="*/ 134 w 134"/>
                <a:gd name="T47" fmla="*/ 162 h 221"/>
                <a:gd name="T48" fmla="*/ 130 w 134"/>
                <a:gd name="T49" fmla="*/ 181 h 221"/>
                <a:gd name="T50" fmla="*/ 121 w 134"/>
                <a:gd name="T51" fmla="*/ 197 h 221"/>
                <a:gd name="T52" fmla="*/ 108 w 134"/>
                <a:gd name="T53" fmla="*/ 209 h 221"/>
                <a:gd name="T54" fmla="*/ 90 w 134"/>
                <a:gd name="T55" fmla="*/ 218 h 221"/>
                <a:gd name="T56" fmla="*/ 68 w 134"/>
                <a:gd name="T57" fmla="*/ 221 h 221"/>
                <a:gd name="T58" fmla="*/ 47 w 134"/>
                <a:gd name="T59" fmla="*/ 219 h 221"/>
                <a:gd name="T60" fmla="*/ 29 w 134"/>
                <a:gd name="T61" fmla="*/ 213 h 221"/>
                <a:gd name="T62" fmla="*/ 13 w 134"/>
                <a:gd name="T63" fmla="*/ 204 h 221"/>
                <a:gd name="T64" fmla="*/ 0 w 134"/>
                <a:gd name="T65" fmla="*/ 188 h 221"/>
                <a:gd name="T66" fmla="*/ 18 w 134"/>
                <a:gd name="T67" fmla="*/ 176 h 221"/>
                <a:gd name="T68" fmla="*/ 31 w 134"/>
                <a:gd name="T69" fmla="*/ 191 h 221"/>
                <a:gd name="T70" fmla="*/ 47 w 134"/>
                <a:gd name="T71" fmla="*/ 200 h 221"/>
                <a:gd name="T72" fmla="*/ 67 w 134"/>
                <a:gd name="T73" fmla="*/ 203 h 221"/>
                <a:gd name="T74" fmla="*/ 85 w 134"/>
                <a:gd name="T75" fmla="*/ 200 h 221"/>
                <a:gd name="T76" fmla="*/ 100 w 134"/>
                <a:gd name="T77" fmla="*/ 191 h 221"/>
                <a:gd name="T78" fmla="*/ 110 w 134"/>
                <a:gd name="T79" fmla="*/ 178 h 221"/>
                <a:gd name="T80" fmla="*/ 114 w 134"/>
                <a:gd name="T81" fmla="*/ 162 h 221"/>
                <a:gd name="T82" fmla="*/ 112 w 134"/>
                <a:gd name="T83" fmla="*/ 147 h 221"/>
                <a:gd name="T84" fmla="*/ 104 w 134"/>
                <a:gd name="T85" fmla="*/ 137 h 221"/>
                <a:gd name="T86" fmla="*/ 92 w 134"/>
                <a:gd name="T87" fmla="*/ 129 h 221"/>
                <a:gd name="T88" fmla="*/ 74 w 134"/>
                <a:gd name="T89" fmla="*/ 122 h 221"/>
                <a:gd name="T90" fmla="*/ 51 w 134"/>
                <a:gd name="T91" fmla="*/ 114 h 221"/>
                <a:gd name="T92" fmla="*/ 34 w 134"/>
                <a:gd name="T93" fmla="*/ 108 h 221"/>
                <a:gd name="T94" fmla="*/ 22 w 134"/>
                <a:gd name="T95" fmla="*/ 99 h 221"/>
                <a:gd name="T96" fmla="*/ 13 w 134"/>
                <a:gd name="T97" fmla="*/ 87 h 221"/>
                <a:gd name="T98" fmla="*/ 7 w 134"/>
                <a:gd name="T99" fmla="*/ 73 h 221"/>
                <a:gd name="T100" fmla="*/ 5 w 134"/>
                <a:gd name="T101" fmla="*/ 58 h 221"/>
                <a:gd name="T102" fmla="*/ 9 w 134"/>
                <a:gd name="T103" fmla="*/ 38 h 221"/>
                <a:gd name="T104" fmla="*/ 18 w 134"/>
                <a:gd name="T105" fmla="*/ 22 h 221"/>
                <a:gd name="T106" fmla="*/ 32 w 134"/>
                <a:gd name="T107" fmla="*/ 10 h 221"/>
                <a:gd name="T108" fmla="*/ 51 w 134"/>
                <a:gd name="T109" fmla="*/ 2 h 221"/>
                <a:gd name="T110" fmla="*/ 73 w 134"/>
                <a:gd name="T11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4" h="221">
                  <a:moveTo>
                    <a:pt x="73" y="0"/>
                  </a:moveTo>
                  <a:lnTo>
                    <a:pt x="89" y="1"/>
                  </a:lnTo>
                  <a:lnTo>
                    <a:pt x="104" y="6"/>
                  </a:lnTo>
                  <a:lnTo>
                    <a:pt x="118" y="14"/>
                  </a:lnTo>
                  <a:lnTo>
                    <a:pt x="130" y="25"/>
                  </a:lnTo>
                  <a:lnTo>
                    <a:pt x="113" y="38"/>
                  </a:lnTo>
                  <a:lnTo>
                    <a:pt x="101" y="27"/>
                  </a:lnTo>
                  <a:lnTo>
                    <a:pt x="89" y="19"/>
                  </a:lnTo>
                  <a:lnTo>
                    <a:pt x="72" y="18"/>
                  </a:lnTo>
                  <a:lnTo>
                    <a:pt x="56" y="19"/>
                  </a:lnTo>
                  <a:lnTo>
                    <a:pt x="43" y="24"/>
                  </a:lnTo>
                  <a:lnTo>
                    <a:pt x="33" y="33"/>
                  </a:lnTo>
                  <a:lnTo>
                    <a:pt x="27" y="43"/>
                  </a:lnTo>
                  <a:lnTo>
                    <a:pt x="24" y="58"/>
                  </a:lnTo>
                  <a:lnTo>
                    <a:pt x="27" y="72"/>
                  </a:lnTo>
                  <a:lnTo>
                    <a:pt x="34" y="83"/>
                  </a:lnTo>
                  <a:lnTo>
                    <a:pt x="49" y="92"/>
                  </a:lnTo>
                  <a:lnTo>
                    <a:pt x="69" y="100"/>
                  </a:lnTo>
                  <a:lnTo>
                    <a:pt x="86" y="105"/>
                  </a:lnTo>
                  <a:lnTo>
                    <a:pt x="101" y="111"/>
                  </a:lnTo>
                  <a:lnTo>
                    <a:pt x="114" y="119"/>
                  </a:lnTo>
                  <a:lnTo>
                    <a:pt x="125" y="129"/>
                  </a:lnTo>
                  <a:lnTo>
                    <a:pt x="131" y="144"/>
                  </a:lnTo>
                  <a:lnTo>
                    <a:pt x="134" y="162"/>
                  </a:lnTo>
                  <a:lnTo>
                    <a:pt x="130" y="181"/>
                  </a:lnTo>
                  <a:lnTo>
                    <a:pt x="121" y="197"/>
                  </a:lnTo>
                  <a:lnTo>
                    <a:pt x="108" y="209"/>
                  </a:lnTo>
                  <a:lnTo>
                    <a:pt x="90" y="218"/>
                  </a:lnTo>
                  <a:lnTo>
                    <a:pt x="68" y="221"/>
                  </a:lnTo>
                  <a:lnTo>
                    <a:pt x="47" y="219"/>
                  </a:lnTo>
                  <a:lnTo>
                    <a:pt x="29" y="213"/>
                  </a:lnTo>
                  <a:lnTo>
                    <a:pt x="13" y="204"/>
                  </a:lnTo>
                  <a:lnTo>
                    <a:pt x="0" y="188"/>
                  </a:lnTo>
                  <a:lnTo>
                    <a:pt x="18" y="176"/>
                  </a:lnTo>
                  <a:lnTo>
                    <a:pt x="31" y="191"/>
                  </a:lnTo>
                  <a:lnTo>
                    <a:pt x="47" y="200"/>
                  </a:lnTo>
                  <a:lnTo>
                    <a:pt x="67" y="203"/>
                  </a:lnTo>
                  <a:lnTo>
                    <a:pt x="85" y="200"/>
                  </a:lnTo>
                  <a:lnTo>
                    <a:pt x="100" y="191"/>
                  </a:lnTo>
                  <a:lnTo>
                    <a:pt x="110" y="178"/>
                  </a:lnTo>
                  <a:lnTo>
                    <a:pt x="114" y="162"/>
                  </a:lnTo>
                  <a:lnTo>
                    <a:pt x="112" y="147"/>
                  </a:lnTo>
                  <a:lnTo>
                    <a:pt x="104" y="137"/>
                  </a:lnTo>
                  <a:lnTo>
                    <a:pt x="92" y="129"/>
                  </a:lnTo>
                  <a:lnTo>
                    <a:pt x="74" y="122"/>
                  </a:lnTo>
                  <a:lnTo>
                    <a:pt x="51" y="114"/>
                  </a:lnTo>
                  <a:lnTo>
                    <a:pt x="34" y="108"/>
                  </a:lnTo>
                  <a:lnTo>
                    <a:pt x="22" y="99"/>
                  </a:lnTo>
                  <a:lnTo>
                    <a:pt x="13" y="87"/>
                  </a:lnTo>
                  <a:lnTo>
                    <a:pt x="7" y="73"/>
                  </a:lnTo>
                  <a:lnTo>
                    <a:pt x="5" y="58"/>
                  </a:lnTo>
                  <a:lnTo>
                    <a:pt x="9" y="38"/>
                  </a:lnTo>
                  <a:lnTo>
                    <a:pt x="18" y="22"/>
                  </a:lnTo>
                  <a:lnTo>
                    <a:pt x="32" y="10"/>
                  </a:lnTo>
                  <a:lnTo>
                    <a:pt x="51" y="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4186" y="2246499"/>
            <a:ext cx="3272022" cy="1178580"/>
            <a:chOff x="271463" y="2852738"/>
            <a:chExt cx="3190876" cy="114935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377340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1719618" y="1241946"/>
            <a:ext cx="8850573" cy="44696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24847" y="2250732"/>
            <a:ext cx="17554" cy="1174347"/>
          </a:xfrm>
          <a:prstGeom prst="rect">
            <a:avLst/>
          </a:prstGeom>
          <a:solidFill>
            <a:srgbClr val="445B6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54186" y="2246499"/>
            <a:ext cx="3272022" cy="1178580"/>
            <a:chOff x="271463" y="2852738"/>
            <a:chExt cx="3190876" cy="114935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6623430" y="2389431"/>
            <a:ext cx="3393143" cy="842580"/>
            <a:chOff x="6843713" y="4562476"/>
            <a:chExt cx="3068638" cy="762000"/>
          </a:xfrm>
        </p:grpSpPr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6843713" y="4568826"/>
              <a:ext cx="239713" cy="296863"/>
            </a:xfrm>
            <a:custGeom>
              <a:avLst/>
              <a:gdLst>
                <a:gd name="T0" fmla="*/ 0 w 151"/>
                <a:gd name="T1" fmla="*/ 0 h 187"/>
                <a:gd name="T2" fmla="*/ 151 w 151"/>
                <a:gd name="T3" fmla="*/ 0 h 187"/>
                <a:gd name="T4" fmla="*/ 151 w 151"/>
                <a:gd name="T5" fmla="*/ 17 h 187"/>
                <a:gd name="T6" fmla="*/ 85 w 151"/>
                <a:gd name="T7" fmla="*/ 17 h 187"/>
                <a:gd name="T8" fmla="*/ 85 w 151"/>
                <a:gd name="T9" fmla="*/ 187 h 187"/>
                <a:gd name="T10" fmla="*/ 67 w 151"/>
                <a:gd name="T11" fmla="*/ 187 h 187"/>
                <a:gd name="T12" fmla="*/ 67 w 151"/>
                <a:gd name="T13" fmla="*/ 17 h 187"/>
                <a:gd name="T14" fmla="*/ 0 w 151"/>
                <a:gd name="T15" fmla="*/ 17 h 187"/>
                <a:gd name="T16" fmla="*/ 0 w 151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87">
                  <a:moveTo>
                    <a:pt x="0" y="0"/>
                  </a:moveTo>
                  <a:lnTo>
                    <a:pt x="151" y="0"/>
                  </a:lnTo>
                  <a:lnTo>
                    <a:pt x="151" y="17"/>
                  </a:lnTo>
                  <a:lnTo>
                    <a:pt x="85" y="17"/>
                  </a:lnTo>
                  <a:lnTo>
                    <a:pt x="85" y="187"/>
                  </a:lnTo>
                  <a:lnTo>
                    <a:pt x="67" y="187"/>
                  </a:lnTo>
                  <a:lnTo>
                    <a:pt x="67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7138988" y="4568826"/>
              <a:ext cx="196850" cy="296863"/>
            </a:xfrm>
            <a:custGeom>
              <a:avLst/>
              <a:gdLst>
                <a:gd name="T0" fmla="*/ 0 w 124"/>
                <a:gd name="T1" fmla="*/ 0 h 187"/>
                <a:gd name="T2" fmla="*/ 118 w 124"/>
                <a:gd name="T3" fmla="*/ 0 h 187"/>
                <a:gd name="T4" fmla="*/ 118 w 124"/>
                <a:gd name="T5" fmla="*/ 17 h 187"/>
                <a:gd name="T6" fmla="*/ 18 w 124"/>
                <a:gd name="T7" fmla="*/ 17 h 187"/>
                <a:gd name="T8" fmla="*/ 18 w 124"/>
                <a:gd name="T9" fmla="*/ 82 h 187"/>
                <a:gd name="T10" fmla="*/ 112 w 124"/>
                <a:gd name="T11" fmla="*/ 82 h 187"/>
                <a:gd name="T12" fmla="*/ 112 w 124"/>
                <a:gd name="T13" fmla="*/ 99 h 187"/>
                <a:gd name="T14" fmla="*/ 18 w 124"/>
                <a:gd name="T15" fmla="*/ 99 h 187"/>
                <a:gd name="T16" fmla="*/ 18 w 124"/>
                <a:gd name="T17" fmla="*/ 171 h 187"/>
                <a:gd name="T18" fmla="*/ 124 w 124"/>
                <a:gd name="T19" fmla="*/ 171 h 187"/>
                <a:gd name="T20" fmla="*/ 124 w 124"/>
                <a:gd name="T21" fmla="*/ 187 h 187"/>
                <a:gd name="T22" fmla="*/ 0 w 124"/>
                <a:gd name="T23" fmla="*/ 187 h 187"/>
                <a:gd name="T24" fmla="*/ 0 w 124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87">
                  <a:moveTo>
                    <a:pt x="0" y="0"/>
                  </a:moveTo>
                  <a:lnTo>
                    <a:pt x="118" y="0"/>
                  </a:lnTo>
                  <a:lnTo>
                    <a:pt x="118" y="17"/>
                  </a:lnTo>
                  <a:lnTo>
                    <a:pt x="18" y="17"/>
                  </a:lnTo>
                  <a:lnTo>
                    <a:pt x="18" y="82"/>
                  </a:lnTo>
                  <a:lnTo>
                    <a:pt x="112" y="82"/>
                  </a:lnTo>
                  <a:lnTo>
                    <a:pt x="112" y="99"/>
                  </a:lnTo>
                  <a:lnTo>
                    <a:pt x="18" y="99"/>
                  </a:lnTo>
                  <a:lnTo>
                    <a:pt x="18" y="171"/>
                  </a:lnTo>
                  <a:lnTo>
                    <a:pt x="124" y="171"/>
                  </a:lnTo>
                  <a:lnTo>
                    <a:pt x="124" y="187"/>
                  </a:lnTo>
                  <a:lnTo>
                    <a:pt x="0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7386638" y="4562476"/>
              <a:ext cx="273050" cy="311150"/>
            </a:xfrm>
            <a:custGeom>
              <a:avLst/>
              <a:gdLst>
                <a:gd name="T0" fmla="*/ 100 w 172"/>
                <a:gd name="T1" fmla="*/ 0 h 196"/>
                <a:gd name="T2" fmla="*/ 119 w 172"/>
                <a:gd name="T3" fmla="*/ 1 h 196"/>
                <a:gd name="T4" fmla="*/ 137 w 172"/>
                <a:gd name="T5" fmla="*/ 7 h 196"/>
                <a:gd name="T6" fmla="*/ 152 w 172"/>
                <a:gd name="T7" fmla="*/ 15 h 196"/>
                <a:gd name="T8" fmla="*/ 166 w 172"/>
                <a:gd name="T9" fmla="*/ 29 h 196"/>
                <a:gd name="T10" fmla="*/ 151 w 172"/>
                <a:gd name="T11" fmla="*/ 40 h 196"/>
                <a:gd name="T12" fmla="*/ 138 w 172"/>
                <a:gd name="T13" fmla="*/ 28 h 196"/>
                <a:gd name="T14" fmla="*/ 120 w 172"/>
                <a:gd name="T15" fmla="*/ 18 h 196"/>
                <a:gd name="T16" fmla="*/ 100 w 172"/>
                <a:gd name="T17" fmla="*/ 15 h 196"/>
                <a:gd name="T18" fmla="*/ 76 w 172"/>
                <a:gd name="T19" fmla="*/ 18 h 196"/>
                <a:gd name="T20" fmla="*/ 56 w 172"/>
                <a:gd name="T21" fmla="*/ 26 h 196"/>
                <a:gd name="T22" fmla="*/ 40 w 172"/>
                <a:gd name="T23" fmla="*/ 39 h 196"/>
                <a:gd name="T24" fmla="*/ 27 w 172"/>
                <a:gd name="T25" fmla="*/ 55 h 196"/>
                <a:gd name="T26" fmla="*/ 20 w 172"/>
                <a:gd name="T27" fmla="*/ 75 h 196"/>
                <a:gd name="T28" fmla="*/ 18 w 172"/>
                <a:gd name="T29" fmla="*/ 97 h 196"/>
                <a:gd name="T30" fmla="*/ 20 w 172"/>
                <a:gd name="T31" fmla="*/ 119 h 196"/>
                <a:gd name="T32" fmla="*/ 27 w 172"/>
                <a:gd name="T33" fmla="*/ 140 h 196"/>
                <a:gd name="T34" fmla="*/ 40 w 172"/>
                <a:gd name="T35" fmla="*/ 157 h 196"/>
                <a:gd name="T36" fmla="*/ 56 w 172"/>
                <a:gd name="T37" fmla="*/ 169 h 196"/>
                <a:gd name="T38" fmla="*/ 76 w 172"/>
                <a:gd name="T39" fmla="*/ 178 h 196"/>
                <a:gd name="T40" fmla="*/ 100 w 172"/>
                <a:gd name="T41" fmla="*/ 180 h 196"/>
                <a:gd name="T42" fmla="*/ 116 w 172"/>
                <a:gd name="T43" fmla="*/ 178 h 196"/>
                <a:gd name="T44" fmla="*/ 132 w 172"/>
                <a:gd name="T45" fmla="*/ 172 h 196"/>
                <a:gd name="T46" fmla="*/ 147 w 172"/>
                <a:gd name="T47" fmla="*/ 162 h 196"/>
                <a:gd name="T48" fmla="*/ 157 w 172"/>
                <a:gd name="T49" fmla="*/ 151 h 196"/>
                <a:gd name="T50" fmla="*/ 172 w 172"/>
                <a:gd name="T51" fmla="*/ 162 h 196"/>
                <a:gd name="T52" fmla="*/ 157 w 172"/>
                <a:gd name="T53" fmla="*/ 178 h 196"/>
                <a:gd name="T54" fmla="*/ 140 w 172"/>
                <a:gd name="T55" fmla="*/ 187 h 196"/>
                <a:gd name="T56" fmla="*/ 120 w 172"/>
                <a:gd name="T57" fmla="*/ 194 h 196"/>
                <a:gd name="T58" fmla="*/ 100 w 172"/>
                <a:gd name="T59" fmla="*/ 196 h 196"/>
                <a:gd name="T60" fmla="*/ 72 w 172"/>
                <a:gd name="T61" fmla="*/ 193 h 196"/>
                <a:gd name="T62" fmla="*/ 47 w 172"/>
                <a:gd name="T63" fmla="*/ 183 h 196"/>
                <a:gd name="T64" fmla="*/ 27 w 172"/>
                <a:gd name="T65" fmla="*/ 168 h 196"/>
                <a:gd name="T66" fmla="*/ 12 w 172"/>
                <a:gd name="T67" fmla="*/ 148 h 196"/>
                <a:gd name="T68" fmla="*/ 2 w 172"/>
                <a:gd name="T69" fmla="*/ 125 h 196"/>
                <a:gd name="T70" fmla="*/ 0 w 172"/>
                <a:gd name="T71" fmla="*/ 97 h 196"/>
                <a:gd name="T72" fmla="*/ 2 w 172"/>
                <a:gd name="T73" fmla="*/ 71 h 196"/>
                <a:gd name="T74" fmla="*/ 12 w 172"/>
                <a:gd name="T75" fmla="*/ 47 h 196"/>
                <a:gd name="T76" fmla="*/ 27 w 172"/>
                <a:gd name="T77" fmla="*/ 28 h 196"/>
                <a:gd name="T78" fmla="*/ 48 w 172"/>
                <a:gd name="T79" fmla="*/ 12 h 196"/>
                <a:gd name="T80" fmla="*/ 72 w 172"/>
                <a:gd name="T81" fmla="*/ 3 h 196"/>
                <a:gd name="T82" fmla="*/ 100 w 172"/>
                <a:gd name="T8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6">
                  <a:moveTo>
                    <a:pt x="100" y="0"/>
                  </a:moveTo>
                  <a:lnTo>
                    <a:pt x="119" y="1"/>
                  </a:lnTo>
                  <a:lnTo>
                    <a:pt x="137" y="7"/>
                  </a:lnTo>
                  <a:lnTo>
                    <a:pt x="152" y="15"/>
                  </a:lnTo>
                  <a:lnTo>
                    <a:pt x="166" y="29"/>
                  </a:lnTo>
                  <a:lnTo>
                    <a:pt x="151" y="40"/>
                  </a:lnTo>
                  <a:lnTo>
                    <a:pt x="138" y="28"/>
                  </a:lnTo>
                  <a:lnTo>
                    <a:pt x="120" y="18"/>
                  </a:lnTo>
                  <a:lnTo>
                    <a:pt x="100" y="15"/>
                  </a:lnTo>
                  <a:lnTo>
                    <a:pt x="76" y="18"/>
                  </a:lnTo>
                  <a:lnTo>
                    <a:pt x="56" y="26"/>
                  </a:lnTo>
                  <a:lnTo>
                    <a:pt x="40" y="39"/>
                  </a:lnTo>
                  <a:lnTo>
                    <a:pt x="27" y="55"/>
                  </a:lnTo>
                  <a:lnTo>
                    <a:pt x="20" y="75"/>
                  </a:lnTo>
                  <a:lnTo>
                    <a:pt x="18" y="97"/>
                  </a:lnTo>
                  <a:lnTo>
                    <a:pt x="20" y="119"/>
                  </a:lnTo>
                  <a:lnTo>
                    <a:pt x="27" y="140"/>
                  </a:lnTo>
                  <a:lnTo>
                    <a:pt x="40" y="157"/>
                  </a:lnTo>
                  <a:lnTo>
                    <a:pt x="56" y="169"/>
                  </a:lnTo>
                  <a:lnTo>
                    <a:pt x="76" y="178"/>
                  </a:lnTo>
                  <a:lnTo>
                    <a:pt x="100" y="180"/>
                  </a:lnTo>
                  <a:lnTo>
                    <a:pt x="116" y="178"/>
                  </a:lnTo>
                  <a:lnTo>
                    <a:pt x="132" y="172"/>
                  </a:lnTo>
                  <a:lnTo>
                    <a:pt x="147" y="162"/>
                  </a:lnTo>
                  <a:lnTo>
                    <a:pt x="157" y="151"/>
                  </a:lnTo>
                  <a:lnTo>
                    <a:pt x="172" y="162"/>
                  </a:lnTo>
                  <a:lnTo>
                    <a:pt x="157" y="178"/>
                  </a:lnTo>
                  <a:lnTo>
                    <a:pt x="140" y="187"/>
                  </a:lnTo>
                  <a:lnTo>
                    <a:pt x="120" y="194"/>
                  </a:lnTo>
                  <a:lnTo>
                    <a:pt x="100" y="196"/>
                  </a:lnTo>
                  <a:lnTo>
                    <a:pt x="72" y="193"/>
                  </a:lnTo>
                  <a:lnTo>
                    <a:pt x="47" y="183"/>
                  </a:lnTo>
                  <a:lnTo>
                    <a:pt x="27" y="168"/>
                  </a:lnTo>
                  <a:lnTo>
                    <a:pt x="12" y="148"/>
                  </a:lnTo>
                  <a:lnTo>
                    <a:pt x="2" y="125"/>
                  </a:lnTo>
                  <a:lnTo>
                    <a:pt x="0" y="97"/>
                  </a:lnTo>
                  <a:lnTo>
                    <a:pt x="2" y="71"/>
                  </a:lnTo>
                  <a:lnTo>
                    <a:pt x="12" y="47"/>
                  </a:lnTo>
                  <a:lnTo>
                    <a:pt x="27" y="28"/>
                  </a:lnTo>
                  <a:lnTo>
                    <a:pt x="48" y="12"/>
                  </a:lnTo>
                  <a:lnTo>
                    <a:pt x="72" y="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7721601" y="4568826"/>
              <a:ext cx="228600" cy="296863"/>
            </a:xfrm>
            <a:custGeom>
              <a:avLst/>
              <a:gdLst>
                <a:gd name="T0" fmla="*/ 0 w 144"/>
                <a:gd name="T1" fmla="*/ 0 h 187"/>
                <a:gd name="T2" fmla="*/ 18 w 144"/>
                <a:gd name="T3" fmla="*/ 0 h 187"/>
                <a:gd name="T4" fmla="*/ 18 w 144"/>
                <a:gd name="T5" fmla="*/ 82 h 187"/>
                <a:gd name="T6" fmla="*/ 126 w 144"/>
                <a:gd name="T7" fmla="*/ 82 h 187"/>
                <a:gd name="T8" fmla="*/ 126 w 144"/>
                <a:gd name="T9" fmla="*/ 0 h 187"/>
                <a:gd name="T10" fmla="*/ 144 w 144"/>
                <a:gd name="T11" fmla="*/ 0 h 187"/>
                <a:gd name="T12" fmla="*/ 144 w 144"/>
                <a:gd name="T13" fmla="*/ 187 h 187"/>
                <a:gd name="T14" fmla="*/ 126 w 144"/>
                <a:gd name="T15" fmla="*/ 187 h 187"/>
                <a:gd name="T16" fmla="*/ 126 w 144"/>
                <a:gd name="T17" fmla="*/ 99 h 187"/>
                <a:gd name="T18" fmla="*/ 18 w 144"/>
                <a:gd name="T19" fmla="*/ 99 h 187"/>
                <a:gd name="T20" fmla="*/ 18 w 144"/>
                <a:gd name="T21" fmla="*/ 187 h 187"/>
                <a:gd name="T22" fmla="*/ 0 w 144"/>
                <a:gd name="T23" fmla="*/ 187 h 187"/>
                <a:gd name="T24" fmla="*/ 0 w 144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87">
                  <a:moveTo>
                    <a:pt x="0" y="0"/>
                  </a:moveTo>
                  <a:lnTo>
                    <a:pt x="18" y="0"/>
                  </a:lnTo>
                  <a:lnTo>
                    <a:pt x="18" y="82"/>
                  </a:lnTo>
                  <a:lnTo>
                    <a:pt x="126" y="82"/>
                  </a:lnTo>
                  <a:lnTo>
                    <a:pt x="126" y="0"/>
                  </a:lnTo>
                  <a:lnTo>
                    <a:pt x="144" y="0"/>
                  </a:lnTo>
                  <a:lnTo>
                    <a:pt x="144" y="187"/>
                  </a:lnTo>
                  <a:lnTo>
                    <a:pt x="126" y="187"/>
                  </a:lnTo>
                  <a:lnTo>
                    <a:pt x="126" y="99"/>
                  </a:lnTo>
                  <a:lnTo>
                    <a:pt x="18" y="99"/>
                  </a:lnTo>
                  <a:lnTo>
                    <a:pt x="18" y="187"/>
                  </a:lnTo>
                  <a:lnTo>
                    <a:pt x="0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8042276" y="4568826"/>
              <a:ext cx="254000" cy="296863"/>
            </a:xfrm>
            <a:custGeom>
              <a:avLst/>
              <a:gdLst>
                <a:gd name="T0" fmla="*/ 0 w 160"/>
                <a:gd name="T1" fmla="*/ 0 h 187"/>
                <a:gd name="T2" fmla="*/ 24 w 160"/>
                <a:gd name="T3" fmla="*/ 0 h 187"/>
                <a:gd name="T4" fmla="*/ 141 w 160"/>
                <a:gd name="T5" fmla="*/ 164 h 187"/>
                <a:gd name="T6" fmla="*/ 142 w 160"/>
                <a:gd name="T7" fmla="*/ 164 h 187"/>
                <a:gd name="T8" fmla="*/ 142 w 160"/>
                <a:gd name="T9" fmla="*/ 0 h 187"/>
                <a:gd name="T10" fmla="*/ 160 w 160"/>
                <a:gd name="T11" fmla="*/ 0 h 187"/>
                <a:gd name="T12" fmla="*/ 160 w 160"/>
                <a:gd name="T13" fmla="*/ 187 h 187"/>
                <a:gd name="T14" fmla="*/ 137 w 160"/>
                <a:gd name="T15" fmla="*/ 187 h 187"/>
                <a:gd name="T16" fmla="*/ 19 w 160"/>
                <a:gd name="T17" fmla="*/ 24 h 187"/>
                <a:gd name="T18" fmla="*/ 19 w 160"/>
                <a:gd name="T19" fmla="*/ 24 h 187"/>
                <a:gd name="T20" fmla="*/ 19 w 160"/>
                <a:gd name="T21" fmla="*/ 187 h 187"/>
                <a:gd name="T22" fmla="*/ 0 w 160"/>
                <a:gd name="T23" fmla="*/ 187 h 187"/>
                <a:gd name="T24" fmla="*/ 0 w 160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187">
                  <a:moveTo>
                    <a:pt x="0" y="0"/>
                  </a:moveTo>
                  <a:lnTo>
                    <a:pt x="24" y="0"/>
                  </a:lnTo>
                  <a:lnTo>
                    <a:pt x="141" y="164"/>
                  </a:lnTo>
                  <a:lnTo>
                    <a:pt x="142" y="164"/>
                  </a:lnTo>
                  <a:lnTo>
                    <a:pt x="142" y="0"/>
                  </a:lnTo>
                  <a:lnTo>
                    <a:pt x="160" y="0"/>
                  </a:lnTo>
                  <a:lnTo>
                    <a:pt x="160" y="187"/>
                  </a:lnTo>
                  <a:lnTo>
                    <a:pt x="137" y="187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187"/>
                  </a:lnTo>
                  <a:lnTo>
                    <a:pt x="0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8369301" y="4562476"/>
              <a:ext cx="317500" cy="311150"/>
            </a:xfrm>
            <a:custGeom>
              <a:avLst/>
              <a:gdLst>
                <a:gd name="T0" fmla="*/ 100 w 200"/>
                <a:gd name="T1" fmla="*/ 15 h 196"/>
                <a:gd name="T2" fmla="*/ 76 w 200"/>
                <a:gd name="T3" fmla="*/ 18 h 196"/>
                <a:gd name="T4" fmla="*/ 57 w 200"/>
                <a:gd name="T5" fmla="*/ 26 h 196"/>
                <a:gd name="T6" fmla="*/ 40 w 200"/>
                <a:gd name="T7" fmla="*/ 39 h 196"/>
                <a:gd name="T8" fmla="*/ 28 w 200"/>
                <a:gd name="T9" fmla="*/ 55 h 196"/>
                <a:gd name="T10" fmla="*/ 21 w 200"/>
                <a:gd name="T11" fmla="*/ 75 h 196"/>
                <a:gd name="T12" fmla="*/ 18 w 200"/>
                <a:gd name="T13" fmla="*/ 97 h 196"/>
                <a:gd name="T14" fmla="*/ 21 w 200"/>
                <a:gd name="T15" fmla="*/ 119 h 196"/>
                <a:gd name="T16" fmla="*/ 28 w 200"/>
                <a:gd name="T17" fmla="*/ 140 h 196"/>
                <a:gd name="T18" fmla="*/ 40 w 200"/>
                <a:gd name="T19" fmla="*/ 157 h 196"/>
                <a:gd name="T20" fmla="*/ 57 w 200"/>
                <a:gd name="T21" fmla="*/ 169 h 196"/>
                <a:gd name="T22" fmla="*/ 76 w 200"/>
                <a:gd name="T23" fmla="*/ 178 h 196"/>
                <a:gd name="T24" fmla="*/ 100 w 200"/>
                <a:gd name="T25" fmla="*/ 180 h 196"/>
                <a:gd name="T26" fmla="*/ 124 w 200"/>
                <a:gd name="T27" fmla="*/ 178 h 196"/>
                <a:gd name="T28" fmla="*/ 143 w 200"/>
                <a:gd name="T29" fmla="*/ 169 h 196"/>
                <a:gd name="T30" fmla="*/ 160 w 200"/>
                <a:gd name="T31" fmla="*/ 157 h 196"/>
                <a:gd name="T32" fmla="*/ 172 w 200"/>
                <a:gd name="T33" fmla="*/ 140 h 196"/>
                <a:gd name="T34" fmla="*/ 179 w 200"/>
                <a:gd name="T35" fmla="*/ 119 h 196"/>
                <a:gd name="T36" fmla="*/ 182 w 200"/>
                <a:gd name="T37" fmla="*/ 97 h 196"/>
                <a:gd name="T38" fmla="*/ 179 w 200"/>
                <a:gd name="T39" fmla="*/ 75 h 196"/>
                <a:gd name="T40" fmla="*/ 172 w 200"/>
                <a:gd name="T41" fmla="*/ 55 h 196"/>
                <a:gd name="T42" fmla="*/ 160 w 200"/>
                <a:gd name="T43" fmla="*/ 39 h 196"/>
                <a:gd name="T44" fmla="*/ 143 w 200"/>
                <a:gd name="T45" fmla="*/ 26 h 196"/>
                <a:gd name="T46" fmla="*/ 124 w 200"/>
                <a:gd name="T47" fmla="*/ 18 h 196"/>
                <a:gd name="T48" fmla="*/ 100 w 200"/>
                <a:gd name="T49" fmla="*/ 15 h 196"/>
                <a:gd name="T50" fmla="*/ 100 w 200"/>
                <a:gd name="T51" fmla="*/ 0 h 196"/>
                <a:gd name="T52" fmla="*/ 129 w 200"/>
                <a:gd name="T53" fmla="*/ 3 h 196"/>
                <a:gd name="T54" fmla="*/ 153 w 200"/>
                <a:gd name="T55" fmla="*/ 12 h 196"/>
                <a:gd name="T56" fmla="*/ 172 w 200"/>
                <a:gd name="T57" fmla="*/ 28 h 196"/>
                <a:gd name="T58" fmla="*/ 188 w 200"/>
                <a:gd name="T59" fmla="*/ 47 h 196"/>
                <a:gd name="T60" fmla="*/ 197 w 200"/>
                <a:gd name="T61" fmla="*/ 71 h 196"/>
                <a:gd name="T62" fmla="*/ 200 w 200"/>
                <a:gd name="T63" fmla="*/ 97 h 196"/>
                <a:gd name="T64" fmla="*/ 197 w 200"/>
                <a:gd name="T65" fmla="*/ 125 h 196"/>
                <a:gd name="T66" fmla="*/ 188 w 200"/>
                <a:gd name="T67" fmla="*/ 148 h 196"/>
                <a:gd name="T68" fmla="*/ 172 w 200"/>
                <a:gd name="T69" fmla="*/ 168 h 196"/>
                <a:gd name="T70" fmla="*/ 153 w 200"/>
                <a:gd name="T71" fmla="*/ 183 h 196"/>
                <a:gd name="T72" fmla="*/ 128 w 200"/>
                <a:gd name="T73" fmla="*/ 193 h 196"/>
                <a:gd name="T74" fmla="*/ 100 w 200"/>
                <a:gd name="T75" fmla="*/ 196 h 196"/>
                <a:gd name="T76" fmla="*/ 72 w 200"/>
                <a:gd name="T77" fmla="*/ 193 h 196"/>
                <a:gd name="T78" fmla="*/ 47 w 200"/>
                <a:gd name="T79" fmla="*/ 183 h 196"/>
                <a:gd name="T80" fmla="*/ 28 w 200"/>
                <a:gd name="T81" fmla="*/ 168 h 196"/>
                <a:gd name="T82" fmla="*/ 13 w 200"/>
                <a:gd name="T83" fmla="*/ 148 h 196"/>
                <a:gd name="T84" fmla="*/ 3 w 200"/>
                <a:gd name="T85" fmla="*/ 125 h 196"/>
                <a:gd name="T86" fmla="*/ 0 w 200"/>
                <a:gd name="T87" fmla="*/ 97 h 196"/>
                <a:gd name="T88" fmla="*/ 3 w 200"/>
                <a:gd name="T89" fmla="*/ 71 h 196"/>
                <a:gd name="T90" fmla="*/ 13 w 200"/>
                <a:gd name="T91" fmla="*/ 47 h 196"/>
                <a:gd name="T92" fmla="*/ 28 w 200"/>
                <a:gd name="T93" fmla="*/ 28 h 196"/>
                <a:gd name="T94" fmla="*/ 47 w 200"/>
                <a:gd name="T95" fmla="*/ 12 h 196"/>
                <a:gd name="T96" fmla="*/ 72 w 200"/>
                <a:gd name="T97" fmla="*/ 3 h 196"/>
                <a:gd name="T98" fmla="*/ 100 w 200"/>
                <a:gd name="T9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" h="196">
                  <a:moveTo>
                    <a:pt x="100" y="15"/>
                  </a:moveTo>
                  <a:lnTo>
                    <a:pt x="76" y="18"/>
                  </a:lnTo>
                  <a:lnTo>
                    <a:pt x="57" y="26"/>
                  </a:lnTo>
                  <a:lnTo>
                    <a:pt x="40" y="39"/>
                  </a:lnTo>
                  <a:lnTo>
                    <a:pt x="28" y="55"/>
                  </a:lnTo>
                  <a:lnTo>
                    <a:pt x="21" y="75"/>
                  </a:lnTo>
                  <a:lnTo>
                    <a:pt x="18" y="97"/>
                  </a:lnTo>
                  <a:lnTo>
                    <a:pt x="21" y="119"/>
                  </a:lnTo>
                  <a:lnTo>
                    <a:pt x="28" y="140"/>
                  </a:lnTo>
                  <a:lnTo>
                    <a:pt x="40" y="157"/>
                  </a:lnTo>
                  <a:lnTo>
                    <a:pt x="57" y="169"/>
                  </a:lnTo>
                  <a:lnTo>
                    <a:pt x="76" y="178"/>
                  </a:lnTo>
                  <a:lnTo>
                    <a:pt x="100" y="180"/>
                  </a:lnTo>
                  <a:lnTo>
                    <a:pt x="124" y="178"/>
                  </a:lnTo>
                  <a:lnTo>
                    <a:pt x="143" y="169"/>
                  </a:lnTo>
                  <a:lnTo>
                    <a:pt x="160" y="157"/>
                  </a:lnTo>
                  <a:lnTo>
                    <a:pt x="172" y="140"/>
                  </a:lnTo>
                  <a:lnTo>
                    <a:pt x="179" y="119"/>
                  </a:lnTo>
                  <a:lnTo>
                    <a:pt x="182" y="97"/>
                  </a:lnTo>
                  <a:lnTo>
                    <a:pt x="179" y="75"/>
                  </a:lnTo>
                  <a:lnTo>
                    <a:pt x="172" y="55"/>
                  </a:lnTo>
                  <a:lnTo>
                    <a:pt x="160" y="39"/>
                  </a:lnTo>
                  <a:lnTo>
                    <a:pt x="143" y="26"/>
                  </a:lnTo>
                  <a:lnTo>
                    <a:pt x="124" y="18"/>
                  </a:lnTo>
                  <a:lnTo>
                    <a:pt x="100" y="15"/>
                  </a:lnTo>
                  <a:close/>
                  <a:moveTo>
                    <a:pt x="100" y="0"/>
                  </a:moveTo>
                  <a:lnTo>
                    <a:pt x="129" y="3"/>
                  </a:lnTo>
                  <a:lnTo>
                    <a:pt x="153" y="12"/>
                  </a:lnTo>
                  <a:lnTo>
                    <a:pt x="172" y="28"/>
                  </a:lnTo>
                  <a:lnTo>
                    <a:pt x="188" y="47"/>
                  </a:lnTo>
                  <a:lnTo>
                    <a:pt x="197" y="71"/>
                  </a:lnTo>
                  <a:lnTo>
                    <a:pt x="200" y="97"/>
                  </a:lnTo>
                  <a:lnTo>
                    <a:pt x="197" y="125"/>
                  </a:lnTo>
                  <a:lnTo>
                    <a:pt x="188" y="148"/>
                  </a:lnTo>
                  <a:lnTo>
                    <a:pt x="172" y="168"/>
                  </a:lnTo>
                  <a:lnTo>
                    <a:pt x="153" y="183"/>
                  </a:lnTo>
                  <a:lnTo>
                    <a:pt x="128" y="193"/>
                  </a:lnTo>
                  <a:lnTo>
                    <a:pt x="100" y="196"/>
                  </a:lnTo>
                  <a:lnTo>
                    <a:pt x="72" y="193"/>
                  </a:lnTo>
                  <a:lnTo>
                    <a:pt x="47" y="183"/>
                  </a:lnTo>
                  <a:lnTo>
                    <a:pt x="28" y="168"/>
                  </a:lnTo>
                  <a:lnTo>
                    <a:pt x="13" y="148"/>
                  </a:lnTo>
                  <a:lnTo>
                    <a:pt x="3" y="125"/>
                  </a:lnTo>
                  <a:lnTo>
                    <a:pt x="0" y="97"/>
                  </a:lnTo>
                  <a:lnTo>
                    <a:pt x="3" y="71"/>
                  </a:lnTo>
                  <a:lnTo>
                    <a:pt x="13" y="47"/>
                  </a:lnTo>
                  <a:lnTo>
                    <a:pt x="28" y="28"/>
                  </a:lnTo>
                  <a:lnTo>
                    <a:pt x="47" y="12"/>
                  </a:lnTo>
                  <a:lnTo>
                    <a:pt x="72" y="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8759826" y="4568826"/>
              <a:ext cx="171450" cy="296863"/>
            </a:xfrm>
            <a:custGeom>
              <a:avLst/>
              <a:gdLst>
                <a:gd name="T0" fmla="*/ 0 w 108"/>
                <a:gd name="T1" fmla="*/ 0 h 187"/>
                <a:gd name="T2" fmla="*/ 18 w 108"/>
                <a:gd name="T3" fmla="*/ 0 h 187"/>
                <a:gd name="T4" fmla="*/ 18 w 108"/>
                <a:gd name="T5" fmla="*/ 171 h 187"/>
                <a:gd name="T6" fmla="*/ 108 w 108"/>
                <a:gd name="T7" fmla="*/ 171 h 187"/>
                <a:gd name="T8" fmla="*/ 108 w 108"/>
                <a:gd name="T9" fmla="*/ 187 h 187"/>
                <a:gd name="T10" fmla="*/ 0 w 108"/>
                <a:gd name="T11" fmla="*/ 187 h 187"/>
                <a:gd name="T12" fmla="*/ 0 w 108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87">
                  <a:moveTo>
                    <a:pt x="0" y="0"/>
                  </a:moveTo>
                  <a:lnTo>
                    <a:pt x="18" y="0"/>
                  </a:lnTo>
                  <a:lnTo>
                    <a:pt x="18" y="171"/>
                  </a:lnTo>
                  <a:lnTo>
                    <a:pt x="108" y="171"/>
                  </a:lnTo>
                  <a:lnTo>
                    <a:pt x="108" y="187"/>
                  </a:lnTo>
                  <a:lnTo>
                    <a:pt x="0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8967788" y="4562476"/>
              <a:ext cx="317500" cy="311150"/>
            </a:xfrm>
            <a:custGeom>
              <a:avLst/>
              <a:gdLst>
                <a:gd name="T0" fmla="*/ 100 w 200"/>
                <a:gd name="T1" fmla="*/ 15 h 196"/>
                <a:gd name="T2" fmla="*/ 76 w 200"/>
                <a:gd name="T3" fmla="*/ 18 h 196"/>
                <a:gd name="T4" fmla="*/ 55 w 200"/>
                <a:gd name="T5" fmla="*/ 26 h 196"/>
                <a:gd name="T6" fmla="*/ 40 w 200"/>
                <a:gd name="T7" fmla="*/ 39 h 196"/>
                <a:gd name="T8" fmla="*/ 27 w 200"/>
                <a:gd name="T9" fmla="*/ 55 h 196"/>
                <a:gd name="T10" fmla="*/ 20 w 200"/>
                <a:gd name="T11" fmla="*/ 75 h 196"/>
                <a:gd name="T12" fmla="*/ 18 w 200"/>
                <a:gd name="T13" fmla="*/ 97 h 196"/>
                <a:gd name="T14" fmla="*/ 20 w 200"/>
                <a:gd name="T15" fmla="*/ 119 h 196"/>
                <a:gd name="T16" fmla="*/ 27 w 200"/>
                <a:gd name="T17" fmla="*/ 140 h 196"/>
                <a:gd name="T18" fmla="*/ 40 w 200"/>
                <a:gd name="T19" fmla="*/ 157 h 196"/>
                <a:gd name="T20" fmla="*/ 56 w 200"/>
                <a:gd name="T21" fmla="*/ 169 h 196"/>
                <a:gd name="T22" fmla="*/ 76 w 200"/>
                <a:gd name="T23" fmla="*/ 178 h 196"/>
                <a:gd name="T24" fmla="*/ 100 w 200"/>
                <a:gd name="T25" fmla="*/ 180 h 196"/>
                <a:gd name="T26" fmla="*/ 123 w 200"/>
                <a:gd name="T27" fmla="*/ 178 h 196"/>
                <a:gd name="T28" fmla="*/ 143 w 200"/>
                <a:gd name="T29" fmla="*/ 169 h 196"/>
                <a:gd name="T30" fmla="*/ 159 w 200"/>
                <a:gd name="T31" fmla="*/ 157 h 196"/>
                <a:gd name="T32" fmla="*/ 172 w 200"/>
                <a:gd name="T33" fmla="*/ 140 h 196"/>
                <a:gd name="T34" fmla="*/ 179 w 200"/>
                <a:gd name="T35" fmla="*/ 119 h 196"/>
                <a:gd name="T36" fmla="*/ 181 w 200"/>
                <a:gd name="T37" fmla="*/ 97 h 196"/>
                <a:gd name="T38" fmla="*/ 179 w 200"/>
                <a:gd name="T39" fmla="*/ 75 h 196"/>
                <a:gd name="T40" fmla="*/ 172 w 200"/>
                <a:gd name="T41" fmla="*/ 55 h 196"/>
                <a:gd name="T42" fmla="*/ 159 w 200"/>
                <a:gd name="T43" fmla="*/ 39 h 196"/>
                <a:gd name="T44" fmla="*/ 143 w 200"/>
                <a:gd name="T45" fmla="*/ 26 h 196"/>
                <a:gd name="T46" fmla="*/ 123 w 200"/>
                <a:gd name="T47" fmla="*/ 18 h 196"/>
                <a:gd name="T48" fmla="*/ 100 w 200"/>
                <a:gd name="T49" fmla="*/ 15 h 196"/>
                <a:gd name="T50" fmla="*/ 100 w 200"/>
                <a:gd name="T51" fmla="*/ 0 h 196"/>
                <a:gd name="T52" fmla="*/ 127 w 200"/>
                <a:gd name="T53" fmla="*/ 3 h 196"/>
                <a:gd name="T54" fmla="*/ 152 w 200"/>
                <a:gd name="T55" fmla="*/ 12 h 196"/>
                <a:gd name="T56" fmla="*/ 172 w 200"/>
                <a:gd name="T57" fmla="*/ 28 h 196"/>
                <a:gd name="T58" fmla="*/ 187 w 200"/>
                <a:gd name="T59" fmla="*/ 47 h 196"/>
                <a:gd name="T60" fmla="*/ 197 w 200"/>
                <a:gd name="T61" fmla="*/ 71 h 196"/>
                <a:gd name="T62" fmla="*/ 200 w 200"/>
                <a:gd name="T63" fmla="*/ 97 h 196"/>
                <a:gd name="T64" fmla="*/ 197 w 200"/>
                <a:gd name="T65" fmla="*/ 125 h 196"/>
                <a:gd name="T66" fmla="*/ 187 w 200"/>
                <a:gd name="T67" fmla="*/ 148 h 196"/>
                <a:gd name="T68" fmla="*/ 172 w 200"/>
                <a:gd name="T69" fmla="*/ 168 h 196"/>
                <a:gd name="T70" fmla="*/ 152 w 200"/>
                <a:gd name="T71" fmla="*/ 183 h 196"/>
                <a:gd name="T72" fmla="*/ 127 w 200"/>
                <a:gd name="T73" fmla="*/ 193 h 196"/>
                <a:gd name="T74" fmla="*/ 100 w 200"/>
                <a:gd name="T75" fmla="*/ 196 h 196"/>
                <a:gd name="T76" fmla="*/ 72 w 200"/>
                <a:gd name="T77" fmla="*/ 193 h 196"/>
                <a:gd name="T78" fmla="*/ 47 w 200"/>
                <a:gd name="T79" fmla="*/ 183 h 196"/>
                <a:gd name="T80" fmla="*/ 27 w 200"/>
                <a:gd name="T81" fmla="*/ 168 h 196"/>
                <a:gd name="T82" fmla="*/ 12 w 200"/>
                <a:gd name="T83" fmla="*/ 148 h 196"/>
                <a:gd name="T84" fmla="*/ 2 w 200"/>
                <a:gd name="T85" fmla="*/ 125 h 196"/>
                <a:gd name="T86" fmla="*/ 0 w 200"/>
                <a:gd name="T87" fmla="*/ 97 h 196"/>
                <a:gd name="T88" fmla="*/ 2 w 200"/>
                <a:gd name="T89" fmla="*/ 71 h 196"/>
                <a:gd name="T90" fmla="*/ 12 w 200"/>
                <a:gd name="T91" fmla="*/ 47 h 196"/>
                <a:gd name="T92" fmla="*/ 27 w 200"/>
                <a:gd name="T93" fmla="*/ 28 h 196"/>
                <a:gd name="T94" fmla="*/ 47 w 200"/>
                <a:gd name="T95" fmla="*/ 12 h 196"/>
                <a:gd name="T96" fmla="*/ 72 w 200"/>
                <a:gd name="T97" fmla="*/ 3 h 196"/>
                <a:gd name="T98" fmla="*/ 100 w 200"/>
                <a:gd name="T9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" h="196">
                  <a:moveTo>
                    <a:pt x="100" y="15"/>
                  </a:moveTo>
                  <a:lnTo>
                    <a:pt x="76" y="18"/>
                  </a:lnTo>
                  <a:lnTo>
                    <a:pt x="55" y="26"/>
                  </a:lnTo>
                  <a:lnTo>
                    <a:pt x="40" y="39"/>
                  </a:lnTo>
                  <a:lnTo>
                    <a:pt x="27" y="55"/>
                  </a:lnTo>
                  <a:lnTo>
                    <a:pt x="20" y="75"/>
                  </a:lnTo>
                  <a:lnTo>
                    <a:pt x="18" y="97"/>
                  </a:lnTo>
                  <a:lnTo>
                    <a:pt x="20" y="119"/>
                  </a:lnTo>
                  <a:lnTo>
                    <a:pt x="27" y="140"/>
                  </a:lnTo>
                  <a:lnTo>
                    <a:pt x="40" y="157"/>
                  </a:lnTo>
                  <a:lnTo>
                    <a:pt x="56" y="169"/>
                  </a:lnTo>
                  <a:lnTo>
                    <a:pt x="76" y="178"/>
                  </a:lnTo>
                  <a:lnTo>
                    <a:pt x="100" y="180"/>
                  </a:lnTo>
                  <a:lnTo>
                    <a:pt x="123" y="178"/>
                  </a:lnTo>
                  <a:lnTo>
                    <a:pt x="143" y="169"/>
                  </a:lnTo>
                  <a:lnTo>
                    <a:pt x="159" y="157"/>
                  </a:lnTo>
                  <a:lnTo>
                    <a:pt x="172" y="140"/>
                  </a:lnTo>
                  <a:lnTo>
                    <a:pt x="179" y="119"/>
                  </a:lnTo>
                  <a:lnTo>
                    <a:pt x="181" y="97"/>
                  </a:lnTo>
                  <a:lnTo>
                    <a:pt x="179" y="75"/>
                  </a:lnTo>
                  <a:lnTo>
                    <a:pt x="172" y="55"/>
                  </a:lnTo>
                  <a:lnTo>
                    <a:pt x="159" y="39"/>
                  </a:lnTo>
                  <a:lnTo>
                    <a:pt x="143" y="26"/>
                  </a:lnTo>
                  <a:lnTo>
                    <a:pt x="123" y="18"/>
                  </a:lnTo>
                  <a:lnTo>
                    <a:pt x="100" y="15"/>
                  </a:lnTo>
                  <a:close/>
                  <a:moveTo>
                    <a:pt x="100" y="0"/>
                  </a:moveTo>
                  <a:lnTo>
                    <a:pt x="127" y="3"/>
                  </a:lnTo>
                  <a:lnTo>
                    <a:pt x="152" y="12"/>
                  </a:lnTo>
                  <a:lnTo>
                    <a:pt x="172" y="28"/>
                  </a:lnTo>
                  <a:lnTo>
                    <a:pt x="187" y="47"/>
                  </a:lnTo>
                  <a:lnTo>
                    <a:pt x="197" y="71"/>
                  </a:lnTo>
                  <a:lnTo>
                    <a:pt x="200" y="97"/>
                  </a:lnTo>
                  <a:lnTo>
                    <a:pt x="197" y="125"/>
                  </a:lnTo>
                  <a:lnTo>
                    <a:pt x="187" y="148"/>
                  </a:lnTo>
                  <a:lnTo>
                    <a:pt x="172" y="168"/>
                  </a:lnTo>
                  <a:lnTo>
                    <a:pt x="152" y="183"/>
                  </a:lnTo>
                  <a:lnTo>
                    <a:pt x="127" y="193"/>
                  </a:lnTo>
                  <a:lnTo>
                    <a:pt x="100" y="196"/>
                  </a:lnTo>
                  <a:lnTo>
                    <a:pt x="72" y="193"/>
                  </a:lnTo>
                  <a:lnTo>
                    <a:pt x="47" y="183"/>
                  </a:lnTo>
                  <a:lnTo>
                    <a:pt x="27" y="168"/>
                  </a:lnTo>
                  <a:lnTo>
                    <a:pt x="12" y="148"/>
                  </a:lnTo>
                  <a:lnTo>
                    <a:pt x="2" y="125"/>
                  </a:lnTo>
                  <a:lnTo>
                    <a:pt x="0" y="97"/>
                  </a:lnTo>
                  <a:lnTo>
                    <a:pt x="2" y="71"/>
                  </a:lnTo>
                  <a:lnTo>
                    <a:pt x="12" y="47"/>
                  </a:lnTo>
                  <a:lnTo>
                    <a:pt x="27" y="28"/>
                  </a:lnTo>
                  <a:lnTo>
                    <a:pt x="47" y="12"/>
                  </a:lnTo>
                  <a:lnTo>
                    <a:pt x="72" y="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9337676" y="4562476"/>
              <a:ext cx="273050" cy="311150"/>
            </a:xfrm>
            <a:custGeom>
              <a:avLst/>
              <a:gdLst>
                <a:gd name="T0" fmla="*/ 100 w 172"/>
                <a:gd name="T1" fmla="*/ 0 h 196"/>
                <a:gd name="T2" fmla="*/ 126 w 172"/>
                <a:gd name="T3" fmla="*/ 3 h 196"/>
                <a:gd name="T4" fmla="*/ 150 w 172"/>
                <a:gd name="T5" fmla="*/ 11 h 196"/>
                <a:gd name="T6" fmla="*/ 169 w 172"/>
                <a:gd name="T7" fmla="*/ 25 h 196"/>
                <a:gd name="T8" fmla="*/ 157 w 172"/>
                <a:gd name="T9" fmla="*/ 39 h 196"/>
                <a:gd name="T10" fmla="*/ 146 w 172"/>
                <a:gd name="T11" fmla="*/ 29 h 196"/>
                <a:gd name="T12" fmla="*/ 130 w 172"/>
                <a:gd name="T13" fmla="*/ 22 h 196"/>
                <a:gd name="T14" fmla="*/ 115 w 172"/>
                <a:gd name="T15" fmla="*/ 17 h 196"/>
                <a:gd name="T16" fmla="*/ 100 w 172"/>
                <a:gd name="T17" fmla="*/ 15 h 196"/>
                <a:gd name="T18" fmla="*/ 76 w 172"/>
                <a:gd name="T19" fmla="*/ 18 h 196"/>
                <a:gd name="T20" fmla="*/ 57 w 172"/>
                <a:gd name="T21" fmla="*/ 26 h 196"/>
                <a:gd name="T22" fmla="*/ 40 w 172"/>
                <a:gd name="T23" fmla="*/ 39 h 196"/>
                <a:gd name="T24" fmla="*/ 28 w 172"/>
                <a:gd name="T25" fmla="*/ 55 h 196"/>
                <a:gd name="T26" fmla="*/ 21 w 172"/>
                <a:gd name="T27" fmla="*/ 75 h 196"/>
                <a:gd name="T28" fmla="*/ 18 w 172"/>
                <a:gd name="T29" fmla="*/ 97 h 196"/>
                <a:gd name="T30" fmla="*/ 21 w 172"/>
                <a:gd name="T31" fmla="*/ 119 h 196"/>
                <a:gd name="T32" fmla="*/ 28 w 172"/>
                <a:gd name="T33" fmla="*/ 140 h 196"/>
                <a:gd name="T34" fmla="*/ 40 w 172"/>
                <a:gd name="T35" fmla="*/ 157 h 196"/>
                <a:gd name="T36" fmla="*/ 57 w 172"/>
                <a:gd name="T37" fmla="*/ 169 h 196"/>
                <a:gd name="T38" fmla="*/ 76 w 172"/>
                <a:gd name="T39" fmla="*/ 178 h 196"/>
                <a:gd name="T40" fmla="*/ 100 w 172"/>
                <a:gd name="T41" fmla="*/ 180 h 196"/>
                <a:gd name="T42" fmla="*/ 121 w 172"/>
                <a:gd name="T43" fmla="*/ 179 h 196"/>
                <a:gd name="T44" fmla="*/ 139 w 172"/>
                <a:gd name="T45" fmla="*/ 176 h 196"/>
                <a:gd name="T46" fmla="*/ 154 w 172"/>
                <a:gd name="T47" fmla="*/ 169 h 196"/>
                <a:gd name="T48" fmla="*/ 154 w 172"/>
                <a:gd name="T49" fmla="*/ 105 h 196"/>
                <a:gd name="T50" fmla="*/ 108 w 172"/>
                <a:gd name="T51" fmla="*/ 105 h 196"/>
                <a:gd name="T52" fmla="*/ 108 w 172"/>
                <a:gd name="T53" fmla="*/ 90 h 196"/>
                <a:gd name="T54" fmla="*/ 172 w 172"/>
                <a:gd name="T55" fmla="*/ 90 h 196"/>
                <a:gd name="T56" fmla="*/ 172 w 172"/>
                <a:gd name="T57" fmla="*/ 179 h 196"/>
                <a:gd name="T58" fmla="*/ 149 w 172"/>
                <a:gd name="T59" fmla="*/ 189 h 196"/>
                <a:gd name="T60" fmla="*/ 125 w 172"/>
                <a:gd name="T61" fmla="*/ 194 h 196"/>
                <a:gd name="T62" fmla="*/ 100 w 172"/>
                <a:gd name="T63" fmla="*/ 196 h 196"/>
                <a:gd name="T64" fmla="*/ 72 w 172"/>
                <a:gd name="T65" fmla="*/ 193 h 196"/>
                <a:gd name="T66" fmla="*/ 47 w 172"/>
                <a:gd name="T67" fmla="*/ 183 h 196"/>
                <a:gd name="T68" fmla="*/ 28 w 172"/>
                <a:gd name="T69" fmla="*/ 168 h 196"/>
                <a:gd name="T70" fmla="*/ 12 w 172"/>
                <a:gd name="T71" fmla="*/ 148 h 196"/>
                <a:gd name="T72" fmla="*/ 3 w 172"/>
                <a:gd name="T73" fmla="*/ 125 h 196"/>
                <a:gd name="T74" fmla="*/ 0 w 172"/>
                <a:gd name="T75" fmla="*/ 97 h 196"/>
                <a:gd name="T76" fmla="*/ 3 w 172"/>
                <a:gd name="T77" fmla="*/ 71 h 196"/>
                <a:gd name="T78" fmla="*/ 12 w 172"/>
                <a:gd name="T79" fmla="*/ 47 h 196"/>
                <a:gd name="T80" fmla="*/ 28 w 172"/>
                <a:gd name="T81" fmla="*/ 28 h 196"/>
                <a:gd name="T82" fmla="*/ 47 w 172"/>
                <a:gd name="T83" fmla="*/ 12 h 196"/>
                <a:gd name="T84" fmla="*/ 72 w 172"/>
                <a:gd name="T85" fmla="*/ 3 h 196"/>
                <a:gd name="T86" fmla="*/ 100 w 172"/>
                <a:gd name="T8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2" h="196">
                  <a:moveTo>
                    <a:pt x="100" y="0"/>
                  </a:moveTo>
                  <a:lnTo>
                    <a:pt x="126" y="3"/>
                  </a:lnTo>
                  <a:lnTo>
                    <a:pt x="150" y="11"/>
                  </a:lnTo>
                  <a:lnTo>
                    <a:pt x="169" y="25"/>
                  </a:lnTo>
                  <a:lnTo>
                    <a:pt x="157" y="39"/>
                  </a:lnTo>
                  <a:lnTo>
                    <a:pt x="146" y="29"/>
                  </a:lnTo>
                  <a:lnTo>
                    <a:pt x="130" y="22"/>
                  </a:lnTo>
                  <a:lnTo>
                    <a:pt x="115" y="17"/>
                  </a:lnTo>
                  <a:lnTo>
                    <a:pt x="100" y="15"/>
                  </a:lnTo>
                  <a:lnTo>
                    <a:pt x="76" y="18"/>
                  </a:lnTo>
                  <a:lnTo>
                    <a:pt x="57" y="26"/>
                  </a:lnTo>
                  <a:lnTo>
                    <a:pt x="40" y="39"/>
                  </a:lnTo>
                  <a:lnTo>
                    <a:pt x="28" y="55"/>
                  </a:lnTo>
                  <a:lnTo>
                    <a:pt x="21" y="75"/>
                  </a:lnTo>
                  <a:lnTo>
                    <a:pt x="18" y="97"/>
                  </a:lnTo>
                  <a:lnTo>
                    <a:pt x="21" y="119"/>
                  </a:lnTo>
                  <a:lnTo>
                    <a:pt x="28" y="140"/>
                  </a:lnTo>
                  <a:lnTo>
                    <a:pt x="40" y="157"/>
                  </a:lnTo>
                  <a:lnTo>
                    <a:pt x="57" y="169"/>
                  </a:lnTo>
                  <a:lnTo>
                    <a:pt x="76" y="178"/>
                  </a:lnTo>
                  <a:lnTo>
                    <a:pt x="100" y="180"/>
                  </a:lnTo>
                  <a:lnTo>
                    <a:pt x="121" y="179"/>
                  </a:lnTo>
                  <a:lnTo>
                    <a:pt x="139" y="176"/>
                  </a:lnTo>
                  <a:lnTo>
                    <a:pt x="154" y="169"/>
                  </a:lnTo>
                  <a:lnTo>
                    <a:pt x="154" y="105"/>
                  </a:lnTo>
                  <a:lnTo>
                    <a:pt x="108" y="105"/>
                  </a:lnTo>
                  <a:lnTo>
                    <a:pt x="108" y="90"/>
                  </a:lnTo>
                  <a:lnTo>
                    <a:pt x="172" y="90"/>
                  </a:lnTo>
                  <a:lnTo>
                    <a:pt x="172" y="179"/>
                  </a:lnTo>
                  <a:lnTo>
                    <a:pt x="149" y="189"/>
                  </a:lnTo>
                  <a:lnTo>
                    <a:pt x="125" y="194"/>
                  </a:lnTo>
                  <a:lnTo>
                    <a:pt x="100" y="196"/>
                  </a:lnTo>
                  <a:lnTo>
                    <a:pt x="72" y="193"/>
                  </a:lnTo>
                  <a:lnTo>
                    <a:pt x="47" y="183"/>
                  </a:lnTo>
                  <a:lnTo>
                    <a:pt x="28" y="168"/>
                  </a:lnTo>
                  <a:lnTo>
                    <a:pt x="12" y="148"/>
                  </a:lnTo>
                  <a:lnTo>
                    <a:pt x="3" y="125"/>
                  </a:lnTo>
                  <a:lnTo>
                    <a:pt x="0" y="97"/>
                  </a:lnTo>
                  <a:lnTo>
                    <a:pt x="3" y="71"/>
                  </a:lnTo>
                  <a:lnTo>
                    <a:pt x="12" y="47"/>
                  </a:lnTo>
                  <a:lnTo>
                    <a:pt x="28" y="28"/>
                  </a:lnTo>
                  <a:lnTo>
                    <a:pt x="47" y="12"/>
                  </a:lnTo>
                  <a:lnTo>
                    <a:pt x="72" y="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9659938" y="4568826"/>
              <a:ext cx="252413" cy="296863"/>
            </a:xfrm>
            <a:custGeom>
              <a:avLst/>
              <a:gdLst>
                <a:gd name="T0" fmla="*/ 0 w 159"/>
                <a:gd name="T1" fmla="*/ 0 h 187"/>
                <a:gd name="T2" fmla="*/ 22 w 159"/>
                <a:gd name="T3" fmla="*/ 0 h 187"/>
                <a:gd name="T4" fmla="*/ 80 w 159"/>
                <a:gd name="T5" fmla="*/ 89 h 187"/>
                <a:gd name="T6" fmla="*/ 140 w 159"/>
                <a:gd name="T7" fmla="*/ 0 h 187"/>
                <a:gd name="T8" fmla="*/ 159 w 159"/>
                <a:gd name="T9" fmla="*/ 0 h 187"/>
                <a:gd name="T10" fmla="*/ 159 w 159"/>
                <a:gd name="T11" fmla="*/ 0 h 187"/>
                <a:gd name="T12" fmla="*/ 89 w 159"/>
                <a:gd name="T13" fmla="*/ 107 h 187"/>
                <a:gd name="T14" fmla="*/ 89 w 159"/>
                <a:gd name="T15" fmla="*/ 187 h 187"/>
                <a:gd name="T16" fmla="*/ 71 w 159"/>
                <a:gd name="T17" fmla="*/ 187 h 187"/>
                <a:gd name="T18" fmla="*/ 71 w 159"/>
                <a:gd name="T19" fmla="*/ 107 h 187"/>
                <a:gd name="T20" fmla="*/ 0 w 159"/>
                <a:gd name="T2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87">
                  <a:moveTo>
                    <a:pt x="0" y="0"/>
                  </a:moveTo>
                  <a:lnTo>
                    <a:pt x="22" y="0"/>
                  </a:lnTo>
                  <a:lnTo>
                    <a:pt x="80" y="89"/>
                  </a:lnTo>
                  <a:lnTo>
                    <a:pt x="140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89" y="107"/>
                  </a:lnTo>
                  <a:lnTo>
                    <a:pt x="89" y="187"/>
                  </a:lnTo>
                  <a:lnTo>
                    <a:pt x="71" y="187"/>
                  </a:lnTo>
                  <a:lnTo>
                    <a:pt x="71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 noEditPoints="1"/>
            </p:cNvSpPr>
            <p:nvPr/>
          </p:nvSpPr>
          <p:spPr bwMode="auto">
            <a:xfrm>
              <a:off x="6877051" y="5021263"/>
              <a:ext cx="261938" cy="295275"/>
            </a:xfrm>
            <a:custGeom>
              <a:avLst/>
              <a:gdLst>
                <a:gd name="T0" fmla="*/ 18 w 165"/>
                <a:gd name="T1" fmla="*/ 15 h 186"/>
                <a:gd name="T2" fmla="*/ 18 w 165"/>
                <a:gd name="T3" fmla="*/ 170 h 186"/>
                <a:gd name="T4" fmla="*/ 57 w 165"/>
                <a:gd name="T5" fmla="*/ 170 h 186"/>
                <a:gd name="T6" fmla="*/ 82 w 165"/>
                <a:gd name="T7" fmla="*/ 168 h 186"/>
                <a:gd name="T8" fmla="*/ 104 w 165"/>
                <a:gd name="T9" fmla="*/ 161 h 186"/>
                <a:gd name="T10" fmla="*/ 122 w 165"/>
                <a:gd name="T11" fmla="*/ 151 h 186"/>
                <a:gd name="T12" fmla="*/ 136 w 165"/>
                <a:gd name="T13" fmla="*/ 136 h 186"/>
                <a:gd name="T14" fmla="*/ 144 w 165"/>
                <a:gd name="T15" fmla="*/ 116 h 186"/>
                <a:gd name="T16" fmla="*/ 147 w 165"/>
                <a:gd name="T17" fmla="*/ 94 h 186"/>
                <a:gd name="T18" fmla="*/ 144 w 165"/>
                <a:gd name="T19" fmla="*/ 70 h 186"/>
                <a:gd name="T20" fmla="*/ 136 w 165"/>
                <a:gd name="T21" fmla="*/ 50 h 186"/>
                <a:gd name="T22" fmla="*/ 122 w 165"/>
                <a:gd name="T23" fmla="*/ 34 h 186"/>
                <a:gd name="T24" fmla="*/ 104 w 165"/>
                <a:gd name="T25" fmla="*/ 23 h 186"/>
                <a:gd name="T26" fmla="*/ 82 w 165"/>
                <a:gd name="T27" fmla="*/ 18 h 186"/>
                <a:gd name="T28" fmla="*/ 57 w 165"/>
                <a:gd name="T29" fmla="*/ 15 h 186"/>
                <a:gd name="T30" fmla="*/ 18 w 165"/>
                <a:gd name="T31" fmla="*/ 15 h 186"/>
                <a:gd name="T32" fmla="*/ 0 w 165"/>
                <a:gd name="T33" fmla="*/ 0 h 186"/>
                <a:gd name="T34" fmla="*/ 61 w 165"/>
                <a:gd name="T35" fmla="*/ 0 h 186"/>
                <a:gd name="T36" fmla="*/ 91 w 165"/>
                <a:gd name="T37" fmla="*/ 2 h 186"/>
                <a:gd name="T38" fmla="*/ 116 w 165"/>
                <a:gd name="T39" fmla="*/ 11 h 186"/>
                <a:gd name="T40" fmla="*/ 137 w 165"/>
                <a:gd name="T41" fmla="*/ 25 h 186"/>
                <a:gd name="T42" fmla="*/ 152 w 165"/>
                <a:gd name="T43" fmla="*/ 44 h 186"/>
                <a:gd name="T44" fmla="*/ 162 w 165"/>
                <a:gd name="T45" fmla="*/ 68 h 186"/>
                <a:gd name="T46" fmla="*/ 165 w 165"/>
                <a:gd name="T47" fmla="*/ 94 h 186"/>
                <a:gd name="T48" fmla="*/ 164 w 165"/>
                <a:gd name="T49" fmla="*/ 109 h 186"/>
                <a:gd name="T50" fmla="*/ 159 w 165"/>
                <a:gd name="T51" fmla="*/ 125 h 186"/>
                <a:gd name="T52" fmla="*/ 154 w 165"/>
                <a:gd name="T53" fmla="*/ 140 h 186"/>
                <a:gd name="T54" fmla="*/ 143 w 165"/>
                <a:gd name="T55" fmla="*/ 154 h 186"/>
                <a:gd name="T56" fmla="*/ 129 w 165"/>
                <a:gd name="T57" fmla="*/ 166 h 186"/>
                <a:gd name="T58" fmla="*/ 111 w 165"/>
                <a:gd name="T59" fmla="*/ 177 h 186"/>
                <a:gd name="T60" fmla="*/ 89 w 165"/>
                <a:gd name="T61" fmla="*/ 183 h 186"/>
                <a:gd name="T62" fmla="*/ 62 w 165"/>
                <a:gd name="T63" fmla="*/ 186 h 186"/>
                <a:gd name="T64" fmla="*/ 0 w 165"/>
                <a:gd name="T65" fmla="*/ 186 h 186"/>
                <a:gd name="T66" fmla="*/ 0 w 165"/>
                <a:gd name="T6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186">
                  <a:moveTo>
                    <a:pt x="18" y="15"/>
                  </a:moveTo>
                  <a:lnTo>
                    <a:pt x="18" y="170"/>
                  </a:lnTo>
                  <a:lnTo>
                    <a:pt x="57" y="170"/>
                  </a:lnTo>
                  <a:lnTo>
                    <a:pt x="82" y="168"/>
                  </a:lnTo>
                  <a:lnTo>
                    <a:pt x="104" y="161"/>
                  </a:lnTo>
                  <a:lnTo>
                    <a:pt x="122" y="151"/>
                  </a:lnTo>
                  <a:lnTo>
                    <a:pt x="136" y="136"/>
                  </a:lnTo>
                  <a:lnTo>
                    <a:pt x="144" y="116"/>
                  </a:lnTo>
                  <a:lnTo>
                    <a:pt x="147" y="94"/>
                  </a:lnTo>
                  <a:lnTo>
                    <a:pt x="144" y="70"/>
                  </a:lnTo>
                  <a:lnTo>
                    <a:pt x="136" y="50"/>
                  </a:lnTo>
                  <a:lnTo>
                    <a:pt x="122" y="34"/>
                  </a:lnTo>
                  <a:lnTo>
                    <a:pt x="104" y="23"/>
                  </a:lnTo>
                  <a:lnTo>
                    <a:pt x="82" y="18"/>
                  </a:lnTo>
                  <a:lnTo>
                    <a:pt x="57" y="15"/>
                  </a:lnTo>
                  <a:lnTo>
                    <a:pt x="18" y="15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91" y="2"/>
                  </a:lnTo>
                  <a:lnTo>
                    <a:pt x="116" y="11"/>
                  </a:lnTo>
                  <a:lnTo>
                    <a:pt x="137" y="25"/>
                  </a:lnTo>
                  <a:lnTo>
                    <a:pt x="152" y="44"/>
                  </a:lnTo>
                  <a:lnTo>
                    <a:pt x="162" y="68"/>
                  </a:lnTo>
                  <a:lnTo>
                    <a:pt x="165" y="94"/>
                  </a:lnTo>
                  <a:lnTo>
                    <a:pt x="164" y="109"/>
                  </a:lnTo>
                  <a:lnTo>
                    <a:pt x="159" y="125"/>
                  </a:lnTo>
                  <a:lnTo>
                    <a:pt x="154" y="140"/>
                  </a:lnTo>
                  <a:lnTo>
                    <a:pt x="143" y="154"/>
                  </a:lnTo>
                  <a:lnTo>
                    <a:pt x="129" y="166"/>
                  </a:lnTo>
                  <a:lnTo>
                    <a:pt x="111" y="177"/>
                  </a:lnTo>
                  <a:lnTo>
                    <a:pt x="89" y="183"/>
                  </a:lnTo>
                  <a:lnTo>
                    <a:pt x="62" y="186"/>
                  </a:lnTo>
                  <a:lnTo>
                    <a:pt x="0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172326" y="5021263"/>
              <a:ext cx="293688" cy="295275"/>
            </a:xfrm>
            <a:custGeom>
              <a:avLst/>
              <a:gdLst>
                <a:gd name="T0" fmla="*/ 93 w 185"/>
                <a:gd name="T1" fmla="*/ 18 h 186"/>
                <a:gd name="T2" fmla="*/ 47 w 185"/>
                <a:gd name="T3" fmla="*/ 120 h 186"/>
                <a:gd name="T4" fmla="*/ 136 w 185"/>
                <a:gd name="T5" fmla="*/ 120 h 186"/>
                <a:gd name="T6" fmla="*/ 93 w 185"/>
                <a:gd name="T7" fmla="*/ 18 h 186"/>
                <a:gd name="T8" fmla="*/ 85 w 185"/>
                <a:gd name="T9" fmla="*/ 0 h 186"/>
                <a:gd name="T10" fmla="*/ 103 w 185"/>
                <a:gd name="T11" fmla="*/ 0 h 186"/>
                <a:gd name="T12" fmla="*/ 185 w 185"/>
                <a:gd name="T13" fmla="*/ 186 h 186"/>
                <a:gd name="T14" fmla="*/ 164 w 185"/>
                <a:gd name="T15" fmla="*/ 186 h 186"/>
                <a:gd name="T16" fmla="*/ 143 w 185"/>
                <a:gd name="T17" fmla="*/ 136 h 186"/>
                <a:gd name="T18" fmla="*/ 40 w 185"/>
                <a:gd name="T19" fmla="*/ 136 h 186"/>
                <a:gd name="T20" fmla="*/ 19 w 185"/>
                <a:gd name="T21" fmla="*/ 186 h 186"/>
                <a:gd name="T22" fmla="*/ 0 w 185"/>
                <a:gd name="T23" fmla="*/ 186 h 186"/>
                <a:gd name="T24" fmla="*/ 85 w 185"/>
                <a:gd name="T2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186">
                  <a:moveTo>
                    <a:pt x="93" y="18"/>
                  </a:moveTo>
                  <a:lnTo>
                    <a:pt x="47" y="120"/>
                  </a:lnTo>
                  <a:lnTo>
                    <a:pt x="136" y="120"/>
                  </a:lnTo>
                  <a:lnTo>
                    <a:pt x="93" y="18"/>
                  </a:lnTo>
                  <a:close/>
                  <a:moveTo>
                    <a:pt x="85" y="0"/>
                  </a:moveTo>
                  <a:lnTo>
                    <a:pt x="103" y="0"/>
                  </a:lnTo>
                  <a:lnTo>
                    <a:pt x="185" y="186"/>
                  </a:lnTo>
                  <a:lnTo>
                    <a:pt x="164" y="186"/>
                  </a:lnTo>
                  <a:lnTo>
                    <a:pt x="143" y="136"/>
                  </a:lnTo>
                  <a:lnTo>
                    <a:pt x="40" y="136"/>
                  </a:lnTo>
                  <a:lnTo>
                    <a:pt x="19" y="186"/>
                  </a:lnTo>
                  <a:lnTo>
                    <a:pt x="0" y="1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7440613" y="5021263"/>
              <a:ext cx="255588" cy="295275"/>
            </a:xfrm>
            <a:custGeom>
              <a:avLst/>
              <a:gdLst>
                <a:gd name="T0" fmla="*/ 0 w 161"/>
                <a:gd name="T1" fmla="*/ 0 h 186"/>
                <a:gd name="T2" fmla="*/ 22 w 161"/>
                <a:gd name="T3" fmla="*/ 0 h 186"/>
                <a:gd name="T4" fmla="*/ 81 w 161"/>
                <a:gd name="T5" fmla="*/ 89 h 186"/>
                <a:gd name="T6" fmla="*/ 141 w 161"/>
                <a:gd name="T7" fmla="*/ 0 h 186"/>
                <a:gd name="T8" fmla="*/ 161 w 161"/>
                <a:gd name="T9" fmla="*/ 0 h 186"/>
                <a:gd name="T10" fmla="*/ 89 w 161"/>
                <a:gd name="T11" fmla="*/ 105 h 186"/>
                <a:gd name="T12" fmla="*/ 89 w 161"/>
                <a:gd name="T13" fmla="*/ 186 h 186"/>
                <a:gd name="T14" fmla="*/ 71 w 161"/>
                <a:gd name="T15" fmla="*/ 186 h 186"/>
                <a:gd name="T16" fmla="*/ 71 w 161"/>
                <a:gd name="T17" fmla="*/ 105 h 186"/>
                <a:gd name="T18" fmla="*/ 0 w 161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86">
                  <a:moveTo>
                    <a:pt x="0" y="0"/>
                  </a:moveTo>
                  <a:lnTo>
                    <a:pt x="22" y="0"/>
                  </a:lnTo>
                  <a:lnTo>
                    <a:pt x="81" y="89"/>
                  </a:lnTo>
                  <a:lnTo>
                    <a:pt x="141" y="0"/>
                  </a:lnTo>
                  <a:lnTo>
                    <a:pt x="161" y="0"/>
                  </a:lnTo>
                  <a:lnTo>
                    <a:pt x="89" y="105"/>
                  </a:lnTo>
                  <a:lnTo>
                    <a:pt x="89" y="186"/>
                  </a:lnTo>
                  <a:lnTo>
                    <a:pt x="71" y="186"/>
                  </a:lnTo>
                  <a:lnTo>
                    <a:pt x="71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7724776" y="5011738"/>
              <a:ext cx="195263" cy="312738"/>
            </a:xfrm>
            <a:custGeom>
              <a:avLst/>
              <a:gdLst>
                <a:gd name="T0" fmla="*/ 67 w 123"/>
                <a:gd name="T1" fmla="*/ 0 h 197"/>
                <a:gd name="T2" fmla="*/ 88 w 123"/>
                <a:gd name="T3" fmla="*/ 3 h 197"/>
                <a:gd name="T4" fmla="*/ 105 w 123"/>
                <a:gd name="T5" fmla="*/ 10 h 197"/>
                <a:gd name="T6" fmla="*/ 120 w 123"/>
                <a:gd name="T7" fmla="*/ 24 h 197"/>
                <a:gd name="T8" fmla="*/ 105 w 123"/>
                <a:gd name="T9" fmla="*/ 35 h 197"/>
                <a:gd name="T10" fmla="*/ 95 w 123"/>
                <a:gd name="T11" fmla="*/ 25 h 197"/>
                <a:gd name="T12" fmla="*/ 82 w 123"/>
                <a:gd name="T13" fmla="*/ 18 h 197"/>
                <a:gd name="T14" fmla="*/ 67 w 123"/>
                <a:gd name="T15" fmla="*/ 17 h 197"/>
                <a:gd name="T16" fmla="*/ 49 w 123"/>
                <a:gd name="T17" fmla="*/ 18 h 197"/>
                <a:gd name="T18" fmla="*/ 35 w 123"/>
                <a:gd name="T19" fmla="*/ 26 h 197"/>
                <a:gd name="T20" fmla="*/ 27 w 123"/>
                <a:gd name="T21" fmla="*/ 38 h 197"/>
                <a:gd name="T22" fmla="*/ 24 w 123"/>
                <a:gd name="T23" fmla="*/ 51 h 197"/>
                <a:gd name="T24" fmla="*/ 25 w 123"/>
                <a:gd name="T25" fmla="*/ 64 h 197"/>
                <a:gd name="T26" fmla="*/ 32 w 123"/>
                <a:gd name="T27" fmla="*/ 75 h 197"/>
                <a:gd name="T28" fmla="*/ 45 w 123"/>
                <a:gd name="T29" fmla="*/ 83 h 197"/>
                <a:gd name="T30" fmla="*/ 64 w 123"/>
                <a:gd name="T31" fmla="*/ 90 h 197"/>
                <a:gd name="T32" fmla="*/ 80 w 123"/>
                <a:gd name="T33" fmla="*/ 95 h 197"/>
                <a:gd name="T34" fmla="*/ 95 w 123"/>
                <a:gd name="T35" fmla="*/ 100 h 197"/>
                <a:gd name="T36" fmla="*/ 106 w 123"/>
                <a:gd name="T37" fmla="*/ 107 h 197"/>
                <a:gd name="T38" fmla="*/ 116 w 123"/>
                <a:gd name="T39" fmla="*/ 115 h 197"/>
                <a:gd name="T40" fmla="*/ 121 w 123"/>
                <a:gd name="T41" fmla="*/ 128 h 197"/>
                <a:gd name="T42" fmla="*/ 123 w 123"/>
                <a:gd name="T43" fmla="*/ 144 h 197"/>
                <a:gd name="T44" fmla="*/ 120 w 123"/>
                <a:gd name="T45" fmla="*/ 161 h 197"/>
                <a:gd name="T46" fmla="*/ 112 w 123"/>
                <a:gd name="T47" fmla="*/ 176 h 197"/>
                <a:gd name="T48" fmla="*/ 99 w 123"/>
                <a:gd name="T49" fmla="*/ 188 h 197"/>
                <a:gd name="T50" fmla="*/ 82 w 123"/>
                <a:gd name="T51" fmla="*/ 194 h 197"/>
                <a:gd name="T52" fmla="*/ 63 w 123"/>
                <a:gd name="T53" fmla="*/ 197 h 197"/>
                <a:gd name="T54" fmla="*/ 45 w 123"/>
                <a:gd name="T55" fmla="*/ 196 h 197"/>
                <a:gd name="T56" fmla="*/ 28 w 123"/>
                <a:gd name="T57" fmla="*/ 190 h 197"/>
                <a:gd name="T58" fmla="*/ 13 w 123"/>
                <a:gd name="T59" fmla="*/ 182 h 197"/>
                <a:gd name="T60" fmla="*/ 0 w 123"/>
                <a:gd name="T61" fmla="*/ 168 h 197"/>
                <a:gd name="T62" fmla="*/ 17 w 123"/>
                <a:gd name="T63" fmla="*/ 157 h 197"/>
                <a:gd name="T64" fmla="*/ 30 w 123"/>
                <a:gd name="T65" fmla="*/ 171 h 197"/>
                <a:gd name="T66" fmla="*/ 44 w 123"/>
                <a:gd name="T67" fmla="*/ 178 h 197"/>
                <a:gd name="T68" fmla="*/ 62 w 123"/>
                <a:gd name="T69" fmla="*/ 181 h 197"/>
                <a:gd name="T70" fmla="*/ 80 w 123"/>
                <a:gd name="T71" fmla="*/ 178 h 197"/>
                <a:gd name="T72" fmla="*/ 94 w 123"/>
                <a:gd name="T73" fmla="*/ 171 h 197"/>
                <a:gd name="T74" fmla="*/ 102 w 123"/>
                <a:gd name="T75" fmla="*/ 160 h 197"/>
                <a:gd name="T76" fmla="*/ 105 w 123"/>
                <a:gd name="T77" fmla="*/ 144 h 197"/>
                <a:gd name="T78" fmla="*/ 103 w 123"/>
                <a:gd name="T79" fmla="*/ 132 h 197"/>
                <a:gd name="T80" fmla="*/ 96 w 123"/>
                <a:gd name="T81" fmla="*/ 122 h 197"/>
                <a:gd name="T82" fmla="*/ 85 w 123"/>
                <a:gd name="T83" fmla="*/ 115 h 197"/>
                <a:gd name="T84" fmla="*/ 69 w 123"/>
                <a:gd name="T85" fmla="*/ 110 h 197"/>
                <a:gd name="T86" fmla="*/ 48 w 123"/>
                <a:gd name="T87" fmla="*/ 103 h 197"/>
                <a:gd name="T88" fmla="*/ 30 w 123"/>
                <a:gd name="T89" fmla="*/ 95 h 197"/>
                <a:gd name="T90" fmla="*/ 16 w 123"/>
                <a:gd name="T91" fmla="*/ 83 h 197"/>
                <a:gd name="T92" fmla="*/ 7 w 123"/>
                <a:gd name="T93" fmla="*/ 70 h 197"/>
                <a:gd name="T94" fmla="*/ 6 w 123"/>
                <a:gd name="T95" fmla="*/ 51 h 197"/>
                <a:gd name="T96" fmla="*/ 9 w 123"/>
                <a:gd name="T97" fmla="*/ 35 h 197"/>
                <a:gd name="T98" fmla="*/ 17 w 123"/>
                <a:gd name="T99" fmla="*/ 21 h 197"/>
                <a:gd name="T100" fmla="*/ 30 w 123"/>
                <a:gd name="T101" fmla="*/ 10 h 197"/>
                <a:gd name="T102" fmla="*/ 48 w 123"/>
                <a:gd name="T103" fmla="*/ 3 h 197"/>
                <a:gd name="T104" fmla="*/ 67 w 123"/>
                <a:gd name="T10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97">
                  <a:moveTo>
                    <a:pt x="67" y="0"/>
                  </a:moveTo>
                  <a:lnTo>
                    <a:pt x="88" y="3"/>
                  </a:lnTo>
                  <a:lnTo>
                    <a:pt x="105" y="10"/>
                  </a:lnTo>
                  <a:lnTo>
                    <a:pt x="120" y="24"/>
                  </a:lnTo>
                  <a:lnTo>
                    <a:pt x="105" y="35"/>
                  </a:lnTo>
                  <a:lnTo>
                    <a:pt x="95" y="25"/>
                  </a:lnTo>
                  <a:lnTo>
                    <a:pt x="82" y="18"/>
                  </a:lnTo>
                  <a:lnTo>
                    <a:pt x="67" y="17"/>
                  </a:lnTo>
                  <a:lnTo>
                    <a:pt x="49" y="18"/>
                  </a:lnTo>
                  <a:lnTo>
                    <a:pt x="35" y="26"/>
                  </a:lnTo>
                  <a:lnTo>
                    <a:pt x="27" y="38"/>
                  </a:lnTo>
                  <a:lnTo>
                    <a:pt x="24" y="51"/>
                  </a:lnTo>
                  <a:lnTo>
                    <a:pt x="25" y="64"/>
                  </a:lnTo>
                  <a:lnTo>
                    <a:pt x="32" y="75"/>
                  </a:lnTo>
                  <a:lnTo>
                    <a:pt x="45" y="83"/>
                  </a:lnTo>
                  <a:lnTo>
                    <a:pt x="64" y="90"/>
                  </a:lnTo>
                  <a:lnTo>
                    <a:pt x="80" y="95"/>
                  </a:lnTo>
                  <a:lnTo>
                    <a:pt x="95" y="100"/>
                  </a:lnTo>
                  <a:lnTo>
                    <a:pt x="106" y="107"/>
                  </a:lnTo>
                  <a:lnTo>
                    <a:pt x="116" y="115"/>
                  </a:lnTo>
                  <a:lnTo>
                    <a:pt x="121" y="128"/>
                  </a:lnTo>
                  <a:lnTo>
                    <a:pt x="123" y="144"/>
                  </a:lnTo>
                  <a:lnTo>
                    <a:pt x="120" y="161"/>
                  </a:lnTo>
                  <a:lnTo>
                    <a:pt x="112" y="176"/>
                  </a:lnTo>
                  <a:lnTo>
                    <a:pt x="99" y="188"/>
                  </a:lnTo>
                  <a:lnTo>
                    <a:pt x="82" y="194"/>
                  </a:lnTo>
                  <a:lnTo>
                    <a:pt x="63" y="197"/>
                  </a:lnTo>
                  <a:lnTo>
                    <a:pt x="45" y="196"/>
                  </a:lnTo>
                  <a:lnTo>
                    <a:pt x="28" y="190"/>
                  </a:lnTo>
                  <a:lnTo>
                    <a:pt x="13" y="182"/>
                  </a:lnTo>
                  <a:lnTo>
                    <a:pt x="0" y="168"/>
                  </a:lnTo>
                  <a:lnTo>
                    <a:pt x="17" y="157"/>
                  </a:lnTo>
                  <a:lnTo>
                    <a:pt x="30" y="171"/>
                  </a:lnTo>
                  <a:lnTo>
                    <a:pt x="44" y="178"/>
                  </a:lnTo>
                  <a:lnTo>
                    <a:pt x="62" y="181"/>
                  </a:lnTo>
                  <a:lnTo>
                    <a:pt x="80" y="178"/>
                  </a:lnTo>
                  <a:lnTo>
                    <a:pt x="94" y="171"/>
                  </a:lnTo>
                  <a:lnTo>
                    <a:pt x="102" y="160"/>
                  </a:lnTo>
                  <a:lnTo>
                    <a:pt x="105" y="144"/>
                  </a:lnTo>
                  <a:lnTo>
                    <a:pt x="103" y="132"/>
                  </a:lnTo>
                  <a:lnTo>
                    <a:pt x="96" y="122"/>
                  </a:lnTo>
                  <a:lnTo>
                    <a:pt x="85" y="115"/>
                  </a:lnTo>
                  <a:lnTo>
                    <a:pt x="69" y="110"/>
                  </a:lnTo>
                  <a:lnTo>
                    <a:pt x="48" y="103"/>
                  </a:lnTo>
                  <a:lnTo>
                    <a:pt x="30" y="95"/>
                  </a:lnTo>
                  <a:lnTo>
                    <a:pt x="16" y="83"/>
                  </a:lnTo>
                  <a:lnTo>
                    <a:pt x="7" y="70"/>
                  </a:lnTo>
                  <a:lnTo>
                    <a:pt x="6" y="51"/>
                  </a:lnTo>
                  <a:lnTo>
                    <a:pt x="9" y="35"/>
                  </a:lnTo>
                  <a:lnTo>
                    <a:pt x="17" y="21"/>
                  </a:lnTo>
                  <a:lnTo>
                    <a:pt x="30" y="10"/>
                  </a:lnTo>
                  <a:lnTo>
                    <a:pt x="48" y="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45B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8742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437188" y="1852757"/>
            <a:ext cx="6740327" cy="4450312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047639" y="6002860"/>
            <a:ext cx="542209" cy="542209"/>
            <a:chOff x="2785035" y="4031311"/>
            <a:chExt cx="1245912" cy="1245912"/>
          </a:xfrm>
        </p:grpSpPr>
        <p:sp>
          <p:nvSpPr>
            <p:cNvPr id="8" name="Circle: Hollow 7"/>
            <p:cNvSpPr/>
            <p:nvPr/>
          </p:nvSpPr>
          <p:spPr>
            <a:xfrm>
              <a:off x="2785035" y="4031311"/>
              <a:ext cx="1245912" cy="1245912"/>
            </a:xfrm>
            <a:prstGeom prst="donut">
              <a:avLst>
                <a:gd name="adj" fmla="val 75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79546" y="4340936"/>
              <a:ext cx="456891" cy="626663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 userDrawn="1"/>
        </p:nvGrpSpPr>
        <p:grpSpPr>
          <a:xfrm>
            <a:off x="532306" y="5898527"/>
            <a:ext cx="1255324" cy="1255324"/>
            <a:chOff x="528918" y="1834777"/>
            <a:chExt cx="1380564" cy="1380564"/>
          </a:xfrm>
        </p:grpSpPr>
        <p:sp>
          <p:nvSpPr>
            <p:cNvPr id="17" name="Circle: Hollow 16"/>
            <p:cNvSpPr/>
            <p:nvPr/>
          </p:nvSpPr>
          <p:spPr>
            <a:xfrm>
              <a:off x="528918" y="1834777"/>
              <a:ext cx="1380564" cy="1380564"/>
            </a:xfrm>
            <a:prstGeom prst="donut">
              <a:avLst>
                <a:gd name="adj" fmla="val 75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537" y="2151978"/>
              <a:ext cx="758578" cy="722312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 userDrawn="1"/>
        </p:nvGrpSpPr>
        <p:grpSpPr>
          <a:xfrm>
            <a:off x="395620" y="5143282"/>
            <a:ext cx="637324" cy="637324"/>
            <a:chOff x="555811" y="4694701"/>
            <a:chExt cx="1027952" cy="1027952"/>
          </a:xfrm>
        </p:grpSpPr>
        <p:sp>
          <p:nvSpPr>
            <p:cNvPr id="20" name="Circle: Hollow 19"/>
            <p:cNvSpPr/>
            <p:nvPr/>
          </p:nvSpPr>
          <p:spPr>
            <a:xfrm>
              <a:off x="555811" y="4694701"/>
              <a:ext cx="1027952" cy="1027952"/>
            </a:xfrm>
            <a:prstGeom prst="donut">
              <a:avLst>
                <a:gd name="adj" fmla="val 754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325" y="4907271"/>
              <a:ext cx="704850" cy="550554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 userDrawn="1"/>
        </p:nvGrpSpPr>
        <p:grpSpPr>
          <a:xfrm>
            <a:off x="11341562" y="286907"/>
            <a:ext cx="955101" cy="955101"/>
            <a:chOff x="10658020" y="2420060"/>
            <a:chExt cx="768003" cy="768003"/>
          </a:xfrm>
        </p:grpSpPr>
        <p:sp>
          <p:nvSpPr>
            <p:cNvPr id="32" name="Circle: Hollow 31"/>
            <p:cNvSpPr/>
            <p:nvPr/>
          </p:nvSpPr>
          <p:spPr>
            <a:xfrm>
              <a:off x="10658020" y="2420060"/>
              <a:ext cx="768003" cy="768003"/>
            </a:xfrm>
            <a:prstGeom prst="donut">
              <a:avLst>
                <a:gd name="adj" fmla="val 754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76087" y="2633996"/>
              <a:ext cx="536555" cy="4191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 userDrawn="1"/>
        </p:nvGrpSpPr>
        <p:grpSpPr>
          <a:xfrm>
            <a:off x="2065887" y="5317559"/>
            <a:ext cx="1024674" cy="1024674"/>
            <a:chOff x="10406138" y="5583313"/>
            <a:chExt cx="1380564" cy="1380564"/>
          </a:xfrm>
        </p:grpSpPr>
        <p:sp>
          <p:nvSpPr>
            <p:cNvPr id="35" name="Circle: Hollow 34"/>
            <p:cNvSpPr/>
            <p:nvPr/>
          </p:nvSpPr>
          <p:spPr>
            <a:xfrm>
              <a:off x="10406138" y="5583313"/>
              <a:ext cx="1380564" cy="1380564"/>
            </a:xfrm>
            <a:prstGeom prst="donut">
              <a:avLst>
                <a:gd name="adj" fmla="val 75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37176" y="5897051"/>
              <a:ext cx="770794" cy="620268"/>
            </a:xfrm>
            <a:prstGeom prst="rect">
              <a:avLst/>
            </a:prstGeom>
          </p:spPr>
        </p:pic>
      </p:grp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437189" y="970645"/>
            <a:ext cx="599567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4300" b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5831090" y="648657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2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public</a:t>
            </a:r>
          </a:p>
        </p:txBody>
      </p:sp>
      <p:sp>
        <p:nvSpPr>
          <p:cNvPr id="42" name="Slide Number Placeholder 1"/>
          <p:cNvSpPr txBox="1">
            <a:spLocks/>
          </p:cNvSpPr>
          <p:nvPr userDrawn="1"/>
        </p:nvSpPr>
        <p:spPr>
          <a:xfrm>
            <a:off x="9574066" y="648573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1235690" y="6430568"/>
            <a:ext cx="729052" cy="262604"/>
            <a:chOff x="271463" y="2852738"/>
            <a:chExt cx="3190876" cy="1149350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1" name="Straight Connector 50"/>
          <p:cNvCxnSpPr/>
          <p:nvPr userDrawn="1"/>
        </p:nvCxnSpPr>
        <p:spPr>
          <a:xfrm>
            <a:off x="9505828" y="6526189"/>
            <a:ext cx="0" cy="2047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 userDrawn="1"/>
        </p:nvGrpSpPr>
        <p:grpSpPr>
          <a:xfrm>
            <a:off x="4708478" y="6059088"/>
            <a:ext cx="1011521" cy="1011521"/>
            <a:chOff x="4708478" y="6059088"/>
            <a:chExt cx="1011521" cy="1011521"/>
          </a:xfrm>
        </p:grpSpPr>
        <p:grpSp>
          <p:nvGrpSpPr>
            <p:cNvPr id="22" name="Group 21"/>
            <p:cNvGrpSpPr/>
            <p:nvPr userDrawn="1"/>
          </p:nvGrpSpPr>
          <p:grpSpPr>
            <a:xfrm>
              <a:off x="4708478" y="6059088"/>
              <a:ext cx="1011521" cy="1011521"/>
              <a:chOff x="312271" y="1071864"/>
              <a:chExt cx="1027952" cy="1027952"/>
            </a:xfrm>
          </p:grpSpPr>
          <p:sp>
            <p:nvSpPr>
              <p:cNvPr id="23" name="Circle: Hollow 22"/>
              <p:cNvSpPr/>
              <p:nvPr/>
            </p:nvSpPr>
            <p:spPr>
              <a:xfrm>
                <a:off x="312271" y="1071864"/>
                <a:ext cx="1027952" cy="1027952"/>
              </a:xfrm>
              <a:prstGeom prst="donut">
                <a:avLst>
                  <a:gd name="adj" fmla="val 7542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4350" y="1352834"/>
                <a:ext cx="628650" cy="491035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 userDrawn="1"/>
          </p:nvGrpSpPr>
          <p:grpSpPr>
            <a:xfrm>
              <a:off x="4708478" y="6059088"/>
              <a:ext cx="1011521" cy="1011521"/>
              <a:chOff x="312271" y="1071864"/>
              <a:chExt cx="1027952" cy="1027952"/>
            </a:xfrm>
          </p:grpSpPr>
          <p:sp>
            <p:nvSpPr>
              <p:cNvPr id="53" name="Circle: Hollow 52"/>
              <p:cNvSpPr/>
              <p:nvPr/>
            </p:nvSpPr>
            <p:spPr>
              <a:xfrm>
                <a:off x="312271" y="1071864"/>
                <a:ext cx="1027952" cy="1027952"/>
              </a:xfrm>
              <a:prstGeom prst="donut">
                <a:avLst>
                  <a:gd name="adj" fmla="val 7542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4350" y="1352834"/>
                <a:ext cx="628650" cy="491035"/>
              </a:xfrm>
              <a:prstGeom prst="rect">
                <a:avLst/>
              </a:prstGeom>
            </p:spPr>
          </p:pic>
        </p:grpSp>
      </p:grpSp>
      <p:grpSp>
        <p:nvGrpSpPr>
          <p:cNvPr id="40" name="Group 39"/>
          <p:cNvGrpSpPr/>
          <p:nvPr userDrawn="1"/>
        </p:nvGrpSpPr>
        <p:grpSpPr>
          <a:xfrm>
            <a:off x="374974" y="2855032"/>
            <a:ext cx="682728" cy="682726"/>
            <a:chOff x="445233" y="2925290"/>
            <a:chExt cx="542209" cy="542209"/>
          </a:xfrm>
        </p:grpSpPr>
        <p:grpSp>
          <p:nvGrpSpPr>
            <p:cNvPr id="55" name="Group 54"/>
            <p:cNvGrpSpPr/>
            <p:nvPr userDrawn="1"/>
          </p:nvGrpSpPr>
          <p:grpSpPr>
            <a:xfrm>
              <a:off x="445233" y="2925290"/>
              <a:ext cx="542209" cy="542209"/>
              <a:chOff x="2785035" y="4031311"/>
              <a:chExt cx="1245912" cy="1245912"/>
            </a:xfrm>
          </p:grpSpPr>
          <p:sp>
            <p:nvSpPr>
              <p:cNvPr id="56" name="Circle: Hollow 55"/>
              <p:cNvSpPr/>
              <p:nvPr/>
            </p:nvSpPr>
            <p:spPr>
              <a:xfrm>
                <a:off x="2785035" y="4031311"/>
                <a:ext cx="1245912" cy="1245912"/>
              </a:xfrm>
              <a:prstGeom prst="donut">
                <a:avLst>
                  <a:gd name="adj" fmla="val 75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9546" y="4340936"/>
                <a:ext cx="456891" cy="626663"/>
              </a:xfrm>
              <a:prstGeom prst="rect">
                <a:avLst/>
              </a:prstGeom>
            </p:spPr>
          </p:pic>
        </p:grpSp>
        <p:grpSp>
          <p:nvGrpSpPr>
            <p:cNvPr id="58" name="Group 57"/>
            <p:cNvGrpSpPr/>
            <p:nvPr userDrawn="1"/>
          </p:nvGrpSpPr>
          <p:grpSpPr>
            <a:xfrm>
              <a:off x="445233" y="2925290"/>
              <a:ext cx="542209" cy="542209"/>
              <a:chOff x="2785035" y="4031311"/>
              <a:chExt cx="1245912" cy="1245912"/>
            </a:xfrm>
          </p:grpSpPr>
          <p:sp>
            <p:nvSpPr>
              <p:cNvPr id="59" name="Circle: Hollow 58"/>
              <p:cNvSpPr/>
              <p:nvPr/>
            </p:nvSpPr>
            <p:spPr>
              <a:xfrm>
                <a:off x="2785035" y="4031311"/>
                <a:ext cx="1245912" cy="1245912"/>
              </a:xfrm>
              <a:prstGeom prst="donut">
                <a:avLst>
                  <a:gd name="adj" fmla="val 75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9546" y="4340936"/>
                <a:ext cx="456891" cy="626663"/>
              </a:xfrm>
              <a:prstGeom prst="rect">
                <a:avLst/>
              </a:prstGeom>
            </p:spPr>
          </p:pic>
        </p:grpSp>
      </p:grpSp>
      <p:cxnSp>
        <p:nvCxnSpPr>
          <p:cNvPr id="62" name="Straight Connector 61"/>
          <p:cNvCxnSpPr/>
          <p:nvPr userDrawn="1"/>
        </p:nvCxnSpPr>
        <p:spPr>
          <a:xfrm>
            <a:off x="4537881" y="1671851"/>
            <a:ext cx="5894984" cy="0"/>
          </a:xfrm>
          <a:prstGeom prst="line">
            <a:avLst/>
          </a:prstGeom>
          <a:ln w="12700">
            <a:solidFill>
              <a:srgbClr val="445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635052" y="628731"/>
            <a:ext cx="11371869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33893" y="1340638"/>
            <a:ext cx="11371869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635052" y="628731"/>
            <a:ext cx="11371869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521988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655523" y="628731"/>
            <a:ext cx="11136143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47540" y="1415382"/>
            <a:ext cx="5535229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77970" y="1415382"/>
            <a:ext cx="551369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6074413" y="1007745"/>
            <a:ext cx="5604249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074410" y="1724429"/>
            <a:ext cx="5669489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September 28, 2018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www.nxp.com/" TargetMode="Externa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635052" y="628731"/>
            <a:ext cx="11026858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633893" y="1340638"/>
            <a:ext cx="11038865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31090" y="648657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2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public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9574066" y="648573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1235690" y="6430568"/>
            <a:ext cx="729052" cy="262604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9505828" y="6526189"/>
            <a:ext cx="0" cy="2047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777" r:id="rId2"/>
    <p:sldLayoutId id="2147483775" r:id="rId3"/>
    <p:sldLayoutId id="2147483814" r:id="rId4"/>
    <p:sldLayoutId id="2147483787" r:id="rId5"/>
    <p:sldLayoutId id="2147483811" r:id="rId6"/>
    <p:sldLayoutId id="2147483809" r:id="rId7"/>
    <p:sldLayoutId id="2147483789" r:id="rId8"/>
    <p:sldLayoutId id="2147483790" r:id="rId9"/>
    <p:sldLayoutId id="2147483793" r:id="rId10"/>
    <p:sldLayoutId id="2147483819" r:id="rId11"/>
    <p:sldLayoutId id="2147483820" r:id="rId12"/>
    <p:sldLayoutId id="2147483822" r:id="rId13"/>
    <p:sldLayoutId id="2147483823" r:id="rId14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3300" b="0" kern="1200" dirty="0" smtClean="0">
          <a:solidFill>
            <a:srgbClr val="0070C0"/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8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364707" y="1282700"/>
            <a:ext cx="5462587" cy="3566691"/>
            <a:chOff x="3364707" y="1282700"/>
            <a:chExt cx="5462587" cy="3566691"/>
          </a:xfrm>
        </p:grpSpPr>
        <p:grpSp>
          <p:nvGrpSpPr>
            <p:cNvPr id="52" name="Group 51"/>
            <p:cNvGrpSpPr/>
            <p:nvPr userDrawn="1"/>
          </p:nvGrpSpPr>
          <p:grpSpPr>
            <a:xfrm>
              <a:off x="3751325" y="1282700"/>
              <a:ext cx="4689351" cy="1689100"/>
              <a:chOff x="271463" y="2852738"/>
              <a:chExt cx="3190876" cy="1149350"/>
            </a:xfrm>
          </p:grpSpPr>
          <p:sp>
            <p:nvSpPr>
              <p:cNvPr id="8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2"/>
            <p:cNvGrpSpPr/>
            <p:nvPr userDrawn="1"/>
          </p:nvGrpSpPr>
          <p:grpSpPr>
            <a:xfrm>
              <a:off x="3364707" y="3814763"/>
              <a:ext cx="5462587" cy="1034628"/>
              <a:chOff x="4252913" y="4551363"/>
              <a:chExt cx="7040562" cy="1333500"/>
            </a:xfrm>
          </p:grpSpPr>
          <p:sp>
            <p:nvSpPr>
              <p:cNvPr id="54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4" name="TextBox 93"/>
          <p:cNvSpPr txBox="1"/>
          <p:nvPr userDrawn="1"/>
        </p:nvSpPr>
        <p:spPr>
          <a:xfrm>
            <a:off x="1046381" y="6412230"/>
            <a:ext cx="100992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NXP, the NXP logo, and NXP secure connections for a smarter world are trademarks of NXP B.V. All other product or service names are the property of their respective owners. © 2018 NXP B.V.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5409474" y="6118803"/>
            <a:ext cx="1373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www.nxp.com</a:t>
            </a:r>
          </a:p>
        </p:txBody>
      </p:sp>
      <p:sp>
        <p:nvSpPr>
          <p:cNvPr id="47" name="Rectangle 46">
            <a:hlinkClick r:id="rId5"/>
          </p:cNvPr>
          <p:cNvSpPr/>
          <p:nvPr userDrawn="1"/>
        </p:nvSpPr>
        <p:spPr>
          <a:xfrm>
            <a:off x="5153465" y="6045958"/>
            <a:ext cx="1845987" cy="36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818" r:id="rId2"/>
    <p:sldLayoutId id="2147483817" r:id="rId3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86283-A971-401F-9482-AAA576EC46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3E215-3296-4ABA-BC64-E5A31784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J.Y</a:t>
            </a:r>
            <a:endParaRPr lang="zh-CN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F6E78C-45B7-49B3-A9A7-C964B63C6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Easy-Of-Use Security Enablement in China Market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3304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FDF0-C548-4FC2-906D-07ADC25F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Key/</a:t>
            </a:r>
            <a:r>
              <a:rPr lang="en-US" altLang="zh-CN" dirty="0" err="1"/>
              <a:t>RoT</a:t>
            </a:r>
            <a:r>
              <a:rPr lang="en-US" altLang="zh-CN" dirty="0"/>
              <a:t>(Root-of-Trust) provision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F1E2-0B57-4995-86A6-8F8C35E6E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Factory(OEM) provision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provision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2823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B842-DE95-48E2-B9C8-24045EBA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tech training -- 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0409D-0ACF-4CA2-9434-2665C508A8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Video, PPT, linker, books,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3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5F2831-A715-4111-91D0-22F9D9F1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A3A2-85F6-49B2-8782-713907D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for secure boot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E0D0A-301C-4C63-AB67-D640ECBF6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Develop On-stop Station UI tool - </a:t>
            </a:r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step </a:t>
            </a:r>
          </a:p>
          <a:p>
            <a:endParaRPr lang="en-US" altLang="zh-CN" b="1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For all of parts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At present, RT10xx,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LPC55Sxx, LPC540Sxx  - 2</a:t>
            </a:r>
            <a:r>
              <a:rPr lang="en-US" altLang="zh-CN" baseline="30000" dirty="0"/>
              <a:t>nd step </a:t>
            </a:r>
            <a:endParaRPr lang="en-US" altLang="zh-CN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Tools for flash/second secure bootloader – 3</a:t>
            </a:r>
            <a:r>
              <a:rPr lang="en-US" altLang="zh-CN" b="1" baseline="30000" dirty="0"/>
              <a:t>rd</a:t>
            </a:r>
            <a:r>
              <a:rPr lang="en-US" altLang="zh-CN" b="1" dirty="0"/>
              <a:t> step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Mainly support OTA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Version management for user image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Authentication boot</a:t>
            </a:r>
            <a:endParaRPr lang="zh-CN" altLang="en-US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Authentication &amp; Encrypted boot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FAC function for “execution-only”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2600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D7DB-51C5-4369-B9D5-1B5B10B6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Mass production tips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F495B-3B9D-4148-9FA8-160CF8589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Mass production per flash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Key management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Program loader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Mass production per device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Key management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Program loader</a:t>
            </a:r>
          </a:p>
          <a:p>
            <a:pPr marL="233363" lvl="1" indent="0">
              <a:buNone/>
            </a:pPr>
            <a:endParaRPr lang="en-US" altLang="zh-CN" dirty="0"/>
          </a:p>
          <a:p>
            <a:r>
              <a:rPr lang="en-US" altLang="zh-CN" b="1" dirty="0"/>
              <a:t>Mass production per device developed by multi-customers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Key management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Program loader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1064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59BC-392E-434A-B184-8BB3895A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Flash/second secure bootloader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542CD-E296-4AA0-92D9-6DDED76E70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Functions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Authentication boot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Encryption Boot (only internal, not public)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Authentication &amp; encryption boot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Flash access controller for execution-only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Version control against re-play /re-roll attack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Firmware Update – wire/wireless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crypto service --- reuse ROM APIs or new plug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b="1" dirty="0"/>
              <a:t>Requirements</a:t>
            </a:r>
          </a:p>
          <a:p>
            <a:r>
              <a:rPr lang="zh-CN" altLang="en-US" dirty="0"/>
              <a:t>模块化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1527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520C-FC38-46AF-878C-19D70CC9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Crypto library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D7023-842D-4811-A91A-4ECA3A01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Stand-alone crypto library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APIs definition --- 2</a:t>
            </a:r>
            <a:r>
              <a:rPr lang="en-US" altLang="zh-CN" baseline="30000" dirty="0"/>
              <a:t>nd</a:t>
            </a:r>
            <a:r>
              <a:rPr lang="en-US" altLang="zh-CN" dirty="0"/>
              <a:t> step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Support more part with crypto engine --- 2</a:t>
            </a:r>
            <a:r>
              <a:rPr lang="en-US" altLang="zh-CN" baseline="30000" dirty="0"/>
              <a:t>nd</a:t>
            </a:r>
            <a:r>
              <a:rPr lang="en-US" altLang="zh-CN" dirty="0"/>
              <a:t> step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Popular cryptographic algorithms --- 2</a:t>
            </a:r>
            <a:r>
              <a:rPr lang="en-US" altLang="zh-CN" baseline="30000" dirty="0"/>
              <a:t>nd</a:t>
            </a:r>
            <a:r>
              <a:rPr lang="en-US" altLang="zh-CN" dirty="0"/>
              <a:t> step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FIPS -140 certification for cryptographic algorithms (AES128/256, ECC-P256, SHA256, RSA, DRBG-AES_CTR) --- 3</a:t>
            </a:r>
            <a:r>
              <a:rPr lang="en-US" altLang="zh-CN" baseline="30000" dirty="0"/>
              <a:t>rd</a:t>
            </a:r>
            <a:r>
              <a:rPr lang="en-US" altLang="zh-CN" dirty="0"/>
              <a:t> step </a:t>
            </a:r>
            <a:endParaRPr lang="zh-CN" altLang="en-US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b="1" dirty="0"/>
              <a:t>1</a:t>
            </a:r>
            <a:r>
              <a:rPr lang="en-US" altLang="zh-CN" b="1" baseline="30000" dirty="0"/>
              <a:t>st</a:t>
            </a:r>
            <a:r>
              <a:rPr lang="en-US" altLang="zh-CN" b="1" dirty="0"/>
              <a:t> Phase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Depart crypto library from </a:t>
            </a:r>
            <a:r>
              <a:rPr lang="en-US" altLang="zh-CN" dirty="0" err="1"/>
              <a:t>mbedTLS</a:t>
            </a:r>
            <a:r>
              <a:rPr lang="en-US" altLang="zh-CN" dirty="0"/>
              <a:t> --- 1</a:t>
            </a:r>
            <a:r>
              <a:rPr lang="en-US" altLang="zh-CN" baseline="30000" dirty="0"/>
              <a:t>st</a:t>
            </a:r>
            <a:r>
              <a:rPr lang="en-US" altLang="zh-CN" dirty="0"/>
              <a:t> step release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APIs definition according to HAB APIs --- 2</a:t>
            </a:r>
            <a:r>
              <a:rPr lang="en-US" altLang="zh-CN" baseline="30000" dirty="0"/>
              <a:t>nd</a:t>
            </a:r>
            <a:r>
              <a:rPr lang="en-US" altLang="zh-CN" dirty="0"/>
              <a:t> step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HAB is planning to apply for FIPS-140 certification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CAAM Lib is planning to apply for FIPS-140 certification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6646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AA34-7E18-4659-A39A-083F50C5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FIPS-140 certification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73DE-C104-4F24-9156-F39242BA0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Suggest that we can do this certification on our crypto library</a:t>
            </a:r>
          </a:p>
          <a:p>
            <a:endParaRPr lang="en-US" altLang="zh-CN" dirty="0"/>
          </a:p>
          <a:p>
            <a:r>
              <a:rPr lang="en-US" altLang="zh-CN" b="1" dirty="0"/>
              <a:t>Option one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Many kinds of crypto engine in all of parts, such as </a:t>
            </a:r>
            <a:r>
              <a:rPr lang="en-US" altLang="zh-CN" dirty="0" err="1"/>
              <a:t>mmCAU</a:t>
            </a:r>
            <a:r>
              <a:rPr lang="en-US" altLang="zh-CN" dirty="0"/>
              <a:t>, LTC, DCP, CASPER, HASH-Crypto AES-engine, S400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How to select one of engines to do certification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b="1" dirty="0"/>
              <a:t>Option two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Required the list of Inheritance relationship from CAAM, in order to explain the certification requirements on crypto engines of MCU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0875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2209-57F1-491E-9E31-87B81BF9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code for all of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IPs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4762-26D4-4A41-A502-BC5BE1FA1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OTP –set Keys</a:t>
            </a:r>
            <a:r>
              <a:rPr lang="zh-CN" altLang="en-US" dirty="0"/>
              <a:t>，</a:t>
            </a:r>
            <a:r>
              <a:rPr lang="en-US" altLang="zh-CN" dirty="0"/>
              <a:t>program </a:t>
            </a:r>
            <a:r>
              <a:rPr lang="en-US" altLang="zh-CN" dirty="0" err="1"/>
              <a:t>eFUSE</a:t>
            </a:r>
            <a:r>
              <a:rPr lang="zh-CN" altLang="en-US" dirty="0"/>
              <a:t>， </a:t>
            </a:r>
            <a:r>
              <a:rPr lang="en-US" altLang="zh-CN" dirty="0"/>
              <a:t>read </a:t>
            </a:r>
            <a:r>
              <a:rPr lang="en-US" altLang="zh-CN" dirty="0" err="1"/>
              <a:t>eFUSE</a:t>
            </a:r>
            <a:endParaRPr lang="en-US" altLang="zh-CN" dirty="0"/>
          </a:p>
          <a:p>
            <a:r>
              <a:rPr lang="en-US" altLang="zh-CN" dirty="0"/>
              <a:t>Flash security configuration and protection</a:t>
            </a:r>
          </a:p>
          <a:p>
            <a:r>
              <a:rPr lang="en-US" altLang="zh-CN" dirty="0"/>
              <a:t>Flash access control </a:t>
            </a:r>
          </a:p>
          <a:p>
            <a:r>
              <a:rPr lang="en-US" altLang="zh-CN" dirty="0" err="1"/>
              <a:t>Dryice</a:t>
            </a:r>
            <a:endParaRPr lang="en-US" altLang="zh-CN" dirty="0"/>
          </a:p>
          <a:p>
            <a:r>
              <a:rPr lang="en-US" altLang="zh-CN" dirty="0"/>
              <a:t>SNVS security monitor </a:t>
            </a:r>
          </a:p>
          <a:p>
            <a:r>
              <a:rPr lang="en-US" altLang="zh-CN" dirty="0"/>
              <a:t>PUF</a:t>
            </a:r>
          </a:p>
          <a:p>
            <a:endParaRPr lang="en-US" altLang="zh-CN" dirty="0"/>
          </a:p>
          <a:p>
            <a:r>
              <a:rPr lang="en-US" altLang="zh-CN" dirty="0"/>
              <a:t>Prince</a:t>
            </a:r>
          </a:p>
          <a:p>
            <a:r>
              <a:rPr lang="en-US" altLang="zh-CN" dirty="0"/>
              <a:t>CASPER</a:t>
            </a:r>
          </a:p>
          <a:p>
            <a:r>
              <a:rPr lang="en-US" altLang="zh-CN" dirty="0"/>
              <a:t>OTFAD</a:t>
            </a:r>
          </a:p>
          <a:p>
            <a:r>
              <a:rPr lang="en-US" altLang="zh-CN" dirty="0"/>
              <a:t>BEE</a:t>
            </a:r>
          </a:p>
          <a:p>
            <a:r>
              <a:rPr lang="en-US" altLang="zh-CN" dirty="0"/>
              <a:t>IEE</a:t>
            </a:r>
          </a:p>
          <a:p>
            <a:r>
              <a:rPr lang="en-US" altLang="zh-CN" dirty="0"/>
              <a:t>Lock functions in OTP and lock registers </a:t>
            </a:r>
          </a:p>
          <a:p>
            <a:r>
              <a:rPr lang="en-US" altLang="zh-CN" dirty="0" err="1"/>
              <a:t>TrustZone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940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EE6C-8A04-4B62-AD51-40D1583D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Documents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6ADAE-0733-423F-8682-4A4830ABE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Placement requirements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有集中放置</a:t>
            </a:r>
            <a:r>
              <a:rPr lang="en-US" altLang="zh-CN" dirty="0"/>
              <a:t>security</a:t>
            </a:r>
            <a:r>
              <a:rPr lang="zh-CN" altLang="en-US" dirty="0"/>
              <a:t>资料的地方</a:t>
            </a:r>
            <a:endParaRPr lang="en-US" altLang="zh-CN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模块化所有资料</a:t>
            </a:r>
            <a:endParaRPr lang="en-US" altLang="zh-CN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Easy to search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Easy to understand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Easy to use in stand-alone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/>
              <a:t>Written </a:t>
            </a:r>
            <a:r>
              <a:rPr lang="en-US" altLang="zh-CN" dirty="0" err="1"/>
              <a:t>requirments</a:t>
            </a:r>
            <a:endParaRPr lang="en-US" altLang="zh-CN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文档格式</a:t>
            </a:r>
            <a:endParaRPr lang="en-US" altLang="zh-CN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制图软件</a:t>
            </a:r>
            <a:endParaRPr lang="en-US" altLang="zh-CN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名字格式</a:t>
            </a:r>
            <a:endParaRPr lang="en-US" altLang="zh-CN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Classification requirements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Tool</a:t>
            </a:r>
            <a:r>
              <a:rPr lang="zh-CN" altLang="en-US" dirty="0"/>
              <a:t>，</a:t>
            </a:r>
            <a:r>
              <a:rPr lang="en-US" altLang="zh-CN" dirty="0"/>
              <a:t>flash secure bootloader</a:t>
            </a:r>
            <a:r>
              <a:rPr lang="zh-CN" altLang="en-US" dirty="0"/>
              <a:t>， </a:t>
            </a:r>
            <a:r>
              <a:rPr lang="en-US" altLang="zh-CN" dirty="0"/>
              <a:t>crypto library &amp; certification</a:t>
            </a:r>
            <a:r>
              <a:rPr lang="zh-CN" altLang="en-US" dirty="0"/>
              <a:t>， </a:t>
            </a:r>
            <a:r>
              <a:rPr lang="en-US" altLang="zh-CN" dirty="0" err="1"/>
              <a:t>ssl</a:t>
            </a:r>
            <a:r>
              <a:rPr lang="en-US" altLang="zh-CN" dirty="0"/>
              <a:t>/</a:t>
            </a:r>
            <a:r>
              <a:rPr lang="en-US" altLang="zh-CN" dirty="0" err="1"/>
              <a:t>tls</a:t>
            </a:r>
            <a:r>
              <a:rPr lang="en-US" altLang="zh-CN" dirty="0"/>
              <a:t> library</a:t>
            </a:r>
            <a:r>
              <a:rPr lang="zh-CN" altLang="en-US" dirty="0"/>
              <a:t>， </a:t>
            </a:r>
            <a:r>
              <a:rPr lang="en-US" altLang="zh-CN" dirty="0"/>
              <a:t>secure IoT reference platform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0915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BBBF-21D8-4260-B12A-436CE18E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partner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C95C-A78E-4EF7-8216-6E1D948F1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Contact to 3</a:t>
            </a:r>
            <a:r>
              <a:rPr lang="en-US" altLang="zh-CN" baseline="30000" dirty="0"/>
              <a:t>rd</a:t>
            </a:r>
            <a:r>
              <a:rPr lang="en-US" altLang="zh-CN" dirty="0"/>
              <a:t> partner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Porting Secure OS on</a:t>
            </a:r>
            <a:r>
              <a:rPr lang="zh-CN" altLang="en-US" dirty="0"/>
              <a:t> </a:t>
            </a:r>
            <a:r>
              <a:rPr lang="en-US" altLang="zh-CN" dirty="0"/>
              <a:t>IoT</a:t>
            </a:r>
            <a:r>
              <a:rPr lang="zh-CN" altLang="en-US" dirty="0"/>
              <a:t> </a:t>
            </a:r>
            <a:r>
              <a:rPr lang="en-US" altLang="zh-CN" dirty="0"/>
              <a:t>platform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Porting SSL/TLS protocols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Porting secure bootloader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cooperate with marketing - Alex </a:t>
            </a:r>
            <a:r>
              <a:rPr lang="en-US" altLang="zh-CN" dirty="0" err="1"/>
              <a:t>zhang</a:t>
            </a:r>
            <a:endParaRPr lang="en-US" altLang="zh-CN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76830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9616_nxpCOLORSFINAL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4895D4"/>
      </a:accent1>
      <a:accent2>
        <a:srgbClr val="223C8D"/>
      </a:accent2>
      <a:accent3>
        <a:srgbClr val="4D2587"/>
      </a:accent3>
      <a:accent4>
        <a:srgbClr val="95B814"/>
      </a:accent4>
      <a:accent5>
        <a:srgbClr val="FE950A"/>
      </a:accent5>
      <a:accent6>
        <a:srgbClr val="E00E4F"/>
      </a:accent6>
      <a:hlink>
        <a:srgbClr val="4895D4"/>
      </a:hlink>
      <a:folHlink>
        <a:srgbClr val="2C975B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Slide">
  <a:themeElements>
    <a:clrScheme name="9616_nxpCOLORSFINAL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4895D4"/>
      </a:accent1>
      <a:accent2>
        <a:srgbClr val="223C8D"/>
      </a:accent2>
      <a:accent3>
        <a:srgbClr val="4D2587"/>
      </a:accent3>
      <a:accent4>
        <a:srgbClr val="95B814"/>
      </a:accent4>
      <a:accent5>
        <a:srgbClr val="FE950A"/>
      </a:accent5>
      <a:accent6>
        <a:srgbClr val="E00E4F"/>
      </a:accent6>
      <a:hlink>
        <a:srgbClr val="4895D4"/>
      </a:hlink>
      <a:folHlink>
        <a:srgbClr val="2C975B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D4DF9FB00444894AD2D72907A85A5" ma:contentTypeVersion="4" ma:contentTypeDescription="Create a new document." ma:contentTypeScope="" ma:versionID="74ab7e5b1d9317ea76641ee275934382">
  <xsd:schema xmlns:xsd="http://www.w3.org/2001/XMLSchema" xmlns:xs="http://www.w3.org/2001/XMLSchema" xmlns:p="http://schemas.microsoft.com/office/2006/metadata/properties" xmlns:ns2="01c76e28-77b8-4dc4-81c2-fd538058666a" targetNamespace="http://schemas.microsoft.com/office/2006/metadata/properties" ma:root="true" ma:fieldsID="6bc07091c463f3143fb664b78846e8f7" ns2:_="">
    <xsd:import namespace="01c76e28-77b8-4dc4-81c2-fd53805866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6e28-77b8-4dc4-81c2-fd53805866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496ABF-BFC3-46EC-82B3-EF35BFF3C1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c76e28-77b8-4dc4-81c2-fd53805866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53BAAA-935D-4C6F-86BA-6CD1B20773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F0DD6-19B7-46AA-A823-461CC048CC2C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1c76e28-77b8-4dc4-81c2-fd538058666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489</Words>
  <Characters>0</Characters>
  <Application>Microsoft Office PowerPoint</Application>
  <DocSecurity>0</DocSecurity>
  <PresentationFormat>Widescreen</PresentationFormat>
  <Lines>0</Lines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Master Content Slide</vt:lpstr>
      <vt:lpstr>Logo Slide</vt:lpstr>
      <vt:lpstr>Easy-Of-Use Security Enablement in China Market</vt:lpstr>
      <vt:lpstr>Tools for secure boot</vt:lpstr>
      <vt:lpstr>Mass production tips</vt:lpstr>
      <vt:lpstr>Flash/second secure bootloader</vt:lpstr>
      <vt:lpstr>Crypto library</vt:lpstr>
      <vt:lpstr>FIPS-140 certification</vt:lpstr>
      <vt:lpstr>Example code for all of security IPs</vt:lpstr>
      <vt:lpstr>Documents </vt:lpstr>
      <vt:lpstr>3rd partner</vt:lpstr>
      <vt:lpstr>Key/RoT(Root-of-Trust) provision</vt:lpstr>
      <vt:lpstr>Security tech training --  </vt:lpstr>
      <vt:lpstr>PowerPoint Presentation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Connects Presenter Template External</dc:title>
  <dc:creator>Marisa Maricich</dc:creator>
  <cp:lastModifiedBy>J.y. Zhong</cp:lastModifiedBy>
  <cp:revision>491</cp:revision>
  <dcterms:created xsi:type="dcterms:W3CDTF">2012-11-14T23:25:03Z</dcterms:created>
  <dcterms:modified xsi:type="dcterms:W3CDTF">2018-09-28T06:10:17Z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0x010100940D4DF9FB00444894AD2D72907A85A5</vt:lpwstr>
  </property>
</Properties>
</file>