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264" r:id="rId5"/>
    <p:sldId id="3301" r:id="rId6"/>
    <p:sldId id="3292" r:id="rId7"/>
    <p:sldId id="3300" r:id="rId8"/>
    <p:sldId id="3294" r:id="rId9"/>
    <p:sldId id="3295" r:id="rId10"/>
    <p:sldId id="3296" r:id="rId11"/>
    <p:sldId id="3297" r:id="rId12"/>
    <p:sldId id="3298" r:id="rId13"/>
    <p:sldId id="3299" r:id="rId14"/>
    <p:sldId id="277" r:id="rId1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Sharma" initials="VS" lastIdx="6" clrIdx="0"/>
  <p:cmAuthor id="2" name="Markus Kuppe" initials="MK"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3722"/>
    <a:srgbClr val="FFFF00"/>
    <a:srgbClr val="A0A4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94" d="100"/>
          <a:sy n="94" d="100"/>
        </p:scale>
        <p:origin x="75" y="1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E57EC36-B81F-4EF8-94FE-E5C8F9D7E7CD}" type="doc">
      <dgm:prSet loTypeId="list" loCatId="list" qsTypeId="urn:microsoft.com/office/officeart/2005/8/quickstyle/simple1" qsCatId="simple" csTypeId="urn:microsoft.com/office/officeart/2005/8/colors/accent1_2" csCatId="accent1" phldr="1"/>
      <dgm:spPr/>
      <dgm:t>
        <a:bodyPr/>
        <a:lstStyle/>
        <a:p>
          <a:endParaRPr lang="en-US"/>
        </a:p>
      </dgm:t>
    </dgm:pt>
    <dgm:pt modelId="{8AB62CFE-D928-4D0C-9059-0B573D46193A}">
      <dgm:prSet phldrT="[Text]" phldr="0" custT="0"/>
      <dgm:spPr/>
      <dgm:t>
        <a:bodyPr vert="horz" wrap="square"/>
        <a:p>
          <a:pPr>
            <a:lnSpc>
              <a:spcPct val="100000"/>
            </a:lnSpc>
            <a:spcBef>
              <a:spcPct val="0"/>
            </a:spcBef>
            <a:spcAft>
              <a:spcPct val="35000"/>
            </a:spcAft>
          </a:pPr>
          <a:r>
            <a:rPr lang="en-US" dirty="0"/>
            <a:t>Bounded Model</a:t>
          </a:r>
          <a:endParaRPr lang="en-US" dirty="0"/>
        </a:p>
      </dgm:t>
    </dgm:pt>
    <dgm:pt modelId="{D538C29F-1C83-4D3B-BF7B-970C86FA5EED}" cxnId="{9660C4DB-073A-4271-B59E-7C9F1370B46F}" type="parTrans">
      <dgm:prSet/>
      <dgm:spPr/>
      <dgm:t>
        <a:bodyPr/>
        <a:lstStyle/>
        <a:p>
          <a:endParaRPr lang="en-US"/>
        </a:p>
      </dgm:t>
    </dgm:pt>
    <dgm:pt modelId="{11BBAE57-C4AA-4413-9052-4F4763DA0AD8}" cxnId="{9660C4DB-073A-4271-B59E-7C9F1370B46F}" type="sibTrans">
      <dgm:prSet/>
      <dgm:spPr/>
      <dgm:t>
        <a:bodyPr/>
        <a:lstStyle/>
        <a:p>
          <a:endParaRPr lang="en-US"/>
        </a:p>
      </dgm:t>
    </dgm:pt>
    <dgm:pt modelId="{9DDA93C9-07F5-4707-BECF-63E26528D5DE}">
      <dgm:prSet phldrT="[Text]" phldr="0" custT="1"/>
      <dgm:spPr/>
      <dgm:t>
        <a:bodyPr vert="horz" wrap="square"/>
        <a:p>
          <a:pPr>
            <a:lnSpc>
              <a:spcPct val="100000"/>
            </a:lnSpc>
            <a:spcBef>
              <a:spcPct val="0"/>
            </a:spcBef>
            <a:spcAft>
              <a:spcPct val="15000"/>
            </a:spcAft>
          </a:pPr>
          <a:r>
            <a:rPr lang="en-US" sz="1400" baseline="0" dirty="0"/>
            <a:t>In real world, legitimate user can repeatedly initiate accesses to the target server, and attacker can also launch arbitrary number of attacks based on the captured intelligence. This will leads the corresponding abstract state machine to fail model checking due to its infinite state space. Therefore, we constrain legitimate user to only launch limited access to the target service, while attackers can only construct limited attack payloads for each captured intelligence. In this way, the state space of the model is bounded, and model checking can be used to complete the verification.</a:t>
          </a:r>
          <a:r>
            <a:rPr lang="en-US" sz="1200" baseline="0" dirty="0"/>
            <a:t/>
          </a:r>
          <a:endParaRPr lang="en-US" sz="1200" baseline="0" dirty="0"/>
        </a:p>
      </dgm:t>
    </dgm:pt>
    <dgm:pt modelId="{A2ECD0AF-BB2A-4382-A050-9C6FDC7742B9}" cxnId="{A9915033-0442-4165-B52E-306065728E43}" type="parTrans">
      <dgm:prSet/>
      <dgm:spPr/>
      <dgm:t>
        <a:bodyPr/>
        <a:lstStyle/>
        <a:p>
          <a:endParaRPr lang="en-US"/>
        </a:p>
      </dgm:t>
    </dgm:pt>
    <dgm:pt modelId="{ED075F50-559F-4EB9-BF91-1AA0D2BCAFAD}" cxnId="{A9915033-0442-4165-B52E-306065728E43}" type="sibTrans">
      <dgm:prSet/>
      <dgm:spPr/>
      <dgm:t>
        <a:bodyPr/>
        <a:lstStyle/>
        <a:p>
          <a:endParaRPr lang="en-US"/>
        </a:p>
      </dgm:t>
    </dgm:pt>
    <dgm:pt modelId="{2C2DA79A-565B-44B5-8AC0-5F63D23D62DA}">
      <dgm:prSet phldr="0" custT="1"/>
      <dgm:spPr/>
      <dgm:t>
        <a:bodyPr vert="horz" wrap="square"/>
        <a:p>
          <a:pPr>
            <a:lnSpc>
              <a:spcPct val="100000"/>
            </a:lnSpc>
            <a:spcBef>
              <a:spcPct val="0"/>
            </a:spcBef>
            <a:spcAft>
              <a:spcPct val="15000"/>
            </a:spcAft>
          </a:pPr>
          <a:r>
            <a:rPr lang="en-US" sz="1200" dirty="0"/>
            <a:t/>
          </a:r>
          <a:endParaRPr lang="en-US" sz="1200" dirty="0"/>
        </a:p>
      </dgm:t>
    </dgm:pt>
    <dgm:pt modelId="{92491E4F-15AD-41D0-A0BF-39F3E4668C03}" cxnId="{01357410-9715-4D31-8546-D41EA3BC3204}" type="parTrans">
      <dgm:prSet/>
      <dgm:spPr/>
    </dgm:pt>
    <dgm:pt modelId="{912C00FE-385D-44F4-B5B7-5E2206D6231B}" cxnId="{01357410-9715-4D31-8546-D41EA3BC3204}" type="sibTrans">
      <dgm:prSet/>
      <dgm:spPr/>
    </dgm:pt>
    <dgm:pt modelId="{A9155AA8-3F00-4E92-B9EA-385E077A5837}">
      <dgm:prSet phldr="0" custT="1"/>
      <dgm:spPr/>
      <dgm:t>
        <a:bodyPr vert="horz" wrap="square"/>
        <a:p>
          <a:pPr>
            <a:lnSpc>
              <a:spcPct val="100000"/>
            </a:lnSpc>
            <a:spcBef>
              <a:spcPct val="0"/>
            </a:spcBef>
            <a:spcAft>
              <a:spcPct val="15000"/>
            </a:spcAft>
          </a:pPr>
          <a:r>
            <a:rPr sz="1200"/>
            <a:t/>
          </a:r>
          <a:endParaRPr sz="1200"/>
        </a:p>
      </dgm:t>
    </dgm:pt>
    <dgm:pt modelId="{A1080B95-91A2-4E86-A6AF-6BBC7FC05E46}" cxnId="{6235C645-6534-4E8E-8401-2858930CF27B}" type="parTrans">
      <dgm:prSet/>
      <dgm:spPr/>
    </dgm:pt>
    <dgm:pt modelId="{BC519C33-D472-4709-8514-BA74A6887B8F}" cxnId="{6235C645-6534-4E8E-8401-2858930CF27B}" type="sibTrans">
      <dgm:prSet/>
      <dgm:spPr/>
    </dgm:pt>
    <dgm:pt modelId="{AFB4B9EC-403E-BB4B-AA59-A145769EA740}">
      <dgm:prSet phldrT="[Text]" phldr="0" custT="0"/>
      <dgm:spPr/>
      <dgm:t>
        <a:bodyPr vert="horz" wrap="square"/>
        <a:p>
          <a:pPr>
            <a:lnSpc>
              <a:spcPct val="100000"/>
            </a:lnSpc>
            <a:spcBef>
              <a:spcPct val="0"/>
            </a:spcBef>
            <a:spcAft>
              <a:spcPct val="35000"/>
            </a:spcAft>
          </a:pPr>
          <a:r>
            <a:rPr lang="en-US" dirty="0"/>
            <a:t>Abstract</a:t>
          </a:r>
          <a:r>
            <a:rPr/>
            <a:t/>
          </a:r>
          <a:endParaRPr/>
        </a:p>
      </dgm:t>
    </dgm:pt>
    <dgm:pt modelId="{0DDFE6E1-BC8E-294F-B65E-E1CB0B9FB522}" cxnId="{7167792F-6236-41F1-90C3-05BEB17613C0}" type="parTrans">
      <dgm:prSet/>
      <dgm:spPr/>
      <dgm:t>
        <a:bodyPr/>
        <a:lstStyle/>
        <a:p>
          <a:endParaRPr lang="en-US"/>
        </a:p>
      </dgm:t>
    </dgm:pt>
    <dgm:pt modelId="{793A939C-54CB-CC4B-A69E-32C8C29F2205}" cxnId="{7167792F-6236-41F1-90C3-05BEB17613C0}" type="sibTrans">
      <dgm:prSet/>
      <dgm:spPr/>
      <dgm:t>
        <a:bodyPr/>
        <a:lstStyle/>
        <a:p>
          <a:endParaRPr lang="en-US"/>
        </a:p>
      </dgm:t>
    </dgm:pt>
    <dgm:pt modelId="{0A0B284A-1D0B-4A21-A601-2240CF2B568A}">
      <dgm:prSet phldrT="[Text]" phldr="0" custT="0"/>
      <dgm:spPr/>
      <dgm:t>
        <a:bodyPr vert="horz" wrap="square"/>
        <a:p>
          <a:pPr>
            <a:lnSpc>
              <a:spcPct val="100000"/>
            </a:lnSpc>
            <a:spcBef>
              <a:spcPct val="0"/>
            </a:spcBef>
            <a:spcAft>
              <a:spcPct val="15000"/>
            </a:spcAft>
          </a:pPr>
          <a:r>
            <a:rPr lang="en-US" dirty="0"/>
            <a:t>For this model, we mainly focus on the security and correctness of the SDP architecture design, so attackers will not challenge the security properties of standard cryptographic algorithms. </a:t>
          </a:r>
          <a:endParaRPr lang="en-US" dirty="0"/>
        </a:p>
      </dgm:t>
    </dgm:pt>
    <dgm:pt modelId="{12B68F89-9E95-4A63-B3DA-9949DB7C311E}" cxnId="{F0771657-C53E-4D21-9920-8EE6EB86DE66}" type="parTrans">
      <dgm:prSet/>
      <dgm:spPr/>
      <dgm:t>
        <a:bodyPr/>
        <a:lstStyle/>
        <a:p>
          <a:endParaRPr lang="en-US"/>
        </a:p>
      </dgm:t>
    </dgm:pt>
    <dgm:pt modelId="{5719F621-D20C-450C-8DD5-AE7F6269D02F}" cxnId="{F0771657-C53E-4D21-9920-8EE6EB86DE66}" type="sibTrans">
      <dgm:prSet/>
      <dgm:spPr/>
      <dgm:t>
        <a:bodyPr/>
        <a:lstStyle/>
        <a:p>
          <a:endParaRPr lang="en-US"/>
        </a:p>
      </dgm:t>
    </dgm:pt>
    <dgm:pt modelId="{785182C6-C226-4DD8-A1A8-461D32CC97FF}">
      <dgm:prSet phldr="0" custT="0"/>
      <dgm:spPr/>
      <dgm:t>
        <a:bodyPr vert="horz" wrap="square"/>
        <a:p>
          <a:pPr>
            <a:lnSpc>
              <a:spcPct val="100000"/>
            </a:lnSpc>
            <a:spcBef>
              <a:spcPct val="0"/>
            </a:spcBef>
            <a:spcAft>
              <a:spcPct val="15000"/>
            </a:spcAft>
          </a:pPr>
          <a:r>
            <a:rPr lang="en-US" dirty="0"/>
            <a:t/>
          </a:r>
          <a:endParaRPr lang="en-US" dirty="0"/>
        </a:p>
      </dgm:t>
    </dgm:pt>
    <dgm:pt modelId="{D2381411-876D-49EB-B909-76E5697466D3}" cxnId="{D9616492-31BD-4953-8B37-B9F606999115}" type="parTrans">
      <dgm:prSet/>
      <dgm:spPr/>
    </dgm:pt>
    <dgm:pt modelId="{F37AFF15-11CE-408C-B096-9B78DA0DAF3C}" cxnId="{D9616492-31BD-4953-8B37-B9F606999115}" type="sibTrans">
      <dgm:prSet/>
      <dgm:spPr/>
    </dgm:pt>
    <dgm:pt modelId="{FA9DB455-5F33-4722-A321-46EAF096ACF0}">
      <dgm:prSet phldr="0" custT="0"/>
      <dgm:spPr/>
      <dgm:t>
        <a:bodyPr vert="horz" wrap="square"/>
        <a:p>
          <a:pPr>
            <a:lnSpc>
              <a:spcPct val="100000"/>
            </a:lnSpc>
            <a:spcBef>
              <a:spcPct val="0"/>
            </a:spcBef>
            <a:spcAft>
              <a:spcPct val="15000"/>
            </a:spcAft>
          </a:pPr>
          <a:r>
            <a:rPr lang="en-US" dirty="0"/>
            <a:t>For cryptographic algorithms such as symmetric encryption and hashing involved in the SPA protocol, they are highly abstracted in the spec, only basic security features such as irreversibility and anti-collision in a limited solution space are simulated. For example, we use basic XOR operation to simulate symmetric encryption.</a:t>
          </a:r>
          <a:endParaRPr lang="en-US" dirty="0"/>
        </a:p>
      </dgm:t>
    </dgm:pt>
    <dgm:pt modelId="{FC757BC0-C21F-4D13-AE4F-82AB57301858}" cxnId="{6F337033-4607-4425-AAA1-8C0329C3AFCE}" type="parTrans">
      <dgm:prSet/>
      <dgm:spPr/>
    </dgm:pt>
    <dgm:pt modelId="{74B04CF2-AEFA-4BAC-8829-B27FD08BD552}" cxnId="{6F337033-4607-4425-AAA1-8C0329C3AFCE}" type="sibTrans">
      <dgm:prSet/>
      <dgm:spPr/>
    </dgm:pt>
    <dgm:pt modelId="{2CD87C2D-EF77-42B2-BA12-13A25CB2B5E2}">
      <dgm:prSet phldr="0" custT="0"/>
      <dgm:spPr/>
      <dgm:t>
        <a:bodyPr vert="horz" wrap="square"/>
        <a:p>
          <a:pPr>
            <a:lnSpc>
              <a:spcPct val="100000"/>
            </a:lnSpc>
            <a:spcBef>
              <a:spcPct val="0"/>
            </a:spcBef>
            <a:spcAft>
              <a:spcPct val="15000"/>
            </a:spcAft>
          </a:pPr>
          <a:r>
            <a:rPr/>
            <a:t/>
          </a:r>
          <a:endParaRPr/>
        </a:p>
      </dgm:t>
    </dgm:pt>
    <dgm:pt modelId="{EF71F9BC-A02A-4A52-A31A-3DC300873490}" cxnId="{19DC26CF-A07B-47C2-BE27-A11E69A8F537}" type="parTrans">
      <dgm:prSet/>
      <dgm:spPr/>
    </dgm:pt>
    <dgm:pt modelId="{62E9A48C-D7F0-480F-8FC7-F75DBA2D5AF3}" cxnId="{19DC26CF-A07B-47C2-BE27-A11E69A8F537}" type="sibTrans">
      <dgm:prSet/>
      <dgm:spPr/>
    </dgm:pt>
    <dgm:pt modelId="{8772B3B8-F760-4ABE-AD0F-E4DA7AC8FCBB}" type="pres">
      <dgm:prSet presAssocID="{5E57EC36-B81F-4EF8-94FE-E5C8F9D7E7CD}" presName="Name0" presStyleCnt="0">
        <dgm:presLayoutVars>
          <dgm:dir/>
          <dgm:animLvl val="lvl"/>
          <dgm:resizeHandles val="exact"/>
        </dgm:presLayoutVars>
      </dgm:prSet>
      <dgm:spPr/>
    </dgm:pt>
    <dgm:pt modelId="{F81B8B7A-CF4B-4367-B32F-FF4AC456787C}" type="pres">
      <dgm:prSet presAssocID="{8AB62CFE-D928-4D0C-9059-0B573D46193A}" presName="composite" presStyleCnt="0"/>
      <dgm:spPr/>
    </dgm:pt>
    <dgm:pt modelId="{98F08E4A-1129-4B38-9EC5-8D161261AB11}" type="pres">
      <dgm:prSet presAssocID="{8AB62CFE-D928-4D0C-9059-0B573D46193A}" presName="parTx" presStyleLbl="alignNode1" presStyleIdx="0" presStyleCnt="2">
        <dgm:presLayoutVars>
          <dgm:chMax val="0"/>
          <dgm:chPref val="0"/>
          <dgm:bulletEnabled val="1"/>
        </dgm:presLayoutVars>
      </dgm:prSet>
      <dgm:spPr/>
    </dgm:pt>
    <dgm:pt modelId="{2F84BF71-C084-4FDE-AF9F-3BE47C9FFBE6}" type="pres">
      <dgm:prSet presAssocID="{8AB62CFE-D928-4D0C-9059-0B573D46193A}" presName="desTx" presStyleLbl="alignAccFollowNode1" presStyleIdx="0" presStyleCnt="2">
        <dgm:presLayoutVars>
          <dgm:bulletEnabled val="1"/>
        </dgm:presLayoutVars>
      </dgm:prSet>
      <dgm:spPr/>
    </dgm:pt>
    <dgm:pt modelId="{5E180646-0452-4035-8E64-29F325884685}" type="pres">
      <dgm:prSet presAssocID="{11BBAE57-C4AA-4413-9052-4F4763DA0AD8}" presName="space" presStyleCnt="0"/>
      <dgm:spPr/>
    </dgm:pt>
    <dgm:pt modelId="{C9FDA95C-B5F6-5A44-95D9-79C4293FB3C9}" type="pres">
      <dgm:prSet presAssocID="{AFB4B9EC-403E-BB4B-AA59-A145769EA740}" presName="composite" presStyleCnt="0"/>
      <dgm:spPr/>
    </dgm:pt>
    <dgm:pt modelId="{25027D44-D23C-074E-8D5C-5D6D3724F205}" type="pres">
      <dgm:prSet presAssocID="{AFB4B9EC-403E-BB4B-AA59-A145769EA740}" presName="parTx" presStyleLbl="alignNode1" presStyleIdx="1" presStyleCnt="2">
        <dgm:presLayoutVars>
          <dgm:chMax val="0"/>
          <dgm:chPref val="0"/>
          <dgm:bulletEnabled val="1"/>
        </dgm:presLayoutVars>
      </dgm:prSet>
      <dgm:spPr/>
    </dgm:pt>
    <dgm:pt modelId="{504620C4-BD10-234D-8F52-359D6E234DB0}" type="pres">
      <dgm:prSet presAssocID="{AFB4B9EC-403E-BB4B-AA59-A145769EA740}" presName="desTx" presStyleLbl="alignAccFollowNode1" presStyleIdx="1" presStyleCnt="2">
        <dgm:presLayoutVars>
          <dgm:bulletEnabled val="1"/>
        </dgm:presLayoutVars>
      </dgm:prSet>
      <dgm:spPr/>
    </dgm:pt>
  </dgm:ptLst>
  <dgm:cxnLst>
    <dgm:cxn modelId="{9660C4DB-073A-4271-B59E-7C9F1370B46F}" srcId="{5E57EC36-B81F-4EF8-94FE-E5C8F9D7E7CD}" destId="{8AB62CFE-D928-4D0C-9059-0B573D46193A}" srcOrd="0" destOrd="0" parTransId="{D538C29F-1C83-4D3B-BF7B-970C86FA5EED}" sibTransId="{11BBAE57-C4AA-4413-9052-4F4763DA0AD8}"/>
    <dgm:cxn modelId="{A9915033-0442-4165-B52E-306065728E43}" srcId="{8AB62CFE-D928-4D0C-9059-0B573D46193A}" destId="{9DDA93C9-07F5-4707-BECF-63E26528D5DE}" srcOrd="0" destOrd="0" parTransId="{A2ECD0AF-BB2A-4382-A050-9C6FDC7742B9}" sibTransId="{ED075F50-559F-4EB9-BF91-1AA0D2BCAFAD}"/>
    <dgm:cxn modelId="{01357410-9715-4D31-8546-D41EA3BC3204}" srcId="{8AB62CFE-D928-4D0C-9059-0B573D46193A}" destId="{2C2DA79A-565B-44B5-8AC0-5F63D23D62DA}" srcOrd="1" destOrd="0" parTransId="{92491E4F-15AD-41D0-A0BF-39F3E4668C03}" sibTransId="{912C00FE-385D-44F4-B5B7-5E2206D6231B}"/>
    <dgm:cxn modelId="{6235C645-6534-4E8E-8401-2858930CF27B}" srcId="{8AB62CFE-D928-4D0C-9059-0B573D46193A}" destId="{A9155AA8-3F00-4E92-B9EA-385E077A5837}" srcOrd="2" destOrd="0" parTransId="{A1080B95-91A2-4E86-A6AF-6BBC7FC05E46}" sibTransId="{BC519C33-D472-4709-8514-BA74A6887B8F}"/>
    <dgm:cxn modelId="{7167792F-6236-41F1-90C3-05BEB17613C0}" srcId="{5E57EC36-B81F-4EF8-94FE-E5C8F9D7E7CD}" destId="{AFB4B9EC-403E-BB4B-AA59-A145769EA740}" srcOrd="1" destOrd="0" parTransId="{0DDFE6E1-BC8E-294F-B65E-E1CB0B9FB522}" sibTransId="{793A939C-54CB-CC4B-A69E-32C8C29F2205}"/>
    <dgm:cxn modelId="{F0771657-C53E-4D21-9920-8EE6EB86DE66}" srcId="{AFB4B9EC-403E-BB4B-AA59-A145769EA740}" destId="{0A0B284A-1D0B-4A21-A601-2240CF2B568A}" srcOrd="0" destOrd="1" parTransId="{12B68F89-9E95-4A63-B3DA-9949DB7C311E}" sibTransId="{5719F621-D20C-450C-8DD5-AE7F6269D02F}"/>
    <dgm:cxn modelId="{D9616492-31BD-4953-8B37-B9F606999115}" srcId="{AFB4B9EC-403E-BB4B-AA59-A145769EA740}" destId="{785182C6-C226-4DD8-A1A8-461D32CC97FF}" srcOrd="1" destOrd="1" parTransId="{D2381411-876D-49EB-B909-76E5697466D3}" sibTransId="{F37AFF15-11CE-408C-B096-9B78DA0DAF3C}"/>
    <dgm:cxn modelId="{6F337033-4607-4425-AAA1-8C0329C3AFCE}" srcId="{AFB4B9EC-403E-BB4B-AA59-A145769EA740}" destId="{FA9DB455-5F33-4722-A321-46EAF096ACF0}" srcOrd="2" destOrd="1" parTransId="{FC757BC0-C21F-4D13-AE4F-82AB57301858}" sibTransId="{74B04CF2-AEFA-4BAC-8829-B27FD08BD552}"/>
    <dgm:cxn modelId="{19DC26CF-A07B-47C2-BE27-A11E69A8F537}" srcId="{AFB4B9EC-403E-BB4B-AA59-A145769EA740}" destId="{2CD87C2D-EF77-42B2-BA12-13A25CB2B5E2}" srcOrd="3" destOrd="1" parTransId="{EF71F9BC-A02A-4A52-A31A-3DC300873490}" sibTransId="{62E9A48C-D7F0-480F-8FC7-F75DBA2D5AF3}"/>
    <dgm:cxn modelId="{67EFA008-F9F5-4387-8EA1-400C8F3BFE99}" type="presOf" srcId="{5E57EC36-B81F-4EF8-94FE-E5C8F9D7E7CD}" destId="{8772B3B8-F760-4ABE-AD0F-E4DA7AC8FCBB}" srcOrd="0" destOrd="0" presId="urn:microsoft.com/office/officeart/2005/8/layout/hList1"/>
    <dgm:cxn modelId="{E28A3F61-644B-4567-8ED7-F9C0DCF38091}" type="presParOf" srcId="{8772B3B8-F760-4ABE-AD0F-E4DA7AC8FCBB}" destId="{F81B8B7A-CF4B-4367-B32F-FF4AC456787C}" srcOrd="0" destOrd="0" presId="urn:microsoft.com/office/officeart/2005/8/layout/hList1"/>
    <dgm:cxn modelId="{AE8B7A38-AD27-4708-B130-8EC6DF006892}" type="presParOf" srcId="{F81B8B7A-CF4B-4367-B32F-FF4AC456787C}" destId="{98F08E4A-1129-4B38-9EC5-8D161261AB11}" srcOrd="0" destOrd="0" presId="urn:microsoft.com/office/officeart/2005/8/layout/hList1"/>
    <dgm:cxn modelId="{95B53969-69A7-4F0F-9234-32BF0C678CF5}" type="presOf" srcId="{8AB62CFE-D928-4D0C-9059-0B573D46193A}" destId="{98F08E4A-1129-4B38-9EC5-8D161261AB11}" srcOrd="0" destOrd="0" presId="urn:microsoft.com/office/officeart/2005/8/layout/hList1"/>
    <dgm:cxn modelId="{F258DB0B-89CC-4546-A657-342661361840}" type="presParOf" srcId="{F81B8B7A-CF4B-4367-B32F-FF4AC456787C}" destId="{2F84BF71-C084-4FDE-AF9F-3BE47C9FFBE6}" srcOrd="1" destOrd="0" presId="urn:microsoft.com/office/officeart/2005/8/layout/hList1"/>
    <dgm:cxn modelId="{A19C93C0-88F0-42CF-AA3E-DC25E185D0A7}" type="presOf" srcId="{9DDA93C9-07F5-4707-BECF-63E26528D5DE}" destId="{2F84BF71-C084-4FDE-AF9F-3BE47C9FFBE6}" srcOrd="0" destOrd="0" presId="urn:microsoft.com/office/officeart/2005/8/layout/hList1"/>
    <dgm:cxn modelId="{92C75B50-166F-4B17-97F6-66FC5DCDF95E}" type="presOf" srcId="{2C2DA79A-565B-44B5-8AC0-5F63D23D62DA}" destId="{2F84BF71-C084-4FDE-AF9F-3BE47C9FFBE6}" srcOrd="0" destOrd="1" presId="urn:microsoft.com/office/officeart/2005/8/layout/hList1"/>
    <dgm:cxn modelId="{01B8A821-F7E2-4407-B839-E641DDCE0F26}" type="presOf" srcId="{A9155AA8-3F00-4E92-B9EA-385E077A5837}" destId="{2F84BF71-C084-4FDE-AF9F-3BE47C9FFBE6}" srcOrd="0" destOrd="2" presId="urn:microsoft.com/office/officeart/2005/8/layout/hList1"/>
    <dgm:cxn modelId="{CBC1BA8A-C4A1-4512-8470-EB6D84A6801D}" type="presParOf" srcId="{8772B3B8-F760-4ABE-AD0F-E4DA7AC8FCBB}" destId="{5E180646-0452-4035-8E64-29F325884685}" srcOrd="1" destOrd="0" presId="urn:microsoft.com/office/officeart/2005/8/layout/hList1"/>
    <dgm:cxn modelId="{37DBD5A7-7EFA-4CB7-A88D-5CF54DF75BEB}" type="presParOf" srcId="{8772B3B8-F760-4ABE-AD0F-E4DA7AC8FCBB}" destId="{C9FDA95C-B5F6-5A44-95D9-79C4293FB3C9}" srcOrd="2" destOrd="0" presId="urn:microsoft.com/office/officeart/2005/8/layout/hList1"/>
    <dgm:cxn modelId="{3529AF86-07C4-4840-9A7C-083CBB4638C7}" type="presParOf" srcId="{C9FDA95C-B5F6-5A44-95D9-79C4293FB3C9}" destId="{25027D44-D23C-074E-8D5C-5D6D3724F205}" srcOrd="0" destOrd="2" presId="urn:microsoft.com/office/officeart/2005/8/layout/hList1"/>
    <dgm:cxn modelId="{30F428D5-1275-425C-8251-CA1615BF9BB8}" type="presOf" srcId="{AFB4B9EC-403E-BB4B-AA59-A145769EA740}" destId="{25027D44-D23C-074E-8D5C-5D6D3724F205}" srcOrd="0" destOrd="0" presId="urn:microsoft.com/office/officeart/2005/8/layout/hList1"/>
    <dgm:cxn modelId="{B03D93CB-4F16-4968-8500-1CC52D7105B4}" type="presParOf" srcId="{C9FDA95C-B5F6-5A44-95D9-79C4293FB3C9}" destId="{504620C4-BD10-234D-8F52-359D6E234DB0}" srcOrd="1" destOrd="2" presId="urn:microsoft.com/office/officeart/2005/8/layout/hList1"/>
    <dgm:cxn modelId="{10FC26D8-C2A4-47D5-8693-6A59ED61F63E}" type="presOf" srcId="{0A0B284A-1D0B-4A21-A601-2240CF2B568A}" destId="{504620C4-BD10-234D-8F52-359D6E234DB0}" srcOrd="0" destOrd="0" presId="urn:microsoft.com/office/officeart/2005/8/layout/hList1"/>
    <dgm:cxn modelId="{B34D899E-4E15-4C94-908B-F8341868192C}" type="presOf" srcId="{785182C6-C226-4DD8-A1A8-461D32CC97FF}" destId="{504620C4-BD10-234D-8F52-359D6E234DB0}" srcOrd="0" destOrd="1" presId="urn:microsoft.com/office/officeart/2005/8/layout/hList1"/>
    <dgm:cxn modelId="{0053F5DC-0264-45B2-A3F6-75CC16D70DB5}" type="presOf" srcId="{FA9DB455-5F33-4722-A321-46EAF096ACF0}" destId="{504620C4-BD10-234D-8F52-359D6E234DB0}" srcOrd="0" destOrd="2" presId="urn:microsoft.com/office/officeart/2005/8/layout/hList1"/>
    <dgm:cxn modelId="{8DC3006E-CF06-40C2-95BB-D568E7FD01EE}" type="presOf" srcId="{2CD87C2D-EF77-42B2-BA12-13A25CB2B5E2}" destId="{504620C4-BD10-234D-8F52-359D6E234DB0}" srcOrd="0" destOrd="3"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57EC36-B81F-4EF8-94FE-E5C8F9D7E7CD}" type="doc">
      <dgm:prSet loTypeId="list" loCatId="list" qsTypeId="urn:microsoft.com/office/officeart/2005/8/quickstyle/simple1" qsCatId="simple" csTypeId="urn:microsoft.com/office/officeart/2005/8/colors/accent1_2" csCatId="accent1" phldr="1"/>
      <dgm:spPr/>
      <dgm:t>
        <a:bodyPr/>
        <a:lstStyle/>
        <a:p>
          <a:endParaRPr lang="en-US"/>
        </a:p>
      </dgm:t>
    </dgm:pt>
    <dgm:pt modelId="{8AB62CFE-D928-4D0C-9059-0B573D46193A}">
      <dgm:prSet phldrT="[Text]" phldr="0" custT="0"/>
      <dgm:spPr/>
      <dgm:t>
        <a:bodyPr vert="horz" wrap="square"/>
        <a:p>
          <a:pPr>
            <a:lnSpc>
              <a:spcPct val="100000"/>
            </a:lnSpc>
            <a:spcBef>
              <a:spcPct val="0"/>
            </a:spcBef>
            <a:spcAft>
              <a:spcPct val="35000"/>
            </a:spcAft>
          </a:pPr>
          <a:r>
            <a:rPr lang="en-US" dirty="0"/>
            <a:t>TLA+  vs Thread modelling</a:t>
          </a:r>
          <a:endParaRPr lang="en-US" dirty="0"/>
        </a:p>
      </dgm:t>
    </dgm:pt>
    <dgm:pt modelId="{D538C29F-1C83-4D3B-BF7B-970C86FA5EED}" cxnId="{75D77408-ABA3-42BB-9D4D-621DE4A44A8E}" type="parTrans">
      <dgm:prSet/>
      <dgm:spPr/>
      <dgm:t>
        <a:bodyPr/>
        <a:lstStyle/>
        <a:p>
          <a:endParaRPr lang="en-US"/>
        </a:p>
      </dgm:t>
    </dgm:pt>
    <dgm:pt modelId="{11BBAE57-C4AA-4413-9052-4F4763DA0AD8}" cxnId="{75D77408-ABA3-42BB-9D4D-621DE4A44A8E}" type="sibTrans">
      <dgm:prSet/>
      <dgm:spPr/>
      <dgm:t>
        <a:bodyPr/>
        <a:lstStyle/>
        <a:p>
          <a:endParaRPr lang="en-US"/>
        </a:p>
      </dgm:t>
    </dgm:pt>
    <dgm:pt modelId="{9DDA93C9-07F5-4707-BECF-63E26528D5DE}">
      <dgm:prSet phldrT="[Text]" phldr="0" custT="1"/>
      <dgm:spPr/>
      <dgm:t>
        <a:bodyPr vert="horz" wrap="square"/>
        <a:p>
          <a:pPr>
            <a:lnSpc>
              <a:spcPct val="100000"/>
            </a:lnSpc>
            <a:spcBef>
              <a:spcPct val="0"/>
            </a:spcBef>
            <a:spcAft>
              <a:spcPct val="15000"/>
            </a:spcAft>
          </a:pPr>
          <a:r>
            <a:rPr lang="en-US" sz="1400" baseline="0" dirty="0"/>
            <a:t>TLA+ is a lightweight formal verification tool with strong expressive ability. The modeling methodology is consistent with domain-driven, object-oriented and other architectural design concepts, and can be easily accepted by engineers. The practice in this paper indicates that TLA+ can not only be used for the verification of correctness of distributed system, but also can be used to verify the security properties of complex system.</a:t>
          </a:r>
          <a:r>
            <a:rPr lang="en-US" sz="1400" baseline="0" dirty="0"/>
            <a:t/>
          </a:r>
          <a:endParaRPr lang="en-US" sz="1400" baseline="0" dirty="0"/>
        </a:p>
      </dgm:t>
    </dgm:pt>
    <dgm:pt modelId="{A2ECD0AF-BB2A-4382-A050-9C6FDC7742B9}" cxnId="{60481653-4FC4-49FE-8734-1E9A4FC9B4AE}" type="parTrans">
      <dgm:prSet/>
      <dgm:spPr/>
      <dgm:t>
        <a:bodyPr/>
        <a:lstStyle/>
        <a:p>
          <a:endParaRPr lang="en-US"/>
        </a:p>
      </dgm:t>
    </dgm:pt>
    <dgm:pt modelId="{ED075F50-559F-4EB9-BF91-1AA0D2BCAFAD}" cxnId="{60481653-4FC4-49FE-8734-1E9A4FC9B4AE}" type="sibTrans">
      <dgm:prSet/>
      <dgm:spPr/>
      <dgm:t>
        <a:bodyPr/>
        <a:lstStyle/>
        <a:p>
          <a:endParaRPr lang="en-US"/>
        </a:p>
      </dgm:t>
    </dgm:pt>
    <dgm:pt modelId="{D3FBE27F-CCAC-4FB4-AFE3-36240E607E29}">
      <dgm:prSet phldr="0" custT="1"/>
      <dgm:spPr/>
      <dgm:t>
        <a:bodyPr vert="horz" wrap="square"/>
        <a:p>
          <a:pPr>
            <a:lnSpc>
              <a:spcPct val="100000"/>
            </a:lnSpc>
            <a:spcBef>
              <a:spcPct val="0"/>
            </a:spcBef>
            <a:spcAft>
              <a:spcPct val="15000"/>
            </a:spcAft>
          </a:pPr>
          <a:r>
            <a:rPr lang="en-US" sz="1200" dirty="0"/>
            <a:t/>
          </a:r>
          <a:endParaRPr lang="en-US" sz="1200" dirty="0"/>
        </a:p>
      </dgm:t>
    </dgm:pt>
    <dgm:pt modelId="{7A850250-7F07-414C-9BBD-D838493608D6}" cxnId="{417A5A49-CD2B-49CC-9EFD-C47334A9BF37}" type="parTrans">
      <dgm:prSet/>
      <dgm:spPr/>
    </dgm:pt>
    <dgm:pt modelId="{4956CCB7-1CED-4CAB-BC38-36D07BD9E1C7}" cxnId="{417A5A49-CD2B-49CC-9EFD-C47334A9BF37}" type="sibTrans">
      <dgm:prSet/>
      <dgm:spPr/>
    </dgm:pt>
    <dgm:pt modelId="{EB28395E-7D3D-436E-ABB3-967156EEAB01}">
      <dgm:prSet phldr="0" custT="1"/>
      <dgm:spPr/>
      <dgm:t>
        <a:bodyPr vert="horz" wrap="square"/>
        <a:p>
          <a:pPr>
            <a:lnSpc>
              <a:spcPct val="100000"/>
            </a:lnSpc>
            <a:spcBef>
              <a:spcPct val="0"/>
            </a:spcBef>
            <a:spcAft>
              <a:spcPct val="15000"/>
            </a:spcAft>
          </a:pPr>
          <a:r>
            <a:rPr sz="1200"/>
            <a:t/>
          </a:r>
          <a:endParaRPr sz="1200"/>
        </a:p>
      </dgm:t>
    </dgm:pt>
    <dgm:pt modelId="{6288E55A-8EEA-4BE1-8B1F-3994E9EB9C72}" cxnId="{6068156F-9E17-4E04-ABAF-72EC818C6E31}" type="parTrans">
      <dgm:prSet/>
      <dgm:spPr/>
    </dgm:pt>
    <dgm:pt modelId="{1F5E8C1D-E190-4F8A-A022-3EAA09501169}" cxnId="{6068156F-9E17-4E04-ABAF-72EC818C6E31}" type="sibTrans">
      <dgm:prSet/>
      <dgm:spPr/>
    </dgm:pt>
    <dgm:pt modelId="{AFB4B9EC-403E-BB4B-AA59-A145769EA740}">
      <dgm:prSet phldrT="[Text]" phldr="0" custT="0"/>
      <dgm:spPr/>
      <dgm:t>
        <a:bodyPr vert="horz" wrap="square"/>
        <a:p>
          <a:pPr>
            <a:lnSpc>
              <a:spcPct val="100000"/>
            </a:lnSpc>
            <a:spcBef>
              <a:spcPct val="0"/>
            </a:spcBef>
            <a:spcAft>
              <a:spcPct val="35000"/>
            </a:spcAft>
          </a:pPr>
          <a:r>
            <a:rPr lang="en-US"/>
            <a:t>SDP based  Zero Trust</a:t>
          </a:r>
          <a:endParaRPr lang="en-US"/>
        </a:p>
      </dgm:t>
    </dgm:pt>
    <dgm:pt modelId="{0DDFE6E1-BC8E-294F-B65E-E1CB0B9FB522}" cxnId="{C7B93B6E-6945-463D-9C6B-43807A323A8F}" type="parTrans">
      <dgm:prSet/>
      <dgm:spPr/>
      <dgm:t>
        <a:bodyPr/>
        <a:lstStyle/>
        <a:p>
          <a:endParaRPr lang="en-US"/>
        </a:p>
      </dgm:t>
    </dgm:pt>
    <dgm:pt modelId="{793A939C-54CB-CC4B-A69E-32C8C29F2205}" cxnId="{C7B93B6E-6945-463D-9C6B-43807A323A8F}" type="sibTrans">
      <dgm:prSet/>
      <dgm:spPr/>
      <dgm:t>
        <a:bodyPr/>
        <a:lstStyle/>
        <a:p>
          <a:endParaRPr lang="en-US"/>
        </a:p>
      </dgm:t>
    </dgm:pt>
    <dgm:pt modelId="{0A0B284A-1D0B-4A21-A601-2240CF2B568A}">
      <dgm:prSet phldrT="[Text]" phldr="0" custT="0"/>
      <dgm:spPr/>
      <dgm:t>
        <a:bodyPr vert="horz" wrap="square"/>
        <a:p>
          <a:pPr>
            <a:lnSpc>
              <a:spcPct val="100000"/>
            </a:lnSpc>
            <a:spcBef>
              <a:spcPct val="0"/>
            </a:spcBef>
            <a:spcAft>
              <a:spcPct val="15000"/>
            </a:spcAft>
          </a:pPr>
          <a:r>
            <a:rPr lang="en-US" dirty="0"/>
            <a:t>zero-trust technologies including SDP will not be limited to the access control of enterprise IT systems in a narrow sense, but will also cover some security-critical industries, such as remote control of machine tools control unit, access control of mobile edge computing infrastructure, etc. For these scenarios, the improved scheme of "authenticate and connect simultaneously" proposed in this paper can also minimize the threat of the device access effectively.</a:t>
          </a:r>
          <a:endParaRPr lang="en-US" dirty="0"/>
        </a:p>
      </dgm:t>
    </dgm:pt>
    <dgm:pt modelId="{12B68F89-9E95-4A63-B3DA-9949DB7C311E}" cxnId="{FBA8D7F9-7ACE-49E2-971A-9058EBC50983}" type="parTrans">
      <dgm:prSet/>
      <dgm:spPr/>
      <dgm:t>
        <a:bodyPr/>
        <a:lstStyle/>
        <a:p>
          <a:endParaRPr lang="en-US"/>
        </a:p>
      </dgm:t>
    </dgm:pt>
    <dgm:pt modelId="{5719F621-D20C-450C-8DD5-AE7F6269D02F}" cxnId="{FBA8D7F9-7ACE-49E2-971A-9058EBC50983}" type="sibTrans">
      <dgm:prSet/>
      <dgm:spPr/>
      <dgm:t>
        <a:bodyPr/>
        <a:lstStyle/>
        <a:p>
          <a:endParaRPr lang="en-US"/>
        </a:p>
      </dgm:t>
    </dgm:pt>
    <dgm:pt modelId="{06908575-07CD-4CD2-9CA2-0DD6B4C66268}">
      <dgm:prSet phldr="0" custT="0"/>
      <dgm:spPr/>
      <dgm:t>
        <a:bodyPr vert="horz" wrap="square"/>
        <a:p>
          <a:pPr>
            <a:lnSpc>
              <a:spcPct val="100000"/>
            </a:lnSpc>
            <a:spcBef>
              <a:spcPct val="0"/>
            </a:spcBef>
            <a:spcAft>
              <a:spcPct val="15000"/>
            </a:spcAft>
          </a:pPr>
          <a:r>
            <a:rPr/>
            <a:t/>
          </a:r>
          <a:endParaRPr/>
        </a:p>
      </dgm:t>
    </dgm:pt>
    <dgm:pt modelId="{1E8BC65A-A6E8-4316-A57E-71BDF965A2CF}" cxnId="{74CED38A-2B2B-49E9-8457-886E557AA7E1}" type="parTrans">
      <dgm:prSet/>
      <dgm:spPr/>
    </dgm:pt>
    <dgm:pt modelId="{24282185-0468-47FD-A664-B352735AC6B7}" cxnId="{74CED38A-2B2B-49E9-8457-886E557AA7E1}" type="sibTrans">
      <dgm:prSet/>
      <dgm:spPr/>
    </dgm:pt>
    <dgm:pt modelId="{8772B3B8-F760-4ABE-AD0F-E4DA7AC8FCBB}" type="pres">
      <dgm:prSet presAssocID="{5E57EC36-B81F-4EF8-94FE-E5C8F9D7E7CD}" presName="Name0" presStyleCnt="0">
        <dgm:presLayoutVars>
          <dgm:dir/>
          <dgm:animLvl val="lvl"/>
          <dgm:resizeHandles val="exact"/>
        </dgm:presLayoutVars>
      </dgm:prSet>
      <dgm:spPr/>
    </dgm:pt>
    <dgm:pt modelId="{F81B8B7A-CF4B-4367-B32F-FF4AC456787C}" type="pres">
      <dgm:prSet presAssocID="{8AB62CFE-D928-4D0C-9059-0B573D46193A}" presName="composite" presStyleCnt="0"/>
      <dgm:spPr/>
    </dgm:pt>
    <dgm:pt modelId="{98F08E4A-1129-4B38-9EC5-8D161261AB11}" type="pres">
      <dgm:prSet presAssocID="{8AB62CFE-D928-4D0C-9059-0B573D46193A}" presName="parTx" presStyleLbl="alignNode1" presStyleIdx="0" presStyleCnt="2">
        <dgm:presLayoutVars>
          <dgm:chMax val="0"/>
          <dgm:chPref val="0"/>
          <dgm:bulletEnabled val="1"/>
        </dgm:presLayoutVars>
      </dgm:prSet>
      <dgm:spPr/>
    </dgm:pt>
    <dgm:pt modelId="{2F84BF71-C084-4FDE-AF9F-3BE47C9FFBE6}" type="pres">
      <dgm:prSet presAssocID="{8AB62CFE-D928-4D0C-9059-0B573D46193A}" presName="desTx" presStyleLbl="alignAccFollowNode1" presStyleIdx="0" presStyleCnt="2">
        <dgm:presLayoutVars>
          <dgm:bulletEnabled val="1"/>
        </dgm:presLayoutVars>
      </dgm:prSet>
      <dgm:spPr/>
    </dgm:pt>
    <dgm:pt modelId="{5E180646-0452-4035-8E64-29F325884685}" type="pres">
      <dgm:prSet presAssocID="{11BBAE57-C4AA-4413-9052-4F4763DA0AD8}" presName="space" presStyleCnt="0"/>
      <dgm:spPr/>
    </dgm:pt>
    <dgm:pt modelId="{C9FDA95C-B5F6-5A44-95D9-79C4293FB3C9}" type="pres">
      <dgm:prSet presAssocID="{AFB4B9EC-403E-BB4B-AA59-A145769EA740}" presName="composite" presStyleCnt="0"/>
      <dgm:spPr/>
    </dgm:pt>
    <dgm:pt modelId="{25027D44-D23C-074E-8D5C-5D6D3724F205}" type="pres">
      <dgm:prSet presAssocID="{AFB4B9EC-403E-BB4B-AA59-A145769EA740}" presName="parTx" presStyleLbl="alignNode1" presStyleIdx="1" presStyleCnt="2">
        <dgm:presLayoutVars>
          <dgm:chMax val="0"/>
          <dgm:chPref val="0"/>
          <dgm:bulletEnabled val="1"/>
        </dgm:presLayoutVars>
      </dgm:prSet>
      <dgm:spPr/>
    </dgm:pt>
    <dgm:pt modelId="{504620C4-BD10-234D-8F52-359D6E234DB0}" type="pres">
      <dgm:prSet presAssocID="{AFB4B9EC-403E-BB4B-AA59-A145769EA740}" presName="desTx" presStyleLbl="alignAccFollowNode1" presStyleIdx="1" presStyleCnt="2">
        <dgm:presLayoutVars>
          <dgm:bulletEnabled val="1"/>
        </dgm:presLayoutVars>
      </dgm:prSet>
      <dgm:spPr/>
    </dgm:pt>
  </dgm:ptLst>
  <dgm:cxnLst>
    <dgm:cxn modelId="{75D77408-ABA3-42BB-9D4D-621DE4A44A8E}" srcId="{5E57EC36-B81F-4EF8-94FE-E5C8F9D7E7CD}" destId="{8AB62CFE-D928-4D0C-9059-0B573D46193A}" srcOrd="0" destOrd="0" parTransId="{D538C29F-1C83-4D3B-BF7B-970C86FA5EED}" sibTransId="{11BBAE57-C4AA-4413-9052-4F4763DA0AD8}"/>
    <dgm:cxn modelId="{60481653-4FC4-49FE-8734-1E9A4FC9B4AE}" srcId="{8AB62CFE-D928-4D0C-9059-0B573D46193A}" destId="{9DDA93C9-07F5-4707-BECF-63E26528D5DE}" srcOrd="0" destOrd="0" parTransId="{A2ECD0AF-BB2A-4382-A050-9C6FDC7742B9}" sibTransId="{ED075F50-559F-4EB9-BF91-1AA0D2BCAFAD}"/>
    <dgm:cxn modelId="{417A5A49-CD2B-49CC-9EFD-C47334A9BF37}" srcId="{8AB62CFE-D928-4D0C-9059-0B573D46193A}" destId="{D3FBE27F-CCAC-4FB4-AFE3-36240E607E29}" srcOrd="1" destOrd="0" parTransId="{7A850250-7F07-414C-9BBD-D838493608D6}" sibTransId="{4956CCB7-1CED-4CAB-BC38-36D07BD9E1C7}"/>
    <dgm:cxn modelId="{6068156F-9E17-4E04-ABAF-72EC818C6E31}" srcId="{8AB62CFE-D928-4D0C-9059-0B573D46193A}" destId="{EB28395E-7D3D-436E-ABB3-967156EEAB01}" srcOrd="2" destOrd="0" parTransId="{6288E55A-8EEA-4BE1-8B1F-3994E9EB9C72}" sibTransId="{1F5E8C1D-E190-4F8A-A022-3EAA09501169}"/>
    <dgm:cxn modelId="{C7B93B6E-6945-463D-9C6B-43807A323A8F}" srcId="{5E57EC36-B81F-4EF8-94FE-E5C8F9D7E7CD}" destId="{AFB4B9EC-403E-BB4B-AA59-A145769EA740}" srcOrd="1" destOrd="0" parTransId="{0DDFE6E1-BC8E-294F-B65E-E1CB0B9FB522}" sibTransId="{793A939C-54CB-CC4B-A69E-32C8C29F2205}"/>
    <dgm:cxn modelId="{FBA8D7F9-7ACE-49E2-971A-9058EBC50983}" srcId="{AFB4B9EC-403E-BB4B-AA59-A145769EA740}" destId="{0A0B284A-1D0B-4A21-A601-2240CF2B568A}" srcOrd="0" destOrd="1" parTransId="{12B68F89-9E95-4A63-B3DA-9949DB7C311E}" sibTransId="{5719F621-D20C-450C-8DD5-AE7F6269D02F}"/>
    <dgm:cxn modelId="{74CED38A-2B2B-49E9-8457-886E557AA7E1}" srcId="{AFB4B9EC-403E-BB4B-AA59-A145769EA740}" destId="{06908575-07CD-4CD2-9CA2-0DD6B4C66268}" srcOrd="1" destOrd="1" parTransId="{1E8BC65A-A6E8-4316-A57E-71BDF965A2CF}" sibTransId="{24282185-0468-47FD-A664-B352735AC6B7}"/>
    <dgm:cxn modelId="{F690C02E-6224-4076-98F3-557CCA436530}" type="presOf" srcId="{5E57EC36-B81F-4EF8-94FE-E5C8F9D7E7CD}" destId="{8772B3B8-F760-4ABE-AD0F-E4DA7AC8FCBB}" srcOrd="0" destOrd="0" presId="urn:microsoft.com/office/officeart/2005/8/layout/hList1"/>
    <dgm:cxn modelId="{64C16588-12EE-4371-B472-F0DC789DA64F}" type="presParOf" srcId="{8772B3B8-F760-4ABE-AD0F-E4DA7AC8FCBB}" destId="{F81B8B7A-CF4B-4367-B32F-FF4AC456787C}" srcOrd="0" destOrd="0" presId="urn:microsoft.com/office/officeart/2005/8/layout/hList1"/>
    <dgm:cxn modelId="{C2A69EE1-92CD-4F52-9D9A-C12A9362FD9C}" type="presParOf" srcId="{F81B8B7A-CF4B-4367-B32F-FF4AC456787C}" destId="{98F08E4A-1129-4B38-9EC5-8D161261AB11}" srcOrd="0" destOrd="0" presId="urn:microsoft.com/office/officeart/2005/8/layout/hList1"/>
    <dgm:cxn modelId="{81872F66-2189-4A37-B0C8-7BE5068D997D}" type="presOf" srcId="{8AB62CFE-D928-4D0C-9059-0B573D46193A}" destId="{98F08E4A-1129-4B38-9EC5-8D161261AB11}" srcOrd="0" destOrd="0" presId="urn:microsoft.com/office/officeart/2005/8/layout/hList1"/>
    <dgm:cxn modelId="{0EF8B783-A2EC-4651-8E7C-96698182F15F}" type="presParOf" srcId="{F81B8B7A-CF4B-4367-B32F-FF4AC456787C}" destId="{2F84BF71-C084-4FDE-AF9F-3BE47C9FFBE6}" srcOrd="1" destOrd="0" presId="urn:microsoft.com/office/officeart/2005/8/layout/hList1"/>
    <dgm:cxn modelId="{511CDEBB-444F-4B20-8F48-6E29D39758F8}" type="presOf" srcId="{9DDA93C9-07F5-4707-BECF-63E26528D5DE}" destId="{2F84BF71-C084-4FDE-AF9F-3BE47C9FFBE6}" srcOrd="0" destOrd="0" presId="urn:microsoft.com/office/officeart/2005/8/layout/hList1"/>
    <dgm:cxn modelId="{19789DEE-A2D1-411C-8699-D679037CA2EF}" type="presOf" srcId="{D3FBE27F-CCAC-4FB4-AFE3-36240E607E29}" destId="{2F84BF71-C084-4FDE-AF9F-3BE47C9FFBE6}" srcOrd="0" destOrd="1" presId="urn:microsoft.com/office/officeart/2005/8/layout/hList1"/>
    <dgm:cxn modelId="{5EF751CF-E3AC-47C1-B4E4-1AC6E339ADE0}" type="presOf" srcId="{EB28395E-7D3D-436E-ABB3-967156EEAB01}" destId="{2F84BF71-C084-4FDE-AF9F-3BE47C9FFBE6}" srcOrd="0" destOrd="2" presId="urn:microsoft.com/office/officeart/2005/8/layout/hList1"/>
    <dgm:cxn modelId="{86CBA5CA-7549-476D-9B85-A2EA88782F31}" type="presParOf" srcId="{8772B3B8-F760-4ABE-AD0F-E4DA7AC8FCBB}" destId="{5E180646-0452-4035-8E64-29F325884685}" srcOrd="1" destOrd="0" presId="urn:microsoft.com/office/officeart/2005/8/layout/hList1"/>
    <dgm:cxn modelId="{60965C5D-588F-42D5-9583-F023F7443BC2}" type="presParOf" srcId="{8772B3B8-F760-4ABE-AD0F-E4DA7AC8FCBB}" destId="{C9FDA95C-B5F6-5A44-95D9-79C4293FB3C9}" srcOrd="2" destOrd="0" presId="urn:microsoft.com/office/officeart/2005/8/layout/hList1"/>
    <dgm:cxn modelId="{713F7DFA-C0B6-4B7E-9C94-A00D29FB5A7E}" type="presParOf" srcId="{C9FDA95C-B5F6-5A44-95D9-79C4293FB3C9}" destId="{25027D44-D23C-074E-8D5C-5D6D3724F205}" srcOrd="0" destOrd="2" presId="urn:microsoft.com/office/officeart/2005/8/layout/hList1"/>
    <dgm:cxn modelId="{D896BFEC-74AA-45DD-8300-39D893B26C0A}" type="presOf" srcId="{AFB4B9EC-403E-BB4B-AA59-A145769EA740}" destId="{25027D44-D23C-074E-8D5C-5D6D3724F205}" srcOrd="0" destOrd="0" presId="urn:microsoft.com/office/officeart/2005/8/layout/hList1"/>
    <dgm:cxn modelId="{986B2FFD-4FD7-4B55-AE5C-E23C3F36712A}" type="presParOf" srcId="{C9FDA95C-B5F6-5A44-95D9-79C4293FB3C9}" destId="{504620C4-BD10-234D-8F52-359D6E234DB0}" srcOrd="1" destOrd="2" presId="urn:microsoft.com/office/officeart/2005/8/layout/hList1"/>
    <dgm:cxn modelId="{0F8AFC89-8D5F-4C5B-9FEC-75808D7F396E}" type="presOf" srcId="{0A0B284A-1D0B-4A21-A601-2240CF2B568A}" destId="{504620C4-BD10-234D-8F52-359D6E234DB0}" srcOrd="0" destOrd="0" presId="urn:microsoft.com/office/officeart/2005/8/layout/hList1"/>
    <dgm:cxn modelId="{D08E0293-AB01-48A8-A8A0-EE90B324629D}" type="presOf" srcId="{06908575-07CD-4CD2-9CA2-0DD6B4C66268}" destId="{504620C4-BD10-234D-8F52-359D6E234DB0}" srcOrd="0" destOrd="1"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08E4A-1129-4B38-9EC5-8D161261AB11}">
      <dsp:nvSpPr>
        <dsp:cNvPr id="0" name=""/>
        <dsp:cNvSpPr/>
      </dsp:nvSpPr>
      <dsp:spPr>
        <a:xfrm>
          <a:off x="51" y="69472"/>
          <a:ext cx="4931587" cy="4608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baseline="0" dirty="0"/>
            <a:t>Operating at Scale</a:t>
          </a:r>
          <a:endParaRPr lang="en-US" sz="1600" kern="1200" dirty="0"/>
        </a:p>
      </dsp:txBody>
      <dsp:txXfrm>
        <a:off x="51" y="69472"/>
        <a:ext cx="4931587" cy="460800"/>
      </dsp:txXfrm>
    </dsp:sp>
    <dsp:sp modelId="{2F84BF71-C084-4FDE-AF9F-3BE47C9FFBE6}">
      <dsp:nvSpPr>
        <dsp:cNvPr id="0" name=""/>
        <dsp:cNvSpPr/>
      </dsp:nvSpPr>
      <dsp:spPr>
        <a:xfrm>
          <a:off x="51" y="530272"/>
          <a:ext cx="4931587" cy="206424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t>Reduces post-production issues in count and complexity. </a:t>
          </a: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Eliminates design reworks that previously took 20-40% of project time.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Allows aggressive optimizations that are necessary at IOT scale.</a:t>
          </a:r>
        </a:p>
      </dsp:txBody>
      <dsp:txXfrm>
        <a:off x="51" y="530272"/>
        <a:ext cx="4931587" cy="2064240"/>
      </dsp:txXfrm>
    </dsp:sp>
    <dsp:sp modelId="{25027D44-D23C-074E-8D5C-5D6D3724F205}">
      <dsp:nvSpPr>
        <dsp:cNvPr id="0" name=""/>
        <dsp:cNvSpPr/>
      </dsp:nvSpPr>
      <dsp:spPr>
        <a:xfrm>
          <a:off x="5622061" y="69472"/>
          <a:ext cx="4931587" cy="4608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Agility and Clarity</a:t>
          </a:r>
        </a:p>
      </dsp:txBody>
      <dsp:txXfrm>
        <a:off x="5622061" y="69472"/>
        <a:ext cx="4931587" cy="460800"/>
      </dsp:txXfrm>
    </dsp:sp>
    <dsp:sp modelId="{504620C4-BD10-234D-8F52-359D6E234DB0}">
      <dsp:nvSpPr>
        <dsp:cNvPr id="0" name=""/>
        <dsp:cNvSpPr/>
      </dsp:nvSpPr>
      <dsp:spPr>
        <a:xfrm>
          <a:off x="5622061" y="530272"/>
          <a:ext cx="4931587" cy="206424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It’s easier to read, review and iterate over 50 lines of TLA+ than 10 pages of design doc.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Makes cross-component integrations simpler as everyone codes against same specification.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Code reviews use the TLA+ specifications as reference and primarily focus on code quality.  </a:t>
          </a:r>
        </a:p>
      </dsp:txBody>
      <dsp:txXfrm>
        <a:off x="5622061" y="530272"/>
        <a:ext cx="4931587" cy="2064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08E4A-1129-4B38-9EC5-8D161261AB11}">
      <dsp:nvSpPr>
        <dsp:cNvPr id="0" name=""/>
        <dsp:cNvSpPr/>
      </dsp:nvSpPr>
      <dsp:spPr>
        <a:xfrm>
          <a:off x="51" y="69472"/>
          <a:ext cx="4931587" cy="4608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baseline="0" dirty="0"/>
            <a:t>Operating at Scale</a:t>
          </a:r>
          <a:endParaRPr lang="en-US" sz="1600" kern="1200" dirty="0"/>
        </a:p>
      </dsp:txBody>
      <dsp:txXfrm>
        <a:off x="51" y="69472"/>
        <a:ext cx="4931587" cy="460800"/>
      </dsp:txXfrm>
    </dsp:sp>
    <dsp:sp modelId="{2F84BF71-C084-4FDE-AF9F-3BE47C9FFBE6}">
      <dsp:nvSpPr>
        <dsp:cNvPr id="0" name=""/>
        <dsp:cNvSpPr/>
      </dsp:nvSpPr>
      <dsp:spPr>
        <a:xfrm>
          <a:off x="51" y="530272"/>
          <a:ext cx="4931587" cy="206424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t>Reduces post-production issues in count and complexity. </a:t>
          </a: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Eliminates design reworks that previously took 20-40% of project time.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Allows aggressive optimizations that are necessary at IOT scale.</a:t>
          </a:r>
        </a:p>
      </dsp:txBody>
      <dsp:txXfrm>
        <a:off x="51" y="530272"/>
        <a:ext cx="4931587" cy="2064240"/>
      </dsp:txXfrm>
    </dsp:sp>
    <dsp:sp modelId="{25027D44-D23C-074E-8D5C-5D6D3724F205}">
      <dsp:nvSpPr>
        <dsp:cNvPr id="0" name=""/>
        <dsp:cNvSpPr/>
      </dsp:nvSpPr>
      <dsp:spPr>
        <a:xfrm>
          <a:off x="5622061" y="69472"/>
          <a:ext cx="4931587" cy="4608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Agility and Clarity</a:t>
          </a:r>
        </a:p>
      </dsp:txBody>
      <dsp:txXfrm>
        <a:off x="5622061" y="69472"/>
        <a:ext cx="4931587" cy="460800"/>
      </dsp:txXfrm>
    </dsp:sp>
    <dsp:sp modelId="{504620C4-BD10-234D-8F52-359D6E234DB0}">
      <dsp:nvSpPr>
        <dsp:cNvPr id="0" name=""/>
        <dsp:cNvSpPr/>
      </dsp:nvSpPr>
      <dsp:spPr>
        <a:xfrm>
          <a:off x="5622061" y="530272"/>
          <a:ext cx="4931587" cy="206424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It’s easier to read, review and iterate over 50 lines of TLA+ than 10 pages of design doc.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Makes cross-component integrations simpler as everyone codes against same specification.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Code reviews use the TLA+ specifications as reference and primarily focus on code quality.  </a:t>
          </a:r>
        </a:p>
      </dsp:txBody>
      <dsp:txXfrm>
        <a:off x="5622061" y="530272"/>
        <a:ext cx="4931587" cy="20642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2312292"/>
          </a:xfrm>
          <a:prstGeom prst="rect">
            <a:avLst/>
          </a:prstGeom>
        </p:spPr>
        <p:txBody>
          <a:bodyPr vert="horz" lIns="176516" tIns="88258" rIns="176516" bIns="88258" rtlCol="0"/>
          <a:lstStyle>
            <a:lvl1pPr algn="l">
              <a:defRPr sz="2300"/>
            </a:lvl1pPr>
          </a:lstStyle>
          <a:p>
            <a:endParaRPr lang="en-US"/>
          </a:p>
        </p:txBody>
      </p:sp>
      <p:sp>
        <p:nvSpPr>
          <p:cNvPr id="3" name="Date Placeholder 2"/>
          <p:cNvSpPr>
            <a:spLocks noGrp="1"/>
          </p:cNvSpPr>
          <p:nvPr>
            <p:ph type="dt" idx="1"/>
          </p:nvPr>
        </p:nvSpPr>
        <p:spPr>
          <a:xfrm>
            <a:off x="4143587" y="1"/>
            <a:ext cx="3169920" cy="2312292"/>
          </a:xfrm>
          <a:prstGeom prst="rect">
            <a:avLst/>
          </a:prstGeom>
        </p:spPr>
        <p:txBody>
          <a:bodyPr vert="horz" lIns="176516" tIns="88258" rIns="176516" bIns="88258" rtlCol="0"/>
          <a:lstStyle>
            <a:lvl1pPr algn="r">
              <a:defRPr sz="2300"/>
            </a:lvl1pPr>
          </a:lstStyle>
          <a:p>
            <a:fld id="{AFD64107-C179-4C2D-81FA-9A5E53009217}" type="datetimeFigureOut">
              <a:rPr lang="en-US"/>
            </a:fld>
            <a:endParaRPr lang="en-US"/>
          </a:p>
        </p:txBody>
      </p:sp>
      <p:sp>
        <p:nvSpPr>
          <p:cNvPr id="4" name="Slide Image Placeholder 3"/>
          <p:cNvSpPr>
            <a:spLocks noGrp="1" noRot="1" noChangeAspect="1"/>
          </p:cNvSpPr>
          <p:nvPr>
            <p:ph type="sldImg" idx="2"/>
          </p:nvPr>
        </p:nvSpPr>
        <p:spPr>
          <a:xfrm>
            <a:off x="-10166350" y="5761038"/>
            <a:ext cx="27647900" cy="15552737"/>
          </a:xfrm>
          <a:prstGeom prst="rect">
            <a:avLst/>
          </a:prstGeom>
          <a:noFill/>
          <a:ln w="12700">
            <a:solidFill>
              <a:prstClr val="black"/>
            </a:solidFill>
          </a:ln>
        </p:spPr>
        <p:txBody>
          <a:bodyPr vert="horz" lIns="176516" tIns="88258" rIns="176516" bIns="88258" rtlCol="0" anchor="ctr"/>
          <a:lstStyle/>
          <a:p>
            <a:endParaRPr lang="en-US"/>
          </a:p>
        </p:txBody>
      </p:sp>
      <p:sp>
        <p:nvSpPr>
          <p:cNvPr id="5" name="Notes Placeholder 4"/>
          <p:cNvSpPr>
            <a:spLocks noGrp="1"/>
          </p:cNvSpPr>
          <p:nvPr>
            <p:ph type="body" sz="quarter" idx="3"/>
          </p:nvPr>
        </p:nvSpPr>
        <p:spPr>
          <a:xfrm>
            <a:off x="731520" y="22178772"/>
            <a:ext cx="5852160" cy="18146268"/>
          </a:xfrm>
          <a:prstGeom prst="rect">
            <a:avLst/>
          </a:prstGeom>
        </p:spPr>
        <p:txBody>
          <a:bodyPr vert="horz" lIns="176516" tIns="88258" rIns="176516" bIns="8825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43773482"/>
            <a:ext cx="3169920" cy="2312286"/>
          </a:xfrm>
          <a:prstGeom prst="rect">
            <a:avLst/>
          </a:prstGeom>
        </p:spPr>
        <p:txBody>
          <a:bodyPr vert="horz" lIns="176516" tIns="88258" rIns="176516" bIns="88258" rtlCol="0" anchor="b"/>
          <a:lstStyle>
            <a:lvl1pPr algn="l">
              <a:defRPr sz="2300"/>
            </a:lvl1pPr>
          </a:lstStyle>
          <a:p>
            <a:endParaRPr lang="en-US"/>
          </a:p>
        </p:txBody>
      </p:sp>
      <p:sp>
        <p:nvSpPr>
          <p:cNvPr id="7" name="Slide Number Placeholder 6"/>
          <p:cNvSpPr>
            <a:spLocks noGrp="1"/>
          </p:cNvSpPr>
          <p:nvPr>
            <p:ph type="sldNum" sz="quarter" idx="5"/>
          </p:nvPr>
        </p:nvSpPr>
        <p:spPr>
          <a:xfrm>
            <a:off x="4143587" y="43773482"/>
            <a:ext cx="3169920" cy="2312286"/>
          </a:xfrm>
          <a:prstGeom prst="rect">
            <a:avLst/>
          </a:prstGeom>
        </p:spPr>
        <p:txBody>
          <a:bodyPr vert="horz" lIns="176516" tIns="88258" rIns="176516" bIns="88258" rtlCol="0" anchor="b"/>
          <a:lstStyle>
            <a:lvl1pPr algn="r">
              <a:defRPr sz="2300"/>
            </a:lvl1pPr>
          </a:lstStyle>
          <a:p>
            <a:fld id="{D384A879-AEF8-4730-A065-B1573AB11D7A}"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luming dong from ZTE company, China </a:t>
            </a:r>
            <a:endParaRPr lang="en-US" dirty="0"/>
          </a:p>
          <a:p>
            <a:endParaRPr lang="en-US" dirty="0"/>
          </a:p>
          <a:p>
            <a:r>
              <a:rPr lang="en-US" dirty="0"/>
              <a:t>Today I want to talk about how we use TLA+ to specify and verify SDP protocol based zero trust architecture. </a:t>
            </a:r>
            <a:endParaRPr lang="en-US" dirty="0"/>
          </a:p>
        </p:txBody>
      </p:sp>
      <p:sp>
        <p:nvSpPr>
          <p:cNvPr id="4" name="Slide Number Placeholder 3"/>
          <p:cNvSpPr>
            <a:spLocks noGrp="1"/>
          </p:cNvSpPr>
          <p:nvPr>
            <p:ph type="sldNum" sz="quarter" idx="5"/>
          </p:nvPr>
        </p:nvSpPr>
        <p:spPr/>
        <p:txBody>
          <a:bodyPr/>
          <a:lstStyle/>
          <a:p>
            <a:fld id="{D384A879-AEF8-4730-A065-B1573AB11D7A}"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 fix this problem, we propose to optimize the process of "authenticate before connecting" to a scheme of "authenticate and connect simultaneously".</a:t>
            </a:r>
            <a:endParaRPr lang="en-US" b="1" dirty="0"/>
          </a:p>
          <a:p>
            <a:endParaRPr lang="en-US" b="1" dirty="0"/>
          </a:p>
          <a:p>
            <a:r>
              <a:rPr lang="en-US" b="1" dirty="0"/>
              <a:t>That is, when the end user initiates a TCP connection to the target server, the first TCP SYN message will trigger the construction of the SPA authentication request synchronously, and the authentication request carries the exact five-tuple information of the TCP connection, so that an identical five-tuple ACL rule exactly match the access link can be configured on the SDP gateway by SDP controller accordingly.</a:t>
            </a:r>
            <a:endParaRPr lang="en-US" b="1" dirty="0"/>
          </a:p>
          <a:p>
            <a:endParaRPr lang="en-US" b="1" dirty="0"/>
          </a:p>
          <a:p>
            <a:r>
              <a:rPr lang="en-US" b="1" dirty="0"/>
              <a:t>This optimization solution reduces the attack surface by eliminating the excessive service exposure time of the current SDP architecture, so that the ACL rule based admission control is strictly consistent with the legitimate user's actual access.</a:t>
            </a:r>
            <a:endParaRPr lang="en-US" b="1" dirty="0"/>
          </a:p>
          <a:p>
            <a:endParaRPr lang="en-US" b="1" dirty="0"/>
          </a:p>
          <a:p>
            <a:r>
              <a:rPr lang="en-US" b="1" dirty="0"/>
              <a:t>For this optimization scheme, we synchronously updated the formal specification of the system [14] and re-verified the model. The final experiment indicates that our new scheme can mitigate the risk of this vulnerability effectively.</a:t>
            </a:r>
            <a:endParaRPr lang="en-US" b="1" dirty="0"/>
          </a:p>
          <a:p>
            <a:endParaRPr lang="en-US" b="1" dirty="0"/>
          </a:p>
          <a:p>
            <a:endParaRPr lang="en-US" b="1" dirty="0"/>
          </a:p>
          <a:p>
            <a:endParaRPr lang="en-US" b="1" dirty="0"/>
          </a:p>
        </p:txBody>
      </p:sp>
      <p:sp>
        <p:nvSpPr>
          <p:cNvPr id="4" name="Slide Number Placeholder 3"/>
          <p:cNvSpPr>
            <a:spLocks noGrp="1"/>
          </p:cNvSpPr>
          <p:nvPr>
            <p:ph type="sldNum" sz="quarter" idx="10"/>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84A879-AEF8-4730-A065-B1573AB11D7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84A879-AEF8-4730-A065-B1573AB11D7A}"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cs typeface="Calibri" panose="020F0502020204030204"/>
              </a:rPr>
              <a:t>Let’s first understand what are Zero trust and SDP. </a:t>
            </a:r>
            <a:endParaRPr lang="en-US" sz="1200" dirty="0">
              <a:cs typeface="Calibri" panose="020F0502020204030204"/>
            </a:endParaRPr>
          </a:p>
          <a:p>
            <a:endParaRPr lang="en-US" sz="1200" dirty="0">
              <a:cs typeface="Calibri" panose="020F0502020204030204"/>
            </a:endParaRPr>
          </a:p>
          <a:p>
            <a:r>
              <a:rPr lang="en-US" sz="1200" dirty="0">
                <a:cs typeface="Calibri" panose="020F0502020204030204"/>
              </a:rPr>
              <a:t>Zero trust is the term for an evolving set of cybersecurity paradigms that move defenses from static, network- based perimeters to focus on users, assets, and resources,which uses </a:t>
            </a:r>
            <a:endParaRPr lang="en-US" sz="1200" dirty="0">
              <a:cs typeface="Calibri" panose="020F0502020204030204"/>
            </a:endParaRPr>
          </a:p>
          <a:p>
            <a:r>
              <a:rPr lang="en-US" sz="1200" dirty="0">
                <a:cs typeface="Calibri" panose="020F0502020204030204"/>
              </a:rPr>
              <a:t>zero trust principles to plan each access flows.</a:t>
            </a:r>
            <a:endParaRPr lang="en-US" sz="1200" dirty="0">
              <a:cs typeface="Calibri" panose="020F0502020204030204"/>
            </a:endParaRPr>
          </a:p>
          <a:p>
            <a:endParaRPr lang="en-US" sz="1200" dirty="0">
              <a:cs typeface="Calibri" panose="020F0502020204030204"/>
            </a:endParaRPr>
          </a:p>
          <a:p>
            <a:r>
              <a:rPr lang="en-US" sz="1200" dirty="0">
                <a:cs typeface="Calibri" panose="020F0502020204030204"/>
              </a:rPr>
              <a:t>And SDP, which is the abbreviation of “ Software defined Perimeter”,is a prevalent security framework designed by Cloud Security Alliance (CSA) for Zero Trust Network Access (ZTNA) ,</a:t>
            </a:r>
            <a:endParaRPr lang="en-US" sz="1200" dirty="0">
              <a:cs typeface="Calibri" panose="020F0502020204030204"/>
            </a:endParaRPr>
          </a:p>
          <a:p>
            <a:endParaRPr lang="en-US" sz="1200" dirty="0">
              <a:cs typeface="Calibri" panose="020F0502020204030204"/>
            </a:endParaRPr>
          </a:p>
          <a:p>
            <a:r>
              <a:rPr lang="en-US" sz="1200" dirty="0">
                <a:cs typeface="Calibri" panose="020F0502020204030204"/>
              </a:rPr>
              <a:t>it aims to build a virtual boundary for enterprises in a software-defined way in the context of mobile access and cloud computing. </a:t>
            </a:r>
            <a:endParaRPr lang="en-US" sz="1200" dirty="0">
              <a:cs typeface="Calibri" panose="020F0502020204030204"/>
            </a:endParaRPr>
          </a:p>
          <a:p>
            <a:endParaRPr lang="en-US" sz="1200" dirty="0">
              <a:cs typeface="Calibri" panose="020F0502020204030204"/>
            </a:endParaRPr>
          </a:p>
          <a:p>
            <a:r>
              <a:rPr lang="en-US" dirty="0"/>
              <a:t>The SDP architecture separates the security data plane and control plane of network access, making network services concealed for attackers both inside or outside network environments through enforcement of "Authenticate Before Connecting" policy, ensuring that only users with legal identities, authorized terminal devices and secure network environments can access successfully.</a:t>
            </a:r>
            <a:endParaRPr lang="en-US" dirty="0"/>
          </a:p>
          <a:p>
            <a:endParaRPr lang="en-US" dirty="0"/>
          </a:p>
          <a:p>
            <a:r>
              <a:rPr lang="en-US" dirty="0"/>
              <a:t>There are a lot of published studies and reserches about SDP in recent years, but few of them give a rigrous mathematic proof to prove its correctness and security properties, so our work focus on verify its security proerties based on</a:t>
            </a:r>
            <a:endParaRPr lang="en-US" dirty="0"/>
          </a:p>
          <a:p>
            <a:r>
              <a:rPr lang="en-US" dirty="0"/>
              <a:t>the formal specification language TLA+.</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After the SDP controller receives the SPA message from the client and grant its access request, it will instruct the SDP gateway to create a firewall permission rule that matches the client's current access, that is, to allow the admitted client to access the target server through the data plane. Since the gateway takes the "drop by default" firewall policy, attackers and unauthorized users can not detect and access the target server, thus additional network service concealment protection is provided.</a:t>
            </a:r>
            <a:endParaRPr lang="en-US" dirty="0"/>
          </a:p>
        </p:txBody>
      </p:sp>
      <p:sp>
        <p:nvSpPr>
          <p:cNvPr id="4" name="Slide Number Placeholder 3"/>
          <p:cNvSpPr>
            <a:spLocks noGrp="1"/>
          </p:cNvSpPr>
          <p:nvPr>
            <p:ph type="sldNum" sz="quarter" idx="10"/>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mn-ea"/>
              </a:rPr>
              <a:t>First, we bulit an abstract and extensible SDP access control model  to simulate remote access to enterpise's cloud service. This model is defined based on the client-gateway deployment model defined by the CSA specification, with the addition of the attacker's role . </a:t>
            </a:r>
            <a:endParaRPr lang="en-US" dirty="0">
              <a:sym typeface="+mn-ea"/>
            </a:endParaRPr>
          </a:p>
          <a:p>
            <a:endParaRPr lang="en-US" dirty="0">
              <a:sym typeface="+mn-ea"/>
            </a:endParaRPr>
          </a:p>
          <a:p>
            <a:r>
              <a:rPr lang="en-US" dirty="0">
                <a:sym typeface="+mn-ea"/>
              </a:rPr>
              <a:t>The formal specification will describe all the entities' actions and behaviors includes the attacker.</a:t>
            </a:r>
            <a:endParaRPr lang="en-US" dirty="0">
              <a:sym typeface="+mn-ea"/>
            </a:endParaRPr>
          </a:p>
          <a:p>
            <a:endParaRPr lang="en-US" dirty="0">
              <a:sym typeface="+mn-ea"/>
            </a:endParaRPr>
          </a:p>
          <a:p>
            <a:r>
              <a:rPr lang="en-US" dirty="0">
                <a:sym typeface="+mn-ea"/>
              </a:rPr>
              <a:t>In TLA+, the state machine of the entire system can be uniformly described by the temporal formula like Spec.</a:t>
            </a:r>
            <a:endParaRPr lang="en-US" dirty="0">
              <a:sym typeface="+mn-ea"/>
            </a:endParaRPr>
          </a:p>
          <a:p>
            <a:endParaRPr lang="en-US" dirty="0">
              <a:sym typeface="+mn-ea"/>
            </a:endParaRPr>
          </a:p>
          <a:p>
            <a:r>
              <a:rPr lang="en-US" dirty="0">
                <a:sym typeface="+mn-ea"/>
              </a:rPr>
              <a:t>In this formula, Init  is the initial predicate, which describes the initial state of the system, and Next is composed of a series of actions, which defines the next-state relation of the system state machine.</a:t>
            </a:r>
            <a:endParaRPr lang="en-US" dirty="0">
              <a:sym typeface="+mn-ea"/>
            </a:endParaRPr>
          </a:p>
          <a:p>
            <a:endParaRPr lang="en-US" dirty="0">
              <a:sym typeface="+mn-ea"/>
            </a:endParaRPr>
          </a:p>
          <a:p>
            <a:r>
              <a:rPr lang="en-US" dirty="0">
                <a:sym typeface="+mn-ea"/>
              </a:rPr>
              <a:t>And the Next formula can be decomposed into the disjunctions of the actions of the above  entities includes the attacker.</a:t>
            </a:r>
            <a:endParaRPr lang="en-US" dirty="0">
              <a:sym typeface="+mn-ea"/>
            </a:endParaRPr>
          </a:p>
          <a:p>
            <a:endParaRPr lang="en-US" dirty="0">
              <a:sym typeface="+mn-ea"/>
            </a:endParaRPr>
          </a:p>
          <a:p>
            <a:r>
              <a:rPr lang="en-US" dirty="0">
                <a:sym typeface="+mn-ea"/>
              </a:rPr>
              <a:t>After we finish the coding the the spec, we will build model instance and to check if the pre-defined security properties are sataisfied for all the states by model checking,.</a:t>
            </a:r>
            <a:endParaRPr lang="en-US" dirty="0">
              <a:sym typeface="+mn-ea"/>
            </a:endParaRPr>
          </a:p>
          <a:p>
            <a:endParaRPr lang="en-US" dirty="0">
              <a:sym typeface="+mn-ea"/>
            </a:endParaRPr>
          </a:p>
          <a:p>
            <a:endParaRPr lang="en-US" dirty="0">
              <a:sym typeface="+mn-ea"/>
            </a:endParaRPr>
          </a:p>
          <a:p>
            <a:endParaRPr lang="en-US" dirty="0">
              <a:sym typeface="+mn-ea"/>
            </a:endParaRPr>
          </a:p>
          <a:p>
            <a:endParaRPr lang="en-US" dirty="0">
              <a:sym typeface="+mn-ea"/>
            </a:endParaRPr>
          </a:p>
          <a:p>
            <a:r>
              <a:rPr lang="en-US" dirty="0">
                <a:sym typeface="+mn-ea"/>
              </a:rPr>
              <a: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84A879-AEF8-4730-A065-B1573AB11D7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mn-ea"/>
              </a:rPr>
              <a:t>Figure 3 is  the state transiton diagram of the legitimate user. After the Init state, the user will first lauch a single packet authentication process to the SDP controller in control plane,</a:t>
            </a:r>
            <a:endParaRPr lang="en-US" dirty="0">
              <a:sym typeface="+mn-ea"/>
            </a:endParaRPr>
          </a:p>
          <a:p>
            <a:r>
              <a:rPr lang="en-US" dirty="0">
                <a:sym typeface="+mn-ea"/>
              </a:rPr>
              <a:t>Then it will  try to undertake a data access by connecting the target server as a TCP client. </a:t>
            </a:r>
            <a:endParaRPr lang="en-US" dirty="0">
              <a:sym typeface="+mn-ea"/>
            </a:endParaRPr>
          </a:p>
          <a:p>
            <a:endParaRPr lang="en-US" dirty="0">
              <a:sym typeface="+mn-ea"/>
            </a:endParaRPr>
          </a:p>
          <a:p>
            <a:r>
              <a:rPr lang="en-US" dirty="0">
                <a:sym typeface="+mn-ea"/>
              </a:rPr>
              <a:t>Once the  controller authorized its access by inform the SDP gateway to permit its data access, the TCP link between the user and target server will be established, which means a successful</a:t>
            </a:r>
            <a:endParaRPr lang="en-US" dirty="0">
              <a:sym typeface="+mn-ea"/>
            </a:endParaRPr>
          </a:p>
          <a:p>
            <a:r>
              <a:rPr lang="en-US" dirty="0">
                <a:sym typeface="+mn-ea"/>
              </a:rPr>
              <a:t>access, ot its TCP connection will fail due to timeout. So , in the data plane, the legitimate user's actions comply to TCP protocol.</a:t>
            </a:r>
            <a:endParaRPr lang="en-US" dirty="0">
              <a:sym typeface="+mn-ea"/>
            </a:endParaRPr>
          </a:p>
          <a:p>
            <a:endParaRPr lang="en-US" dirty="0">
              <a:sym typeface="+mn-ea"/>
            </a:endParaRPr>
          </a:p>
          <a:p>
            <a:endParaRPr lang="en-US" dirty="0">
              <a:sym typeface="+mn-ea"/>
            </a:endParaRPr>
          </a:p>
          <a:p>
            <a:endParaRPr lang="en-US" dirty="0">
              <a:sym typeface="+mn-ea"/>
            </a:endParaRPr>
          </a:p>
          <a:p>
            <a:endParaRPr lang="en-US" dirty="0">
              <a:sym typeface="+mn-ea"/>
            </a:endParaRPr>
          </a:p>
          <a:p>
            <a:r>
              <a:rPr lang="en-US" dirty="0">
                <a:sym typeface="+mn-ea"/>
              </a:rPr>
              <a: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mn-ea"/>
              </a:rPr>
              <a:t>The attacker located in the same local network with the llegitimate user , hence he can capture the packets between legal user and the remote server by sniffing on the LAN. </a:t>
            </a:r>
            <a:endParaRPr lang="en-US" dirty="0">
              <a:sym typeface="+mn-ea"/>
            </a:endParaRPr>
          </a:p>
          <a:p>
            <a:endParaRPr lang="en-US" dirty="0">
              <a:sym typeface="+mn-ea"/>
            </a:endParaRPr>
          </a:p>
          <a:p>
            <a:r>
              <a:rPr lang="en-US" dirty="0">
                <a:sym typeface="+mn-ea"/>
              </a:rPr>
              <a:t>As a terminal, The attacket  not only inherit almost all the ations of  the legal user, but also can  undertake dedicate attacks based on the captured intelligence.</a:t>
            </a:r>
            <a:endParaRPr lang="en-US" dirty="0">
              <a:sym typeface="+mn-ea"/>
            </a:endParaRPr>
          </a:p>
          <a:p>
            <a:endParaRPr lang="en-US" dirty="0">
              <a:sym typeface="+mn-ea"/>
            </a:endParaRPr>
          </a:p>
          <a:p>
            <a:r>
              <a:rPr lang="en-US" dirty="0">
                <a:sym typeface="+mn-ea"/>
              </a:rPr>
              <a:t>In general,  its attack pattern comply with Dolev-Yao  intruder model, which means the attacker has no pre-shared knowledge about the secret between legal user and the target system,</a:t>
            </a:r>
            <a:endParaRPr lang="en-US" dirty="0">
              <a:sym typeface="+mn-ea"/>
            </a:endParaRPr>
          </a:p>
          <a:p>
            <a:r>
              <a:rPr lang="en-US" dirty="0">
                <a:sym typeface="+mn-ea"/>
              </a:rPr>
              <a:t>but  it can intercept message between them, and hence orchestrate and build attack payload against the target system.</a:t>
            </a:r>
            <a:endParaRPr lang="en-US" dirty="0">
              <a:sym typeface="+mn-ea"/>
            </a:endParaRPr>
          </a:p>
          <a:p>
            <a:endParaRPr lang="en-US" dirty="0">
              <a:sym typeface="+mn-ea"/>
            </a:endParaRPr>
          </a:p>
          <a:p>
            <a:r>
              <a:rPr lang="en-US" dirty="0">
                <a:sym typeface="+mn-ea"/>
              </a:rPr>
              <a:t>On control plane, the attacker  keeps  eavesdropping SPA message, to get the authentication info and the access request info from legal user, and then undertake SPA protocol based Spoof and </a:t>
            </a:r>
            <a:endParaRPr lang="en-US" dirty="0">
              <a:sym typeface="+mn-ea"/>
            </a:endParaRPr>
          </a:p>
          <a:p>
            <a:r>
              <a:rPr lang="en-US" dirty="0">
                <a:sym typeface="+mn-ea"/>
              </a:rPr>
              <a:t>Replay attack randomly.</a:t>
            </a:r>
            <a:endParaRPr lang="en-US" dirty="0">
              <a:sym typeface="+mn-ea"/>
            </a:endParaRPr>
          </a:p>
          <a:p>
            <a:endParaRPr lang="en-US" dirty="0">
              <a:sym typeface="+mn-ea"/>
            </a:endParaRPr>
          </a:p>
          <a:p>
            <a:r>
              <a:rPr lang="en-US" dirty="0">
                <a:sym typeface="+mn-ea"/>
              </a:rPr>
              <a:t>On the Data plane, the  attacker keeps   eavesdropping TCP connecting packets, to capture the new access link info towards the target server, and then undertake service probe attack against the target server.</a:t>
            </a:r>
            <a:endParaRPr lang="en-US" dirty="0">
              <a:sym typeface="+mn-ea"/>
            </a:endParaRPr>
          </a:p>
          <a:p>
            <a:endParaRPr lang="en-US" dirty="0">
              <a:sym typeface="+mn-ea"/>
            </a:endParaRPr>
          </a:p>
          <a:p>
            <a:endParaRPr lang="en-US" dirty="0">
              <a:sym typeface="+mn-ea"/>
            </a:endParaRPr>
          </a:p>
          <a:p>
            <a:endParaRPr lang="en-US" dirty="0">
              <a:sym typeface="+mn-ea"/>
            </a:endParaRPr>
          </a:p>
          <a:p>
            <a:endParaRPr lang="en-US" dirty="0">
              <a:sym typeface="+mn-ea"/>
            </a:endParaRPr>
          </a:p>
          <a:p>
            <a:r>
              <a:rPr lang="en-US" dirty="0">
                <a:sym typeface="+mn-ea"/>
              </a:rPr>
              <a: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formula SvrHidenProperty describes the robustness of network concealment feature of SDP, which asserts that in any circumstance, the attacker can never successfully establish a TCP connection with the target server. </a:t>
            </a:r>
            <a:endParaRPr lang="en-US" dirty="0"/>
          </a:p>
          <a:p>
            <a:endParaRPr lang="en-US" dirty="0"/>
          </a:p>
          <a:p>
            <a:endParaRPr lang="en-US" dirty="0"/>
          </a:p>
          <a:p>
            <a:r>
              <a:rPr lang="en-US" dirty="0"/>
              <a:t>The formula SPA_AntiDosProperty describes the anti-DOS attack criterion of the SDP controller, which asserts that all SPA replays and spoofing attacks from the attacker will eventually successfully identified and prevented by the controller, that is, for both attacker and SDP controller, locally recorded attack log info satisfy eventual consistency. </a:t>
            </a:r>
            <a:endParaRPr lang="en-US" dirty="0"/>
          </a:p>
          <a:p>
            <a:endParaRPr lang="en-US" dirty="0"/>
          </a:p>
          <a:p>
            <a:r>
              <a:rPr lang="en-US" dirty="0"/>
              <a:t> The formula SPA_AvailableProperty describes the correctness criterion of the behavior of the SDP control plane, that is, legitimate user can eventually always be authenticated successfully, and the historical authentication log info recorded by legitimate user, SDP controller and SDP gateway satisfy eventual consistency.</a:t>
            </a:r>
            <a:endParaRPr lang="en-US" dirty="0"/>
          </a:p>
          <a:p>
            <a:endParaRPr lang="en-US" dirty="0"/>
          </a:p>
          <a:p>
            <a:r>
              <a:rPr lang="en-US" dirty="0"/>
              <a:t>UserAccessAvailProperty describes the correctness criterion for the access behavior of the SDP data plane, that is, the data access of legitimate user will either succeed or fail because the TCP link establishment is not initiated in time before the ACL rules generated by SPA authentication aged. The successful access means that both the TCP link resources and states for the user side and the target server side satisfy eventual consistency.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it come to the verification stage.  Here, we construct the corresponding TLC model for the two typical sub-scenarios of whether end users need to remotely access the cloud based network service through Network Address Translation (NAT), and implement the model checking respectively.</a:t>
            </a:r>
            <a:endParaRPr lang="en-US" dirty="0"/>
          </a:p>
          <a:p>
            <a:endParaRPr lang="en-US" dirty="0"/>
          </a:p>
          <a:p>
            <a:r>
              <a:rPr lang="en-US" dirty="0"/>
              <a:t>In the NAT scenario, we must assume  that the legal user and  attacker share the same public IP address but diffirent  UDP/TCP port.</a:t>
            </a:r>
            <a:endParaRPr lang="en-US" dirty="0"/>
          </a:p>
          <a:p>
            <a:endParaRPr lang="en-US" dirty="0"/>
          </a:p>
          <a:p>
            <a:r>
              <a:rPr lang="en-US" b="1" dirty="0"/>
              <a:t>Through verification, we found a vulnerability in the NAT translation scenario,</a:t>
            </a:r>
            <a:endParaRPr lang="en-US" b="1" dirty="0"/>
          </a:p>
          <a:p>
            <a:endParaRPr lang="en-US" b="1" dirty="0"/>
          </a:p>
          <a:p>
            <a:r>
              <a:rPr lang="en-US" b="1" dirty="0"/>
              <a:t>Through analysis, we found that this defect is due to the side effect of the "authenticate before connecting" policy. Since the system cannot predict the detail connection information of subsequent data access during authentication phase, it can only create ACL rules at the IP address granularity on the SDP gateway, and cannot achieve accurate access permission at TCP link granularity. As long as the attacker manage to reuse the same public IP address with the legitimate user, he can break through the protection of the SDP gateway and successfully probe the target service before the ACL rule is aged, thus making the network service concealment mechanism invalid.</a:t>
            </a:r>
            <a:endParaRPr lang="en-US" b="1" dirty="0"/>
          </a:p>
        </p:txBody>
      </p:sp>
      <p:sp>
        <p:nvSpPr>
          <p:cNvPr id="4" name="Slide Number Placeholder 3"/>
          <p:cNvSpPr>
            <a:spLocks noGrp="1"/>
          </p:cNvSpPr>
          <p:nvPr>
            <p:ph type="sldNum" sz="quarter" idx="10"/>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6E8D7C90-2A08-4097-8535-9C36CDD12F18}" type="datetime1">
              <a:rPr lang="en-US" smtClean="0"/>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88263" y="1560033"/>
            <a:ext cx="11018520" cy="553998"/>
          </a:xfrm>
        </p:spPr>
        <p:txBody>
          <a:bodyPr/>
          <a:lstStyle/>
          <a:p>
            <a:r>
              <a:rPr lang="en-US"/>
              <a:t>Click to edit Master title style</a:t>
            </a:r>
            <a:endParaRPr lang="en-US"/>
          </a:p>
        </p:txBody>
      </p:sp>
      <p:sp>
        <p:nvSpPr>
          <p:cNvPr id="3" name="Text Placeholder 3"/>
          <p:cNvSpPr>
            <a:spLocks noGrp="1"/>
          </p:cNvSpPr>
          <p:nvPr>
            <p:ph type="body" sz="quarter" idx="10"/>
          </p:nvPr>
        </p:nvSpPr>
        <p:spPr>
          <a:xfrm>
            <a:off x="585217" y="2114031"/>
            <a:ext cx="10856912" cy="307777"/>
          </a:xfrm>
        </p:spPr>
        <p:txBody>
          <a:bodyPr/>
          <a:lstStyle>
            <a:lvl1pPr marL="0" indent="0" algn="ctr">
              <a:buNone/>
              <a:defRPr sz="2000">
                <a:solidFill>
                  <a:schemeClr val="accent1"/>
                </a:solidFill>
              </a:defRPr>
            </a:lvl1pPr>
            <a:lvl2pPr marL="228600" indent="0">
              <a:buNone/>
              <a:defRPr/>
            </a:lvl2pPr>
          </a:lstStyle>
          <a:p>
            <a:pPr lvl="0"/>
            <a:r>
              <a:rPr lang="en-US"/>
              <a:t>Edit Master text styles</a:t>
            </a:r>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C9835EE4-4613-4449-9D85-BB75B3BB2DC9}" type="datetime1">
              <a:rPr lang="en-US" smtClean="0"/>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0.wmf"/><Relationship Id="rId7" Type="http://schemas.openxmlformats.org/officeDocument/2006/relationships/oleObject" Target="../embeddings/oleObject4.bin"/><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emf"/><Relationship Id="rId13" Type="http://schemas.openxmlformats.org/officeDocument/2006/relationships/notesSlide" Target="../notesSlides/notesSlide4.xml"/><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1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4.emf"/><Relationship Id="rId3" Type="http://schemas.openxmlformats.org/officeDocument/2006/relationships/oleObject" Target="../embeddings/oleObject8.bin"/><Relationship Id="rId2" Type="http://schemas.openxmlformats.org/officeDocument/2006/relationships/image" Target="../media/image23.wmf"/><Relationship Id="rId1"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56515" y="0"/>
            <a:ext cx="7537703" cy="6858000"/>
          </a:xfrm>
          <a:prstGeom prst="rect">
            <a:avLst/>
          </a:prstGeom>
          <a:gradFill>
            <a:gsLst>
              <a:gs pos="0">
                <a:srgbClr val="00B0F0"/>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a:off x="7283450" y="0"/>
            <a:ext cx="4852035" cy="68580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7481188" y="863695"/>
            <a:ext cx="4654295" cy="3779995"/>
          </a:xfrm>
        </p:spPr>
        <p:txBody>
          <a:bodyPr anchor="ctr">
            <a:normAutofit fontScale="90000"/>
            <a:scene3d>
              <a:camera prst="orthographicFront"/>
              <a:lightRig rig="threePt" dir="t"/>
            </a:scene3d>
          </a:bodyPr>
          <a:lstStyle/>
          <a:p>
            <a:pPr algn="ctr"/>
            <a:r>
              <a:rPr lang="en-US" dirty="0">
                <a:solidFill>
                  <a:schemeClr val="tx1"/>
                </a:solidFill>
                <a:effectLst>
                  <a:outerShdw blurRad="38100" dist="19050" dir="2700000" algn="tl" rotWithShape="0">
                    <a:schemeClr val="dk1">
                      <a:alpha val="40000"/>
                    </a:schemeClr>
                  </a:outerShdw>
                </a:effectLst>
              </a:rPr>
              <a:t>Specifying and Verifying SDP Protocol Based Zero Trust Architecture Using TLA+</a:t>
            </a:r>
            <a:br>
              <a:rPr lang="en-US" dirty="0">
                <a:solidFill>
                  <a:schemeClr val="tx1"/>
                </a:solidFill>
                <a:effectLst>
                  <a:outerShdw blurRad="38100" dist="19050" dir="2700000" algn="tl" rotWithShape="0">
                    <a:schemeClr val="dk1">
                      <a:alpha val="40000"/>
                    </a:schemeClr>
                  </a:outerShdw>
                </a:effectLst>
              </a:rPr>
            </a:br>
            <a:br>
              <a:rPr lang="en-US" dirty="0">
                <a:solidFill>
                  <a:schemeClr val="tx1"/>
                </a:solidFill>
                <a:effectLst>
                  <a:outerShdw blurRad="38100" dist="19050" dir="2700000" algn="tl" rotWithShape="0">
                    <a:schemeClr val="dk1">
                      <a:alpha val="40000"/>
                    </a:schemeClr>
                  </a:outerShdw>
                </a:effectLst>
              </a:rPr>
            </a:br>
            <a:r>
              <a:rPr lang="en-US" sz="2220" dirty="0">
                <a:solidFill>
                  <a:schemeClr val="tx1"/>
                </a:solidFill>
                <a:effectLst>
                  <a:outerShdw blurRad="38100" dist="19050" dir="2700000" algn="tl" rotWithShape="0">
                    <a:schemeClr val="dk1">
                      <a:alpha val="40000"/>
                    </a:schemeClr>
                  </a:outerShdw>
                </a:effectLst>
              </a:rPr>
              <a:t>dong.luming@zte.com.cn</a:t>
            </a:r>
            <a:endParaRPr lang="en-US" altLang="zh-CN" sz="2220" dirty="0">
              <a:solidFill>
                <a:schemeClr val="tx1"/>
              </a:solidFill>
              <a:effectLst>
                <a:outerShdw blurRad="38100" dist="19050" dir="2700000" algn="tl" rotWithShape="0">
                  <a:schemeClr val="dk1">
                    <a:alpha val="40000"/>
                  </a:schemeClr>
                </a:outerShdw>
              </a:effectLst>
            </a:endParaRPr>
          </a:p>
        </p:txBody>
      </p:sp>
      <p:sp>
        <p:nvSpPr>
          <p:cNvPr id="22" name="Rectangle 21"/>
          <p:cNvSpPr>
            <a:spLocks noGrp="1" noRot="1" noChangeAspect="1" noMove="1" noResize="1" noEditPoints="1" noAdjustHandles="1" noChangeArrowheads="1" noChangeShapeType="1" noTextEdit="1"/>
          </p:cNvSpPr>
          <p:nvPr/>
        </p:nvSpPr>
        <p:spPr>
          <a:xfrm>
            <a:off x="80527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p:cNvPicPr>
            <a:picLocks noChangeAspect="1"/>
          </p:cNvPicPr>
          <p:nvPr/>
        </p:nvPicPr>
        <p:blipFill>
          <a:blip r:embed="rId1"/>
          <a:stretch>
            <a:fillRect/>
          </a:stretch>
        </p:blipFill>
        <p:spPr>
          <a:xfrm>
            <a:off x="208280" y="95250"/>
            <a:ext cx="7008495" cy="3929380"/>
          </a:xfrm>
          <a:prstGeom prst="rect">
            <a:avLst/>
          </a:prstGeom>
          <a:ln w="12700" cmpd="sng">
            <a:solidFill>
              <a:schemeClr val="accent1">
                <a:shade val="50000"/>
              </a:schemeClr>
            </a:solidFill>
            <a:prstDash val="sysDot"/>
          </a:ln>
        </p:spPr>
      </p:pic>
      <p:pic>
        <p:nvPicPr>
          <p:cNvPr id="15" name="图片 14"/>
          <p:cNvPicPr>
            <a:picLocks noChangeAspect="1"/>
          </p:cNvPicPr>
          <p:nvPr/>
        </p:nvPicPr>
        <p:blipFill>
          <a:blip r:embed="rId2"/>
          <a:stretch>
            <a:fillRect/>
          </a:stretch>
        </p:blipFill>
        <p:spPr>
          <a:xfrm>
            <a:off x="4206875" y="4104640"/>
            <a:ext cx="2324100" cy="2186940"/>
          </a:xfrm>
          <a:prstGeom prst="rect">
            <a:avLst/>
          </a:prstGeom>
        </p:spPr>
      </p:pic>
      <p:pic>
        <p:nvPicPr>
          <p:cNvPr id="14" name="图片 13"/>
          <p:cNvPicPr>
            <a:picLocks noChangeAspect="1"/>
          </p:cNvPicPr>
          <p:nvPr/>
        </p:nvPicPr>
        <p:blipFill>
          <a:blip r:embed="rId3"/>
          <a:stretch>
            <a:fillRect/>
          </a:stretch>
        </p:blipFill>
        <p:spPr>
          <a:xfrm>
            <a:off x="1587500" y="4122420"/>
            <a:ext cx="2132965" cy="2187575"/>
          </a:xfrm>
          <a:prstGeom prst="rect">
            <a:avLst/>
          </a:prstGeom>
        </p:spPr>
      </p:pic>
      <p:sp>
        <p:nvSpPr>
          <p:cNvPr id="35" name="文本框 73"/>
          <p:cNvSpPr txBox="1"/>
          <p:nvPr/>
        </p:nvSpPr>
        <p:spPr>
          <a:xfrm>
            <a:off x="3681730" y="5043170"/>
            <a:ext cx="560705" cy="275590"/>
          </a:xfrm>
          <a:prstGeom prst="rect">
            <a:avLst/>
          </a:prstGeom>
          <a:noFill/>
        </p:spPr>
        <p:txBody>
          <a:bodyPr wrap="square" rtlCol="0">
            <a:spAutoFit/>
          </a:bodyPr>
          <a:p>
            <a:pPr algn="ctr"/>
            <a:r>
              <a:rPr lang="en-US" sz="1200" b="1" dirty="0">
                <a:solidFill>
                  <a:srgbClr val="FF0000"/>
                </a:solidFill>
                <a:latin typeface="+mn-ea"/>
                <a:ea typeface="+mn-ea"/>
              </a:rPr>
              <a:t>VS</a:t>
            </a:r>
            <a:endParaRPr lang="en-US" sz="1200" b="1" dirty="0">
              <a:solidFill>
                <a:srgbClr val="FF0000"/>
              </a:solidFill>
              <a:latin typeface="+mn-ea"/>
              <a:ea typeface="+mn-ea"/>
            </a:endParaRPr>
          </a:p>
        </p:txBody>
      </p:sp>
      <p:sp>
        <p:nvSpPr>
          <p:cNvPr id="10" name="文本框 73"/>
          <p:cNvSpPr txBox="1"/>
          <p:nvPr/>
        </p:nvSpPr>
        <p:spPr>
          <a:xfrm>
            <a:off x="1760220" y="6299200"/>
            <a:ext cx="2322830" cy="306705"/>
          </a:xfrm>
          <a:prstGeom prst="rect">
            <a:avLst/>
          </a:prstGeom>
          <a:noFill/>
        </p:spPr>
        <p:txBody>
          <a:bodyPr wrap="square" rtlCol="0">
            <a:spAutoFit/>
          </a:bodyPr>
          <a:p>
            <a:pPr algn="ctr"/>
            <a:r>
              <a:rPr lang="en-US" altLang="zh-CN" sz="1400" b="1" dirty="0">
                <a:solidFill>
                  <a:srgbClr val="00B050"/>
                </a:solidFill>
                <a:latin typeface="+mn-ea"/>
                <a:ea typeface="+mn-ea"/>
              </a:rPr>
              <a:t>Traditional Test</a:t>
            </a:r>
            <a:endParaRPr lang="en-US" sz="1400" b="1" dirty="0">
              <a:solidFill>
                <a:srgbClr val="FF0000"/>
              </a:solidFill>
              <a:latin typeface="+mn-ea"/>
              <a:ea typeface="+mn-ea"/>
            </a:endParaRPr>
          </a:p>
        </p:txBody>
      </p:sp>
      <p:sp>
        <p:nvSpPr>
          <p:cNvPr id="27" name="文本框 73"/>
          <p:cNvSpPr txBox="1"/>
          <p:nvPr/>
        </p:nvSpPr>
        <p:spPr>
          <a:xfrm>
            <a:off x="4354830" y="6311900"/>
            <a:ext cx="2322830" cy="521970"/>
          </a:xfrm>
          <a:prstGeom prst="rect">
            <a:avLst/>
          </a:prstGeom>
          <a:noFill/>
        </p:spPr>
        <p:txBody>
          <a:bodyPr wrap="square" rtlCol="0">
            <a:spAutoFit/>
          </a:bodyPr>
          <a:p>
            <a:pPr algn="ctr"/>
            <a:r>
              <a:rPr lang="en-US" altLang="zh-CN" sz="1400" b="1" dirty="0">
                <a:solidFill>
                  <a:srgbClr val="00B050"/>
                </a:solidFill>
                <a:latin typeface="+mn-ea"/>
                <a:ea typeface="+mn-ea"/>
              </a:rPr>
              <a:t>Formal verification</a:t>
            </a:r>
            <a:endParaRPr lang="zh-CN" altLang="en-US" sz="1400" b="1" dirty="0">
              <a:latin typeface="+mn-ea"/>
              <a:ea typeface="+mn-ea"/>
            </a:endParaRPr>
          </a:p>
          <a:p>
            <a:pPr algn="ctr"/>
            <a:endParaRPr lang="zh-CN" altLang="en-US" sz="1400" b="1" dirty="0">
              <a:solidFill>
                <a:schemeClr val="accent1">
                  <a:lumMod val="50000"/>
                </a:schemeClr>
              </a:solidFill>
              <a:latin typeface="+mn-ea"/>
              <a:ea typeface="+mn-ea"/>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65150" y="45085"/>
            <a:ext cx="5134610" cy="368300"/>
          </a:xfrm>
          <a:prstGeom prst="rect">
            <a:avLst/>
          </a:prstGeom>
          <a:noFill/>
        </p:spPr>
        <p:txBody>
          <a:bodyPr wrap="square" rtlCol="0">
            <a:spAutoFit/>
          </a:bodyPr>
          <a:p>
            <a:r>
              <a:rPr lang="en-US" altLang="zh-CN"/>
              <a:t>     Improvement and re-verification</a:t>
            </a:r>
            <a:endParaRPr lang="en-US" altLang="zh-CN"/>
          </a:p>
        </p:txBody>
      </p:sp>
      <p:graphicFrame>
        <p:nvGraphicFramePr>
          <p:cNvPr id="2" name="对象 -2147482611"/>
          <p:cNvGraphicFramePr/>
          <p:nvPr/>
        </p:nvGraphicFramePr>
        <p:xfrm>
          <a:off x="1162050" y="1689735"/>
          <a:ext cx="7502525" cy="3636010"/>
        </p:xfrm>
        <a:graphic>
          <a:graphicData uri="http://schemas.openxmlformats.org/presentationml/2006/ole">
            <mc:AlternateContent xmlns:mc="http://schemas.openxmlformats.org/markup-compatibility/2006">
              <mc:Choice xmlns:v="urn:schemas-microsoft-com:vml" Requires="v">
                <p:oleObj spid="_x0000_s3076" name="" r:id="rId1" imgW="5570220" imgH="2417445" progId="Visio.Drawing.11">
                  <p:embed/>
                </p:oleObj>
              </mc:Choice>
              <mc:Fallback>
                <p:oleObj name="" r:id="rId1" imgW="5570220" imgH="2417445" progId="Visio.Drawing.11">
                  <p:embed/>
                  <p:pic>
                    <p:nvPicPr>
                      <p:cNvPr id="0" name="图片 3075"/>
                      <p:cNvPicPr/>
                      <p:nvPr/>
                    </p:nvPicPr>
                    <p:blipFill>
                      <a:blip r:embed="rId2"/>
                      <a:stretch>
                        <a:fillRect/>
                      </a:stretch>
                    </p:blipFill>
                    <p:spPr>
                      <a:xfrm>
                        <a:off x="1162050" y="1689735"/>
                        <a:ext cx="7502525" cy="3636010"/>
                      </a:xfrm>
                      <a:prstGeom prst="rect">
                        <a:avLst/>
                      </a:prstGeom>
                      <a:noFill/>
                      <a:ln w="38100">
                        <a:noFill/>
                        <a:miter/>
                      </a:ln>
                    </p:spPr>
                  </p:pic>
                </p:oleObj>
              </mc:Fallback>
            </mc:AlternateContent>
          </a:graphicData>
        </a:graphic>
      </p:graphicFrame>
      <p:sp>
        <p:nvSpPr>
          <p:cNvPr id="3" name="文本框 2"/>
          <p:cNvSpPr txBox="1"/>
          <p:nvPr/>
        </p:nvSpPr>
        <p:spPr>
          <a:xfrm>
            <a:off x="9066530" y="3039745"/>
            <a:ext cx="2202815" cy="922020"/>
          </a:xfrm>
          <a:prstGeom prst="rect">
            <a:avLst/>
          </a:prstGeom>
          <a:noFill/>
        </p:spPr>
        <p:txBody>
          <a:bodyPr wrap="square" rtlCol="0">
            <a:spAutoFit/>
          </a:bodyPr>
          <a:p>
            <a:r>
              <a:rPr lang="en-US" altLang="zh-CN"/>
              <a:t>eliminate addtional service exposure window.</a:t>
            </a:r>
            <a:endParaRPr lang="en-US" altLang="zh-CN"/>
          </a:p>
        </p:txBody>
      </p:sp>
      <p:cxnSp>
        <p:nvCxnSpPr>
          <p:cNvPr id="5" name="直接箭头连接符 4"/>
          <p:cNvCxnSpPr/>
          <p:nvPr/>
        </p:nvCxnSpPr>
        <p:spPr>
          <a:xfrm>
            <a:off x="3331210" y="3178175"/>
            <a:ext cx="3334385" cy="8255"/>
          </a:xfrm>
          <a:prstGeom prst="straightConnector1">
            <a:avLst/>
          </a:prstGeom>
          <a:ln w="28575"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665595" y="2997835"/>
            <a:ext cx="1560830" cy="275590"/>
          </a:xfrm>
          <a:prstGeom prst="rect">
            <a:avLst/>
          </a:prstGeom>
          <a:noFill/>
        </p:spPr>
        <p:txBody>
          <a:bodyPr wrap="square" rtlCol="0">
            <a:spAutoFit/>
          </a:bodyPr>
          <a:p>
            <a:r>
              <a:rPr lang="en-US" altLang="zh-CN" sz="1200">
                <a:solidFill>
                  <a:srgbClr val="FF0000"/>
                </a:solidFill>
              </a:rPr>
              <a:t>Access denied</a:t>
            </a:r>
            <a:endParaRPr lang="en-US" altLang="zh-CN" sz="12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899146"/>
            <a:ext cx="10993549" cy="1475013"/>
          </a:xfrm>
        </p:spPr>
        <p:txBody>
          <a:bodyPr/>
          <a:lstStyle/>
          <a:p>
            <a:r>
              <a:rPr lang="en-US"/>
              <a:t>CONCLUSIONS</a:t>
            </a:r>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graphicFrame>
        <p:nvGraphicFramePr>
          <p:cNvPr id="5" name="Diagram 4"/>
          <p:cNvGraphicFramePr/>
          <p:nvPr/>
        </p:nvGraphicFramePr>
        <p:xfrm>
          <a:off x="742950" y="3347325"/>
          <a:ext cx="10553700" cy="266398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7" name="Group 6"/>
          <p:cNvGrpSpPr/>
          <p:nvPr/>
        </p:nvGrpSpPr>
        <p:grpSpPr>
          <a:xfrm>
            <a:off x="7741437" y="719667"/>
            <a:ext cx="3960178" cy="308485"/>
            <a:chOff x="3045369" y="1267385"/>
            <a:chExt cx="6232695" cy="414303"/>
          </a:xfrm>
        </p:grpSpPr>
        <p:grpSp>
          <p:nvGrpSpPr>
            <p:cNvPr id="8" name="Group 196"/>
            <p:cNvGrpSpPr>
              <a:grpSpLocks noChangeAspect="1"/>
            </p:cNvGrpSpPr>
            <p:nvPr/>
          </p:nvGrpSpPr>
          <p:grpSpPr bwMode="auto">
            <a:xfrm>
              <a:off x="5129206" y="1267385"/>
              <a:ext cx="206310" cy="393126"/>
              <a:chOff x="7261" y="805"/>
              <a:chExt cx="127" cy="242"/>
            </a:xfrm>
          </p:grpSpPr>
          <p:sp>
            <p:nvSpPr>
              <p:cNvPr id="42" name="Freeform 197"/>
              <p:cNvSpPr/>
              <p:nvPr/>
            </p:nvSpPr>
            <p:spPr bwMode="auto">
              <a:xfrm>
                <a:off x="7323" y="805"/>
                <a:ext cx="65" cy="194"/>
              </a:xfrm>
              <a:custGeom>
                <a:avLst/>
                <a:gdLst>
                  <a:gd name="T0" fmla="*/ 90 w 90"/>
                  <a:gd name="T1" fmla="*/ 166 h 268"/>
                  <a:gd name="T2" fmla="*/ 90 w 90"/>
                  <a:gd name="T3" fmla="*/ 46 h 268"/>
                  <a:gd name="T4" fmla="*/ 45 w 90"/>
                  <a:gd name="T5" fmla="*/ 0 h 268"/>
                  <a:gd name="T6" fmla="*/ 0 w 90"/>
                  <a:gd name="T7" fmla="*/ 46 h 268"/>
                  <a:gd name="T8" fmla="*/ 0 w 90"/>
                  <a:gd name="T9" fmla="*/ 268 h 268"/>
                </a:gdLst>
                <a:ahLst/>
                <a:cxnLst>
                  <a:cxn ang="0">
                    <a:pos x="T0" y="T1"/>
                  </a:cxn>
                  <a:cxn ang="0">
                    <a:pos x="T2" y="T3"/>
                  </a:cxn>
                  <a:cxn ang="0">
                    <a:pos x="T4" y="T5"/>
                  </a:cxn>
                  <a:cxn ang="0">
                    <a:pos x="T6" y="T7"/>
                  </a:cxn>
                  <a:cxn ang="0">
                    <a:pos x="T8" y="T9"/>
                  </a:cxn>
                </a:cxnLst>
                <a:rect l="0" t="0" r="r" b="b"/>
                <a:pathLst>
                  <a:path w="90" h="268">
                    <a:moveTo>
                      <a:pt x="90" y="166"/>
                    </a:moveTo>
                    <a:cubicBezTo>
                      <a:pt x="90" y="46"/>
                      <a:pt x="90" y="46"/>
                      <a:pt x="90" y="46"/>
                    </a:cubicBezTo>
                    <a:cubicBezTo>
                      <a:pt x="90" y="20"/>
                      <a:pt x="70" y="0"/>
                      <a:pt x="45" y="0"/>
                    </a:cubicBezTo>
                    <a:cubicBezTo>
                      <a:pt x="20" y="0"/>
                      <a:pt x="0" y="20"/>
                      <a:pt x="0" y="46"/>
                    </a:cubicBezTo>
                    <a:cubicBezTo>
                      <a:pt x="0" y="268"/>
                      <a:pt x="0" y="268"/>
                      <a:pt x="0" y="268"/>
                    </a:cubicBezTo>
                  </a:path>
                </a:pathLst>
              </a:cu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3" name="Freeform 198"/>
              <p:cNvSpPr/>
              <p:nvPr/>
            </p:nvSpPr>
            <p:spPr bwMode="auto">
              <a:xfrm>
                <a:off x="7261" y="805"/>
                <a:ext cx="95" cy="194"/>
              </a:xfrm>
              <a:custGeom>
                <a:avLst/>
                <a:gdLst>
                  <a:gd name="T0" fmla="*/ 131 w 131"/>
                  <a:gd name="T1" fmla="*/ 0 h 268"/>
                  <a:gd name="T2" fmla="*/ 45 w 131"/>
                  <a:gd name="T3" fmla="*/ 0 h 268"/>
                  <a:gd name="T4" fmla="*/ 0 w 131"/>
                  <a:gd name="T5" fmla="*/ 46 h 268"/>
                  <a:gd name="T6" fmla="*/ 0 w 131"/>
                  <a:gd name="T7" fmla="*/ 268 h 268"/>
                </a:gdLst>
                <a:ahLst/>
                <a:cxnLst>
                  <a:cxn ang="0">
                    <a:pos x="T0" y="T1"/>
                  </a:cxn>
                  <a:cxn ang="0">
                    <a:pos x="T2" y="T3"/>
                  </a:cxn>
                  <a:cxn ang="0">
                    <a:pos x="T4" y="T5"/>
                  </a:cxn>
                  <a:cxn ang="0">
                    <a:pos x="T6" y="T7"/>
                  </a:cxn>
                </a:cxnLst>
                <a:rect l="0" t="0" r="r" b="b"/>
                <a:pathLst>
                  <a:path w="131" h="268">
                    <a:moveTo>
                      <a:pt x="131" y="0"/>
                    </a:moveTo>
                    <a:cubicBezTo>
                      <a:pt x="45" y="0"/>
                      <a:pt x="45" y="0"/>
                      <a:pt x="45" y="0"/>
                    </a:cubicBezTo>
                    <a:cubicBezTo>
                      <a:pt x="20" y="0"/>
                      <a:pt x="0" y="20"/>
                      <a:pt x="0" y="46"/>
                    </a:cubicBezTo>
                    <a:cubicBezTo>
                      <a:pt x="0" y="268"/>
                      <a:pt x="0" y="268"/>
                      <a:pt x="0" y="268"/>
                    </a:cubicBezTo>
                  </a:path>
                </a:pathLst>
              </a:cu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4" name="Freeform 199"/>
              <p:cNvSpPr/>
              <p:nvPr/>
            </p:nvSpPr>
            <p:spPr bwMode="auto">
              <a:xfrm>
                <a:off x="7322" y="992"/>
                <a:ext cx="66" cy="55"/>
              </a:xfrm>
              <a:custGeom>
                <a:avLst/>
                <a:gdLst>
                  <a:gd name="T0" fmla="*/ 91 w 91"/>
                  <a:gd name="T1" fmla="*/ 0 h 77"/>
                  <a:gd name="T2" fmla="*/ 91 w 91"/>
                  <a:gd name="T3" fmla="*/ 32 h 77"/>
                  <a:gd name="T4" fmla="*/ 46 w 91"/>
                  <a:gd name="T5" fmla="*/ 77 h 77"/>
                  <a:gd name="T6" fmla="*/ 0 w 91"/>
                  <a:gd name="T7" fmla="*/ 32 h 77"/>
                  <a:gd name="T8" fmla="*/ 0 w 91"/>
                  <a:gd name="T9" fmla="*/ 6 h 77"/>
                </a:gdLst>
                <a:ahLst/>
                <a:cxnLst>
                  <a:cxn ang="0">
                    <a:pos x="T0" y="T1"/>
                  </a:cxn>
                  <a:cxn ang="0">
                    <a:pos x="T2" y="T3"/>
                  </a:cxn>
                  <a:cxn ang="0">
                    <a:pos x="T4" y="T5"/>
                  </a:cxn>
                  <a:cxn ang="0">
                    <a:pos x="T6" y="T7"/>
                  </a:cxn>
                  <a:cxn ang="0">
                    <a:pos x="T8" y="T9"/>
                  </a:cxn>
                </a:cxnLst>
                <a:rect l="0" t="0" r="r" b="b"/>
                <a:pathLst>
                  <a:path w="91" h="77">
                    <a:moveTo>
                      <a:pt x="91" y="0"/>
                    </a:moveTo>
                    <a:cubicBezTo>
                      <a:pt x="91" y="32"/>
                      <a:pt x="91" y="32"/>
                      <a:pt x="91" y="32"/>
                    </a:cubicBezTo>
                    <a:cubicBezTo>
                      <a:pt x="91" y="57"/>
                      <a:pt x="71" y="77"/>
                      <a:pt x="46" y="77"/>
                    </a:cubicBezTo>
                    <a:cubicBezTo>
                      <a:pt x="21" y="77"/>
                      <a:pt x="0" y="57"/>
                      <a:pt x="0" y="32"/>
                    </a:cubicBezTo>
                    <a:cubicBezTo>
                      <a:pt x="0" y="6"/>
                      <a:pt x="0" y="6"/>
                      <a:pt x="0" y="6"/>
                    </a:cubicBezTo>
                  </a:path>
                </a:pathLst>
              </a:cu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5" name="Freeform 200"/>
              <p:cNvSpPr/>
              <p:nvPr/>
            </p:nvSpPr>
            <p:spPr bwMode="auto">
              <a:xfrm>
                <a:off x="7261" y="996"/>
                <a:ext cx="95" cy="51"/>
              </a:xfrm>
              <a:custGeom>
                <a:avLst/>
                <a:gdLst>
                  <a:gd name="T0" fmla="*/ 131 w 131"/>
                  <a:gd name="T1" fmla="*/ 71 h 71"/>
                  <a:gd name="T2" fmla="*/ 45 w 131"/>
                  <a:gd name="T3" fmla="*/ 71 h 71"/>
                  <a:gd name="T4" fmla="*/ 0 w 131"/>
                  <a:gd name="T5" fmla="*/ 26 h 71"/>
                  <a:gd name="T6" fmla="*/ 0 w 131"/>
                  <a:gd name="T7" fmla="*/ 0 h 71"/>
                </a:gdLst>
                <a:ahLst/>
                <a:cxnLst>
                  <a:cxn ang="0">
                    <a:pos x="T0" y="T1"/>
                  </a:cxn>
                  <a:cxn ang="0">
                    <a:pos x="T2" y="T3"/>
                  </a:cxn>
                  <a:cxn ang="0">
                    <a:pos x="T4" y="T5"/>
                  </a:cxn>
                  <a:cxn ang="0">
                    <a:pos x="T6" y="T7"/>
                  </a:cxn>
                </a:cxnLst>
                <a:rect l="0" t="0" r="r" b="b"/>
                <a:pathLst>
                  <a:path w="131" h="71">
                    <a:moveTo>
                      <a:pt x="131" y="71"/>
                    </a:moveTo>
                    <a:cubicBezTo>
                      <a:pt x="45" y="71"/>
                      <a:pt x="45" y="71"/>
                      <a:pt x="45" y="71"/>
                    </a:cubicBezTo>
                    <a:cubicBezTo>
                      <a:pt x="20" y="71"/>
                      <a:pt x="0" y="51"/>
                      <a:pt x="0" y="26"/>
                    </a:cubicBezTo>
                    <a:cubicBezTo>
                      <a:pt x="0" y="0"/>
                      <a:pt x="0" y="0"/>
                      <a:pt x="0" y="0"/>
                    </a:cubicBezTo>
                  </a:path>
                </a:pathLst>
              </a:cu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6" name="Oval 201"/>
              <p:cNvSpPr>
                <a:spLocks noChangeArrowheads="1"/>
              </p:cNvSpPr>
              <p:nvPr/>
            </p:nvSpPr>
            <p:spPr bwMode="auto">
              <a:xfrm>
                <a:off x="7287" y="878"/>
                <a:ext cx="9" cy="8"/>
              </a:xfrm>
              <a:prstGeom prst="ellipse">
                <a:avLst/>
              </a:pr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7" name="Oval 202"/>
              <p:cNvSpPr>
                <a:spLocks noChangeArrowheads="1"/>
              </p:cNvSpPr>
              <p:nvPr/>
            </p:nvSpPr>
            <p:spPr bwMode="auto">
              <a:xfrm>
                <a:off x="7287" y="923"/>
                <a:ext cx="9" cy="8"/>
              </a:xfrm>
              <a:prstGeom prst="ellipse">
                <a:avLst/>
              </a:pr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8" name="Oval 203"/>
              <p:cNvSpPr>
                <a:spLocks noChangeArrowheads="1"/>
              </p:cNvSpPr>
              <p:nvPr/>
            </p:nvSpPr>
            <p:spPr bwMode="auto">
              <a:xfrm>
                <a:off x="7287" y="967"/>
                <a:ext cx="9" cy="8"/>
              </a:xfrm>
              <a:prstGeom prst="ellipse">
                <a:avLst/>
              </a:pr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
          <p:nvSpPr>
            <p:cNvPr id="9" name="Freeform 5"/>
            <p:cNvSpPr>
              <a:spLocks noEditPoints="1"/>
            </p:cNvSpPr>
            <p:nvPr/>
          </p:nvSpPr>
          <p:spPr bwMode="auto">
            <a:xfrm>
              <a:off x="4423805" y="1356882"/>
              <a:ext cx="410873" cy="214135"/>
            </a:xfrm>
            <a:custGeom>
              <a:avLst/>
              <a:gdLst>
                <a:gd name="T0" fmla="*/ 1751 w 3752"/>
                <a:gd name="T1" fmla="*/ 500 h 2002"/>
                <a:gd name="T2" fmla="*/ 2001 w 3752"/>
                <a:gd name="T3" fmla="*/ 500 h 2002"/>
                <a:gd name="T4" fmla="*/ 0 w 3752"/>
                <a:gd name="T5" fmla="*/ 885 h 2002"/>
                <a:gd name="T6" fmla="*/ 170 w 3752"/>
                <a:gd name="T7" fmla="*/ 940 h 2002"/>
                <a:gd name="T8" fmla="*/ 1336 w 3752"/>
                <a:gd name="T9" fmla="*/ 1124 h 2002"/>
                <a:gd name="T10" fmla="*/ 2493 w 3752"/>
                <a:gd name="T11" fmla="*/ 943 h 2002"/>
                <a:gd name="T12" fmla="*/ 3554 w 3752"/>
                <a:gd name="T13" fmla="*/ 409 h 2002"/>
                <a:gd name="T14" fmla="*/ 3699 w 3752"/>
                <a:gd name="T15" fmla="*/ 305 h 2002"/>
                <a:gd name="T16" fmla="*/ 1 w 3752"/>
                <a:gd name="T17" fmla="*/ 1003 h 2002"/>
                <a:gd name="T18" fmla="*/ 305 w 3752"/>
                <a:gd name="T19" fmla="*/ 1697 h 2002"/>
                <a:gd name="T20" fmla="*/ 1042 w 3752"/>
                <a:gd name="T21" fmla="*/ 2002 h 2002"/>
                <a:gd name="T22" fmla="*/ 1200 w 3752"/>
                <a:gd name="T23" fmla="*/ 2002 h 2002"/>
                <a:gd name="T24" fmla="*/ 1356 w 3752"/>
                <a:gd name="T25" fmla="*/ 1948 h 2002"/>
                <a:gd name="T26" fmla="*/ 1612 w 3752"/>
                <a:gd name="T27" fmla="*/ 1745 h 2002"/>
                <a:gd name="T28" fmla="*/ 1876 w 3752"/>
                <a:gd name="T29" fmla="*/ 1638 h 2002"/>
                <a:gd name="T30" fmla="*/ 2140 w 3752"/>
                <a:gd name="T31" fmla="*/ 1745 h 2002"/>
                <a:gd name="T32" fmla="*/ 2396 w 3752"/>
                <a:gd name="T33" fmla="*/ 1948 h 2002"/>
                <a:gd name="T34" fmla="*/ 2552 w 3752"/>
                <a:gd name="T35" fmla="*/ 2002 h 2002"/>
                <a:gd name="T36" fmla="*/ 2710 w 3752"/>
                <a:gd name="T37" fmla="*/ 2002 h 2002"/>
                <a:gd name="T38" fmla="*/ 3447 w 3752"/>
                <a:gd name="T39" fmla="*/ 1697 h 2002"/>
                <a:gd name="T40" fmla="*/ 3752 w 3752"/>
                <a:gd name="T41" fmla="*/ 960 h 2002"/>
                <a:gd name="T42" fmla="*/ 3752 w 3752"/>
                <a:gd name="T43" fmla="*/ 885 h 2002"/>
                <a:gd name="T44" fmla="*/ 3752 w 3752"/>
                <a:gd name="T45" fmla="*/ 459 h 2002"/>
                <a:gd name="T46" fmla="*/ 3682 w 3752"/>
                <a:gd name="T47" fmla="*/ 286 h 2002"/>
                <a:gd name="T48" fmla="*/ 3681 w 3752"/>
                <a:gd name="T49" fmla="*/ 285 h 2002"/>
                <a:gd name="T50" fmla="*/ 3564 w 3752"/>
                <a:gd name="T51" fmla="*/ 206 h 2002"/>
                <a:gd name="T52" fmla="*/ 3559 w 3752"/>
                <a:gd name="T53" fmla="*/ 204 h 2002"/>
                <a:gd name="T54" fmla="*/ 1876 w 3752"/>
                <a:gd name="T55" fmla="*/ 0 h 2002"/>
                <a:gd name="T56" fmla="*/ 188 w 3752"/>
                <a:gd name="T57" fmla="*/ 206 h 2002"/>
                <a:gd name="T58" fmla="*/ 71 w 3752"/>
                <a:gd name="T59" fmla="*/ 285 h 2002"/>
                <a:gd name="T60" fmla="*/ 70 w 3752"/>
                <a:gd name="T61" fmla="*/ 286 h 2002"/>
                <a:gd name="T62" fmla="*/ 0 w 3752"/>
                <a:gd name="T63" fmla="*/ 459 h 2002"/>
                <a:gd name="T64" fmla="*/ 0 w 3752"/>
                <a:gd name="T65" fmla="*/ 885 h 2002"/>
                <a:gd name="T66" fmla="*/ 1 w 3752"/>
                <a:gd name="T67" fmla="*/ 1003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52" h="2002">
                  <a:moveTo>
                    <a:pt x="1751" y="500"/>
                  </a:moveTo>
                  <a:cubicBezTo>
                    <a:pt x="2001" y="500"/>
                    <a:pt x="2001" y="500"/>
                    <a:pt x="2001" y="500"/>
                  </a:cubicBezTo>
                  <a:moveTo>
                    <a:pt x="0" y="885"/>
                  </a:moveTo>
                  <a:cubicBezTo>
                    <a:pt x="170" y="940"/>
                    <a:pt x="170" y="940"/>
                    <a:pt x="170" y="940"/>
                  </a:cubicBezTo>
                  <a:cubicBezTo>
                    <a:pt x="549" y="1062"/>
                    <a:pt x="942" y="1124"/>
                    <a:pt x="1336" y="1124"/>
                  </a:cubicBezTo>
                  <a:cubicBezTo>
                    <a:pt x="1729" y="1124"/>
                    <a:pt x="2118" y="1063"/>
                    <a:pt x="2493" y="943"/>
                  </a:cubicBezTo>
                  <a:cubicBezTo>
                    <a:pt x="2872" y="822"/>
                    <a:pt x="3229" y="642"/>
                    <a:pt x="3554" y="409"/>
                  </a:cubicBezTo>
                  <a:cubicBezTo>
                    <a:pt x="3699" y="305"/>
                    <a:pt x="3699" y="305"/>
                    <a:pt x="3699" y="305"/>
                  </a:cubicBezTo>
                  <a:moveTo>
                    <a:pt x="1" y="1003"/>
                  </a:moveTo>
                  <a:cubicBezTo>
                    <a:pt x="12" y="1265"/>
                    <a:pt x="119" y="1510"/>
                    <a:pt x="305" y="1697"/>
                  </a:cubicBezTo>
                  <a:cubicBezTo>
                    <a:pt x="502" y="1894"/>
                    <a:pt x="764" y="2002"/>
                    <a:pt x="1042" y="2002"/>
                  </a:cubicBezTo>
                  <a:cubicBezTo>
                    <a:pt x="1200" y="2002"/>
                    <a:pt x="1200" y="2002"/>
                    <a:pt x="1200" y="2002"/>
                  </a:cubicBezTo>
                  <a:cubicBezTo>
                    <a:pt x="1256" y="2002"/>
                    <a:pt x="1312" y="1983"/>
                    <a:pt x="1356" y="1948"/>
                  </a:cubicBezTo>
                  <a:cubicBezTo>
                    <a:pt x="1612" y="1745"/>
                    <a:pt x="1612" y="1745"/>
                    <a:pt x="1612" y="1745"/>
                  </a:cubicBezTo>
                  <a:cubicBezTo>
                    <a:pt x="1683" y="1676"/>
                    <a:pt x="1777" y="1638"/>
                    <a:pt x="1876" y="1638"/>
                  </a:cubicBezTo>
                  <a:cubicBezTo>
                    <a:pt x="1975" y="1638"/>
                    <a:pt x="2069" y="1676"/>
                    <a:pt x="2140" y="1745"/>
                  </a:cubicBezTo>
                  <a:cubicBezTo>
                    <a:pt x="2396" y="1948"/>
                    <a:pt x="2396" y="1948"/>
                    <a:pt x="2396" y="1948"/>
                  </a:cubicBezTo>
                  <a:cubicBezTo>
                    <a:pt x="2440" y="1983"/>
                    <a:pt x="2496" y="2002"/>
                    <a:pt x="2552" y="2002"/>
                  </a:cubicBezTo>
                  <a:cubicBezTo>
                    <a:pt x="2710" y="2002"/>
                    <a:pt x="2710" y="2002"/>
                    <a:pt x="2710" y="2002"/>
                  </a:cubicBezTo>
                  <a:cubicBezTo>
                    <a:pt x="2988" y="2002"/>
                    <a:pt x="3250" y="1894"/>
                    <a:pt x="3447" y="1697"/>
                  </a:cubicBezTo>
                  <a:cubicBezTo>
                    <a:pt x="3644" y="1500"/>
                    <a:pt x="3752" y="1238"/>
                    <a:pt x="3752" y="960"/>
                  </a:cubicBezTo>
                  <a:cubicBezTo>
                    <a:pt x="3752" y="885"/>
                    <a:pt x="3752" y="885"/>
                    <a:pt x="3752" y="885"/>
                  </a:cubicBezTo>
                  <a:cubicBezTo>
                    <a:pt x="3752" y="459"/>
                    <a:pt x="3752" y="459"/>
                    <a:pt x="3752" y="459"/>
                  </a:cubicBezTo>
                  <a:cubicBezTo>
                    <a:pt x="3752" y="394"/>
                    <a:pt x="3727" y="331"/>
                    <a:pt x="3682" y="286"/>
                  </a:cubicBezTo>
                  <a:cubicBezTo>
                    <a:pt x="3681" y="285"/>
                    <a:pt x="3681" y="285"/>
                    <a:pt x="3681" y="285"/>
                  </a:cubicBezTo>
                  <a:cubicBezTo>
                    <a:pt x="3647" y="251"/>
                    <a:pt x="3608" y="225"/>
                    <a:pt x="3564" y="206"/>
                  </a:cubicBezTo>
                  <a:cubicBezTo>
                    <a:pt x="3564" y="206"/>
                    <a:pt x="3560" y="204"/>
                    <a:pt x="3559" y="204"/>
                  </a:cubicBezTo>
                  <a:cubicBezTo>
                    <a:pt x="3224" y="70"/>
                    <a:pt x="2643" y="0"/>
                    <a:pt x="1876" y="0"/>
                  </a:cubicBezTo>
                  <a:cubicBezTo>
                    <a:pt x="1105" y="0"/>
                    <a:pt x="521" y="71"/>
                    <a:pt x="188" y="206"/>
                  </a:cubicBezTo>
                  <a:cubicBezTo>
                    <a:pt x="144" y="225"/>
                    <a:pt x="105" y="251"/>
                    <a:pt x="71" y="285"/>
                  </a:cubicBezTo>
                  <a:cubicBezTo>
                    <a:pt x="70" y="286"/>
                    <a:pt x="70" y="286"/>
                    <a:pt x="70" y="286"/>
                  </a:cubicBezTo>
                  <a:cubicBezTo>
                    <a:pt x="25" y="331"/>
                    <a:pt x="0" y="394"/>
                    <a:pt x="0" y="459"/>
                  </a:cubicBezTo>
                  <a:cubicBezTo>
                    <a:pt x="0" y="885"/>
                    <a:pt x="0" y="885"/>
                    <a:pt x="0" y="885"/>
                  </a:cubicBezTo>
                  <a:lnTo>
                    <a:pt x="1" y="1003"/>
                  </a:lnTo>
                  <a:close/>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0" name="Freeform 41"/>
            <p:cNvSpPr>
              <a:spLocks noEditPoints="1"/>
            </p:cNvSpPr>
            <p:nvPr/>
          </p:nvSpPr>
          <p:spPr bwMode="auto">
            <a:xfrm>
              <a:off x="3685203" y="1325175"/>
              <a:ext cx="444074" cy="277547"/>
            </a:xfrm>
            <a:custGeom>
              <a:avLst/>
              <a:gdLst>
                <a:gd name="T0" fmla="*/ 208 w 208"/>
                <a:gd name="T1" fmla="*/ 54 h 130"/>
                <a:gd name="T2" fmla="*/ 208 w 208"/>
                <a:gd name="T3" fmla="*/ 130 h 130"/>
                <a:gd name="T4" fmla="*/ 0 w 208"/>
                <a:gd name="T5" fmla="*/ 130 h 130"/>
                <a:gd name="T6" fmla="*/ 0 w 208"/>
                <a:gd name="T7" fmla="*/ 54 h 130"/>
                <a:gd name="T8" fmla="*/ 40 w 208"/>
                <a:gd name="T9" fmla="*/ 24 h 130"/>
                <a:gd name="T10" fmla="*/ 40 w 208"/>
                <a:gd name="T11" fmla="*/ 54 h 130"/>
                <a:gd name="T12" fmla="*/ 85 w 208"/>
                <a:gd name="T13" fmla="*/ 24 h 130"/>
                <a:gd name="T14" fmla="*/ 85 w 208"/>
                <a:gd name="T15" fmla="*/ 54 h 130"/>
                <a:gd name="T16" fmla="*/ 208 w 208"/>
                <a:gd name="T17" fmla="*/ 54 h 130"/>
                <a:gd name="T18" fmla="*/ 163 w 208"/>
                <a:gd name="T19" fmla="*/ 54 h 130"/>
                <a:gd name="T20" fmla="*/ 153 w 208"/>
                <a:gd name="T21" fmla="*/ 0 h 130"/>
                <a:gd name="T22" fmla="*/ 144 w 208"/>
                <a:gd name="T23" fmla="*/ 0 h 130"/>
                <a:gd name="T24" fmla="*/ 136 w 208"/>
                <a:gd name="T25" fmla="*/ 54 h 130"/>
                <a:gd name="T26" fmla="*/ 200 w 208"/>
                <a:gd name="T27" fmla="*/ 54 h 130"/>
                <a:gd name="T28" fmla="*/ 189 w 208"/>
                <a:gd name="T29" fmla="*/ 0 h 130"/>
                <a:gd name="T30" fmla="*/ 180 w 208"/>
                <a:gd name="T31" fmla="*/ 0 h 130"/>
                <a:gd name="T32" fmla="*/ 171 w 208"/>
                <a:gd name="T33" fmla="*/ 54 h 130"/>
                <a:gd name="T34" fmla="*/ 30 w 208"/>
                <a:gd name="T35" fmla="*/ 77 h 130"/>
                <a:gd name="T36" fmla="*/ 19 w 208"/>
                <a:gd name="T37" fmla="*/ 77 h 130"/>
                <a:gd name="T38" fmla="*/ 19 w 208"/>
                <a:gd name="T39" fmla="*/ 88 h 130"/>
                <a:gd name="T40" fmla="*/ 30 w 208"/>
                <a:gd name="T41" fmla="*/ 88 h 130"/>
                <a:gd name="T42" fmla="*/ 30 w 208"/>
                <a:gd name="T43" fmla="*/ 77 h 130"/>
                <a:gd name="T44" fmla="*/ 69 w 208"/>
                <a:gd name="T45" fmla="*/ 77 h 130"/>
                <a:gd name="T46" fmla="*/ 59 w 208"/>
                <a:gd name="T47" fmla="*/ 77 h 130"/>
                <a:gd name="T48" fmla="*/ 59 w 208"/>
                <a:gd name="T49" fmla="*/ 88 h 130"/>
                <a:gd name="T50" fmla="*/ 69 w 208"/>
                <a:gd name="T51" fmla="*/ 88 h 130"/>
                <a:gd name="T52" fmla="*/ 69 w 208"/>
                <a:gd name="T53" fmla="*/ 77 h 130"/>
                <a:gd name="T54" fmla="*/ 109 w 208"/>
                <a:gd name="T55" fmla="*/ 77 h 130"/>
                <a:gd name="T56" fmla="*/ 99 w 208"/>
                <a:gd name="T57" fmla="*/ 77 h 130"/>
                <a:gd name="T58" fmla="*/ 99 w 208"/>
                <a:gd name="T59" fmla="*/ 88 h 130"/>
                <a:gd name="T60" fmla="*/ 109 w 208"/>
                <a:gd name="T61" fmla="*/ 88 h 130"/>
                <a:gd name="T62" fmla="*/ 109 w 208"/>
                <a:gd name="T63" fmla="*/ 77 h 130"/>
                <a:gd name="T64" fmla="*/ 149 w 208"/>
                <a:gd name="T65" fmla="*/ 77 h 130"/>
                <a:gd name="T66" fmla="*/ 139 w 208"/>
                <a:gd name="T67" fmla="*/ 77 h 130"/>
                <a:gd name="T68" fmla="*/ 139 w 208"/>
                <a:gd name="T69" fmla="*/ 88 h 130"/>
                <a:gd name="T70" fmla="*/ 149 w 208"/>
                <a:gd name="T71" fmla="*/ 88 h 130"/>
                <a:gd name="T72" fmla="*/ 149 w 208"/>
                <a:gd name="T73" fmla="*/ 77 h 130"/>
                <a:gd name="T74" fmla="*/ 189 w 208"/>
                <a:gd name="T75" fmla="*/ 77 h 130"/>
                <a:gd name="T76" fmla="*/ 179 w 208"/>
                <a:gd name="T77" fmla="*/ 77 h 130"/>
                <a:gd name="T78" fmla="*/ 179 w 208"/>
                <a:gd name="T79" fmla="*/ 88 h 130"/>
                <a:gd name="T80" fmla="*/ 189 w 208"/>
                <a:gd name="T81" fmla="*/ 88 h 130"/>
                <a:gd name="T82" fmla="*/ 189 w 208"/>
                <a:gd name="T83"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130">
                  <a:moveTo>
                    <a:pt x="208" y="54"/>
                  </a:moveTo>
                  <a:lnTo>
                    <a:pt x="208" y="130"/>
                  </a:lnTo>
                  <a:lnTo>
                    <a:pt x="0" y="130"/>
                  </a:lnTo>
                  <a:lnTo>
                    <a:pt x="0" y="54"/>
                  </a:lnTo>
                  <a:lnTo>
                    <a:pt x="40" y="24"/>
                  </a:lnTo>
                  <a:lnTo>
                    <a:pt x="40" y="54"/>
                  </a:lnTo>
                  <a:lnTo>
                    <a:pt x="85" y="24"/>
                  </a:lnTo>
                  <a:lnTo>
                    <a:pt x="85" y="54"/>
                  </a:lnTo>
                  <a:lnTo>
                    <a:pt x="208" y="54"/>
                  </a:lnTo>
                  <a:moveTo>
                    <a:pt x="163" y="54"/>
                  </a:moveTo>
                  <a:lnTo>
                    <a:pt x="153" y="0"/>
                  </a:lnTo>
                  <a:lnTo>
                    <a:pt x="144" y="0"/>
                  </a:lnTo>
                  <a:lnTo>
                    <a:pt x="136" y="54"/>
                  </a:lnTo>
                  <a:moveTo>
                    <a:pt x="200" y="54"/>
                  </a:moveTo>
                  <a:lnTo>
                    <a:pt x="189" y="0"/>
                  </a:lnTo>
                  <a:lnTo>
                    <a:pt x="180" y="0"/>
                  </a:lnTo>
                  <a:lnTo>
                    <a:pt x="171" y="54"/>
                  </a:lnTo>
                  <a:moveTo>
                    <a:pt x="30" y="77"/>
                  </a:moveTo>
                  <a:lnTo>
                    <a:pt x="19" y="77"/>
                  </a:lnTo>
                  <a:lnTo>
                    <a:pt x="19" y="88"/>
                  </a:lnTo>
                  <a:lnTo>
                    <a:pt x="30" y="88"/>
                  </a:lnTo>
                  <a:lnTo>
                    <a:pt x="30" y="77"/>
                  </a:lnTo>
                  <a:moveTo>
                    <a:pt x="69" y="77"/>
                  </a:moveTo>
                  <a:lnTo>
                    <a:pt x="59" y="77"/>
                  </a:lnTo>
                  <a:lnTo>
                    <a:pt x="59" y="88"/>
                  </a:lnTo>
                  <a:lnTo>
                    <a:pt x="69" y="88"/>
                  </a:lnTo>
                  <a:lnTo>
                    <a:pt x="69" y="77"/>
                  </a:lnTo>
                  <a:moveTo>
                    <a:pt x="109" y="77"/>
                  </a:moveTo>
                  <a:lnTo>
                    <a:pt x="99" y="77"/>
                  </a:lnTo>
                  <a:lnTo>
                    <a:pt x="99" y="88"/>
                  </a:lnTo>
                  <a:lnTo>
                    <a:pt x="109" y="88"/>
                  </a:lnTo>
                  <a:lnTo>
                    <a:pt x="109" y="77"/>
                  </a:lnTo>
                  <a:moveTo>
                    <a:pt x="149" y="77"/>
                  </a:moveTo>
                  <a:lnTo>
                    <a:pt x="139" y="77"/>
                  </a:lnTo>
                  <a:lnTo>
                    <a:pt x="139" y="88"/>
                  </a:lnTo>
                  <a:lnTo>
                    <a:pt x="149" y="88"/>
                  </a:lnTo>
                  <a:lnTo>
                    <a:pt x="149" y="77"/>
                  </a:lnTo>
                  <a:moveTo>
                    <a:pt x="189" y="77"/>
                  </a:moveTo>
                  <a:lnTo>
                    <a:pt x="179" y="77"/>
                  </a:lnTo>
                  <a:lnTo>
                    <a:pt x="179" y="88"/>
                  </a:lnTo>
                  <a:lnTo>
                    <a:pt x="189" y="88"/>
                  </a:lnTo>
                  <a:lnTo>
                    <a:pt x="189" y="77"/>
                  </a:ln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nvGrpSpPr>
            <p:cNvPr id="11" name="Group 8"/>
            <p:cNvGrpSpPr>
              <a:grpSpLocks noChangeAspect="1"/>
            </p:cNvGrpSpPr>
            <p:nvPr/>
          </p:nvGrpSpPr>
          <p:grpSpPr bwMode="auto">
            <a:xfrm>
              <a:off x="6400598" y="1308967"/>
              <a:ext cx="419900" cy="341169"/>
              <a:chOff x="5458" y="3157"/>
              <a:chExt cx="304" cy="247"/>
            </a:xfrm>
          </p:grpSpPr>
          <p:sp>
            <p:nvSpPr>
              <p:cNvPr id="40" name="Freeform 9"/>
              <p:cNvSpPr>
                <a:spLocks noEditPoints="1"/>
              </p:cNvSpPr>
              <p:nvPr/>
            </p:nvSpPr>
            <p:spPr bwMode="auto">
              <a:xfrm>
                <a:off x="5521" y="3157"/>
                <a:ext cx="241" cy="247"/>
              </a:xfrm>
              <a:custGeom>
                <a:avLst/>
                <a:gdLst>
                  <a:gd name="T0" fmla="*/ 35 w 334"/>
                  <a:gd name="T1" fmla="*/ 160 h 341"/>
                  <a:gd name="T2" fmla="*/ 35 w 334"/>
                  <a:gd name="T3" fmla="*/ 61 h 341"/>
                  <a:gd name="T4" fmla="*/ 60 w 334"/>
                  <a:gd name="T5" fmla="*/ 36 h 341"/>
                  <a:gd name="T6" fmla="*/ 266 w 334"/>
                  <a:gd name="T7" fmla="*/ 36 h 341"/>
                  <a:gd name="T8" fmla="*/ 291 w 334"/>
                  <a:gd name="T9" fmla="*/ 61 h 341"/>
                  <a:gd name="T10" fmla="*/ 291 w 334"/>
                  <a:gd name="T11" fmla="*/ 273 h 341"/>
                  <a:gd name="T12" fmla="*/ 266 w 334"/>
                  <a:gd name="T13" fmla="*/ 298 h 341"/>
                  <a:gd name="T14" fmla="*/ 266 w 334"/>
                  <a:gd name="T15" fmla="*/ 298 h 341"/>
                  <a:gd name="T16" fmla="*/ 84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5 w 334"/>
                  <a:gd name="T35" fmla="*/ 0 h 341"/>
                  <a:gd name="T36" fmla="*/ 255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5 w 334"/>
                  <a:gd name="T59" fmla="*/ 78 h 341"/>
                  <a:gd name="T60" fmla="*/ 0 w 334"/>
                  <a:gd name="T61" fmla="*/ 78 h 341"/>
                  <a:gd name="T62" fmla="*/ 35 w 334"/>
                  <a:gd name="T63" fmla="*/ 121 h 341"/>
                  <a:gd name="T64" fmla="*/ 0 w 334"/>
                  <a:gd name="T65" fmla="*/ 121 h 341"/>
                  <a:gd name="T66" fmla="*/ 35 w 334"/>
                  <a:gd name="T67" fmla="*/ 163 h 341"/>
                  <a:gd name="T68" fmla="*/ 0 w 334"/>
                  <a:gd name="T69" fmla="*/ 163 h 341"/>
                  <a:gd name="T70" fmla="*/ 121 w 334"/>
                  <a:gd name="T71" fmla="*/ 298 h 341"/>
                  <a:gd name="T72" fmla="*/ 121 w 334"/>
                  <a:gd name="T73" fmla="*/ 341 h 341"/>
                  <a:gd name="T74" fmla="*/ 163 w 334"/>
                  <a:gd name="T75" fmla="*/ 341 h 341"/>
                  <a:gd name="T76" fmla="*/ 163 w 334"/>
                  <a:gd name="T77" fmla="*/ 298 h 341"/>
                  <a:gd name="T78" fmla="*/ 206 w 334"/>
                  <a:gd name="T79" fmla="*/ 298 h 341"/>
                  <a:gd name="T80" fmla="*/ 206 w 334"/>
                  <a:gd name="T81" fmla="*/ 341 h 341"/>
                  <a:gd name="T82" fmla="*/ 255 w 334"/>
                  <a:gd name="T83" fmla="*/ 298 h 341"/>
                  <a:gd name="T84" fmla="*/ 255 w 334"/>
                  <a:gd name="T8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341">
                    <a:moveTo>
                      <a:pt x="35" y="160"/>
                    </a:moveTo>
                    <a:cubicBezTo>
                      <a:pt x="35" y="65"/>
                      <a:pt x="35" y="61"/>
                      <a:pt x="35" y="61"/>
                    </a:cubicBezTo>
                    <a:cubicBezTo>
                      <a:pt x="35" y="45"/>
                      <a:pt x="48" y="36"/>
                      <a:pt x="60" y="36"/>
                    </a:cubicBezTo>
                    <a:cubicBezTo>
                      <a:pt x="266" y="36"/>
                      <a:pt x="266" y="36"/>
                      <a:pt x="266" y="36"/>
                    </a:cubicBezTo>
                    <a:cubicBezTo>
                      <a:pt x="282" y="36"/>
                      <a:pt x="291" y="45"/>
                      <a:pt x="291" y="61"/>
                    </a:cubicBezTo>
                    <a:cubicBezTo>
                      <a:pt x="291" y="273"/>
                      <a:pt x="291" y="273"/>
                      <a:pt x="291" y="273"/>
                    </a:cubicBezTo>
                    <a:cubicBezTo>
                      <a:pt x="291" y="286"/>
                      <a:pt x="282" y="298"/>
                      <a:pt x="266" y="298"/>
                    </a:cubicBezTo>
                    <a:cubicBezTo>
                      <a:pt x="266" y="298"/>
                      <a:pt x="266" y="298"/>
                      <a:pt x="266" y="298"/>
                    </a:cubicBezTo>
                    <a:cubicBezTo>
                      <a:pt x="161" y="298"/>
                      <a:pt x="110" y="298"/>
                      <a:pt x="84" y="298"/>
                    </a:cubicBezTo>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5" y="0"/>
                    </a:moveTo>
                    <a:cubicBezTo>
                      <a:pt x="255" y="36"/>
                      <a:pt x="255" y="36"/>
                      <a:pt x="255"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5" y="78"/>
                    </a:moveTo>
                    <a:cubicBezTo>
                      <a:pt x="0" y="78"/>
                      <a:pt x="0" y="78"/>
                      <a:pt x="0" y="78"/>
                    </a:cubicBezTo>
                    <a:moveTo>
                      <a:pt x="35" y="121"/>
                    </a:moveTo>
                    <a:cubicBezTo>
                      <a:pt x="0" y="121"/>
                      <a:pt x="0" y="121"/>
                      <a:pt x="0" y="121"/>
                    </a:cubicBezTo>
                    <a:moveTo>
                      <a:pt x="35" y="163"/>
                    </a:moveTo>
                    <a:cubicBezTo>
                      <a:pt x="0" y="163"/>
                      <a:pt x="0" y="163"/>
                      <a:pt x="0" y="163"/>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5" y="298"/>
                    </a:moveTo>
                    <a:cubicBezTo>
                      <a:pt x="255" y="341"/>
                      <a:pt x="255" y="341"/>
                      <a:pt x="255" y="341"/>
                    </a:cubicBez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41" name="Freeform 10"/>
              <p:cNvSpPr>
                <a:spLocks noEditPoints="1"/>
              </p:cNvSpPr>
              <p:nvPr/>
            </p:nvSpPr>
            <p:spPr bwMode="auto">
              <a:xfrm>
                <a:off x="5458" y="3262"/>
                <a:ext cx="138" cy="141"/>
              </a:xfrm>
              <a:custGeom>
                <a:avLst/>
                <a:gdLst>
                  <a:gd name="T0" fmla="*/ 153 w 191"/>
                  <a:gd name="T1" fmla="*/ 171 h 195"/>
                  <a:gd name="T2" fmla="*/ 35 w 191"/>
                  <a:gd name="T3" fmla="*/ 171 h 195"/>
                  <a:gd name="T4" fmla="*/ 21 w 191"/>
                  <a:gd name="T5" fmla="*/ 156 h 195"/>
                  <a:gd name="T6" fmla="*/ 21 w 191"/>
                  <a:gd name="T7" fmla="*/ 35 h 195"/>
                  <a:gd name="T8" fmla="*/ 35 w 191"/>
                  <a:gd name="T9" fmla="*/ 20 h 195"/>
                  <a:gd name="T10" fmla="*/ 153 w 191"/>
                  <a:gd name="T11" fmla="*/ 20 h 195"/>
                  <a:gd name="T12" fmla="*/ 167 w 191"/>
                  <a:gd name="T13" fmla="*/ 35 h 195"/>
                  <a:gd name="T14" fmla="*/ 167 w 191"/>
                  <a:gd name="T15" fmla="*/ 156 h 195"/>
                  <a:gd name="T16" fmla="*/ 153 w 191"/>
                  <a:gd name="T17" fmla="*/ 171 h 195"/>
                  <a:gd name="T18" fmla="*/ 45 w 191"/>
                  <a:gd name="T19" fmla="*/ 20 h 195"/>
                  <a:gd name="T20" fmla="*/ 45 w 191"/>
                  <a:gd name="T21" fmla="*/ 0 h 195"/>
                  <a:gd name="T22" fmla="*/ 69 w 191"/>
                  <a:gd name="T23" fmla="*/ 20 h 195"/>
                  <a:gd name="T24" fmla="*/ 69 w 191"/>
                  <a:gd name="T25" fmla="*/ 0 h 195"/>
                  <a:gd name="T26" fmla="*/ 94 w 191"/>
                  <a:gd name="T27" fmla="*/ 0 h 195"/>
                  <a:gd name="T28" fmla="*/ 94 w 191"/>
                  <a:gd name="T29" fmla="*/ 20 h 195"/>
                  <a:gd name="T30" fmla="*/ 118 w 191"/>
                  <a:gd name="T31" fmla="*/ 0 h 195"/>
                  <a:gd name="T32" fmla="*/ 118 w 191"/>
                  <a:gd name="T33" fmla="*/ 20 h 195"/>
                  <a:gd name="T34" fmla="*/ 146 w 191"/>
                  <a:gd name="T35" fmla="*/ 0 h 195"/>
                  <a:gd name="T36" fmla="*/ 146 w 191"/>
                  <a:gd name="T37" fmla="*/ 20 h 195"/>
                  <a:gd name="T38" fmla="*/ 191 w 191"/>
                  <a:gd name="T39" fmla="*/ 45 h 195"/>
                  <a:gd name="T40" fmla="*/ 167 w 191"/>
                  <a:gd name="T41" fmla="*/ 45 h 195"/>
                  <a:gd name="T42" fmla="*/ 191 w 191"/>
                  <a:gd name="T43" fmla="*/ 69 h 195"/>
                  <a:gd name="T44" fmla="*/ 167 w 191"/>
                  <a:gd name="T45" fmla="*/ 69 h 195"/>
                  <a:gd name="T46" fmla="*/ 191 w 191"/>
                  <a:gd name="T47" fmla="*/ 93 h 195"/>
                  <a:gd name="T48" fmla="*/ 167 w 191"/>
                  <a:gd name="T49" fmla="*/ 93 h 195"/>
                  <a:gd name="T50" fmla="*/ 191 w 191"/>
                  <a:gd name="T51" fmla="*/ 122 h 195"/>
                  <a:gd name="T52" fmla="*/ 167 w 191"/>
                  <a:gd name="T53" fmla="*/ 122 h 195"/>
                  <a:gd name="T54" fmla="*/ 191 w 191"/>
                  <a:gd name="T55" fmla="*/ 146 h 195"/>
                  <a:gd name="T56" fmla="*/ 167 w 191"/>
                  <a:gd name="T57" fmla="*/ 146 h 195"/>
                  <a:gd name="T58" fmla="*/ 21 w 191"/>
                  <a:gd name="T59" fmla="*/ 45 h 195"/>
                  <a:gd name="T60" fmla="*/ 0 w 191"/>
                  <a:gd name="T61" fmla="*/ 45 h 195"/>
                  <a:gd name="T62" fmla="*/ 21 w 191"/>
                  <a:gd name="T63" fmla="*/ 69 h 195"/>
                  <a:gd name="T64" fmla="*/ 0 w 191"/>
                  <a:gd name="T65" fmla="*/ 69 h 195"/>
                  <a:gd name="T66" fmla="*/ 21 w 191"/>
                  <a:gd name="T67" fmla="*/ 93 h 195"/>
                  <a:gd name="T68" fmla="*/ 0 w 191"/>
                  <a:gd name="T69" fmla="*/ 93 h 195"/>
                  <a:gd name="T70" fmla="*/ 21 w 191"/>
                  <a:gd name="T71" fmla="*/ 122 h 195"/>
                  <a:gd name="T72" fmla="*/ 0 w 191"/>
                  <a:gd name="T73" fmla="*/ 122 h 195"/>
                  <a:gd name="T74" fmla="*/ 21 w 191"/>
                  <a:gd name="T75" fmla="*/ 146 h 195"/>
                  <a:gd name="T76" fmla="*/ 0 w 191"/>
                  <a:gd name="T77" fmla="*/ 146 h 195"/>
                  <a:gd name="T78" fmla="*/ 45 w 191"/>
                  <a:gd name="T79" fmla="*/ 171 h 195"/>
                  <a:gd name="T80" fmla="*/ 45 w 191"/>
                  <a:gd name="T81" fmla="*/ 195 h 195"/>
                  <a:gd name="T82" fmla="*/ 69 w 191"/>
                  <a:gd name="T83" fmla="*/ 171 h 195"/>
                  <a:gd name="T84" fmla="*/ 69 w 191"/>
                  <a:gd name="T85" fmla="*/ 195 h 195"/>
                  <a:gd name="T86" fmla="*/ 94 w 191"/>
                  <a:gd name="T87" fmla="*/ 195 h 195"/>
                  <a:gd name="T88" fmla="*/ 94 w 191"/>
                  <a:gd name="T89" fmla="*/ 171 h 195"/>
                  <a:gd name="T90" fmla="*/ 118 w 191"/>
                  <a:gd name="T91" fmla="*/ 171 h 195"/>
                  <a:gd name="T92" fmla="*/ 118 w 191"/>
                  <a:gd name="T93" fmla="*/ 195 h 195"/>
                  <a:gd name="T94" fmla="*/ 146 w 191"/>
                  <a:gd name="T95" fmla="*/ 171 h 195"/>
                  <a:gd name="T96" fmla="*/ 146 w 191"/>
                  <a:gd name="T9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195">
                    <a:moveTo>
                      <a:pt x="153" y="171"/>
                    </a:moveTo>
                    <a:cubicBezTo>
                      <a:pt x="35" y="171"/>
                      <a:pt x="35" y="171"/>
                      <a:pt x="35" y="171"/>
                    </a:cubicBezTo>
                    <a:cubicBezTo>
                      <a:pt x="28" y="171"/>
                      <a:pt x="21" y="163"/>
                      <a:pt x="21" y="156"/>
                    </a:cubicBezTo>
                    <a:cubicBezTo>
                      <a:pt x="21" y="35"/>
                      <a:pt x="21" y="35"/>
                      <a:pt x="21" y="35"/>
                    </a:cubicBezTo>
                    <a:cubicBezTo>
                      <a:pt x="21" y="26"/>
                      <a:pt x="28" y="20"/>
                      <a:pt x="35" y="20"/>
                    </a:cubicBezTo>
                    <a:cubicBezTo>
                      <a:pt x="153" y="20"/>
                      <a:pt x="153" y="20"/>
                      <a:pt x="153" y="20"/>
                    </a:cubicBezTo>
                    <a:cubicBezTo>
                      <a:pt x="162" y="20"/>
                      <a:pt x="167" y="26"/>
                      <a:pt x="167" y="35"/>
                    </a:cubicBezTo>
                    <a:cubicBezTo>
                      <a:pt x="167" y="156"/>
                      <a:pt x="167" y="156"/>
                      <a:pt x="167" y="156"/>
                    </a:cubicBezTo>
                    <a:cubicBezTo>
                      <a:pt x="167" y="163"/>
                      <a:pt x="162" y="171"/>
                      <a:pt x="153" y="171"/>
                    </a:cubicBezTo>
                    <a:close/>
                    <a:moveTo>
                      <a:pt x="45" y="20"/>
                    </a:moveTo>
                    <a:cubicBezTo>
                      <a:pt x="45" y="0"/>
                      <a:pt x="45" y="0"/>
                      <a:pt x="45" y="0"/>
                    </a:cubicBezTo>
                    <a:moveTo>
                      <a:pt x="69" y="20"/>
                    </a:moveTo>
                    <a:cubicBezTo>
                      <a:pt x="69" y="0"/>
                      <a:pt x="69" y="0"/>
                      <a:pt x="69" y="0"/>
                    </a:cubicBezTo>
                    <a:moveTo>
                      <a:pt x="94" y="0"/>
                    </a:moveTo>
                    <a:cubicBezTo>
                      <a:pt x="94" y="20"/>
                      <a:pt x="94" y="20"/>
                      <a:pt x="94" y="20"/>
                    </a:cubicBezTo>
                    <a:moveTo>
                      <a:pt x="118" y="0"/>
                    </a:moveTo>
                    <a:cubicBezTo>
                      <a:pt x="118" y="20"/>
                      <a:pt x="118" y="20"/>
                      <a:pt x="118" y="20"/>
                    </a:cubicBezTo>
                    <a:moveTo>
                      <a:pt x="146" y="0"/>
                    </a:moveTo>
                    <a:cubicBezTo>
                      <a:pt x="146" y="20"/>
                      <a:pt x="146" y="20"/>
                      <a:pt x="146" y="20"/>
                    </a:cubicBezTo>
                    <a:moveTo>
                      <a:pt x="191" y="45"/>
                    </a:moveTo>
                    <a:cubicBezTo>
                      <a:pt x="167" y="45"/>
                      <a:pt x="167" y="45"/>
                      <a:pt x="167" y="45"/>
                    </a:cubicBezTo>
                    <a:moveTo>
                      <a:pt x="191" y="69"/>
                    </a:moveTo>
                    <a:cubicBezTo>
                      <a:pt x="167" y="69"/>
                      <a:pt x="167" y="69"/>
                      <a:pt x="167" y="69"/>
                    </a:cubicBezTo>
                    <a:moveTo>
                      <a:pt x="191" y="93"/>
                    </a:moveTo>
                    <a:cubicBezTo>
                      <a:pt x="167" y="93"/>
                      <a:pt x="167" y="93"/>
                      <a:pt x="167" y="93"/>
                    </a:cubicBezTo>
                    <a:moveTo>
                      <a:pt x="191" y="122"/>
                    </a:moveTo>
                    <a:cubicBezTo>
                      <a:pt x="167" y="122"/>
                      <a:pt x="167" y="122"/>
                      <a:pt x="167" y="122"/>
                    </a:cubicBezTo>
                    <a:moveTo>
                      <a:pt x="191" y="146"/>
                    </a:moveTo>
                    <a:cubicBezTo>
                      <a:pt x="167" y="146"/>
                      <a:pt x="167" y="146"/>
                      <a:pt x="167" y="146"/>
                    </a:cubicBezTo>
                    <a:moveTo>
                      <a:pt x="21" y="45"/>
                    </a:moveTo>
                    <a:cubicBezTo>
                      <a:pt x="0" y="45"/>
                      <a:pt x="0" y="45"/>
                      <a:pt x="0" y="45"/>
                    </a:cubicBezTo>
                    <a:moveTo>
                      <a:pt x="21" y="69"/>
                    </a:moveTo>
                    <a:cubicBezTo>
                      <a:pt x="0" y="69"/>
                      <a:pt x="0" y="69"/>
                      <a:pt x="0" y="69"/>
                    </a:cubicBezTo>
                    <a:moveTo>
                      <a:pt x="21" y="93"/>
                    </a:moveTo>
                    <a:cubicBezTo>
                      <a:pt x="0" y="93"/>
                      <a:pt x="0" y="93"/>
                      <a:pt x="0" y="93"/>
                    </a:cubicBezTo>
                    <a:moveTo>
                      <a:pt x="21" y="122"/>
                    </a:moveTo>
                    <a:cubicBezTo>
                      <a:pt x="0" y="122"/>
                      <a:pt x="0" y="122"/>
                      <a:pt x="0" y="122"/>
                    </a:cubicBezTo>
                    <a:moveTo>
                      <a:pt x="21" y="146"/>
                    </a:moveTo>
                    <a:cubicBezTo>
                      <a:pt x="0" y="146"/>
                      <a:pt x="0" y="146"/>
                      <a:pt x="0" y="146"/>
                    </a:cubicBezTo>
                    <a:moveTo>
                      <a:pt x="45" y="171"/>
                    </a:moveTo>
                    <a:cubicBezTo>
                      <a:pt x="45" y="195"/>
                      <a:pt x="45" y="195"/>
                      <a:pt x="45" y="195"/>
                    </a:cubicBezTo>
                    <a:moveTo>
                      <a:pt x="69" y="171"/>
                    </a:moveTo>
                    <a:cubicBezTo>
                      <a:pt x="69" y="195"/>
                      <a:pt x="69" y="195"/>
                      <a:pt x="69" y="195"/>
                    </a:cubicBezTo>
                    <a:moveTo>
                      <a:pt x="94" y="195"/>
                    </a:moveTo>
                    <a:cubicBezTo>
                      <a:pt x="94" y="171"/>
                      <a:pt x="94" y="171"/>
                      <a:pt x="94" y="171"/>
                    </a:cubicBezTo>
                    <a:moveTo>
                      <a:pt x="118" y="171"/>
                    </a:moveTo>
                    <a:cubicBezTo>
                      <a:pt x="118" y="195"/>
                      <a:pt x="118" y="195"/>
                      <a:pt x="118" y="195"/>
                    </a:cubicBezTo>
                    <a:moveTo>
                      <a:pt x="146" y="171"/>
                    </a:moveTo>
                    <a:cubicBezTo>
                      <a:pt x="146" y="195"/>
                      <a:pt x="146" y="195"/>
                      <a:pt x="146" y="195"/>
                    </a:cubicBez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2" name="Group 11"/>
            <p:cNvGrpSpPr/>
            <p:nvPr/>
          </p:nvGrpSpPr>
          <p:grpSpPr>
            <a:xfrm>
              <a:off x="8442679" y="1409745"/>
              <a:ext cx="404917" cy="236437"/>
              <a:chOff x="11030366" y="2382953"/>
              <a:chExt cx="397040" cy="231838"/>
            </a:xfrm>
          </p:grpSpPr>
          <p:sp>
            <p:nvSpPr>
              <p:cNvPr id="38" name="Freeform 77"/>
              <p:cNvSpPr/>
              <p:nvPr/>
            </p:nvSpPr>
            <p:spPr bwMode="auto">
              <a:xfrm>
                <a:off x="11030366" y="2382953"/>
                <a:ext cx="397040" cy="231838"/>
              </a:xfrm>
              <a:custGeom>
                <a:avLst/>
                <a:gdLst>
                  <a:gd name="T0" fmla="*/ 308 w 395"/>
                  <a:gd name="T1" fmla="*/ 36 h 230"/>
                  <a:gd name="T2" fmla="*/ 270 w 395"/>
                  <a:gd name="T3" fmla="*/ 5 h 230"/>
                  <a:gd name="T4" fmla="*/ 234 w 395"/>
                  <a:gd name="T5" fmla="*/ 20 h 230"/>
                  <a:gd name="T6" fmla="*/ 200 w 395"/>
                  <a:gd name="T7" fmla="*/ 20 h 230"/>
                  <a:gd name="T8" fmla="*/ 196 w 395"/>
                  <a:gd name="T9" fmla="*/ 20 h 230"/>
                  <a:gd name="T10" fmla="*/ 161 w 395"/>
                  <a:gd name="T11" fmla="*/ 20 h 230"/>
                  <a:gd name="T12" fmla="*/ 126 w 395"/>
                  <a:gd name="T13" fmla="*/ 5 h 230"/>
                  <a:gd name="T14" fmla="*/ 87 w 395"/>
                  <a:gd name="T15" fmla="*/ 36 h 230"/>
                  <a:gd name="T16" fmla="*/ 48 w 395"/>
                  <a:gd name="T17" fmla="*/ 216 h 230"/>
                  <a:gd name="T18" fmla="*/ 75 w 395"/>
                  <a:gd name="T19" fmla="*/ 230 h 230"/>
                  <a:gd name="T20" fmla="*/ 113 w 395"/>
                  <a:gd name="T21" fmla="*/ 189 h 230"/>
                  <a:gd name="T22" fmla="*/ 162 w 395"/>
                  <a:gd name="T23" fmla="*/ 169 h 230"/>
                  <a:gd name="T24" fmla="*/ 233 w 395"/>
                  <a:gd name="T25" fmla="*/ 169 h 230"/>
                  <a:gd name="T26" fmla="*/ 283 w 395"/>
                  <a:gd name="T27" fmla="*/ 189 h 230"/>
                  <a:gd name="T28" fmla="*/ 320 w 395"/>
                  <a:gd name="T29" fmla="*/ 230 h 230"/>
                  <a:gd name="T30" fmla="*/ 347 w 395"/>
                  <a:gd name="T31" fmla="*/ 216 h 230"/>
                  <a:gd name="T32" fmla="*/ 308 w 395"/>
                  <a:gd name="T33" fmla="*/ 3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5" h="230">
                    <a:moveTo>
                      <a:pt x="308" y="36"/>
                    </a:moveTo>
                    <a:cubicBezTo>
                      <a:pt x="312" y="17"/>
                      <a:pt x="299" y="11"/>
                      <a:pt x="270" y="5"/>
                    </a:cubicBezTo>
                    <a:cubicBezTo>
                      <a:pt x="240" y="0"/>
                      <a:pt x="234" y="20"/>
                      <a:pt x="234" y="20"/>
                    </a:cubicBezTo>
                    <a:cubicBezTo>
                      <a:pt x="200" y="20"/>
                      <a:pt x="200" y="20"/>
                      <a:pt x="200" y="20"/>
                    </a:cubicBezTo>
                    <a:cubicBezTo>
                      <a:pt x="196" y="20"/>
                      <a:pt x="196" y="20"/>
                      <a:pt x="196" y="20"/>
                    </a:cubicBezTo>
                    <a:cubicBezTo>
                      <a:pt x="161" y="20"/>
                      <a:pt x="161" y="20"/>
                      <a:pt x="161" y="20"/>
                    </a:cubicBezTo>
                    <a:cubicBezTo>
                      <a:pt x="161" y="20"/>
                      <a:pt x="156" y="0"/>
                      <a:pt x="126" y="5"/>
                    </a:cubicBezTo>
                    <a:cubicBezTo>
                      <a:pt x="96" y="11"/>
                      <a:pt x="84" y="17"/>
                      <a:pt x="87" y="36"/>
                    </a:cubicBezTo>
                    <a:cubicBezTo>
                      <a:pt x="87" y="36"/>
                      <a:pt x="0" y="165"/>
                      <a:pt x="48" y="216"/>
                    </a:cubicBezTo>
                    <a:cubicBezTo>
                      <a:pt x="64" y="230"/>
                      <a:pt x="68" y="230"/>
                      <a:pt x="75" y="230"/>
                    </a:cubicBezTo>
                    <a:cubicBezTo>
                      <a:pt x="82" y="230"/>
                      <a:pt x="95" y="203"/>
                      <a:pt x="113" y="189"/>
                    </a:cubicBezTo>
                    <a:cubicBezTo>
                      <a:pt x="131" y="174"/>
                      <a:pt x="148" y="170"/>
                      <a:pt x="162" y="169"/>
                    </a:cubicBezTo>
                    <a:cubicBezTo>
                      <a:pt x="173" y="169"/>
                      <a:pt x="223" y="169"/>
                      <a:pt x="233" y="169"/>
                    </a:cubicBezTo>
                    <a:cubicBezTo>
                      <a:pt x="248" y="170"/>
                      <a:pt x="265" y="174"/>
                      <a:pt x="283" y="189"/>
                    </a:cubicBezTo>
                    <a:cubicBezTo>
                      <a:pt x="301" y="203"/>
                      <a:pt x="313" y="230"/>
                      <a:pt x="320" y="230"/>
                    </a:cubicBezTo>
                    <a:cubicBezTo>
                      <a:pt x="327" y="230"/>
                      <a:pt x="332" y="230"/>
                      <a:pt x="347" y="216"/>
                    </a:cubicBezTo>
                    <a:cubicBezTo>
                      <a:pt x="395" y="165"/>
                      <a:pt x="308" y="36"/>
                      <a:pt x="308" y="36"/>
                    </a:cubicBezTo>
                    <a:close/>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9" name="Freeform 78"/>
              <p:cNvSpPr/>
              <p:nvPr/>
            </p:nvSpPr>
            <p:spPr bwMode="auto">
              <a:xfrm>
                <a:off x="11219168" y="2439871"/>
                <a:ext cx="19436" cy="20824"/>
              </a:xfrm>
              <a:custGeom>
                <a:avLst/>
                <a:gdLst>
                  <a:gd name="T0" fmla="*/ 9 w 20"/>
                  <a:gd name="T1" fmla="*/ 20 h 20"/>
                  <a:gd name="T2" fmla="*/ 0 w 20"/>
                  <a:gd name="T3" fmla="*/ 10 h 20"/>
                  <a:gd name="T4" fmla="*/ 10 w 20"/>
                  <a:gd name="T5" fmla="*/ 0 h 20"/>
                  <a:gd name="T6" fmla="*/ 20 w 20"/>
                  <a:gd name="T7" fmla="*/ 11 h 20"/>
                  <a:gd name="T8" fmla="*/ 9 w 20"/>
                  <a:gd name="T9" fmla="*/ 20 h 20"/>
                </a:gdLst>
                <a:ahLst/>
                <a:cxnLst>
                  <a:cxn ang="0">
                    <a:pos x="T0" y="T1"/>
                  </a:cxn>
                  <a:cxn ang="0">
                    <a:pos x="T2" y="T3"/>
                  </a:cxn>
                  <a:cxn ang="0">
                    <a:pos x="T4" y="T5"/>
                  </a:cxn>
                  <a:cxn ang="0">
                    <a:pos x="T6" y="T7"/>
                  </a:cxn>
                  <a:cxn ang="0">
                    <a:pos x="T8" y="T9"/>
                  </a:cxn>
                </a:cxnLst>
                <a:rect l="0" t="0" r="r" b="b"/>
                <a:pathLst>
                  <a:path w="20" h="20">
                    <a:moveTo>
                      <a:pt x="9" y="20"/>
                    </a:moveTo>
                    <a:cubicBezTo>
                      <a:pt x="4" y="20"/>
                      <a:pt x="0" y="15"/>
                      <a:pt x="0" y="10"/>
                    </a:cubicBezTo>
                    <a:cubicBezTo>
                      <a:pt x="0" y="4"/>
                      <a:pt x="5" y="0"/>
                      <a:pt x="10" y="0"/>
                    </a:cubicBezTo>
                    <a:cubicBezTo>
                      <a:pt x="16" y="0"/>
                      <a:pt x="20" y="5"/>
                      <a:pt x="20" y="11"/>
                    </a:cubicBezTo>
                    <a:cubicBezTo>
                      <a:pt x="19" y="16"/>
                      <a:pt x="15" y="20"/>
                      <a:pt x="9" y="20"/>
                    </a:cubicBezTo>
                    <a:close/>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car" title="Icon of a car"/>
            <p:cNvSpPr>
              <a:spLocks noChangeAspect="1" noEditPoints="1"/>
            </p:cNvSpPr>
            <p:nvPr/>
          </p:nvSpPr>
          <p:spPr bwMode="auto">
            <a:xfrm>
              <a:off x="3045369" y="1331648"/>
              <a:ext cx="345306" cy="264602"/>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635"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5" name="Group 14"/>
            <p:cNvGrpSpPr/>
            <p:nvPr/>
          </p:nvGrpSpPr>
          <p:grpSpPr>
            <a:xfrm>
              <a:off x="5630044" y="1291307"/>
              <a:ext cx="510527" cy="321077"/>
              <a:chOff x="5955969" y="1176009"/>
              <a:chExt cx="285776" cy="179728"/>
            </a:xfrm>
            <a:noFill/>
          </p:grpSpPr>
          <p:sp>
            <p:nvSpPr>
              <p:cNvPr id="35" name="mobility"/>
              <p:cNvSpPr>
                <a:spLocks noChangeAspect="1" noEditPoints="1"/>
              </p:cNvSpPr>
              <p:nvPr/>
            </p:nvSpPr>
            <p:spPr bwMode="auto">
              <a:xfrm>
                <a:off x="6066453" y="1176009"/>
                <a:ext cx="175292" cy="179728"/>
              </a:xfrm>
              <a:custGeom>
                <a:avLst/>
                <a:gdLst>
                  <a:gd name="T0" fmla="*/ 152 w 237"/>
                  <a:gd name="T1" fmla="*/ 141 h 243"/>
                  <a:gd name="T2" fmla="*/ 0 w 237"/>
                  <a:gd name="T3" fmla="*/ 141 h 243"/>
                  <a:gd name="T4" fmla="*/ 0 w 237"/>
                  <a:gd name="T5" fmla="*/ 0 h 243"/>
                  <a:gd name="T6" fmla="*/ 188 w 237"/>
                  <a:gd name="T7" fmla="*/ 0 h 243"/>
                  <a:gd name="T8" fmla="*/ 188 w 237"/>
                  <a:gd name="T9" fmla="*/ 102 h 243"/>
                  <a:gd name="T10" fmla="*/ 90 w 237"/>
                  <a:gd name="T11" fmla="*/ 116 h 243"/>
                  <a:gd name="T12" fmla="*/ 102 w 237"/>
                  <a:gd name="T13" fmla="*/ 116 h 243"/>
                  <a:gd name="T14" fmla="*/ 152 w 237"/>
                  <a:gd name="T15" fmla="*/ 120 h 243"/>
                  <a:gd name="T16" fmla="*/ 237 w 237"/>
                  <a:gd name="T17" fmla="*/ 120 h 243"/>
                  <a:gd name="T18" fmla="*/ 152 w 237"/>
                  <a:gd name="T19" fmla="*/ 205 h 243"/>
                  <a:gd name="T20" fmla="*/ 237 w 237"/>
                  <a:gd name="T21" fmla="*/ 205 h 243"/>
                  <a:gd name="T22" fmla="*/ 189 w 237"/>
                  <a:gd name="T23" fmla="*/ 225 h 243"/>
                  <a:gd name="T24" fmla="*/ 200 w 237"/>
                  <a:gd name="T25" fmla="*/ 225 h 243"/>
                  <a:gd name="T26" fmla="*/ 237 w 237"/>
                  <a:gd name="T27" fmla="*/ 170 h 243"/>
                  <a:gd name="T28" fmla="*/ 237 w 237"/>
                  <a:gd name="T29" fmla="*/ 102 h 243"/>
                  <a:gd name="T30" fmla="*/ 152 w 237"/>
                  <a:gd name="T31" fmla="*/ 102 h 243"/>
                  <a:gd name="T32" fmla="*/ 152 w 237"/>
                  <a:gd name="T33" fmla="*/ 243 h 243"/>
                  <a:gd name="T34" fmla="*/ 237 w 237"/>
                  <a:gd name="T35" fmla="*/ 243 h 243"/>
                  <a:gd name="T36" fmla="*/ 237 w 237"/>
                  <a:gd name="T37" fmla="*/ 17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43">
                    <a:moveTo>
                      <a:pt x="152" y="141"/>
                    </a:moveTo>
                    <a:lnTo>
                      <a:pt x="0" y="141"/>
                    </a:lnTo>
                    <a:lnTo>
                      <a:pt x="0" y="0"/>
                    </a:lnTo>
                    <a:lnTo>
                      <a:pt x="188" y="0"/>
                    </a:lnTo>
                    <a:lnTo>
                      <a:pt x="188" y="102"/>
                    </a:lnTo>
                    <a:moveTo>
                      <a:pt x="90" y="116"/>
                    </a:moveTo>
                    <a:lnTo>
                      <a:pt x="102" y="116"/>
                    </a:lnTo>
                    <a:moveTo>
                      <a:pt x="152" y="120"/>
                    </a:moveTo>
                    <a:lnTo>
                      <a:pt x="237" y="120"/>
                    </a:lnTo>
                    <a:moveTo>
                      <a:pt x="152" y="205"/>
                    </a:moveTo>
                    <a:lnTo>
                      <a:pt x="237" y="205"/>
                    </a:lnTo>
                    <a:moveTo>
                      <a:pt x="189" y="225"/>
                    </a:moveTo>
                    <a:lnTo>
                      <a:pt x="200" y="225"/>
                    </a:lnTo>
                    <a:moveTo>
                      <a:pt x="237" y="170"/>
                    </a:moveTo>
                    <a:lnTo>
                      <a:pt x="237" y="102"/>
                    </a:lnTo>
                    <a:lnTo>
                      <a:pt x="152" y="102"/>
                    </a:lnTo>
                    <a:lnTo>
                      <a:pt x="152" y="243"/>
                    </a:lnTo>
                    <a:lnTo>
                      <a:pt x="237" y="243"/>
                    </a:lnTo>
                    <a:lnTo>
                      <a:pt x="237" y="170"/>
                    </a:lnTo>
                  </a:path>
                </a:pathLst>
              </a:custGeom>
              <a:grpFill/>
              <a:ln w="12700" cap="flat">
                <a:solidFill>
                  <a:schemeClr val="accent1"/>
                </a:solidFill>
                <a:prstDash val="solid"/>
                <a:miter lim="800000"/>
              </a:ln>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6" name="Rectangle 35"/>
              <p:cNvSpPr/>
              <p:nvPr/>
            </p:nvSpPr>
            <p:spPr bwMode="auto">
              <a:xfrm>
                <a:off x="6039077" y="1238860"/>
                <a:ext cx="74330" cy="68334"/>
              </a:xfrm>
              <a:prstGeom prst="rect">
                <a:avLst/>
              </a:prstGeom>
              <a:solidFill>
                <a:schemeClr val="bg2"/>
              </a:solidFill>
              <a:ln w="12700" cap="flat">
                <a:noFill/>
                <a:prstDash val="solid"/>
                <a:miter lim="800000"/>
              </a:ln>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37" name="laptop"/>
              <p:cNvSpPr>
                <a:spLocks noChangeAspect="1" noEditPoints="1"/>
              </p:cNvSpPr>
              <p:nvPr/>
            </p:nvSpPr>
            <p:spPr bwMode="auto">
              <a:xfrm>
                <a:off x="5955969" y="1241246"/>
                <a:ext cx="190085" cy="113163"/>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grpFill/>
              <a:ln w="12700" cap="flat">
                <a:solidFill>
                  <a:schemeClr val="accent1"/>
                </a:solidFill>
                <a:prstDash val="solid"/>
                <a:miter lim="800000"/>
              </a:ln>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16" name="Group 15"/>
            <p:cNvGrpSpPr/>
            <p:nvPr/>
          </p:nvGrpSpPr>
          <p:grpSpPr>
            <a:xfrm>
              <a:off x="9136007" y="1277412"/>
              <a:ext cx="142057" cy="404276"/>
              <a:chOff x="4990745" y="2685821"/>
              <a:chExt cx="144221" cy="410434"/>
            </a:xfrm>
          </p:grpSpPr>
          <p:sp>
            <p:nvSpPr>
              <p:cNvPr id="31" name="Freeform 5"/>
              <p:cNvSpPr>
                <a:spLocks noEditPoints="1"/>
              </p:cNvSpPr>
              <p:nvPr/>
            </p:nvSpPr>
            <p:spPr bwMode="auto">
              <a:xfrm>
                <a:off x="5001398" y="2802730"/>
                <a:ext cx="122914" cy="293525"/>
              </a:xfrm>
              <a:custGeom>
                <a:avLst/>
                <a:gdLst>
                  <a:gd name="T0" fmla="*/ 470 w 540"/>
                  <a:gd name="T1" fmla="*/ 84 h 1296"/>
                  <a:gd name="T2" fmla="*/ 266 w 540"/>
                  <a:gd name="T3" fmla="*/ 154 h 1296"/>
                  <a:gd name="T4" fmla="*/ 62 w 540"/>
                  <a:gd name="T5" fmla="*/ 84 h 1296"/>
                  <a:gd name="T6" fmla="*/ 266 w 540"/>
                  <a:gd name="T7" fmla="*/ 14 h 1296"/>
                  <a:gd name="T8" fmla="*/ 470 w 540"/>
                  <a:gd name="T9" fmla="*/ 84 h 1296"/>
                  <a:gd name="T10" fmla="*/ 266 w 540"/>
                  <a:gd name="T11" fmla="*/ 0 h 1296"/>
                  <a:gd name="T12" fmla="*/ 36 w 540"/>
                  <a:gd name="T13" fmla="*/ 82 h 1296"/>
                  <a:gd name="T14" fmla="*/ 266 w 540"/>
                  <a:gd name="T15" fmla="*/ 164 h 1296"/>
                  <a:gd name="T16" fmla="*/ 496 w 540"/>
                  <a:gd name="T17" fmla="*/ 82 h 1296"/>
                  <a:gd name="T18" fmla="*/ 266 w 540"/>
                  <a:gd name="T19" fmla="*/ 0 h 1296"/>
                  <a:gd name="T20" fmla="*/ 36 w 540"/>
                  <a:gd name="T21" fmla="*/ 80 h 1296"/>
                  <a:gd name="T22" fmla="*/ 36 w 540"/>
                  <a:gd name="T23" fmla="*/ 708 h 1296"/>
                  <a:gd name="T24" fmla="*/ 0 w 540"/>
                  <a:gd name="T25" fmla="*/ 1170 h 1296"/>
                  <a:gd name="T26" fmla="*/ 270 w 540"/>
                  <a:gd name="T27" fmla="*/ 1296 h 1296"/>
                  <a:gd name="T28" fmla="*/ 540 w 540"/>
                  <a:gd name="T29" fmla="*/ 1170 h 1296"/>
                  <a:gd name="T30" fmla="*/ 504 w 540"/>
                  <a:gd name="T31" fmla="*/ 652 h 1296"/>
                  <a:gd name="T32" fmla="*/ 496 w 540"/>
                  <a:gd name="T33" fmla="*/ 80 h 1296"/>
                  <a:gd name="T34" fmla="*/ 10 w 540"/>
                  <a:gd name="T35" fmla="*/ 1040 h 1296"/>
                  <a:gd name="T36" fmla="*/ 267 w 540"/>
                  <a:gd name="T37" fmla="*/ 1164 h 1296"/>
                  <a:gd name="T38" fmla="*/ 524 w 540"/>
                  <a:gd name="T39" fmla="*/ 1040 h 1296"/>
                  <a:gd name="T40" fmla="*/ 38 w 540"/>
                  <a:gd name="T41" fmla="*/ 164 h 1296"/>
                  <a:gd name="T42" fmla="*/ 267 w 540"/>
                  <a:gd name="T43" fmla="*/ 250 h 1296"/>
                  <a:gd name="T44" fmla="*/ 496 w 540"/>
                  <a:gd name="T45" fmla="*/ 164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0" h="1296">
                    <a:moveTo>
                      <a:pt x="470" y="84"/>
                    </a:moveTo>
                    <a:cubicBezTo>
                      <a:pt x="470" y="123"/>
                      <a:pt x="379" y="154"/>
                      <a:pt x="266" y="154"/>
                    </a:cubicBezTo>
                    <a:cubicBezTo>
                      <a:pt x="153" y="154"/>
                      <a:pt x="62" y="123"/>
                      <a:pt x="62" y="84"/>
                    </a:cubicBezTo>
                    <a:cubicBezTo>
                      <a:pt x="62" y="45"/>
                      <a:pt x="153" y="14"/>
                      <a:pt x="266" y="14"/>
                    </a:cubicBezTo>
                    <a:cubicBezTo>
                      <a:pt x="379" y="14"/>
                      <a:pt x="470" y="45"/>
                      <a:pt x="470" y="84"/>
                    </a:cubicBezTo>
                    <a:close/>
                    <a:moveTo>
                      <a:pt x="266" y="0"/>
                    </a:moveTo>
                    <a:cubicBezTo>
                      <a:pt x="139" y="0"/>
                      <a:pt x="36" y="37"/>
                      <a:pt x="36" y="82"/>
                    </a:cubicBezTo>
                    <a:cubicBezTo>
                      <a:pt x="36" y="127"/>
                      <a:pt x="139" y="164"/>
                      <a:pt x="266" y="164"/>
                    </a:cubicBezTo>
                    <a:cubicBezTo>
                      <a:pt x="393" y="164"/>
                      <a:pt x="496" y="127"/>
                      <a:pt x="496" y="82"/>
                    </a:cubicBezTo>
                    <a:cubicBezTo>
                      <a:pt x="496" y="37"/>
                      <a:pt x="393" y="0"/>
                      <a:pt x="266" y="0"/>
                    </a:cubicBezTo>
                    <a:close/>
                    <a:moveTo>
                      <a:pt x="36" y="80"/>
                    </a:moveTo>
                    <a:cubicBezTo>
                      <a:pt x="36" y="80"/>
                      <a:pt x="40" y="640"/>
                      <a:pt x="36" y="708"/>
                    </a:cubicBezTo>
                    <a:cubicBezTo>
                      <a:pt x="32" y="776"/>
                      <a:pt x="0" y="1170"/>
                      <a:pt x="0" y="1170"/>
                    </a:cubicBezTo>
                    <a:cubicBezTo>
                      <a:pt x="0" y="1240"/>
                      <a:pt x="121" y="1296"/>
                      <a:pt x="270" y="1296"/>
                    </a:cubicBezTo>
                    <a:cubicBezTo>
                      <a:pt x="419" y="1296"/>
                      <a:pt x="540" y="1240"/>
                      <a:pt x="540" y="1170"/>
                    </a:cubicBezTo>
                    <a:cubicBezTo>
                      <a:pt x="540" y="1170"/>
                      <a:pt x="504" y="748"/>
                      <a:pt x="504" y="652"/>
                    </a:cubicBezTo>
                    <a:cubicBezTo>
                      <a:pt x="504" y="556"/>
                      <a:pt x="496" y="80"/>
                      <a:pt x="496" y="80"/>
                    </a:cubicBezTo>
                    <a:moveTo>
                      <a:pt x="10" y="1040"/>
                    </a:moveTo>
                    <a:cubicBezTo>
                      <a:pt x="10" y="1108"/>
                      <a:pt x="125" y="1164"/>
                      <a:pt x="267" y="1164"/>
                    </a:cubicBezTo>
                    <a:cubicBezTo>
                      <a:pt x="409" y="1164"/>
                      <a:pt x="524" y="1108"/>
                      <a:pt x="524" y="1040"/>
                    </a:cubicBezTo>
                    <a:moveTo>
                      <a:pt x="38" y="164"/>
                    </a:moveTo>
                    <a:cubicBezTo>
                      <a:pt x="38" y="211"/>
                      <a:pt x="141" y="250"/>
                      <a:pt x="267" y="250"/>
                    </a:cubicBezTo>
                    <a:cubicBezTo>
                      <a:pt x="393" y="250"/>
                      <a:pt x="496" y="211"/>
                      <a:pt x="496" y="164"/>
                    </a:cubicBezTo>
                  </a:path>
                </a:pathLst>
              </a:custGeom>
              <a:noFill/>
              <a:ln w="12700">
                <a:solidFill>
                  <a:schemeClr val="accent1"/>
                </a:solidFill>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658" tIns="99726" rIns="124658" bIns="99726" numCol="1" spcCol="0" rtlCol="0" fromWordArt="0" anchor="t" anchorCtr="0" forceAA="0" compatLnSpc="1">
                <a:noAutofit/>
              </a:bodyPr>
              <a:lstStyle/>
              <a:p>
                <a:pPr marL="0" marR="0" lvl="0" indent="0" algn="l" defTabSz="635635" rtl="0" eaLnBrk="1" fontAlgn="base" latinLnBrk="0" hangingPunct="1">
                  <a:lnSpc>
                    <a:spcPct val="100000"/>
                  </a:lnSpc>
                  <a:spcBef>
                    <a:spcPct val="0"/>
                  </a:spcBef>
                  <a:spcAft>
                    <a:spcPct val="0"/>
                  </a:spcAft>
                  <a:buClrTx/>
                  <a:buSzTx/>
                  <a:buFontTx/>
                  <a:buNone/>
                  <a:defRPr/>
                </a:pPr>
                <a:endParaRPr kumimoji="0" lang="en-US" sz="1635"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a:ea typeface="+mn-ea"/>
                  <a:cs typeface="Segoe UI" panose="020B0502040204020203" pitchFamily="34" charset="0"/>
                </a:endParaRPr>
              </a:p>
            </p:txBody>
          </p:sp>
          <p:grpSp>
            <p:nvGrpSpPr>
              <p:cNvPr id="32" name="Group 31"/>
              <p:cNvGrpSpPr/>
              <p:nvPr/>
            </p:nvGrpSpPr>
            <p:grpSpPr>
              <a:xfrm rot="16200000">
                <a:off x="5024487" y="2652079"/>
                <a:ext cx="76737" cy="144221"/>
                <a:chOff x="2866921" y="3947319"/>
                <a:chExt cx="103684" cy="194866"/>
              </a:xfrm>
            </p:grpSpPr>
            <p:sp>
              <p:nvSpPr>
                <p:cNvPr id="33" name="Oval 5"/>
                <p:cNvSpPr/>
                <p:nvPr/>
              </p:nvSpPr>
              <p:spPr bwMode="auto">
                <a:xfrm>
                  <a:off x="2904207" y="3947319"/>
                  <a:ext cx="66398" cy="194866"/>
                </a:xfrm>
                <a:custGeom>
                  <a:avLst/>
                  <a:gdLst>
                    <a:gd name="connsiteX0" fmla="*/ 0 w 442913"/>
                    <a:gd name="connsiteY0" fmla="*/ 221457 h 442913"/>
                    <a:gd name="connsiteX1" fmla="*/ 221457 w 442913"/>
                    <a:gd name="connsiteY1" fmla="*/ 0 h 442913"/>
                    <a:gd name="connsiteX2" fmla="*/ 442914 w 442913"/>
                    <a:gd name="connsiteY2" fmla="*/ 221457 h 442913"/>
                    <a:gd name="connsiteX3" fmla="*/ 221457 w 442913"/>
                    <a:gd name="connsiteY3" fmla="*/ 442914 h 442913"/>
                    <a:gd name="connsiteX4" fmla="*/ 0 w 442913"/>
                    <a:gd name="connsiteY4" fmla="*/ 221457 h 442913"/>
                    <a:gd name="connsiteX0-1" fmla="*/ 0 w 442914"/>
                    <a:gd name="connsiteY0-2" fmla="*/ 221457 h 442914"/>
                    <a:gd name="connsiteX1-3" fmla="*/ 221457 w 442914"/>
                    <a:gd name="connsiteY1-4" fmla="*/ 0 h 442914"/>
                    <a:gd name="connsiteX2-5" fmla="*/ 442914 w 442914"/>
                    <a:gd name="connsiteY2-6" fmla="*/ 221457 h 442914"/>
                    <a:gd name="connsiteX3-7" fmla="*/ 221457 w 442914"/>
                    <a:gd name="connsiteY3-8" fmla="*/ 442914 h 442914"/>
                    <a:gd name="connsiteX4-9" fmla="*/ 91440 w 442914"/>
                    <a:gd name="connsiteY4-10" fmla="*/ 312897 h 442914"/>
                    <a:gd name="connsiteX0-11" fmla="*/ 165700 w 387157"/>
                    <a:gd name="connsiteY0-12" fmla="*/ 0 h 442914"/>
                    <a:gd name="connsiteX1-13" fmla="*/ 387157 w 387157"/>
                    <a:gd name="connsiteY1-14" fmla="*/ 221457 h 442914"/>
                    <a:gd name="connsiteX2-15" fmla="*/ 165700 w 387157"/>
                    <a:gd name="connsiteY2-16" fmla="*/ 442914 h 442914"/>
                    <a:gd name="connsiteX3-17" fmla="*/ 35683 w 387157"/>
                    <a:gd name="connsiteY3-18" fmla="*/ 312897 h 442914"/>
                    <a:gd name="connsiteX0-19" fmla="*/ 0 w 221457"/>
                    <a:gd name="connsiteY0-20" fmla="*/ 0 h 442914"/>
                    <a:gd name="connsiteX1-21" fmla="*/ 221457 w 221457"/>
                    <a:gd name="connsiteY1-22" fmla="*/ 221457 h 442914"/>
                    <a:gd name="connsiteX2-23" fmla="*/ 0 w 221457"/>
                    <a:gd name="connsiteY2-24" fmla="*/ 442914 h 442914"/>
                    <a:gd name="connsiteX0-25" fmla="*/ 0 w 221457"/>
                    <a:gd name="connsiteY0-26" fmla="*/ 0 h 221457"/>
                    <a:gd name="connsiteX1-27" fmla="*/ 221457 w 221457"/>
                    <a:gd name="connsiteY1-28" fmla="*/ 221457 h 221457"/>
                    <a:gd name="connsiteX0-29" fmla="*/ 0 w 73648"/>
                    <a:gd name="connsiteY0-30" fmla="*/ 0 h 482457"/>
                    <a:gd name="connsiteX1-31" fmla="*/ 55366 w 73648"/>
                    <a:gd name="connsiteY1-32" fmla="*/ 482457 h 482457"/>
                    <a:gd name="connsiteX0-33" fmla="*/ 0 w 122368"/>
                    <a:gd name="connsiteY0-34" fmla="*/ 0 h 482457"/>
                    <a:gd name="connsiteX1-35" fmla="*/ 55366 w 122368"/>
                    <a:gd name="connsiteY1-36" fmla="*/ 482457 h 482457"/>
                    <a:gd name="connsiteX0-37" fmla="*/ 0 w 102960"/>
                    <a:gd name="connsiteY0-38" fmla="*/ 0 h 482457"/>
                    <a:gd name="connsiteX1-39" fmla="*/ 23730 w 102960"/>
                    <a:gd name="connsiteY1-40" fmla="*/ 482457 h 482457"/>
                    <a:gd name="connsiteX0-41" fmla="*/ 0 w 133079"/>
                    <a:gd name="connsiteY0-42" fmla="*/ 0 h 500253"/>
                    <a:gd name="connsiteX1-43" fmla="*/ 71184 w 133079"/>
                    <a:gd name="connsiteY1-44" fmla="*/ 500253 h 500253"/>
                    <a:gd name="connsiteX0-45" fmla="*/ 0 w 162077"/>
                    <a:gd name="connsiteY0-46" fmla="*/ 0 h 500253"/>
                    <a:gd name="connsiteX1-47" fmla="*/ 71184 w 162077"/>
                    <a:gd name="connsiteY1-48" fmla="*/ 500253 h 500253"/>
                    <a:gd name="connsiteX0-49" fmla="*/ 0 w 141200"/>
                    <a:gd name="connsiteY0-50" fmla="*/ 0 h 485421"/>
                    <a:gd name="connsiteX1-51" fmla="*/ 29661 w 141200"/>
                    <a:gd name="connsiteY1-52" fmla="*/ 485421 h 485421"/>
                    <a:gd name="connsiteX0-53" fmla="*/ 0 w 165401"/>
                    <a:gd name="connsiteY0-54" fmla="*/ 0 h 485421"/>
                    <a:gd name="connsiteX1-55" fmla="*/ 29661 w 165401"/>
                    <a:gd name="connsiteY1-56" fmla="*/ 485421 h 485421"/>
                  </a:gdLst>
                  <a:ahLst/>
                  <a:cxnLst>
                    <a:cxn ang="0">
                      <a:pos x="connsiteX0-1" y="connsiteY0-2"/>
                    </a:cxn>
                    <a:cxn ang="0">
                      <a:pos x="connsiteX1-3" y="connsiteY1-4"/>
                    </a:cxn>
                  </a:cxnLst>
                  <a:rect l="l" t="t" r="r" b="b"/>
                  <a:pathLst>
                    <a:path w="165401" h="485421">
                      <a:moveTo>
                        <a:pt x="0" y="0"/>
                      </a:moveTo>
                      <a:cubicBezTo>
                        <a:pt x="217216" y="100840"/>
                        <a:pt x="213547" y="361138"/>
                        <a:pt x="29661" y="485421"/>
                      </a:cubicBez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34" name="Oval 5"/>
                <p:cNvSpPr/>
                <p:nvPr/>
              </p:nvSpPr>
              <p:spPr bwMode="auto">
                <a:xfrm>
                  <a:off x="2866921" y="3977662"/>
                  <a:ext cx="45720" cy="134180"/>
                </a:xfrm>
                <a:custGeom>
                  <a:avLst/>
                  <a:gdLst>
                    <a:gd name="connsiteX0" fmla="*/ 0 w 442913"/>
                    <a:gd name="connsiteY0" fmla="*/ 221457 h 442913"/>
                    <a:gd name="connsiteX1" fmla="*/ 221457 w 442913"/>
                    <a:gd name="connsiteY1" fmla="*/ 0 h 442913"/>
                    <a:gd name="connsiteX2" fmla="*/ 442914 w 442913"/>
                    <a:gd name="connsiteY2" fmla="*/ 221457 h 442913"/>
                    <a:gd name="connsiteX3" fmla="*/ 221457 w 442913"/>
                    <a:gd name="connsiteY3" fmla="*/ 442914 h 442913"/>
                    <a:gd name="connsiteX4" fmla="*/ 0 w 442913"/>
                    <a:gd name="connsiteY4" fmla="*/ 221457 h 442913"/>
                    <a:gd name="connsiteX0-1" fmla="*/ 0 w 442914"/>
                    <a:gd name="connsiteY0-2" fmla="*/ 221457 h 442914"/>
                    <a:gd name="connsiteX1-3" fmla="*/ 221457 w 442914"/>
                    <a:gd name="connsiteY1-4" fmla="*/ 0 h 442914"/>
                    <a:gd name="connsiteX2-5" fmla="*/ 442914 w 442914"/>
                    <a:gd name="connsiteY2-6" fmla="*/ 221457 h 442914"/>
                    <a:gd name="connsiteX3-7" fmla="*/ 221457 w 442914"/>
                    <a:gd name="connsiteY3-8" fmla="*/ 442914 h 442914"/>
                    <a:gd name="connsiteX4-9" fmla="*/ 91440 w 442914"/>
                    <a:gd name="connsiteY4-10" fmla="*/ 312897 h 442914"/>
                    <a:gd name="connsiteX0-11" fmla="*/ 165700 w 387157"/>
                    <a:gd name="connsiteY0-12" fmla="*/ 0 h 442914"/>
                    <a:gd name="connsiteX1-13" fmla="*/ 387157 w 387157"/>
                    <a:gd name="connsiteY1-14" fmla="*/ 221457 h 442914"/>
                    <a:gd name="connsiteX2-15" fmla="*/ 165700 w 387157"/>
                    <a:gd name="connsiteY2-16" fmla="*/ 442914 h 442914"/>
                    <a:gd name="connsiteX3-17" fmla="*/ 35683 w 387157"/>
                    <a:gd name="connsiteY3-18" fmla="*/ 312897 h 442914"/>
                    <a:gd name="connsiteX0-19" fmla="*/ 0 w 221457"/>
                    <a:gd name="connsiteY0-20" fmla="*/ 0 h 442914"/>
                    <a:gd name="connsiteX1-21" fmla="*/ 221457 w 221457"/>
                    <a:gd name="connsiteY1-22" fmla="*/ 221457 h 442914"/>
                    <a:gd name="connsiteX2-23" fmla="*/ 0 w 221457"/>
                    <a:gd name="connsiteY2-24" fmla="*/ 442914 h 442914"/>
                    <a:gd name="connsiteX0-25" fmla="*/ 0 w 221457"/>
                    <a:gd name="connsiteY0-26" fmla="*/ 0 h 221457"/>
                    <a:gd name="connsiteX1-27" fmla="*/ 221457 w 221457"/>
                    <a:gd name="connsiteY1-28" fmla="*/ 221457 h 221457"/>
                    <a:gd name="connsiteX0-29" fmla="*/ 0 w 73648"/>
                    <a:gd name="connsiteY0-30" fmla="*/ 0 h 482457"/>
                    <a:gd name="connsiteX1-31" fmla="*/ 55366 w 73648"/>
                    <a:gd name="connsiteY1-32" fmla="*/ 482457 h 482457"/>
                    <a:gd name="connsiteX0-33" fmla="*/ 0 w 122368"/>
                    <a:gd name="connsiteY0-34" fmla="*/ 0 h 482457"/>
                    <a:gd name="connsiteX1-35" fmla="*/ 55366 w 122368"/>
                    <a:gd name="connsiteY1-36" fmla="*/ 482457 h 482457"/>
                    <a:gd name="connsiteX0-37" fmla="*/ 0 w 102960"/>
                    <a:gd name="connsiteY0-38" fmla="*/ 0 h 482457"/>
                    <a:gd name="connsiteX1-39" fmla="*/ 23730 w 102960"/>
                    <a:gd name="connsiteY1-40" fmla="*/ 482457 h 482457"/>
                    <a:gd name="connsiteX0-41" fmla="*/ 0 w 133079"/>
                    <a:gd name="connsiteY0-42" fmla="*/ 0 h 500253"/>
                    <a:gd name="connsiteX1-43" fmla="*/ 71184 w 133079"/>
                    <a:gd name="connsiteY1-44" fmla="*/ 500253 h 500253"/>
                    <a:gd name="connsiteX0-45" fmla="*/ 0 w 162077"/>
                    <a:gd name="connsiteY0-46" fmla="*/ 0 h 500253"/>
                    <a:gd name="connsiteX1-47" fmla="*/ 71184 w 162077"/>
                    <a:gd name="connsiteY1-48" fmla="*/ 500253 h 500253"/>
                    <a:gd name="connsiteX0-49" fmla="*/ 0 w 141200"/>
                    <a:gd name="connsiteY0-50" fmla="*/ 0 h 485421"/>
                    <a:gd name="connsiteX1-51" fmla="*/ 29661 w 141200"/>
                    <a:gd name="connsiteY1-52" fmla="*/ 485421 h 485421"/>
                    <a:gd name="connsiteX0-53" fmla="*/ 0 w 165401"/>
                    <a:gd name="connsiteY0-54" fmla="*/ 0 h 485421"/>
                    <a:gd name="connsiteX1-55" fmla="*/ 29661 w 165401"/>
                    <a:gd name="connsiteY1-56" fmla="*/ 485421 h 485421"/>
                  </a:gdLst>
                  <a:ahLst/>
                  <a:cxnLst>
                    <a:cxn ang="0">
                      <a:pos x="connsiteX0-1" y="connsiteY0-2"/>
                    </a:cxn>
                    <a:cxn ang="0">
                      <a:pos x="connsiteX1-3" y="connsiteY1-4"/>
                    </a:cxn>
                  </a:cxnLst>
                  <a:rect l="l" t="t" r="r" b="b"/>
                  <a:pathLst>
                    <a:path w="165401" h="485421">
                      <a:moveTo>
                        <a:pt x="0" y="0"/>
                      </a:moveTo>
                      <a:cubicBezTo>
                        <a:pt x="217216" y="100840"/>
                        <a:pt x="213547" y="361138"/>
                        <a:pt x="29661" y="485421"/>
                      </a:cubicBez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err="1">
                    <a:ln>
                      <a:noFill/>
                    </a:ln>
                    <a:solidFill>
                      <a:srgbClr val="505050"/>
                    </a:solidFill>
                    <a:effectLst/>
                    <a:uLnTx/>
                    <a:uFillTx/>
                    <a:latin typeface="Segoe UI Semilight"/>
                    <a:ea typeface="+mn-ea"/>
                    <a:cs typeface="+mn-cs"/>
                  </a:endParaRPr>
                </a:p>
              </p:txBody>
            </p:sp>
          </p:grpSp>
        </p:grpSp>
        <p:grpSp>
          <p:nvGrpSpPr>
            <p:cNvPr id="17" name="Group 4"/>
            <p:cNvGrpSpPr>
              <a:grpSpLocks noChangeAspect="1"/>
            </p:cNvGrpSpPr>
            <p:nvPr/>
          </p:nvGrpSpPr>
          <p:grpSpPr bwMode="auto">
            <a:xfrm>
              <a:off x="7745602" y="1371963"/>
              <a:ext cx="408667" cy="251486"/>
              <a:chOff x="5597" y="3096"/>
              <a:chExt cx="546" cy="336"/>
            </a:xfrm>
          </p:grpSpPr>
          <p:sp>
            <p:nvSpPr>
              <p:cNvPr id="19" name="Rectangle 5"/>
              <p:cNvSpPr>
                <a:spLocks noChangeArrowheads="1"/>
              </p:cNvSpPr>
              <p:nvPr/>
            </p:nvSpPr>
            <p:spPr bwMode="auto">
              <a:xfrm>
                <a:off x="5597" y="3096"/>
                <a:ext cx="169" cy="336"/>
              </a:xfrm>
              <a:prstGeom prst="rect">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0" name="Freeform 6"/>
              <p:cNvSpPr/>
              <p:nvPr/>
            </p:nvSpPr>
            <p:spPr bwMode="auto">
              <a:xfrm>
                <a:off x="5766" y="3337"/>
                <a:ext cx="80" cy="95"/>
              </a:xfrm>
              <a:custGeom>
                <a:avLst/>
                <a:gdLst>
                  <a:gd name="T0" fmla="*/ 80 w 80"/>
                  <a:gd name="T1" fmla="*/ 0 h 95"/>
                  <a:gd name="T2" fmla="*/ 80 w 80"/>
                  <a:gd name="T3" fmla="*/ 26 h 95"/>
                  <a:gd name="T4" fmla="*/ 0 w 80"/>
                  <a:gd name="T5" fmla="*/ 95 h 95"/>
                </a:gdLst>
                <a:ahLst/>
                <a:cxnLst>
                  <a:cxn ang="0">
                    <a:pos x="T0" y="T1"/>
                  </a:cxn>
                  <a:cxn ang="0">
                    <a:pos x="T2" y="T3"/>
                  </a:cxn>
                  <a:cxn ang="0">
                    <a:pos x="T4" y="T5"/>
                  </a:cxn>
                </a:cxnLst>
                <a:rect l="0" t="0" r="r" b="b"/>
                <a:pathLst>
                  <a:path w="80" h="95">
                    <a:moveTo>
                      <a:pt x="80" y="0"/>
                    </a:moveTo>
                    <a:lnTo>
                      <a:pt x="80" y="26"/>
                    </a:lnTo>
                    <a:lnTo>
                      <a:pt x="0" y="95"/>
                    </a:ln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1" name="Freeform 7"/>
              <p:cNvSpPr/>
              <p:nvPr/>
            </p:nvSpPr>
            <p:spPr bwMode="auto">
              <a:xfrm>
                <a:off x="5766" y="3096"/>
                <a:ext cx="80" cy="96"/>
              </a:xfrm>
              <a:custGeom>
                <a:avLst/>
                <a:gdLst>
                  <a:gd name="T0" fmla="*/ 0 w 80"/>
                  <a:gd name="T1" fmla="*/ 0 h 96"/>
                  <a:gd name="T2" fmla="*/ 80 w 80"/>
                  <a:gd name="T3" fmla="*/ 74 h 96"/>
                  <a:gd name="T4" fmla="*/ 80 w 80"/>
                  <a:gd name="T5" fmla="*/ 96 h 96"/>
                </a:gdLst>
                <a:ahLst/>
                <a:cxnLst>
                  <a:cxn ang="0">
                    <a:pos x="T0" y="T1"/>
                  </a:cxn>
                  <a:cxn ang="0">
                    <a:pos x="T2" y="T3"/>
                  </a:cxn>
                  <a:cxn ang="0">
                    <a:pos x="T4" y="T5"/>
                  </a:cxn>
                </a:cxnLst>
                <a:rect l="0" t="0" r="r" b="b"/>
                <a:pathLst>
                  <a:path w="80" h="96">
                    <a:moveTo>
                      <a:pt x="0" y="0"/>
                    </a:moveTo>
                    <a:lnTo>
                      <a:pt x="80" y="74"/>
                    </a:lnTo>
                    <a:lnTo>
                      <a:pt x="80" y="96"/>
                    </a:ln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2" name="Line 8"/>
              <p:cNvSpPr>
                <a:spLocks noChangeShapeType="1"/>
              </p:cNvSpPr>
              <p:nvPr/>
            </p:nvSpPr>
            <p:spPr bwMode="auto">
              <a:xfrm>
                <a:off x="5597" y="3205"/>
                <a:ext cx="169" cy="0"/>
              </a:xfrm>
              <a:prstGeom prst="line">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3" name="Line 9"/>
              <p:cNvSpPr>
                <a:spLocks noChangeShapeType="1"/>
              </p:cNvSpPr>
              <p:nvPr/>
            </p:nvSpPr>
            <p:spPr bwMode="auto">
              <a:xfrm>
                <a:off x="5597" y="3325"/>
                <a:ext cx="169" cy="0"/>
              </a:xfrm>
              <a:prstGeom prst="line">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4" name="Rectangle 10"/>
              <p:cNvSpPr>
                <a:spLocks noChangeArrowheads="1"/>
              </p:cNvSpPr>
              <p:nvPr/>
            </p:nvSpPr>
            <p:spPr bwMode="auto">
              <a:xfrm>
                <a:off x="5974" y="3096"/>
                <a:ext cx="169" cy="336"/>
              </a:xfrm>
              <a:prstGeom prst="rect">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5" name="Freeform 11"/>
              <p:cNvSpPr/>
              <p:nvPr/>
            </p:nvSpPr>
            <p:spPr bwMode="auto">
              <a:xfrm>
                <a:off x="5894" y="3336"/>
                <a:ext cx="80" cy="96"/>
              </a:xfrm>
              <a:custGeom>
                <a:avLst/>
                <a:gdLst>
                  <a:gd name="T0" fmla="*/ 0 w 80"/>
                  <a:gd name="T1" fmla="*/ 0 h 96"/>
                  <a:gd name="T2" fmla="*/ 0 w 80"/>
                  <a:gd name="T3" fmla="*/ 27 h 96"/>
                  <a:gd name="T4" fmla="*/ 80 w 80"/>
                  <a:gd name="T5" fmla="*/ 96 h 96"/>
                </a:gdLst>
                <a:ahLst/>
                <a:cxnLst>
                  <a:cxn ang="0">
                    <a:pos x="T0" y="T1"/>
                  </a:cxn>
                  <a:cxn ang="0">
                    <a:pos x="T2" y="T3"/>
                  </a:cxn>
                  <a:cxn ang="0">
                    <a:pos x="T4" y="T5"/>
                  </a:cxn>
                </a:cxnLst>
                <a:rect l="0" t="0" r="r" b="b"/>
                <a:pathLst>
                  <a:path w="80" h="96">
                    <a:moveTo>
                      <a:pt x="0" y="0"/>
                    </a:moveTo>
                    <a:lnTo>
                      <a:pt x="0" y="27"/>
                    </a:lnTo>
                    <a:lnTo>
                      <a:pt x="80" y="96"/>
                    </a:ln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6" name="Freeform 12"/>
              <p:cNvSpPr/>
              <p:nvPr/>
            </p:nvSpPr>
            <p:spPr bwMode="auto">
              <a:xfrm>
                <a:off x="5894" y="3096"/>
                <a:ext cx="80" cy="94"/>
              </a:xfrm>
              <a:custGeom>
                <a:avLst/>
                <a:gdLst>
                  <a:gd name="T0" fmla="*/ 80 w 80"/>
                  <a:gd name="T1" fmla="*/ 0 h 94"/>
                  <a:gd name="T2" fmla="*/ 0 w 80"/>
                  <a:gd name="T3" fmla="*/ 74 h 94"/>
                  <a:gd name="T4" fmla="*/ 0 w 80"/>
                  <a:gd name="T5" fmla="*/ 94 h 94"/>
                </a:gdLst>
                <a:ahLst/>
                <a:cxnLst>
                  <a:cxn ang="0">
                    <a:pos x="T0" y="T1"/>
                  </a:cxn>
                  <a:cxn ang="0">
                    <a:pos x="T2" y="T3"/>
                  </a:cxn>
                  <a:cxn ang="0">
                    <a:pos x="T4" y="T5"/>
                  </a:cxn>
                </a:cxnLst>
                <a:rect l="0" t="0" r="r" b="b"/>
                <a:pathLst>
                  <a:path w="80" h="94">
                    <a:moveTo>
                      <a:pt x="80" y="0"/>
                    </a:moveTo>
                    <a:lnTo>
                      <a:pt x="0" y="74"/>
                    </a:lnTo>
                    <a:lnTo>
                      <a:pt x="0" y="94"/>
                    </a:ln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7" name="Line 13"/>
              <p:cNvSpPr>
                <a:spLocks noChangeShapeType="1"/>
              </p:cNvSpPr>
              <p:nvPr/>
            </p:nvSpPr>
            <p:spPr bwMode="auto">
              <a:xfrm flipH="1">
                <a:off x="5974" y="3205"/>
                <a:ext cx="169" cy="0"/>
              </a:xfrm>
              <a:prstGeom prst="line">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8" name="Line 14"/>
              <p:cNvSpPr>
                <a:spLocks noChangeShapeType="1"/>
              </p:cNvSpPr>
              <p:nvPr/>
            </p:nvSpPr>
            <p:spPr bwMode="auto">
              <a:xfrm flipH="1">
                <a:off x="5974" y="3325"/>
                <a:ext cx="169" cy="0"/>
              </a:xfrm>
              <a:prstGeom prst="line">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9" name="Freeform 15"/>
              <p:cNvSpPr>
                <a:spLocks noEditPoints="1"/>
              </p:cNvSpPr>
              <p:nvPr/>
            </p:nvSpPr>
            <p:spPr bwMode="auto">
              <a:xfrm>
                <a:off x="5797" y="3207"/>
                <a:ext cx="146" cy="47"/>
              </a:xfrm>
              <a:custGeom>
                <a:avLst/>
                <a:gdLst>
                  <a:gd name="T0" fmla="*/ 0 w 196"/>
                  <a:gd name="T1" fmla="*/ 0 h 63"/>
                  <a:gd name="T2" fmla="*/ 0 w 196"/>
                  <a:gd name="T3" fmla="*/ 63 h 63"/>
                  <a:gd name="T4" fmla="*/ 118 w 196"/>
                  <a:gd name="T5" fmla="*/ 0 h 63"/>
                  <a:gd name="T6" fmla="*/ 118 w 196"/>
                  <a:gd name="T7" fmla="*/ 63 h 63"/>
                  <a:gd name="T8" fmla="*/ 79 w 196"/>
                  <a:gd name="T9" fmla="*/ 42 h 63"/>
                  <a:gd name="T10" fmla="*/ 79 w 196"/>
                  <a:gd name="T11" fmla="*/ 20 h 63"/>
                  <a:gd name="T12" fmla="*/ 59 w 196"/>
                  <a:gd name="T13" fmla="*/ 0 h 63"/>
                  <a:gd name="T14" fmla="*/ 59 w 196"/>
                  <a:gd name="T15" fmla="*/ 0 h 63"/>
                  <a:gd name="T16" fmla="*/ 38 w 196"/>
                  <a:gd name="T17" fmla="*/ 20 h 63"/>
                  <a:gd name="T18" fmla="*/ 38 w 196"/>
                  <a:gd name="T19" fmla="*/ 42 h 63"/>
                  <a:gd name="T20" fmla="*/ 59 w 196"/>
                  <a:gd name="T21" fmla="*/ 63 h 63"/>
                  <a:gd name="T22" fmla="*/ 59 w 196"/>
                  <a:gd name="T23" fmla="*/ 63 h 63"/>
                  <a:gd name="T24" fmla="*/ 79 w 196"/>
                  <a:gd name="T25" fmla="*/ 42 h 63"/>
                  <a:gd name="T26" fmla="*/ 196 w 196"/>
                  <a:gd name="T27" fmla="*/ 42 h 63"/>
                  <a:gd name="T28" fmla="*/ 196 w 196"/>
                  <a:gd name="T29" fmla="*/ 20 h 63"/>
                  <a:gd name="T30" fmla="*/ 175 w 196"/>
                  <a:gd name="T31" fmla="*/ 0 h 63"/>
                  <a:gd name="T32" fmla="*/ 175 w 196"/>
                  <a:gd name="T33" fmla="*/ 0 h 63"/>
                  <a:gd name="T34" fmla="*/ 156 w 196"/>
                  <a:gd name="T35" fmla="*/ 20 h 63"/>
                  <a:gd name="T36" fmla="*/ 156 w 196"/>
                  <a:gd name="T37" fmla="*/ 42 h 63"/>
                  <a:gd name="T38" fmla="*/ 175 w 196"/>
                  <a:gd name="T39" fmla="*/ 63 h 63"/>
                  <a:gd name="T40" fmla="*/ 175 w 196"/>
                  <a:gd name="T41" fmla="*/ 63 h 63"/>
                  <a:gd name="T42" fmla="*/ 196 w 196"/>
                  <a:gd name="T43"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63">
                    <a:moveTo>
                      <a:pt x="0" y="0"/>
                    </a:moveTo>
                    <a:cubicBezTo>
                      <a:pt x="0" y="63"/>
                      <a:pt x="0" y="63"/>
                      <a:pt x="0" y="63"/>
                    </a:cubicBezTo>
                    <a:moveTo>
                      <a:pt x="118" y="0"/>
                    </a:moveTo>
                    <a:cubicBezTo>
                      <a:pt x="118" y="63"/>
                      <a:pt x="118" y="63"/>
                      <a:pt x="118" y="63"/>
                    </a:cubicBezTo>
                    <a:moveTo>
                      <a:pt x="79" y="42"/>
                    </a:moveTo>
                    <a:cubicBezTo>
                      <a:pt x="79" y="20"/>
                      <a:pt x="79" y="20"/>
                      <a:pt x="79" y="20"/>
                    </a:cubicBezTo>
                    <a:cubicBezTo>
                      <a:pt x="79" y="9"/>
                      <a:pt x="70" y="0"/>
                      <a:pt x="59" y="0"/>
                    </a:cubicBezTo>
                    <a:cubicBezTo>
                      <a:pt x="59" y="0"/>
                      <a:pt x="59" y="0"/>
                      <a:pt x="59" y="0"/>
                    </a:cubicBezTo>
                    <a:cubicBezTo>
                      <a:pt x="47" y="0"/>
                      <a:pt x="38" y="9"/>
                      <a:pt x="38" y="20"/>
                    </a:cubicBezTo>
                    <a:cubicBezTo>
                      <a:pt x="38" y="42"/>
                      <a:pt x="38" y="42"/>
                      <a:pt x="38" y="42"/>
                    </a:cubicBezTo>
                    <a:cubicBezTo>
                      <a:pt x="38" y="54"/>
                      <a:pt x="47" y="63"/>
                      <a:pt x="59" y="63"/>
                    </a:cubicBezTo>
                    <a:cubicBezTo>
                      <a:pt x="59" y="63"/>
                      <a:pt x="59" y="63"/>
                      <a:pt x="59" y="63"/>
                    </a:cubicBezTo>
                    <a:cubicBezTo>
                      <a:pt x="70" y="63"/>
                      <a:pt x="79" y="54"/>
                      <a:pt x="79" y="42"/>
                    </a:cubicBezTo>
                    <a:close/>
                    <a:moveTo>
                      <a:pt x="196" y="42"/>
                    </a:moveTo>
                    <a:cubicBezTo>
                      <a:pt x="196" y="20"/>
                      <a:pt x="196" y="20"/>
                      <a:pt x="196" y="20"/>
                    </a:cubicBezTo>
                    <a:cubicBezTo>
                      <a:pt x="196" y="9"/>
                      <a:pt x="187" y="0"/>
                      <a:pt x="175" y="0"/>
                    </a:cubicBezTo>
                    <a:cubicBezTo>
                      <a:pt x="175" y="0"/>
                      <a:pt x="175" y="0"/>
                      <a:pt x="175" y="0"/>
                    </a:cubicBezTo>
                    <a:cubicBezTo>
                      <a:pt x="165" y="0"/>
                      <a:pt x="156" y="9"/>
                      <a:pt x="156" y="20"/>
                    </a:cubicBezTo>
                    <a:cubicBezTo>
                      <a:pt x="156" y="42"/>
                      <a:pt x="156" y="42"/>
                      <a:pt x="156" y="42"/>
                    </a:cubicBezTo>
                    <a:cubicBezTo>
                      <a:pt x="156" y="54"/>
                      <a:pt x="165" y="63"/>
                      <a:pt x="175" y="63"/>
                    </a:cubicBezTo>
                    <a:cubicBezTo>
                      <a:pt x="175" y="63"/>
                      <a:pt x="175" y="63"/>
                      <a:pt x="175" y="63"/>
                    </a:cubicBezTo>
                    <a:cubicBezTo>
                      <a:pt x="187" y="63"/>
                      <a:pt x="196" y="54"/>
                      <a:pt x="196" y="42"/>
                    </a:cubicBezTo>
                    <a:close/>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0" name="Freeform 16"/>
              <p:cNvSpPr>
                <a:spLocks noEditPoints="1"/>
              </p:cNvSpPr>
              <p:nvPr/>
            </p:nvSpPr>
            <p:spPr bwMode="auto">
              <a:xfrm>
                <a:off x="5797" y="3278"/>
                <a:ext cx="146" cy="48"/>
              </a:xfrm>
              <a:custGeom>
                <a:avLst/>
                <a:gdLst>
                  <a:gd name="T0" fmla="*/ 196 w 196"/>
                  <a:gd name="T1" fmla="*/ 64 h 64"/>
                  <a:gd name="T2" fmla="*/ 196 w 196"/>
                  <a:gd name="T3" fmla="*/ 0 h 64"/>
                  <a:gd name="T4" fmla="*/ 79 w 196"/>
                  <a:gd name="T5" fmla="*/ 64 h 64"/>
                  <a:gd name="T6" fmla="*/ 79 w 196"/>
                  <a:gd name="T7" fmla="*/ 0 h 64"/>
                  <a:gd name="T8" fmla="*/ 118 w 196"/>
                  <a:gd name="T9" fmla="*/ 43 h 64"/>
                  <a:gd name="T10" fmla="*/ 138 w 196"/>
                  <a:gd name="T11" fmla="*/ 64 h 64"/>
                  <a:gd name="T12" fmla="*/ 138 w 196"/>
                  <a:gd name="T13" fmla="*/ 64 h 64"/>
                  <a:gd name="T14" fmla="*/ 158 w 196"/>
                  <a:gd name="T15" fmla="*/ 43 h 64"/>
                  <a:gd name="T16" fmla="*/ 158 w 196"/>
                  <a:gd name="T17" fmla="*/ 21 h 64"/>
                  <a:gd name="T18" fmla="*/ 138 w 196"/>
                  <a:gd name="T19" fmla="*/ 0 h 64"/>
                  <a:gd name="T20" fmla="*/ 138 w 196"/>
                  <a:gd name="T21" fmla="*/ 0 h 64"/>
                  <a:gd name="T22" fmla="*/ 118 w 196"/>
                  <a:gd name="T23" fmla="*/ 21 h 64"/>
                  <a:gd name="T24" fmla="*/ 118 w 196"/>
                  <a:gd name="T25" fmla="*/ 43 h 64"/>
                  <a:gd name="T26" fmla="*/ 0 w 196"/>
                  <a:gd name="T27" fmla="*/ 43 h 64"/>
                  <a:gd name="T28" fmla="*/ 20 w 196"/>
                  <a:gd name="T29" fmla="*/ 64 h 64"/>
                  <a:gd name="T30" fmla="*/ 20 w 196"/>
                  <a:gd name="T31" fmla="*/ 64 h 64"/>
                  <a:gd name="T32" fmla="*/ 41 w 196"/>
                  <a:gd name="T33" fmla="*/ 43 h 64"/>
                  <a:gd name="T34" fmla="*/ 41 w 196"/>
                  <a:gd name="T35" fmla="*/ 21 h 64"/>
                  <a:gd name="T36" fmla="*/ 20 w 196"/>
                  <a:gd name="T37" fmla="*/ 0 h 64"/>
                  <a:gd name="T38" fmla="*/ 20 w 196"/>
                  <a:gd name="T39" fmla="*/ 0 h 64"/>
                  <a:gd name="T40" fmla="*/ 0 w 196"/>
                  <a:gd name="T41" fmla="*/ 21 h 64"/>
                  <a:gd name="T42" fmla="*/ 0 w 196"/>
                  <a:gd name="T43"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64">
                    <a:moveTo>
                      <a:pt x="196" y="64"/>
                    </a:moveTo>
                    <a:cubicBezTo>
                      <a:pt x="196" y="64"/>
                      <a:pt x="196" y="64"/>
                      <a:pt x="196" y="0"/>
                    </a:cubicBezTo>
                    <a:moveTo>
                      <a:pt x="79" y="64"/>
                    </a:moveTo>
                    <a:cubicBezTo>
                      <a:pt x="79" y="64"/>
                      <a:pt x="79" y="64"/>
                      <a:pt x="79" y="0"/>
                    </a:cubicBezTo>
                    <a:moveTo>
                      <a:pt x="118" y="43"/>
                    </a:moveTo>
                    <a:cubicBezTo>
                      <a:pt x="118" y="54"/>
                      <a:pt x="127" y="64"/>
                      <a:pt x="138" y="64"/>
                    </a:cubicBezTo>
                    <a:cubicBezTo>
                      <a:pt x="138" y="64"/>
                      <a:pt x="138" y="64"/>
                      <a:pt x="138" y="64"/>
                    </a:cubicBezTo>
                    <a:cubicBezTo>
                      <a:pt x="149" y="64"/>
                      <a:pt x="158" y="54"/>
                      <a:pt x="158" y="43"/>
                    </a:cubicBezTo>
                    <a:cubicBezTo>
                      <a:pt x="158" y="43"/>
                      <a:pt x="158" y="43"/>
                      <a:pt x="158" y="21"/>
                    </a:cubicBezTo>
                    <a:cubicBezTo>
                      <a:pt x="158" y="9"/>
                      <a:pt x="149" y="0"/>
                      <a:pt x="138" y="0"/>
                    </a:cubicBezTo>
                    <a:cubicBezTo>
                      <a:pt x="138" y="0"/>
                      <a:pt x="138" y="0"/>
                      <a:pt x="138" y="0"/>
                    </a:cubicBezTo>
                    <a:cubicBezTo>
                      <a:pt x="127" y="0"/>
                      <a:pt x="118" y="9"/>
                      <a:pt x="118" y="21"/>
                    </a:cubicBezTo>
                    <a:cubicBezTo>
                      <a:pt x="118" y="21"/>
                      <a:pt x="118" y="21"/>
                      <a:pt x="118" y="43"/>
                    </a:cubicBezTo>
                    <a:close/>
                    <a:moveTo>
                      <a:pt x="0" y="43"/>
                    </a:moveTo>
                    <a:cubicBezTo>
                      <a:pt x="0" y="54"/>
                      <a:pt x="10" y="64"/>
                      <a:pt x="20" y="64"/>
                    </a:cubicBezTo>
                    <a:cubicBezTo>
                      <a:pt x="20" y="64"/>
                      <a:pt x="20" y="64"/>
                      <a:pt x="20" y="64"/>
                    </a:cubicBezTo>
                    <a:cubicBezTo>
                      <a:pt x="32" y="64"/>
                      <a:pt x="41" y="54"/>
                      <a:pt x="41" y="43"/>
                    </a:cubicBezTo>
                    <a:cubicBezTo>
                      <a:pt x="41" y="43"/>
                      <a:pt x="41" y="43"/>
                      <a:pt x="41" y="21"/>
                    </a:cubicBezTo>
                    <a:cubicBezTo>
                      <a:pt x="41" y="9"/>
                      <a:pt x="32" y="0"/>
                      <a:pt x="20" y="0"/>
                    </a:cubicBezTo>
                    <a:cubicBezTo>
                      <a:pt x="20" y="0"/>
                      <a:pt x="20" y="0"/>
                      <a:pt x="20" y="0"/>
                    </a:cubicBezTo>
                    <a:cubicBezTo>
                      <a:pt x="10" y="0"/>
                      <a:pt x="0" y="9"/>
                      <a:pt x="0" y="21"/>
                    </a:cubicBezTo>
                    <a:cubicBezTo>
                      <a:pt x="0" y="21"/>
                      <a:pt x="0" y="21"/>
                      <a:pt x="0" y="43"/>
                    </a:cubicBezTo>
                    <a:close/>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eye_2"/>
            <p:cNvSpPr>
              <a:spLocks noChangeAspect="1" noEditPoints="1"/>
            </p:cNvSpPr>
            <p:nvPr/>
          </p:nvSpPr>
          <p:spPr bwMode="auto">
            <a:xfrm>
              <a:off x="7108908" y="1413187"/>
              <a:ext cx="348284" cy="193245"/>
            </a:xfrm>
            <a:custGeom>
              <a:avLst/>
              <a:gdLst>
                <a:gd name="T0" fmla="*/ 5 w 346"/>
                <a:gd name="T1" fmla="*/ 103 h 191"/>
                <a:gd name="T2" fmla="*/ 0 w 346"/>
                <a:gd name="T3" fmla="*/ 96 h 191"/>
                <a:gd name="T4" fmla="*/ 3 w 346"/>
                <a:gd name="T5" fmla="*/ 92 h 191"/>
                <a:gd name="T6" fmla="*/ 5 w 346"/>
                <a:gd name="T7" fmla="*/ 103 h 191"/>
                <a:gd name="T8" fmla="*/ 173 w 346"/>
                <a:gd name="T9" fmla="*/ 191 h 191"/>
                <a:gd name="T10" fmla="*/ 346 w 346"/>
                <a:gd name="T11" fmla="*/ 96 h 191"/>
                <a:gd name="T12" fmla="*/ 173 w 346"/>
                <a:gd name="T13" fmla="*/ 0 h 191"/>
                <a:gd name="T14" fmla="*/ 3 w 346"/>
                <a:gd name="T15" fmla="*/ 92 h 191"/>
                <a:gd name="T16" fmla="*/ 175 w 346"/>
                <a:gd name="T17" fmla="*/ 14 h 191"/>
                <a:gd name="T18" fmla="*/ 89 w 346"/>
                <a:gd name="T19" fmla="*/ 96 h 191"/>
                <a:gd name="T20" fmla="*/ 175 w 346"/>
                <a:gd name="T21" fmla="*/ 178 h 191"/>
                <a:gd name="T22" fmla="*/ 261 w 346"/>
                <a:gd name="T23" fmla="*/ 96 h 191"/>
                <a:gd name="T24" fmla="*/ 175 w 346"/>
                <a:gd name="T25" fmla="*/ 14 h 191"/>
                <a:gd name="T26" fmla="*/ 175 w 346"/>
                <a:gd name="T27" fmla="*/ 78 h 191"/>
                <a:gd name="T28" fmla="*/ 156 w 346"/>
                <a:gd name="T29" fmla="*/ 96 h 191"/>
                <a:gd name="T30" fmla="*/ 175 w 346"/>
                <a:gd name="T31" fmla="*/ 114 h 191"/>
                <a:gd name="T32" fmla="*/ 194 w 346"/>
                <a:gd name="T33" fmla="*/ 96 h 191"/>
                <a:gd name="T34" fmla="*/ 175 w 346"/>
                <a:gd name="T35" fmla="*/ 7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191">
                  <a:moveTo>
                    <a:pt x="5" y="103"/>
                  </a:moveTo>
                  <a:cubicBezTo>
                    <a:pt x="2" y="98"/>
                    <a:pt x="0" y="96"/>
                    <a:pt x="0" y="96"/>
                  </a:cubicBezTo>
                  <a:cubicBezTo>
                    <a:pt x="0" y="96"/>
                    <a:pt x="1" y="94"/>
                    <a:pt x="3" y="92"/>
                  </a:cubicBezTo>
                  <a:moveTo>
                    <a:pt x="5" y="103"/>
                  </a:moveTo>
                  <a:cubicBezTo>
                    <a:pt x="23" y="125"/>
                    <a:pt x="82" y="191"/>
                    <a:pt x="173" y="191"/>
                  </a:cubicBezTo>
                  <a:cubicBezTo>
                    <a:pt x="283" y="191"/>
                    <a:pt x="346" y="96"/>
                    <a:pt x="346" y="96"/>
                  </a:cubicBezTo>
                  <a:cubicBezTo>
                    <a:pt x="346" y="96"/>
                    <a:pt x="283" y="0"/>
                    <a:pt x="173" y="0"/>
                  </a:cubicBezTo>
                  <a:cubicBezTo>
                    <a:pt x="77" y="0"/>
                    <a:pt x="17" y="73"/>
                    <a:pt x="3" y="92"/>
                  </a:cubicBezTo>
                  <a:moveTo>
                    <a:pt x="175" y="14"/>
                  </a:moveTo>
                  <a:cubicBezTo>
                    <a:pt x="128" y="14"/>
                    <a:pt x="89" y="50"/>
                    <a:pt x="89" y="96"/>
                  </a:cubicBezTo>
                  <a:cubicBezTo>
                    <a:pt x="89" y="141"/>
                    <a:pt x="128" y="178"/>
                    <a:pt x="175" y="178"/>
                  </a:cubicBezTo>
                  <a:cubicBezTo>
                    <a:pt x="222" y="178"/>
                    <a:pt x="261" y="141"/>
                    <a:pt x="261" y="96"/>
                  </a:cubicBezTo>
                  <a:cubicBezTo>
                    <a:pt x="261" y="50"/>
                    <a:pt x="222" y="14"/>
                    <a:pt x="175" y="14"/>
                  </a:cubicBezTo>
                  <a:close/>
                  <a:moveTo>
                    <a:pt x="175" y="78"/>
                  </a:moveTo>
                  <a:cubicBezTo>
                    <a:pt x="165" y="78"/>
                    <a:pt x="156" y="86"/>
                    <a:pt x="156" y="96"/>
                  </a:cubicBezTo>
                  <a:cubicBezTo>
                    <a:pt x="156" y="106"/>
                    <a:pt x="165" y="114"/>
                    <a:pt x="175" y="114"/>
                  </a:cubicBezTo>
                  <a:cubicBezTo>
                    <a:pt x="185" y="114"/>
                    <a:pt x="194" y="106"/>
                    <a:pt x="194" y="96"/>
                  </a:cubicBezTo>
                  <a:cubicBezTo>
                    <a:pt x="194" y="86"/>
                    <a:pt x="185" y="78"/>
                    <a:pt x="175" y="78"/>
                  </a:cubicBezTo>
                  <a:close/>
                </a:path>
              </a:pathLst>
            </a:custGeom>
            <a:noFill/>
            <a:ln w="12700" cap="flat">
              <a:solidFill>
                <a:schemeClr val="accent1"/>
              </a:solidFill>
              <a:prstDash val="solid"/>
              <a:miter lim="800000"/>
            </a:ln>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A close up of a sig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4700" y="1797794"/>
            <a:ext cx="3053422" cy="3556542"/>
          </a:xfrm>
          <a:prstGeom prst="rect">
            <a:avLst/>
          </a:prstGeom>
        </p:spPr>
      </p:pic>
      <p:sp>
        <p:nvSpPr>
          <p:cNvPr id="29" name="Rectangle 28"/>
          <p:cNvSpPr>
            <a:spLocks noGrp="1" noRot="1" noChangeAspect="1" noMove="1" noResize="1" noEditPoints="1" noAdjustHandles="1" noChangeArrowheads="1" noChangeShapeType="1" noTextEdit="1"/>
          </p:cNvSpPr>
          <p:nvPr/>
        </p:nvSpPr>
        <p:spPr>
          <a:xfrm>
            <a:off x="4246851" y="63422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579243" y="1419225"/>
            <a:ext cx="6798608" cy="2085869"/>
          </a:xfrm>
        </p:spPr>
        <p:txBody>
          <a:bodyPr>
            <a:normAutofit/>
          </a:bodyPr>
          <a:lstStyle/>
          <a:p>
            <a:r>
              <a:rPr lang="en-US" altLang="zh-CN">
                <a:solidFill>
                  <a:schemeClr val="bg1"/>
                </a:solidFill>
                <a:sym typeface="+mn-ea"/>
              </a:rPr>
              <a:t>Thank you</a:t>
            </a:r>
            <a:endParaRPr lang="en-US" dirty="0">
              <a:solidFill>
                <a:srgbClr val="FFFFFF"/>
              </a:solidFill>
            </a:endParaRPr>
          </a:p>
        </p:txBody>
      </p:sp>
      <p:sp>
        <p:nvSpPr>
          <p:cNvPr id="3" name="Slide Number Placeholder 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569075" y="1007745"/>
            <a:ext cx="4944110" cy="3448050"/>
          </a:xfrm>
          <a:prstGeom prst="rect">
            <a:avLst/>
          </a:prstGeom>
          <a:ln w="28575" cmpd="sng">
            <a:solidFill>
              <a:schemeClr val="accent1">
                <a:shade val="50000"/>
              </a:schemeClr>
            </a:solidFill>
            <a:prstDash val="sysDot"/>
          </a:ln>
        </p:spPr>
      </p:pic>
      <p:pic>
        <p:nvPicPr>
          <p:cNvPr id="4" name="图片 3"/>
          <p:cNvPicPr>
            <a:picLocks noChangeAspect="1"/>
          </p:cNvPicPr>
          <p:nvPr/>
        </p:nvPicPr>
        <p:blipFill>
          <a:blip r:embed="rId2"/>
          <a:stretch>
            <a:fillRect/>
          </a:stretch>
        </p:blipFill>
        <p:spPr>
          <a:xfrm>
            <a:off x="363220" y="906780"/>
            <a:ext cx="5864225" cy="3158490"/>
          </a:xfrm>
          <a:prstGeom prst="rect">
            <a:avLst/>
          </a:prstGeom>
          <a:ln w="28575" cmpd="sng">
            <a:solidFill>
              <a:schemeClr val="accent1">
                <a:shade val="50000"/>
              </a:schemeClr>
            </a:solidFill>
            <a:prstDash val="sysDot"/>
          </a:ln>
        </p:spPr>
      </p:pic>
      <p:sp>
        <p:nvSpPr>
          <p:cNvPr id="6" name="文本框 5"/>
          <p:cNvSpPr txBox="1"/>
          <p:nvPr/>
        </p:nvSpPr>
        <p:spPr>
          <a:xfrm>
            <a:off x="2184400" y="4203065"/>
            <a:ext cx="2077720" cy="368300"/>
          </a:xfrm>
          <a:prstGeom prst="rect">
            <a:avLst/>
          </a:prstGeom>
          <a:noFill/>
        </p:spPr>
        <p:txBody>
          <a:bodyPr wrap="square" rtlCol="0">
            <a:spAutoFit/>
          </a:bodyPr>
          <a:p>
            <a:r>
              <a:rPr lang="en-US" altLang="zh-CN"/>
              <a:t>Zero Trust Concept</a:t>
            </a:r>
            <a:endParaRPr lang="en-US" altLang="zh-CN"/>
          </a:p>
        </p:txBody>
      </p:sp>
      <p:sp>
        <p:nvSpPr>
          <p:cNvPr id="7" name="文本框 6"/>
          <p:cNvSpPr txBox="1"/>
          <p:nvPr/>
        </p:nvSpPr>
        <p:spPr>
          <a:xfrm>
            <a:off x="6770370" y="4662805"/>
            <a:ext cx="5134610" cy="368300"/>
          </a:xfrm>
          <a:prstGeom prst="rect">
            <a:avLst/>
          </a:prstGeom>
          <a:noFill/>
        </p:spPr>
        <p:txBody>
          <a:bodyPr wrap="square" rtlCol="0">
            <a:spAutoFit/>
          </a:bodyPr>
          <a:p>
            <a:r>
              <a:rPr lang="en-US" altLang="zh-CN"/>
              <a:t>SDP (Software Defined Perimeter) Architecture</a:t>
            </a:r>
            <a:endParaRPr lang="en-US" altLang="zh-CN"/>
          </a:p>
        </p:txBody>
      </p:sp>
      <p:sp>
        <p:nvSpPr>
          <p:cNvPr id="8" name="Title 1"/>
          <p:cNvSpPr>
            <a:spLocks noGrp="1"/>
          </p:cNvSpPr>
          <p:nvPr>
            <p:ph type="ctrTitle"/>
          </p:nvPr>
        </p:nvSpPr>
        <p:spPr>
          <a:xfrm>
            <a:off x="1177543" y="-38262"/>
            <a:ext cx="11018520" cy="553998"/>
          </a:xfrm>
        </p:spPr>
        <p:txBody>
          <a:bodyPr/>
          <a:p>
            <a:r>
              <a:rPr lang="en-US"/>
              <a:t> SDP  oVERVIEW</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177543" y="-38262"/>
            <a:ext cx="11018520" cy="553998"/>
          </a:xfrm>
        </p:spPr>
        <p:txBody>
          <a:bodyPr/>
          <a:p>
            <a:r>
              <a:rPr lang="en-US"/>
              <a:t>SDP implementation : FWKNOP</a:t>
            </a:r>
            <a:endParaRPr lang="en-US"/>
          </a:p>
        </p:txBody>
      </p:sp>
      <p:pic>
        <p:nvPicPr>
          <p:cNvPr id="2" name="图片 1"/>
          <p:cNvPicPr>
            <a:picLocks noChangeAspect="1"/>
          </p:cNvPicPr>
          <p:nvPr/>
        </p:nvPicPr>
        <p:blipFill>
          <a:blip r:embed="rId1"/>
          <a:stretch>
            <a:fillRect/>
          </a:stretch>
        </p:blipFill>
        <p:spPr>
          <a:xfrm>
            <a:off x="1029970" y="705485"/>
            <a:ext cx="6637655" cy="5446395"/>
          </a:xfrm>
          <a:prstGeom prst="rect">
            <a:avLst/>
          </a:prstGeom>
        </p:spPr>
      </p:pic>
      <p:sp>
        <p:nvSpPr>
          <p:cNvPr id="5" name="文本框 4"/>
          <p:cNvSpPr txBox="1"/>
          <p:nvPr/>
        </p:nvSpPr>
        <p:spPr>
          <a:xfrm>
            <a:off x="8222615" y="515620"/>
            <a:ext cx="3596640" cy="6185535"/>
          </a:xfrm>
          <a:prstGeom prst="rect">
            <a:avLst/>
          </a:prstGeom>
          <a:noFill/>
        </p:spPr>
        <p:txBody>
          <a:bodyPr wrap="square" rtlCol="0">
            <a:spAutoFit/>
          </a:bodyPr>
          <a:p>
            <a:r>
              <a:rPr lang="en-US" altLang="zh-CN"/>
              <a:t>Based on common reference architecture and concept defined by SDP specification, various manufacturers in industry provide different implementation solutions, including  the prevalent open source project fwknop [4].</a:t>
            </a:r>
            <a:endParaRPr lang="en-US" altLang="zh-CN"/>
          </a:p>
          <a:p>
            <a:endParaRPr lang="en-US" altLang="zh-CN"/>
          </a:p>
          <a:p>
            <a:endParaRPr lang="en-US" altLang="zh-CN"/>
          </a:p>
          <a:p>
            <a:r>
              <a:rPr lang="en-US" altLang="zh-CN"/>
              <a:t>SPA is the core security protocol that enables SDP to conceal target service. Before accessing the data plane, the SDP client should initiates authentication towards the SDP controller through SPA protocol.</a:t>
            </a:r>
            <a:endParaRPr lang="en-US" altLang="zh-CN"/>
          </a:p>
          <a:p>
            <a:endParaRPr lang="en-US" altLang="zh-CN"/>
          </a:p>
          <a:p>
            <a:r>
              <a:rPr lang="en-US" altLang="zh-CN"/>
              <a:t>The key SPA message fields includes the user's IP address, identity credential, target server information for access.</a:t>
            </a:r>
            <a:endParaRPr lang="en-US" altLang="zh-CN"/>
          </a:p>
          <a:p>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90855" y="4220210"/>
            <a:ext cx="5134610" cy="368300"/>
          </a:xfrm>
          <a:prstGeom prst="rect">
            <a:avLst/>
          </a:prstGeom>
          <a:noFill/>
        </p:spPr>
        <p:txBody>
          <a:bodyPr wrap="square" rtlCol="0">
            <a:spAutoFit/>
          </a:bodyPr>
          <a:p>
            <a:r>
              <a:rPr lang="en-US" altLang="zh-CN"/>
              <a:t>        The SDP access control model with attacker</a:t>
            </a:r>
            <a:endParaRPr lang="en-US" altLang="zh-CN"/>
          </a:p>
        </p:txBody>
      </p:sp>
      <p:graphicFrame>
        <p:nvGraphicFramePr>
          <p:cNvPr id="2" name="对象 -2147482624"/>
          <p:cNvGraphicFramePr/>
          <p:nvPr/>
        </p:nvGraphicFramePr>
        <p:xfrm>
          <a:off x="44450" y="765810"/>
          <a:ext cx="6980555" cy="3357245"/>
        </p:xfrm>
        <a:graphic>
          <a:graphicData uri="http://schemas.openxmlformats.org/presentationml/2006/ole">
            <mc:AlternateContent xmlns:mc="http://schemas.openxmlformats.org/markup-compatibility/2006">
              <mc:Choice xmlns:v="urn:schemas-microsoft-com:vml" Requires="v">
                <p:oleObj spid="_x0000_s3076" name="" r:id="rId1" imgW="5570220" imgH="2491105" progId="Visio.Drawing.11">
                  <p:embed/>
                </p:oleObj>
              </mc:Choice>
              <mc:Fallback>
                <p:oleObj name="" r:id="rId1" imgW="5570220" imgH="2491105" progId="Visio.Drawing.11">
                  <p:embed/>
                  <p:pic>
                    <p:nvPicPr>
                      <p:cNvPr id="0" name="图片 3075"/>
                      <p:cNvPicPr/>
                      <p:nvPr/>
                    </p:nvPicPr>
                    <p:blipFill>
                      <a:blip r:embed="rId2"/>
                      <a:stretch>
                        <a:fillRect/>
                      </a:stretch>
                    </p:blipFill>
                    <p:spPr>
                      <a:xfrm>
                        <a:off x="44450" y="765810"/>
                        <a:ext cx="6980555" cy="3357245"/>
                      </a:xfrm>
                      <a:prstGeom prst="rect">
                        <a:avLst/>
                      </a:prstGeom>
                      <a:noFill/>
                      <a:ln w="12700" cmpd="sng">
                        <a:solidFill>
                          <a:schemeClr val="accent1">
                            <a:shade val="50000"/>
                          </a:schemeClr>
                        </a:solidFill>
                        <a:prstDash val="sysDot"/>
                        <a:miter/>
                      </a:ln>
                    </p:spPr>
                  </p:pic>
                </p:oleObj>
              </mc:Fallback>
            </mc:AlternateContent>
          </a:graphicData>
        </a:graphic>
      </p:graphicFrame>
      <p:graphicFrame>
        <p:nvGraphicFramePr>
          <p:cNvPr id="3" name="对象 -2147482623"/>
          <p:cNvGraphicFramePr>
            <a:graphicFrameLocks noChangeAspect="1"/>
          </p:cNvGraphicFramePr>
          <p:nvPr/>
        </p:nvGraphicFramePr>
        <p:xfrm>
          <a:off x="490855" y="5060315"/>
          <a:ext cx="3725545" cy="405130"/>
        </p:xfrm>
        <a:graphic>
          <a:graphicData uri="http://schemas.openxmlformats.org/presentationml/2006/ole">
            <mc:AlternateContent xmlns:mc="http://schemas.openxmlformats.org/markup-compatibility/2006">
              <mc:Choice xmlns:v="urn:schemas-microsoft-com:vml" Requires="v">
                <p:oleObj spid="_x0000_s5" name="" r:id="rId3" imgW="2159000" imgH="241300" progId="Equation.DSMT4">
                  <p:embed/>
                </p:oleObj>
              </mc:Choice>
              <mc:Fallback>
                <p:oleObj name="" r:id="rId3" imgW="2159000" imgH="241300" progId="Equation.DSMT4">
                  <p:embed/>
                  <p:pic>
                    <p:nvPicPr>
                      <p:cNvPr id="0" name="图片 4"/>
                      <p:cNvPicPr/>
                      <p:nvPr/>
                    </p:nvPicPr>
                    <p:blipFill>
                      <a:blip r:embed="rId4"/>
                      <a:stretch>
                        <a:fillRect/>
                      </a:stretch>
                    </p:blipFill>
                    <p:spPr>
                      <a:xfrm>
                        <a:off x="490855" y="5060315"/>
                        <a:ext cx="3725545" cy="405130"/>
                      </a:xfrm>
                      <a:prstGeom prst="rect">
                        <a:avLst/>
                      </a:prstGeom>
                      <a:noFill/>
                      <a:ln w="38100">
                        <a:noFill/>
                        <a:miter/>
                      </a:ln>
                    </p:spPr>
                  </p:pic>
                </p:oleObj>
              </mc:Fallback>
            </mc:AlternateContent>
          </a:graphicData>
        </a:graphic>
      </p:graphicFrame>
      <p:graphicFrame>
        <p:nvGraphicFramePr>
          <p:cNvPr id="4" name="对象 -2147482620"/>
          <p:cNvGraphicFramePr/>
          <p:nvPr/>
        </p:nvGraphicFramePr>
        <p:xfrm>
          <a:off x="7189470" y="1069975"/>
          <a:ext cx="4890135" cy="3150235"/>
        </p:xfrm>
        <a:graphic>
          <a:graphicData uri="http://schemas.openxmlformats.org/presentationml/2006/ole">
            <mc:AlternateContent xmlns:mc="http://schemas.openxmlformats.org/markup-compatibility/2006">
              <mc:Choice xmlns:v="urn:schemas-microsoft-com:vml" Requires="v">
                <p:oleObj spid="_x0000_s8" name="" r:id="rId5" imgW="6726555" imgH="3521075" progId="Visio.Drawing.11">
                  <p:embed/>
                </p:oleObj>
              </mc:Choice>
              <mc:Fallback>
                <p:oleObj name="" r:id="rId5" imgW="6726555" imgH="3521075" progId="Visio.Drawing.11">
                  <p:embed/>
                  <p:pic>
                    <p:nvPicPr>
                      <p:cNvPr id="0" name="图片 7"/>
                      <p:cNvPicPr/>
                      <p:nvPr/>
                    </p:nvPicPr>
                    <p:blipFill>
                      <a:blip r:embed="rId6"/>
                      <a:stretch>
                        <a:fillRect/>
                      </a:stretch>
                    </p:blipFill>
                    <p:spPr>
                      <a:xfrm>
                        <a:off x="7189470" y="1069975"/>
                        <a:ext cx="4890135" cy="3150235"/>
                      </a:xfrm>
                      <a:prstGeom prst="rect">
                        <a:avLst/>
                      </a:prstGeom>
                      <a:noFill/>
                      <a:ln w="38100">
                        <a:noFill/>
                        <a:miter/>
                      </a:ln>
                    </p:spPr>
                  </p:pic>
                </p:oleObj>
              </mc:Fallback>
            </mc:AlternateContent>
          </a:graphicData>
        </a:graphic>
      </p:graphicFrame>
      <p:sp>
        <p:nvSpPr>
          <p:cNvPr id="100" name="文本框 99"/>
          <p:cNvSpPr txBox="1"/>
          <p:nvPr/>
        </p:nvSpPr>
        <p:spPr>
          <a:xfrm>
            <a:off x="7189470" y="4374515"/>
            <a:ext cx="4333875" cy="368300"/>
          </a:xfrm>
          <a:prstGeom prst="rect">
            <a:avLst/>
          </a:prstGeom>
          <a:noFill/>
        </p:spPr>
        <p:txBody>
          <a:bodyPr wrap="square" rtlCol="0">
            <a:spAutoFit/>
          </a:bodyPr>
          <a:p>
            <a:pPr>
              <a:buClrTx/>
              <a:buSzTx/>
              <a:buFontTx/>
            </a:pPr>
            <a:r>
              <a:rPr lang="en-US" altLang="zh-CN">
                <a:sym typeface="+mn-ea"/>
              </a:rPr>
              <a:t>               TLA+ modeling process</a:t>
            </a:r>
            <a:endParaRPr lang="en-US" altLang="zh-CN">
              <a:sym typeface="+mn-ea"/>
            </a:endParaRPr>
          </a:p>
        </p:txBody>
      </p:sp>
      <p:graphicFrame>
        <p:nvGraphicFramePr>
          <p:cNvPr id="6" name="对象 -2147482622"/>
          <p:cNvGraphicFramePr>
            <a:graphicFrameLocks noChangeAspect="1"/>
          </p:cNvGraphicFramePr>
          <p:nvPr/>
        </p:nvGraphicFramePr>
        <p:xfrm>
          <a:off x="422275" y="5843905"/>
          <a:ext cx="7990840" cy="713105"/>
        </p:xfrm>
        <a:graphic>
          <a:graphicData uri="http://schemas.openxmlformats.org/presentationml/2006/ole">
            <mc:AlternateContent xmlns:mc="http://schemas.openxmlformats.org/markup-compatibility/2006">
              <mc:Choice xmlns:v="urn:schemas-microsoft-com:vml" Requires="v">
                <p:oleObj spid="_x0000_s9" name="" r:id="rId7" imgW="4838700" imgH="431800" progId="Equation.DSMT4">
                  <p:embed/>
                </p:oleObj>
              </mc:Choice>
              <mc:Fallback>
                <p:oleObj name="" r:id="rId7" imgW="4838700" imgH="431800" progId="Equation.DSMT4">
                  <p:embed/>
                  <p:pic>
                    <p:nvPicPr>
                      <p:cNvPr id="0" name="图片 8"/>
                      <p:cNvPicPr/>
                      <p:nvPr/>
                    </p:nvPicPr>
                    <p:blipFill>
                      <a:blip r:embed="rId8"/>
                      <a:stretch>
                        <a:fillRect/>
                      </a:stretch>
                    </p:blipFill>
                    <p:spPr>
                      <a:xfrm>
                        <a:off x="422275" y="5843905"/>
                        <a:ext cx="7990840" cy="713105"/>
                      </a:xfrm>
                      <a:prstGeom prst="rect">
                        <a:avLst/>
                      </a:prstGeom>
                      <a:noFill/>
                      <a:ln w="38100">
                        <a:noFill/>
                        <a:miter/>
                      </a:ln>
                    </p:spPr>
                  </p:pic>
                </p:oleObj>
              </mc:Fallback>
            </mc:AlternateContent>
          </a:graphicData>
        </a:graphic>
      </p:graphicFrame>
      <p:graphicFrame>
        <p:nvGraphicFramePr>
          <p:cNvPr id="10" name="对象 -2147482621"/>
          <p:cNvGraphicFramePr>
            <a:graphicFrameLocks noChangeAspect="1"/>
          </p:cNvGraphicFramePr>
          <p:nvPr/>
        </p:nvGraphicFramePr>
        <p:xfrm>
          <a:off x="6047740" y="5060315"/>
          <a:ext cx="1920875" cy="334645"/>
        </p:xfrm>
        <a:graphic>
          <a:graphicData uri="http://schemas.openxmlformats.org/presentationml/2006/ole">
            <mc:AlternateContent xmlns:mc="http://schemas.openxmlformats.org/markup-compatibility/2006">
              <mc:Choice xmlns:v="urn:schemas-microsoft-com:vml" Requires="v">
                <p:oleObj spid="_x0000_s11" name="" r:id="rId9" imgW="1206500" imgH="203200" progId="Equation.DSMT4">
                  <p:embed/>
                </p:oleObj>
              </mc:Choice>
              <mc:Fallback>
                <p:oleObj name="" r:id="rId9" imgW="1206500" imgH="203200" progId="Equation.DSMT4">
                  <p:embed/>
                  <p:pic>
                    <p:nvPicPr>
                      <p:cNvPr id="0" name="图片 9"/>
                      <p:cNvPicPr/>
                      <p:nvPr/>
                    </p:nvPicPr>
                    <p:blipFill>
                      <a:blip r:embed="rId10"/>
                      <a:stretch>
                        <a:fillRect/>
                      </a:stretch>
                    </p:blipFill>
                    <p:spPr>
                      <a:xfrm>
                        <a:off x="6047740" y="5060315"/>
                        <a:ext cx="1920875" cy="334645"/>
                      </a:xfrm>
                      <a:prstGeom prst="rect">
                        <a:avLst/>
                      </a:prstGeom>
                      <a:noFill/>
                      <a:ln w="38100">
                        <a:noFill/>
                        <a:miter/>
                      </a:ln>
                    </p:spPr>
                  </p:pic>
                </p:oleObj>
              </mc:Fallback>
            </mc:AlternateContent>
          </a:graphicData>
        </a:graphic>
      </p:graphicFrame>
      <p:sp>
        <p:nvSpPr>
          <p:cNvPr id="12" name="文本框 11"/>
          <p:cNvSpPr txBox="1"/>
          <p:nvPr/>
        </p:nvSpPr>
        <p:spPr>
          <a:xfrm>
            <a:off x="565150" y="45085"/>
            <a:ext cx="5134610" cy="368300"/>
          </a:xfrm>
          <a:prstGeom prst="rect">
            <a:avLst/>
          </a:prstGeom>
          <a:noFill/>
        </p:spPr>
        <p:txBody>
          <a:bodyPr wrap="square" rtlCol="0">
            <a:spAutoFit/>
          </a:bodyPr>
          <a:p>
            <a:r>
              <a:rPr lang="en-US" altLang="zh-CN"/>
              <a:t>      SDP access control modelling overview</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899146"/>
            <a:ext cx="10993549" cy="1475013"/>
          </a:xfrm>
        </p:spPr>
        <p:txBody>
          <a:bodyPr/>
          <a:lstStyle/>
          <a:p>
            <a:r>
              <a:rPr lang="en-US"/>
              <a:t>MODELLING pRINCIPLES</a:t>
            </a:r>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graphicFrame>
        <p:nvGraphicFramePr>
          <p:cNvPr id="5" name="Diagram 4"/>
          <p:cNvGraphicFramePr/>
          <p:nvPr/>
        </p:nvGraphicFramePr>
        <p:xfrm>
          <a:off x="742950" y="3347325"/>
          <a:ext cx="10553700" cy="266398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7" name="Group 6"/>
          <p:cNvGrpSpPr/>
          <p:nvPr/>
        </p:nvGrpSpPr>
        <p:grpSpPr>
          <a:xfrm>
            <a:off x="7741437" y="719667"/>
            <a:ext cx="3960178" cy="308485"/>
            <a:chOff x="3045369" y="1267385"/>
            <a:chExt cx="6232695" cy="414303"/>
          </a:xfrm>
        </p:grpSpPr>
        <p:grpSp>
          <p:nvGrpSpPr>
            <p:cNvPr id="8" name="Group 196"/>
            <p:cNvGrpSpPr>
              <a:grpSpLocks noChangeAspect="1"/>
            </p:cNvGrpSpPr>
            <p:nvPr/>
          </p:nvGrpSpPr>
          <p:grpSpPr bwMode="auto">
            <a:xfrm>
              <a:off x="5129206" y="1267385"/>
              <a:ext cx="206310" cy="393126"/>
              <a:chOff x="7261" y="805"/>
              <a:chExt cx="127" cy="242"/>
            </a:xfrm>
          </p:grpSpPr>
          <p:sp>
            <p:nvSpPr>
              <p:cNvPr id="42" name="Freeform 197"/>
              <p:cNvSpPr/>
              <p:nvPr/>
            </p:nvSpPr>
            <p:spPr bwMode="auto">
              <a:xfrm>
                <a:off x="7323" y="805"/>
                <a:ext cx="65" cy="194"/>
              </a:xfrm>
              <a:custGeom>
                <a:avLst/>
                <a:gdLst>
                  <a:gd name="T0" fmla="*/ 90 w 90"/>
                  <a:gd name="T1" fmla="*/ 166 h 268"/>
                  <a:gd name="T2" fmla="*/ 90 w 90"/>
                  <a:gd name="T3" fmla="*/ 46 h 268"/>
                  <a:gd name="T4" fmla="*/ 45 w 90"/>
                  <a:gd name="T5" fmla="*/ 0 h 268"/>
                  <a:gd name="T6" fmla="*/ 0 w 90"/>
                  <a:gd name="T7" fmla="*/ 46 h 268"/>
                  <a:gd name="T8" fmla="*/ 0 w 90"/>
                  <a:gd name="T9" fmla="*/ 268 h 268"/>
                </a:gdLst>
                <a:ahLst/>
                <a:cxnLst>
                  <a:cxn ang="0">
                    <a:pos x="T0" y="T1"/>
                  </a:cxn>
                  <a:cxn ang="0">
                    <a:pos x="T2" y="T3"/>
                  </a:cxn>
                  <a:cxn ang="0">
                    <a:pos x="T4" y="T5"/>
                  </a:cxn>
                  <a:cxn ang="0">
                    <a:pos x="T6" y="T7"/>
                  </a:cxn>
                  <a:cxn ang="0">
                    <a:pos x="T8" y="T9"/>
                  </a:cxn>
                </a:cxnLst>
                <a:rect l="0" t="0" r="r" b="b"/>
                <a:pathLst>
                  <a:path w="90" h="268">
                    <a:moveTo>
                      <a:pt x="90" y="166"/>
                    </a:moveTo>
                    <a:cubicBezTo>
                      <a:pt x="90" y="46"/>
                      <a:pt x="90" y="46"/>
                      <a:pt x="90" y="46"/>
                    </a:cubicBezTo>
                    <a:cubicBezTo>
                      <a:pt x="90" y="20"/>
                      <a:pt x="70" y="0"/>
                      <a:pt x="45" y="0"/>
                    </a:cubicBezTo>
                    <a:cubicBezTo>
                      <a:pt x="20" y="0"/>
                      <a:pt x="0" y="20"/>
                      <a:pt x="0" y="46"/>
                    </a:cubicBezTo>
                    <a:cubicBezTo>
                      <a:pt x="0" y="268"/>
                      <a:pt x="0" y="268"/>
                      <a:pt x="0" y="268"/>
                    </a:cubicBezTo>
                  </a:path>
                </a:pathLst>
              </a:cu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3" name="Freeform 198"/>
              <p:cNvSpPr/>
              <p:nvPr/>
            </p:nvSpPr>
            <p:spPr bwMode="auto">
              <a:xfrm>
                <a:off x="7261" y="805"/>
                <a:ext cx="95" cy="194"/>
              </a:xfrm>
              <a:custGeom>
                <a:avLst/>
                <a:gdLst>
                  <a:gd name="T0" fmla="*/ 131 w 131"/>
                  <a:gd name="T1" fmla="*/ 0 h 268"/>
                  <a:gd name="T2" fmla="*/ 45 w 131"/>
                  <a:gd name="T3" fmla="*/ 0 h 268"/>
                  <a:gd name="T4" fmla="*/ 0 w 131"/>
                  <a:gd name="T5" fmla="*/ 46 h 268"/>
                  <a:gd name="T6" fmla="*/ 0 w 131"/>
                  <a:gd name="T7" fmla="*/ 268 h 268"/>
                </a:gdLst>
                <a:ahLst/>
                <a:cxnLst>
                  <a:cxn ang="0">
                    <a:pos x="T0" y="T1"/>
                  </a:cxn>
                  <a:cxn ang="0">
                    <a:pos x="T2" y="T3"/>
                  </a:cxn>
                  <a:cxn ang="0">
                    <a:pos x="T4" y="T5"/>
                  </a:cxn>
                  <a:cxn ang="0">
                    <a:pos x="T6" y="T7"/>
                  </a:cxn>
                </a:cxnLst>
                <a:rect l="0" t="0" r="r" b="b"/>
                <a:pathLst>
                  <a:path w="131" h="268">
                    <a:moveTo>
                      <a:pt x="131" y="0"/>
                    </a:moveTo>
                    <a:cubicBezTo>
                      <a:pt x="45" y="0"/>
                      <a:pt x="45" y="0"/>
                      <a:pt x="45" y="0"/>
                    </a:cubicBezTo>
                    <a:cubicBezTo>
                      <a:pt x="20" y="0"/>
                      <a:pt x="0" y="20"/>
                      <a:pt x="0" y="46"/>
                    </a:cubicBezTo>
                    <a:cubicBezTo>
                      <a:pt x="0" y="268"/>
                      <a:pt x="0" y="268"/>
                      <a:pt x="0" y="268"/>
                    </a:cubicBezTo>
                  </a:path>
                </a:pathLst>
              </a:cu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4" name="Freeform 199"/>
              <p:cNvSpPr/>
              <p:nvPr/>
            </p:nvSpPr>
            <p:spPr bwMode="auto">
              <a:xfrm>
                <a:off x="7322" y="992"/>
                <a:ext cx="66" cy="55"/>
              </a:xfrm>
              <a:custGeom>
                <a:avLst/>
                <a:gdLst>
                  <a:gd name="T0" fmla="*/ 91 w 91"/>
                  <a:gd name="T1" fmla="*/ 0 h 77"/>
                  <a:gd name="T2" fmla="*/ 91 w 91"/>
                  <a:gd name="T3" fmla="*/ 32 h 77"/>
                  <a:gd name="T4" fmla="*/ 46 w 91"/>
                  <a:gd name="T5" fmla="*/ 77 h 77"/>
                  <a:gd name="T6" fmla="*/ 0 w 91"/>
                  <a:gd name="T7" fmla="*/ 32 h 77"/>
                  <a:gd name="T8" fmla="*/ 0 w 91"/>
                  <a:gd name="T9" fmla="*/ 6 h 77"/>
                </a:gdLst>
                <a:ahLst/>
                <a:cxnLst>
                  <a:cxn ang="0">
                    <a:pos x="T0" y="T1"/>
                  </a:cxn>
                  <a:cxn ang="0">
                    <a:pos x="T2" y="T3"/>
                  </a:cxn>
                  <a:cxn ang="0">
                    <a:pos x="T4" y="T5"/>
                  </a:cxn>
                  <a:cxn ang="0">
                    <a:pos x="T6" y="T7"/>
                  </a:cxn>
                  <a:cxn ang="0">
                    <a:pos x="T8" y="T9"/>
                  </a:cxn>
                </a:cxnLst>
                <a:rect l="0" t="0" r="r" b="b"/>
                <a:pathLst>
                  <a:path w="91" h="77">
                    <a:moveTo>
                      <a:pt x="91" y="0"/>
                    </a:moveTo>
                    <a:cubicBezTo>
                      <a:pt x="91" y="32"/>
                      <a:pt x="91" y="32"/>
                      <a:pt x="91" y="32"/>
                    </a:cubicBezTo>
                    <a:cubicBezTo>
                      <a:pt x="91" y="57"/>
                      <a:pt x="71" y="77"/>
                      <a:pt x="46" y="77"/>
                    </a:cubicBezTo>
                    <a:cubicBezTo>
                      <a:pt x="21" y="77"/>
                      <a:pt x="0" y="57"/>
                      <a:pt x="0" y="32"/>
                    </a:cubicBezTo>
                    <a:cubicBezTo>
                      <a:pt x="0" y="6"/>
                      <a:pt x="0" y="6"/>
                      <a:pt x="0" y="6"/>
                    </a:cubicBezTo>
                  </a:path>
                </a:pathLst>
              </a:cu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5" name="Freeform 200"/>
              <p:cNvSpPr/>
              <p:nvPr/>
            </p:nvSpPr>
            <p:spPr bwMode="auto">
              <a:xfrm>
                <a:off x="7261" y="996"/>
                <a:ext cx="95" cy="51"/>
              </a:xfrm>
              <a:custGeom>
                <a:avLst/>
                <a:gdLst>
                  <a:gd name="T0" fmla="*/ 131 w 131"/>
                  <a:gd name="T1" fmla="*/ 71 h 71"/>
                  <a:gd name="T2" fmla="*/ 45 w 131"/>
                  <a:gd name="T3" fmla="*/ 71 h 71"/>
                  <a:gd name="T4" fmla="*/ 0 w 131"/>
                  <a:gd name="T5" fmla="*/ 26 h 71"/>
                  <a:gd name="T6" fmla="*/ 0 w 131"/>
                  <a:gd name="T7" fmla="*/ 0 h 71"/>
                </a:gdLst>
                <a:ahLst/>
                <a:cxnLst>
                  <a:cxn ang="0">
                    <a:pos x="T0" y="T1"/>
                  </a:cxn>
                  <a:cxn ang="0">
                    <a:pos x="T2" y="T3"/>
                  </a:cxn>
                  <a:cxn ang="0">
                    <a:pos x="T4" y="T5"/>
                  </a:cxn>
                  <a:cxn ang="0">
                    <a:pos x="T6" y="T7"/>
                  </a:cxn>
                </a:cxnLst>
                <a:rect l="0" t="0" r="r" b="b"/>
                <a:pathLst>
                  <a:path w="131" h="71">
                    <a:moveTo>
                      <a:pt x="131" y="71"/>
                    </a:moveTo>
                    <a:cubicBezTo>
                      <a:pt x="45" y="71"/>
                      <a:pt x="45" y="71"/>
                      <a:pt x="45" y="71"/>
                    </a:cubicBezTo>
                    <a:cubicBezTo>
                      <a:pt x="20" y="71"/>
                      <a:pt x="0" y="51"/>
                      <a:pt x="0" y="26"/>
                    </a:cubicBezTo>
                    <a:cubicBezTo>
                      <a:pt x="0" y="0"/>
                      <a:pt x="0" y="0"/>
                      <a:pt x="0" y="0"/>
                    </a:cubicBezTo>
                  </a:path>
                </a:pathLst>
              </a:cu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6" name="Oval 201"/>
              <p:cNvSpPr>
                <a:spLocks noChangeArrowheads="1"/>
              </p:cNvSpPr>
              <p:nvPr/>
            </p:nvSpPr>
            <p:spPr bwMode="auto">
              <a:xfrm>
                <a:off x="7287" y="878"/>
                <a:ext cx="9" cy="8"/>
              </a:xfrm>
              <a:prstGeom prst="ellipse">
                <a:avLst/>
              </a:pr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7" name="Oval 202"/>
              <p:cNvSpPr>
                <a:spLocks noChangeArrowheads="1"/>
              </p:cNvSpPr>
              <p:nvPr/>
            </p:nvSpPr>
            <p:spPr bwMode="auto">
              <a:xfrm>
                <a:off x="7287" y="923"/>
                <a:ext cx="9" cy="8"/>
              </a:xfrm>
              <a:prstGeom prst="ellipse">
                <a:avLst/>
              </a:pr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48" name="Oval 203"/>
              <p:cNvSpPr>
                <a:spLocks noChangeArrowheads="1"/>
              </p:cNvSpPr>
              <p:nvPr/>
            </p:nvSpPr>
            <p:spPr bwMode="auto">
              <a:xfrm>
                <a:off x="7287" y="967"/>
                <a:ext cx="9" cy="8"/>
              </a:xfrm>
              <a:prstGeom prst="ellipse">
                <a:avLst/>
              </a:prstGeom>
              <a:noFill/>
              <a:ln w="1270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
          <p:nvSpPr>
            <p:cNvPr id="9" name="Freeform 5"/>
            <p:cNvSpPr>
              <a:spLocks noEditPoints="1"/>
            </p:cNvSpPr>
            <p:nvPr/>
          </p:nvSpPr>
          <p:spPr bwMode="auto">
            <a:xfrm>
              <a:off x="4423805" y="1356882"/>
              <a:ext cx="410873" cy="214135"/>
            </a:xfrm>
            <a:custGeom>
              <a:avLst/>
              <a:gdLst>
                <a:gd name="T0" fmla="*/ 1751 w 3752"/>
                <a:gd name="T1" fmla="*/ 500 h 2002"/>
                <a:gd name="T2" fmla="*/ 2001 w 3752"/>
                <a:gd name="T3" fmla="*/ 500 h 2002"/>
                <a:gd name="T4" fmla="*/ 0 w 3752"/>
                <a:gd name="T5" fmla="*/ 885 h 2002"/>
                <a:gd name="T6" fmla="*/ 170 w 3752"/>
                <a:gd name="T7" fmla="*/ 940 h 2002"/>
                <a:gd name="T8" fmla="*/ 1336 w 3752"/>
                <a:gd name="T9" fmla="*/ 1124 h 2002"/>
                <a:gd name="T10" fmla="*/ 2493 w 3752"/>
                <a:gd name="T11" fmla="*/ 943 h 2002"/>
                <a:gd name="T12" fmla="*/ 3554 w 3752"/>
                <a:gd name="T13" fmla="*/ 409 h 2002"/>
                <a:gd name="T14" fmla="*/ 3699 w 3752"/>
                <a:gd name="T15" fmla="*/ 305 h 2002"/>
                <a:gd name="T16" fmla="*/ 1 w 3752"/>
                <a:gd name="T17" fmla="*/ 1003 h 2002"/>
                <a:gd name="T18" fmla="*/ 305 w 3752"/>
                <a:gd name="T19" fmla="*/ 1697 h 2002"/>
                <a:gd name="T20" fmla="*/ 1042 w 3752"/>
                <a:gd name="T21" fmla="*/ 2002 h 2002"/>
                <a:gd name="T22" fmla="*/ 1200 w 3752"/>
                <a:gd name="T23" fmla="*/ 2002 h 2002"/>
                <a:gd name="T24" fmla="*/ 1356 w 3752"/>
                <a:gd name="T25" fmla="*/ 1948 h 2002"/>
                <a:gd name="T26" fmla="*/ 1612 w 3752"/>
                <a:gd name="T27" fmla="*/ 1745 h 2002"/>
                <a:gd name="T28" fmla="*/ 1876 w 3752"/>
                <a:gd name="T29" fmla="*/ 1638 h 2002"/>
                <a:gd name="T30" fmla="*/ 2140 w 3752"/>
                <a:gd name="T31" fmla="*/ 1745 h 2002"/>
                <a:gd name="T32" fmla="*/ 2396 w 3752"/>
                <a:gd name="T33" fmla="*/ 1948 h 2002"/>
                <a:gd name="T34" fmla="*/ 2552 w 3752"/>
                <a:gd name="T35" fmla="*/ 2002 h 2002"/>
                <a:gd name="T36" fmla="*/ 2710 w 3752"/>
                <a:gd name="T37" fmla="*/ 2002 h 2002"/>
                <a:gd name="T38" fmla="*/ 3447 w 3752"/>
                <a:gd name="T39" fmla="*/ 1697 h 2002"/>
                <a:gd name="T40" fmla="*/ 3752 w 3752"/>
                <a:gd name="T41" fmla="*/ 960 h 2002"/>
                <a:gd name="T42" fmla="*/ 3752 w 3752"/>
                <a:gd name="T43" fmla="*/ 885 h 2002"/>
                <a:gd name="T44" fmla="*/ 3752 w 3752"/>
                <a:gd name="T45" fmla="*/ 459 h 2002"/>
                <a:gd name="T46" fmla="*/ 3682 w 3752"/>
                <a:gd name="T47" fmla="*/ 286 h 2002"/>
                <a:gd name="T48" fmla="*/ 3681 w 3752"/>
                <a:gd name="T49" fmla="*/ 285 h 2002"/>
                <a:gd name="T50" fmla="*/ 3564 w 3752"/>
                <a:gd name="T51" fmla="*/ 206 h 2002"/>
                <a:gd name="T52" fmla="*/ 3559 w 3752"/>
                <a:gd name="T53" fmla="*/ 204 h 2002"/>
                <a:gd name="T54" fmla="*/ 1876 w 3752"/>
                <a:gd name="T55" fmla="*/ 0 h 2002"/>
                <a:gd name="T56" fmla="*/ 188 w 3752"/>
                <a:gd name="T57" fmla="*/ 206 h 2002"/>
                <a:gd name="T58" fmla="*/ 71 w 3752"/>
                <a:gd name="T59" fmla="*/ 285 h 2002"/>
                <a:gd name="T60" fmla="*/ 70 w 3752"/>
                <a:gd name="T61" fmla="*/ 286 h 2002"/>
                <a:gd name="T62" fmla="*/ 0 w 3752"/>
                <a:gd name="T63" fmla="*/ 459 h 2002"/>
                <a:gd name="T64" fmla="*/ 0 w 3752"/>
                <a:gd name="T65" fmla="*/ 885 h 2002"/>
                <a:gd name="T66" fmla="*/ 1 w 3752"/>
                <a:gd name="T67" fmla="*/ 1003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52" h="2002">
                  <a:moveTo>
                    <a:pt x="1751" y="500"/>
                  </a:moveTo>
                  <a:cubicBezTo>
                    <a:pt x="2001" y="500"/>
                    <a:pt x="2001" y="500"/>
                    <a:pt x="2001" y="500"/>
                  </a:cubicBezTo>
                  <a:moveTo>
                    <a:pt x="0" y="885"/>
                  </a:moveTo>
                  <a:cubicBezTo>
                    <a:pt x="170" y="940"/>
                    <a:pt x="170" y="940"/>
                    <a:pt x="170" y="940"/>
                  </a:cubicBezTo>
                  <a:cubicBezTo>
                    <a:pt x="549" y="1062"/>
                    <a:pt x="942" y="1124"/>
                    <a:pt x="1336" y="1124"/>
                  </a:cubicBezTo>
                  <a:cubicBezTo>
                    <a:pt x="1729" y="1124"/>
                    <a:pt x="2118" y="1063"/>
                    <a:pt x="2493" y="943"/>
                  </a:cubicBezTo>
                  <a:cubicBezTo>
                    <a:pt x="2872" y="822"/>
                    <a:pt x="3229" y="642"/>
                    <a:pt x="3554" y="409"/>
                  </a:cubicBezTo>
                  <a:cubicBezTo>
                    <a:pt x="3699" y="305"/>
                    <a:pt x="3699" y="305"/>
                    <a:pt x="3699" y="305"/>
                  </a:cubicBezTo>
                  <a:moveTo>
                    <a:pt x="1" y="1003"/>
                  </a:moveTo>
                  <a:cubicBezTo>
                    <a:pt x="12" y="1265"/>
                    <a:pt x="119" y="1510"/>
                    <a:pt x="305" y="1697"/>
                  </a:cubicBezTo>
                  <a:cubicBezTo>
                    <a:pt x="502" y="1894"/>
                    <a:pt x="764" y="2002"/>
                    <a:pt x="1042" y="2002"/>
                  </a:cubicBezTo>
                  <a:cubicBezTo>
                    <a:pt x="1200" y="2002"/>
                    <a:pt x="1200" y="2002"/>
                    <a:pt x="1200" y="2002"/>
                  </a:cubicBezTo>
                  <a:cubicBezTo>
                    <a:pt x="1256" y="2002"/>
                    <a:pt x="1312" y="1983"/>
                    <a:pt x="1356" y="1948"/>
                  </a:cubicBezTo>
                  <a:cubicBezTo>
                    <a:pt x="1612" y="1745"/>
                    <a:pt x="1612" y="1745"/>
                    <a:pt x="1612" y="1745"/>
                  </a:cubicBezTo>
                  <a:cubicBezTo>
                    <a:pt x="1683" y="1676"/>
                    <a:pt x="1777" y="1638"/>
                    <a:pt x="1876" y="1638"/>
                  </a:cubicBezTo>
                  <a:cubicBezTo>
                    <a:pt x="1975" y="1638"/>
                    <a:pt x="2069" y="1676"/>
                    <a:pt x="2140" y="1745"/>
                  </a:cubicBezTo>
                  <a:cubicBezTo>
                    <a:pt x="2396" y="1948"/>
                    <a:pt x="2396" y="1948"/>
                    <a:pt x="2396" y="1948"/>
                  </a:cubicBezTo>
                  <a:cubicBezTo>
                    <a:pt x="2440" y="1983"/>
                    <a:pt x="2496" y="2002"/>
                    <a:pt x="2552" y="2002"/>
                  </a:cubicBezTo>
                  <a:cubicBezTo>
                    <a:pt x="2710" y="2002"/>
                    <a:pt x="2710" y="2002"/>
                    <a:pt x="2710" y="2002"/>
                  </a:cubicBezTo>
                  <a:cubicBezTo>
                    <a:pt x="2988" y="2002"/>
                    <a:pt x="3250" y="1894"/>
                    <a:pt x="3447" y="1697"/>
                  </a:cubicBezTo>
                  <a:cubicBezTo>
                    <a:pt x="3644" y="1500"/>
                    <a:pt x="3752" y="1238"/>
                    <a:pt x="3752" y="960"/>
                  </a:cubicBezTo>
                  <a:cubicBezTo>
                    <a:pt x="3752" y="885"/>
                    <a:pt x="3752" y="885"/>
                    <a:pt x="3752" y="885"/>
                  </a:cubicBezTo>
                  <a:cubicBezTo>
                    <a:pt x="3752" y="459"/>
                    <a:pt x="3752" y="459"/>
                    <a:pt x="3752" y="459"/>
                  </a:cubicBezTo>
                  <a:cubicBezTo>
                    <a:pt x="3752" y="394"/>
                    <a:pt x="3727" y="331"/>
                    <a:pt x="3682" y="286"/>
                  </a:cubicBezTo>
                  <a:cubicBezTo>
                    <a:pt x="3681" y="285"/>
                    <a:pt x="3681" y="285"/>
                    <a:pt x="3681" y="285"/>
                  </a:cubicBezTo>
                  <a:cubicBezTo>
                    <a:pt x="3647" y="251"/>
                    <a:pt x="3608" y="225"/>
                    <a:pt x="3564" y="206"/>
                  </a:cubicBezTo>
                  <a:cubicBezTo>
                    <a:pt x="3564" y="206"/>
                    <a:pt x="3560" y="204"/>
                    <a:pt x="3559" y="204"/>
                  </a:cubicBezTo>
                  <a:cubicBezTo>
                    <a:pt x="3224" y="70"/>
                    <a:pt x="2643" y="0"/>
                    <a:pt x="1876" y="0"/>
                  </a:cubicBezTo>
                  <a:cubicBezTo>
                    <a:pt x="1105" y="0"/>
                    <a:pt x="521" y="71"/>
                    <a:pt x="188" y="206"/>
                  </a:cubicBezTo>
                  <a:cubicBezTo>
                    <a:pt x="144" y="225"/>
                    <a:pt x="105" y="251"/>
                    <a:pt x="71" y="285"/>
                  </a:cubicBezTo>
                  <a:cubicBezTo>
                    <a:pt x="70" y="286"/>
                    <a:pt x="70" y="286"/>
                    <a:pt x="70" y="286"/>
                  </a:cubicBezTo>
                  <a:cubicBezTo>
                    <a:pt x="25" y="331"/>
                    <a:pt x="0" y="394"/>
                    <a:pt x="0" y="459"/>
                  </a:cubicBezTo>
                  <a:cubicBezTo>
                    <a:pt x="0" y="885"/>
                    <a:pt x="0" y="885"/>
                    <a:pt x="0" y="885"/>
                  </a:cubicBezTo>
                  <a:lnTo>
                    <a:pt x="1" y="1003"/>
                  </a:lnTo>
                  <a:close/>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0" name="Freeform 41"/>
            <p:cNvSpPr>
              <a:spLocks noEditPoints="1"/>
            </p:cNvSpPr>
            <p:nvPr/>
          </p:nvSpPr>
          <p:spPr bwMode="auto">
            <a:xfrm>
              <a:off x="3685203" y="1325175"/>
              <a:ext cx="444074" cy="277547"/>
            </a:xfrm>
            <a:custGeom>
              <a:avLst/>
              <a:gdLst>
                <a:gd name="T0" fmla="*/ 208 w 208"/>
                <a:gd name="T1" fmla="*/ 54 h 130"/>
                <a:gd name="T2" fmla="*/ 208 w 208"/>
                <a:gd name="T3" fmla="*/ 130 h 130"/>
                <a:gd name="T4" fmla="*/ 0 w 208"/>
                <a:gd name="T5" fmla="*/ 130 h 130"/>
                <a:gd name="T6" fmla="*/ 0 w 208"/>
                <a:gd name="T7" fmla="*/ 54 h 130"/>
                <a:gd name="T8" fmla="*/ 40 w 208"/>
                <a:gd name="T9" fmla="*/ 24 h 130"/>
                <a:gd name="T10" fmla="*/ 40 w 208"/>
                <a:gd name="T11" fmla="*/ 54 h 130"/>
                <a:gd name="T12" fmla="*/ 85 w 208"/>
                <a:gd name="T13" fmla="*/ 24 h 130"/>
                <a:gd name="T14" fmla="*/ 85 w 208"/>
                <a:gd name="T15" fmla="*/ 54 h 130"/>
                <a:gd name="T16" fmla="*/ 208 w 208"/>
                <a:gd name="T17" fmla="*/ 54 h 130"/>
                <a:gd name="T18" fmla="*/ 163 w 208"/>
                <a:gd name="T19" fmla="*/ 54 h 130"/>
                <a:gd name="T20" fmla="*/ 153 w 208"/>
                <a:gd name="T21" fmla="*/ 0 h 130"/>
                <a:gd name="T22" fmla="*/ 144 w 208"/>
                <a:gd name="T23" fmla="*/ 0 h 130"/>
                <a:gd name="T24" fmla="*/ 136 w 208"/>
                <a:gd name="T25" fmla="*/ 54 h 130"/>
                <a:gd name="T26" fmla="*/ 200 w 208"/>
                <a:gd name="T27" fmla="*/ 54 h 130"/>
                <a:gd name="T28" fmla="*/ 189 w 208"/>
                <a:gd name="T29" fmla="*/ 0 h 130"/>
                <a:gd name="T30" fmla="*/ 180 w 208"/>
                <a:gd name="T31" fmla="*/ 0 h 130"/>
                <a:gd name="T32" fmla="*/ 171 w 208"/>
                <a:gd name="T33" fmla="*/ 54 h 130"/>
                <a:gd name="T34" fmla="*/ 30 w 208"/>
                <a:gd name="T35" fmla="*/ 77 h 130"/>
                <a:gd name="T36" fmla="*/ 19 w 208"/>
                <a:gd name="T37" fmla="*/ 77 h 130"/>
                <a:gd name="T38" fmla="*/ 19 w 208"/>
                <a:gd name="T39" fmla="*/ 88 h 130"/>
                <a:gd name="T40" fmla="*/ 30 w 208"/>
                <a:gd name="T41" fmla="*/ 88 h 130"/>
                <a:gd name="T42" fmla="*/ 30 w 208"/>
                <a:gd name="T43" fmla="*/ 77 h 130"/>
                <a:gd name="T44" fmla="*/ 69 w 208"/>
                <a:gd name="T45" fmla="*/ 77 h 130"/>
                <a:gd name="T46" fmla="*/ 59 w 208"/>
                <a:gd name="T47" fmla="*/ 77 h 130"/>
                <a:gd name="T48" fmla="*/ 59 w 208"/>
                <a:gd name="T49" fmla="*/ 88 h 130"/>
                <a:gd name="T50" fmla="*/ 69 w 208"/>
                <a:gd name="T51" fmla="*/ 88 h 130"/>
                <a:gd name="T52" fmla="*/ 69 w 208"/>
                <a:gd name="T53" fmla="*/ 77 h 130"/>
                <a:gd name="T54" fmla="*/ 109 w 208"/>
                <a:gd name="T55" fmla="*/ 77 h 130"/>
                <a:gd name="T56" fmla="*/ 99 w 208"/>
                <a:gd name="T57" fmla="*/ 77 h 130"/>
                <a:gd name="T58" fmla="*/ 99 w 208"/>
                <a:gd name="T59" fmla="*/ 88 h 130"/>
                <a:gd name="T60" fmla="*/ 109 w 208"/>
                <a:gd name="T61" fmla="*/ 88 h 130"/>
                <a:gd name="T62" fmla="*/ 109 w 208"/>
                <a:gd name="T63" fmla="*/ 77 h 130"/>
                <a:gd name="T64" fmla="*/ 149 w 208"/>
                <a:gd name="T65" fmla="*/ 77 h 130"/>
                <a:gd name="T66" fmla="*/ 139 w 208"/>
                <a:gd name="T67" fmla="*/ 77 h 130"/>
                <a:gd name="T68" fmla="*/ 139 w 208"/>
                <a:gd name="T69" fmla="*/ 88 h 130"/>
                <a:gd name="T70" fmla="*/ 149 w 208"/>
                <a:gd name="T71" fmla="*/ 88 h 130"/>
                <a:gd name="T72" fmla="*/ 149 w 208"/>
                <a:gd name="T73" fmla="*/ 77 h 130"/>
                <a:gd name="T74" fmla="*/ 189 w 208"/>
                <a:gd name="T75" fmla="*/ 77 h 130"/>
                <a:gd name="T76" fmla="*/ 179 w 208"/>
                <a:gd name="T77" fmla="*/ 77 h 130"/>
                <a:gd name="T78" fmla="*/ 179 w 208"/>
                <a:gd name="T79" fmla="*/ 88 h 130"/>
                <a:gd name="T80" fmla="*/ 189 w 208"/>
                <a:gd name="T81" fmla="*/ 88 h 130"/>
                <a:gd name="T82" fmla="*/ 189 w 208"/>
                <a:gd name="T83"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130">
                  <a:moveTo>
                    <a:pt x="208" y="54"/>
                  </a:moveTo>
                  <a:lnTo>
                    <a:pt x="208" y="130"/>
                  </a:lnTo>
                  <a:lnTo>
                    <a:pt x="0" y="130"/>
                  </a:lnTo>
                  <a:lnTo>
                    <a:pt x="0" y="54"/>
                  </a:lnTo>
                  <a:lnTo>
                    <a:pt x="40" y="24"/>
                  </a:lnTo>
                  <a:lnTo>
                    <a:pt x="40" y="54"/>
                  </a:lnTo>
                  <a:lnTo>
                    <a:pt x="85" y="24"/>
                  </a:lnTo>
                  <a:lnTo>
                    <a:pt x="85" y="54"/>
                  </a:lnTo>
                  <a:lnTo>
                    <a:pt x="208" y="54"/>
                  </a:lnTo>
                  <a:moveTo>
                    <a:pt x="163" y="54"/>
                  </a:moveTo>
                  <a:lnTo>
                    <a:pt x="153" y="0"/>
                  </a:lnTo>
                  <a:lnTo>
                    <a:pt x="144" y="0"/>
                  </a:lnTo>
                  <a:lnTo>
                    <a:pt x="136" y="54"/>
                  </a:lnTo>
                  <a:moveTo>
                    <a:pt x="200" y="54"/>
                  </a:moveTo>
                  <a:lnTo>
                    <a:pt x="189" y="0"/>
                  </a:lnTo>
                  <a:lnTo>
                    <a:pt x="180" y="0"/>
                  </a:lnTo>
                  <a:lnTo>
                    <a:pt x="171" y="54"/>
                  </a:lnTo>
                  <a:moveTo>
                    <a:pt x="30" y="77"/>
                  </a:moveTo>
                  <a:lnTo>
                    <a:pt x="19" y="77"/>
                  </a:lnTo>
                  <a:lnTo>
                    <a:pt x="19" y="88"/>
                  </a:lnTo>
                  <a:lnTo>
                    <a:pt x="30" y="88"/>
                  </a:lnTo>
                  <a:lnTo>
                    <a:pt x="30" y="77"/>
                  </a:lnTo>
                  <a:moveTo>
                    <a:pt x="69" y="77"/>
                  </a:moveTo>
                  <a:lnTo>
                    <a:pt x="59" y="77"/>
                  </a:lnTo>
                  <a:lnTo>
                    <a:pt x="59" y="88"/>
                  </a:lnTo>
                  <a:lnTo>
                    <a:pt x="69" y="88"/>
                  </a:lnTo>
                  <a:lnTo>
                    <a:pt x="69" y="77"/>
                  </a:lnTo>
                  <a:moveTo>
                    <a:pt x="109" y="77"/>
                  </a:moveTo>
                  <a:lnTo>
                    <a:pt x="99" y="77"/>
                  </a:lnTo>
                  <a:lnTo>
                    <a:pt x="99" y="88"/>
                  </a:lnTo>
                  <a:lnTo>
                    <a:pt x="109" y="88"/>
                  </a:lnTo>
                  <a:lnTo>
                    <a:pt x="109" y="77"/>
                  </a:lnTo>
                  <a:moveTo>
                    <a:pt x="149" y="77"/>
                  </a:moveTo>
                  <a:lnTo>
                    <a:pt x="139" y="77"/>
                  </a:lnTo>
                  <a:lnTo>
                    <a:pt x="139" y="88"/>
                  </a:lnTo>
                  <a:lnTo>
                    <a:pt x="149" y="88"/>
                  </a:lnTo>
                  <a:lnTo>
                    <a:pt x="149" y="77"/>
                  </a:lnTo>
                  <a:moveTo>
                    <a:pt x="189" y="77"/>
                  </a:moveTo>
                  <a:lnTo>
                    <a:pt x="179" y="77"/>
                  </a:lnTo>
                  <a:lnTo>
                    <a:pt x="179" y="88"/>
                  </a:lnTo>
                  <a:lnTo>
                    <a:pt x="189" y="88"/>
                  </a:lnTo>
                  <a:lnTo>
                    <a:pt x="189" y="77"/>
                  </a:ln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nvGrpSpPr>
            <p:cNvPr id="11" name="Group 8"/>
            <p:cNvGrpSpPr>
              <a:grpSpLocks noChangeAspect="1"/>
            </p:cNvGrpSpPr>
            <p:nvPr/>
          </p:nvGrpSpPr>
          <p:grpSpPr bwMode="auto">
            <a:xfrm>
              <a:off x="6400598" y="1308967"/>
              <a:ext cx="419900" cy="341169"/>
              <a:chOff x="5458" y="3157"/>
              <a:chExt cx="304" cy="247"/>
            </a:xfrm>
          </p:grpSpPr>
          <p:sp>
            <p:nvSpPr>
              <p:cNvPr id="40" name="Freeform 9"/>
              <p:cNvSpPr>
                <a:spLocks noEditPoints="1"/>
              </p:cNvSpPr>
              <p:nvPr/>
            </p:nvSpPr>
            <p:spPr bwMode="auto">
              <a:xfrm>
                <a:off x="5521" y="3157"/>
                <a:ext cx="241" cy="247"/>
              </a:xfrm>
              <a:custGeom>
                <a:avLst/>
                <a:gdLst>
                  <a:gd name="T0" fmla="*/ 35 w 334"/>
                  <a:gd name="T1" fmla="*/ 160 h 341"/>
                  <a:gd name="T2" fmla="*/ 35 w 334"/>
                  <a:gd name="T3" fmla="*/ 61 h 341"/>
                  <a:gd name="T4" fmla="*/ 60 w 334"/>
                  <a:gd name="T5" fmla="*/ 36 h 341"/>
                  <a:gd name="T6" fmla="*/ 266 w 334"/>
                  <a:gd name="T7" fmla="*/ 36 h 341"/>
                  <a:gd name="T8" fmla="*/ 291 w 334"/>
                  <a:gd name="T9" fmla="*/ 61 h 341"/>
                  <a:gd name="T10" fmla="*/ 291 w 334"/>
                  <a:gd name="T11" fmla="*/ 273 h 341"/>
                  <a:gd name="T12" fmla="*/ 266 w 334"/>
                  <a:gd name="T13" fmla="*/ 298 h 341"/>
                  <a:gd name="T14" fmla="*/ 266 w 334"/>
                  <a:gd name="T15" fmla="*/ 298 h 341"/>
                  <a:gd name="T16" fmla="*/ 84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5 w 334"/>
                  <a:gd name="T35" fmla="*/ 0 h 341"/>
                  <a:gd name="T36" fmla="*/ 255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5 w 334"/>
                  <a:gd name="T59" fmla="*/ 78 h 341"/>
                  <a:gd name="T60" fmla="*/ 0 w 334"/>
                  <a:gd name="T61" fmla="*/ 78 h 341"/>
                  <a:gd name="T62" fmla="*/ 35 w 334"/>
                  <a:gd name="T63" fmla="*/ 121 h 341"/>
                  <a:gd name="T64" fmla="*/ 0 w 334"/>
                  <a:gd name="T65" fmla="*/ 121 h 341"/>
                  <a:gd name="T66" fmla="*/ 35 w 334"/>
                  <a:gd name="T67" fmla="*/ 163 h 341"/>
                  <a:gd name="T68" fmla="*/ 0 w 334"/>
                  <a:gd name="T69" fmla="*/ 163 h 341"/>
                  <a:gd name="T70" fmla="*/ 121 w 334"/>
                  <a:gd name="T71" fmla="*/ 298 h 341"/>
                  <a:gd name="T72" fmla="*/ 121 w 334"/>
                  <a:gd name="T73" fmla="*/ 341 h 341"/>
                  <a:gd name="T74" fmla="*/ 163 w 334"/>
                  <a:gd name="T75" fmla="*/ 341 h 341"/>
                  <a:gd name="T76" fmla="*/ 163 w 334"/>
                  <a:gd name="T77" fmla="*/ 298 h 341"/>
                  <a:gd name="T78" fmla="*/ 206 w 334"/>
                  <a:gd name="T79" fmla="*/ 298 h 341"/>
                  <a:gd name="T80" fmla="*/ 206 w 334"/>
                  <a:gd name="T81" fmla="*/ 341 h 341"/>
                  <a:gd name="T82" fmla="*/ 255 w 334"/>
                  <a:gd name="T83" fmla="*/ 298 h 341"/>
                  <a:gd name="T84" fmla="*/ 255 w 334"/>
                  <a:gd name="T8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341">
                    <a:moveTo>
                      <a:pt x="35" y="160"/>
                    </a:moveTo>
                    <a:cubicBezTo>
                      <a:pt x="35" y="65"/>
                      <a:pt x="35" y="61"/>
                      <a:pt x="35" y="61"/>
                    </a:cubicBezTo>
                    <a:cubicBezTo>
                      <a:pt x="35" y="45"/>
                      <a:pt x="48" y="36"/>
                      <a:pt x="60" y="36"/>
                    </a:cubicBezTo>
                    <a:cubicBezTo>
                      <a:pt x="266" y="36"/>
                      <a:pt x="266" y="36"/>
                      <a:pt x="266" y="36"/>
                    </a:cubicBezTo>
                    <a:cubicBezTo>
                      <a:pt x="282" y="36"/>
                      <a:pt x="291" y="45"/>
                      <a:pt x="291" y="61"/>
                    </a:cubicBezTo>
                    <a:cubicBezTo>
                      <a:pt x="291" y="273"/>
                      <a:pt x="291" y="273"/>
                      <a:pt x="291" y="273"/>
                    </a:cubicBezTo>
                    <a:cubicBezTo>
                      <a:pt x="291" y="286"/>
                      <a:pt x="282" y="298"/>
                      <a:pt x="266" y="298"/>
                    </a:cubicBezTo>
                    <a:cubicBezTo>
                      <a:pt x="266" y="298"/>
                      <a:pt x="266" y="298"/>
                      <a:pt x="266" y="298"/>
                    </a:cubicBezTo>
                    <a:cubicBezTo>
                      <a:pt x="161" y="298"/>
                      <a:pt x="110" y="298"/>
                      <a:pt x="84" y="298"/>
                    </a:cubicBezTo>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5" y="0"/>
                    </a:moveTo>
                    <a:cubicBezTo>
                      <a:pt x="255" y="36"/>
                      <a:pt x="255" y="36"/>
                      <a:pt x="255"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5" y="78"/>
                    </a:moveTo>
                    <a:cubicBezTo>
                      <a:pt x="0" y="78"/>
                      <a:pt x="0" y="78"/>
                      <a:pt x="0" y="78"/>
                    </a:cubicBezTo>
                    <a:moveTo>
                      <a:pt x="35" y="121"/>
                    </a:moveTo>
                    <a:cubicBezTo>
                      <a:pt x="0" y="121"/>
                      <a:pt x="0" y="121"/>
                      <a:pt x="0" y="121"/>
                    </a:cubicBezTo>
                    <a:moveTo>
                      <a:pt x="35" y="163"/>
                    </a:moveTo>
                    <a:cubicBezTo>
                      <a:pt x="0" y="163"/>
                      <a:pt x="0" y="163"/>
                      <a:pt x="0" y="163"/>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5" y="298"/>
                    </a:moveTo>
                    <a:cubicBezTo>
                      <a:pt x="255" y="341"/>
                      <a:pt x="255" y="341"/>
                      <a:pt x="255" y="341"/>
                    </a:cubicBez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41" name="Freeform 10"/>
              <p:cNvSpPr>
                <a:spLocks noEditPoints="1"/>
              </p:cNvSpPr>
              <p:nvPr/>
            </p:nvSpPr>
            <p:spPr bwMode="auto">
              <a:xfrm>
                <a:off x="5458" y="3262"/>
                <a:ext cx="138" cy="141"/>
              </a:xfrm>
              <a:custGeom>
                <a:avLst/>
                <a:gdLst>
                  <a:gd name="T0" fmla="*/ 153 w 191"/>
                  <a:gd name="T1" fmla="*/ 171 h 195"/>
                  <a:gd name="T2" fmla="*/ 35 w 191"/>
                  <a:gd name="T3" fmla="*/ 171 h 195"/>
                  <a:gd name="T4" fmla="*/ 21 w 191"/>
                  <a:gd name="T5" fmla="*/ 156 h 195"/>
                  <a:gd name="T6" fmla="*/ 21 w 191"/>
                  <a:gd name="T7" fmla="*/ 35 h 195"/>
                  <a:gd name="T8" fmla="*/ 35 w 191"/>
                  <a:gd name="T9" fmla="*/ 20 h 195"/>
                  <a:gd name="T10" fmla="*/ 153 w 191"/>
                  <a:gd name="T11" fmla="*/ 20 h 195"/>
                  <a:gd name="T12" fmla="*/ 167 w 191"/>
                  <a:gd name="T13" fmla="*/ 35 h 195"/>
                  <a:gd name="T14" fmla="*/ 167 w 191"/>
                  <a:gd name="T15" fmla="*/ 156 h 195"/>
                  <a:gd name="T16" fmla="*/ 153 w 191"/>
                  <a:gd name="T17" fmla="*/ 171 h 195"/>
                  <a:gd name="T18" fmla="*/ 45 w 191"/>
                  <a:gd name="T19" fmla="*/ 20 h 195"/>
                  <a:gd name="T20" fmla="*/ 45 w 191"/>
                  <a:gd name="T21" fmla="*/ 0 h 195"/>
                  <a:gd name="T22" fmla="*/ 69 w 191"/>
                  <a:gd name="T23" fmla="*/ 20 h 195"/>
                  <a:gd name="T24" fmla="*/ 69 w 191"/>
                  <a:gd name="T25" fmla="*/ 0 h 195"/>
                  <a:gd name="T26" fmla="*/ 94 w 191"/>
                  <a:gd name="T27" fmla="*/ 0 h 195"/>
                  <a:gd name="T28" fmla="*/ 94 w 191"/>
                  <a:gd name="T29" fmla="*/ 20 h 195"/>
                  <a:gd name="T30" fmla="*/ 118 w 191"/>
                  <a:gd name="T31" fmla="*/ 0 h 195"/>
                  <a:gd name="T32" fmla="*/ 118 w 191"/>
                  <a:gd name="T33" fmla="*/ 20 h 195"/>
                  <a:gd name="T34" fmla="*/ 146 w 191"/>
                  <a:gd name="T35" fmla="*/ 0 h 195"/>
                  <a:gd name="T36" fmla="*/ 146 w 191"/>
                  <a:gd name="T37" fmla="*/ 20 h 195"/>
                  <a:gd name="T38" fmla="*/ 191 w 191"/>
                  <a:gd name="T39" fmla="*/ 45 h 195"/>
                  <a:gd name="T40" fmla="*/ 167 w 191"/>
                  <a:gd name="T41" fmla="*/ 45 h 195"/>
                  <a:gd name="T42" fmla="*/ 191 w 191"/>
                  <a:gd name="T43" fmla="*/ 69 h 195"/>
                  <a:gd name="T44" fmla="*/ 167 w 191"/>
                  <a:gd name="T45" fmla="*/ 69 h 195"/>
                  <a:gd name="T46" fmla="*/ 191 w 191"/>
                  <a:gd name="T47" fmla="*/ 93 h 195"/>
                  <a:gd name="T48" fmla="*/ 167 w 191"/>
                  <a:gd name="T49" fmla="*/ 93 h 195"/>
                  <a:gd name="T50" fmla="*/ 191 w 191"/>
                  <a:gd name="T51" fmla="*/ 122 h 195"/>
                  <a:gd name="T52" fmla="*/ 167 w 191"/>
                  <a:gd name="T53" fmla="*/ 122 h 195"/>
                  <a:gd name="T54" fmla="*/ 191 w 191"/>
                  <a:gd name="T55" fmla="*/ 146 h 195"/>
                  <a:gd name="T56" fmla="*/ 167 w 191"/>
                  <a:gd name="T57" fmla="*/ 146 h 195"/>
                  <a:gd name="T58" fmla="*/ 21 w 191"/>
                  <a:gd name="T59" fmla="*/ 45 h 195"/>
                  <a:gd name="T60" fmla="*/ 0 w 191"/>
                  <a:gd name="T61" fmla="*/ 45 h 195"/>
                  <a:gd name="T62" fmla="*/ 21 w 191"/>
                  <a:gd name="T63" fmla="*/ 69 h 195"/>
                  <a:gd name="T64" fmla="*/ 0 w 191"/>
                  <a:gd name="T65" fmla="*/ 69 h 195"/>
                  <a:gd name="T66" fmla="*/ 21 w 191"/>
                  <a:gd name="T67" fmla="*/ 93 h 195"/>
                  <a:gd name="T68" fmla="*/ 0 w 191"/>
                  <a:gd name="T69" fmla="*/ 93 h 195"/>
                  <a:gd name="T70" fmla="*/ 21 w 191"/>
                  <a:gd name="T71" fmla="*/ 122 h 195"/>
                  <a:gd name="T72" fmla="*/ 0 w 191"/>
                  <a:gd name="T73" fmla="*/ 122 h 195"/>
                  <a:gd name="T74" fmla="*/ 21 w 191"/>
                  <a:gd name="T75" fmla="*/ 146 h 195"/>
                  <a:gd name="T76" fmla="*/ 0 w 191"/>
                  <a:gd name="T77" fmla="*/ 146 h 195"/>
                  <a:gd name="T78" fmla="*/ 45 w 191"/>
                  <a:gd name="T79" fmla="*/ 171 h 195"/>
                  <a:gd name="T80" fmla="*/ 45 w 191"/>
                  <a:gd name="T81" fmla="*/ 195 h 195"/>
                  <a:gd name="T82" fmla="*/ 69 w 191"/>
                  <a:gd name="T83" fmla="*/ 171 h 195"/>
                  <a:gd name="T84" fmla="*/ 69 w 191"/>
                  <a:gd name="T85" fmla="*/ 195 h 195"/>
                  <a:gd name="T86" fmla="*/ 94 w 191"/>
                  <a:gd name="T87" fmla="*/ 195 h 195"/>
                  <a:gd name="T88" fmla="*/ 94 w 191"/>
                  <a:gd name="T89" fmla="*/ 171 h 195"/>
                  <a:gd name="T90" fmla="*/ 118 w 191"/>
                  <a:gd name="T91" fmla="*/ 171 h 195"/>
                  <a:gd name="T92" fmla="*/ 118 w 191"/>
                  <a:gd name="T93" fmla="*/ 195 h 195"/>
                  <a:gd name="T94" fmla="*/ 146 w 191"/>
                  <a:gd name="T95" fmla="*/ 171 h 195"/>
                  <a:gd name="T96" fmla="*/ 146 w 191"/>
                  <a:gd name="T9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195">
                    <a:moveTo>
                      <a:pt x="153" y="171"/>
                    </a:moveTo>
                    <a:cubicBezTo>
                      <a:pt x="35" y="171"/>
                      <a:pt x="35" y="171"/>
                      <a:pt x="35" y="171"/>
                    </a:cubicBezTo>
                    <a:cubicBezTo>
                      <a:pt x="28" y="171"/>
                      <a:pt x="21" y="163"/>
                      <a:pt x="21" y="156"/>
                    </a:cubicBezTo>
                    <a:cubicBezTo>
                      <a:pt x="21" y="35"/>
                      <a:pt x="21" y="35"/>
                      <a:pt x="21" y="35"/>
                    </a:cubicBezTo>
                    <a:cubicBezTo>
                      <a:pt x="21" y="26"/>
                      <a:pt x="28" y="20"/>
                      <a:pt x="35" y="20"/>
                    </a:cubicBezTo>
                    <a:cubicBezTo>
                      <a:pt x="153" y="20"/>
                      <a:pt x="153" y="20"/>
                      <a:pt x="153" y="20"/>
                    </a:cubicBezTo>
                    <a:cubicBezTo>
                      <a:pt x="162" y="20"/>
                      <a:pt x="167" y="26"/>
                      <a:pt x="167" y="35"/>
                    </a:cubicBezTo>
                    <a:cubicBezTo>
                      <a:pt x="167" y="156"/>
                      <a:pt x="167" y="156"/>
                      <a:pt x="167" y="156"/>
                    </a:cubicBezTo>
                    <a:cubicBezTo>
                      <a:pt x="167" y="163"/>
                      <a:pt x="162" y="171"/>
                      <a:pt x="153" y="171"/>
                    </a:cubicBezTo>
                    <a:close/>
                    <a:moveTo>
                      <a:pt x="45" y="20"/>
                    </a:moveTo>
                    <a:cubicBezTo>
                      <a:pt x="45" y="0"/>
                      <a:pt x="45" y="0"/>
                      <a:pt x="45" y="0"/>
                    </a:cubicBezTo>
                    <a:moveTo>
                      <a:pt x="69" y="20"/>
                    </a:moveTo>
                    <a:cubicBezTo>
                      <a:pt x="69" y="0"/>
                      <a:pt x="69" y="0"/>
                      <a:pt x="69" y="0"/>
                    </a:cubicBezTo>
                    <a:moveTo>
                      <a:pt x="94" y="0"/>
                    </a:moveTo>
                    <a:cubicBezTo>
                      <a:pt x="94" y="20"/>
                      <a:pt x="94" y="20"/>
                      <a:pt x="94" y="20"/>
                    </a:cubicBezTo>
                    <a:moveTo>
                      <a:pt x="118" y="0"/>
                    </a:moveTo>
                    <a:cubicBezTo>
                      <a:pt x="118" y="20"/>
                      <a:pt x="118" y="20"/>
                      <a:pt x="118" y="20"/>
                    </a:cubicBezTo>
                    <a:moveTo>
                      <a:pt x="146" y="0"/>
                    </a:moveTo>
                    <a:cubicBezTo>
                      <a:pt x="146" y="20"/>
                      <a:pt x="146" y="20"/>
                      <a:pt x="146" y="20"/>
                    </a:cubicBezTo>
                    <a:moveTo>
                      <a:pt x="191" y="45"/>
                    </a:moveTo>
                    <a:cubicBezTo>
                      <a:pt x="167" y="45"/>
                      <a:pt x="167" y="45"/>
                      <a:pt x="167" y="45"/>
                    </a:cubicBezTo>
                    <a:moveTo>
                      <a:pt x="191" y="69"/>
                    </a:moveTo>
                    <a:cubicBezTo>
                      <a:pt x="167" y="69"/>
                      <a:pt x="167" y="69"/>
                      <a:pt x="167" y="69"/>
                    </a:cubicBezTo>
                    <a:moveTo>
                      <a:pt x="191" y="93"/>
                    </a:moveTo>
                    <a:cubicBezTo>
                      <a:pt x="167" y="93"/>
                      <a:pt x="167" y="93"/>
                      <a:pt x="167" y="93"/>
                    </a:cubicBezTo>
                    <a:moveTo>
                      <a:pt x="191" y="122"/>
                    </a:moveTo>
                    <a:cubicBezTo>
                      <a:pt x="167" y="122"/>
                      <a:pt x="167" y="122"/>
                      <a:pt x="167" y="122"/>
                    </a:cubicBezTo>
                    <a:moveTo>
                      <a:pt x="191" y="146"/>
                    </a:moveTo>
                    <a:cubicBezTo>
                      <a:pt x="167" y="146"/>
                      <a:pt x="167" y="146"/>
                      <a:pt x="167" y="146"/>
                    </a:cubicBezTo>
                    <a:moveTo>
                      <a:pt x="21" y="45"/>
                    </a:moveTo>
                    <a:cubicBezTo>
                      <a:pt x="0" y="45"/>
                      <a:pt x="0" y="45"/>
                      <a:pt x="0" y="45"/>
                    </a:cubicBezTo>
                    <a:moveTo>
                      <a:pt x="21" y="69"/>
                    </a:moveTo>
                    <a:cubicBezTo>
                      <a:pt x="0" y="69"/>
                      <a:pt x="0" y="69"/>
                      <a:pt x="0" y="69"/>
                    </a:cubicBezTo>
                    <a:moveTo>
                      <a:pt x="21" y="93"/>
                    </a:moveTo>
                    <a:cubicBezTo>
                      <a:pt x="0" y="93"/>
                      <a:pt x="0" y="93"/>
                      <a:pt x="0" y="93"/>
                    </a:cubicBezTo>
                    <a:moveTo>
                      <a:pt x="21" y="122"/>
                    </a:moveTo>
                    <a:cubicBezTo>
                      <a:pt x="0" y="122"/>
                      <a:pt x="0" y="122"/>
                      <a:pt x="0" y="122"/>
                    </a:cubicBezTo>
                    <a:moveTo>
                      <a:pt x="21" y="146"/>
                    </a:moveTo>
                    <a:cubicBezTo>
                      <a:pt x="0" y="146"/>
                      <a:pt x="0" y="146"/>
                      <a:pt x="0" y="146"/>
                    </a:cubicBezTo>
                    <a:moveTo>
                      <a:pt x="45" y="171"/>
                    </a:moveTo>
                    <a:cubicBezTo>
                      <a:pt x="45" y="195"/>
                      <a:pt x="45" y="195"/>
                      <a:pt x="45" y="195"/>
                    </a:cubicBezTo>
                    <a:moveTo>
                      <a:pt x="69" y="171"/>
                    </a:moveTo>
                    <a:cubicBezTo>
                      <a:pt x="69" y="195"/>
                      <a:pt x="69" y="195"/>
                      <a:pt x="69" y="195"/>
                    </a:cubicBezTo>
                    <a:moveTo>
                      <a:pt x="94" y="195"/>
                    </a:moveTo>
                    <a:cubicBezTo>
                      <a:pt x="94" y="171"/>
                      <a:pt x="94" y="171"/>
                      <a:pt x="94" y="171"/>
                    </a:cubicBezTo>
                    <a:moveTo>
                      <a:pt x="118" y="171"/>
                    </a:moveTo>
                    <a:cubicBezTo>
                      <a:pt x="118" y="195"/>
                      <a:pt x="118" y="195"/>
                      <a:pt x="118" y="195"/>
                    </a:cubicBezTo>
                    <a:moveTo>
                      <a:pt x="146" y="171"/>
                    </a:moveTo>
                    <a:cubicBezTo>
                      <a:pt x="146" y="195"/>
                      <a:pt x="146" y="195"/>
                      <a:pt x="146" y="195"/>
                    </a:cubicBez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6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2" name="Group 11"/>
            <p:cNvGrpSpPr/>
            <p:nvPr/>
          </p:nvGrpSpPr>
          <p:grpSpPr>
            <a:xfrm>
              <a:off x="8442679" y="1409745"/>
              <a:ext cx="404917" cy="236437"/>
              <a:chOff x="11030366" y="2382953"/>
              <a:chExt cx="397040" cy="231838"/>
            </a:xfrm>
          </p:grpSpPr>
          <p:sp>
            <p:nvSpPr>
              <p:cNvPr id="38" name="Freeform 77"/>
              <p:cNvSpPr/>
              <p:nvPr/>
            </p:nvSpPr>
            <p:spPr bwMode="auto">
              <a:xfrm>
                <a:off x="11030366" y="2382953"/>
                <a:ext cx="397040" cy="231838"/>
              </a:xfrm>
              <a:custGeom>
                <a:avLst/>
                <a:gdLst>
                  <a:gd name="T0" fmla="*/ 308 w 395"/>
                  <a:gd name="T1" fmla="*/ 36 h 230"/>
                  <a:gd name="T2" fmla="*/ 270 w 395"/>
                  <a:gd name="T3" fmla="*/ 5 h 230"/>
                  <a:gd name="T4" fmla="*/ 234 w 395"/>
                  <a:gd name="T5" fmla="*/ 20 h 230"/>
                  <a:gd name="T6" fmla="*/ 200 w 395"/>
                  <a:gd name="T7" fmla="*/ 20 h 230"/>
                  <a:gd name="T8" fmla="*/ 196 w 395"/>
                  <a:gd name="T9" fmla="*/ 20 h 230"/>
                  <a:gd name="T10" fmla="*/ 161 w 395"/>
                  <a:gd name="T11" fmla="*/ 20 h 230"/>
                  <a:gd name="T12" fmla="*/ 126 w 395"/>
                  <a:gd name="T13" fmla="*/ 5 h 230"/>
                  <a:gd name="T14" fmla="*/ 87 w 395"/>
                  <a:gd name="T15" fmla="*/ 36 h 230"/>
                  <a:gd name="T16" fmla="*/ 48 w 395"/>
                  <a:gd name="T17" fmla="*/ 216 h 230"/>
                  <a:gd name="T18" fmla="*/ 75 w 395"/>
                  <a:gd name="T19" fmla="*/ 230 h 230"/>
                  <a:gd name="T20" fmla="*/ 113 w 395"/>
                  <a:gd name="T21" fmla="*/ 189 h 230"/>
                  <a:gd name="T22" fmla="*/ 162 w 395"/>
                  <a:gd name="T23" fmla="*/ 169 h 230"/>
                  <a:gd name="T24" fmla="*/ 233 w 395"/>
                  <a:gd name="T25" fmla="*/ 169 h 230"/>
                  <a:gd name="T26" fmla="*/ 283 w 395"/>
                  <a:gd name="T27" fmla="*/ 189 h 230"/>
                  <a:gd name="T28" fmla="*/ 320 w 395"/>
                  <a:gd name="T29" fmla="*/ 230 h 230"/>
                  <a:gd name="T30" fmla="*/ 347 w 395"/>
                  <a:gd name="T31" fmla="*/ 216 h 230"/>
                  <a:gd name="T32" fmla="*/ 308 w 395"/>
                  <a:gd name="T33" fmla="*/ 3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5" h="230">
                    <a:moveTo>
                      <a:pt x="308" y="36"/>
                    </a:moveTo>
                    <a:cubicBezTo>
                      <a:pt x="312" y="17"/>
                      <a:pt x="299" y="11"/>
                      <a:pt x="270" y="5"/>
                    </a:cubicBezTo>
                    <a:cubicBezTo>
                      <a:pt x="240" y="0"/>
                      <a:pt x="234" y="20"/>
                      <a:pt x="234" y="20"/>
                    </a:cubicBezTo>
                    <a:cubicBezTo>
                      <a:pt x="200" y="20"/>
                      <a:pt x="200" y="20"/>
                      <a:pt x="200" y="20"/>
                    </a:cubicBezTo>
                    <a:cubicBezTo>
                      <a:pt x="196" y="20"/>
                      <a:pt x="196" y="20"/>
                      <a:pt x="196" y="20"/>
                    </a:cubicBezTo>
                    <a:cubicBezTo>
                      <a:pt x="161" y="20"/>
                      <a:pt x="161" y="20"/>
                      <a:pt x="161" y="20"/>
                    </a:cubicBezTo>
                    <a:cubicBezTo>
                      <a:pt x="161" y="20"/>
                      <a:pt x="156" y="0"/>
                      <a:pt x="126" y="5"/>
                    </a:cubicBezTo>
                    <a:cubicBezTo>
                      <a:pt x="96" y="11"/>
                      <a:pt x="84" y="17"/>
                      <a:pt x="87" y="36"/>
                    </a:cubicBezTo>
                    <a:cubicBezTo>
                      <a:pt x="87" y="36"/>
                      <a:pt x="0" y="165"/>
                      <a:pt x="48" y="216"/>
                    </a:cubicBezTo>
                    <a:cubicBezTo>
                      <a:pt x="64" y="230"/>
                      <a:pt x="68" y="230"/>
                      <a:pt x="75" y="230"/>
                    </a:cubicBezTo>
                    <a:cubicBezTo>
                      <a:pt x="82" y="230"/>
                      <a:pt x="95" y="203"/>
                      <a:pt x="113" y="189"/>
                    </a:cubicBezTo>
                    <a:cubicBezTo>
                      <a:pt x="131" y="174"/>
                      <a:pt x="148" y="170"/>
                      <a:pt x="162" y="169"/>
                    </a:cubicBezTo>
                    <a:cubicBezTo>
                      <a:pt x="173" y="169"/>
                      <a:pt x="223" y="169"/>
                      <a:pt x="233" y="169"/>
                    </a:cubicBezTo>
                    <a:cubicBezTo>
                      <a:pt x="248" y="170"/>
                      <a:pt x="265" y="174"/>
                      <a:pt x="283" y="189"/>
                    </a:cubicBezTo>
                    <a:cubicBezTo>
                      <a:pt x="301" y="203"/>
                      <a:pt x="313" y="230"/>
                      <a:pt x="320" y="230"/>
                    </a:cubicBezTo>
                    <a:cubicBezTo>
                      <a:pt x="327" y="230"/>
                      <a:pt x="332" y="230"/>
                      <a:pt x="347" y="216"/>
                    </a:cubicBezTo>
                    <a:cubicBezTo>
                      <a:pt x="395" y="165"/>
                      <a:pt x="308" y="36"/>
                      <a:pt x="308" y="36"/>
                    </a:cubicBezTo>
                    <a:close/>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9" name="Freeform 78"/>
              <p:cNvSpPr/>
              <p:nvPr/>
            </p:nvSpPr>
            <p:spPr bwMode="auto">
              <a:xfrm>
                <a:off x="11219168" y="2439871"/>
                <a:ext cx="19436" cy="20824"/>
              </a:xfrm>
              <a:custGeom>
                <a:avLst/>
                <a:gdLst>
                  <a:gd name="T0" fmla="*/ 9 w 20"/>
                  <a:gd name="T1" fmla="*/ 20 h 20"/>
                  <a:gd name="T2" fmla="*/ 0 w 20"/>
                  <a:gd name="T3" fmla="*/ 10 h 20"/>
                  <a:gd name="T4" fmla="*/ 10 w 20"/>
                  <a:gd name="T5" fmla="*/ 0 h 20"/>
                  <a:gd name="T6" fmla="*/ 20 w 20"/>
                  <a:gd name="T7" fmla="*/ 11 h 20"/>
                  <a:gd name="T8" fmla="*/ 9 w 20"/>
                  <a:gd name="T9" fmla="*/ 20 h 20"/>
                </a:gdLst>
                <a:ahLst/>
                <a:cxnLst>
                  <a:cxn ang="0">
                    <a:pos x="T0" y="T1"/>
                  </a:cxn>
                  <a:cxn ang="0">
                    <a:pos x="T2" y="T3"/>
                  </a:cxn>
                  <a:cxn ang="0">
                    <a:pos x="T4" y="T5"/>
                  </a:cxn>
                  <a:cxn ang="0">
                    <a:pos x="T6" y="T7"/>
                  </a:cxn>
                  <a:cxn ang="0">
                    <a:pos x="T8" y="T9"/>
                  </a:cxn>
                </a:cxnLst>
                <a:rect l="0" t="0" r="r" b="b"/>
                <a:pathLst>
                  <a:path w="20" h="20">
                    <a:moveTo>
                      <a:pt x="9" y="20"/>
                    </a:moveTo>
                    <a:cubicBezTo>
                      <a:pt x="4" y="20"/>
                      <a:pt x="0" y="15"/>
                      <a:pt x="0" y="10"/>
                    </a:cubicBezTo>
                    <a:cubicBezTo>
                      <a:pt x="0" y="4"/>
                      <a:pt x="5" y="0"/>
                      <a:pt x="10" y="0"/>
                    </a:cubicBezTo>
                    <a:cubicBezTo>
                      <a:pt x="16" y="0"/>
                      <a:pt x="20" y="5"/>
                      <a:pt x="20" y="11"/>
                    </a:cubicBezTo>
                    <a:cubicBezTo>
                      <a:pt x="19" y="16"/>
                      <a:pt x="15" y="20"/>
                      <a:pt x="9" y="20"/>
                    </a:cubicBezTo>
                    <a:close/>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car" title="Icon of a car"/>
            <p:cNvSpPr>
              <a:spLocks noChangeAspect="1" noEditPoints="1"/>
            </p:cNvSpPr>
            <p:nvPr/>
          </p:nvSpPr>
          <p:spPr bwMode="auto">
            <a:xfrm>
              <a:off x="3045369" y="1331648"/>
              <a:ext cx="345306" cy="264602"/>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635"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5" name="Group 14"/>
            <p:cNvGrpSpPr/>
            <p:nvPr/>
          </p:nvGrpSpPr>
          <p:grpSpPr>
            <a:xfrm>
              <a:off x="5630044" y="1291307"/>
              <a:ext cx="510527" cy="321077"/>
              <a:chOff x="5955969" y="1176009"/>
              <a:chExt cx="285776" cy="179728"/>
            </a:xfrm>
            <a:noFill/>
          </p:grpSpPr>
          <p:sp>
            <p:nvSpPr>
              <p:cNvPr id="35" name="mobility"/>
              <p:cNvSpPr>
                <a:spLocks noChangeAspect="1" noEditPoints="1"/>
              </p:cNvSpPr>
              <p:nvPr/>
            </p:nvSpPr>
            <p:spPr bwMode="auto">
              <a:xfrm>
                <a:off x="6066453" y="1176009"/>
                <a:ext cx="175292" cy="179728"/>
              </a:xfrm>
              <a:custGeom>
                <a:avLst/>
                <a:gdLst>
                  <a:gd name="T0" fmla="*/ 152 w 237"/>
                  <a:gd name="T1" fmla="*/ 141 h 243"/>
                  <a:gd name="T2" fmla="*/ 0 w 237"/>
                  <a:gd name="T3" fmla="*/ 141 h 243"/>
                  <a:gd name="T4" fmla="*/ 0 w 237"/>
                  <a:gd name="T5" fmla="*/ 0 h 243"/>
                  <a:gd name="T6" fmla="*/ 188 w 237"/>
                  <a:gd name="T7" fmla="*/ 0 h 243"/>
                  <a:gd name="T8" fmla="*/ 188 w 237"/>
                  <a:gd name="T9" fmla="*/ 102 h 243"/>
                  <a:gd name="T10" fmla="*/ 90 w 237"/>
                  <a:gd name="T11" fmla="*/ 116 h 243"/>
                  <a:gd name="T12" fmla="*/ 102 w 237"/>
                  <a:gd name="T13" fmla="*/ 116 h 243"/>
                  <a:gd name="T14" fmla="*/ 152 w 237"/>
                  <a:gd name="T15" fmla="*/ 120 h 243"/>
                  <a:gd name="T16" fmla="*/ 237 w 237"/>
                  <a:gd name="T17" fmla="*/ 120 h 243"/>
                  <a:gd name="T18" fmla="*/ 152 w 237"/>
                  <a:gd name="T19" fmla="*/ 205 h 243"/>
                  <a:gd name="T20" fmla="*/ 237 w 237"/>
                  <a:gd name="T21" fmla="*/ 205 h 243"/>
                  <a:gd name="T22" fmla="*/ 189 w 237"/>
                  <a:gd name="T23" fmla="*/ 225 h 243"/>
                  <a:gd name="T24" fmla="*/ 200 w 237"/>
                  <a:gd name="T25" fmla="*/ 225 h 243"/>
                  <a:gd name="T26" fmla="*/ 237 w 237"/>
                  <a:gd name="T27" fmla="*/ 170 h 243"/>
                  <a:gd name="T28" fmla="*/ 237 w 237"/>
                  <a:gd name="T29" fmla="*/ 102 h 243"/>
                  <a:gd name="T30" fmla="*/ 152 w 237"/>
                  <a:gd name="T31" fmla="*/ 102 h 243"/>
                  <a:gd name="T32" fmla="*/ 152 w 237"/>
                  <a:gd name="T33" fmla="*/ 243 h 243"/>
                  <a:gd name="T34" fmla="*/ 237 w 237"/>
                  <a:gd name="T35" fmla="*/ 243 h 243"/>
                  <a:gd name="T36" fmla="*/ 237 w 237"/>
                  <a:gd name="T37" fmla="*/ 17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43">
                    <a:moveTo>
                      <a:pt x="152" y="141"/>
                    </a:moveTo>
                    <a:lnTo>
                      <a:pt x="0" y="141"/>
                    </a:lnTo>
                    <a:lnTo>
                      <a:pt x="0" y="0"/>
                    </a:lnTo>
                    <a:lnTo>
                      <a:pt x="188" y="0"/>
                    </a:lnTo>
                    <a:lnTo>
                      <a:pt x="188" y="102"/>
                    </a:lnTo>
                    <a:moveTo>
                      <a:pt x="90" y="116"/>
                    </a:moveTo>
                    <a:lnTo>
                      <a:pt x="102" y="116"/>
                    </a:lnTo>
                    <a:moveTo>
                      <a:pt x="152" y="120"/>
                    </a:moveTo>
                    <a:lnTo>
                      <a:pt x="237" y="120"/>
                    </a:lnTo>
                    <a:moveTo>
                      <a:pt x="152" y="205"/>
                    </a:moveTo>
                    <a:lnTo>
                      <a:pt x="237" y="205"/>
                    </a:lnTo>
                    <a:moveTo>
                      <a:pt x="189" y="225"/>
                    </a:moveTo>
                    <a:lnTo>
                      <a:pt x="200" y="225"/>
                    </a:lnTo>
                    <a:moveTo>
                      <a:pt x="237" y="170"/>
                    </a:moveTo>
                    <a:lnTo>
                      <a:pt x="237" y="102"/>
                    </a:lnTo>
                    <a:lnTo>
                      <a:pt x="152" y="102"/>
                    </a:lnTo>
                    <a:lnTo>
                      <a:pt x="152" y="243"/>
                    </a:lnTo>
                    <a:lnTo>
                      <a:pt x="237" y="243"/>
                    </a:lnTo>
                    <a:lnTo>
                      <a:pt x="237" y="170"/>
                    </a:lnTo>
                  </a:path>
                </a:pathLst>
              </a:custGeom>
              <a:grpFill/>
              <a:ln w="12700" cap="flat">
                <a:solidFill>
                  <a:schemeClr val="accent1"/>
                </a:solidFill>
                <a:prstDash val="solid"/>
                <a:miter lim="800000"/>
              </a:ln>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6" name="Rectangle 35"/>
              <p:cNvSpPr/>
              <p:nvPr/>
            </p:nvSpPr>
            <p:spPr bwMode="auto">
              <a:xfrm>
                <a:off x="6039077" y="1238860"/>
                <a:ext cx="74330" cy="68334"/>
              </a:xfrm>
              <a:prstGeom prst="rect">
                <a:avLst/>
              </a:prstGeom>
              <a:solidFill>
                <a:schemeClr val="bg2"/>
              </a:solidFill>
              <a:ln w="12700" cap="flat">
                <a:noFill/>
                <a:prstDash val="solid"/>
                <a:miter lim="800000"/>
              </a:ln>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37" name="laptop"/>
              <p:cNvSpPr>
                <a:spLocks noChangeAspect="1" noEditPoints="1"/>
              </p:cNvSpPr>
              <p:nvPr/>
            </p:nvSpPr>
            <p:spPr bwMode="auto">
              <a:xfrm>
                <a:off x="5955969" y="1241246"/>
                <a:ext cx="190085" cy="113163"/>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grpFill/>
              <a:ln w="12700" cap="flat">
                <a:solidFill>
                  <a:schemeClr val="accent1"/>
                </a:solidFill>
                <a:prstDash val="solid"/>
                <a:miter lim="800000"/>
              </a:ln>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16" name="Group 15"/>
            <p:cNvGrpSpPr/>
            <p:nvPr/>
          </p:nvGrpSpPr>
          <p:grpSpPr>
            <a:xfrm>
              <a:off x="9136007" y="1277412"/>
              <a:ext cx="142057" cy="404276"/>
              <a:chOff x="4990745" y="2685821"/>
              <a:chExt cx="144221" cy="410434"/>
            </a:xfrm>
          </p:grpSpPr>
          <p:sp>
            <p:nvSpPr>
              <p:cNvPr id="31" name="Freeform 5"/>
              <p:cNvSpPr>
                <a:spLocks noEditPoints="1"/>
              </p:cNvSpPr>
              <p:nvPr/>
            </p:nvSpPr>
            <p:spPr bwMode="auto">
              <a:xfrm>
                <a:off x="5001398" y="2802730"/>
                <a:ext cx="122914" cy="293525"/>
              </a:xfrm>
              <a:custGeom>
                <a:avLst/>
                <a:gdLst>
                  <a:gd name="T0" fmla="*/ 470 w 540"/>
                  <a:gd name="T1" fmla="*/ 84 h 1296"/>
                  <a:gd name="T2" fmla="*/ 266 w 540"/>
                  <a:gd name="T3" fmla="*/ 154 h 1296"/>
                  <a:gd name="T4" fmla="*/ 62 w 540"/>
                  <a:gd name="T5" fmla="*/ 84 h 1296"/>
                  <a:gd name="T6" fmla="*/ 266 w 540"/>
                  <a:gd name="T7" fmla="*/ 14 h 1296"/>
                  <a:gd name="T8" fmla="*/ 470 w 540"/>
                  <a:gd name="T9" fmla="*/ 84 h 1296"/>
                  <a:gd name="T10" fmla="*/ 266 w 540"/>
                  <a:gd name="T11" fmla="*/ 0 h 1296"/>
                  <a:gd name="T12" fmla="*/ 36 w 540"/>
                  <a:gd name="T13" fmla="*/ 82 h 1296"/>
                  <a:gd name="T14" fmla="*/ 266 w 540"/>
                  <a:gd name="T15" fmla="*/ 164 h 1296"/>
                  <a:gd name="T16" fmla="*/ 496 w 540"/>
                  <a:gd name="T17" fmla="*/ 82 h 1296"/>
                  <a:gd name="T18" fmla="*/ 266 w 540"/>
                  <a:gd name="T19" fmla="*/ 0 h 1296"/>
                  <a:gd name="T20" fmla="*/ 36 w 540"/>
                  <a:gd name="T21" fmla="*/ 80 h 1296"/>
                  <a:gd name="T22" fmla="*/ 36 w 540"/>
                  <a:gd name="T23" fmla="*/ 708 h 1296"/>
                  <a:gd name="T24" fmla="*/ 0 w 540"/>
                  <a:gd name="T25" fmla="*/ 1170 h 1296"/>
                  <a:gd name="T26" fmla="*/ 270 w 540"/>
                  <a:gd name="T27" fmla="*/ 1296 h 1296"/>
                  <a:gd name="T28" fmla="*/ 540 w 540"/>
                  <a:gd name="T29" fmla="*/ 1170 h 1296"/>
                  <a:gd name="T30" fmla="*/ 504 w 540"/>
                  <a:gd name="T31" fmla="*/ 652 h 1296"/>
                  <a:gd name="T32" fmla="*/ 496 w 540"/>
                  <a:gd name="T33" fmla="*/ 80 h 1296"/>
                  <a:gd name="T34" fmla="*/ 10 w 540"/>
                  <a:gd name="T35" fmla="*/ 1040 h 1296"/>
                  <a:gd name="T36" fmla="*/ 267 w 540"/>
                  <a:gd name="T37" fmla="*/ 1164 h 1296"/>
                  <a:gd name="T38" fmla="*/ 524 w 540"/>
                  <a:gd name="T39" fmla="*/ 1040 h 1296"/>
                  <a:gd name="T40" fmla="*/ 38 w 540"/>
                  <a:gd name="T41" fmla="*/ 164 h 1296"/>
                  <a:gd name="T42" fmla="*/ 267 w 540"/>
                  <a:gd name="T43" fmla="*/ 250 h 1296"/>
                  <a:gd name="T44" fmla="*/ 496 w 540"/>
                  <a:gd name="T45" fmla="*/ 164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0" h="1296">
                    <a:moveTo>
                      <a:pt x="470" y="84"/>
                    </a:moveTo>
                    <a:cubicBezTo>
                      <a:pt x="470" y="123"/>
                      <a:pt x="379" y="154"/>
                      <a:pt x="266" y="154"/>
                    </a:cubicBezTo>
                    <a:cubicBezTo>
                      <a:pt x="153" y="154"/>
                      <a:pt x="62" y="123"/>
                      <a:pt x="62" y="84"/>
                    </a:cubicBezTo>
                    <a:cubicBezTo>
                      <a:pt x="62" y="45"/>
                      <a:pt x="153" y="14"/>
                      <a:pt x="266" y="14"/>
                    </a:cubicBezTo>
                    <a:cubicBezTo>
                      <a:pt x="379" y="14"/>
                      <a:pt x="470" y="45"/>
                      <a:pt x="470" y="84"/>
                    </a:cubicBezTo>
                    <a:close/>
                    <a:moveTo>
                      <a:pt x="266" y="0"/>
                    </a:moveTo>
                    <a:cubicBezTo>
                      <a:pt x="139" y="0"/>
                      <a:pt x="36" y="37"/>
                      <a:pt x="36" y="82"/>
                    </a:cubicBezTo>
                    <a:cubicBezTo>
                      <a:pt x="36" y="127"/>
                      <a:pt x="139" y="164"/>
                      <a:pt x="266" y="164"/>
                    </a:cubicBezTo>
                    <a:cubicBezTo>
                      <a:pt x="393" y="164"/>
                      <a:pt x="496" y="127"/>
                      <a:pt x="496" y="82"/>
                    </a:cubicBezTo>
                    <a:cubicBezTo>
                      <a:pt x="496" y="37"/>
                      <a:pt x="393" y="0"/>
                      <a:pt x="266" y="0"/>
                    </a:cubicBezTo>
                    <a:close/>
                    <a:moveTo>
                      <a:pt x="36" y="80"/>
                    </a:moveTo>
                    <a:cubicBezTo>
                      <a:pt x="36" y="80"/>
                      <a:pt x="40" y="640"/>
                      <a:pt x="36" y="708"/>
                    </a:cubicBezTo>
                    <a:cubicBezTo>
                      <a:pt x="32" y="776"/>
                      <a:pt x="0" y="1170"/>
                      <a:pt x="0" y="1170"/>
                    </a:cubicBezTo>
                    <a:cubicBezTo>
                      <a:pt x="0" y="1240"/>
                      <a:pt x="121" y="1296"/>
                      <a:pt x="270" y="1296"/>
                    </a:cubicBezTo>
                    <a:cubicBezTo>
                      <a:pt x="419" y="1296"/>
                      <a:pt x="540" y="1240"/>
                      <a:pt x="540" y="1170"/>
                    </a:cubicBezTo>
                    <a:cubicBezTo>
                      <a:pt x="540" y="1170"/>
                      <a:pt x="504" y="748"/>
                      <a:pt x="504" y="652"/>
                    </a:cubicBezTo>
                    <a:cubicBezTo>
                      <a:pt x="504" y="556"/>
                      <a:pt x="496" y="80"/>
                      <a:pt x="496" y="80"/>
                    </a:cubicBezTo>
                    <a:moveTo>
                      <a:pt x="10" y="1040"/>
                    </a:moveTo>
                    <a:cubicBezTo>
                      <a:pt x="10" y="1108"/>
                      <a:pt x="125" y="1164"/>
                      <a:pt x="267" y="1164"/>
                    </a:cubicBezTo>
                    <a:cubicBezTo>
                      <a:pt x="409" y="1164"/>
                      <a:pt x="524" y="1108"/>
                      <a:pt x="524" y="1040"/>
                    </a:cubicBezTo>
                    <a:moveTo>
                      <a:pt x="38" y="164"/>
                    </a:moveTo>
                    <a:cubicBezTo>
                      <a:pt x="38" y="211"/>
                      <a:pt x="141" y="250"/>
                      <a:pt x="267" y="250"/>
                    </a:cubicBezTo>
                    <a:cubicBezTo>
                      <a:pt x="393" y="250"/>
                      <a:pt x="496" y="211"/>
                      <a:pt x="496" y="164"/>
                    </a:cubicBezTo>
                  </a:path>
                </a:pathLst>
              </a:custGeom>
              <a:noFill/>
              <a:ln w="12700">
                <a:solidFill>
                  <a:schemeClr val="accent1"/>
                </a:solidFill>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4658" tIns="99726" rIns="124658" bIns="99726" numCol="1" spcCol="0" rtlCol="0" fromWordArt="0" anchor="t" anchorCtr="0" forceAA="0" compatLnSpc="1">
                <a:noAutofit/>
              </a:bodyPr>
              <a:lstStyle/>
              <a:p>
                <a:pPr marL="0" marR="0" lvl="0" indent="0" algn="l" defTabSz="635635" rtl="0" eaLnBrk="1" fontAlgn="base" latinLnBrk="0" hangingPunct="1">
                  <a:lnSpc>
                    <a:spcPct val="100000"/>
                  </a:lnSpc>
                  <a:spcBef>
                    <a:spcPct val="0"/>
                  </a:spcBef>
                  <a:spcAft>
                    <a:spcPct val="0"/>
                  </a:spcAft>
                  <a:buClrTx/>
                  <a:buSzTx/>
                  <a:buFontTx/>
                  <a:buNone/>
                  <a:defRPr/>
                </a:pPr>
                <a:endParaRPr kumimoji="0" lang="en-US" sz="1635"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a:ea typeface="+mn-ea"/>
                  <a:cs typeface="Segoe UI" panose="020B0502040204020203" pitchFamily="34" charset="0"/>
                </a:endParaRPr>
              </a:p>
            </p:txBody>
          </p:sp>
          <p:grpSp>
            <p:nvGrpSpPr>
              <p:cNvPr id="32" name="Group 31"/>
              <p:cNvGrpSpPr/>
              <p:nvPr/>
            </p:nvGrpSpPr>
            <p:grpSpPr>
              <a:xfrm rot="16200000">
                <a:off x="5024487" y="2652079"/>
                <a:ext cx="76737" cy="144221"/>
                <a:chOff x="2866921" y="3947319"/>
                <a:chExt cx="103684" cy="194866"/>
              </a:xfrm>
            </p:grpSpPr>
            <p:sp>
              <p:nvSpPr>
                <p:cNvPr id="33" name="Oval 5"/>
                <p:cNvSpPr/>
                <p:nvPr/>
              </p:nvSpPr>
              <p:spPr bwMode="auto">
                <a:xfrm>
                  <a:off x="2904207" y="3947319"/>
                  <a:ext cx="66398" cy="194866"/>
                </a:xfrm>
                <a:custGeom>
                  <a:avLst/>
                  <a:gdLst>
                    <a:gd name="connsiteX0" fmla="*/ 0 w 442913"/>
                    <a:gd name="connsiteY0" fmla="*/ 221457 h 442913"/>
                    <a:gd name="connsiteX1" fmla="*/ 221457 w 442913"/>
                    <a:gd name="connsiteY1" fmla="*/ 0 h 442913"/>
                    <a:gd name="connsiteX2" fmla="*/ 442914 w 442913"/>
                    <a:gd name="connsiteY2" fmla="*/ 221457 h 442913"/>
                    <a:gd name="connsiteX3" fmla="*/ 221457 w 442913"/>
                    <a:gd name="connsiteY3" fmla="*/ 442914 h 442913"/>
                    <a:gd name="connsiteX4" fmla="*/ 0 w 442913"/>
                    <a:gd name="connsiteY4" fmla="*/ 221457 h 442913"/>
                    <a:gd name="connsiteX0-1" fmla="*/ 0 w 442914"/>
                    <a:gd name="connsiteY0-2" fmla="*/ 221457 h 442914"/>
                    <a:gd name="connsiteX1-3" fmla="*/ 221457 w 442914"/>
                    <a:gd name="connsiteY1-4" fmla="*/ 0 h 442914"/>
                    <a:gd name="connsiteX2-5" fmla="*/ 442914 w 442914"/>
                    <a:gd name="connsiteY2-6" fmla="*/ 221457 h 442914"/>
                    <a:gd name="connsiteX3-7" fmla="*/ 221457 w 442914"/>
                    <a:gd name="connsiteY3-8" fmla="*/ 442914 h 442914"/>
                    <a:gd name="connsiteX4-9" fmla="*/ 91440 w 442914"/>
                    <a:gd name="connsiteY4-10" fmla="*/ 312897 h 442914"/>
                    <a:gd name="connsiteX0-11" fmla="*/ 165700 w 387157"/>
                    <a:gd name="connsiteY0-12" fmla="*/ 0 h 442914"/>
                    <a:gd name="connsiteX1-13" fmla="*/ 387157 w 387157"/>
                    <a:gd name="connsiteY1-14" fmla="*/ 221457 h 442914"/>
                    <a:gd name="connsiteX2-15" fmla="*/ 165700 w 387157"/>
                    <a:gd name="connsiteY2-16" fmla="*/ 442914 h 442914"/>
                    <a:gd name="connsiteX3-17" fmla="*/ 35683 w 387157"/>
                    <a:gd name="connsiteY3-18" fmla="*/ 312897 h 442914"/>
                    <a:gd name="connsiteX0-19" fmla="*/ 0 w 221457"/>
                    <a:gd name="connsiteY0-20" fmla="*/ 0 h 442914"/>
                    <a:gd name="connsiteX1-21" fmla="*/ 221457 w 221457"/>
                    <a:gd name="connsiteY1-22" fmla="*/ 221457 h 442914"/>
                    <a:gd name="connsiteX2-23" fmla="*/ 0 w 221457"/>
                    <a:gd name="connsiteY2-24" fmla="*/ 442914 h 442914"/>
                    <a:gd name="connsiteX0-25" fmla="*/ 0 w 221457"/>
                    <a:gd name="connsiteY0-26" fmla="*/ 0 h 221457"/>
                    <a:gd name="connsiteX1-27" fmla="*/ 221457 w 221457"/>
                    <a:gd name="connsiteY1-28" fmla="*/ 221457 h 221457"/>
                    <a:gd name="connsiteX0-29" fmla="*/ 0 w 73648"/>
                    <a:gd name="connsiteY0-30" fmla="*/ 0 h 482457"/>
                    <a:gd name="connsiteX1-31" fmla="*/ 55366 w 73648"/>
                    <a:gd name="connsiteY1-32" fmla="*/ 482457 h 482457"/>
                    <a:gd name="connsiteX0-33" fmla="*/ 0 w 122368"/>
                    <a:gd name="connsiteY0-34" fmla="*/ 0 h 482457"/>
                    <a:gd name="connsiteX1-35" fmla="*/ 55366 w 122368"/>
                    <a:gd name="connsiteY1-36" fmla="*/ 482457 h 482457"/>
                    <a:gd name="connsiteX0-37" fmla="*/ 0 w 102960"/>
                    <a:gd name="connsiteY0-38" fmla="*/ 0 h 482457"/>
                    <a:gd name="connsiteX1-39" fmla="*/ 23730 w 102960"/>
                    <a:gd name="connsiteY1-40" fmla="*/ 482457 h 482457"/>
                    <a:gd name="connsiteX0-41" fmla="*/ 0 w 133079"/>
                    <a:gd name="connsiteY0-42" fmla="*/ 0 h 500253"/>
                    <a:gd name="connsiteX1-43" fmla="*/ 71184 w 133079"/>
                    <a:gd name="connsiteY1-44" fmla="*/ 500253 h 500253"/>
                    <a:gd name="connsiteX0-45" fmla="*/ 0 w 162077"/>
                    <a:gd name="connsiteY0-46" fmla="*/ 0 h 500253"/>
                    <a:gd name="connsiteX1-47" fmla="*/ 71184 w 162077"/>
                    <a:gd name="connsiteY1-48" fmla="*/ 500253 h 500253"/>
                    <a:gd name="connsiteX0-49" fmla="*/ 0 w 141200"/>
                    <a:gd name="connsiteY0-50" fmla="*/ 0 h 485421"/>
                    <a:gd name="connsiteX1-51" fmla="*/ 29661 w 141200"/>
                    <a:gd name="connsiteY1-52" fmla="*/ 485421 h 485421"/>
                    <a:gd name="connsiteX0-53" fmla="*/ 0 w 165401"/>
                    <a:gd name="connsiteY0-54" fmla="*/ 0 h 485421"/>
                    <a:gd name="connsiteX1-55" fmla="*/ 29661 w 165401"/>
                    <a:gd name="connsiteY1-56" fmla="*/ 485421 h 485421"/>
                  </a:gdLst>
                  <a:ahLst/>
                  <a:cxnLst>
                    <a:cxn ang="0">
                      <a:pos x="connsiteX0-1" y="connsiteY0-2"/>
                    </a:cxn>
                    <a:cxn ang="0">
                      <a:pos x="connsiteX1-3" y="connsiteY1-4"/>
                    </a:cxn>
                  </a:cxnLst>
                  <a:rect l="l" t="t" r="r" b="b"/>
                  <a:pathLst>
                    <a:path w="165401" h="485421">
                      <a:moveTo>
                        <a:pt x="0" y="0"/>
                      </a:moveTo>
                      <a:cubicBezTo>
                        <a:pt x="217216" y="100840"/>
                        <a:pt x="213547" y="361138"/>
                        <a:pt x="29661" y="485421"/>
                      </a:cubicBez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34" name="Oval 5"/>
                <p:cNvSpPr/>
                <p:nvPr/>
              </p:nvSpPr>
              <p:spPr bwMode="auto">
                <a:xfrm>
                  <a:off x="2866921" y="3977662"/>
                  <a:ext cx="45720" cy="134180"/>
                </a:xfrm>
                <a:custGeom>
                  <a:avLst/>
                  <a:gdLst>
                    <a:gd name="connsiteX0" fmla="*/ 0 w 442913"/>
                    <a:gd name="connsiteY0" fmla="*/ 221457 h 442913"/>
                    <a:gd name="connsiteX1" fmla="*/ 221457 w 442913"/>
                    <a:gd name="connsiteY1" fmla="*/ 0 h 442913"/>
                    <a:gd name="connsiteX2" fmla="*/ 442914 w 442913"/>
                    <a:gd name="connsiteY2" fmla="*/ 221457 h 442913"/>
                    <a:gd name="connsiteX3" fmla="*/ 221457 w 442913"/>
                    <a:gd name="connsiteY3" fmla="*/ 442914 h 442913"/>
                    <a:gd name="connsiteX4" fmla="*/ 0 w 442913"/>
                    <a:gd name="connsiteY4" fmla="*/ 221457 h 442913"/>
                    <a:gd name="connsiteX0-1" fmla="*/ 0 w 442914"/>
                    <a:gd name="connsiteY0-2" fmla="*/ 221457 h 442914"/>
                    <a:gd name="connsiteX1-3" fmla="*/ 221457 w 442914"/>
                    <a:gd name="connsiteY1-4" fmla="*/ 0 h 442914"/>
                    <a:gd name="connsiteX2-5" fmla="*/ 442914 w 442914"/>
                    <a:gd name="connsiteY2-6" fmla="*/ 221457 h 442914"/>
                    <a:gd name="connsiteX3-7" fmla="*/ 221457 w 442914"/>
                    <a:gd name="connsiteY3-8" fmla="*/ 442914 h 442914"/>
                    <a:gd name="connsiteX4-9" fmla="*/ 91440 w 442914"/>
                    <a:gd name="connsiteY4-10" fmla="*/ 312897 h 442914"/>
                    <a:gd name="connsiteX0-11" fmla="*/ 165700 w 387157"/>
                    <a:gd name="connsiteY0-12" fmla="*/ 0 h 442914"/>
                    <a:gd name="connsiteX1-13" fmla="*/ 387157 w 387157"/>
                    <a:gd name="connsiteY1-14" fmla="*/ 221457 h 442914"/>
                    <a:gd name="connsiteX2-15" fmla="*/ 165700 w 387157"/>
                    <a:gd name="connsiteY2-16" fmla="*/ 442914 h 442914"/>
                    <a:gd name="connsiteX3-17" fmla="*/ 35683 w 387157"/>
                    <a:gd name="connsiteY3-18" fmla="*/ 312897 h 442914"/>
                    <a:gd name="connsiteX0-19" fmla="*/ 0 w 221457"/>
                    <a:gd name="connsiteY0-20" fmla="*/ 0 h 442914"/>
                    <a:gd name="connsiteX1-21" fmla="*/ 221457 w 221457"/>
                    <a:gd name="connsiteY1-22" fmla="*/ 221457 h 442914"/>
                    <a:gd name="connsiteX2-23" fmla="*/ 0 w 221457"/>
                    <a:gd name="connsiteY2-24" fmla="*/ 442914 h 442914"/>
                    <a:gd name="connsiteX0-25" fmla="*/ 0 w 221457"/>
                    <a:gd name="connsiteY0-26" fmla="*/ 0 h 221457"/>
                    <a:gd name="connsiteX1-27" fmla="*/ 221457 w 221457"/>
                    <a:gd name="connsiteY1-28" fmla="*/ 221457 h 221457"/>
                    <a:gd name="connsiteX0-29" fmla="*/ 0 w 73648"/>
                    <a:gd name="connsiteY0-30" fmla="*/ 0 h 482457"/>
                    <a:gd name="connsiteX1-31" fmla="*/ 55366 w 73648"/>
                    <a:gd name="connsiteY1-32" fmla="*/ 482457 h 482457"/>
                    <a:gd name="connsiteX0-33" fmla="*/ 0 w 122368"/>
                    <a:gd name="connsiteY0-34" fmla="*/ 0 h 482457"/>
                    <a:gd name="connsiteX1-35" fmla="*/ 55366 w 122368"/>
                    <a:gd name="connsiteY1-36" fmla="*/ 482457 h 482457"/>
                    <a:gd name="connsiteX0-37" fmla="*/ 0 w 102960"/>
                    <a:gd name="connsiteY0-38" fmla="*/ 0 h 482457"/>
                    <a:gd name="connsiteX1-39" fmla="*/ 23730 w 102960"/>
                    <a:gd name="connsiteY1-40" fmla="*/ 482457 h 482457"/>
                    <a:gd name="connsiteX0-41" fmla="*/ 0 w 133079"/>
                    <a:gd name="connsiteY0-42" fmla="*/ 0 h 500253"/>
                    <a:gd name="connsiteX1-43" fmla="*/ 71184 w 133079"/>
                    <a:gd name="connsiteY1-44" fmla="*/ 500253 h 500253"/>
                    <a:gd name="connsiteX0-45" fmla="*/ 0 w 162077"/>
                    <a:gd name="connsiteY0-46" fmla="*/ 0 h 500253"/>
                    <a:gd name="connsiteX1-47" fmla="*/ 71184 w 162077"/>
                    <a:gd name="connsiteY1-48" fmla="*/ 500253 h 500253"/>
                    <a:gd name="connsiteX0-49" fmla="*/ 0 w 141200"/>
                    <a:gd name="connsiteY0-50" fmla="*/ 0 h 485421"/>
                    <a:gd name="connsiteX1-51" fmla="*/ 29661 w 141200"/>
                    <a:gd name="connsiteY1-52" fmla="*/ 485421 h 485421"/>
                    <a:gd name="connsiteX0-53" fmla="*/ 0 w 165401"/>
                    <a:gd name="connsiteY0-54" fmla="*/ 0 h 485421"/>
                    <a:gd name="connsiteX1-55" fmla="*/ 29661 w 165401"/>
                    <a:gd name="connsiteY1-56" fmla="*/ 485421 h 485421"/>
                  </a:gdLst>
                  <a:ahLst/>
                  <a:cxnLst>
                    <a:cxn ang="0">
                      <a:pos x="connsiteX0-1" y="connsiteY0-2"/>
                    </a:cxn>
                    <a:cxn ang="0">
                      <a:pos x="connsiteX1-3" y="connsiteY1-4"/>
                    </a:cxn>
                  </a:cxnLst>
                  <a:rect l="l" t="t" r="r" b="b"/>
                  <a:pathLst>
                    <a:path w="165401" h="485421">
                      <a:moveTo>
                        <a:pt x="0" y="0"/>
                      </a:moveTo>
                      <a:cubicBezTo>
                        <a:pt x="217216" y="100840"/>
                        <a:pt x="213547" y="361138"/>
                        <a:pt x="29661" y="485421"/>
                      </a:cubicBez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err="1">
                    <a:ln>
                      <a:noFill/>
                    </a:ln>
                    <a:solidFill>
                      <a:srgbClr val="505050"/>
                    </a:solidFill>
                    <a:effectLst/>
                    <a:uLnTx/>
                    <a:uFillTx/>
                    <a:latin typeface="Segoe UI Semilight"/>
                    <a:ea typeface="+mn-ea"/>
                    <a:cs typeface="+mn-cs"/>
                  </a:endParaRPr>
                </a:p>
              </p:txBody>
            </p:sp>
          </p:grpSp>
        </p:grpSp>
        <p:grpSp>
          <p:nvGrpSpPr>
            <p:cNvPr id="17" name="Group 4"/>
            <p:cNvGrpSpPr>
              <a:grpSpLocks noChangeAspect="1"/>
            </p:cNvGrpSpPr>
            <p:nvPr/>
          </p:nvGrpSpPr>
          <p:grpSpPr bwMode="auto">
            <a:xfrm>
              <a:off x="7745602" y="1371963"/>
              <a:ext cx="408667" cy="251486"/>
              <a:chOff x="5597" y="3096"/>
              <a:chExt cx="546" cy="336"/>
            </a:xfrm>
          </p:grpSpPr>
          <p:sp>
            <p:nvSpPr>
              <p:cNvPr id="19" name="Rectangle 5"/>
              <p:cNvSpPr>
                <a:spLocks noChangeArrowheads="1"/>
              </p:cNvSpPr>
              <p:nvPr/>
            </p:nvSpPr>
            <p:spPr bwMode="auto">
              <a:xfrm>
                <a:off x="5597" y="3096"/>
                <a:ext cx="169" cy="336"/>
              </a:xfrm>
              <a:prstGeom prst="rect">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0" name="Freeform 6"/>
              <p:cNvSpPr/>
              <p:nvPr/>
            </p:nvSpPr>
            <p:spPr bwMode="auto">
              <a:xfrm>
                <a:off x="5766" y="3337"/>
                <a:ext cx="80" cy="95"/>
              </a:xfrm>
              <a:custGeom>
                <a:avLst/>
                <a:gdLst>
                  <a:gd name="T0" fmla="*/ 80 w 80"/>
                  <a:gd name="T1" fmla="*/ 0 h 95"/>
                  <a:gd name="T2" fmla="*/ 80 w 80"/>
                  <a:gd name="T3" fmla="*/ 26 h 95"/>
                  <a:gd name="T4" fmla="*/ 0 w 80"/>
                  <a:gd name="T5" fmla="*/ 95 h 95"/>
                </a:gdLst>
                <a:ahLst/>
                <a:cxnLst>
                  <a:cxn ang="0">
                    <a:pos x="T0" y="T1"/>
                  </a:cxn>
                  <a:cxn ang="0">
                    <a:pos x="T2" y="T3"/>
                  </a:cxn>
                  <a:cxn ang="0">
                    <a:pos x="T4" y="T5"/>
                  </a:cxn>
                </a:cxnLst>
                <a:rect l="0" t="0" r="r" b="b"/>
                <a:pathLst>
                  <a:path w="80" h="95">
                    <a:moveTo>
                      <a:pt x="80" y="0"/>
                    </a:moveTo>
                    <a:lnTo>
                      <a:pt x="80" y="26"/>
                    </a:lnTo>
                    <a:lnTo>
                      <a:pt x="0" y="95"/>
                    </a:ln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1" name="Freeform 7"/>
              <p:cNvSpPr/>
              <p:nvPr/>
            </p:nvSpPr>
            <p:spPr bwMode="auto">
              <a:xfrm>
                <a:off x="5766" y="3096"/>
                <a:ext cx="80" cy="96"/>
              </a:xfrm>
              <a:custGeom>
                <a:avLst/>
                <a:gdLst>
                  <a:gd name="T0" fmla="*/ 0 w 80"/>
                  <a:gd name="T1" fmla="*/ 0 h 96"/>
                  <a:gd name="T2" fmla="*/ 80 w 80"/>
                  <a:gd name="T3" fmla="*/ 74 h 96"/>
                  <a:gd name="T4" fmla="*/ 80 w 80"/>
                  <a:gd name="T5" fmla="*/ 96 h 96"/>
                </a:gdLst>
                <a:ahLst/>
                <a:cxnLst>
                  <a:cxn ang="0">
                    <a:pos x="T0" y="T1"/>
                  </a:cxn>
                  <a:cxn ang="0">
                    <a:pos x="T2" y="T3"/>
                  </a:cxn>
                  <a:cxn ang="0">
                    <a:pos x="T4" y="T5"/>
                  </a:cxn>
                </a:cxnLst>
                <a:rect l="0" t="0" r="r" b="b"/>
                <a:pathLst>
                  <a:path w="80" h="96">
                    <a:moveTo>
                      <a:pt x="0" y="0"/>
                    </a:moveTo>
                    <a:lnTo>
                      <a:pt x="80" y="74"/>
                    </a:lnTo>
                    <a:lnTo>
                      <a:pt x="80" y="96"/>
                    </a:ln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2" name="Line 8"/>
              <p:cNvSpPr>
                <a:spLocks noChangeShapeType="1"/>
              </p:cNvSpPr>
              <p:nvPr/>
            </p:nvSpPr>
            <p:spPr bwMode="auto">
              <a:xfrm>
                <a:off x="5597" y="3205"/>
                <a:ext cx="169" cy="0"/>
              </a:xfrm>
              <a:prstGeom prst="line">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3" name="Line 9"/>
              <p:cNvSpPr>
                <a:spLocks noChangeShapeType="1"/>
              </p:cNvSpPr>
              <p:nvPr/>
            </p:nvSpPr>
            <p:spPr bwMode="auto">
              <a:xfrm>
                <a:off x="5597" y="3325"/>
                <a:ext cx="169" cy="0"/>
              </a:xfrm>
              <a:prstGeom prst="line">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4" name="Rectangle 10"/>
              <p:cNvSpPr>
                <a:spLocks noChangeArrowheads="1"/>
              </p:cNvSpPr>
              <p:nvPr/>
            </p:nvSpPr>
            <p:spPr bwMode="auto">
              <a:xfrm>
                <a:off x="5974" y="3096"/>
                <a:ext cx="169" cy="336"/>
              </a:xfrm>
              <a:prstGeom prst="rect">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5" name="Freeform 11"/>
              <p:cNvSpPr/>
              <p:nvPr/>
            </p:nvSpPr>
            <p:spPr bwMode="auto">
              <a:xfrm>
                <a:off x="5894" y="3336"/>
                <a:ext cx="80" cy="96"/>
              </a:xfrm>
              <a:custGeom>
                <a:avLst/>
                <a:gdLst>
                  <a:gd name="T0" fmla="*/ 0 w 80"/>
                  <a:gd name="T1" fmla="*/ 0 h 96"/>
                  <a:gd name="T2" fmla="*/ 0 w 80"/>
                  <a:gd name="T3" fmla="*/ 27 h 96"/>
                  <a:gd name="T4" fmla="*/ 80 w 80"/>
                  <a:gd name="T5" fmla="*/ 96 h 96"/>
                </a:gdLst>
                <a:ahLst/>
                <a:cxnLst>
                  <a:cxn ang="0">
                    <a:pos x="T0" y="T1"/>
                  </a:cxn>
                  <a:cxn ang="0">
                    <a:pos x="T2" y="T3"/>
                  </a:cxn>
                  <a:cxn ang="0">
                    <a:pos x="T4" y="T5"/>
                  </a:cxn>
                </a:cxnLst>
                <a:rect l="0" t="0" r="r" b="b"/>
                <a:pathLst>
                  <a:path w="80" h="96">
                    <a:moveTo>
                      <a:pt x="0" y="0"/>
                    </a:moveTo>
                    <a:lnTo>
                      <a:pt x="0" y="27"/>
                    </a:lnTo>
                    <a:lnTo>
                      <a:pt x="80" y="96"/>
                    </a:ln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6" name="Freeform 12"/>
              <p:cNvSpPr/>
              <p:nvPr/>
            </p:nvSpPr>
            <p:spPr bwMode="auto">
              <a:xfrm>
                <a:off x="5894" y="3096"/>
                <a:ext cx="80" cy="94"/>
              </a:xfrm>
              <a:custGeom>
                <a:avLst/>
                <a:gdLst>
                  <a:gd name="T0" fmla="*/ 80 w 80"/>
                  <a:gd name="T1" fmla="*/ 0 h 94"/>
                  <a:gd name="T2" fmla="*/ 0 w 80"/>
                  <a:gd name="T3" fmla="*/ 74 h 94"/>
                  <a:gd name="T4" fmla="*/ 0 w 80"/>
                  <a:gd name="T5" fmla="*/ 94 h 94"/>
                </a:gdLst>
                <a:ahLst/>
                <a:cxnLst>
                  <a:cxn ang="0">
                    <a:pos x="T0" y="T1"/>
                  </a:cxn>
                  <a:cxn ang="0">
                    <a:pos x="T2" y="T3"/>
                  </a:cxn>
                  <a:cxn ang="0">
                    <a:pos x="T4" y="T5"/>
                  </a:cxn>
                </a:cxnLst>
                <a:rect l="0" t="0" r="r" b="b"/>
                <a:pathLst>
                  <a:path w="80" h="94">
                    <a:moveTo>
                      <a:pt x="80" y="0"/>
                    </a:moveTo>
                    <a:lnTo>
                      <a:pt x="0" y="74"/>
                    </a:lnTo>
                    <a:lnTo>
                      <a:pt x="0" y="94"/>
                    </a:lnTo>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7" name="Line 13"/>
              <p:cNvSpPr>
                <a:spLocks noChangeShapeType="1"/>
              </p:cNvSpPr>
              <p:nvPr/>
            </p:nvSpPr>
            <p:spPr bwMode="auto">
              <a:xfrm flipH="1">
                <a:off x="5974" y="3205"/>
                <a:ext cx="169" cy="0"/>
              </a:xfrm>
              <a:prstGeom prst="line">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8" name="Line 14"/>
              <p:cNvSpPr>
                <a:spLocks noChangeShapeType="1"/>
              </p:cNvSpPr>
              <p:nvPr/>
            </p:nvSpPr>
            <p:spPr bwMode="auto">
              <a:xfrm flipH="1">
                <a:off x="5974" y="3325"/>
                <a:ext cx="169" cy="0"/>
              </a:xfrm>
              <a:prstGeom prst="line">
                <a:avLst/>
              </a:pr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9" name="Freeform 15"/>
              <p:cNvSpPr>
                <a:spLocks noEditPoints="1"/>
              </p:cNvSpPr>
              <p:nvPr/>
            </p:nvSpPr>
            <p:spPr bwMode="auto">
              <a:xfrm>
                <a:off x="5797" y="3207"/>
                <a:ext cx="146" cy="47"/>
              </a:xfrm>
              <a:custGeom>
                <a:avLst/>
                <a:gdLst>
                  <a:gd name="T0" fmla="*/ 0 w 196"/>
                  <a:gd name="T1" fmla="*/ 0 h 63"/>
                  <a:gd name="T2" fmla="*/ 0 w 196"/>
                  <a:gd name="T3" fmla="*/ 63 h 63"/>
                  <a:gd name="T4" fmla="*/ 118 w 196"/>
                  <a:gd name="T5" fmla="*/ 0 h 63"/>
                  <a:gd name="T6" fmla="*/ 118 w 196"/>
                  <a:gd name="T7" fmla="*/ 63 h 63"/>
                  <a:gd name="T8" fmla="*/ 79 w 196"/>
                  <a:gd name="T9" fmla="*/ 42 h 63"/>
                  <a:gd name="T10" fmla="*/ 79 w 196"/>
                  <a:gd name="T11" fmla="*/ 20 h 63"/>
                  <a:gd name="T12" fmla="*/ 59 w 196"/>
                  <a:gd name="T13" fmla="*/ 0 h 63"/>
                  <a:gd name="T14" fmla="*/ 59 w 196"/>
                  <a:gd name="T15" fmla="*/ 0 h 63"/>
                  <a:gd name="T16" fmla="*/ 38 w 196"/>
                  <a:gd name="T17" fmla="*/ 20 h 63"/>
                  <a:gd name="T18" fmla="*/ 38 w 196"/>
                  <a:gd name="T19" fmla="*/ 42 h 63"/>
                  <a:gd name="T20" fmla="*/ 59 w 196"/>
                  <a:gd name="T21" fmla="*/ 63 h 63"/>
                  <a:gd name="T22" fmla="*/ 59 w 196"/>
                  <a:gd name="T23" fmla="*/ 63 h 63"/>
                  <a:gd name="T24" fmla="*/ 79 w 196"/>
                  <a:gd name="T25" fmla="*/ 42 h 63"/>
                  <a:gd name="T26" fmla="*/ 196 w 196"/>
                  <a:gd name="T27" fmla="*/ 42 h 63"/>
                  <a:gd name="T28" fmla="*/ 196 w 196"/>
                  <a:gd name="T29" fmla="*/ 20 h 63"/>
                  <a:gd name="T30" fmla="*/ 175 w 196"/>
                  <a:gd name="T31" fmla="*/ 0 h 63"/>
                  <a:gd name="T32" fmla="*/ 175 w 196"/>
                  <a:gd name="T33" fmla="*/ 0 h 63"/>
                  <a:gd name="T34" fmla="*/ 156 w 196"/>
                  <a:gd name="T35" fmla="*/ 20 h 63"/>
                  <a:gd name="T36" fmla="*/ 156 w 196"/>
                  <a:gd name="T37" fmla="*/ 42 h 63"/>
                  <a:gd name="T38" fmla="*/ 175 w 196"/>
                  <a:gd name="T39" fmla="*/ 63 h 63"/>
                  <a:gd name="T40" fmla="*/ 175 w 196"/>
                  <a:gd name="T41" fmla="*/ 63 h 63"/>
                  <a:gd name="T42" fmla="*/ 196 w 196"/>
                  <a:gd name="T43" fmla="*/ 4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63">
                    <a:moveTo>
                      <a:pt x="0" y="0"/>
                    </a:moveTo>
                    <a:cubicBezTo>
                      <a:pt x="0" y="63"/>
                      <a:pt x="0" y="63"/>
                      <a:pt x="0" y="63"/>
                    </a:cubicBezTo>
                    <a:moveTo>
                      <a:pt x="118" y="0"/>
                    </a:moveTo>
                    <a:cubicBezTo>
                      <a:pt x="118" y="63"/>
                      <a:pt x="118" y="63"/>
                      <a:pt x="118" y="63"/>
                    </a:cubicBezTo>
                    <a:moveTo>
                      <a:pt x="79" y="42"/>
                    </a:moveTo>
                    <a:cubicBezTo>
                      <a:pt x="79" y="20"/>
                      <a:pt x="79" y="20"/>
                      <a:pt x="79" y="20"/>
                    </a:cubicBezTo>
                    <a:cubicBezTo>
                      <a:pt x="79" y="9"/>
                      <a:pt x="70" y="0"/>
                      <a:pt x="59" y="0"/>
                    </a:cubicBezTo>
                    <a:cubicBezTo>
                      <a:pt x="59" y="0"/>
                      <a:pt x="59" y="0"/>
                      <a:pt x="59" y="0"/>
                    </a:cubicBezTo>
                    <a:cubicBezTo>
                      <a:pt x="47" y="0"/>
                      <a:pt x="38" y="9"/>
                      <a:pt x="38" y="20"/>
                    </a:cubicBezTo>
                    <a:cubicBezTo>
                      <a:pt x="38" y="42"/>
                      <a:pt x="38" y="42"/>
                      <a:pt x="38" y="42"/>
                    </a:cubicBezTo>
                    <a:cubicBezTo>
                      <a:pt x="38" y="54"/>
                      <a:pt x="47" y="63"/>
                      <a:pt x="59" y="63"/>
                    </a:cubicBezTo>
                    <a:cubicBezTo>
                      <a:pt x="59" y="63"/>
                      <a:pt x="59" y="63"/>
                      <a:pt x="59" y="63"/>
                    </a:cubicBezTo>
                    <a:cubicBezTo>
                      <a:pt x="70" y="63"/>
                      <a:pt x="79" y="54"/>
                      <a:pt x="79" y="42"/>
                    </a:cubicBezTo>
                    <a:close/>
                    <a:moveTo>
                      <a:pt x="196" y="42"/>
                    </a:moveTo>
                    <a:cubicBezTo>
                      <a:pt x="196" y="20"/>
                      <a:pt x="196" y="20"/>
                      <a:pt x="196" y="20"/>
                    </a:cubicBezTo>
                    <a:cubicBezTo>
                      <a:pt x="196" y="9"/>
                      <a:pt x="187" y="0"/>
                      <a:pt x="175" y="0"/>
                    </a:cubicBezTo>
                    <a:cubicBezTo>
                      <a:pt x="175" y="0"/>
                      <a:pt x="175" y="0"/>
                      <a:pt x="175" y="0"/>
                    </a:cubicBezTo>
                    <a:cubicBezTo>
                      <a:pt x="165" y="0"/>
                      <a:pt x="156" y="9"/>
                      <a:pt x="156" y="20"/>
                    </a:cubicBezTo>
                    <a:cubicBezTo>
                      <a:pt x="156" y="42"/>
                      <a:pt x="156" y="42"/>
                      <a:pt x="156" y="42"/>
                    </a:cubicBezTo>
                    <a:cubicBezTo>
                      <a:pt x="156" y="54"/>
                      <a:pt x="165" y="63"/>
                      <a:pt x="175" y="63"/>
                    </a:cubicBezTo>
                    <a:cubicBezTo>
                      <a:pt x="175" y="63"/>
                      <a:pt x="175" y="63"/>
                      <a:pt x="175" y="63"/>
                    </a:cubicBezTo>
                    <a:cubicBezTo>
                      <a:pt x="187" y="63"/>
                      <a:pt x="196" y="54"/>
                      <a:pt x="196" y="42"/>
                    </a:cubicBezTo>
                    <a:close/>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0" name="Freeform 16"/>
              <p:cNvSpPr>
                <a:spLocks noEditPoints="1"/>
              </p:cNvSpPr>
              <p:nvPr/>
            </p:nvSpPr>
            <p:spPr bwMode="auto">
              <a:xfrm>
                <a:off x="5797" y="3278"/>
                <a:ext cx="146" cy="48"/>
              </a:xfrm>
              <a:custGeom>
                <a:avLst/>
                <a:gdLst>
                  <a:gd name="T0" fmla="*/ 196 w 196"/>
                  <a:gd name="T1" fmla="*/ 64 h 64"/>
                  <a:gd name="T2" fmla="*/ 196 w 196"/>
                  <a:gd name="T3" fmla="*/ 0 h 64"/>
                  <a:gd name="T4" fmla="*/ 79 w 196"/>
                  <a:gd name="T5" fmla="*/ 64 h 64"/>
                  <a:gd name="T6" fmla="*/ 79 w 196"/>
                  <a:gd name="T7" fmla="*/ 0 h 64"/>
                  <a:gd name="T8" fmla="*/ 118 w 196"/>
                  <a:gd name="T9" fmla="*/ 43 h 64"/>
                  <a:gd name="T10" fmla="*/ 138 w 196"/>
                  <a:gd name="T11" fmla="*/ 64 h 64"/>
                  <a:gd name="T12" fmla="*/ 138 w 196"/>
                  <a:gd name="T13" fmla="*/ 64 h 64"/>
                  <a:gd name="T14" fmla="*/ 158 w 196"/>
                  <a:gd name="T15" fmla="*/ 43 h 64"/>
                  <a:gd name="T16" fmla="*/ 158 w 196"/>
                  <a:gd name="T17" fmla="*/ 21 h 64"/>
                  <a:gd name="T18" fmla="*/ 138 w 196"/>
                  <a:gd name="T19" fmla="*/ 0 h 64"/>
                  <a:gd name="T20" fmla="*/ 138 w 196"/>
                  <a:gd name="T21" fmla="*/ 0 h 64"/>
                  <a:gd name="T22" fmla="*/ 118 w 196"/>
                  <a:gd name="T23" fmla="*/ 21 h 64"/>
                  <a:gd name="T24" fmla="*/ 118 w 196"/>
                  <a:gd name="T25" fmla="*/ 43 h 64"/>
                  <a:gd name="T26" fmla="*/ 0 w 196"/>
                  <a:gd name="T27" fmla="*/ 43 h 64"/>
                  <a:gd name="T28" fmla="*/ 20 w 196"/>
                  <a:gd name="T29" fmla="*/ 64 h 64"/>
                  <a:gd name="T30" fmla="*/ 20 w 196"/>
                  <a:gd name="T31" fmla="*/ 64 h 64"/>
                  <a:gd name="T32" fmla="*/ 41 w 196"/>
                  <a:gd name="T33" fmla="*/ 43 h 64"/>
                  <a:gd name="T34" fmla="*/ 41 w 196"/>
                  <a:gd name="T35" fmla="*/ 21 h 64"/>
                  <a:gd name="T36" fmla="*/ 20 w 196"/>
                  <a:gd name="T37" fmla="*/ 0 h 64"/>
                  <a:gd name="T38" fmla="*/ 20 w 196"/>
                  <a:gd name="T39" fmla="*/ 0 h 64"/>
                  <a:gd name="T40" fmla="*/ 0 w 196"/>
                  <a:gd name="T41" fmla="*/ 21 h 64"/>
                  <a:gd name="T42" fmla="*/ 0 w 196"/>
                  <a:gd name="T43"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64">
                    <a:moveTo>
                      <a:pt x="196" y="64"/>
                    </a:moveTo>
                    <a:cubicBezTo>
                      <a:pt x="196" y="64"/>
                      <a:pt x="196" y="64"/>
                      <a:pt x="196" y="0"/>
                    </a:cubicBezTo>
                    <a:moveTo>
                      <a:pt x="79" y="64"/>
                    </a:moveTo>
                    <a:cubicBezTo>
                      <a:pt x="79" y="64"/>
                      <a:pt x="79" y="64"/>
                      <a:pt x="79" y="0"/>
                    </a:cubicBezTo>
                    <a:moveTo>
                      <a:pt x="118" y="43"/>
                    </a:moveTo>
                    <a:cubicBezTo>
                      <a:pt x="118" y="54"/>
                      <a:pt x="127" y="64"/>
                      <a:pt x="138" y="64"/>
                    </a:cubicBezTo>
                    <a:cubicBezTo>
                      <a:pt x="138" y="64"/>
                      <a:pt x="138" y="64"/>
                      <a:pt x="138" y="64"/>
                    </a:cubicBezTo>
                    <a:cubicBezTo>
                      <a:pt x="149" y="64"/>
                      <a:pt x="158" y="54"/>
                      <a:pt x="158" y="43"/>
                    </a:cubicBezTo>
                    <a:cubicBezTo>
                      <a:pt x="158" y="43"/>
                      <a:pt x="158" y="43"/>
                      <a:pt x="158" y="21"/>
                    </a:cubicBezTo>
                    <a:cubicBezTo>
                      <a:pt x="158" y="9"/>
                      <a:pt x="149" y="0"/>
                      <a:pt x="138" y="0"/>
                    </a:cubicBezTo>
                    <a:cubicBezTo>
                      <a:pt x="138" y="0"/>
                      <a:pt x="138" y="0"/>
                      <a:pt x="138" y="0"/>
                    </a:cubicBezTo>
                    <a:cubicBezTo>
                      <a:pt x="127" y="0"/>
                      <a:pt x="118" y="9"/>
                      <a:pt x="118" y="21"/>
                    </a:cubicBezTo>
                    <a:cubicBezTo>
                      <a:pt x="118" y="21"/>
                      <a:pt x="118" y="21"/>
                      <a:pt x="118" y="43"/>
                    </a:cubicBezTo>
                    <a:close/>
                    <a:moveTo>
                      <a:pt x="0" y="43"/>
                    </a:moveTo>
                    <a:cubicBezTo>
                      <a:pt x="0" y="54"/>
                      <a:pt x="10" y="64"/>
                      <a:pt x="20" y="64"/>
                    </a:cubicBezTo>
                    <a:cubicBezTo>
                      <a:pt x="20" y="64"/>
                      <a:pt x="20" y="64"/>
                      <a:pt x="20" y="64"/>
                    </a:cubicBezTo>
                    <a:cubicBezTo>
                      <a:pt x="32" y="64"/>
                      <a:pt x="41" y="54"/>
                      <a:pt x="41" y="43"/>
                    </a:cubicBezTo>
                    <a:cubicBezTo>
                      <a:pt x="41" y="43"/>
                      <a:pt x="41" y="43"/>
                      <a:pt x="41" y="21"/>
                    </a:cubicBezTo>
                    <a:cubicBezTo>
                      <a:pt x="41" y="9"/>
                      <a:pt x="32" y="0"/>
                      <a:pt x="20" y="0"/>
                    </a:cubicBezTo>
                    <a:cubicBezTo>
                      <a:pt x="20" y="0"/>
                      <a:pt x="20" y="0"/>
                      <a:pt x="20" y="0"/>
                    </a:cubicBezTo>
                    <a:cubicBezTo>
                      <a:pt x="10" y="0"/>
                      <a:pt x="0" y="9"/>
                      <a:pt x="0" y="21"/>
                    </a:cubicBezTo>
                    <a:cubicBezTo>
                      <a:pt x="0" y="21"/>
                      <a:pt x="0" y="21"/>
                      <a:pt x="0" y="43"/>
                    </a:cubicBezTo>
                    <a:close/>
                  </a:path>
                </a:pathLst>
              </a:custGeom>
              <a:noFill/>
              <a:ln w="127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eye_2"/>
            <p:cNvSpPr>
              <a:spLocks noChangeAspect="1" noEditPoints="1"/>
            </p:cNvSpPr>
            <p:nvPr/>
          </p:nvSpPr>
          <p:spPr bwMode="auto">
            <a:xfrm>
              <a:off x="7108908" y="1413187"/>
              <a:ext cx="348284" cy="193245"/>
            </a:xfrm>
            <a:custGeom>
              <a:avLst/>
              <a:gdLst>
                <a:gd name="T0" fmla="*/ 5 w 346"/>
                <a:gd name="T1" fmla="*/ 103 h 191"/>
                <a:gd name="T2" fmla="*/ 0 w 346"/>
                <a:gd name="T3" fmla="*/ 96 h 191"/>
                <a:gd name="T4" fmla="*/ 3 w 346"/>
                <a:gd name="T5" fmla="*/ 92 h 191"/>
                <a:gd name="T6" fmla="*/ 5 w 346"/>
                <a:gd name="T7" fmla="*/ 103 h 191"/>
                <a:gd name="T8" fmla="*/ 173 w 346"/>
                <a:gd name="T9" fmla="*/ 191 h 191"/>
                <a:gd name="T10" fmla="*/ 346 w 346"/>
                <a:gd name="T11" fmla="*/ 96 h 191"/>
                <a:gd name="T12" fmla="*/ 173 w 346"/>
                <a:gd name="T13" fmla="*/ 0 h 191"/>
                <a:gd name="T14" fmla="*/ 3 w 346"/>
                <a:gd name="T15" fmla="*/ 92 h 191"/>
                <a:gd name="T16" fmla="*/ 175 w 346"/>
                <a:gd name="T17" fmla="*/ 14 h 191"/>
                <a:gd name="T18" fmla="*/ 89 w 346"/>
                <a:gd name="T19" fmla="*/ 96 h 191"/>
                <a:gd name="T20" fmla="*/ 175 w 346"/>
                <a:gd name="T21" fmla="*/ 178 h 191"/>
                <a:gd name="T22" fmla="*/ 261 w 346"/>
                <a:gd name="T23" fmla="*/ 96 h 191"/>
                <a:gd name="T24" fmla="*/ 175 w 346"/>
                <a:gd name="T25" fmla="*/ 14 h 191"/>
                <a:gd name="T26" fmla="*/ 175 w 346"/>
                <a:gd name="T27" fmla="*/ 78 h 191"/>
                <a:gd name="T28" fmla="*/ 156 w 346"/>
                <a:gd name="T29" fmla="*/ 96 h 191"/>
                <a:gd name="T30" fmla="*/ 175 w 346"/>
                <a:gd name="T31" fmla="*/ 114 h 191"/>
                <a:gd name="T32" fmla="*/ 194 w 346"/>
                <a:gd name="T33" fmla="*/ 96 h 191"/>
                <a:gd name="T34" fmla="*/ 175 w 346"/>
                <a:gd name="T35" fmla="*/ 7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191">
                  <a:moveTo>
                    <a:pt x="5" y="103"/>
                  </a:moveTo>
                  <a:cubicBezTo>
                    <a:pt x="2" y="98"/>
                    <a:pt x="0" y="96"/>
                    <a:pt x="0" y="96"/>
                  </a:cubicBezTo>
                  <a:cubicBezTo>
                    <a:pt x="0" y="96"/>
                    <a:pt x="1" y="94"/>
                    <a:pt x="3" y="92"/>
                  </a:cubicBezTo>
                  <a:moveTo>
                    <a:pt x="5" y="103"/>
                  </a:moveTo>
                  <a:cubicBezTo>
                    <a:pt x="23" y="125"/>
                    <a:pt x="82" y="191"/>
                    <a:pt x="173" y="191"/>
                  </a:cubicBezTo>
                  <a:cubicBezTo>
                    <a:pt x="283" y="191"/>
                    <a:pt x="346" y="96"/>
                    <a:pt x="346" y="96"/>
                  </a:cubicBezTo>
                  <a:cubicBezTo>
                    <a:pt x="346" y="96"/>
                    <a:pt x="283" y="0"/>
                    <a:pt x="173" y="0"/>
                  </a:cubicBezTo>
                  <a:cubicBezTo>
                    <a:pt x="77" y="0"/>
                    <a:pt x="17" y="73"/>
                    <a:pt x="3" y="92"/>
                  </a:cubicBezTo>
                  <a:moveTo>
                    <a:pt x="175" y="14"/>
                  </a:moveTo>
                  <a:cubicBezTo>
                    <a:pt x="128" y="14"/>
                    <a:pt x="89" y="50"/>
                    <a:pt x="89" y="96"/>
                  </a:cubicBezTo>
                  <a:cubicBezTo>
                    <a:pt x="89" y="141"/>
                    <a:pt x="128" y="178"/>
                    <a:pt x="175" y="178"/>
                  </a:cubicBezTo>
                  <a:cubicBezTo>
                    <a:pt x="222" y="178"/>
                    <a:pt x="261" y="141"/>
                    <a:pt x="261" y="96"/>
                  </a:cubicBezTo>
                  <a:cubicBezTo>
                    <a:pt x="261" y="50"/>
                    <a:pt x="222" y="14"/>
                    <a:pt x="175" y="14"/>
                  </a:cubicBezTo>
                  <a:close/>
                  <a:moveTo>
                    <a:pt x="175" y="78"/>
                  </a:moveTo>
                  <a:cubicBezTo>
                    <a:pt x="165" y="78"/>
                    <a:pt x="156" y="86"/>
                    <a:pt x="156" y="96"/>
                  </a:cubicBezTo>
                  <a:cubicBezTo>
                    <a:pt x="156" y="106"/>
                    <a:pt x="165" y="114"/>
                    <a:pt x="175" y="114"/>
                  </a:cubicBezTo>
                  <a:cubicBezTo>
                    <a:pt x="185" y="114"/>
                    <a:pt x="194" y="106"/>
                    <a:pt x="194" y="96"/>
                  </a:cubicBezTo>
                  <a:cubicBezTo>
                    <a:pt x="194" y="86"/>
                    <a:pt x="185" y="78"/>
                    <a:pt x="175" y="78"/>
                  </a:cubicBezTo>
                  <a:close/>
                </a:path>
              </a:pathLst>
            </a:custGeom>
            <a:noFill/>
            <a:ln w="12700" cap="flat">
              <a:solidFill>
                <a:schemeClr val="accent1"/>
              </a:solidFill>
              <a:prstDash val="solid"/>
              <a:miter lim="800000"/>
            </a:ln>
          </p:spPr>
          <p:txBody>
            <a:bodyPr vert="horz" wrap="square" lIns="61103" tIns="30552" rIns="61103" bIns="30552" numCol="1" anchor="t" anchorCtr="0" compatLnSpc="1"/>
            <a:lstStyle/>
            <a:p>
              <a:pPr marL="0" marR="0" lvl="0" indent="0" algn="l" defTabSz="622935" rtl="0" eaLnBrk="1" fontAlgn="auto" latinLnBrk="0" hangingPunct="1">
                <a:lnSpc>
                  <a:spcPct val="100000"/>
                </a:lnSpc>
                <a:spcBef>
                  <a:spcPts val="0"/>
                </a:spcBef>
                <a:spcAft>
                  <a:spcPts val="0"/>
                </a:spcAft>
                <a:buClrTx/>
                <a:buSzTx/>
                <a:buFontTx/>
                <a:buNone/>
                <a:defRPr/>
              </a:pPr>
              <a:endParaRPr kumimoji="0" lang="en-US" sz="1205" b="0" i="0" u="none" strike="noStrike" kern="1200" cap="none" spc="0" normalizeH="0" baseline="0" noProof="0">
                <a:ln>
                  <a:noFill/>
                </a:ln>
                <a:solidFill>
                  <a:srgbClr val="505050"/>
                </a:solidFill>
                <a:effectLst/>
                <a:uLnTx/>
                <a:uFillTx/>
                <a:latin typeface="Segoe UI Semilight"/>
                <a:ea typeface="+mn-ea"/>
                <a:cs typeface="+mn-c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65150" y="45085"/>
            <a:ext cx="5134610" cy="368300"/>
          </a:xfrm>
          <a:prstGeom prst="rect">
            <a:avLst/>
          </a:prstGeom>
          <a:noFill/>
        </p:spPr>
        <p:txBody>
          <a:bodyPr wrap="square" rtlCol="0">
            <a:spAutoFit/>
          </a:bodyPr>
          <a:p>
            <a:r>
              <a:rPr lang="en-US" altLang="zh-CN"/>
              <a:t>     Example:  Specification of legitimate user</a:t>
            </a:r>
            <a:endParaRPr lang="en-US" altLang="zh-CN"/>
          </a:p>
        </p:txBody>
      </p:sp>
      <p:pic>
        <p:nvPicPr>
          <p:cNvPr id="13" name="图片 12"/>
          <p:cNvPicPr>
            <a:picLocks noChangeAspect="1"/>
          </p:cNvPicPr>
          <p:nvPr/>
        </p:nvPicPr>
        <p:blipFill>
          <a:blip r:embed="rId1"/>
          <a:stretch>
            <a:fillRect/>
          </a:stretch>
        </p:blipFill>
        <p:spPr>
          <a:xfrm>
            <a:off x="28575" y="1130300"/>
            <a:ext cx="5753100" cy="3352800"/>
          </a:xfrm>
          <a:prstGeom prst="rect">
            <a:avLst/>
          </a:prstGeom>
        </p:spPr>
      </p:pic>
      <p:pic>
        <p:nvPicPr>
          <p:cNvPr id="14" name="图片 13"/>
          <p:cNvPicPr>
            <a:picLocks noChangeAspect="1"/>
          </p:cNvPicPr>
          <p:nvPr/>
        </p:nvPicPr>
        <p:blipFill>
          <a:blip r:embed="rId2"/>
          <a:stretch>
            <a:fillRect/>
          </a:stretch>
        </p:blipFill>
        <p:spPr>
          <a:xfrm>
            <a:off x="5518150" y="925830"/>
            <a:ext cx="6646545" cy="3782060"/>
          </a:xfrm>
          <a:prstGeom prst="rect">
            <a:avLst/>
          </a:prstGeom>
          <a:ln w="12700" cmpd="sng">
            <a:solidFill>
              <a:schemeClr val="accent1">
                <a:shade val="50000"/>
              </a:schemeClr>
            </a:solidFill>
            <a:prstDash val="sysDot"/>
          </a:ln>
        </p:spPr>
      </p:pic>
      <p:pic>
        <p:nvPicPr>
          <p:cNvPr id="15" name="图片 14"/>
          <p:cNvPicPr>
            <a:picLocks noChangeAspect="1"/>
          </p:cNvPicPr>
          <p:nvPr/>
        </p:nvPicPr>
        <p:blipFill>
          <a:blip r:embed="rId3"/>
          <a:stretch>
            <a:fillRect/>
          </a:stretch>
        </p:blipFill>
        <p:spPr>
          <a:xfrm>
            <a:off x="99695" y="5066030"/>
            <a:ext cx="5600065" cy="638175"/>
          </a:xfrm>
          <a:prstGeom prst="rect">
            <a:avLst/>
          </a:prstGeom>
          <a:ln w="12700" cmpd="sng">
            <a:solidFill>
              <a:schemeClr val="accent1">
                <a:shade val="50000"/>
              </a:schemeClr>
            </a:solidFill>
            <a:prstDash val="sysDot"/>
          </a:ln>
        </p:spPr>
      </p:pic>
      <p:sp>
        <p:nvSpPr>
          <p:cNvPr id="16" name="文本框 15"/>
          <p:cNvSpPr txBox="1"/>
          <p:nvPr/>
        </p:nvSpPr>
        <p:spPr>
          <a:xfrm>
            <a:off x="6369050" y="557530"/>
            <a:ext cx="4333875" cy="368300"/>
          </a:xfrm>
          <a:prstGeom prst="rect">
            <a:avLst/>
          </a:prstGeom>
          <a:noFill/>
        </p:spPr>
        <p:txBody>
          <a:bodyPr wrap="square" rtlCol="0">
            <a:spAutoFit/>
          </a:bodyPr>
          <a:p>
            <a:pPr>
              <a:buClrTx/>
              <a:buSzTx/>
              <a:buFontTx/>
            </a:pPr>
            <a:r>
              <a:rPr lang="en-US" altLang="zh-CN">
                <a:sym typeface="+mn-ea"/>
              </a:rPr>
              <a:t>              Action:  User Commit  SPA  Auth</a:t>
            </a:r>
            <a:endParaRPr lang="en-US" altLang="zh-CN">
              <a:sym typeface="+mn-ea"/>
            </a:endParaRPr>
          </a:p>
        </p:txBody>
      </p:sp>
      <p:sp>
        <p:nvSpPr>
          <p:cNvPr id="17" name="文本框 16"/>
          <p:cNvSpPr txBox="1"/>
          <p:nvPr/>
        </p:nvSpPr>
        <p:spPr>
          <a:xfrm>
            <a:off x="716915" y="5810250"/>
            <a:ext cx="5774055" cy="368300"/>
          </a:xfrm>
          <a:prstGeom prst="rect">
            <a:avLst/>
          </a:prstGeom>
          <a:noFill/>
        </p:spPr>
        <p:txBody>
          <a:bodyPr wrap="square" rtlCol="0">
            <a:spAutoFit/>
          </a:bodyPr>
          <a:p>
            <a:pPr>
              <a:buClrTx/>
              <a:buSzTx/>
              <a:buFontTx/>
            </a:pPr>
            <a:r>
              <a:rPr lang="en-US" altLang="zh-CN">
                <a:sym typeface="+mn-ea"/>
              </a:rPr>
              <a:t>              Variable definition for Legitimate user</a:t>
            </a:r>
            <a:endParaRPr lang="en-US" altLang="zh-CN">
              <a:sym typeface="+mn-ea"/>
            </a:endParaRPr>
          </a:p>
        </p:txBody>
      </p:sp>
      <p:cxnSp>
        <p:nvCxnSpPr>
          <p:cNvPr id="18" name="直接连接符 17"/>
          <p:cNvCxnSpPr/>
          <p:nvPr/>
        </p:nvCxnSpPr>
        <p:spPr>
          <a:xfrm flipH="1">
            <a:off x="5788025" y="1986915"/>
            <a:ext cx="10795" cy="1703705"/>
          </a:xfrm>
          <a:prstGeom prst="line">
            <a:avLst/>
          </a:prstGeom>
          <a:ln w="12700" cmpd="sng">
            <a:solidFill>
              <a:srgbClr val="FE3722"/>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832475" y="1986915"/>
            <a:ext cx="3227070" cy="31115"/>
          </a:xfrm>
          <a:prstGeom prst="line">
            <a:avLst/>
          </a:prstGeom>
          <a:ln w="12700" cmpd="sng">
            <a:solidFill>
              <a:srgbClr val="FE3722"/>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9059545" y="1986915"/>
            <a:ext cx="10795" cy="1703705"/>
          </a:xfrm>
          <a:prstGeom prst="line">
            <a:avLst/>
          </a:prstGeom>
          <a:ln w="12700" cmpd="sng">
            <a:solidFill>
              <a:srgbClr val="FE3722"/>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5798820" y="3659505"/>
            <a:ext cx="3227070" cy="31115"/>
          </a:xfrm>
          <a:prstGeom prst="line">
            <a:avLst/>
          </a:prstGeom>
          <a:ln w="12700" cmpd="sng">
            <a:solidFill>
              <a:srgbClr val="FE3722"/>
            </a:solidFill>
            <a:prstDash val="sysDash"/>
          </a:ln>
        </p:spPr>
        <p:style>
          <a:lnRef idx="1">
            <a:schemeClr val="accent1"/>
          </a:lnRef>
          <a:fillRef idx="0">
            <a:schemeClr val="accent1"/>
          </a:fillRef>
          <a:effectRef idx="0">
            <a:schemeClr val="accent1"/>
          </a:effectRef>
          <a:fontRef idx="minor">
            <a:schemeClr val="tx1"/>
          </a:fontRef>
        </p:style>
      </p:cxnSp>
      <p:sp>
        <p:nvSpPr>
          <p:cNvPr id="23" name="圆角矩形标注 22"/>
          <p:cNvSpPr/>
          <p:nvPr/>
        </p:nvSpPr>
        <p:spPr>
          <a:xfrm>
            <a:off x="9427845" y="2081530"/>
            <a:ext cx="2376805" cy="1051560"/>
          </a:xfrm>
          <a:prstGeom prst="wedgeRoundRectCallout">
            <a:avLst>
              <a:gd name="adj1" fmla="val -59324"/>
              <a:gd name="adj2" fmla="val 483"/>
              <a:gd name="adj3" fmla="val 16667"/>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The sending of  SPA</a:t>
            </a:r>
            <a:endParaRPr lang="en-US" altLang="zh-CN" sz="1400"/>
          </a:p>
          <a:p>
            <a:pPr algn="ctr"/>
            <a:r>
              <a:rPr lang="en-US" altLang="zh-CN" sz="1400"/>
              <a:t>(Single Packet Authentication) packet</a:t>
            </a:r>
            <a:endParaRPr lang="en-US" altLang="zh-CN" sz="1400"/>
          </a:p>
        </p:txBody>
      </p:sp>
      <p:pic>
        <p:nvPicPr>
          <p:cNvPr id="24" name="图片 23"/>
          <p:cNvPicPr>
            <a:picLocks noChangeAspect="1"/>
          </p:cNvPicPr>
          <p:nvPr/>
        </p:nvPicPr>
        <p:blipFill>
          <a:blip r:embed="rId4"/>
          <a:stretch>
            <a:fillRect/>
          </a:stretch>
        </p:blipFill>
        <p:spPr>
          <a:xfrm>
            <a:off x="5832475" y="5139055"/>
            <a:ext cx="6233795" cy="1653540"/>
          </a:xfrm>
          <a:prstGeom prst="rect">
            <a:avLst/>
          </a:prstGeom>
          <a:ln w="12700" cmpd="sng">
            <a:solidFill>
              <a:schemeClr val="accent1">
                <a:shade val="50000"/>
              </a:schemeClr>
            </a:solidFill>
            <a:prstDash val="sysDot"/>
          </a:ln>
        </p:spPr>
      </p:pic>
      <p:sp>
        <p:nvSpPr>
          <p:cNvPr id="25" name="文本框 24"/>
          <p:cNvSpPr txBox="1"/>
          <p:nvPr/>
        </p:nvSpPr>
        <p:spPr>
          <a:xfrm>
            <a:off x="6118860" y="4770755"/>
            <a:ext cx="5685790" cy="368300"/>
          </a:xfrm>
          <a:prstGeom prst="rect">
            <a:avLst/>
          </a:prstGeom>
          <a:noFill/>
        </p:spPr>
        <p:txBody>
          <a:bodyPr wrap="square" rtlCol="0">
            <a:spAutoFit/>
          </a:bodyPr>
          <a:p>
            <a:pPr>
              <a:buClrTx/>
              <a:buSzTx/>
              <a:buFontTx/>
            </a:pPr>
            <a:r>
              <a:rPr lang="en-US" altLang="zh-CN">
                <a:sym typeface="+mn-ea"/>
              </a:rPr>
              <a:t>              Action:  User as TCP client connect target server</a:t>
            </a:r>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65150" y="45085"/>
            <a:ext cx="5134610" cy="368300"/>
          </a:xfrm>
          <a:prstGeom prst="rect">
            <a:avLst/>
          </a:prstGeom>
          <a:noFill/>
        </p:spPr>
        <p:txBody>
          <a:bodyPr wrap="square" rtlCol="0">
            <a:spAutoFit/>
          </a:bodyPr>
          <a:p>
            <a:r>
              <a:rPr lang="en-US" altLang="zh-CN"/>
              <a:t>     Example:  Specification of  attacker</a:t>
            </a:r>
            <a:endParaRPr lang="en-US" altLang="zh-CN"/>
          </a:p>
        </p:txBody>
      </p:sp>
      <p:sp>
        <p:nvSpPr>
          <p:cNvPr id="17" name="文本框 16"/>
          <p:cNvSpPr txBox="1"/>
          <p:nvPr/>
        </p:nvSpPr>
        <p:spPr>
          <a:xfrm>
            <a:off x="-601345" y="554355"/>
            <a:ext cx="6814820" cy="368300"/>
          </a:xfrm>
          <a:prstGeom prst="rect">
            <a:avLst/>
          </a:prstGeom>
          <a:noFill/>
        </p:spPr>
        <p:txBody>
          <a:bodyPr wrap="square" rtlCol="0">
            <a:spAutoFit/>
          </a:bodyPr>
          <a:p>
            <a:pPr>
              <a:buClrTx/>
              <a:buSzTx/>
              <a:buFontTx/>
            </a:pPr>
            <a:r>
              <a:rPr lang="en-US" altLang="zh-CN">
                <a:sym typeface="+mn-ea"/>
              </a:rPr>
              <a:t>              The atacker's action based on </a:t>
            </a:r>
            <a:r>
              <a:rPr lang="en-US" altLang="zh-CN">
                <a:solidFill>
                  <a:srgbClr val="FF0000"/>
                </a:solidFill>
                <a:sym typeface="+mn-ea"/>
              </a:rPr>
              <a:t>Dolev-Yao</a:t>
            </a:r>
            <a:r>
              <a:rPr lang="en-US" altLang="zh-CN">
                <a:sym typeface="+mn-ea"/>
              </a:rPr>
              <a:t> intruder model </a:t>
            </a:r>
            <a:endParaRPr lang="en-US" altLang="zh-CN">
              <a:sym typeface="+mn-ea"/>
            </a:endParaRPr>
          </a:p>
        </p:txBody>
      </p:sp>
      <p:pic>
        <p:nvPicPr>
          <p:cNvPr id="2" name="图片 1"/>
          <p:cNvPicPr>
            <a:picLocks noChangeAspect="1"/>
          </p:cNvPicPr>
          <p:nvPr/>
        </p:nvPicPr>
        <p:blipFill>
          <a:blip r:embed="rId1"/>
          <a:stretch>
            <a:fillRect/>
          </a:stretch>
        </p:blipFill>
        <p:spPr>
          <a:xfrm>
            <a:off x="295275" y="936625"/>
            <a:ext cx="4410075" cy="2790190"/>
          </a:xfrm>
          <a:prstGeom prst="rect">
            <a:avLst/>
          </a:prstGeom>
          <a:ln w="12700" cmpd="sng">
            <a:solidFill>
              <a:schemeClr val="accent1">
                <a:shade val="50000"/>
              </a:schemeClr>
            </a:solidFill>
            <a:prstDash val="sysDot"/>
          </a:ln>
        </p:spPr>
      </p:pic>
      <p:pic>
        <p:nvPicPr>
          <p:cNvPr id="3" name="图片 2"/>
          <p:cNvPicPr>
            <a:picLocks noChangeAspect="1"/>
          </p:cNvPicPr>
          <p:nvPr/>
        </p:nvPicPr>
        <p:blipFill>
          <a:blip r:embed="rId2"/>
          <a:stretch>
            <a:fillRect/>
          </a:stretch>
        </p:blipFill>
        <p:spPr>
          <a:xfrm>
            <a:off x="6262370" y="829310"/>
            <a:ext cx="5321300" cy="1866900"/>
          </a:xfrm>
          <a:prstGeom prst="rect">
            <a:avLst/>
          </a:prstGeom>
          <a:ln w="12700" cmpd="sng">
            <a:solidFill>
              <a:schemeClr val="accent1">
                <a:shade val="50000"/>
              </a:schemeClr>
            </a:solidFill>
            <a:prstDash val="sysDot"/>
          </a:ln>
        </p:spPr>
      </p:pic>
      <p:sp>
        <p:nvSpPr>
          <p:cNvPr id="4" name="文本框 3"/>
          <p:cNvSpPr txBox="1"/>
          <p:nvPr/>
        </p:nvSpPr>
        <p:spPr>
          <a:xfrm>
            <a:off x="5568950" y="481330"/>
            <a:ext cx="6183630" cy="368300"/>
          </a:xfrm>
          <a:prstGeom prst="rect">
            <a:avLst/>
          </a:prstGeom>
          <a:noFill/>
        </p:spPr>
        <p:txBody>
          <a:bodyPr wrap="square" rtlCol="0">
            <a:spAutoFit/>
          </a:bodyPr>
          <a:p>
            <a:pPr>
              <a:buClrTx/>
              <a:buSzTx/>
              <a:buFontTx/>
            </a:pPr>
            <a:r>
              <a:rPr lang="en-US" altLang="zh-CN">
                <a:sym typeface="+mn-ea"/>
              </a:rPr>
              <a:t>              Action:  eavesdropping SPA message on control plane</a:t>
            </a:r>
            <a:endParaRPr lang="en-US" altLang="zh-CN">
              <a:sym typeface="+mn-ea"/>
            </a:endParaRPr>
          </a:p>
        </p:txBody>
      </p:sp>
      <p:pic>
        <p:nvPicPr>
          <p:cNvPr id="5" name="图片 4"/>
          <p:cNvPicPr>
            <a:picLocks noChangeAspect="1"/>
          </p:cNvPicPr>
          <p:nvPr/>
        </p:nvPicPr>
        <p:blipFill>
          <a:blip r:embed="rId3"/>
          <a:stretch>
            <a:fillRect/>
          </a:stretch>
        </p:blipFill>
        <p:spPr>
          <a:xfrm>
            <a:off x="6283960" y="3088640"/>
            <a:ext cx="5321300" cy="1817370"/>
          </a:xfrm>
          <a:prstGeom prst="rect">
            <a:avLst/>
          </a:prstGeom>
          <a:ln w="12700" cmpd="sng">
            <a:solidFill>
              <a:schemeClr val="accent1">
                <a:shade val="50000"/>
              </a:schemeClr>
            </a:solidFill>
            <a:prstDash val="sysDot"/>
          </a:ln>
        </p:spPr>
      </p:pic>
      <p:sp>
        <p:nvSpPr>
          <p:cNvPr id="6" name="文本框 5"/>
          <p:cNvSpPr txBox="1"/>
          <p:nvPr/>
        </p:nvSpPr>
        <p:spPr>
          <a:xfrm>
            <a:off x="5502910" y="2720340"/>
            <a:ext cx="6183630" cy="368300"/>
          </a:xfrm>
          <a:prstGeom prst="rect">
            <a:avLst/>
          </a:prstGeom>
          <a:noFill/>
        </p:spPr>
        <p:txBody>
          <a:bodyPr wrap="square" rtlCol="0">
            <a:spAutoFit/>
          </a:bodyPr>
          <a:p>
            <a:pPr>
              <a:buClrTx/>
              <a:buSzTx/>
              <a:buFontTx/>
            </a:pPr>
            <a:r>
              <a:rPr lang="en-US" altLang="zh-CN">
                <a:sym typeface="+mn-ea"/>
              </a:rPr>
              <a:t>              Action:  eavesdropping TCP packets on data plane</a:t>
            </a:r>
            <a:endParaRPr lang="en-US" altLang="zh-CN">
              <a:sym typeface="+mn-ea"/>
            </a:endParaRPr>
          </a:p>
        </p:txBody>
      </p:sp>
      <p:pic>
        <p:nvPicPr>
          <p:cNvPr id="7" name="图片 6"/>
          <p:cNvPicPr>
            <a:picLocks noChangeAspect="1"/>
          </p:cNvPicPr>
          <p:nvPr/>
        </p:nvPicPr>
        <p:blipFill>
          <a:blip r:embed="rId4"/>
          <a:stretch>
            <a:fillRect/>
          </a:stretch>
        </p:blipFill>
        <p:spPr>
          <a:xfrm>
            <a:off x="295275" y="3996690"/>
            <a:ext cx="4954905" cy="1436370"/>
          </a:xfrm>
          <a:prstGeom prst="rect">
            <a:avLst/>
          </a:prstGeom>
          <a:ln w="12700" cmpd="sng">
            <a:solidFill>
              <a:schemeClr val="accent1">
                <a:shade val="50000"/>
              </a:schemeClr>
            </a:solidFill>
            <a:prstDash val="sysDot"/>
          </a:ln>
        </p:spPr>
      </p:pic>
      <p:sp>
        <p:nvSpPr>
          <p:cNvPr id="8" name="文本框 7"/>
          <p:cNvSpPr txBox="1"/>
          <p:nvPr/>
        </p:nvSpPr>
        <p:spPr>
          <a:xfrm>
            <a:off x="-122555" y="3672840"/>
            <a:ext cx="6183630" cy="368300"/>
          </a:xfrm>
          <a:prstGeom prst="rect">
            <a:avLst/>
          </a:prstGeom>
          <a:noFill/>
        </p:spPr>
        <p:txBody>
          <a:bodyPr wrap="square" rtlCol="0">
            <a:spAutoFit/>
          </a:bodyPr>
          <a:p>
            <a:pPr>
              <a:buClrTx/>
              <a:buSzTx/>
              <a:buFontTx/>
            </a:pPr>
            <a:r>
              <a:rPr lang="en-US" altLang="zh-CN">
                <a:sym typeface="+mn-ea"/>
              </a:rPr>
              <a:t>              Action:  Spoof attack on control plane</a:t>
            </a:r>
            <a:endParaRPr lang="en-US" altLang="zh-CN">
              <a:sym typeface="+mn-ea"/>
            </a:endParaRPr>
          </a:p>
        </p:txBody>
      </p:sp>
      <p:sp>
        <p:nvSpPr>
          <p:cNvPr id="9" name="文本框 8"/>
          <p:cNvSpPr txBox="1"/>
          <p:nvPr/>
        </p:nvSpPr>
        <p:spPr>
          <a:xfrm>
            <a:off x="-319405" y="5386070"/>
            <a:ext cx="6183630" cy="368300"/>
          </a:xfrm>
          <a:prstGeom prst="rect">
            <a:avLst/>
          </a:prstGeom>
          <a:noFill/>
        </p:spPr>
        <p:txBody>
          <a:bodyPr wrap="square" rtlCol="0">
            <a:spAutoFit/>
          </a:bodyPr>
          <a:p>
            <a:pPr>
              <a:buClrTx/>
              <a:buSzTx/>
              <a:buFontTx/>
            </a:pPr>
            <a:r>
              <a:rPr lang="en-US" altLang="zh-CN">
                <a:sym typeface="+mn-ea"/>
              </a:rPr>
              <a:t>              Action:  Replay attack on control plane</a:t>
            </a:r>
            <a:endParaRPr lang="en-US" altLang="zh-CN">
              <a:sym typeface="+mn-ea"/>
            </a:endParaRPr>
          </a:p>
        </p:txBody>
      </p:sp>
      <p:pic>
        <p:nvPicPr>
          <p:cNvPr id="10" name="图片 9"/>
          <p:cNvPicPr>
            <a:picLocks noChangeAspect="1"/>
          </p:cNvPicPr>
          <p:nvPr/>
        </p:nvPicPr>
        <p:blipFill>
          <a:blip r:embed="rId5"/>
          <a:stretch>
            <a:fillRect/>
          </a:stretch>
        </p:blipFill>
        <p:spPr>
          <a:xfrm>
            <a:off x="313690" y="5667375"/>
            <a:ext cx="5025390" cy="1119505"/>
          </a:xfrm>
          <a:prstGeom prst="rect">
            <a:avLst/>
          </a:prstGeom>
          <a:ln w="12700" cmpd="sng">
            <a:solidFill>
              <a:schemeClr val="accent1">
                <a:shade val="50000"/>
              </a:schemeClr>
            </a:solidFill>
            <a:prstDash val="sysDot"/>
          </a:ln>
        </p:spPr>
      </p:pic>
      <p:pic>
        <p:nvPicPr>
          <p:cNvPr id="11" name="图片 10"/>
          <p:cNvPicPr>
            <a:picLocks noChangeAspect="1"/>
          </p:cNvPicPr>
          <p:nvPr/>
        </p:nvPicPr>
        <p:blipFill>
          <a:blip r:embed="rId6"/>
          <a:stretch>
            <a:fillRect/>
          </a:stretch>
        </p:blipFill>
        <p:spPr>
          <a:xfrm>
            <a:off x="6289040" y="5189855"/>
            <a:ext cx="5326380" cy="1597025"/>
          </a:xfrm>
          <a:prstGeom prst="rect">
            <a:avLst/>
          </a:prstGeom>
          <a:ln w="12700" cmpd="sng">
            <a:solidFill>
              <a:schemeClr val="accent1">
                <a:shade val="50000"/>
              </a:schemeClr>
            </a:solidFill>
            <a:prstDash val="sysDot"/>
          </a:ln>
        </p:spPr>
      </p:pic>
      <p:sp>
        <p:nvSpPr>
          <p:cNvPr id="22" name="文本框 21"/>
          <p:cNvSpPr txBox="1"/>
          <p:nvPr/>
        </p:nvSpPr>
        <p:spPr>
          <a:xfrm>
            <a:off x="5831205" y="4906010"/>
            <a:ext cx="6183630" cy="368300"/>
          </a:xfrm>
          <a:prstGeom prst="rect">
            <a:avLst/>
          </a:prstGeom>
          <a:noFill/>
        </p:spPr>
        <p:txBody>
          <a:bodyPr wrap="square" rtlCol="0">
            <a:spAutoFit/>
          </a:bodyPr>
          <a:p>
            <a:pPr>
              <a:buClrTx/>
              <a:buSzTx/>
              <a:buFontTx/>
            </a:pPr>
            <a:r>
              <a:rPr lang="en-US" altLang="zh-CN">
                <a:sym typeface="+mn-ea"/>
              </a:rPr>
              <a:t>              Action:   Launch service probe attack on data plane</a:t>
            </a:r>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65150" y="45085"/>
            <a:ext cx="5134610" cy="368300"/>
          </a:xfrm>
          <a:prstGeom prst="rect">
            <a:avLst/>
          </a:prstGeom>
          <a:noFill/>
        </p:spPr>
        <p:txBody>
          <a:bodyPr wrap="square" rtlCol="0">
            <a:spAutoFit/>
          </a:bodyPr>
          <a:p>
            <a:r>
              <a:rPr lang="en-US" altLang="zh-CN"/>
              <a:t>     Properties definition</a:t>
            </a:r>
            <a:endParaRPr lang="en-US" altLang="zh-CN"/>
          </a:p>
        </p:txBody>
      </p:sp>
      <p:graphicFrame>
        <p:nvGraphicFramePr>
          <p:cNvPr id="2" name="对象 -2147482614"/>
          <p:cNvGraphicFramePr/>
          <p:nvPr/>
        </p:nvGraphicFramePr>
        <p:xfrm>
          <a:off x="1577975" y="869315"/>
          <a:ext cx="8762365" cy="5151755"/>
        </p:xfrm>
        <a:graphic>
          <a:graphicData uri="http://schemas.openxmlformats.org/presentationml/2006/ole">
            <mc:AlternateContent xmlns:mc="http://schemas.openxmlformats.org/markup-compatibility/2006">
              <mc:Choice xmlns:v="urn:schemas-microsoft-com:vml" Requires="v">
                <p:oleObj spid="_x0000_s3076" name="" r:id="rId1" imgW="6506210" imgH="3247390" progId="Visio.Drawing.11">
                  <p:embed/>
                </p:oleObj>
              </mc:Choice>
              <mc:Fallback>
                <p:oleObj name="" r:id="rId1" imgW="6506210" imgH="3247390" progId="Visio.Drawing.11">
                  <p:embed/>
                  <p:pic>
                    <p:nvPicPr>
                      <p:cNvPr id="0" name="图片 3075"/>
                      <p:cNvPicPr/>
                      <p:nvPr/>
                    </p:nvPicPr>
                    <p:blipFill>
                      <a:blip r:embed="rId2"/>
                      <a:stretch>
                        <a:fillRect/>
                      </a:stretch>
                    </p:blipFill>
                    <p:spPr>
                      <a:xfrm>
                        <a:off x="1577975" y="869315"/>
                        <a:ext cx="8762365" cy="5151755"/>
                      </a:xfrm>
                      <a:prstGeom prst="rect">
                        <a:avLst/>
                      </a:prstGeom>
                      <a:noFill/>
                      <a:ln w="38100">
                        <a:noFill/>
                        <a:miter/>
                      </a:ln>
                    </p:spPr>
                  </p:pic>
                </p:oleObj>
              </mc:Fallback>
            </mc:AlternateContent>
          </a:graphicData>
        </a:graphic>
      </p:graphicFrame>
      <p:sp>
        <p:nvSpPr>
          <p:cNvPr id="23" name="圆角矩形标注 22"/>
          <p:cNvSpPr/>
          <p:nvPr/>
        </p:nvSpPr>
        <p:spPr>
          <a:xfrm>
            <a:off x="9564370" y="672465"/>
            <a:ext cx="2376805" cy="809625"/>
          </a:xfrm>
          <a:prstGeom prst="wedgeRoundRectCallout">
            <a:avLst>
              <a:gd name="adj1" fmla="val -58014"/>
              <a:gd name="adj2" fmla="val 68538"/>
              <a:gd name="adj3" fmla="val 16667"/>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Invariant</a:t>
            </a:r>
            <a:endParaRPr lang="en-US" altLang="zh-CN" sz="1400"/>
          </a:p>
        </p:txBody>
      </p:sp>
      <p:sp>
        <p:nvSpPr>
          <p:cNvPr id="16" name="圆角矩形标注 15"/>
          <p:cNvSpPr/>
          <p:nvPr/>
        </p:nvSpPr>
        <p:spPr>
          <a:xfrm>
            <a:off x="9649460" y="4785995"/>
            <a:ext cx="2376805" cy="809625"/>
          </a:xfrm>
          <a:prstGeom prst="wedgeRoundRectCallout">
            <a:avLst>
              <a:gd name="adj1" fmla="val -58014"/>
              <a:gd name="adj2" fmla="val 68538"/>
              <a:gd name="adj3" fmla="val 16667"/>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Liveness</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65150" y="45085"/>
            <a:ext cx="5134610" cy="368300"/>
          </a:xfrm>
          <a:prstGeom prst="rect">
            <a:avLst/>
          </a:prstGeom>
          <a:noFill/>
        </p:spPr>
        <p:txBody>
          <a:bodyPr wrap="square" rtlCol="0">
            <a:spAutoFit/>
          </a:bodyPr>
          <a:p>
            <a:r>
              <a:rPr lang="en-US" altLang="zh-CN"/>
              <a:t>     Model Checking and defect analysis</a:t>
            </a:r>
            <a:endParaRPr lang="en-US" altLang="zh-CN"/>
          </a:p>
        </p:txBody>
      </p:sp>
      <p:graphicFrame>
        <p:nvGraphicFramePr>
          <p:cNvPr id="2" name="对象 -2147482613"/>
          <p:cNvGraphicFramePr>
            <a:graphicFrameLocks noChangeAspect="1"/>
          </p:cNvGraphicFramePr>
          <p:nvPr/>
        </p:nvGraphicFramePr>
        <p:xfrm>
          <a:off x="396875" y="1238250"/>
          <a:ext cx="10890250" cy="315595"/>
        </p:xfrm>
        <a:graphic>
          <a:graphicData uri="http://schemas.openxmlformats.org/presentationml/2006/ole">
            <mc:AlternateContent xmlns:mc="http://schemas.openxmlformats.org/markup-compatibility/2006">
              <mc:Choice xmlns:v="urn:schemas-microsoft-com:vml" Requires="v">
                <p:oleObj spid="_x0000_s3" name="" r:id="rId1" imgW="7543800" imgH="203200" progId="Equation.DSMT4">
                  <p:embed/>
                </p:oleObj>
              </mc:Choice>
              <mc:Fallback>
                <p:oleObj name="" r:id="rId1" imgW="7543800" imgH="203200" progId="Equation.DSMT4">
                  <p:embed/>
                  <p:pic>
                    <p:nvPicPr>
                      <p:cNvPr id="0" name="图片 2"/>
                      <p:cNvPicPr/>
                      <p:nvPr/>
                    </p:nvPicPr>
                    <p:blipFill>
                      <a:blip r:embed="rId2"/>
                      <a:stretch>
                        <a:fillRect/>
                      </a:stretch>
                    </p:blipFill>
                    <p:spPr>
                      <a:xfrm>
                        <a:off x="396875" y="1238250"/>
                        <a:ext cx="10890250" cy="315595"/>
                      </a:xfrm>
                      <a:prstGeom prst="rect">
                        <a:avLst/>
                      </a:prstGeom>
                      <a:noFill/>
                      <a:ln w="12700" cmpd="sng">
                        <a:solidFill>
                          <a:schemeClr val="accent1">
                            <a:shade val="50000"/>
                          </a:schemeClr>
                        </a:solidFill>
                        <a:prstDash val="sysDash"/>
                        <a:miter/>
                      </a:ln>
                    </p:spPr>
                  </p:pic>
                </p:oleObj>
              </mc:Fallback>
            </mc:AlternateContent>
          </a:graphicData>
        </a:graphic>
      </p:graphicFrame>
      <p:sp>
        <p:nvSpPr>
          <p:cNvPr id="4" name="文本框 3"/>
          <p:cNvSpPr txBox="1"/>
          <p:nvPr/>
        </p:nvSpPr>
        <p:spPr>
          <a:xfrm>
            <a:off x="1765300" y="869950"/>
            <a:ext cx="5134610" cy="368300"/>
          </a:xfrm>
          <a:prstGeom prst="rect">
            <a:avLst/>
          </a:prstGeom>
          <a:noFill/>
        </p:spPr>
        <p:txBody>
          <a:bodyPr wrap="square" rtlCol="0">
            <a:spAutoFit/>
          </a:bodyPr>
          <a:p>
            <a:r>
              <a:rPr lang="en-US" altLang="zh-CN"/>
              <a:t>     2 scenarios :  NAT or not</a:t>
            </a:r>
            <a:endParaRPr lang="en-US" altLang="zh-CN"/>
          </a:p>
        </p:txBody>
      </p:sp>
      <p:graphicFrame>
        <p:nvGraphicFramePr>
          <p:cNvPr id="5" name="对象 -2147482612"/>
          <p:cNvGraphicFramePr/>
          <p:nvPr/>
        </p:nvGraphicFramePr>
        <p:xfrm>
          <a:off x="720090" y="2148205"/>
          <a:ext cx="10744200" cy="4152900"/>
        </p:xfrm>
        <a:graphic>
          <a:graphicData uri="http://schemas.openxmlformats.org/presentationml/2006/ole">
            <mc:AlternateContent xmlns:mc="http://schemas.openxmlformats.org/markup-compatibility/2006">
              <mc:Choice xmlns:v="urn:schemas-microsoft-com:vml" Requires="v">
                <p:oleObj spid="_x0000_s6" name="" r:id="rId3" imgW="9312275" imgH="2848610" progId="Visio.Drawing.11">
                  <p:embed/>
                </p:oleObj>
              </mc:Choice>
              <mc:Fallback>
                <p:oleObj name="" r:id="rId3" imgW="9312275" imgH="2848610" progId="Visio.Drawing.11">
                  <p:embed/>
                  <p:pic>
                    <p:nvPicPr>
                      <p:cNvPr id="0" name="图片 4"/>
                      <p:cNvPicPr/>
                      <p:nvPr/>
                    </p:nvPicPr>
                    <p:blipFill>
                      <a:blip r:embed="rId4"/>
                      <a:stretch>
                        <a:fillRect/>
                      </a:stretch>
                    </p:blipFill>
                    <p:spPr>
                      <a:xfrm>
                        <a:off x="720090" y="2148205"/>
                        <a:ext cx="10744200" cy="4152900"/>
                      </a:xfrm>
                      <a:prstGeom prst="rect">
                        <a:avLst/>
                      </a:prstGeom>
                      <a:noFill/>
                      <a:ln w="12700" cmpd="sng">
                        <a:solidFill>
                          <a:schemeClr val="accent1">
                            <a:shade val="50000"/>
                          </a:schemeClr>
                        </a:solidFill>
                        <a:prstDash val="sysDot"/>
                        <a:miter/>
                      </a:ln>
                    </p:spPr>
                  </p:pic>
                </p:oleObj>
              </mc:Fallback>
            </mc:AlternateContent>
          </a:graphicData>
        </a:graphic>
      </p:graphicFrame>
      <p:sp>
        <p:nvSpPr>
          <p:cNvPr id="7" name="文本框 6"/>
          <p:cNvSpPr txBox="1"/>
          <p:nvPr/>
        </p:nvSpPr>
        <p:spPr>
          <a:xfrm>
            <a:off x="1450340" y="1780540"/>
            <a:ext cx="5134610" cy="368300"/>
          </a:xfrm>
          <a:prstGeom prst="rect">
            <a:avLst/>
          </a:prstGeom>
          <a:noFill/>
        </p:spPr>
        <p:txBody>
          <a:bodyPr wrap="square" rtlCol="0">
            <a:spAutoFit/>
          </a:bodyPr>
          <a:p>
            <a:r>
              <a:rPr lang="en-US" altLang="zh-CN"/>
              <a:t>     Attack path and TLC error trace</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videndVTI">
  <a:themeElements>
    <a:clrScheme name="">
      <a:dk1>
        <a:srgbClr val="000000"/>
      </a:dk1>
      <a:lt1>
        <a:srgbClr val="FFFFFF"/>
      </a:lt1>
      <a:dk2>
        <a:srgbClr val="24412E"/>
      </a:dk2>
      <a:lt2>
        <a:srgbClr val="EAEAEE"/>
      </a:lt2>
      <a:accent1>
        <a:srgbClr val="A0A47C"/>
      </a:accent1>
      <a:accent2>
        <a:srgbClr val="8CA772"/>
      </a:accent2>
      <a:accent3>
        <a:srgbClr val="83A980"/>
      </a:accent3>
      <a:accent4>
        <a:srgbClr val="75AC88"/>
      </a:accent4>
      <a:accent5>
        <a:srgbClr val="7EA79D"/>
      </a:accent5>
      <a:accent6>
        <a:srgbClr val="78A7B0"/>
      </a:accent6>
      <a:hlink>
        <a:srgbClr val="847FBA"/>
      </a:hlink>
      <a:folHlink>
        <a:srgbClr val="848484"/>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1865</Words>
  <Application>WPS 演示</Application>
  <PresentationFormat>Widescreen</PresentationFormat>
  <Paragraphs>87</Paragraphs>
  <Slides>12</Slides>
  <Notes>28</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9</vt:i4>
      </vt:variant>
      <vt:variant>
        <vt:lpstr>幻灯片标题</vt:lpstr>
      </vt:variant>
      <vt:variant>
        <vt:i4>12</vt:i4>
      </vt:variant>
    </vt:vector>
  </HeadingPairs>
  <TitlesOfParts>
    <vt:vector size="36" baseType="lpstr">
      <vt:lpstr>Arial</vt:lpstr>
      <vt:lpstr>宋体</vt:lpstr>
      <vt:lpstr>Wingdings</vt:lpstr>
      <vt:lpstr>Wingdings 2</vt:lpstr>
      <vt:lpstr>Calibri</vt:lpstr>
      <vt:lpstr>Segoe UI</vt:lpstr>
      <vt:lpstr>Segoe UI Semilight</vt:lpstr>
      <vt:lpstr>Segoe UI</vt:lpstr>
      <vt:lpstr>Gill Sans MT</vt:lpstr>
      <vt:lpstr>华文中宋</vt:lpstr>
      <vt:lpstr>微软雅黑</vt:lpstr>
      <vt:lpstr>Arial Unicode MS</vt:lpstr>
      <vt:lpstr>等线</vt:lpstr>
      <vt:lpstr>Calibri</vt:lpstr>
      <vt:lpstr>DividendVTI</vt:lpstr>
      <vt:lpstr>Visio.Drawing.11</vt:lpstr>
      <vt:lpstr>Equation.DSMT4</vt:lpstr>
      <vt:lpstr>Visio.Drawing.11</vt:lpstr>
      <vt:lpstr>Equation.DSMT4</vt:lpstr>
      <vt:lpstr>Equation.DSMT4</vt:lpstr>
      <vt:lpstr>Visio.Drawing.11</vt:lpstr>
      <vt:lpstr>Equation.DSMT4</vt:lpstr>
      <vt:lpstr>Visio.Drawing.11</vt:lpstr>
      <vt:lpstr>Visio.Drawing.11</vt:lpstr>
      <vt:lpstr>基于SDP协议的 零信任架构的 TLA+描述和验证  董路明10227694 无线质量部</vt:lpstr>
      <vt:lpstr> SDP  oVERVIEW</vt:lpstr>
      <vt:lpstr>SDP implementation : FWKNOP</vt:lpstr>
      <vt:lpstr>PowerPoint 演示文稿</vt:lpstr>
      <vt:lpstr>MODELLING pRINCIPLES</vt:lpstr>
      <vt:lpstr>PowerPoint 演示文稿</vt:lpstr>
      <vt:lpstr>PowerPoint 演示文稿</vt:lpstr>
      <vt:lpstr>PowerPoint 演示文稿</vt:lpstr>
      <vt:lpstr>PowerPoint 演示文稿</vt:lpstr>
      <vt:lpstr>PowerPoint 演示文稿</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Hyperscale  IOT Services  With TLA+</dc:title>
  <dc:creator>Vaibhav Sharma</dc:creator>
  <cp:lastModifiedBy>Administrator</cp:lastModifiedBy>
  <cp:revision>13</cp:revision>
  <dcterms:created xsi:type="dcterms:W3CDTF">2019-09-11T04:39:00Z</dcterms:created>
  <dcterms:modified xsi:type="dcterms:W3CDTF">2022-11-09T02:58:57Z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