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应用恒等式：数据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数据怎么来，视图的内涵是什么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需求多变，定制性强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开发能力开放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手段？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前端组件化、数据模型化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技能零要求：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视图元素精细化布局、动画等，都被组件集屏蔽掉了；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使用组件集过程中依然对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有要求，需要把各个组件拼装在视图上合适的位置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可视化开发则把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剩下的能力也给屏蔽了，可视化、自动化布局的能力让开发者再不需要具备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编码技能的要求：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即使是可视化开发工具，如果目标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很复杂，也要求开发者有一定的编码能力。但也仅限于对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业务逻辑的处理。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技能零要求：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视图元素精细化布局、动画等，都被组件集屏蔽掉了；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使用组件集过程中依然对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有要求，需要把各个组件拼装在视图上合适的位置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可视化开发则把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剩下的能力也给屏蔽了，可视化、自动化布局的能力让开发者再不需要具备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编码技能的要求：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即使是可视化开发工具，如果目标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业务逻辑很复杂，也要求开发者有一定的编码能力。但也仅限于对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业务逻辑的处理。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hyperlink" Target="https://juejin.im/post/5a150b5ff265da432d27bd10" TargetMode="External"/><Relationship Id="rId8" Type="http://schemas.openxmlformats.org/officeDocument/2006/relationships/hyperlink" Target="https://page-pipepline.github.io/pipeline-editor/dist/#/" TargetMode="External"/><Relationship Id="rId7" Type="http://schemas.openxmlformats.org/officeDocument/2006/relationships/hyperlink" Target="https://gaeajs.github.io/gaea-site/" TargetMode="External"/><Relationship Id="rId6" Type="http://schemas.openxmlformats.org/officeDocument/2006/relationships/hyperlink" Target="http://gen.sdemo.cn" TargetMode="External"/><Relationship Id="rId5" Type="http://schemas.openxmlformats.org/officeDocument/2006/relationships/hyperlink" Target="https://jaweii.github.io/Vue-Layout/dist/#/" TargetMode="External"/><Relationship Id="rId4" Type="http://schemas.openxmlformats.org/officeDocument/2006/relationships/hyperlink" Target="http://www.ih5.cn" TargetMode="External"/><Relationship Id="rId3" Type="http://schemas.openxmlformats.org/officeDocument/2006/relationships/hyperlink" Target="http://www.vvveb.com/vvvebjs/editor.html#" TargetMode="External"/><Relationship Id="rId2" Type="http://schemas.openxmlformats.org/officeDocument/2006/relationships/hyperlink" Target="https://juejin.im/post/5aae4fb16fb9a028ca52c1bc" TargetMode="Externa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1.xml"/><Relationship Id="rId12" Type="http://schemas.openxmlformats.org/officeDocument/2006/relationships/hyperlink" Target="https://tech.meituan.com/waimai-lego.html" TargetMode="External"/><Relationship Id="rId11" Type="http://schemas.openxmlformats.org/officeDocument/2006/relationships/hyperlink" Target="http://www.cnblogs.com/sskyy/p/6496287.html" TargetMode="External"/><Relationship Id="rId10" Type="http://schemas.openxmlformats.org/officeDocument/2006/relationships/hyperlink" Target="https://oxoyo.github.io/X-Page-Editor-Vue/" TargetMode="External"/><Relationship Id="rId1" Type="http://schemas.openxmlformats.org/officeDocument/2006/relationships/hyperlink" Target="https://alibaba.github.io/ice/icework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admin\Desktop\设计稿\主视觉\主视觉2-3 左-05.jpg主视觉2-3 左-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7" y="4463"/>
            <a:ext cx="9147175" cy="6857464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 idx="4294967295"/>
          </p:nvPr>
        </p:nvSpPr>
        <p:spPr>
          <a:xfrm>
            <a:off x="-1905" y="2103120"/>
            <a:ext cx="8822055" cy="1470025"/>
          </a:xfrm>
          <a:prstGeom prst="rect">
            <a:avLst/>
          </a:prstGeom>
        </p:spPr>
        <p:txBody>
          <a:bodyPr>
            <a:normAutofit fontScale="90000"/>
          </a:bodyPr>
          <a:p>
            <a:pPr algn="r">
              <a:lnSpc>
                <a:spcPct val="160000"/>
              </a:lnSpc>
            </a:pPr>
            <a:r>
              <a:rPr lang="zh-CN" altLang="en-US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让任何人迅速成为</a:t>
            </a:r>
            <a:r>
              <a:rPr lang="en-US" altLang="zh-CN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开发者</a:t>
            </a:r>
            <a:br>
              <a:rPr lang="en-US" altLang="zh-CN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用</a:t>
            </a:r>
            <a:r>
              <a:rPr lang="zh-CN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技术手段解决人力资源问题</a:t>
            </a:r>
            <a:endParaRPr lang="zh-CN" alt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4057908"/>
            <a:ext cx="324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中兴大数据 陈旭</a:t>
            </a:r>
            <a:endParaRPr lang="zh-CN" altLang="zh-CN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7995" y="785495"/>
            <a:ext cx="566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需要自上而下强制推行，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领导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的信任与坚持是最大挑战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050" y="372554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组件团队的设计能力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2430" y="26777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组件团队的填坑能力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0915" y="592709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组件团队是纯技术团队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52495" y="491617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组件团队的领军人物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920240"/>
            <a:ext cx="23793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的向下兼容性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6505" y="155194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组件团队如何处理兼容性包袱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17565" y="562800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组件团队的技术影响力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0" y="4244340"/>
            <a:ext cx="3255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严格编码规范与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Code Review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8655" y="5105400"/>
            <a:ext cx="24161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自动化测试与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DevOps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4385" y="4291330"/>
            <a:ext cx="247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http://rdk.zte.com.cn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1260" y="3287395"/>
            <a:ext cx="422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https://github.com/rdkmaster/jigsaw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543904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765" y="57150"/>
            <a:ext cx="3251835" cy="3251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7805" y="571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Alert 通知对话框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85" y="624205"/>
            <a:ext cx="2306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Breadcrumb 面包屑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85" y="1098550"/>
            <a:ext cx="146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 按钮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66415" y="6482715"/>
            <a:ext cx="17037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Viewport 视口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890" y="1539875"/>
            <a:ext cx="16757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Button 按钮栏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19555" y="1098550"/>
            <a:ext cx="12166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Card 卡片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8995" y="1908175"/>
            <a:ext cx="20675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Cascade 级联选择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85" y="2386965"/>
            <a:ext cx="2003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Checkbox 复选框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4690" y="3244850"/>
            <a:ext cx="16363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Collapse 折叠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205" y="3655695"/>
            <a:ext cx="2460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Combo Select 组合框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7275" y="2805430"/>
            <a:ext cx="1650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Dialog 对话框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785" y="4158615"/>
            <a:ext cx="1490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Drawer 抽屉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48765" y="4025900"/>
            <a:ext cx="1993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Fish Bone 鱼骨图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890" y="5009515"/>
            <a:ext cx="1378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Graph 图形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18640" y="5179060"/>
            <a:ext cx="1176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Icon 图标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3675" y="5614670"/>
            <a:ext cx="15170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Input 输入框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68170" y="5614670"/>
            <a:ext cx="1077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List 列表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7805" y="6304915"/>
            <a:ext cx="1468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List 列表Lite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25930" y="6039485"/>
            <a:ext cx="1816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Loading 加载中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81115" y="119380"/>
            <a:ext cx="26854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Notification 通知提醒框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97600" y="560070"/>
            <a:ext cx="297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Numeric Input 数字输入框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381115" y="1098550"/>
            <a:ext cx="18726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Pagination 分页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32040" y="1603375"/>
            <a:ext cx="1564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Radio 单选框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36055" y="5614670"/>
            <a:ext cx="2460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Range Time 时间范围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84620" y="5246370"/>
            <a:ext cx="1889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Scrollbar 滚动条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28080" y="2096770"/>
            <a:ext cx="1817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Select 下拉选择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73140" y="2540635"/>
            <a:ext cx="3076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Signaling Chart 信令流程图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21245" y="3013075"/>
            <a:ext cx="155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Slider 滑动条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49110" y="3489960"/>
            <a:ext cx="1525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Steps 步骤条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51750" y="3858260"/>
            <a:ext cx="141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Switch 开关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63640" y="392303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Tab 选项卡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21600" y="4810760"/>
            <a:ext cx="127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Table 表格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47460" y="4810760"/>
            <a:ext cx="108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Tag 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813675" y="4394200"/>
            <a:ext cx="1090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Tile 平铺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32220" y="4394200"/>
            <a:ext cx="1481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Tile 平铺Lite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693535" y="6039485"/>
            <a:ext cx="1471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Time 时间点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14620" y="6407785"/>
            <a:ext cx="1913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Tooltip 文字提示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748905" y="6407785"/>
            <a:ext cx="930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Tree 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66545" y="6482715"/>
            <a:ext cx="1499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Upload 上传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标题 1"/>
          <p:cNvSpPr>
            <a:spLocks noGrp="1"/>
          </p:cNvSpPr>
          <p:nvPr/>
        </p:nvSpPr>
        <p:spPr>
          <a:xfrm>
            <a:off x="382206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369945" y="4291330"/>
            <a:ext cx="247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http://rdk.zte.com.cn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542030" y="509397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拖拽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35380" y="45269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前后端通信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820795" y="6114415"/>
            <a:ext cx="1501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TimeService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860925" y="5803265"/>
            <a:ext cx="1675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PopupService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945765" y="5547360"/>
            <a:ext cx="1845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LoadingService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12690" y="4659630"/>
            <a:ext cx="1250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ChartIcon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757805" y="4659630"/>
            <a:ext cx="12884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内联HTML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84700" y="517906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盒子布局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4385" y="4291330"/>
            <a:ext cx="247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http://rdk.zte.com.cn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61260" y="3287395"/>
            <a:ext cx="422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https://github.com/rdkmaster/jigsaw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543904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765" y="57150"/>
            <a:ext cx="3251835" cy="3251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5980" y="327660"/>
            <a:ext cx="782955" cy="5630545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专为交互密集的复杂页面的开发而生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Born for the development of interaction intensive pages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1905" y="327660"/>
            <a:ext cx="736600" cy="5630545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Suitable for the pages with high data visualization requirements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适用于开发数据可视化要求高的页面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4185" y="5617210"/>
            <a:ext cx="5887720" cy="662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极致的组合能力为视图带来更多可能性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60000"/>
              </a:lnSpc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Extreme capabilities of combination brings more possibilities to your view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16555" y="4609465"/>
            <a:ext cx="155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==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SQL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7410" y="4609465"/>
            <a:ext cx="155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==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8475" y="5238115"/>
            <a:ext cx="30676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零编码实现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Rest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服务的生成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152400" y="1775460"/>
          <a:ext cx="8839200" cy="429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124440" imgH="4924425" progId="Paint.Picture">
                  <p:embed/>
                </p:oleObj>
              </mc:Choice>
              <mc:Fallback>
                <p:oleObj name="" r:id="rId1" imgW="10124440" imgH="4924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775460"/>
                        <a:ext cx="8839200" cy="429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959225" y="6281420"/>
            <a:ext cx="1225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报表配置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8650" y="5278755"/>
            <a:ext cx="4345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Pluto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编译器生成的中间文件、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以前，这些文件都是手工编写的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69850" y="2156460"/>
          <a:ext cx="5285105" cy="125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5800725" imgH="1295400" progId="Paint.Picture">
                  <p:embed/>
                </p:oleObj>
              </mc:Choice>
              <mc:Fallback>
                <p:oleObj name="" r:id="rId1" imgW="5800725" imgH="12954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0" y="2156460"/>
                        <a:ext cx="5285105" cy="125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</p:nvPr>
        </p:nvGraphicFramePr>
        <p:xfrm>
          <a:off x="5125085" y="1253490"/>
          <a:ext cx="3793490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238625" imgH="6229350" progId="Paint.Picture">
                  <p:embed/>
                </p:oleObj>
              </mc:Choice>
              <mc:Fallback>
                <p:oleObj name="" r:id="rId3" imgW="4238625" imgH="62293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5085" y="1253490"/>
                        <a:ext cx="3793490" cy="557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手段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前端组件化、数据模型化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开发过程可视化、傻瓜化、自动化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55905" y="1493520"/>
          <a:ext cx="86328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29550" imgH="1390650" progId="Paint.Picture">
                  <p:embed/>
                </p:oleObj>
              </mc:Choice>
              <mc:Fallback>
                <p:oleObj name="" r:id="rId1" imgW="7829550" imgH="1390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905" y="1493520"/>
                        <a:ext cx="86328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593975" y="3206750"/>
          <a:ext cx="4108450" cy="32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105275" imgH="3238500" progId="Paint.Picture">
                  <p:embed/>
                </p:oleObj>
              </mc:Choice>
              <mc:Fallback>
                <p:oleObj name="" r:id="rId3" imgW="4105275" imgH="32385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975" y="3206750"/>
                        <a:ext cx="4108450" cy="324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36470" y="4774565"/>
            <a:ext cx="46704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零编码实现 </a:t>
            </a:r>
            <a:r>
              <a:rPr lang="en-US" altLang="zh-CN" sz="280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Rest </a:t>
            </a:r>
            <a:r>
              <a:rPr lang="zh-CN" altLang="en-US" sz="280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服务的生成</a:t>
            </a:r>
            <a:endParaRPr lang="zh-CN" altLang="en-US" sz="280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6980" y="2418715"/>
            <a:ext cx="6669405" cy="1120140"/>
          </a:xfrm>
        </p:spPr>
        <p:txBody>
          <a:bodyPr>
            <a:normAutofit/>
          </a:bodyPr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应用恒等式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543175" y="3689350"/>
            <a:ext cx="4058285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==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 rot="1800000">
            <a:off x="2098040" y="2767965"/>
            <a:ext cx="5828665" cy="147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这就能达成目标了吗？</a:t>
            </a:r>
            <a:endParaRPr lang="zh-CN" altLang="en-US" sz="480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-62865" t="139635" r="62865" b="-139635"/>
          <a:stretch>
            <a:fillRect/>
          </a:stretch>
        </p:blipFill>
        <p:spPr>
          <a:xfrm>
            <a:off x="3962400" y="2819400"/>
            <a:ext cx="1219200" cy="1219200"/>
          </a:xfrm>
          <a:prstGeom prst="corner">
            <a:avLst/>
          </a:prstGeom>
        </p:spPr>
      </p:pic>
      <p:pic>
        <p:nvPicPr>
          <p:cNvPr id="8" name="图片 7" descr="green-check-icon-png-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878580"/>
            <a:ext cx="981710" cy="981710"/>
          </a:xfrm>
          <a:prstGeom prst="rect">
            <a:avLst/>
          </a:prstGeom>
        </p:spPr>
      </p:pic>
      <p:pic>
        <p:nvPicPr>
          <p:cNvPr id="9" name="图片 8" descr="x-icon-png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965" y="4053205"/>
            <a:ext cx="614045" cy="6140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2815" y="1757045"/>
            <a:ext cx="2853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HTML/CSS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技能零要求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0620" y="1590040"/>
            <a:ext cx="3221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编码技能要求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很低很低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740" y="4551045"/>
            <a:ext cx="4716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模板化的开发方式让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开发过程成为流水线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9410" y="695325"/>
            <a:ext cx="3344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解决了组件到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的最后一公里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9545" y="5245735"/>
            <a:ext cx="60877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代码自动生成：工具将开发者填写的业务逻辑片段串成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4600" y="575056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自动植入埋点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81700" y="40259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一键测试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47845" y="605472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自动生成部分自动化测试代码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38060" y="43942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一键发布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440000">
            <a:off x="67945" y="3244850"/>
            <a:ext cx="34410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妹子的输出成为开发者的输入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rot="19860000">
            <a:off x="6948170" y="291465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开发能力开放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574675" y="1160780"/>
            <a:ext cx="8164195" cy="1952625"/>
          </a:xfrm>
        </p:spPr>
        <p:txBody>
          <a:bodyPr/>
          <a:p>
            <a:pPr algn="l"/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（开发可视化工具）这条路上尸骨累累，</a:t>
            </a:r>
            <a:b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甚至有很多连痕迹都没有留下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647190" y="3897630"/>
            <a:ext cx="7337425" cy="1379220"/>
          </a:xfrm>
        </p:spPr>
        <p:txBody>
          <a:bodyPr/>
          <a:p>
            <a:pPr algn="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 侯振宇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（支付宝金蝉主要作者）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http://www.cnblogs.com/sskyy/p/6496287.html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2" name="表格 211"/>
          <p:cNvGraphicFramePr/>
          <p:nvPr/>
        </p:nvGraphicFramePr>
        <p:xfrm>
          <a:off x="19685" y="71120"/>
          <a:ext cx="9105265" cy="672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35"/>
                <a:gridCol w="2156460"/>
                <a:gridCol w="1300480"/>
                <a:gridCol w="1301115"/>
                <a:gridCol w="1300480"/>
                <a:gridCol w="1301115"/>
                <a:gridCol w="1300480"/>
              </a:tblGrid>
              <a:tr h="1036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布局能力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静态结构</a:t>
                      </a:r>
                      <a:endParaRPr 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编辑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交互逻辑</a:t>
                      </a:r>
                      <a:endParaRPr 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编辑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扩展性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综合评价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1" action="ppaction://hlinkfile"/>
                        </a:rPr>
                        <a:t>飞冰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（阿里）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纯手工编码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企业级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2" action="ppaction://hlinkfile"/>
                        </a:rPr>
                        <a:t>Vue-design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2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>
                        <a:solidFill>
                          <a:schemeClr val="accent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3"/>
                        </a:rPr>
                        <a:t>vvveb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3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4"/>
                        </a:rPr>
                        <a:t>ih5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百度）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企业级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5" action="ppaction://hlinkfile"/>
                        </a:rPr>
                        <a:t>Vue-Layout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5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玩具都不算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6"/>
                        </a:rPr>
                        <a:t>gen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6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hlinkClick r:id="rId7" action="ppaction://hlinkfile"/>
                        </a:rPr>
                        <a:t>pri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  <a:hlinkClick r:id="rId7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8" action="ppaction://hlinkfile"/>
                        </a:rPr>
                        <a:t>pipeline-editor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8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  <a:hlinkClick r:id="rId9" action="ppaction://hlinkfile"/>
                        </a:rPr>
                        <a:t>esview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  <a:hlinkClick r:id="rId9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10" action="ppaction://hlinkfile"/>
                        </a:rPr>
                        <a:t>X-Page-Editor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10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  <a:hlinkClick r:id="rId11"/>
                        </a:rPr>
                        <a:t>金蝉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支付宝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纯手工编码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应用级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  <a:hlinkClick r:id="rId12" action="ppaction://hlinkfile"/>
                        </a:rPr>
                        <a:t>乐高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美团）</a:t>
                      </a:r>
                      <a:endParaRPr lang="zh-CN" altLang="zh-CN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纯手工编码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企业级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?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755" y="4603750"/>
            <a:ext cx="62077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ny one can be a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eb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pplication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eveloper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xpert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853055"/>
            <a:ext cx="6858000" cy="1151255"/>
          </a:xfrm>
        </p:spPr>
        <p:txBody>
          <a:bodyPr/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人不够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175" y="98298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人数不够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2480" y="8845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技能不足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1425" y="107378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培养缓慢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9140" y="16249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流失严重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5370" y="16249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招聘困难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67075" y="144208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坑空等萝卜</a:t>
            </a:r>
            <a:endParaRPr lang="zh-CN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3440" y="229933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6780" y="218376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65370" y="21837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需求复杂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5200" y="30880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需求多变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48705" y="30880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定制性强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3640" y="135128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团队间难以相互支援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853055"/>
            <a:ext cx="6858000" cy="1151255"/>
          </a:xfrm>
        </p:spPr>
        <p:txBody>
          <a:bodyPr/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理想中的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6020" y="1780540"/>
            <a:ext cx="3727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妹子们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输出的原型直接当代码用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0290" y="849630"/>
            <a:ext cx="2750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是人就能开发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9425" y="781050"/>
            <a:ext cx="3736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if else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就能开发复杂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6145" y="1276350"/>
            <a:ext cx="338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看看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demo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，看看视频就能上手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17720" y="1276350"/>
            <a:ext cx="3786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新手三五天就能上手开发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8585" y="4325620"/>
            <a:ext cx="413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与用户确认需求时，直接拖出实际效果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17720" y="4693920"/>
            <a:ext cx="3272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用户当场确认效果，减少反复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16965" y="4886325"/>
            <a:ext cx="273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用户自己拖出想要的效果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4730" y="151384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3690" y="151384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2870" y="294322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开发过程可视化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60900" y="484822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开发过程傻瓜化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65520" y="36893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开发过程自动化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6130" y="43287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开发过程模板化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830580" y="51689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技术栈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916555" y="2390140"/>
            <a:ext cx="3311525" cy="112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425" y="3510280"/>
            <a:ext cx="3212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成果在最细粒度层面上落地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5705" y="11150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统一的功能封装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8215" y="605155"/>
            <a:ext cx="1693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统一的组件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23155" y="13061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统一的交互过程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06235" y="746760"/>
            <a:ext cx="1880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统一的知识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6170" y="1865630"/>
            <a:ext cx="1564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风格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4320" y="204089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统一换肤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7095" y="256921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消除重复造轮子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86505" y="186563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统一的开发流程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61760" y="276606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统一的前后端接口调用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49290" y="351028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统一的数据结构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56960" y="4483735"/>
            <a:ext cx="1299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68215" y="485203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统一的合规治理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6245" y="4394200"/>
            <a:ext cx="36696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妹子们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不再需要与所有团队对接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43495" y="411543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统一的坑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57495" y="541210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组件团队永远是问题的最后一桶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64180" y="5972175"/>
            <a:ext cx="3427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开发专家都沉淀在组件团队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2445" y="568007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组件团队是黄埔军校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4540" y="5043805"/>
            <a:ext cx="3898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妹子们专注于设计，无需担忧落地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2282</Words>
  <Application>WPS 演示</Application>
  <PresentationFormat>宽屏</PresentationFormat>
  <Paragraphs>521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Consolas</vt:lpstr>
      <vt:lpstr>Office 主题</vt:lpstr>
      <vt:lpstr>Paint.Picture</vt:lpstr>
      <vt:lpstr>Paint.Picture</vt:lpstr>
      <vt:lpstr>Paint.Picture</vt:lpstr>
      <vt:lpstr>Paint.Picture</vt:lpstr>
      <vt:lpstr>Paint.Picture</vt:lpstr>
      <vt:lpstr>让任何人迅速成为Web开发者 用技术手段解决人力资源问题</vt:lpstr>
      <vt:lpstr>内容提要</vt:lpstr>
      <vt:lpstr>背景</vt:lpstr>
      <vt:lpstr>人不够</vt:lpstr>
      <vt:lpstr>人不够</vt:lpstr>
      <vt:lpstr>背景</vt:lpstr>
      <vt:lpstr>手段</vt:lpstr>
      <vt:lpstr>手段</vt:lpstr>
      <vt:lpstr>前端组件化</vt:lpstr>
      <vt:lpstr>前端组件化</vt:lpstr>
      <vt:lpstr>前端组件化</vt:lpstr>
      <vt:lpstr>前端组件化</vt:lpstr>
      <vt:lpstr>前端组件化</vt:lpstr>
      <vt:lpstr>前端组件化</vt:lpstr>
      <vt:lpstr>前端组件化</vt:lpstr>
      <vt:lpstr>数据模型化</vt:lpstr>
      <vt:lpstr>数据模型化</vt:lpstr>
      <vt:lpstr>数据模型化</vt:lpstr>
      <vt:lpstr>数据模型化 - Pluto</vt:lpstr>
      <vt:lpstr>数据模型化 - Pluto</vt:lpstr>
      <vt:lpstr>数据模型化</vt:lpstr>
      <vt:lpstr>数据模型化</vt:lpstr>
      <vt:lpstr>视图可视化开发</vt:lpstr>
      <vt:lpstr>视图可视化开发</vt:lpstr>
      <vt:lpstr>（开发可视化工具）这条路上尸骨累累， 甚至有很多连痕迹都没有留下</vt:lpstr>
      <vt:lpstr>（开发可视化工具）这条路上尸骨累累， 甚至有很多连痕迹都没有留下</vt:lpstr>
      <vt:lpstr>视图可视化开发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10045812</cp:lastModifiedBy>
  <cp:revision>74</cp:revision>
  <dcterms:created xsi:type="dcterms:W3CDTF">2018-11-29T02:10:00Z</dcterms:created>
  <dcterms:modified xsi:type="dcterms:W3CDTF">2018-12-04T12:07:35Z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