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54"/>
  </p:handoutMasterIdLst>
  <p:sldIdLst>
    <p:sldId id="256" r:id="rId3"/>
    <p:sldId id="258" r:id="rId4"/>
    <p:sldId id="30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4" r:id="rId20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0" r:id="rId31"/>
    <p:sldId id="286" r:id="rId32"/>
    <p:sldId id="287" r:id="rId33"/>
    <p:sldId id="288" r:id="rId34"/>
    <p:sldId id="289" r:id="rId35"/>
    <p:sldId id="291" r:id="rId36"/>
    <p:sldId id="293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6" r:id="rId49"/>
    <p:sldId id="308" r:id="rId50"/>
    <p:sldId id="307" r:id="rId51"/>
    <p:sldId id="310" r:id="rId52"/>
    <p:sldId id="312" r:id="rId53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技能零要求：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视图元素精细化布局、动画等，都被组件集屏蔽掉了；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使用组件集过程中依然对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有要求，需要把各个组件拼装在视图上合适的位置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可视化开发则把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剩下的能力也给屏蔽了，可视化、自动化布局的能力让开发者再不需要具备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技能。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编码技能的要求：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即使是可视化开发工具，如果目标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业务逻辑很复杂，也要求开发者有一定的编码能力。但也仅限于对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业务逻辑的处理。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技能零要求：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视图元素精细化布局、动画等，都被组件集屏蔽掉了；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使用组件集过程中依然对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有要求，需要把各个组件拼装在视图上合适的位置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可视化开发则把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剩下的能力也给屏蔽了，可视化、自动化布局的能力让开发者再不需要具备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技能。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编码技能的要求：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即使是可视化开发工具，如果目标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业务逻辑很复杂，也要求开发者有一定的编码能力。但也仅限于对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业务逻辑的处理。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hyperlink" Target="https://juejin.im/post/5a150b5ff265da432d27bd10" TargetMode="External"/><Relationship Id="rId8" Type="http://schemas.openxmlformats.org/officeDocument/2006/relationships/hyperlink" Target="https://page-pipepline.github.io/pipeline-editor/dist/#/" TargetMode="External"/><Relationship Id="rId7" Type="http://schemas.openxmlformats.org/officeDocument/2006/relationships/hyperlink" Target="https://gaeajs.github.io/gaea-site/" TargetMode="External"/><Relationship Id="rId6" Type="http://schemas.openxmlformats.org/officeDocument/2006/relationships/hyperlink" Target="http://gen.sdemo.cn" TargetMode="External"/><Relationship Id="rId5" Type="http://schemas.openxmlformats.org/officeDocument/2006/relationships/hyperlink" Target="https://jaweii.github.io/Vue-Layout/dist/#/" TargetMode="External"/><Relationship Id="rId4" Type="http://schemas.openxmlformats.org/officeDocument/2006/relationships/hyperlink" Target="http://www.ih5.cn" TargetMode="External"/><Relationship Id="rId3" Type="http://schemas.openxmlformats.org/officeDocument/2006/relationships/hyperlink" Target="http://www.vvveb.com/vvvebjs/editor.html#" TargetMode="External"/><Relationship Id="rId2" Type="http://schemas.openxmlformats.org/officeDocument/2006/relationships/hyperlink" Target="https://juejin.im/post/5aae4fb16fb9a028ca52c1bc" TargetMode="External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1.xml"/><Relationship Id="rId12" Type="http://schemas.openxmlformats.org/officeDocument/2006/relationships/hyperlink" Target="https://tech.meituan.com/waimai-lego.html" TargetMode="External"/><Relationship Id="rId11" Type="http://schemas.openxmlformats.org/officeDocument/2006/relationships/hyperlink" Target="http://www.cnblogs.com/sskyy/p/6496287.html" TargetMode="External"/><Relationship Id="rId10" Type="http://schemas.openxmlformats.org/officeDocument/2006/relationships/hyperlink" Target="https://oxoyo.github.io/X-Page-Editor-Vue/" TargetMode="External"/><Relationship Id="rId1" Type="http://schemas.openxmlformats.org/officeDocument/2006/relationships/hyperlink" Target="https://alibaba.github.io/ice/icework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:\Users\admin\Desktop\设计稿\主视觉\主视觉2-3 左-05.jpg主视觉2-3 左-0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587" y="4463"/>
            <a:ext cx="9147175" cy="6857464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 idx="4294967295"/>
          </p:nvPr>
        </p:nvSpPr>
        <p:spPr>
          <a:xfrm>
            <a:off x="-1905" y="2103120"/>
            <a:ext cx="8822055" cy="1470025"/>
          </a:xfrm>
          <a:prstGeom prst="rect">
            <a:avLst/>
          </a:prstGeom>
        </p:spPr>
        <p:txBody>
          <a:bodyPr>
            <a:normAutofit fontScale="90000"/>
          </a:bodyPr>
          <a:p>
            <a:pPr algn="r">
              <a:lnSpc>
                <a:spcPct val="160000"/>
              </a:lnSpc>
            </a:pPr>
            <a:r>
              <a:rPr lang="zh-CN" altLang="en-US" sz="5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让任何人迅速成为</a:t>
            </a:r>
            <a:r>
              <a:rPr lang="en-US" altLang="zh-CN" sz="5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5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开发者</a:t>
            </a:r>
            <a:br>
              <a:rPr lang="en-US" altLang="zh-CN" sz="5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用</a:t>
            </a:r>
            <a:r>
              <a:rPr lang="zh-CN" alt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技术手段解决人力资源问题</a:t>
            </a:r>
            <a:endParaRPr lang="zh-CN" altLang="en-US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104" y="4057908"/>
            <a:ext cx="3240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zh-C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中兴大数据 陈旭</a:t>
            </a:r>
            <a:endParaRPr lang="zh-CN" altLang="zh-CN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/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挑战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/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挑战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37995" y="785495"/>
            <a:ext cx="5669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需要自上而下强制推行，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领导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的信任与坚持是最大挑战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050" y="372554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组件团队的设计能力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42430" y="267779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组件团队的填坑能力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40915" y="5927090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组件团队是纯技术团队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52495" y="4916170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组件团队的领军人物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0425" y="1920240"/>
            <a:ext cx="23793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组件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的向下兼容性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86505" y="1551940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组件团队如何处理兼容性包袱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17565" y="5628005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组件团队的技术影响力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9400" y="4244340"/>
            <a:ext cx="32556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严格编码规范与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Code Review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8655" y="5105400"/>
            <a:ext cx="24161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自动化测试与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DevOps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30375" y="777875"/>
            <a:ext cx="5669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需要自上而下强制推行，领导的信任与坚持是最大挑战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37255" y="4908550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组件团队的领军人物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/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Jigsaw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34385" y="4291330"/>
            <a:ext cx="2475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http://rdk.zte.com.cn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/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1260" y="3287395"/>
            <a:ext cx="4222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https://github.com/rdkmaster/jigsaw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15439046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5765" y="57150"/>
            <a:ext cx="3251835" cy="32518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97600" y="47498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Alert 通知对话框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48780" y="2390140"/>
            <a:ext cx="23063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Breadcrumb 面包屑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9040" y="4381500"/>
            <a:ext cx="1461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Button 按钮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73875" y="3344545"/>
            <a:ext cx="17037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Viewport 视口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83075" y="4952365"/>
            <a:ext cx="16757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Button 按钮栏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59395" y="2758440"/>
            <a:ext cx="12166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Card 卡片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10020" y="547370"/>
            <a:ext cx="20675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Cascade 级联选择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8620" y="1524000"/>
            <a:ext cx="2003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Checkbox 复选框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0190" y="2919095"/>
            <a:ext cx="16363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Collapse 折叠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8600" y="179070"/>
            <a:ext cx="24606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Combo Select 组合框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38860" y="2452370"/>
            <a:ext cx="16503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Dialog 对话框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3215" y="3344545"/>
            <a:ext cx="1490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Drawer 抽屉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51910" y="5460365"/>
            <a:ext cx="19932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Fish Bone 鱼骨图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91360" y="5828665"/>
            <a:ext cx="13785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Graph 图形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00355" y="5688965"/>
            <a:ext cx="11766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Icon 图标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531870" y="6362065"/>
            <a:ext cx="15170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Input 输入框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399655" y="5828665"/>
            <a:ext cx="10775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List 列表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477010" y="5320665"/>
            <a:ext cx="14687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List 列表Lite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196205" y="5828665"/>
            <a:ext cx="18161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Loading 加载中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60350" y="1130300"/>
            <a:ext cx="26854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Notification 通知提醒框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151880" y="57150"/>
            <a:ext cx="2975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Numeric Input 数字输入框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203440" y="1498600"/>
            <a:ext cx="18726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Pagination 分页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94400" y="5460365"/>
            <a:ext cx="15646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Radio 单选框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38760" y="4215765"/>
            <a:ext cx="24606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Range Time 时间范围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1600" y="6057265"/>
            <a:ext cx="18897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Scrollbar 滚动条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203440" y="5064760"/>
            <a:ext cx="1817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Select 下拉选择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647690" y="6279515"/>
            <a:ext cx="30765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Signaling Chart 信令流程图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510020" y="2976245"/>
            <a:ext cx="155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Slider 滑动条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958840" y="4364355"/>
            <a:ext cx="15252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Steps 步骤条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69530" y="5460365"/>
            <a:ext cx="1414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Switch 开关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77010" y="1892300"/>
            <a:ext cx="131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Tab 选项卡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31165" y="3845560"/>
            <a:ext cx="1275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Table 表格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04645" y="3655695"/>
            <a:ext cx="1084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Tag 标签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45230" y="5828665"/>
            <a:ext cx="1090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Tile 平铺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47955" y="5064760"/>
            <a:ext cx="14814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Tile 平铺Lite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292975" y="1925955"/>
            <a:ext cx="14719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Time 时间点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5795" y="681355"/>
            <a:ext cx="19138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Tooltip 文字提示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68615" y="1049655"/>
            <a:ext cx="930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Tree 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64640" y="6362065"/>
            <a:ext cx="14998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Upload 上传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标题 1"/>
          <p:cNvSpPr>
            <a:spLocks noGrp="1"/>
          </p:cNvSpPr>
          <p:nvPr/>
        </p:nvSpPr>
        <p:spPr>
          <a:xfrm>
            <a:off x="3822065" y="3712845"/>
            <a:ext cx="1570990" cy="6813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Jigsaw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369945" y="4291330"/>
            <a:ext cx="2475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http://rdk.zte.com.cn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6659245" y="4023995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拖拽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38760" y="208407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前后端通信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228080" y="1155700"/>
            <a:ext cx="15017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TimeService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461260" y="4952365"/>
            <a:ext cx="1675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PopupService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6100" y="4696460"/>
            <a:ext cx="18459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LoadingService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859395" y="3664585"/>
            <a:ext cx="12509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ChartIcon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334760" y="3664585"/>
            <a:ext cx="12884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内联HTML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480300" y="408114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盒子布局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3787140" y="3706495"/>
            <a:ext cx="1570990" cy="6813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Jigsaw</a:t>
            </a:r>
            <a:endParaRPr lang="en-US" altLang="zh-CN" sz="4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9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8500"/>
                            </p:stCondLst>
                            <p:childTnLst>
                              <p:par>
                                <p:cTn id="2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9500"/>
                            </p:stCondLst>
                            <p:childTnLst>
                              <p:par>
                                <p:cTn id="2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0500"/>
                            </p:stCondLst>
                            <p:childTnLst>
                              <p:par>
                                <p:cTn id="2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1000"/>
                            </p:stCondLst>
                            <p:childTnLst>
                              <p:par>
                                <p:cTn id="2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1500"/>
                            </p:stCondLst>
                            <p:childTnLst>
                              <p:par>
                                <p:cTn id="2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2500"/>
                            </p:stCondLst>
                            <p:childTnLst>
                              <p:par>
                                <p:cTn id="2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3000"/>
                            </p:stCondLst>
                            <p:childTnLst>
                              <p:par>
                                <p:cTn id="2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3500"/>
                            </p:stCondLst>
                            <p:childTnLst>
                              <p:par>
                                <p:cTn id="2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8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60" grpId="0"/>
      <p:bldP spid="61" grpId="0"/>
      <p:bldP spid="63" grpId="0"/>
      <p:bldP spid="64" grpId="0"/>
      <p:bldP spid="65" grpId="0"/>
      <p:bldP spid="66" grpId="0"/>
      <p:bldP spid="67" grpId="0"/>
      <p:bldP spid="68" grpId="0"/>
      <p:bldP spid="7" grpId="0"/>
      <p:bldP spid="6" grpId="0"/>
      <p:bldP spid="19" grpId="1"/>
      <p:bldP spid="16" grpId="1"/>
      <p:bldP spid="17" grpId="1"/>
      <p:bldP spid="20" grpId="1"/>
      <p:bldP spid="21" grpId="1"/>
      <p:bldP spid="32" grpId="1"/>
      <p:bldP spid="33" grpId="1"/>
      <p:bldP spid="36" grpId="1"/>
      <p:bldP spid="38" grpId="1"/>
      <p:bldP spid="42" grpId="1"/>
      <p:bldP spid="43" grpId="1"/>
      <p:bldP spid="49" grpId="1"/>
      <p:bldP spid="50" grpId="1"/>
      <p:bldP spid="51" grpId="1"/>
      <p:bldP spid="53" grpId="1"/>
      <p:bldP spid="55" grpId="1"/>
      <p:bldP spid="57" grpId="1"/>
      <p:bldP spid="61" grpId="1"/>
      <p:bldP spid="65" grpId="1"/>
      <p:bldP spid="64" grpId="1"/>
      <p:bldP spid="8" grpId="1"/>
      <p:bldP spid="9" grpId="1"/>
      <p:bldP spid="10" grpId="1"/>
      <p:bldP spid="11" grpId="1"/>
      <p:bldP spid="14" grpId="1"/>
      <p:bldP spid="15" grpId="1"/>
      <p:bldP spid="35" grpId="1"/>
      <p:bldP spid="39" grpId="1"/>
      <p:bldP spid="40" grpId="1"/>
      <p:bldP spid="41" grpId="1"/>
      <p:bldP spid="44" grpId="1"/>
      <p:bldP spid="45" grpId="1"/>
      <p:bldP spid="46" grpId="1"/>
      <p:bldP spid="47" grpId="1"/>
      <p:bldP spid="48" grpId="1"/>
      <p:bldP spid="54" grpId="1"/>
      <p:bldP spid="56" grpId="1"/>
      <p:bldP spid="60" grpId="1"/>
      <p:bldP spid="63" grpId="1"/>
      <p:bldP spid="66" grpId="1"/>
      <p:bldP spid="67" grpId="1"/>
      <p:bldP spid="68" grpId="1"/>
      <p:bldP spid="37" grpId="1"/>
      <p:bldP spid="13" grpId="1"/>
      <p:bldP spid="31" grpId="1"/>
      <p:bldP spid="52" grpId="1"/>
      <p:bldP spid="3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/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Jigsaw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34385" y="4291330"/>
            <a:ext cx="2475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http://rdk.zte.com.cn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61260" y="3287395"/>
            <a:ext cx="4222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https://github.com/rdkmaster/jigsaw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15439046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5765" y="57150"/>
            <a:ext cx="3251835" cy="3251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5980" y="327660"/>
            <a:ext cx="782955" cy="5630545"/>
          </a:xfrm>
          <a:prstGeom prst="rect">
            <a:avLst/>
          </a:prstGeom>
          <a:noFill/>
        </p:spPr>
        <p:txBody>
          <a:bodyPr vert="eaVert"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专为交互密集的复杂页面的开发而生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Born for the development of interaction intensive pages</a:t>
            </a:r>
            <a:endParaRPr lang="zh-CN" altLang="en-US" sz="14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21905" y="327660"/>
            <a:ext cx="736600" cy="5630545"/>
          </a:xfrm>
          <a:prstGeom prst="rect">
            <a:avLst/>
          </a:prstGeom>
          <a:noFill/>
        </p:spPr>
        <p:txBody>
          <a:bodyPr vert="eaVert"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Suitable for the pages with high data visualization requirements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适用于开发数据可视化要求高的页面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4185" y="5617210"/>
            <a:ext cx="5887720" cy="662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极致的组合能力为视图带来更多可能性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60000"/>
              </a:lnSpc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Extreme capabilities of combination brings more possibilities to your view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3787140" y="3706495"/>
            <a:ext cx="1570990" cy="6813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Jigsaw</a:t>
            </a:r>
            <a:endParaRPr lang="en-US" altLang="zh-CN" sz="4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数据模型化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收益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数据模型化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收益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16555" y="4609465"/>
            <a:ext cx="1550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配置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== SQL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7410" y="4609465"/>
            <a:ext cx="1550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==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81375" y="5250815"/>
            <a:ext cx="23818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零编码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Rest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72485" y="5241290"/>
            <a:ext cx="23818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零编码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Rest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4175" y="5730240"/>
            <a:ext cx="32962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了解业务就可以开发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Rest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14015" y="5720715"/>
            <a:ext cx="32962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了解业务就可以开发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Rest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数据模型化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Pluto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数据模型化 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 Pluto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5" name="内容占位符 4"/>
          <p:cNvGraphicFramePr>
            <a:graphicFrameLocks noChangeAspect="1"/>
          </p:cNvGraphicFramePr>
          <p:nvPr>
            <p:ph idx="1"/>
          </p:nvPr>
        </p:nvGraphicFramePr>
        <p:xfrm>
          <a:off x="152400" y="1775460"/>
          <a:ext cx="8839200" cy="429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124440" imgH="4924425" progId="Paint.Picture">
                  <p:embed/>
                </p:oleObj>
              </mc:Choice>
              <mc:Fallback>
                <p:oleObj name="" r:id="rId1" imgW="10124440" imgH="492442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1775460"/>
                        <a:ext cx="8839200" cy="429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959225" y="6281420"/>
            <a:ext cx="12255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报表配置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数据模型化 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 Pluto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8650" y="5278755"/>
            <a:ext cx="43459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Pluto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编译器生成的中间文件、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以前，这些文件都是手工编写的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2" name="对象 11"/>
          <p:cNvGraphicFramePr/>
          <p:nvPr/>
        </p:nvGraphicFramePr>
        <p:xfrm>
          <a:off x="69850" y="2156460"/>
          <a:ext cx="5285105" cy="1259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5800725" imgH="1295400" progId="Paint.Picture">
                  <p:embed/>
                </p:oleObj>
              </mc:Choice>
              <mc:Fallback>
                <p:oleObj name="" r:id="rId1" imgW="5800725" imgH="1295400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850" y="2156460"/>
                        <a:ext cx="5285105" cy="1259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内容占位符 8"/>
          <p:cNvGraphicFramePr>
            <a:graphicFrameLocks noChangeAspect="1"/>
          </p:cNvGraphicFramePr>
          <p:nvPr>
            <p:ph idx="1"/>
          </p:nvPr>
        </p:nvGraphicFramePr>
        <p:xfrm>
          <a:off x="5125085" y="1253490"/>
          <a:ext cx="3793490" cy="557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4238625" imgH="6229350" progId="Paint.Picture">
                  <p:embed/>
                </p:oleObj>
              </mc:Choice>
              <mc:Fallback>
                <p:oleObj name="" r:id="rId3" imgW="4238625" imgH="622935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25085" y="1253490"/>
                        <a:ext cx="3793490" cy="557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内容提要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rot="19980000">
            <a:off x="1422400" y="1663065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这个问题的背景与困境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 rot="1560000">
            <a:off x="1760220" y="3879215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我们是如何解决这些问题的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rot="1740000">
            <a:off x="5198110" y="1624330"/>
            <a:ext cx="3383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截止到现在，问题解决效果如何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 rot="19920000">
            <a:off x="6045200" y="387921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小结、问与答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615" y="4279265"/>
            <a:ext cx="9448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7850" y="4893945"/>
            <a:ext cx="12496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开发过程可视化</a:t>
            </a:r>
            <a:endParaRPr lang="zh-CN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57145" y="5324475"/>
            <a:ext cx="12496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开发过程傻瓜化</a:t>
            </a:r>
            <a:endParaRPr lang="zh-CN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65655" y="4618355"/>
            <a:ext cx="12496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开发过程自动化</a:t>
            </a:r>
            <a:endParaRPr lang="zh-CN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5975" y="5454650"/>
            <a:ext cx="12496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开发过程模板化</a:t>
            </a:r>
            <a:endParaRPr lang="zh-CN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89100" y="4104640"/>
            <a:ext cx="9448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数据模型化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  <p:bldP spid="6" grpId="0"/>
      <p:bldP spid="7" grpId="0"/>
      <p:bldP spid="13" grpId="0"/>
      <p:bldP spid="9" grpId="0"/>
      <p:bldP spid="11" grpId="0"/>
      <p:bldP spid="12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数据模型化 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 Pluto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255905" y="1493520"/>
          <a:ext cx="86328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829550" imgH="1390650" progId="Paint.Picture">
                  <p:embed/>
                </p:oleObj>
              </mc:Choice>
              <mc:Fallback>
                <p:oleObj name="" r:id="rId1" imgW="7829550" imgH="13906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905" y="1493520"/>
                        <a:ext cx="86328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2593975" y="3206750"/>
          <a:ext cx="4108450" cy="324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4105275" imgH="3238500" progId="Paint.Picture">
                  <p:embed/>
                </p:oleObj>
              </mc:Choice>
              <mc:Fallback>
                <p:oleObj name="" r:id="rId3" imgW="4105275" imgH="32385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3975" y="3206750"/>
                        <a:ext cx="4108450" cy="3241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322320" y="6445250"/>
            <a:ext cx="23818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零编码</a:t>
            </a:r>
            <a:r>
              <a:rPr lang="zh-CN" altLang="en-US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</a:t>
            </a:r>
            <a:r>
              <a:rPr lang="zh-CN" altLang="en-US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Rest </a:t>
            </a:r>
            <a:r>
              <a:rPr lang="zh-CN" altLang="en-US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lang="zh-CN" altLang="en-US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6980" y="2418715"/>
            <a:ext cx="6669405" cy="1120140"/>
          </a:xfrm>
        </p:spPr>
        <p:txBody>
          <a:bodyPr>
            <a:normAutofit/>
          </a:bodyPr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应用恒等式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543175" y="3689350"/>
            <a:ext cx="4058285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 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+ 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 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== 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-62865" t="139635" r="62865" b="-139635"/>
          <a:stretch>
            <a:fillRect/>
          </a:stretch>
        </p:blipFill>
        <p:spPr>
          <a:xfrm>
            <a:off x="3962400" y="2819400"/>
            <a:ext cx="1219200" cy="1219200"/>
          </a:xfrm>
          <a:prstGeom prst="corner">
            <a:avLst/>
          </a:prstGeom>
        </p:spPr>
      </p:pic>
      <p:pic>
        <p:nvPicPr>
          <p:cNvPr id="8" name="图片 7" descr="green-check-icon-png-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878580"/>
            <a:ext cx="981710" cy="981710"/>
          </a:xfrm>
          <a:prstGeom prst="rect">
            <a:avLst/>
          </a:prstGeom>
        </p:spPr>
      </p:pic>
      <p:pic>
        <p:nvPicPr>
          <p:cNvPr id="9" name="图片 8" descr="x-icon-png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965" y="4053205"/>
            <a:ext cx="614045" cy="614045"/>
          </a:xfrm>
          <a:prstGeom prst="rect">
            <a:avLst/>
          </a:prstGeom>
        </p:spPr>
      </p:pic>
      <p:pic>
        <p:nvPicPr>
          <p:cNvPr id="5" name="图片 4" descr="x-icon-png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390" y="4044315"/>
            <a:ext cx="614045" cy="61404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 rot="1800000">
            <a:off x="2098040" y="2767965"/>
            <a:ext cx="5828665" cy="1478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>
                <a:solidFill>
                  <a:schemeClr val="accent2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这就能达成目标了吗？</a:t>
            </a:r>
            <a:endParaRPr lang="zh-CN" altLang="en-US" sz="4800">
              <a:solidFill>
                <a:schemeClr val="accent2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4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8210" y="2418715"/>
            <a:ext cx="4768215" cy="1120140"/>
          </a:xfrm>
        </p:spPr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视图可视化开发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收益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8210" y="2418715"/>
            <a:ext cx="4768215" cy="1120140"/>
          </a:xfrm>
        </p:spPr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视图可视化开发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收益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2815" y="1757045"/>
            <a:ext cx="28536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HTML/CSS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技能零要求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60620" y="1590040"/>
            <a:ext cx="32219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JS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编码技能要求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很低很低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...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2740" y="4551045"/>
            <a:ext cx="47161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模板化的开发方式让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开发过程成为流水线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14345" y="695325"/>
            <a:ext cx="31159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解决组件到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的最后一公里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09545" y="5245735"/>
            <a:ext cx="60877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代码自动生成：工具将开发者填写的业务逻辑片段串成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44600" y="575056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自动植入埋点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81700" y="402590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一键测试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47845" y="6054725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自动生成部分自动化测试代码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38060" y="439420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一键发布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1440000">
            <a:off x="67945" y="3244850"/>
            <a:ext cx="34410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妹子的输出成为开发者的输入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 rot="19860000">
            <a:off x="6948170" y="291465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开发能力开放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7" grpId="0"/>
      <p:bldP spid="13" grpId="0"/>
      <p:bldP spid="6" grpId="0"/>
      <p:bldP spid="9" grpId="0"/>
      <p:bldP spid="14" grpId="0"/>
      <p:bldP spid="10" grpId="0"/>
      <p:bldP spid="12" grpId="0"/>
      <p:bldP spid="8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8210" y="2418715"/>
            <a:ext cx="4768215" cy="1120140"/>
          </a:xfrm>
        </p:spPr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视图可视化开发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挑战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574675" y="1160780"/>
            <a:ext cx="8164195" cy="1952625"/>
          </a:xfrm>
        </p:spPr>
        <p:txBody>
          <a:bodyPr/>
          <a:p>
            <a:pPr algn="l"/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（开发可视化工具）这条路上尸骨累累，</a:t>
            </a:r>
            <a:b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甚至有很多连痕迹都没有留下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647190" y="3897630"/>
            <a:ext cx="7337425" cy="1379220"/>
          </a:xfrm>
        </p:spPr>
        <p:txBody>
          <a:bodyPr/>
          <a:p>
            <a:pPr algn="r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—— 侯振宇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（支付宝金蝉主要作者）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http://www.cnblogs.com/sskyy/p/6496287.html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2" name="表格 211"/>
          <p:cNvGraphicFramePr/>
          <p:nvPr/>
        </p:nvGraphicFramePr>
        <p:xfrm>
          <a:off x="19685" y="71120"/>
          <a:ext cx="9105265" cy="672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35"/>
                <a:gridCol w="2156460"/>
                <a:gridCol w="1300480"/>
                <a:gridCol w="1301115"/>
                <a:gridCol w="1300480"/>
                <a:gridCol w="1301115"/>
                <a:gridCol w="1300480"/>
              </a:tblGrid>
              <a:tr h="1036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#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名称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布局能力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静态结构</a:t>
                      </a:r>
                      <a:endParaRPr 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编辑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交互逻辑</a:t>
                      </a:r>
                      <a:endParaRPr 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编辑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扩展性</a:t>
                      </a:r>
                      <a:endParaRPr lang="zh-CN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endParaRPr lang="zh-CN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综合评价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/>
                </a:tc>
              </a:tr>
              <a:tr h="473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hlinkClick r:id="rId1" action="ppaction://hlinkfile"/>
                        </a:rPr>
                        <a:t>飞冰</a:t>
                      </a: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（阿里）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纯手工编码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企业级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hlinkClick r:id="rId2" action="ppaction://hlinkfile"/>
                        </a:rPr>
                        <a:t>Vue-design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hlinkClick r:id="rId2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>
                        <a:solidFill>
                          <a:schemeClr val="accent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玩具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hlinkClick r:id="rId3"/>
                        </a:rPr>
                        <a:t>vvveb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hlinkClick r:id="rId3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玩具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hlinkClick r:id="rId4"/>
                        </a:rPr>
                        <a:t>ih5</a:t>
                      </a: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百度）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★★★★★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企业级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hlinkClick r:id="rId5" action="ppaction://hlinkfile"/>
                        </a:rPr>
                        <a:t>Vue-Layout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hlinkClick r:id="rId5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玩具都不算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473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hlinkClick r:id="rId6"/>
                        </a:rPr>
                        <a:t>gen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hlinkClick r:id="rId6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玩具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latin typeface="微软雅黑" panose="020B0503020204020204" charset="-122"/>
                          <a:ea typeface="微软雅黑" panose="020B0503020204020204" charset="-122"/>
                          <a:hlinkClick r:id="rId7" action="ppaction://hlinkfile"/>
                        </a:rPr>
                        <a:t>pri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  <a:hlinkClick r:id="rId7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玩具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hlinkClick r:id="rId8" action="ppaction://hlinkfile"/>
                        </a:rPr>
                        <a:t>pipeline-editor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hlinkClick r:id="rId8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玩具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  <a:hlinkClick r:id="rId9" action="ppaction://hlinkfile"/>
                        </a:rPr>
                        <a:t>esview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  <a:hlinkClick r:id="rId9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玩具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hlinkClick r:id="rId10" action="ppaction://hlinkfile"/>
                        </a:rPr>
                        <a:t>X-Page-Editor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hlinkClick r:id="rId10" action="ppaction://hlinkfile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accent4"/>
                          </a:solidFill>
                        </a:rPr>
                        <a:t>★★</a:t>
                      </a:r>
                      <a:endParaRPr lang="zh-CN" altLang="en-US" sz="16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玩具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11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zh-CN" sz="2000">
                          <a:latin typeface="微软雅黑" panose="020B0503020204020204" charset="-122"/>
                          <a:ea typeface="微软雅黑" panose="020B0503020204020204" charset="-122"/>
                          <a:hlinkClick r:id="rId11"/>
                        </a:rPr>
                        <a:t>金蝉</a:t>
                      </a:r>
                      <a:r>
                        <a:rPr lang="zh-CN" altLang="zh-CN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zh-CN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支付宝</a:t>
                      </a:r>
                      <a:r>
                        <a:rPr lang="zh-CN" altLang="zh-CN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??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??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纯手工编码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??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应用级</a:t>
                      </a:r>
                      <a:r>
                        <a:rPr lang="en-US" altLang="zh-CN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?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12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zh-CN" sz="2000">
                          <a:latin typeface="微软雅黑" panose="020B0503020204020204" charset="-122"/>
                          <a:ea typeface="微软雅黑" panose="020B0503020204020204" charset="-122"/>
                          <a:hlinkClick r:id="rId12" action="ppaction://hlinkfile"/>
                        </a:rPr>
                        <a:t>乐高</a:t>
                      </a:r>
                      <a:r>
                        <a:rPr lang="zh-CN" altLang="zh-CN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zh-CN" altLang="zh-CN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美团）</a:t>
                      </a:r>
                      <a:endParaRPr lang="zh-CN" altLang="zh-CN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??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??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纯手工编码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??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企业级</a:t>
                      </a:r>
                      <a:r>
                        <a:rPr lang="en-US" altLang="zh-CN" sz="2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?</a:t>
                      </a:r>
                      <a:endParaRPr lang="en-US" altLang="zh-CN" sz="2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8210" y="2418715"/>
            <a:ext cx="4768215" cy="1120140"/>
          </a:xfrm>
        </p:spPr>
        <p:txBody>
          <a:bodyPr>
            <a:normAutofit/>
          </a:bodyPr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视图可视化开发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8755" y="4603750"/>
            <a:ext cx="62077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ny one can be a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eb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pplication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eveloper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xpert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9230" y="4587875"/>
            <a:ext cx="3975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endParaRPr lang="en-US" altLang="zh-CN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78530" y="4587875"/>
            <a:ext cx="4927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</a:t>
            </a:r>
            <a:endParaRPr lang="en-US" altLang="zh-CN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33215" y="4587875"/>
            <a:ext cx="3975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endParaRPr lang="en-US" altLang="zh-CN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90845" y="4587875"/>
            <a:ext cx="4152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</a:t>
            </a:r>
            <a:endParaRPr lang="en-US" altLang="zh-CN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41795" y="4587875"/>
            <a:ext cx="3505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endParaRPr lang="en-US" altLang="zh-CN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8210" y="2418715"/>
            <a:ext cx="4768215" cy="1120140"/>
          </a:xfrm>
        </p:spPr>
        <p:txBody>
          <a:bodyPr>
            <a:normAutofit fontScale="90000"/>
          </a:bodyPr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设计理念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设计理念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01235"/>
          </a:xfrm>
        </p:spPr>
        <p:txBody>
          <a:bodyPr>
            <a:norm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面向组件，而非面向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我们认为，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HTML+CSS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的灵活性和可能性是无法抽象的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，任何尝试对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HTML+CSS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做出抽象的可视化工具必然走入两个死路：一是变得极其复杂，失去了快速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简单的可视化工具没有任何价值；另一个死路是可用性严重下降，只能当做玩具玩玩。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类似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Jigsaw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这样的组件集，已经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的细节做了最大程度上的屏蔽，并通过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的方式将少量关键细节暴露出来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，外部通过操作这些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来控制组件的行为。对这些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做抽象则简单许多，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正是在这个层面上做抽象的，这样既避免陷入过多细节，又借助组件的能力提升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自己的可用性。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设计理念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35755"/>
          </a:xfrm>
        </p:spPr>
        <p:txBody>
          <a:bodyPr>
            <a:normAutofit/>
          </a:bodyPr>
          <a:p>
            <a:pPr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拥抱市面上所有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Angular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组件集；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Jigsaw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只是默认的，并非不可替代；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我们在Awade与组件集之间加入了一层meta，它是任何组件用法与功能的抽象，是组件与Awade之间的纽带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1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凡是有正确meta的组件，都可以被Awade识别和使用；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设计理念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35755"/>
          </a:xfrm>
        </p:spPr>
        <p:txBody>
          <a:bodyPr>
            <a:normAutofit/>
          </a:bodyPr>
          <a:p>
            <a:pPr>
              <a:lnSpc>
                <a:spcPct val="11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前后端一体化的开发模式，支持一键式调用模型化的数据、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普通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Rest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服务数据、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支持直接编码提取、加工数据；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支持一键式数据服务打桩，让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应用的开发与后台解耦，实现并行甚至提前开发；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拥抱垂直式的特性切分与开发模式：使用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开发，人人都是全栈工程师；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设计理念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35755"/>
          </a:xfrm>
        </p:spPr>
        <p:txBody>
          <a:bodyPr>
            <a:normAutofit/>
          </a:bodyPr>
          <a:p>
            <a:pPr>
              <a:lnSpc>
                <a:spcPct val="11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自定义插件，用于提供新组件、覆盖内置组件、提供新的数据源、或者对已有数据源提供更易用的配置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UI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8210" y="2418715"/>
            <a:ext cx="4768215" cy="1120140"/>
          </a:xfrm>
        </p:spPr>
        <p:txBody>
          <a:bodyPr>
            <a:normAutofit fontScale="90000"/>
          </a:bodyPr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实现原理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燕尾形箭头 16"/>
          <p:cNvSpPr/>
          <p:nvPr/>
        </p:nvSpPr>
        <p:spPr>
          <a:xfrm>
            <a:off x="719455" y="4215765"/>
            <a:ext cx="7967980" cy="81407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上弧形箭头 14"/>
          <p:cNvSpPr/>
          <p:nvPr/>
        </p:nvSpPr>
        <p:spPr>
          <a:xfrm>
            <a:off x="750570" y="1045845"/>
            <a:ext cx="7905750" cy="14706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8210" y="2418715"/>
            <a:ext cx="4768215" cy="1120140"/>
          </a:xfrm>
        </p:spPr>
        <p:txBody>
          <a:bodyPr>
            <a:normAutofit fontScale="90000"/>
          </a:bodyPr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主要功能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1790" y="241871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静态布局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92655" y="104584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实时编译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79875" y="81153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动态渲染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49925" y="104584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所见即所得调试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8655" y="165862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数据与交互配置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0" y="165862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全功能预览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33005" y="241871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一键式发布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09345" y="443865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结构树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72995" y="443865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模块管理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5245" y="443865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路由管理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7495" y="443865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组件管理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49745" y="443865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静态资源管理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4" grpId="0"/>
      <p:bldP spid="5" grpId="0"/>
      <p:bldP spid="6" grpId="0"/>
      <p:bldP spid="7" grpId="0"/>
      <p:bldP spid="8" grpId="0"/>
      <p:bldP spid="15" grpId="0" animBg="1"/>
      <p:bldP spid="10" grpId="0"/>
      <p:bldP spid="11" grpId="0"/>
      <p:bldP spid="12" grpId="0"/>
      <p:bldP spid="13" grpId="0"/>
      <p:bldP spid="14" grpId="0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实现原理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75530"/>
          </a:xfrm>
        </p:spPr>
        <p:txBody>
          <a:bodyPr>
            <a:normAutofit fontScale="90000"/>
          </a:bodyPr>
          <a:p>
            <a:pPr>
              <a:lnSpc>
                <a:spcPct val="11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静态布局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网格化平铺容器，开发者根据业务需要添加新组件，或者拖拽网格中的组件修改他们的相对位置；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内部利用独创的算法，根据各个组件的相对位置，计算并生成最佳的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布局代码，可支持水平、垂直方向上的响应性；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网格中，固定将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8px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作为最小单位，组件的位置与尺寸均为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8px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的整数倍；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这个过程对开发者的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技术的要求是：零；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实现原理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35755"/>
          </a:xfrm>
        </p:spPr>
        <p:txBody>
          <a:bodyPr>
            <a:normAutofit/>
          </a:bodyPr>
          <a:p>
            <a:pPr>
              <a:lnSpc>
                <a:spcPct val="11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静态布局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每个容器类组件中各有一个独立的网格，并提供独立布局能力；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容器类组件是实现页面布局功能的最最高难度所在；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每个容器都是一个爹，谁都惹不起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实现原理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35755"/>
          </a:xfrm>
        </p:spPr>
        <p:txBody>
          <a:bodyPr>
            <a:normAutofit/>
          </a:bodyPr>
          <a:p>
            <a:pPr>
              <a:lnSpc>
                <a:spcPct val="11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AI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布局？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直接将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Ux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妹子做好的原型图导入到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中，通过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AI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算法将原型图中的组件的类型、位置、尺寸识别出来，在利用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的布局算法，自动生成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HTML/CSS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实现原理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44085"/>
          </a:xfrm>
        </p:spPr>
        <p:txBody>
          <a:bodyPr>
            <a:normAutofit lnSpcReduction="20000"/>
          </a:bodyPr>
          <a:p>
            <a:pPr>
              <a:lnSpc>
                <a:spcPct val="11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数据与交互配置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从组件的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meta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中读出当前组件所支持的属性、事件；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开发者根据业务需要挑选所需的属性、事件进行配置；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根据配置直接生成代码；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这里要求开发者对组件的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有一定的了解、且有一定的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编码能力，弱化编码能力要求是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主要的持续优化方向之一；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实现原理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44085"/>
          </a:xfrm>
        </p:spPr>
        <p:txBody>
          <a:bodyPr>
            <a:normAutofit/>
          </a:bodyPr>
          <a:p>
            <a:pPr>
              <a:lnSpc>
                <a:spcPct val="11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实时编译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的编译过程非常复杂，完整的编译过程至少需要花一整天才能讲透；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关键环节：</a:t>
            </a:r>
            <a:b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SVD -&gt; Typescript -&gt; Javascript -&gt; Angular Component Factory -&gt; DOM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自研编译器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各个开源编译器交织混合使用；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853055"/>
            <a:ext cx="6858000" cy="1151255"/>
          </a:xfrm>
        </p:spPr>
        <p:txBody>
          <a:bodyPr/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人不够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0790" y="13862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人数不够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37990" y="10179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技能不足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63640" y="125285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培养缓慢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04340" y="235966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流失严重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8500" y="199136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招聘困难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35270" y="181292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坑空等萝卜</a:t>
            </a:r>
            <a:endParaRPr lang="zh-CN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3440" y="430784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89405" y="354774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18275" y="370459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需求复杂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54145" y="480949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需求多变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92445" y="444119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定制性强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13475" y="2608580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团队间难以相互支援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6" grpId="0"/>
      <p:bldP spid="11" grpId="0"/>
      <p:bldP spid="10" grpId="0"/>
      <p:bldP spid="12" grpId="0"/>
      <p:bldP spid="14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实现原理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44085"/>
          </a:xfrm>
        </p:spPr>
        <p:txBody>
          <a:bodyPr>
            <a:normAutofit/>
          </a:bodyPr>
          <a:p>
            <a:pPr>
              <a:lnSpc>
                <a:spcPct val="11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动态渲染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Angular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的动态渲染器将编译好的组件实时渲染出来，从而实现了所见即所得的开发体验；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一个普通尺寸的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从编译到渲染出来，大约是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300~500ms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左右，比传统的方式快了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2~3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倍；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实现原理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44085"/>
          </a:xfrm>
        </p:spPr>
        <p:txBody>
          <a:bodyPr>
            <a:normAutofit/>
          </a:bodyPr>
          <a:p>
            <a:pPr>
              <a:lnSpc>
                <a:spcPct val="11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预览与发布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编译过程推送到服务端进程，完全使用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Angular Cli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工具编译，以确保预览可以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100%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还原实际效果；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发布过程与预览相似，只是加入了各种编译优化参数，一键式发布出适合生产环境使用的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暂未实现热发布；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实现原理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44085"/>
          </a:xfrm>
        </p:spPr>
        <p:txBody>
          <a:bodyPr>
            <a:normAutofit lnSpcReduction="20000"/>
          </a:bodyPr>
          <a:p>
            <a:pPr>
              <a:lnSpc>
                <a:spcPct val="11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结构树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轴为视角提供当前模块的概要结构，提供当前模块所包含组件的快速导航能力；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相对的，网格上提供的是以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Z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轴为视角的组件视图，此视角与运行时的视角一致；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开发时，必须同时使用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轴、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Z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轴视角才能管理好组件；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不需要开发者了解这些知识，这点很重要；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实现原理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44085"/>
          </a:xfrm>
        </p:spPr>
        <p:txBody>
          <a:bodyPr>
            <a:normAutofit lnSpcReduction="20000"/>
          </a:bodyPr>
          <a:p>
            <a:pPr>
              <a:lnSpc>
                <a:spcPct val="11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模块管理、路由管理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模块管理提供了多模块切分能力，目的是将任意复杂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化整为零；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路由管理则在运行时提供了状态切换的能力，将开发时被切碎了的状态根据业务需要串联起来；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实现原理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35680"/>
          </a:xfrm>
        </p:spPr>
        <p:txBody>
          <a:bodyPr>
            <a:normAutofit lnSpcReduction="20000"/>
          </a:bodyPr>
          <a:p>
            <a:pPr>
              <a:lnSpc>
                <a:spcPct val="11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组件管理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一切能力的源头，没有了组件，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啥都做不了；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但是实现上，组件管理器仅仅是一个归类了的列表，仅此而已；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实现原理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35680"/>
          </a:xfrm>
        </p:spPr>
        <p:txBody>
          <a:bodyPr>
            <a:normAutofit lnSpcReduction="20000"/>
          </a:bodyPr>
          <a:p>
            <a:pPr>
              <a:lnSpc>
                <a:spcPct val="11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静态资源管理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提供外部静态资源（图片、静态数据等）的导入、调整、删除等；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悄悄抹平了运行时与设计时静态资源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的差异；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19560000">
            <a:off x="4766310" y="5248275"/>
            <a:ext cx="3727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妹子们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输出的原型直接当代码用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 rot="20280000">
            <a:off x="1650365" y="882650"/>
            <a:ext cx="27501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是人就能开发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 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 rot="20280000">
            <a:off x="4187190" y="882650"/>
            <a:ext cx="3736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会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if else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就能开发复杂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 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 rot="19320000">
            <a:off x="530860" y="2469515"/>
            <a:ext cx="3383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看看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demo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，看看视频就能上手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 rot="2220000">
            <a:off x="5563235" y="2854960"/>
            <a:ext cx="3786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新手三五天就能上手开发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 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 rot="21120000">
            <a:off x="4780915" y="4065905"/>
            <a:ext cx="32727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用户当场确认效果，减少反复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 rot="1800000">
            <a:off x="1159510" y="5462270"/>
            <a:ext cx="2731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用户自己拖出想要的效果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 rot="840000">
            <a:off x="704215" y="4499610"/>
            <a:ext cx="4138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与用户确认需求时，直接拖出实际效果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图片 7" descr="green-check-icon-png-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4540" y="638810"/>
            <a:ext cx="981710" cy="981710"/>
          </a:xfrm>
          <a:prstGeom prst="rect">
            <a:avLst/>
          </a:prstGeom>
        </p:spPr>
      </p:pic>
      <p:pic>
        <p:nvPicPr>
          <p:cNvPr id="10" name="图片 9" descr="green-check-icon-png-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2210" y="638810"/>
            <a:ext cx="981710" cy="981710"/>
          </a:xfrm>
          <a:prstGeom prst="rect">
            <a:avLst/>
          </a:prstGeom>
        </p:spPr>
      </p:pic>
      <p:pic>
        <p:nvPicPr>
          <p:cNvPr id="11" name="图片 10" descr="green-check-icon-png-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5425" y="2218055"/>
            <a:ext cx="981710" cy="981710"/>
          </a:xfrm>
          <a:prstGeom prst="rect">
            <a:avLst/>
          </a:prstGeom>
        </p:spPr>
      </p:pic>
      <p:pic>
        <p:nvPicPr>
          <p:cNvPr id="12" name="图片 11" descr="green-check-icon-png-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650" y="1937385"/>
            <a:ext cx="981710" cy="981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" grpId="0"/>
      <p:bldP spid="17" grpId="0"/>
      <p:bldP spid="9" grpId="0"/>
      <p:bldP spid="20" grpId="0"/>
      <p:bldP spid="19" grpId="0"/>
      <p:bldP spid="13" grpId="0"/>
      <p:bldP spid="14" grpId="1"/>
      <p:bldP spid="15" grpId="1"/>
      <p:bldP spid="7" grpId="1"/>
      <p:bldP spid="17" grpId="1"/>
      <p:bldP spid="9" grpId="1"/>
      <p:bldP spid="20" grpId="1"/>
      <p:bldP spid="19" grpId="1"/>
      <p:bldP spid="13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41065" y="2823210"/>
            <a:ext cx="2261870" cy="1211580"/>
          </a:xfrm>
        </p:spPr>
        <p:txBody>
          <a:bodyPr/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小结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41065" y="2823210"/>
            <a:ext cx="2261870" cy="1211580"/>
          </a:xfrm>
        </p:spPr>
        <p:txBody>
          <a:bodyPr/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小结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05915" y="2110740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人不够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30850" y="1788795"/>
            <a:ext cx="2672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组件化、模型化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9390" y="4412615"/>
            <a:ext cx="3677285" cy="891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还不够！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任何人三五天要能上手开发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应用！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82920" y="4112260"/>
            <a:ext cx="2672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开发过程可视化</a:t>
            </a:r>
            <a:endParaRPr lang="zh-CN" altLang="zh-CN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34250" y="537019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傻瓜化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863715" y="481901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自动化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995035" y="518731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模板化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3" grpId="0"/>
      <p:bldP spid="4" grpId="0"/>
      <p:bldP spid="12" grpId="0"/>
      <p:bldP spid="14" grpId="0"/>
      <p:bldP spid="15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853055"/>
            <a:ext cx="6858000" cy="1151255"/>
          </a:xfrm>
        </p:spPr>
        <p:txBody>
          <a:bodyPr/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理想中的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rot="19560000">
            <a:off x="4816475" y="5503545"/>
            <a:ext cx="3727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妹子们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输出的原型直接当代码用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 rot="20280000">
            <a:off x="1650365" y="882650"/>
            <a:ext cx="27501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是人就能开发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 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 rot="21060000">
            <a:off x="4549140" y="816610"/>
            <a:ext cx="3736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会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if else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就能开发复杂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 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 rot="19320000">
            <a:off x="530860" y="2469515"/>
            <a:ext cx="3383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看看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demo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，看看视频就能上手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 rot="2220000">
            <a:off x="5440045" y="2569210"/>
            <a:ext cx="3786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新手三五天就能上手开发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 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 rot="840000">
            <a:off x="704215" y="4499610"/>
            <a:ext cx="4138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与用户确认需求时，直接拖出实际效果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 rot="21120000">
            <a:off x="4780915" y="4065905"/>
            <a:ext cx="32727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用户当场确认效果，减少反复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 rot="1800000">
            <a:off x="1407795" y="5683885"/>
            <a:ext cx="2731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用户自己拖出想要的效果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  <p:bldP spid="8" grpId="0"/>
      <p:bldP spid="9" grpId="0"/>
      <p:bldP spid="10" grpId="0"/>
      <p:bldP spid="11" grpId="0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41065" y="3431540"/>
            <a:ext cx="2261870" cy="1211580"/>
          </a:xfrm>
        </p:spPr>
        <p:txBody>
          <a:bodyPr>
            <a:normAutofit fontScale="90000"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问与答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5512" t="862"/>
          <a:stretch>
            <a:fillRect/>
          </a:stretch>
        </p:blipFill>
        <p:spPr>
          <a:xfrm>
            <a:off x="1717040" y="363855"/>
            <a:ext cx="2270760" cy="2332355"/>
          </a:xfrm>
          <a:prstGeom prst="rect">
            <a:avLst/>
          </a:prstGeom>
        </p:spPr>
      </p:pic>
      <p:pic>
        <p:nvPicPr>
          <p:cNvPr id="4" name="图片 3" descr="15439046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498" y="459105"/>
            <a:ext cx="2141855" cy="21418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16735" y="2639695"/>
            <a:ext cx="1888490" cy="5651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我个人微信  欢迎交流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备注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Awade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58995" y="2639695"/>
            <a:ext cx="3324860" cy="5461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https://github.com/rdkmaster/jigsaw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帮忙点个星！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手段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51860" y="3510280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如何解决这些问题？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手段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84730" y="151384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69000" y="169481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数据模型化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72870" y="294322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开发过程可视化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60900" y="484822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开发过程傻瓜化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65520" y="36893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开发过程自动化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56130" y="432879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开发过程模板化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555" y="2390140"/>
            <a:ext cx="3311525" cy="1120140"/>
          </a:xfrm>
        </p:spPr>
        <p:txBody>
          <a:bodyPr/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收益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830580" y="51689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统一的技术栈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916555" y="2390140"/>
            <a:ext cx="3311525" cy="1120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3786505" y="3425190"/>
            <a:ext cx="1570990" cy="96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收益</a:t>
            </a:r>
            <a:endParaRPr lang="zh-CN" altLang="zh-CN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2425" y="3510280"/>
            <a:ext cx="32124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成果在最细粒度层面上落地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65705" y="111506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统一的功能封装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68215" y="605155"/>
            <a:ext cx="16935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统一的组件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23155" y="130619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统一的交互过程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06235" y="746760"/>
            <a:ext cx="18808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统一的知识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技能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6170" y="1865630"/>
            <a:ext cx="15640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风格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24320" y="204089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统一换肤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7095" y="256921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消除重复造轮子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86505" y="186563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统一的开发流程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61760" y="2766060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统一的前后端接口调用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49290" y="351028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统一的数据结构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56960" y="4483735"/>
            <a:ext cx="1299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Bug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68215" y="485203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统一的合规治理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6245" y="4394200"/>
            <a:ext cx="36696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妹子们不再需要与所有团队对接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43495" y="411543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统一的坑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357495" y="5412105"/>
            <a:ext cx="3383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组件团队永远是问题的最后一桶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64180" y="5972175"/>
            <a:ext cx="3427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开发专家都沉淀在组件团队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2445" y="5680075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组件团队成为黄埔军校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4540" y="5043805"/>
            <a:ext cx="38982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妹子们专注于设计，无需担忧落地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24865" y="50927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统一的技术栈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758055" y="484187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统一的合规治理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09905" y="5669915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组件团队成为黄埔军校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46" grpId="0"/>
      <p:bldP spid="48" grpId="0"/>
      <p:bldP spid="4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4632</Words>
  <Application>WPS 演示</Application>
  <PresentationFormat>宽屏</PresentationFormat>
  <Paragraphs>741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Paint.Picture</vt:lpstr>
      <vt:lpstr>Paint.Picture</vt:lpstr>
      <vt:lpstr>Paint.Picture</vt:lpstr>
      <vt:lpstr>Paint.Picture</vt:lpstr>
      <vt:lpstr>Paint.Picture</vt:lpstr>
      <vt:lpstr>让任何人迅速成为Web开发者 用技术手段解决人力资源问题</vt:lpstr>
      <vt:lpstr>内容提要</vt:lpstr>
      <vt:lpstr>背景</vt:lpstr>
      <vt:lpstr>人不够</vt:lpstr>
      <vt:lpstr>理想中的</vt:lpstr>
      <vt:lpstr>手段</vt:lpstr>
      <vt:lpstr>手段</vt:lpstr>
      <vt:lpstr>前端组件化</vt:lpstr>
      <vt:lpstr>PowerPoint 演示文稿</vt:lpstr>
      <vt:lpstr>前端组件化</vt:lpstr>
      <vt:lpstr>前端组件化</vt:lpstr>
      <vt:lpstr>前端组件化</vt:lpstr>
      <vt:lpstr>前端组件化</vt:lpstr>
      <vt:lpstr>前端组件化</vt:lpstr>
      <vt:lpstr>数据模型化</vt:lpstr>
      <vt:lpstr>数据模型化</vt:lpstr>
      <vt:lpstr>数据模型化</vt:lpstr>
      <vt:lpstr>数据模型化 - Pluto</vt:lpstr>
      <vt:lpstr>数据模型化 - Pluto</vt:lpstr>
      <vt:lpstr>数据模型化 - Pluto</vt:lpstr>
      <vt:lpstr>Web应用恒等式</vt:lpstr>
      <vt:lpstr>视图可视化开发</vt:lpstr>
      <vt:lpstr>视图可视化开发</vt:lpstr>
      <vt:lpstr>视图可视化开发</vt:lpstr>
      <vt:lpstr>（开发可视化工具）这条路上尸骨累累， 甚至有很多连痕迹都没有留下</vt:lpstr>
      <vt:lpstr>PowerPoint 演示文稿</vt:lpstr>
      <vt:lpstr>视图可视化开发</vt:lpstr>
      <vt:lpstr>Awade 设计理念</vt:lpstr>
      <vt:lpstr>Awade 设计理念</vt:lpstr>
      <vt:lpstr>Awade 设计理念</vt:lpstr>
      <vt:lpstr>Awade 设计理念</vt:lpstr>
      <vt:lpstr>Awade 设计理念</vt:lpstr>
      <vt:lpstr>Awade 实现原理</vt:lpstr>
      <vt:lpstr>Awade 主要功能</vt:lpstr>
      <vt:lpstr>Awade 实现原理</vt:lpstr>
      <vt:lpstr>Awade 实现原理</vt:lpstr>
      <vt:lpstr>Awade 实现原理</vt:lpstr>
      <vt:lpstr>Awade 实现原理</vt:lpstr>
      <vt:lpstr>Awade 实现原理</vt:lpstr>
      <vt:lpstr>Awade 实现原理</vt:lpstr>
      <vt:lpstr>Awade 实现原理</vt:lpstr>
      <vt:lpstr>Awade 实现原理</vt:lpstr>
      <vt:lpstr>Awade 实现原理</vt:lpstr>
      <vt:lpstr>Awade 实现原理</vt:lpstr>
      <vt:lpstr>Awade 实现原理</vt:lpstr>
      <vt:lpstr>效果</vt:lpstr>
      <vt:lpstr>效果</vt:lpstr>
      <vt:lpstr>小结</vt:lpstr>
      <vt:lpstr>小结</vt:lpstr>
      <vt:lpstr>问与答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10045812</cp:lastModifiedBy>
  <cp:revision>230</cp:revision>
  <dcterms:created xsi:type="dcterms:W3CDTF">2018-11-29T02:10:00Z</dcterms:created>
  <dcterms:modified xsi:type="dcterms:W3CDTF">2018-12-05T10:01:51Z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2052-10.8.2.6613</vt:lpwstr>
  </property>
</Properties>
</file>