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3" r:id="rId5"/>
    <p:sldId id="265" r:id="rId6"/>
    <p:sldId id="271" r:id="rId7"/>
    <p:sldId id="267" r:id="rId8"/>
    <p:sldId id="272" r:id="rId9"/>
    <p:sldId id="268" r:id="rId10"/>
    <p:sldId id="266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69" r:id="rId19"/>
    <p:sldId id="283" r:id="rId20"/>
    <p:sldId id="264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113F4E"/>
    <a:srgbClr val="68646C"/>
    <a:srgbClr val="55C0AF"/>
    <a:srgbClr val="5DA2B1"/>
    <a:srgbClr val="3F8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-108" y="-1554"/>
      </p:cViewPr>
      <p:guideLst>
        <p:guide orient="horz" pos="217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55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CC73A6B-BB26-4B12-BFB8-2B873AE1226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E5701FA-A99B-4EA7-BD9A-49A04217BC0C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100364" y="64223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1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86BAB08-D03A-4FEF-8092-001CB785BBAB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AB37BB-E8A6-440B-8775-2A002C97BC5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1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gitee.com/zhishidiannaoka/hahashop" TargetMode="Externa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9" Type="http://schemas.openxmlformats.org/officeDocument/2006/relationships/notesSlide" Target="../notesSlides/notesSlide4.x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43.xml"/><Relationship Id="rId26" Type="http://schemas.openxmlformats.org/officeDocument/2006/relationships/tags" Target="../tags/tag42.xml"/><Relationship Id="rId25" Type="http://schemas.openxmlformats.org/officeDocument/2006/relationships/tags" Target="../tags/tag41.xml"/><Relationship Id="rId24" Type="http://schemas.openxmlformats.org/officeDocument/2006/relationships/tags" Target="../tags/tag40.xml"/><Relationship Id="rId23" Type="http://schemas.openxmlformats.org/officeDocument/2006/relationships/tags" Target="../tags/tag39.xml"/><Relationship Id="rId22" Type="http://schemas.openxmlformats.org/officeDocument/2006/relationships/tags" Target="../tags/tag38.xml"/><Relationship Id="rId21" Type="http://schemas.openxmlformats.org/officeDocument/2006/relationships/tags" Target="../tags/tag37.xml"/><Relationship Id="rId20" Type="http://schemas.openxmlformats.org/officeDocument/2006/relationships/tags" Target="../tags/tag36.xml"/><Relationship Id="rId2" Type="http://schemas.openxmlformats.org/officeDocument/2006/relationships/tags" Target="../tags/tag18.xml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hyperlink" Target="https://gitee.com/link?target=https%3A%2F%2Fapifox.com%2Fapidoc%2Fshared-78461873-8311-486a-ae3c-9dab32a3e23f%2Fapi-224359793" TargetMode="External"/><Relationship Id="rId8" Type="http://schemas.openxmlformats.org/officeDocument/2006/relationships/hyperlink" Target="https://gitee.com/zhishidiannaoka/hahashop/tree/master/hahashop-page" TargetMode="External"/><Relationship Id="rId7" Type="http://schemas.openxmlformats.org/officeDocument/2006/relationships/tags" Target="../tags/tag49.xml"/><Relationship Id="rId6" Type="http://schemas.openxmlformats.org/officeDocument/2006/relationships/hyperlink" Target="https://gitee.com/zhishidiannaoka/hahashop/blob/master/%E9%9C%80%E6%B1%82%E8%A7%84%E6%A0%BC%E8%AF%B4%E6%98%8E%E4%B9%A6%EF%BC%88%E5%8D%87%E7%BA%A7%E9%9C%80%E6%B1%82%E5%8C%85A%EF%BC%89.md" TargetMode="Externa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1" Type="http://schemas.openxmlformats.org/officeDocument/2006/relationships/notesSlide" Target="../notesSlides/notesSlide6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9" Type="http://schemas.openxmlformats.org/officeDocument/2006/relationships/hyperlink" Target="https://gitee.com/zhishidiannaoka/hahashop/blob/master/%E6%B5%8B%E8%AF%95/%E6%B5%8B%E8%AF%95%E7%94%A8%E4%BE%8B%E8%AE%BE%E8%AE%A1.docx" TargetMode="External"/><Relationship Id="rId18" Type="http://schemas.openxmlformats.org/officeDocument/2006/relationships/hyperlink" Target="https://gitee.com/zhishidiannaoka/hahashop/tree/master/hahashop-serve/src/main/resources/mybatis/mapper" TargetMode="External"/><Relationship Id="rId17" Type="http://schemas.openxmlformats.org/officeDocument/2006/relationships/hyperlink" Target="https://gitee.com/zhishidiannaoka/hahashop/blob/master/%E9%9C%80%E6%B1%82%E8%A7%84%E6%A0%BC%E8%AF%B4%E6%98%8E%E4%B9%A6%EF%BC%88%E5%8D%87%E7%BA%A7%E9%9C%80%E6%B1%82%E5%8C%85A%EF%BC%89.md#31%E6%95%B0%E6%8D%AE%E5%BA%93%E8%AE%BE%E8%AE%A1" TargetMode="External"/><Relationship Id="rId16" Type="http://schemas.openxmlformats.org/officeDocument/2006/relationships/hyperlink" Target="https://gitee.com/zhishidiannaoka/hahashop/tree/master/hahashop-serve" TargetMode="Externa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hyperlink" Target="https://gitee.com/zhishidiannaoka/hahashop/wikis/%E7%AC%AC%E4%BA%8C%E6%AC%A1%E9%98%B6%E6%AE%B5%E6%80%A7%E8%AF%84%E5%AE%A1%E6%8A%A5%E5%91%8A/%E7%AC%AC%E4%BA%8C%E6%AC%A1%E9%98%B6%E6%AE%B5%E6%80%A7%E8%AF%84%E5%AE%A1%E6%8A%A5%E5%91%8A" TargetMode="External"/><Relationship Id="rId10" Type="http://schemas.openxmlformats.org/officeDocument/2006/relationships/tags" Target="../tags/tag50.xml"/><Relationship Id="rId1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222333" y="2278927"/>
            <a:ext cx="55558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第十组汇报</a:t>
            </a:r>
            <a:endParaRPr lang="zh-CN" altLang="en-US" sz="6600" b="1" dirty="0">
              <a:solidFill>
                <a:srgbClr val="113F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914390" y="4385945"/>
            <a:ext cx="2550795" cy="299720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王恩宇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陈君熠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徐嘉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黄自丹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62388" y="1616664"/>
            <a:ext cx="3027680" cy="52197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第二次阶段性评审</a:t>
            </a:r>
            <a:endParaRPr lang="zh-CN" altLang="en-US" sz="2800" b="1" dirty="0" smtClean="0">
              <a:solidFill>
                <a:srgbClr val="113F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7"/>
          <p:cNvSpPr/>
          <p:nvPr/>
        </p:nvSpPr>
        <p:spPr>
          <a:xfrm>
            <a:off x="9156700" y="4385945"/>
            <a:ext cx="1636395" cy="299720"/>
          </a:xfrm>
          <a:prstGeom prst="roundRect">
            <a:avLst>
              <a:gd name="adj" fmla="val 0"/>
            </a:avLst>
          </a:prstGeom>
          <a:solidFill>
            <a:srgbClr val="113F4E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62420" y="3514090"/>
            <a:ext cx="4683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linkClick r:id="rId2" action="ppaction://hlinkfile"/>
              </a:rPr>
              <a:t>https://gitee.com/zhishidiannaoka/hahashop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bldLvl="0" animBg="1"/>
      <p:bldP spid="19" grpId="0"/>
      <p:bldP spid="20" grpId="0" bldLvl="0" animBg="1"/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9695" y="346139"/>
            <a:ext cx="4615815" cy="572203"/>
            <a:chOff x="956666" y="3498019"/>
            <a:chExt cx="4615815" cy="572203"/>
          </a:xfrm>
        </p:grpSpPr>
        <p:sp>
          <p:nvSpPr>
            <p:cNvPr id="8" name="TextBox 38"/>
            <p:cNvSpPr txBox="1"/>
            <p:nvPr/>
          </p:nvSpPr>
          <p:spPr>
            <a:xfrm>
              <a:off x="1135736" y="3498019"/>
              <a:ext cx="4436745" cy="521970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pPr algn="ctr"/>
              <a:r>
                <a:rPr lang="zh-CN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卖家后台系统界面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12165" y="1661795"/>
            <a:ext cx="9743440" cy="4778375"/>
            <a:chOff x="1364" y="2042"/>
            <a:chExt cx="15344" cy="752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64" y="2143"/>
              <a:ext cx="15345" cy="7424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7077" y="2042"/>
              <a:ext cx="316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操作商品界面</a:t>
              </a:r>
              <a:endParaRPr lang="zh-CN" altLang="en-US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58215" y="1522730"/>
            <a:ext cx="9913620" cy="4770120"/>
            <a:chOff x="1748" y="1993"/>
            <a:chExt cx="15612" cy="751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8" y="1993"/>
              <a:ext cx="15612" cy="7512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8072" y="1993"/>
              <a:ext cx="316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查看历史商品</a:t>
              </a:r>
              <a:endParaRPr lang="zh-CN" altLang="en-US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109980" y="1339850"/>
            <a:ext cx="10100310" cy="4857750"/>
            <a:chOff x="1748" y="2126"/>
            <a:chExt cx="15906" cy="765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8" y="2126"/>
              <a:ext cx="15906" cy="7650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8496" y="2126"/>
              <a:ext cx="220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修改密码</a:t>
              </a:r>
              <a:endParaRPr lang="zh-CN" altLang="en-US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271270" y="1203960"/>
            <a:ext cx="10224770" cy="4973320"/>
            <a:chOff x="2042" y="1944"/>
            <a:chExt cx="16102" cy="7832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2" y="1944"/>
              <a:ext cx="16102" cy="7832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8184" y="2126"/>
              <a:ext cx="412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查看注册用户信息</a:t>
              </a:r>
              <a:endParaRPr lang="zh-CN" altLang="en-US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416685" y="1021080"/>
            <a:ext cx="10260330" cy="4988560"/>
            <a:chOff x="2347" y="1698"/>
            <a:chExt cx="16158" cy="7856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7" y="1698"/>
              <a:ext cx="16159" cy="7856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7704" y="2851"/>
              <a:ext cx="508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查看该用户的购买记录</a:t>
              </a:r>
              <a:endParaRPr lang="zh-CN" altLang="en-US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591310" y="720725"/>
            <a:ext cx="10303510" cy="5182870"/>
            <a:chOff x="2506" y="1135"/>
            <a:chExt cx="16226" cy="8162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06" y="1367"/>
              <a:ext cx="16226" cy="7931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9035" y="1135"/>
              <a:ext cx="316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上传商品界面</a:t>
              </a:r>
              <a:endParaRPr lang="zh-CN" altLang="en-US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9695" y="346139"/>
            <a:ext cx="4615815" cy="572203"/>
            <a:chOff x="956666" y="3498019"/>
            <a:chExt cx="4615815" cy="572203"/>
          </a:xfrm>
        </p:grpSpPr>
        <p:sp>
          <p:nvSpPr>
            <p:cNvPr id="8" name="TextBox 38"/>
            <p:cNvSpPr txBox="1"/>
            <p:nvPr/>
          </p:nvSpPr>
          <p:spPr>
            <a:xfrm>
              <a:off x="1135736" y="3498019"/>
              <a:ext cx="4436745" cy="521970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pPr algn="ctr"/>
              <a:r>
                <a:rPr lang="zh-CN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买家个人界面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34440" y="1018540"/>
            <a:ext cx="9721850" cy="5133975"/>
            <a:chOff x="1944" y="1604"/>
            <a:chExt cx="15310" cy="808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44" y="2285"/>
              <a:ext cx="15311" cy="7404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776" y="1604"/>
              <a:ext cx="3648" cy="8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8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查看历史订单</a:t>
              </a:r>
              <a:endParaRPr lang="zh-CN" altLang="en-US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09694" y="346139"/>
            <a:ext cx="5823650" cy="572203"/>
            <a:chOff x="956666" y="3498019"/>
            <a:chExt cx="3498838" cy="572203"/>
          </a:xfrm>
        </p:grpSpPr>
        <p:sp>
          <p:nvSpPr>
            <p:cNvPr id="7" name="TextBox 38"/>
            <p:cNvSpPr txBox="1"/>
            <p:nvPr/>
          </p:nvSpPr>
          <p:spPr>
            <a:xfrm>
              <a:off x="1452757" y="3498019"/>
              <a:ext cx="3002747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cap="all" spc="6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富文本的</a:t>
              </a:r>
              <a:r>
                <a:rPr lang="en-US" altLang="zh-CN" sz="2800" b="1" cap="all" spc="6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XSS</a:t>
              </a:r>
              <a:r>
                <a:rPr lang="zh-CN" altLang="en-US" sz="2800" b="1" cap="all" spc="6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攻击预防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55" y="1110074"/>
            <a:ext cx="109344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这次给出的需求包中有</a:t>
            </a:r>
            <a:r>
              <a:rPr lang="en-US" altLang="zh-CN"/>
              <a:t>”</a:t>
            </a:r>
            <a:r>
              <a:rPr lang="zh-CN" altLang="en-US"/>
              <a:t>商品描述支持富媒体</a:t>
            </a:r>
            <a:r>
              <a:rPr lang="en-US" altLang="zh-CN"/>
              <a:t>”</a:t>
            </a:r>
            <a:r>
              <a:rPr lang="zh-CN" altLang="en-US"/>
              <a:t>，但是富媒体的展示可能会带来被</a:t>
            </a:r>
            <a:r>
              <a:rPr lang="en-US" altLang="zh-CN"/>
              <a:t>xss</a:t>
            </a:r>
            <a:r>
              <a:rPr lang="zh-CN" altLang="en-US"/>
              <a:t>攻击的风险</a:t>
            </a:r>
            <a:endParaRPr lang="en-US" altLang="zh-CN"/>
          </a:p>
          <a:p>
            <a:r>
              <a:rPr lang="zh-CN" altLang="en-US" b="1"/>
              <a:t>那什么是</a:t>
            </a:r>
            <a:r>
              <a:rPr lang="en-US" altLang="zh-CN" b="1"/>
              <a:t>xss</a:t>
            </a:r>
            <a:r>
              <a:rPr lang="zh-CN" altLang="en-US" b="1"/>
              <a:t>攻击呢，下面我给你们演示一下：</a:t>
            </a:r>
            <a:endParaRPr lang="en-US" altLang="zh-CN" b="1"/>
          </a:p>
          <a:p>
            <a:r>
              <a:rPr lang="zh-CN" altLang="en-US"/>
              <a:t>学过</a:t>
            </a:r>
            <a:r>
              <a:rPr lang="en-US" altLang="zh-CN"/>
              <a:t>js</a:t>
            </a:r>
            <a:r>
              <a:rPr lang="zh-CN" altLang="en-US"/>
              <a:t>的都知道，富文本渲染时候调用的底层</a:t>
            </a:r>
            <a:r>
              <a:rPr lang="en-US" altLang="zh-CN"/>
              <a:t>api</a:t>
            </a:r>
            <a:r>
              <a:rPr lang="zh-CN" altLang="en-US"/>
              <a:t>是</a:t>
            </a:r>
            <a:endParaRPr lang="en-US" altLang="zh-CN"/>
          </a:p>
          <a:p>
            <a:r>
              <a:rPr lang="en-US" altLang="zh-CN"/>
              <a:t>document.getElementById(‘richTextContainer’).innerHTML=richTextContent (vue</a:t>
            </a:r>
            <a:r>
              <a:rPr lang="zh-CN" altLang="en-US"/>
              <a:t>中只是被</a:t>
            </a:r>
            <a:r>
              <a:rPr lang="en-US" altLang="zh-CN"/>
              <a:t>v-html</a:t>
            </a:r>
            <a:r>
              <a:rPr lang="zh-CN" altLang="en-US"/>
              <a:t>封装了而已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但是在</a:t>
            </a:r>
            <a:r>
              <a:rPr lang="en-US" altLang="zh-CN"/>
              <a:t>richTextContent</a:t>
            </a:r>
            <a:r>
              <a:rPr lang="zh-CN" altLang="en-US"/>
              <a:t>并没有对</a:t>
            </a:r>
            <a:r>
              <a:rPr lang="en-US" altLang="zh-CN"/>
              <a:t>js</a:t>
            </a:r>
            <a:r>
              <a:rPr lang="zh-CN" altLang="en-US"/>
              <a:t>代码进行过滤，不法分子可以在其中插入一些</a:t>
            </a:r>
            <a:r>
              <a:rPr lang="en-US" altLang="zh-CN"/>
              <a:t>js</a:t>
            </a:r>
            <a:r>
              <a:rPr lang="zh-CN" altLang="en-US"/>
              <a:t>代码，比如说</a:t>
            </a:r>
            <a:endParaRPr lang="en-US" altLang="zh-CN"/>
          </a:p>
          <a:p>
            <a:r>
              <a:rPr lang="en-US" altLang="zh-CN"/>
              <a:t>&lt;p onclick=\"alert('xss')\"&gt;this is a text&lt;/p&gt;</a:t>
            </a:r>
            <a:endParaRPr lang="en-US" altLang="zh-CN"/>
          </a:p>
          <a:p>
            <a:r>
              <a:rPr lang="zh-CN" altLang="en-US"/>
              <a:t>我们来运行一下试试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19555" y="4464200"/>
            <a:ext cx="105528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我们可以看到，点击商品描述的时候成功执行了</a:t>
            </a:r>
            <a:r>
              <a:rPr lang="en-US" altLang="zh-CN"/>
              <a:t>onclick</a:t>
            </a:r>
            <a:r>
              <a:rPr lang="zh-CN" altLang="en-US"/>
              <a:t>里面的</a:t>
            </a:r>
            <a:r>
              <a:rPr lang="en-US" altLang="zh-CN"/>
              <a:t>js</a:t>
            </a:r>
            <a:r>
              <a:rPr lang="zh-CN" altLang="en-US"/>
              <a:t>方法，这就是</a:t>
            </a:r>
            <a:r>
              <a:rPr lang="en-US" altLang="zh-CN"/>
              <a:t>xss</a:t>
            </a:r>
            <a:r>
              <a:rPr lang="zh-CN" altLang="en-US"/>
              <a:t>攻击。</a:t>
            </a:r>
            <a:endParaRPr lang="en-US" altLang="zh-CN"/>
          </a:p>
          <a:p>
            <a:r>
              <a:rPr lang="en-US" altLang="zh-CN"/>
              <a:t>Xss</a:t>
            </a:r>
            <a:r>
              <a:rPr lang="zh-CN" altLang="en-US"/>
              <a:t>攻击就这？一个</a:t>
            </a:r>
            <a:r>
              <a:rPr lang="en-US" altLang="zh-CN"/>
              <a:t>alert</a:t>
            </a:r>
            <a:r>
              <a:rPr lang="zh-CN" altLang="en-US"/>
              <a:t>方法，那也没什么大不了的嘛！</a:t>
            </a:r>
            <a:endParaRPr lang="en-US" altLang="zh-CN"/>
          </a:p>
          <a:p>
            <a:r>
              <a:rPr lang="zh-CN" altLang="en-US"/>
              <a:t>不要小瞧这个</a:t>
            </a:r>
            <a:r>
              <a:rPr lang="en-US" altLang="zh-CN"/>
              <a:t>alert</a:t>
            </a:r>
            <a:r>
              <a:rPr lang="zh-CN" altLang="en-US"/>
              <a:t>，如果</a:t>
            </a:r>
            <a:r>
              <a:rPr lang="en-US" altLang="zh-CN"/>
              <a:t>alert</a:t>
            </a:r>
            <a:r>
              <a:rPr lang="zh-CN" altLang="en-US"/>
              <a:t>能被执行，那么就可以执行别的函数，比如说通过</a:t>
            </a:r>
            <a:r>
              <a:rPr lang="en-US" altLang="zh-CN"/>
              <a:t>fetch</a:t>
            </a:r>
            <a:r>
              <a:rPr lang="zh-CN" altLang="en-US"/>
              <a:t>方法发送你本地的</a:t>
            </a:r>
            <a:endParaRPr lang="en-US" altLang="zh-CN"/>
          </a:p>
          <a:p>
            <a:r>
              <a:rPr lang="en-US" altLang="zh-CN"/>
              <a:t>Token</a:t>
            </a:r>
            <a:r>
              <a:rPr lang="zh-CN" altLang="en-US"/>
              <a:t>到远端的黑客服务器，这样你的</a:t>
            </a:r>
            <a:r>
              <a:rPr lang="en-US" altLang="zh-CN"/>
              <a:t>token</a:t>
            </a:r>
            <a:r>
              <a:rPr lang="zh-CN" altLang="en-US"/>
              <a:t>就会被拿去做坏事了！</a:t>
            </a:r>
            <a:endParaRPr lang="en-US" altLang="zh-CN"/>
          </a:p>
          <a:p>
            <a:r>
              <a:rPr lang="zh-CN" altLang="en-US"/>
              <a:t>这下坏事了，这可如何是好？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49" y="3824574"/>
            <a:ext cx="6343650" cy="371475"/>
          </a:xfrm>
          <a:prstGeom prst="rect">
            <a:avLst/>
          </a:prstGeom>
        </p:spPr>
      </p:pic>
      <p:sp>
        <p:nvSpPr>
          <p:cNvPr id="14" name="箭头: 右 13"/>
          <p:cNvSpPr/>
          <p:nvPr/>
        </p:nvSpPr>
        <p:spPr>
          <a:xfrm>
            <a:off x="6540266" y="37679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682" y="2743997"/>
            <a:ext cx="2855604" cy="174695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9694" y="346139"/>
            <a:ext cx="5823650" cy="572203"/>
            <a:chOff x="956666" y="3498019"/>
            <a:chExt cx="3498838" cy="572203"/>
          </a:xfrm>
        </p:grpSpPr>
        <p:sp>
          <p:nvSpPr>
            <p:cNvPr id="3" name="TextBox 38"/>
            <p:cNvSpPr txBox="1"/>
            <p:nvPr/>
          </p:nvSpPr>
          <p:spPr>
            <a:xfrm>
              <a:off x="1452757" y="3498019"/>
              <a:ext cx="3002747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cap="all" spc="6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富文本的</a:t>
              </a:r>
              <a:r>
                <a:rPr lang="en-US" altLang="zh-CN" sz="2800" b="1" cap="all" spc="6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XSS</a:t>
              </a:r>
              <a:r>
                <a:rPr lang="zh-CN" altLang="en-US" sz="2800" b="1" cap="all" spc="6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攻击预防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875895" y="1193689"/>
            <a:ext cx="11080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好在有万能的谷歌，一搜索发现先人已经给我们造好轮子帮我们应付</a:t>
            </a:r>
            <a:r>
              <a:rPr lang="en-US" altLang="zh-CN"/>
              <a:t>xss</a:t>
            </a:r>
            <a:r>
              <a:rPr lang="zh-CN" altLang="en-US"/>
              <a:t>攻击，我们直接拿来用就可以了。</a:t>
            </a:r>
            <a:endParaRPr lang="en-US" altLang="zh-CN"/>
          </a:p>
          <a:p>
            <a:r>
              <a:rPr lang="en-US" altLang="zh-CN"/>
              <a:t>Npm</a:t>
            </a:r>
            <a:r>
              <a:rPr lang="zh-CN" altLang="en-US"/>
              <a:t>安装完对应的包之后，使用如下方法导入净化富文本的工具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895" y="2115367"/>
            <a:ext cx="5667375" cy="609600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1116283" y="30700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481" y="3140942"/>
            <a:ext cx="7429500" cy="3429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83084" y="4309672"/>
            <a:ext cx="5989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然后我们无论怎么点击，都不会那段</a:t>
            </a:r>
            <a:r>
              <a:rPr lang="en-US" altLang="zh-CN"/>
              <a:t>js</a:t>
            </a:r>
            <a:r>
              <a:rPr lang="zh-CN" altLang="en-US"/>
              <a:t>代码了，</a:t>
            </a:r>
            <a:r>
              <a:rPr lang="en-US" altLang="zh-CN"/>
              <a:t>O(∩_∩)O</a:t>
            </a:r>
            <a:endParaRPr lang="en-US" altLang="zh-CN"/>
          </a:p>
          <a:p>
            <a:r>
              <a:rPr lang="zh-CN" altLang="en-US"/>
              <a:t>这是因为这个工具它会把</a:t>
            </a:r>
            <a:r>
              <a:rPr lang="en-US" altLang="zh-CN"/>
              <a:t>js</a:t>
            </a:r>
            <a:r>
              <a:rPr lang="zh-CN" altLang="en-US"/>
              <a:t>代码都给去掉，只留下合法的</a:t>
            </a:r>
            <a:endParaRPr lang="en-US" altLang="zh-CN"/>
          </a:p>
          <a:p>
            <a:r>
              <a:rPr lang="zh-CN" altLang="en-US"/>
              <a:t>标签语言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385" y="3751995"/>
            <a:ext cx="4139828" cy="253197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9694" y="346139"/>
            <a:ext cx="5161092" cy="572203"/>
            <a:chOff x="956666" y="3498019"/>
            <a:chExt cx="3100773" cy="572203"/>
          </a:xfrm>
        </p:grpSpPr>
        <p:sp>
          <p:nvSpPr>
            <p:cNvPr id="3" name="TextBox 38"/>
            <p:cNvSpPr txBox="1"/>
            <p:nvPr/>
          </p:nvSpPr>
          <p:spPr>
            <a:xfrm>
              <a:off x="1850829" y="3498019"/>
              <a:ext cx="2206610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cap="all" spc="6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买家卖家权限控制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75895" y="1469036"/>
            <a:ext cx="9119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这次需求包中还有一条，“允许客户自由注册，包括用户名、密码、电话、默认交易地点”</a:t>
            </a:r>
            <a:endParaRPr lang="en-US" altLang="zh-CN"/>
          </a:p>
          <a:p>
            <a:r>
              <a:rPr lang="zh-CN" altLang="en-US"/>
              <a:t>还有一条，“客户登录后可以查看历史下单记录”</a:t>
            </a:r>
            <a:endParaRPr lang="en-US" altLang="zh-CN"/>
          </a:p>
          <a:p>
            <a:r>
              <a:rPr lang="zh-CN" altLang="en-US"/>
              <a:t>这下好了，有买家，也有卖家，就意味着需要做权限控制了，这里呢有两种实现的思路</a:t>
            </a:r>
            <a:endParaRPr lang="en-US" altLang="zh-CN"/>
          </a:p>
          <a:p>
            <a:r>
              <a:rPr lang="zh-CN" altLang="en-US"/>
              <a:t>第一种最简单：用户在前端选择自己的身份，然后访问不同的接口，查不同的表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35797" y="2669365"/>
            <a:ext cx="160532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买家登录接口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181148" y="2669365"/>
            <a:ext cx="115101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选择买家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42323" y="3678569"/>
            <a:ext cx="1605321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返回相关数据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181147" y="4633076"/>
            <a:ext cx="1151009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选择卖家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35797" y="4633076"/>
            <a:ext cx="160532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卖家登录接口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11" idx="3"/>
            <a:endCxn id="9" idx="1"/>
          </p:cNvCxnSpPr>
          <p:nvPr/>
        </p:nvCxnSpPr>
        <p:spPr>
          <a:xfrm>
            <a:off x="4332158" y="3126565"/>
            <a:ext cx="1103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14" idx="1"/>
          </p:cNvCxnSpPr>
          <p:nvPr/>
        </p:nvCxnSpPr>
        <p:spPr>
          <a:xfrm>
            <a:off x="4332156" y="5090276"/>
            <a:ext cx="1103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笑脸 22"/>
          <p:cNvSpPr/>
          <p:nvPr/>
        </p:nvSpPr>
        <p:spPr>
          <a:xfrm>
            <a:off x="735277" y="3678569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23" idx="6"/>
            <a:endCxn id="11" idx="1"/>
          </p:cNvCxnSpPr>
          <p:nvPr/>
        </p:nvCxnSpPr>
        <p:spPr>
          <a:xfrm flipV="1">
            <a:off x="1649677" y="3126565"/>
            <a:ext cx="1531471" cy="100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6"/>
            <a:endCxn id="13" idx="1"/>
          </p:cNvCxnSpPr>
          <p:nvPr/>
        </p:nvCxnSpPr>
        <p:spPr>
          <a:xfrm>
            <a:off x="1649677" y="4135769"/>
            <a:ext cx="1531470" cy="95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139536" y="2669365"/>
            <a:ext cx="160532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访问买家表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139536" y="4633076"/>
            <a:ext cx="160532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访问卖家表</a:t>
            </a:r>
            <a:endParaRPr lang="zh-CN" altLang="en-US"/>
          </a:p>
        </p:txBody>
      </p:sp>
      <p:cxnSp>
        <p:nvCxnSpPr>
          <p:cNvPr id="31" name="直接箭头连接符 30"/>
          <p:cNvCxnSpPr>
            <a:stCxn id="9" idx="3"/>
            <a:endCxn id="28" idx="1"/>
          </p:cNvCxnSpPr>
          <p:nvPr/>
        </p:nvCxnSpPr>
        <p:spPr>
          <a:xfrm>
            <a:off x="7041119" y="3126565"/>
            <a:ext cx="1098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3"/>
            <a:endCxn id="12" idx="1"/>
          </p:cNvCxnSpPr>
          <p:nvPr/>
        </p:nvCxnSpPr>
        <p:spPr>
          <a:xfrm>
            <a:off x="9744858" y="3126565"/>
            <a:ext cx="797465" cy="100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4" idx="3"/>
            <a:endCxn id="29" idx="1"/>
          </p:cNvCxnSpPr>
          <p:nvPr/>
        </p:nvCxnSpPr>
        <p:spPr>
          <a:xfrm>
            <a:off x="7041119" y="5090276"/>
            <a:ext cx="1098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9" idx="3"/>
            <a:endCxn id="12" idx="1"/>
          </p:cNvCxnSpPr>
          <p:nvPr/>
        </p:nvCxnSpPr>
        <p:spPr>
          <a:xfrm flipV="1">
            <a:off x="9744858" y="4135769"/>
            <a:ext cx="797465" cy="95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256474" y="5936105"/>
            <a:ext cx="1043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这样做呢是有优点的，比如说买家卖家分成不同的接口不同的表，隔离性会比较好，安全性比较高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9694" y="346139"/>
            <a:ext cx="5161092" cy="572203"/>
            <a:chOff x="956666" y="3498019"/>
            <a:chExt cx="3100773" cy="572203"/>
          </a:xfrm>
        </p:grpSpPr>
        <p:sp>
          <p:nvSpPr>
            <p:cNvPr id="3" name="TextBox 38"/>
            <p:cNvSpPr txBox="1"/>
            <p:nvPr/>
          </p:nvSpPr>
          <p:spPr>
            <a:xfrm>
              <a:off x="1850829" y="3498019"/>
              <a:ext cx="2206610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cap="all" spc="6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买家卖家权限控制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92477" y="1274537"/>
            <a:ext cx="10732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但这样子实现不利于扩展，你想想，如果未来加入了更多的角色的权限，要引入管理员之类的，那是不是得为管理员再做一个接口，再单独开一张表，这样子项目的可扩展性就会比较差</a:t>
            </a:r>
            <a:endParaRPr lang="en-US" altLang="zh-CN"/>
          </a:p>
          <a:p>
            <a:r>
              <a:rPr lang="zh-CN" altLang="en-US"/>
              <a:t>所以我们项目没有选择这一种实现方式，而是选择了另外一种思路</a:t>
            </a:r>
            <a:endParaRPr lang="zh-CN" altLang="en-US"/>
          </a:p>
        </p:txBody>
      </p:sp>
      <p:sp>
        <p:nvSpPr>
          <p:cNvPr id="7" name="笑脸 6"/>
          <p:cNvSpPr/>
          <p:nvPr/>
        </p:nvSpPr>
        <p:spPr>
          <a:xfrm>
            <a:off x="502958" y="3429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20669" y="3429000"/>
            <a:ext cx="188876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输入账号密码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7" idx="6"/>
            <a:endCxn id="8" idx="1"/>
          </p:cNvCxnSpPr>
          <p:nvPr/>
        </p:nvCxnSpPr>
        <p:spPr>
          <a:xfrm>
            <a:off x="1417358" y="3886200"/>
            <a:ext cx="303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984392" y="3429000"/>
            <a:ext cx="188876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统一登录接口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8" idx="3"/>
            <a:endCxn id="13" idx="1"/>
          </p:cNvCxnSpPr>
          <p:nvPr/>
        </p:nvCxnSpPr>
        <p:spPr>
          <a:xfrm>
            <a:off x="3609431" y="3886200"/>
            <a:ext cx="374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558576" y="2514600"/>
            <a:ext cx="188876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你是买家！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558576" y="4660133"/>
            <a:ext cx="188876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你是卖家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13" idx="3"/>
            <a:endCxn id="21" idx="1"/>
          </p:cNvCxnSpPr>
          <p:nvPr/>
        </p:nvCxnSpPr>
        <p:spPr>
          <a:xfrm flipV="1">
            <a:off x="5873154" y="2971800"/>
            <a:ext cx="68542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3"/>
            <a:endCxn id="22" idx="1"/>
          </p:cNvCxnSpPr>
          <p:nvPr/>
        </p:nvCxnSpPr>
        <p:spPr>
          <a:xfrm>
            <a:off x="5873154" y="3886200"/>
            <a:ext cx="685422" cy="1231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3"/>
          </p:cNvCxnSpPr>
          <p:nvPr/>
        </p:nvCxnSpPr>
        <p:spPr>
          <a:xfrm>
            <a:off x="8447338" y="2971800"/>
            <a:ext cx="60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054059" y="2514600"/>
            <a:ext cx="188876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返回带有买家权限的</a:t>
            </a:r>
            <a:r>
              <a:rPr lang="en-US" altLang="zh-CN"/>
              <a:t>token</a:t>
            </a:r>
            <a:r>
              <a:rPr lang="zh-CN" altLang="en-US"/>
              <a:t>，加载买家界面</a:t>
            </a: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054059" y="4660133"/>
            <a:ext cx="188876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返回带有卖家权限的</a:t>
            </a:r>
            <a:r>
              <a:rPr lang="en-US" altLang="zh-CN"/>
              <a:t>token</a:t>
            </a:r>
            <a:r>
              <a:rPr lang="zh-CN" altLang="en-US"/>
              <a:t>，并且加载卖家界面</a:t>
            </a:r>
            <a:endParaRPr lang="zh-CN" altLang="en-US"/>
          </a:p>
        </p:txBody>
      </p:sp>
      <p:cxnSp>
        <p:nvCxnSpPr>
          <p:cNvPr id="36" name="直接箭头连接符 35"/>
          <p:cNvCxnSpPr>
            <a:stCxn id="22" idx="3"/>
            <a:endCxn id="35" idx="1"/>
          </p:cNvCxnSpPr>
          <p:nvPr/>
        </p:nvCxnSpPr>
        <p:spPr>
          <a:xfrm>
            <a:off x="8447338" y="5117333"/>
            <a:ext cx="60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0090" y="4884985"/>
            <a:ext cx="4475910" cy="599643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729901" y="6026213"/>
            <a:ext cx="1073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据我所知，我们学校的教务管理系统用的也是用的这种方式区分的老师和学生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979170" y="2384425"/>
            <a:ext cx="5342255" cy="1243330"/>
            <a:chOff x="1540" y="3278"/>
            <a:chExt cx="8413" cy="1958"/>
          </a:xfrm>
        </p:grpSpPr>
        <p:sp>
          <p:nvSpPr>
            <p:cNvPr id="12" name="文本框 11"/>
            <p:cNvSpPr txBox="1"/>
            <p:nvPr/>
          </p:nvSpPr>
          <p:spPr>
            <a:xfrm>
              <a:off x="3911" y="3742"/>
              <a:ext cx="6043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未来工作计划</a:t>
              </a:r>
              <a:endParaRPr lang="zh-CN" altLang="en-US" sz="4000" b="1" spc="6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1540" y="3278"/>
              <a:ext cx="1774" cy="1958"/>
              <a:chOff x="589078" y="2173649"/>
              <a:chExt cx="1126328" cy="1243276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89078" y="2173649"/>
                <a:ext cx="1126328" cy="1243276"/>
                <a:chOff x="1950418" y="3368985"/>
                <a:chExt cx="432211" cy="477089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1950418" y="3368985"/>
                  <a:ext cx="353961" cy="353960"/>
                </a:xfrm>
                <a:prstGeom prst="rect">
                  <a:avLst/>
                </a:prstGeom>
                <a:solidFill>
                  <a:srgbClr val="113F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2082519" y="3545965"/>
                  <a:ext cx="300110" cy="300109"/>
                </a:xfrm>
                <a:prstGeom prst="rect">
                  <a:avLst/>
                </a:prstGeom>
                <a:solidFill>
                  <a:srgbClr val="55C0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907668" y="2220553"/>
                <a:ext cx="61106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5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9695" y="295974"/>
            <a:ext cx="3425147" cy="646331"/>
            <a:chOff x="956666" y="3447854"/>
            <a:chExt cx="3425147" cy="646331"/>
          </a:xfrm>
        </p:grpSpPr>
        <p:sp>
          <p:nvSpPr>
            <p:cNvPr id="8" name="TextBox 38"/>
            <p:cNvSpPr txBox="1"/>
            <p:nvPr/>
          </p:nvSpPr>
          <p:spPr>
            <a:xfrm>
              <a:off x="1581046" y="3447854"/>
              <a:ext cx="2800767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未来工作计划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THE Scenery DESIGN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795780" y="1452245"/>
            <a:ext cx="5325110" cy="4612632"/>
            <a:chOff x="9949" y="1543"/>
            <a:chExt cx="6902" cy="7264"/>
          </a:xfrm>
        </p:grpSpPr>
        <p:grpSp>
          <p:nvGrpSpPr>
            <p:cNvPr id="6" name="组合 5"/>
            <p:cNvGrpSpPr/>
            <p:nvPr/>
          </p:nvGrpSpPr>
          <p:grpSpPr>
            <a:xfrm flipH="1">
              <a:off x="9949" y="1543"/>
              <a:ext cx="6902" cy="4796"/>
              <a:chOff x="8747036" y="2319451"/>
              <a:chExt cx="2800778" cy="2710639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8747036" y="2319451"/>
                <a:ext cx="2800778" cy="2710639"/>
                <a:chOff x="812800" y="1410749"/>
                <a:chExt cx="3384329" cy="3275412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812801" y="1410749"/>
                  <a:ext cx="3384327" cy="498721"/>
                </a:xfrm>
                <a:prstGeom prst="rect">
                  <a:avLst/>
                </a:prstGeom>
                <a:solidFill>
                  <a:srgbClr val="113F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24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一、前端</a:t>
                  </a:r>
                  <a:endParaRPr lang="zh-CN" alt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Content Placeholder 2"/>
                <p:cNvSpPr txBox="1"/>
                <p:nvPr/>
              </p:nvSpPr>
              <p:spPr>
                <a:xfrm>
                  <a:off x="812801" y="2016975"/>
                  <a:ext cx="3384328" cy="694499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>
                  <a:lvl1pPr marL="0" indent="0" algn="r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accent1">
                        <a:lumMod val="75000"/>
                      </a:schemeClr>
                    </a:buClr>
                    <a:buSzPct val="145000"/>
                    <a:buFont typeface="Arial" panose="020B0604020202020204"/>
                    <a:buNone/>
                    <a:defRPr sz="2100" kern="1200" cap="none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accent1">
                        <a:lumMod val="75000"/>
                      </a:schemeClr>
                    </a:buClr>
                    <a:buSzPct val="145000"/>
                    <a:buFont typeface="Arial" panose="020B0604020202020204"/>
                    <a:buNone/>
                    <a:defRPr sz="2000" kern="1200" cap="none">
                      <a:solidFill>
                        <a:schemeClr val="tx1">
                          <a:tint val="7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accent1">
                        <a:lumMod val="75000"/>
                      </a:schemeClr>
                    </a:buClr>
                    <a:buSzPct val="145000"/>
                    <a:buFont typeface="Arial" panose="020B0604020202020204"/>
                    <a:buNone/>
                    <a:defRPr sz="1800" kern="1200" cap="none">
                      <a:solidFill>
                        <a:schemeClr val="tx1">
                          <a:tint val="7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accent1">
                        <a:lumMod val="75000"/>
                      </a:schemeClr>
                    </a:buClr>
                    <a:buSzPct val="145000"/>
                    <a:buFont typeface="Arial" panose="020B0604020202020204"/>
                    <a:buNone/>
                    <a:defRPr sz="1600" kern="1200" cap="none">
                      <a:solidFill>
                        <a:schemeClr val="tx1">
                          <a:tint val="7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accent1">
                        <a:lumMod val="75000"/>
                      </a:schemeClr>
                    </a:buClr>
                    <a:buSzPct val="145000"/>
                    <a:buFont typeface="Arial" panose="020B0604020202020204"/>
                    <a:buNone/>
                    <a:defRPr sz="1400" kern="1200" cap="none">
                      <a:solidFill>
                        <a:schemeClr val="tx1">
                          <a:tint val="7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accent1">
                        <a:lumMod val="75000"/>
                      </a:schemeClr>
                    </a:buClr>
                    <a:buSzPct val="145000"/>
                    <a:buFont typeface="Arial" panose="020B0604020202020204"/>
                    <a:buNone/>
                    <a:defRPr sz="1400" kern="1200" cap="none">
                      <a:solidFill>
                        <a:schemeClr val="tx1">
                          <a:tint val="7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accent1">
                        <a:lumMod val="75000"/>
                      </a:schemeClr>
                    </a:buClr>
                    <a:buSzPct val="145000"/>
                    <a:buFont typeface="Arial" panose="020B0604020202020204"/>
                    <a:buNone/>
                    <a:defRPr sz="1400" kern="1200" cap="none">
                      <a:solidFill>
                        <a:schemeClr val="tx1">
                          <a:tint val="7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accent1">
                        <a:lumMod val="75000"/>
                      </a:schemeClr>
                    </a:buClr>
                    <a:buSzPct val="145000"/>
                    <a:buFont typeface="Arial" panose="020B0604020202020204"/>
                    <a:buNone/>
                    <a:defRPr sz="1400" kern="1200" cap="none">
                      <a:solidFill>
                        <a:schemeClr val="tx1">
                          <a:tint val="7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accent1">
                        <a:lumMod val="75000"/>
                      </a:schemeClr>
                    </a:buClr>
                    <a:buSzPct val="145000"/>
                    <a:buFont typeface="Arial" panose="020B0604020202020204"/>
                    <a:buNone/>
                    <a:defRPr sz="1400" kern="1200" cap="none">
                      <a:solidFill>
                        <a:schemeClr val="tx1">
                          <a:tint val="7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457200" algn="just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4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-</a:t>
                  </a:r>
                  <a:r>
                    <a:rPr lang="zh-CN" altLang="en-US" sz="14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 美化前端页面</a:t>
                  </a:r>
                  <a:endPara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marL="457200" lvl="1" indent="457200" algn="just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4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完成人：王恩宇</a:t>
                  </a:r>
                  <a:endPara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" name="Content Placeholder 2"/>
                <p:cNvSpPr txBox="1"/>
                <p:nvPr/>
              </p:nvSpPr>
              <p:spPr>
                <a:xfrm>
                  <a:off x="812800" y="3296391"/>
                  <a:ext cx="3384328" cy="138977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>
                  <a:lvl1pPr marL="0" indent="0" algn="r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accent1">
                        <a:lumMod val="75000"/>
                      </a:schemeClr>
                    </a:buClr>
                    <a:buSzPct val="145000"/>
                    <a:buFont typeface="Arial" panose="020B0604020202020204"/>
                    <a:buNone/>
                    <a:defRPr sz="2100" kern="1200" cap="none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accent1">
                        <a:lumMod val="75000"/>
                      </a:schemeClr>
                    </a:buClr>
                    <a:buSzPct val="145000"/>
                    <a:buFont typeface="Arial" panose="020B0604020202020204"/>
                    <a:buNone/>
                    <a:defRPr sz="2000" kern="1200" cap="none">
                      <a:solidFill>
                        <a:schemeClr val="tx1">
                          <a:tint val="7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accent1">
                        <a:lumMod val="75000"/>
                      </a:schemeClr>
                    </a:buClr>
                    <a:buSzPct val="145000"/>
                    <a:buFont typeface="Arial" panose="020B0604020202020204"/>
                    <a:buNone/>
                    <a:defRPr sz="1800" kern="1200" cap="none">
                      <a:solidFill>
                        <a:schemeClr val="tx1">
                          <a:tint val="7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accent1">
                        <a:lumMod val="75000"/>
                      </a:schemeClr>
                    </a:buClr>
                    <a:buSzPct val="145000"/>
                    <a:buFont typeface="Arial" panose="020B0604020202020204"/>
                    <a:buNone/>
                    <a:defRPr sz="1600" kern="1200" cap="none">
                      <a:solidFill>
                        <a:schemeClr val="tx1">
                          <a:tint val="7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accent1">
                        <a:lumMod val="75000"/>
                      </a:schemeClr>
                    </a:buClr>
                    <a:buSzPct val="145000"/>
                    <a:buFont typeface="Arial" panose="020B0604020202020204"/>
                    <a:buNone/>
                    <a:defRPr sz="1400" kern="1200" cap="none">
                      <a:solidFill>
                        <a:schemeClr val="tx1">
                          <a:tint val="7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accent1">
                        <a:lumMod val="75000"/>
                      </a:schemeClr>
                    </a:buClr>
                    <a:buSzPct val="145000"/>
                    <a:buFont typeface="Arial" panose="020B0604020202020204"/>
                    <a:buNone/>
                    <a:defRPr sz="1400" kern="1200" cap="none">
                      <a:solidFill>
                        <a:schemeClr val="tx1">
                          <a:tint val="7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accent1">
                        <a:lumMod val="75000"/>
                      </a:schemeClr>
                    </a:buClr>
                    <a:buSzPct val="145000"/>
                    <a:buFont typeface="Arial" panose="020B0604020202020204"/>
                    <a:buNone/>
                    <a:defRPr sz="1400" kern="1200" cap="none">
                      <a:solidFill>
                        <a:schemeClr val="tx1">
                          <a:tint val="7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accent1">
                        <a:lumMod val="75000"/>
                      </a:schemeClr>
                    </a:buClr>
                    <a:buSzPct val="145000"/>
                    <a:buFont typeface="Arial" panose="020B0604020202020204"/>
                    <a:buNone/>
                    <a:defRPr sz="1400" kern="1200" cap="none">
                      <a:solidFill>
                        <a:schemeClr val="tx1">
                          <a:tint val="7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457200" rtl="0" eaLnBrk="1" latinLnBrk="0" hangingPunct="1">
                    <a:spcBef>
                      <a:spcPct val="20000"/>
                    </a:spcBef>
                    <a:spcAft>
                      <a:spcPts val="600"/>
                    </a:spcAft>
                    <a:buClr>
                      <a:schemeClr val="accent1">
                        <a:lumMod val="75000"/>
                      </a:schemeClr>
                    </a:buClr>
                    <a:buSzPct val="145000"/>
                    <a:buFont typeface="Arial" panose="020B0604020202020204"/>
                    <a:buNone/>
                    <a:defRPr sz="1400" kern="1200" cap="none">
                      <a:solidFill>
                        <a:schemeClr val="tx1">
                          <a:tint val="75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457200" algn="just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4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- 代码结构优化；XML映射文件适配方面解耦，同时提高复用性；修改bug和功能完整性检查补充</a:t>
                  </a:r>
                  <a:endPara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indent="457200" algn="just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4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- 完成图片存取功能</a:t>
                  </a:r>
                  <a:endPara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marL="457200" lvl="1" indent="457200" algn="just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4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完成人：陈君熠</a:t>
                  </a:r>
                  <a:endPara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2" name="矩形 11"/>
              <p:cNvSpPr/>
              <p:nvPr/>
            </p:nvSpPr>
            <p:spPr>
              <a:xfrm>
                <a:off x="8747036" y="3385443"/>
                <a:ext cx="2800777" cy="412728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二、后端</a:t>
                </a:r>
                <a:endPara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 rot="0" flipH="1">
              <a:off x="9949" y="6484"/>
              <a:ext cx="6902" cy="2323"/>
              <a:chOff x="812801" y="1865519"/>
              <a:chExt cx="3384328" cy="1586227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812801" y="1865519"/>
                <a:ext cx="3384327" cy="498721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三、测试</a:t>
                </a:r>
                <a:endPara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5" name="Content Placeholder 2"/>
              <p:cNvSpPr txBox="1"/>
              <p:nvPr/>
            </p:nvSpPr>
            <p:spPr>
              <a:xfrm>
                <a:off x="812801" y="2462867"/>
                <a:ext cx="3384328" cy="98887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0" indent="0" algn="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 panose="020B0604020202020204"/>
                  <a:buNone/>
                  <a:defRPr sz="21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 panose="020B0604020202020204"/>
                  <a:buNone/>
                  <a:defRPr sz="20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 panose="020B0604020202020204"/>
                  <a:buNone/>
                  <a:defRPr sz="18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 panose="020B0604020202020204"/>
                  <a:buNone/>
                  <a:defRPr sz="16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 panose="020B0604020202020204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 panose="020B0604020202020204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 panose="020B0604020202020204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 panose="020B0604020202020204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 panose="020B0604020202020204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3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 	</a:t>
                </a:r>
                <a:r>
                  <a:rPr lang="zh-CN" altLang="en-US" sz="133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- 完成升级需求A剩下的功能测试</a:t>
                </a:r>
                <a:endParaRPr lang="zh-CN" altLang="en-US" sz="133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0" lvl="1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33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- 撰写测试文档和缺陷文档，以及相关代码</a:t>
                </a:r>
                <a:endParaRPr lang="zh-CN" altLang="en-US" sz="133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33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完成人：徐嘉</a:t>
                </a:r>
                <a:endParaRPr lang="zh-CN" altLang="en-US" sz="133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64835" y="2694305"/>
            <a:ext cx="60172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谢谢您的观看</a:t>
            </a:r>
            <a:r>
              <a:rPr lang="en-US" altLang="zh-CN" sz="72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sz="7200" b="1" dirty="0">
              <a:solidFill>
                <a:srgbClr val="113F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7"/>
          <p:cNvSpPr/>
          <p:nvPr/>
        </p:nvSpPr>
        <p:spPr>
          <a:xfrm>
            <a:off x="6393501" y="4385930"/>
            <a:ext cx="1410649" cy="299436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王恩宇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黄自丹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73133" y="1109299"/>
            <a:ext cx="4754880" cy="11988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72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第十组汇报</a:t>
            </a:r>
            <a:endParaRPr lang="zh-CN" altLang="en-US" sz="7200" b="1" dirty="0">
              <a:solidFill>
                <a:srgbClr val="55C0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7"/>
          <p:cNvSpPr/>
          <p:nvPr/>
        </p:nvSpPr>
        <p:spPr>
          <a:xfrm>
            <a:off x="7934170" y="4383389"/>
            <a:ext cx="1410649" cy="299436"/>
          </a:xfrm>
          <a:prstGeom prst="roundRect">
            <a:avLst>
              <a:gd name="adj" fmla="val 0"/>
            </a:avLst>
          </a:prstGeom>
          <a:solidFill>
            <a:srgbClr val="113F4E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2024.10.24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3423889" y="915379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主目录</a:t>
            </a:r>
            <a:endParaRPr lang="zh-CN" altLang="en-US" sz="4800" b="1" dirty="0">
              <a:solidFill>
                <a:srgbClr val="113F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5467" y="958009"/>
            <a:ext cx="305532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4000" b="1" dirty="0">
              <a:solidFill>
                <a:srgbClr val="55C0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81565" y="1734273"/>
            <a:ext cx="709987" cy="0"/>
          </a:xfrm>
          <a:prstGeom prst="line">
            <a:avLst/>
          </a:prstGeom>
          <a:ln w="28575" cap="rnd">
            <a:solidFill>
              <a:srgbClr val="55C0A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1721206" y="3100430"/>
            <a:ext cx="3491865" cy="637010"/>
            <a:chOff x="956666" y="3447854"/>
            <a:chExt cx="3411604" cy="622368"/>
          </a:xfrm>
        </p:grpSpPr>
        <p:sp>
          <p:nvSpPr>
            <p:cNvPr id="25" name="TextBox 38"/>
            <p:cNvSpPr txBox="1"/>
            <p:nvPr>
              <p:custDataLst>
                <p:tags r:id="rId2"/>
              </p:custDataLst>
            </p:nvPr>
          </p:nvSpPr>
          <p:spPr>
            <a:xfrm>
              <a:off x="1594590" y="3447854"/>
              <a:ext cx="2773680" cy="509972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pPr algn="ctr"/>
              <a:r>
                <a:rPr lang="zh-CN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当前项目进度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2" name="矩形 1"/>
            <p:cNvSpPr/>
            <p:nvPr>
              <p:custDataLst>
                <p:tags r:id="rId3"/>
              </p:custDataLst>
            </p:nvPr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4"/>
              </p:custDataLst>
            </p:nvPr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5"/>
            </p:custDataLst>
          </p:nvPr>
        </p:nvGrpSpPr>
        <p:grpSpPr>
          <a:xfrm>
            <a:off x="6704937" y="3100430"/>
            <a:ext cx="3491865" cy="637010"/>
            <a:chOff x="956666" y="3447854"/>
            <a:chExt cx="3411604" cy="622368"/>
          </a:xfrm>
        </p:grpSpPr>
        <p:sp>
          <p:nvSpPr>
            <p:cNvPr id="35" name="TextBox 38"/>
            <p:cNvSpPr txBox="1"/>
            <p:nvPr>
              <p:custDataLst>
                <p:tags r:id="rId6"/>
              </p:custDataLst>
            </p:nvPr>
          </p:nvSpPr>
          <p:spPr>
            <a:xfrm>
              <a:off x="1594590" y="3447854"/>
              <a:ext cx="2773680" cy="509972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pPr algn="ctr"/>
              <a:r>
                <a:rPr lang="zh-CN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项目成果展示</a:t>
              </a:r>
              <a:endParaRPr lang="zh-CN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36" name="矩形 35"/>
            <p:cNvSpPr/>
            <p:nvPr>
              <p:custDataLst>
                <p:tags r:id="rId7"/>
              </p:custDataLst>
            </p:nvPr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>
              <p:custDataLst>
                <p:tags r:id="rId8"/>
              </p:custDataLst>
            </p:nvPr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>
            <p:custDataLst>
              <p:tags r:id="rId9"/>
            </p:custDataLst>
          </p:nvPr>
        </p:nvGrpSpPr>
        <p:grpSpPr>
          <a:xfrm>
            <a:off x="1721206" y="4507174"/>
            <a:ext cx="3712844" cy="645160"/>
            <a:chOff x="956666" y="3447854"/>
            <a:chExt cx="3627504" cy="630331"/>
          </a:xfrm>
        </p:grpSpPr>
        <p:sp>
          <p:nvSpPr>
            <p:cNvPr id="43" name="TextBox 38"/>
            <p:cNvSpPr txBox="1"/>
            <p:nvPr>
              <p:custDataLst>
                <p:tags r:id="rId10"/>
              </p:custDataLst>
            </p:nvPr>
          </p:nvSpPr>
          <p:spPr>
            <a:xfrm>
              <a:off x="1378690" y="3447854"/>
              <a:ext cx="3205480" cy="630331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当前迭代期任务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4" name="矩形 43"/>
            <p:cNvSpPr/>
            <p:nvPr>
              <p:custDataLst>
                <p:tags r:id="rId11"/>
              </p:custDataLst>
            </p:nvPr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>
              <p:custDataLst>
                <p:tags r:id="rId12"/>
              </p:custDataLst>
            </p:nvPr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>
            <p:custDataLst>
              <p:tags r:id="rId13"/>
            </p:custDataLst>
          </p:nvPr>
        </p:nvGrpSpPr>
        <p:grpSpPr>
          <a:xfrm>
            <a:off x="6704937" y="4507174"/>
            <a:ext cx="3491865" cy="645160"/>
            <a:chOff x="956666" y="3447854"/>
            <a:chExt cx="3411604" cy="630331"/>
          </a:xfrm>
        </p:grpSpPr>
        <p:sp>
          <p:nvSpPr>
            <p:cNvPr id="47" name="TextBox 38"/>
            <p:cNvSpPr txBox="1"/>
            <p:nvPr>
              <p:custDataLst>
                <p:tags r:id="rId14"/>
              </p:custDataLst>
            </p:nvPr>
          </p:nvSpPr>
          <p:spPr>
            <a:xfrm>
              <a:off x="1594590" y="3447854"/>
              <a:ext cx="2773680" cy="630331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未来工作计划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8" name="矩形 47"/>
            <p:cNvSpPr/>
            <p:nvPr>
              <p:custDataLst>
                <p:tags r:id="rId15"/>
              </p:custDataLst>
            </p:nvPr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>
              <p:custDataLst>
                <p:tags r:id="rId16"/>
              </p:custDataLst>
            </p:nvPr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978535" y="2376170"/>
            <a:ext cx="5342255" cy="1243330"/>
            <a:chOff x="1540" y="3278"/>
            <a:chExt cx="8413" cy="1958"/>
          </a:xfrm>
        </p:grpSpPr>
        <p:sp>
          <p:nvSpPr>
            <p:cNvPr id="12" name="文本框 11"/>
            <p:cNvSpPr txBox="1"/>
            <p:nvPr/>
          </p:nvSpPr>
          <p:spPr>
            <a:xfrm>
              <a:off x="3911" y="3742"/>
              <a:ext cx="6043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当前项目进度</a:t>
              </a:r>
              <a:endParaRPr lang="zh-CN" altLang="en-US" sz="4000" b="1" spc="6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1540" y="3278"/>
              <a:ext cx="1774" cy="1958"/>
              <a:chOff x="589078" y="2173649"/>
              <a:chExt cx="1126328" cy="1243276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89078" y="2173649"/>
                <a:ext cx="1126328" cy="1243276"/>
                <a:chOff x="1950418" y="3368985"/>
                <a:chExt cx="432211" cy="477089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1950418" y="3368985"/>
                  <a:ext cx="353961" cy="353960"/>
                </a:xfrm>
                <a:prstGeom prst="rect">
                  <a:avLst/>
                </a:prstGeom>
                <a:solidFill>
                  <a:srgbClr val="113F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2082519" y="3545965"/>
                  <a:ext cx="300110" cy="300109"/>
                </a:xfrm>
                <a:prstGeom prst="rect">
                  <a:avLst/>
                </a:prstGeom>
                <a:solidFill>
                  <a:srgbClr val="55C0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907668" y="2220553"/>
                <a:ext cx="61106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5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9695" y="346206"/>
            <a:ext cx="3443989" cy="572136"/>
            <a:chOff x="956666" y="3498086"/>
            <a:chExt cx="3443989" cy="572136"/>
          </a:xfrm>
        </p:grpSpPr>
        <p:sp>
          <p:nvSpPr>
            <p:cNvPr id="8" name="TextBox 38"/>
            <p:cNvSpPr txBox="1"/>
            <p:nvPr/>
          </p:nvSpPr>
          <p:spPr>
            <a:xfrm>
              <a:off x="1626975" y="3548184"/>
              <a:ext cx="2773680" cy="52197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当前项目进度</a:t>
              </a:r>
              <a:endParaRPr lang="zh-CN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501627" y="2324631"/>
            <a:ext cx="5853282" cy="3267503"/>
            <a:chOff x="582776" y="2215392"/>
            <a:chExt cx="4314748" cy="2408641"/>
          </a:xfrm>
        </p:grpSpPr>
        <p:sp>
          <p:nvSpPr>
            <p:cNvPr id="11" name="Rectangle 6"/>
            <p:cNvSpPr/>
            <p:nvPr>
              <p:custDataLst>
                <p:tags r:id="rId2"/>
              </p:custDataLst>
            </p:nvPr>
          </p:nvSpPr>
          <p:spPr>
            <a:xfrm>
              <a:off x="588663" y="2485461"/>
              <a:ext cx="4223344" cy="157882"/>
            </a:xfrm>
            <a:prstGeom prst="rect">
              <a:avLst/>
            </a:prstGeom>
            <a:pattFill prst="dkDnDiag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 sz="2800" dirty="0">
                <a:latin typeface="微软雅黑" panose="020B0503020204020204" pitchFamily="34" charset="-122"/>
              </a:endParaRPr>
            </a:p>
          </p:txBody>
        </p:sp>
        <p:sp>
          <p:nvSpPr>
            <p:cNvPr id="12" name="Rectangle 7"/>
            <p:cNvSpPr/>
            <p:nvPr>
              <p:custDataLst>
                <p:tags r:id="rId3"/>
              </p:custDataLst>
            </p:nvPr>
          </p:nvSpPr>
          <p:spPr>
            <a:xfrm>
              <a:off x="582776" y="2485480"/>
              <a:ext cx="4229197" cy="157746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 sz="2800" dirty="0">
                <a:latin typeface="微软雅黑" panose="020B0503020204020204" pitchFamily="34" charset="-122"/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588663" y="2236621"/>
              <a:ext cx="186011" cy="181919"/>
            </a:xfrm>
            <a:custGeom>
              <a:avLst/>
              <a:gdLst>
                <a:gd name="T0" fmla="*/ 179 w 208"/>
                <a:gd name="T1" fmla="*/ 79 h 204"/>
                <a:gd name="T2" fmla="*/ 174 w 208"/>
                <a:gd name="T3" fmla="*/ 66 h 204"/>
                <a:gd name="T4" fmla="*/ 185 w 208"/>
                <a:gd name="T5" fmla="*/ 38 h 204"/>
                <a:gd name="T6" fmla="*/ 169 w 208"/>
                <a:gd name="T7" fmla="*/ 22 h 204"/>
                <a:gd name="T8" fmla="*/ 140 w 208"/>
                <a:gd name="T9" fmla="*/ 33 h 204"/>
                <a:gd name="T10" fmla="*/ 128 w 208"/>
                <a:gd name="T11" fmla="*/ 28 h 204"/>
                <a:gd name="T12" fmla="*/ 115 w 208"/>
                <a:gd name="T13" fmla="*/ 0 h 204"/>
                <a:gd name="T14" fmla="*/ 92 w 208"/>
                <a:gd name="T15" fmla="*/ 0 h 204"/>
                <a:gd name="T16" fmla="*/ 80 w 208"/>
                <a:gd name="T17" fmla="*/ 28 h 204"/>
                <a:gd name="T18" fmla="*/ 67 w 208"/>
                <a:gd name="T19" fmla="*/ 33 h 204"/>
                <a:gd name="T20" fmla="*/ 38 w 208"/>
                <a:gd name="T21" fmla="*/ 22 h 204"/>
                <a:gd name="T22" fmla="*/ 22 w 208"/>
                <a:gd name="T23" fmla="*/ 38 h 204"/>
                <a:gd name="T24" fmla="*/ 34 w 208"/>
                <a:gd name="T25" fmla="*/ 66 h 204"/>
                <a:gd name="T26" fmla="*/ 28 w 208"/>
                <a:gd name="T27" fmla="*/ 79 h 204"/>
                <a:gd name="T28" fmla="*/ 0 w 208"/>
                <a:gd name="T29" fmla="*/ 91 h 204"/>
                <a:gd name="T30" fmla="*/ 0 w 208"/>
                <a:gd name="T31" fmla="*/ 114 h 204"/>
                <a:gd name="T32" fmla="*/ 28 w 208"/>
                <a:gd name="T33" fmla="*/ 125 h 204"/>
                <a:gd name="T34" fmla="*/ 34 w 208"/>
                <a:gd name="T35" fmla="*/ 138 h 204"/>
                <a:gd name="T36" fmla="*/ 22 w 208"/>
                <a:gd name="T37" fmla="*/ 167 h 204"/>
                <a:gd name="T38" fmla="*/ 39 w 208"/>
                <a:gd name="T39" fmla="*/ 182 h 204"/>
                <a:gd name="T40" fmla="*/ 67 w 208"/>
                <a:gd name="T41" fmla="*/ 171 h 204"/>
                <a:gd name="T42" fmla="*/ 80 w 208"/>
                <a:gd name="T43" fmla="*/ 176 h 204"/>
                <a:gd name="T44" fmla="*/ 93 w 208"/>
                <a:gd name="T45" fmla="*/ 204 h 204"/>
                <a:gd name="T46" fmla="*/ 116 w 208"/>
                <a:gd name="T47" fmla="*/ 204 h 204"/>
                <a:gd name="T48" fmla="*/ 128 w 208"/>
                <a:gd name="T49" fmla="*/ 176 h 204"/>
                <a:gd name="T50" fmla="*/ 141 w 208"/>
                <a:gd name="T51" fmla="*/ 171 h 204"/>
                <a:gd name="T52" fmla="*/ 170 w 208"/>
                <a:gd name="T53" fmla="*/ 182 h 204"/>
                <a:gd name="T54" fmla="*/ 186 w 208"/>
                <a:gd name="T55" fmla="*/ 166 h 204"/>
                <a:gd name="T56" fmla="*/ 174 w 208"/>
                <a:gd name="T57" fmla="*/ 138 h 204"/>
                <a:gd name="T58" fmla="*/ 179 w 208"/>
                <a:gd name="T59" fmla="*/ 125 h 204"/>
                <a:gd name="T60" fmla="*/ 208 w 208"/>
                <a:gd name="T61" fmla="*/ 113 h 204"/>
                <a:gd name="T62" fmla="*/ 208 w 208"/>
                <a:gd name="T63" fmla="*/ 90 h 204"/>
                <a:gd name="T64" fmla="*/ 179 w 208"/>
                <a:gd name="T65" fmla="*/ 79 h 204"/>
                <a:gd name="T66" fmla="*/ 137 w 208"/>
                <a:gd name="T67" fmla="*/ 102 h 204"/>
                <a:gd name="T68" fmla="*/ 104 w 208"/>
                <a:gd name="T69" fmla="*/ 135 h 204"/>
                <a:gd name="T70" fmla="*/ 70 w 208"/>
                <a:gd name="T71" fmla="*/ 102 h 204"/>
                <a:gd name="T72" fmla="*/ 104 w 208"/>
                <a:gd name="T73" fmla="*/ 69 h 204"/>
                <a:gd name="T74" fmla="*/ 137 w 208"/>
                <a:gd name="T75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8" h="204">
                  <a:moveTo>
                    <a:pt x="179" y="79"/>
                  </a:moveTo>
                  <a:cubicBezTo>
                    <a:pt x="174" y="66"/>
                    <a:pt x="174" y="66"/>
                    <a:pt x="174" y="66"/>
                  </a:cubicBezTo>
                  <a:cubicBezTo>
                    <a:pt x="174" y="66"/>
                    <a:pt x="186" y="39"/>
                    <a:pt x="185" y="38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8" y="21"/>
                    <a:pt x="140" y="33"/>
                    <a:pt x="140" y="33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8" y="28"/>
                    <a:pt x="116" y="0"/>
                    <a:pt x="115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0" y="0"/>
                    <a:pt x="80" y="28"/>
                    <a:pt x="80" y="2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33"/>
                    <a:pt x="39" y="21"/>
                    <a:pt x="38" y="22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9"/>
                    <a:pt x="34" y="66"/>
                    <a:pt x="34" y="66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0" y="90"/>
                    <a:pt x="0" y="9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28" y="125"/>
                    <a:pt x="28" y="125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38"/>
                    <a:pt x="21" y="166"/>
                    <a:pt x="22" y="167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40" y="183"/>
                    <a:pt x="67" y="171"/>
                    <a:pt x="67" y="171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91" y="204"/>
                    <a:pt x="9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17" y="204"/>
                    <a:pt x="128" y="176"/>
                    <a:pt x="128" y="176"/>
                  </a:cubicBezTo>
                  <a:cubicBezTo>
                    <a:pt x="141" y="171"/>
                    <a:pt x="141" y="171"/>
                    <a:pt x="141" y="171"/>
                  </a:cubicBezTo>
                  <a:cubicBezTo>
                    <a:pt x="141" y="171"/>
                    <a:pt x="169" y="183"/>
                    <a:pt x="170" y="182"/>
                  </a:cubicBezTo>
                  <a:cubicBezTo>
                    <a:pt x="186" y="166"/>
                    <a:pt x="186" y="166"/>
                    <a:pt x="186" y="166"/>
                  </a:cubicBezTo>
                  <a:cubicBezTo>
                    <a:pt x="187" y="165"/>
                    <a:pt x="174" y="138"/>
                    <a:pt x="174" y="138"/>
                  </a:cubicBezTo>
                  <a:cubicBezTo>
                    <a:pt x="179" y="125"/>
                    <a:pt x="179" y="125"/>
                    <a:pt x="179" y="125"/>
                  </a:cubicBezTo>
                  <a:cubicBezTo>
                    <a:pt x="179" y="125"/>
                    <a:pt x="208" y="114"/>
                    <a:pt x="208" y="113"/>
                  </a:cubicBezTo>
                  <a:cubicBezTo>
                    <a:pt x="208" y="90"/>
                    <a:pt x="208" y="90"/>
                    <a:pt x="208" y="90"/>
                  </a:cubicBezTo>
                  <a:cubicBezTo>
                    <a:pt x="208" y="89"/>
                    <a:pt x="179" y="79"/>
                    <a:pt x="179" y="79"/>
                  </a:cubicBezTo>
                  <a:moveTo>
                    <a:pt x="137" y="102"/>
                  </a:moveTo>
                  <a:cubicBezTo>
                    <a:pt x="137" y="120"/>
                    <a:pt x="122" y="135"/>
                    <a:pt x="104" y="135"/>
                  </a:cubicBezTo>
                  <a:cubicBezTo>
                    <a:pt x="85" y="135"/>
                    <a:pt x="70" y="120"/>
                    <a:pt x="70" y="102"/>
                  </a:cubicBezTo>
                  <a:cubicBezTo>
                    <a:pt x="70" y="84"/>
                    <a:pt x="85" y="69"/>
                    <a:pt x="104" y="69"/>
                  </a:cubicBezTo>
                  <a:cubicBezTo>
                    <a:pt x="122" y="69"/>
                    <a:pt x="137" y="84"/>
                    <a:pt x="137" y="102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2800" dirty="0">
                <a:latin typeface="微软雅黑" panose="020B0503020204020204" pitchFamily="34" charset="-122"/>
              </a:endParaRPr>
            </a:p>
          </p:txBody>
        </p:sp>
        <p:sp>
          <p:nvSpPr>
            <p:cNvPr id="14" name="TextBox 10"/>
            <p:cNvSpPr txBox="1"/>
            <p:nvPr>
              <p:custDataLst>
                <p:tags r:id="rId5"/>
              </p:custDataLst>
            </p:nvPr>
          </p:nvSpPr>
          <p:spPr>
            <a:xfrm>
              <a:off x="772561" y="2215392"/>
              <a:ext cx="659071" cy="22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Open Sans" pitchFamily="34" charset="0"/>
                  <a:ea typeface="宋体" panose="02010600030101010101" pitchFamily="2" charset="-122"/>
                  <a:cs typeface="Open Sans" pitchFamily="34" charset="0"/>
                </a:rPr>
                <a:t>需求分析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宋体" panose="02010600030101010101" pitchFamily="2" charset="-122"/>
                <a:cs typeface="Open Sans" pitchFamily="34" charset="0"/>
              </a:endParaRPr>
            </a:p>
          </p:txBody>
        </p:sp>
        <p:sp>
          <p:nvSpPr>
            <p:cNvPr id="15" name="TextBox 34"/>
            <p:cNvSpPr txBox="1"/>
            <p:nvPr>
              <p:custDataLst>
                <p:tags r:id="rId6"/>
              </p:custDataLst>
            </p:nvPr>
          </p:nvSpPr>
          <p:spPr>
            <a:xfrm>
              <a:off x="4386369" y="2215392"/>
              <a:ext cx="511155" cy="22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id-ID" sz="1400" b="1" dirty="0">
                  <a:solidFill>
                    <a:schemeClr val="bg1">
                      <a:lumMod val="65000"/>
                    </a:schemeClr>
                  </a:solidFill>
                  <a:latin typeface="PT Sans" panose="020B0503020203020204" pitchFamily="34" charset="0"/>
                </a:rPr>
                <a:t>100</a:t>
              </a:r>
              <a:r>
                <a:rPr lang="id-ID" sz="1400" b="1" dirty="0">
                  <a:solidFill>
                    <a:schemeClr val="bg1">
                      <a:lumMod val="65000"/>
                    </a:schemeClr>
                  </a:solidFill>
                  <a:latin typeface="PT Sans" panose="020B0503020203020204" pitchFamily="34" charset="0"/>
                </a:rPr>
                <a:t>%</a:t>
              </a:r>
              <a:endParaRPr lang="id-ID" sz="1400" b="1" dirty="0">
                <a:solidFill>
                  <a:schemeClr val="bg1">
                    <a:lumMod val="65000"/>
                  </a:schemeClr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16" name="Rectangle 11"/>
            <p:cNvSpPr/>
            <p:nvPr>
              <p:custDataLst>
                <p:tags r:id="rId7"/>
              </p:custDataLst>
            </p:nvPr>
          </p:nvSpPr>
          <p:spPr>
            <a:xfrm>
              <a:off x="588663" y="3145692"/>
              <a:ext cx="4223344" cy="157882"/>
            </a:xfrm>
            <a:prstGeom prst="rect">
              <a:avLst/>
            </a:prstGeom>
            <a:pattFill prst="dkDnDiag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 sz="2800" dirty="0">
                <a:latin typeface="微软雅黑" panose="020B0503020204020204" pitchFamily="34" charset="-122"/>
              </a:endParaRPr>
            </a:p>
          </p:txBody>
        </p:sp>
        <p:sp>
          <p:nvSpPr>
            <p:cNvPr id="17" name="Rectangle 12"/>
            <p:cNvSpPr/>
            <p:nvPr>
              <p:custDataLst>
                <p:tags r:id="rId8"/>
              </p:custDataLst>
            </p:nvPr>
          </p:nvSpPr>
          <p:spPr>
            <a:xfrm>
              <a:off x="588861" y="3144084"/>
              <a:ext cx="4223111" cy="159151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 sz="2800" dirty="0">
                <a:latin typeface="微软雅黑" panose="020B0503020204020204" pitchFamily="34" charset="-122"/>
              </a:endParaRPr>
            </a:p>
          </p:txBody>
        </p:sp>
        <p:sp>
          <p:nvSpPr>
            <p:cNvPr id="18" name="TextBox 38"/>
            <p:cNvSpPr txBox="1"/>
            <p:nvPr>
              <p:custDataLst>
                <p:tags r:id="rId9"/>
              </p:custDataLst>
            </p:nvPr>
          </p:nvSpPr>
          <p:spPr>
            <a:xfrm>
              <a:off x="772559" y="2875622"/>
              <a:ext cx="396941" cy="22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Open Sans" pitchFamily="34" charset="0"/>
                  <a:ea typeface="宋体" panose="02010600030101010101" pitchFamily="2" charset="-122"/>
                  <a:cs typeface="Open Sans" pitchFamily="34" charset="0"/>
                </a:rPr>
                <a:t>前端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宋体" panose="02010600030101010101" pitchFamily="2" charset="-122"/>
                <a:cs typeface="Open Sans" pitchFamily="34" charset="0"/>
              </a:endParaRPr>
            </a:p>
          </p:txBody>
        </p:sp>
        <p:sp>
          <p:nvSpPr>
            <p:cNvPr id="19" name="TextBox 39"/>
            <p:cNvSpPr txBox="1"/>
            <p:nvPr>
              <p:custDataLst>
                <p:tags r:id="rId10"/>
              </p:custDataLst>
            </p:nvPr>
          </p:nvSpPr>
          <p:spPr>
            <a:xfrm>
              <a:off x="4386369" y="2875622"/>
              <a:ext cx="511155" cy="22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400" b="1" dirty="0">
                  <a:solidFill>
                    <a:schemeClr val="bg1">
                      <a:lumMod val="65000"/>
                    </a:schemeClr>
                  </a:solidFill>
                  <a:latin typeface="PT Sans" panose="020B0503020203020204" pitchFamily="34" charset="0"/>
                </a:rPr>
                <a:t>100%</a:t>
              </a:r>
              <a:endParaRPr lang="en-US" altLang="zh-CN" sz="1400" b="1" dirty="0">
                <a:solidFill>
                  <a:schemeClr val="bg1">
                    <a:lumMod val="65000"/>
                  </a:schemeClr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20" name="Rectangle 15"/>
            <p:cNvSpPr/>
            <p:nvPr>
              <p:custDataLst>
                <p:tags r:id="rId11"/>
              </p:custDataLst>
            </p:nvPr>
          </p:nvSpPr>
          <p:spPr>
            <a:xfrm>
              <a:off x="588663" y="3805923"/>
              <a:ext cx="4223344" cy="157882"/>
            </a:xfrm>
            <a:prstGeom prst="rect">
              <a:avLst/>
            </a:prstGeom>
            <a:pattFill prst="dkDnDiag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 sz="2800" dirty="0">
                <a:latin typeface="微软雅黑" panose="020B0503020204020204" pitchFamily="34" charset="-122"/>
              </a:endParaRPr>
            </a:p>
          </p:txBody>
        </p:sp>
        <p:sp>
          <p:nvSpPr>
            <p:cNvPr id="22" name="TextBox 43"/>
            <p:cNvSpPr txBox="1"/>
            <p:nvPr>
              <p:custDataLst>
                <p:tags r:id="rId12"/>
              </p:custDataLst>
            </p:nvPr>
          </p:nvSpPr>
          <p:spPr>
            <a:xfrm>
              <a:off x="772559" y="3535852"/>
              <a:ext cx="396941" cy="22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Open Sans" pitchFamily="34" charset="0"/>
                  <a:ea typeface="宋体" panose="02010600030101010101" pitchFamily="2" charset="-122"/>
                  <a:cs typeface="Open Sans" pitchFamily="34" charset="0"/>
                </a:rPr>
                <a:t>后端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宋体" panose="02010600030101010101" pitchFamily="2" charset="-122"/>
                <a:cs typeface="Open Sans" pitchFamily="34" charset="0"/>
              </a:endParaRPr>
            </a:p>
          </p:txBody>
        </p:sp>
        <p:sp>
          <p:nvSpPr>
            <p:cNvPr id="23" name="TextBox 44"/>
            <p:cNvSpPr txBox="1"/>
            <p:nvPr>
              <p:custDataLst>
                <p:tags r:id="rId13"/>
              </p:custDataLst>
            </p:nvPr>
          </p:nvSpPr>
          <p:spPr>
            <a:xfrm>
              <a:off x="4470157" y="3535852"/>
              <a:ext cx="427367" cy="22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id-ID" sz="1400" b="1" dirty="0">
                  <a:solidFill>
                    <a:schemeClr val="bg1">
                      <a:lumMod val="65000"/>
                    </a:schemeClr>
                  </a:solidFill>
                  <a:latin typeface="PT Sans" panose="020B0503020203020204" pitchFamily="34" charset="0"/>
                </a:rPr>
                <a:t>80</a:t>
              </a:r>
              <a:r>
                <a:rPr lang="id-ID" sz="1400" b="1" dirty="0">
                  <a:solidFill>
                    <a:schemeClr val="bg1">
                      <a:lumMod val="65000"/>
                    </a:schemeClr>
                  </a:solidFill>
                  <a:latin typeface="PT Sans" panose="020B0503020203020204" pitchFamily="34" charset="0"/>
                </a:rPr>
                <a:t>%</a:t>
              </a:r>
              <a:endParaRPr lang="id-ID" sz="1400" b="1" dirty="0">
                <a:solidFill>
                  <a:schemeClr val="bg1">
                    <a:lumMod val="65000"/>
                  </a:schemeClr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24" name="Rectangle 19"/>
            <p:cNvSpPr/>
            <p:nvPr>
              <p:custDataLst>
                <p:tags r:id="rId14"/>
              </p:custDataLst>
            </p:nvPr>
          </p:nvSpPr>
          <p:spPr>
            <a:xfrm>
              <a:off x="588663" y="4466151"/>
              <a:ext cx="4223344" cy="157882"/>
            </a:xfrm>
            <a:prstGeom prst="rect">
              <a:avLst/>
            </a:prstGeom>
            <a:pattFill prst="dkDnDiag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 sz="2800" dirty="0">
                <a:latin typeface="微软雅黑" panose="020B0503020204020204" pitchFamily="34" charset="-122"/>
              </a:endParaRPr>
            </a:p>
          </p:txBody>
        </p:sp>
        <p:sp>
          <p:nvSpPr>
            <p:cNvPr id="26" name="TextBox 48"/>
            <p:cNvSpPr txBox="1"/>
            <p:nvPr>
              <p:custDataLst>
                <p:tags r:id="rId15"/>
              </p:custDataLst>
            </p:nvPr>
          </p:nvSpPr>
          <p:spPr>
            <a:xfrm>
              <a:off x="772561" y="4196082"/>
              <a:ext cx="396941" cy="22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Open Sans" pitchFamily="34" charset="0"/>
                  <a:ea typeface="宋体" panose="02010600030101010101" pitchFamily="2" charset="-122"/>
                  <a:cs typeface="Open Sans" pitchFamily="34" charset="0"/>
                </a:rPr>
                <a:t>测试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宋体" panose="02010600030101010101" pitchFamily="2" charset="-122"/>
                <a:cs typeface="Open Sans" pitchFamily="34" charset="0"/>
              </a:endParaRPr>
            </a:p>
          </p:txBody>
        </p:sp>
        <p:sp>
          <p:nvSpPr>
            <p:cNvPr id="27" name="TextBox 49"/>
            <p:cNvSpPr txBox="1"/>
            <p:nvPr>
              <p:custDataLst>
                <p:tags r:id="rId16"/>
              </p:custDataLst>
            </p:nvPr>
          </p:nvSpPr>
          <p:spPr>
            <a:xfrm>
              <a:off x="4470157" y="4196082"/>
              <a:ext cx="427367" cy="22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id-ID" sz="1400" b="1" dirty="0">
                  <a:solidFill>
                    <a:schemeClr val="bg1">
                      <a:lumMod val="65000"/>
                    </a:schemeClr>
                  </a:solidFill>
                  <a:latin typeface="PT Sans" panose="020B0503020203020204" pitchFamily="34" charset="0"/>
                </a:rPr>
                <a:t>40</a:t>
              </a:r>
              <a:r>
                <a:rPr lang="id-ID" sz="1400" b="1" dirty="0">
                  <a:solidFill>
                    <a:schemeClr val="bg1">
                      <a:lumMod val="65000"/>
                    </a:schemeClr>
                  </a:solidFill>
                  <a:latin typeface="PT Sans" panose="020B0503020203020204" pitchFamily="34" charset="0"/>
                </a:rPr>
                <a:t>%</a:t>
              </a:r>
              <a:endParaRPr lang="id-ID" sz="1400" b="1" dirty="0">
                <a:solidFill>
                  <a:schemeClr val="bg1">
                    <a:lumMod val="65000"/>
                  </a:schemeClr>
                </a:solidFill>
                <a:latin typeface="PT Sans" panose="020B0503020203020204" pitchFamily="34" charset="0"/>
              </a:endParaRPr>
            </a:p>
          </p:txBody>
        </p:sp>
        <p:grpSp>
          <p:nvGrpSpPr>
            <p:cNvPr id="28" name="Group 23"/>
            <p:cNvGrpSpPr/>
            <p:nvPr/>
          </p:nvGrpSpPr>
          <p:grpSpPr>
            <a:xfrm>
              <a:off x="616465" y="2879838"/>
              <a:ext cx="130405" cy="199020"/>
              <a:chOff x="6553" y="1835403"/>
              <a:chExt cx="576263" cy="879476"/>
            </a:xfrm>
            <a:solidFill>
              <a:schemeClr val="bg1">
                <a:lumMod val="50000"/>
              </a:schemeClr>
            </a:solidFill>
          </p:grpSpPr>
          <p:sp>
            <p:nvSpPr>
              <p:cNvPr id="33" name="Freeform 30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63703" y="1835403"/>
                <a:ext cx="442913" cy="150813"/>
              </a:xfrm>
              <a:custGeom>
                <a:avLst/>
                <a:gdLst>
                  <a:gd name="T0" fmla="*/ 231 w 279"/>
                  <a:gd name="T1" fmla="*/ 95 h 95"/>
                  <a:gd name="T2" fmla="*/ 58 w 279"/>
                  <a:gd name="T3" fmla="*/ 95 h 95"/>
                  <a:gd name="T4" fmla="*/ 0 w 279"/>
                  <a:gd name="T5" fmla="*/ 0 h 95"/>
                  <a:gd name="T6" fmla="*/ 279 w 279"/>
                  <a:gd name="T7" fmla="*/ 0 h 95"/>
                  <a:gd name="T8" fmla="*/ 231 w 279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95">
                    <a:moveTo>
                      <a:pt x="231" y="95"/>
                    </a:moveTo>
                    <a:lnTo>
                      <a:pt x="58" y="95"/>
                    </a:lnTo>
                    <a:lnTo>
                      <a:pt x="0" y="0"/>
                    </a:lnTo>
                    <a:lnTo>
                      <a:pt x="279" y="0"/>
                    </a:lnTo>
                    <a:lnTo>
                      <a:pt x="231" y="95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8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4" name="Freeform 31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6553" y="1986216"/>
                <a:ext cx="576263" cy="728663"/>
              </a:xfrm>
              <a:custGeom>
                <a:avLst/>
                <a:gdLst>
                  <a:gd name="T0" fmla="*/ 219 w 363"/>
                  <a:gd name="T1" fmla="*/ 459 h 459"/>
                  <a:gd name="T2" fmla="*/ 142 w 363"/>
                  <a:gd name="T3" fmla="*/ 459 h 459"/>
                  <a:gd name="T4" fmla="*/ 0 w 363"/>
                  <a:gd name="T5" fmla="*/ 158 h 459"/>
                  <a:gd name="T6" fmla="*/ 94 w 363"/>
                  <a:gd name="T7" fmla="*/ 0 h 459"/>
                  <a:gd name="T8" fmla="*/ 267 w 363"/>
                  <a:gd name="T9" fmla="*/ 0 h 459"/>
                  <a:gd name="T10" fmla="*/ 363 w 363"/>
                  <a:gd name="T11" fmla="*/ 158 h 459"/>
                  <a:gd name="T12" fmla="*/ 219 w 363"/>
                  <a:gd name="T13" fmla="*/ 459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3" h="459">
                    <a:moveTo>
                      <a:pt x="219" y="459"/>
                    </a:moveTo>
                    <a:lnTo>
                      <a:pt x="142" y="459"/>
                    </a:lnTo>
                    <a:lnTo>
                      <a:pt x="0" y="158"/>
                    </a:lnTo>
                    <a:lnTo>
                      <a:pt x="94" y="0"/>
                    </a:lnTo>
                    <a:lnTo>
                      <a:pt x="267" y="0"/>
                    </a:lnTo>
                    <a:lnTo>
                      <a:pt x="363" y="158"/>
                    </a:lnTo>
                    <a:lnTo>
                      <a:pt x="219" y="459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8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5" name="Line 52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92303" y="2291016"/>
                <a:ext cx="0" cy="423863"/>
              </a:xfrm>
              <a:prstGeom prst="line">
                <a:avLst/>
              </a:prstGeom>
              <a:grp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8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216103" y="2138616"/>
                <a:ext cx="152400" cy="152400"/>
              </a:xfrm>
              <a:prstGeom prst="ellipse">
                <a:avLst/>
              </a:prstGeom>
              <a:grp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800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24"/>
            <p:cNvGrpSpPr/>
            <p:nvPr/>
          </p:nvGrpSpPr>
          <p:grpSpPr>
            <a:xfrm>
              <a:off x="582776" y="3539436"/>
              <a:ext cx="189785" cy="184900"/>
              <a:chOff x="-58217" y="2261763"/>
              <a:chExt cx="801688" cy="781051"/>
            </a:xfrm>
            <a:solidFill>
              <a:schemeClr val="bg1">
                <a:lumMod val="50000"/>
              </a:schemeClr>
            </a:solidFill>
          </p:grpSpPr>
          <p:sp>
            <p:nvSpPr>
              <p:cNvPr id="31" name="Freeform 28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-58217" y="2323676"/>
                <a:ext cx="719138" cy="719138"/>
              </a:xfrm>
              <a:custGeom>
                <a:avLst/>
                <a:gdLst>
                  <a:gd name="T0" fmla="*/ 94 w 189"/>
                  <a:gd name="T1" fmla="*/ 95 h 189"/>
                  <a:gd name="T2" fmla="*/ 189 w 189"/>
                  <a:gd name="T3" fmla="*/ 95 h 189"/>
                  <a:gd name="T4" fmla="*/ 94 w 189"/>
                  <a:gd name="T5" fmla="*/ 189 h 189"/>
                  <a:gd name="T6" fmla="*/ 0 w 189"/>
                  <a:gd name="T7" fmla="*/ 95 h 189"/>
                  <a:gd name="T8" fmla="*/ 94 w 189"/>
                  <a:gd name="T9" fmla="*/ 0 h 189"/>
                  <a:gd name="T10" fmla="*/ 94 w 189"/>
                  <a:gd name="T11" fmla="*/ 9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189">
                    <a:moveTo>
                      <a:pt x="94" y="95"/>
                    </a:moveTo>
                    <a:cubicBezTo>
                      <a:pt x="189" y="95"/>
                      <a:pt x="189" y="95"/>
                      <a:pt x="189" y="95"/>
                    </a:cubicBezTo>
                    <a:cubicBezTo>
                      <a:pt x="189" y="147"/>
                      <a:pt x="147" y="189"/>
                      <a:pt x="94" y="189"/>
                    </a:cubicBezTo>
                    <a:cubicBezTo>
                      <a:pt x="42" y="189"/>
                      <a:pt x="0" y="147"/>
                      <a:pt x="0" y="95"/>
                    </a:cubicBezTo>
                    <a:cubicBezTo>
                      <a:pt x="0" y="42"/>
                      <a:pt x="42" y="0"/>
                      <a:pt x="94" y="0"/>
                    </a:cubicBezTo>
                    <a:lnTo>
                      <a:pt x="94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8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2" name="Freeform 29"/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383108" y="2261763"/>
                <a:ext cx="360363" cy="361950"/>
              </a:xfrm>
              <a:custGeom>
                <a:avLst/>
                <a:gdLst>
                  <a:gd name="T0" fmla="*/ 0 w 95"/>
                  <a:gd name="T1" fmla="*/ 95 h 95"/>
                  <a:gd name="T2" fmla="*/ 95 w 95"/>
                  <a:gd name="T3" fmla="*/ 95 h 95"/>
                  <a:gd name="T4" fmla="*/ 0 w 95"/>
                  <a:gd name="T5" fmla="*/ 0 h 95"/>
                  <a:gd name="T6" fmla="*/ 0 w 95"/>
                  <a:gd name="T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95">
                    <a:moveTo>
                      <a:pt x="0" y="95"/>
                    </a:moveTo>
                    <a:cubicBezTo>
                      <a:pt x="95" y="95"/>
                      <a:pt x="95" y="95"/>
                      <a:pt x="95" y="95"/>
                    </a:cubicBezTo>
                    <a:cubicBezTo>
                      <a:pt x="95" y="42"/>
                      <a:pt x="52" y="0"/>
                      <a:pt x="0" y="0"/>
                    </a:cubicBezTo>
                    <a:lnTo>
                      <a:pt x="0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800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30" name="Freeform 25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02614" y="4249207"/>
              <a:ext cx="169274" cy="147665"/>
            </a:xfrm>
            <a:custGeom>
              <a:avLst/>
              <a:gdLst>
                <a:gd name="T0" fmla="*/ 36 w 216"/>
                <a:gd name="T1" fmla="*/ 19 h 188"/>
                <a:gd name="T2" fmla="*/ 10 w 216"/>
                <a:gd name="T3" fmla="*/ 3 h 188"/>
                <a:gd name="T4" fmla="*/ 0 w 216"/>
                <a:gd name="T5" fmla="*/ 8 h 188"/>
                <a:gd name="T6" fmla="*/ 0 w 216"/>
                <a:gd name="T7" fmla="*/ 42 h 188"/>
                <a:gd name="T8" fmla="*/ 10 w 216"/>
                <a:gd name="T9" fmla="*/ 48 h 188"/>
                <a:gd name="T10" fmla="*/ 36 w 216"/>
                <a:gd name="T11" fmla="*/ 31 h 188"/>
                <a:gd name="T12" fmla="*/ 36 w 216"/>
                <a:gd name="T13" fmla="*/ 19 h 188"/>
                <a:gd name="T14" fmla="*/ 205 w 216"/>
                <a:gd name="T15" fmla="*/ 8 h 188"/>
                <a:gd name="T16" fmla="*/ 68 w 216"/>
                <a:gd name="T17" fmla="*/ 8 h 188"/>
                <a:gd name="T18" fmla="*/ 57 w 216"/>
                <a:gd name="T19" fmla="*/ 20 h 188"/>
                <a:gd name="T20" fmla="*/ 57 w 216"/>
                <a:gd name="T21" fmla="*/ 31 h 188"/>
                <a:gd name="T22" fmla="*/ 68 w 216"/>
                <a:gd name="T23" fmla="*/ 42 h 188"/>
                <a:gd name="T24" fmla="*/ 205 w 216"/>
                <a:gd name="T25" fmla="*/ 42 h 188"/>
                <a:gd name="T26" fmla="*/ 216 w 216"/>
                <a:gd name="T27" fmla="*/ 31 h 188"/>
                <a:gd name="T28" fmla="*/ 216 w 216"/>
                <a:gd name="T29" fmla="*/ 20 h 188"/>
                <a:gd name="T30" fmla="*/ 205 w 216"/>
                <a:gd name="T31" fmla="*/ 8 h 188"/>
                <a:gd name="T32" fmla="*/ 10 w 216"/>
                <a:gd name="T33" fmla="*/ 116 h 188"/>
                <a:gd name="T34" fmla="*/ 36 w 216"/>
                <a:gd name="T35" fmla="*/ 100 h 188"/>
                <a:gd name="T36" fmla="*/ 35 w 216"/>
                <a:gd name="T37" fmla="*/ 89 h 188"/>
                <a:gd name="T38" fmla="*/ 10 w 216"/>
                <a:gd name="T39" fmla="*/ 76 h 188"/>
                <a:gd name="T40" fmla="*/ 0 w 216"/>
                <a:gd name="T41" fmla="*/ 82 h 188"/>
                <a:gd name="T42" fmla="*/ 0 w 216"/>
                <a:gd name="T43" fmla="*/ 111 h 188"/>
                <a:gd name="T44" fmla="*/ 10 w 216"/>
                <a:gd name="T45" fmla="*/ 116 h 188"/>
                <a:gd name="T46" fmla="*/ 205 w 216"/>
                <a:gd name="T47" fmla="*/ 77 h 188"/>
                <a:gd name="T48" fmla="*/ 68 w 216"/>
                <a:gd name="T49" fmla="*/ 77 h 188"/>
                <a:gd name="T50" fmla="*/ 57 w 216"/>
                <a:gd name="T51" fmla="*/ 88 h 188"/>
                <a:gd name="T52" fmla="*/ 57 w 216"/>
                <a:gd name="T53" fmla="*/ 99 h 188"/>
                <a:gd name="T54" fmla="*/ 68 w 216"/>
                <a:gd name="T55" fmla="*/ 111 h 188"/>
                <a:gd name="T56" fmla="*/ 205 w 216"/>
                <a:gd name="T57" fmla="*/ 111 h 188"/>
                <a:gd name="T58" fmla="*/ 216 w 216"/>
                <a:gd name="T59" fmla="*/ 99 h 188"/>
                <a:gd name="T60" fmla="*/ 216 w 216"/>
                <a:gd name="T61" fmla="*/ 88 h 188"/>
                <a:gd name="T62" fmla="*/ 205 w 216"/>
                <a:gd name="T63" fmla="*/ 77 h 188"/>
                <a:gd name="T64" fmla="*/ 36 w 216"/>
                <a:gd name="T65" fmla="*/ 156 h 188"/>
                <a:gd name="T66" fmla="*/ 10 w 216"/>
                <a:gd name="T67" fmla="*/ 139 h 188"/>
                <a:gd name="T68" fmla="*/ 0 w 216"/>
                <a:gd name="T69" fmla="*/ 145 h 188"/>
                <a:gd name="T70" fmla="*/ 0 w 216"/>
                <a:gd name="T71" fmla="*/ 179 h 188"/>
                <a:gd name="T72" fmla="*/ 10 w 216"/>
                <a:gd name="T73" fmla="*/ 184 h 188"/>
                <a:gd name="T74" fmla="*/ 36 w 216"/>
                <a:gd name="T75" fmla="*/ 168 h 188"/>
                <a:gd name="T76" fmla="*/ 36 w 216"/>
                <a:gd name="T77" fmla="*/ 156 h 188"/>
                <a:gd name="T78" fmla="*/ 205 w 216"/>
                <a:gd name="T79" fmla="*/ 145 h 188"/>
                <a:gd name="T80" fmla="*/ 68 w 216"/>
                <a:gd name="T81" fmla="*/ 145 h 188"/>
                <a:gd name="T82" fmla="*/ 57 w 216"/>
                <a:gd name="T83" fmla="*/ 156 h 188"/>
                <a:gd name="T84" fmla="*/ 57 w 216"/>
                <a:gd name="T85" fmla="*/ 167 h 188"/>
                <a:gd name="T86" fmla="*/ 68 w 216"/>
                <a:gd name="T87" fmla="*/ 179 h 188"/>
                <a:gd name="T88" fmla="*/ 205 w 216"/>
                <a:gd name="T89" fmla="*/ 179 h 188"/>
                <a:gd name="T90" fmla="*/ 216 w 216"/>
                <a:gd name="T91" fmla="*/ 167 h 188"/>
                <a:gd name="T92" fmla="*/ 216 w 216"/>
                <a:gd name="T93" fmla="*/ 156 h 188"/>
                <a:gd name="T94" fmla="*/ 205 w 216"/>
                <a:gd name="T95" fmla="*/ 14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6" h="188">
                  <a:moveTo>
                    <a:pt x="36" y="19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4" y="0"/>
                    <a:pt x="0" y="2"/>
                    <a:pt x="0" y="8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9"/>
                    <a:pt x="4" y="51"/>
                    <a:pt x="10" y="48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41" y="28"/>
                    <a:pt x="41" y="23"/>
                    <a:pt x="36" y="19"/>
                  </a:cubicBezTo>
                  <a:moveTo>
                    <a:pt x="205" y="8"/>
                  </a:moveTo>
                  <a:cubicBezTo>
                    <a:pt x="68" y="8"/>
                    <a:pt x="68" y="8"/>
                    <a:pt x="68" y="8"/>
                  </a:cubicBezTo>
                  <a:cubicBezTo>
                    <a:pt x="62" y="8"/>
                    <a:pt x="57" y="13"/>
                    <a:pt x="57" y="20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7"/>
                    <a:pt x="62" y="42"/>
                    <a:pt x="68" y="42"/>
                  </a:cubicBezTo>
                  <a:cubicBezTo>
                    <a:pt x="205" y="42"/>
                    <a:pt x="205" y="42"/>
                    <a:pt x="205" y="42"/>
                  </a:cubicBezTo>
                  <a:cubicBezTo>
                    <a:pt x="211" y="42"/>
                    <a:pt x="216" y="37"/>
                    <a:pt x="216" y="31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6" y="13"/>
                    <a:pt x="211" y="8"/>
                    <a:pt x="205" y="8"/>
                  </a:cubicBezTo>
                  <a:moveTo>
                    <a:pt x="10" y="116"/>
                  </a:moveTo>
                  <a:cubicBezTo>
                    <a:pt x="36" y="100"/>
                    <a:pt x="36" y="100"/>
                    <a:pt x="36" y="100"/>
                  </a:cubicBezTo>
                  <a:cubicBezTo>
                    <a:pt x="41" y="96"/>
                    <a:pt x="41" y="91"/>
                    <a:pt x="35" y="89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5" y="73"/>
                    <a:pt x="0" y="76"/>
                    <a:pt x="0" y="82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7"/>
                    <a:pt x="4" y="119"/>
                    <a:pt x="10" y="116"/>
                  </a:cubicBezTo>
                  <a:moveTo>
                    <a:pt x="205" y="77"/>
                  </a:moveTo>
                  <a:cubicBezTo>
                    <a:pt x="68" y="77"/>
                    <a:pt x="68" y="77"/>
                    <a:pt x="68" y="77"/>
                  </a:cubicBezTo>
                  <a:cubicBezTo>
                    <a:pt x="62" y="77"/>
                    <a:pt x="57" y="82"/>
                    <a:pt x="57" y="88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06"/>
                    <a:pt x="62" y="111"/>
                    <a:pt x="68" y="111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11" y="111"/>
                    <a:pt x="216" y="106"/>
                    <a:pt x="216" y="99"/>
                  </a:cubicBezTo>
                  <a:cubicBezTo>
                    <a:pt x="216" y="88"/>
                    <a:pt x="216" y="88"/>
                    <a:pt x="216" y="88"/>
                  </a:cubicBezTo>
                  <a:cubicBezTo>
                    <a:pt x="216" y="82"/>
                    <a:pt x="211" y="77"/>
                    <a:pt x="205" y="77"/>
                  </a:cubicBezTo>
                  <a:moveTo>
                    <a:pt x="36" y="156"/>
                  </a:moveTo>
                  <a:cubicBezTo>
                    <a:pt x="10" y="139"/>
                    <a:pt x="10" y="139"/>
                    <a:pt x="10" y="139"/>
                  </a:cubicBezTo>
                  <a:cubicBezTo>
                    <a:pt x="4" y="136"/>
                    <a:pt x="0" y="138"/>
                    <a:pt x="0" y="145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5"/>
                    <a:pt x="4" y="188"/>
                    <a:pt x="10" y="184"/>
                  </a:cubicBezTo>
                  <a:cubicBezTo>
                    <a:pt x="36" y="168"/>
                    <a:pt x="36" y="168"/>
                    <a:pt x="36" y="168"/>
                  </a:cubicBezTo>
                  <a:cubicBezTo>
                    <a:pt x="41" y="165"/>
                    <a:pt x="41" y="159"/>
                    <a:pt x="36" y="156"/>
                  </a:cubicBezTo>
                  <a:moveTo>
                    <a:pt x="205" y="145"/>
                  </a:moveTo>
                  <a:cubicBezTo>
                    <a:pt x="68" y="145"/>
                    <a:pt x="68" y="145"/>
                    <a:pt x="68" y="145"/>
                  </a:cubicBezTo>
                  <a:cubicBezTo>
                    <a:pt x="62" y="145"/>
                    <a:pt x="57" y="150"/>
                    <a:pt x="57" y="156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7" y="174"/>
                    <a:pt x="62" y="179"/>
                    <a:pt x="68" y="179"/>
                  </a:cubicBezTo>
                  <a:cubicBezTo>
                    <a:pt x="205" y="179"/>
                    <a:pt x="205" y="179"/>
                    <a:pt x="205" y="179"/>
                  </a:cubicBezTo>
                  <a:cubicBezTo>
                    <a:pt x="211" y="179"/>
                    <a:pt x="216" y="174"/>
                    <a:pt x="216" y="167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6" y="150"/>
                    <a:pt x="211" y="145"/>
                    <a:pt x="205" y="145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2800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24"/>
            </p:custDataLst>
          </p:nvPr>
        </p:nvSpPr>
        <p:spPr>
          <a:xfrm>
            <a:off x="1833880" y="1287780"/>
            <a:ext cx="4084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n w="15875"/>
                <a:solidFill>
                  <a:srgbClr val="113F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升级需求包</a:t>
            </a:r>
            <a:r>
              <a:rPr lang="en-US" altLang="zh-CN" sz="2400" b="1">
                <a:ln w="15875"/>
                <a:solidFill>
                  <a:srgbClr val="113F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CN" altLang="en-US" sz="2400" b="1">
                <a:ln w="15875"/>
                <a:solidFill>
                  <a:srgbClr val="113F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总体进度</a:t>
            </a:r>
            <a:r>
              <a:rPr lang="en-US" altLang="zh-CN" sz="2400" b="1">
                <a:ln w="15875"/>
                <a:solidFill>
                  <a:srgbClr val="113F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84%</a:t>
            </a:r>
            <a:endParaRPr lang="en-US" altLang="zh-CN" sz="2400" b="1">
              <a:ln w="15875"/>
              <a:solidFill>
                <a:srgbClr val="113F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5"/>
            </p:custDataLst>
          </p:nvPr>
        </p:nvGraphicFramePr>
        <p:xfrm>
          <a:off x="6525895" y="1873885"/>
          <a:ext cx="5412105" cy="427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035"/>
                <a:gridCol w="1323975"/>
                <a:gridCol w="22840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华文中宋" panose="02010600040101010101" charset="-122"/>
                          <a:ea typeface="华文中宋" panose="02010600040101010101" charset="-122"/>
                        </a:rPr>
                        <a:t>名称</a:t>
                      </a:r>
                      <a:endParaRPr lang="zh-CN" altLang="en-US"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solidFill>
                      <a:srgbClr val="113F4E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华文中宋" panose="02010600040101010101" charset="-122"/>
                          <a:ea typeface="华文中宋" panose="02010600040101010101" charset="-122"/>
                        </a:rPr>
                        <a:t>权重</a:t>
                      </a:r>
                      <a:endParaRPr lang="zh-CN" altLang="en-US"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solidFill>
                      <a:srgbClr val="113F4E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华文中宋" panose="02010600040101010101" charset="-122"/>
                          <a:ea typeface="华文中宋" panose="02010600040101010101" charset="-122"/>
                        </a:rPr>
                        <a:t>原因</a:t>
                      </a:r>
                      <a:endParaRPr lang="zh-CN" altLang="en-US"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solidFill>
                      <a:srgbClr val="113F4E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华文中宋" panose="02010600040101010101" charset="-122"/>
                          <a:ea typeface="华文中宋" panose="02010600040101010101" charset="-122"/>
                        </a:rPr>
                        <a:t>需求分析</a:t>
                      </a:r>
                      <a:endParaRPr lang="zh-CN" altLang="en-US"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中宋" panose="02010600040101010101" charset="-122"/>
                          <a:ea typeface="华文中宋" panose="02010600040101010101" charset="-122"/>
                        </a:rPr>
                        <a:t>15%</a:t>
                      </a:r>
                      <a:endParaRPr lang="en-US" altLang="zh-CN"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-- </a:t>
                      </a:r>
                      <a:r>
                        <a:rPr lang="zh-CN" altLang="en-US" sz="140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需求分析是项目开发的基石，它决定了项目的方向、功能和用户体验。</a:t>
                      </a:r>
                      <a:endParaRPr lang="zh-CN" altLang="en-US" sz="1400"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华文中宋" panose="02010600040101010101" charset="-122"/>
                          <a:ea typeface="华文中宋" panose="02010600040101010101" charset="-122"/>
                        </a:rPr>
                        <a:t>前端</a:t>
                      </a:r>
                      <a:endParaRPr lang="zh-CN" altLang="en-US"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solidFill>
                      <a:srgbClr val="55C0A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中宋" panose="02010600040101010101" charset="-122"/>
                          <a:ea typeface="华文中宋" panose="02010600040101010101" charset="-122"/>
                        </a:rPr>
                        <a:t>35%</a:t>
                      </a:r>
                      <a:endParaRPr lang="en-US" altLang="zh-CN"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solidFill>
                      <a:srgbClr val="55C0A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-- </a:t>
                      </a:r>
                      <a:r>
                        <a:rPr lang="zh-CN" altLang="en-US" sz="140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前端是用户与项目交互的直接界面，前端开发的质量和效率直接影响用户体验和项目形象</a:t>
                      </a:r>
                      <a:endParaRPr lang="zh-CN" altLang="en-US" sz="1400"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>
                    <a:solidFill>
                      <a:srgbClr val="55C0AF"/>
                    </a:solidFill>
                  </a:tcPr>
                </a:tc>
              </a:tr>
              <a:tr h="768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华文中宋" panose="02010600040101010101" charset="-122"/>
                          <a:ea typeface="华文中宋" panose="02010600040101010101" charset="-122"/>
                        </a:rPr>
                        <a:t>后端</a:t>
                      </a:r>
                      <a:endParaRPr lang="zh-CN" altLang="en-US"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中宋" panose="02010600040101010101" charset="-122"/>
                          <a:ea typeface="华文中宋" panose="02010600040101010101" charset="-122"/>
                        </a:rPr>
                        <a:t>35%</a:t>
                      </a:r>
                      <a:endParaRPr lang="en-US" altLang="zh-CN"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-- 后端是项目的数据处理和逻辑实现部分，它决定了项目的功能实现和性能表现。</a:t>
                      </a:r>
                      <a:endParaRPr lang="en-US" altLang="zh-CN" sz="1400"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-- 后端也将数据库设计囊括其中，所以比前端略高</a:t>
                      </a:r>
                      <a:endParaRPr lang="en-US" altLang="zh-CN" sz="1400"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58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华文中宋" panose="02010600040101010101" charset="-122"/>
                          <a:ea typeface="华文中宋" panose="02010600040101010101" charset="-122"/>
                        </a:rPr>
                        <a:t>测试</a:t>
                      </a:r>
                      <a:endParaRPr lang="zh-CN" altLang="en-US"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solidFill>
                      <a:srgbClr val="55C0A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华文中宋" panose="02010600040101010101" charset="-122"/>
                          <a:ea typeface="华文中宋" panose="02010600040101010101" charset="-122"/>
                        </a:rPr>
                        <a:t>15%</a:t>
                      </a:r>
                      <a:endParaRPr lang="en-US" altLang="zh-CN"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solidFill>
                      <a:srgbClr val="55C0A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华文中宋" panose="02010600040101010101" charset="-122"/>
                          <a:ea typeface="华文中宋" panose="02010600040101010101" charset="-122"/>
                        </a:rPr>
                        <a:t>测试是确保项目质量和稳定性的关键环节。</a:t>
                      </a:r>
                      <a:endParaRPr lang="zh-CN" altLang="en-US" sz="1400"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>
                    <a:solidFill>
                      <a:srgbClr val="55C0A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7"/>
          <p:cNvSpPr/>
          <p:nvPr>
            <p:custDataLst>
              <p:tags r:id="rId26"/>
            </p:custDataLst>
          </p:nvPr>
        </p:nvSpPr>
        <p:spPr>
          <a:xfrm>
            <a:off x="501650" y="4479925"/>
            <a:ext cx="4931410" cy="213995"/>
          </a:xfrm>
          <a:prstGeom prst="rect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 sz="2800" dirty="0">
              <a:latin typeface="微软雅黑" panose="020B0503020204020204" pitchFamily="34" charset="-122"/>
            </a:endParaRPr>
          </a:p>
        </p:txBody>
      </p:sp>
      <p:sp>
        <p:nvSpPr>
          <p:cNvPr id="5" name="Rectangle 12"/>
          <p:cNvSpPr/>
          <p:nvPr>
            <p:custDataLst>
              <p:tags r:id="rId27"/>
            </p:custDataLst>
          </p:nvPr>
        </p:nvSpPr>
        <p:spPr>
          <a:xfrm>
            <a:off x="509905" y="5373370"/>
            <a:ext cx="2540000" cy="215900"/>
          </a:xfrm>
          <a:prstGeom prst="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 sz="280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12" dur="500" fill="hold"/>
                                              <p:tgtEl>
                                                <p:spTgt spid="2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896620" y="2694305"/>
            <a:ext cx="6057265" cy="1243330"/>
            <a:chOff x="1540" y="3278"/>
            <a:chExt cx="9539" cy="1958"/>
          </a:xfrm>
        </p:grpSpPr>
        <p:sp>
          <p:nvSpPr>
            <p:cNvPr id="12" name="文本框 11"/>
            <p:cNvSpPr txBox="1"/>
            <p:nvPr/>
          </p:nvSpPr>
          <p:spPr>
            <a:xfrm>
              <a:off x="3911" y="3742"/>
              <a:ext cx="716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当前迭代期任务</a:t>
              </a:r>
              <a:endParaRPr lang="zh-CN" altLang="en-US" sz="4000" b="1" spc="6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1540" y="3278"/>
              <a:ext cx="1774" cy="1958"/>
              <a:chOff x="589078" y="2173649"/>
              <a:chExt cx="1126328" cy="1243276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89078" y="2173649"/>
                <a:ext cx="1126328" cy="1243276"/>
                <a:chOff x="1950418" y="3368985"/>
                <a:chExt cx="432211" cy="477089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1950418" y="3368985"/>
                  <a:ext cx="353961" cy="353960"/>
                </a:xfrm>
                <a:prstGeom prst="rect">
                  <a:avLst/>
                </a:prstGeom>
                <a:solidFill>
                  <a:srgbClr val="113F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2082519" y="3545965"/>
                  <a:ext cx="300110" cy="300109"/>
                </a:xfrm>
                <a:prstGeom prst="rect">
                  <a:avLst/>
                </a:prstGeom>
                <a:solidFill>
                  <a:srgbClr val="55C0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907668" y="2220553"/>
                <a:ext cx="61106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5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>
            <p:custDataLst>
              <p:tags r:id="rId1"/>
            </p:custDataLst>
          </p:nvPr>
        </p:nvGrpSpPr>
        <p:grpSpPr>
          <a:xfrm>
            <a:off x="958057" y="1844040"/>
            <a:ext cx="4045108" cy="3971323"/>
            <a:chOff x="2538" y="5717"/>
            <a:chExt cx="6370" cy="4218"/>
          </a:xfrm>
        </p:grpSpPr>
        <p:sp>
          <p:nvSpPr>
            <p:cNvPr id="26" name="Oval 36"/>
            <p:cNvSpPr/>
            <p:nvPr>
              <p:custDataLst>
                <p:tags r:id="rId2"/>
              </p:custDataLst>
            </p:nvPr>
          </p:nvSpPr>
          <p:spPr>
            <a:xfrm>
              <a:off x="2539" y="5934"/>
              <a:ext cx="867" cy="617"/>
            </a:xfrm>
            <a:prstGeom prst="ellipse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FontAwesome" pitchFamily="2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7" name="Oval 37"/>
            <p:cNvSpPr/>
            <p:nvPr>
              <p:custDataLst>
                <p:tags r:id="rId3"/>
              </p:custDataLst>
            </p:nvPr>
          </p:nvSpPr>
          <p:spPr>
            <a:xfrm>
              <a:off x="2540" y="7275"/>
              <a:ext cx="866" cy="617"/>
            </a:xfrm>
            <a:prstGeom prst="ellipse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FontAwesome" pitchFamily="2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8" name="Oval 38"/>
            <p:cNvSpPr/>
            <p:nvPr>
              <p:custDataLst>
                <p:tags r:id="rId4"/>
              </p:custDataLst>
            </p:nvPr>
          </p:nvSpPr>
          <p:spPr>
            <a:xfrm>
              <a:off x="2538" y="8759"/>
              <a:ext cx="866" cy="617"/>
            </a:xfrm>
            <a:prstGeom prst="ellipse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FontAwesome" pitchFamily="2" charset="0"/>
                </a:rPr>
                <a:t>3</a:t>
              </a:r>
              <a:endParaRPr lang="en-US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TextBox 24"/>
            <p:cNvSpPr txBox="1"/>
            <p:nvPr>
              <p:custDataLst>
                <p:tags r:id="rId5"/>
              </p:custDataLst>
            </p:nvPr>
          </p:nvSpPr>
          <p:spPr>
            <a:xfrm>
              <a:off x="3677" y="5717"/>
              <a:ext cx="5231" cy="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需求分析</a:t>
              </a:r>
              <a:endParaRPr lang="zh-CN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pPr lvl="0"/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 - 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完成人：黄自丹</a:t>
              </a:r>
              <a:endPara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pPr lvl="0"/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 - 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完成时间：</a:t>
              </a:r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10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月</a:t>
              </a:r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20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日</a:t>
              </a:r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10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月</a:t>
              </a:r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23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日</a:t>
              </a:r>
              <a:endPara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pPr lvl="0"/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  <a:hlinkClick r:id="rId6" action="ppaction://hlinkfile">
                    <a:extLst>
                      <a:ext uri="{DAF060AB-1E55-43B9-8AAB-6FB025537F2F}">
                        <wpsdc:hlinkClr xmlns:wpsdc="http://www.wps.cn/officeDocument/2017/drawingmlCustomData" val="5DA2B1"/>
                        <wpsdc:folHlinkClr xmlns:wpsdc="http://www.wps.cn/officeDocument/2017/drawingmlCustomData" val="68646C"/>
                        <wpsdc:hlinkUnderline xmlns:wpsdc="http://www.wps.cn/officeDocument/2017/drawingmlCustomData" val="1"/>
                      </a:ext>
                    </a:extLst>
                  </a:hlinkClick>
                </a:rPr>
                <a:t>点我跳转</a:t>
              </a:r>
              <a:endPara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30" name="TextBox 25"/>
            <p:cNvSpPr txBox="1"/>
            <p:nvPr>
              <p:custDataLst>
                <p:tags r:id="rId7"/>
              </p:custDataLst>
            </p:nvPr>
          </p:nvSpPr>
          <p:spPr>
            <a:xfrm>
              <a:off x="3669" y="7058"/>
              <a:ext cx="5017" cy="1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前端</a:t>
              </a:r>
              <a:r>
                <a:rPr lang="en-US" altLang="zh-CN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+API</a:t>
              </a:r>
              <a:r>
                <a:rPr lang="zh-CN" altLang="en-US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文档撰写</a:t>
              </a:r>
              <a:endParaRPr lang="zh-CN" altLang="en-US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pPr lvl="0"/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 - 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完成人：王恩宇</a:t>
              </a:r>
              <a:endPara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pPr lvl="0"/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 - 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完成时间：</a:t>
              </a:r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10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月</a:t>
              </a:r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18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日</a:t>
              </a:r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-</a:t>
              </a:r>
              <a:endParaRPr lang="en-US" altLang="zh-CN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pPr lvl="0"/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前端：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  <a:hlinkClick r:id="rId8" action="ppaction://hlinkfile"/>
                </a:rPr>
                <a:t>点我跳转</a:t>
              </a:r>
              <a:endPara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  <a:hlinkClick r:id="rId8" action="ppaction://hlinkfile"/>
              </a:endParaRPr>
            </a:p>
            <a:p>
              <a:pPr lvl="0"/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API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文档：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  <a:hlinkClick r:id="rId9" action="ppaction://hlinkfile"/>
                </a:rPr>
                <a:t>点我跳转</a:t>
              </a:r>
              <a:endPara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31" name="TextBox 26"/>
            <p:cNvSpPr txBox="1"/>
            <p:nvPr>
              <p:custDataLst>
                <p:tags r:id="rId10"/>
              </p:custDataLst>
            </p:nvPr>
          </p:nvSpPr>
          <p:spPr>
            <a:xfrm>
              <a:off x="3669" y="8759"/>
              <a:ext cx="4774" cy="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第二次阶段性评审报告文书</a:t>
              </a:r>
              <a:endParaRPr lang="zh-CN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pPr lvl="0"/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 - 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完成人：黄自丹</a:t>
              </a:r>
              <a:endPara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pPr lvl="0"/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 - 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完成时间：</a:t>
              </a:r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10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月</a:t>
              </a:r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23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日</a:t>
              </a:r>
              <a:endPara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pPr lvl="0"/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  <a:hlinkClick r:id="rId11" action="ppaction://hlinkfile"/>
                </a:rPr>
                <a:t>点我跳转</a:t>
              </a:r>
              <a:endPara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09695" y="346139"/>
            <a:ext cx="3805939" cy="572203"/>
            <a:chOff x="956666" y="3498019"/>
            <a:chExt cx="3805939" cy="572203"/>
          </a:xfrm>
        </p:grpSpPr>
        <p:sp>
          <p:nvSpPr>
            <p:cNvPr id="35" name="TextBox 38"/>
            <p:cNvSpPr txBox="1"/>
            <p:nvPr/>
          </p:nvSpPr>
          <p:spPr>
            <a:xfrm>
              <a:off x="1557125" y="3498019"/>
              <a:ext cx="3205480" cy="52197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当前迭代期任务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>
            <p:custDataLst>
              <p:tags r:id="rId12"/>
            </p:custDataLst>
          </p:nvPr>
        </p:nvGrpSpPr>
        <p:grpSpPr>
          <a:xfrm>
            <a:off x="5524342" y="1844040"/>
            <a:ext cx="4045108" cy="3971323"/>
            <a:chOff x="2538" y="5717"/>
            <a:chExt cx="6370" cy="4218"/>
          </a:xfrm>
        </p:grpSpPr>
        <p:sp>
          <p:nvSpPr>
            <p:cNvPr id="3" name="Oval 36"/>
            <p:cNvSpPr/>
            <p:nvPr>
              <p:custDataLst>
                <p:tags r:id="rId13"/>
              </p:custDataLst>
            </p:nvPr>
          </p:nvSpPr>
          <p:spPr>
            <a:xfrm>
              <a:off x="2539" y="5934"/>
              <a:ext cx="867" cy="617"/>
            </a:xfrm>
            <a:prstGeom prst="ellipse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4</a:t>
              </a:r>
              <a:endParaRPr lang="en-US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" name="Oval 37"/>
            <p:cNvSpPr/>
            <p:nvPr>
              <p:custDataLst>
                <p:tags r:id="rId14"/>
              </p:custDataLst>
            </p:nvPr>
          </p:nvSpPr>
          <p:spPr>
            <a:xfrm>
              <a:off x="2540" y="7275"/>
              <a:ext cx="866" cy="617"/>
            </a:xfrm>
            <a:prstGeom prst="ellipse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5</a:t>
              </a:r>
              <a:endParaRPr lang="en-US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" name="Oval 38"/>
            <p:cNvSpPr/>
            <p:nvPr>
              <p:custDataLst>
                <p:tags r:id="rId15"/>
              </p:custDataLst>
            </p:nvPr>
          </p:nvSpPr>
          <p:spPr>
            <a:xfrm>
              <a:off x="2538" y="8759"/>
              <a:ext cx="866" cy="617"/>
            </a:xfrm>
            <a:prstGeom prst="ellipse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6</a:t>
              </a:r>
              <a:endParaRPr lang="en-US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TextBox 24"/>
            <p:cNvSpPr txBox="1"/>
            <p:nvPr/>
          </p:nvSpPr>
          <p:spPr>
            <a:xfrm>
              <a:off x="3677" y="5717"/>
              <a:ext cx="5231" cy="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zh-CN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后端</a:t>
              </a:r>
              <a:endParaRPr lang="zh-CN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pPr lvl="0"/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 - 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完成人：陈君熠</a:t>
              </a:r>
              <a:endPara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pPr lvl="0"/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 - 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推进时间：</a:t>
              </a:r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10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月</a:t>
              </a:r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18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日</a:t>
              </a:r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-10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月</a:t>
              </a:r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30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日</a:t>
              </a:r>
              <a:endPara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pPr lvl="0"/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  <a:hlinkClick r:id="rId16" tooltip="" action="ppaction://hlinkfile">
                    <a:extLst>
                      <a:ext uri="{DAF060AB-1E55-43B9-8AAB-6FB025537F2F}">
                        <wpsdc:hlinkClr xmlns:wpsdc="http://www.wps.cn/officeDocument/2017/drawingmlCustomData" val="5DA2B1"/>
                        <wpsdc:folHlinkClr xmlns:wpsdc="http://www.wps.cn/officeDocument/2017/drawingmlCustomData" val="68646C"/>
                        <wpsdc:hlinkUnderline xmlns:wpsdc="http://www.wps.cn/officeDocument/2017/drawingmlCustomData" val="1"/>
                      </a:ext>
                    </a:extLst>
                  </a:hlinkClick>
                </a:rPr>
                <a:t>点我跳转</a:t>
              </a:r>
              <a:endPara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8" name="TextBox 25"/>
            <p:cNvSpPr txBox="1"/>
            <p:nvPr/>
          </p:nvSpPr>
          <p:spPr>
            <a:xfrm>
              <a:off x="3669" y="7058"/>
              <a:ext cx="5239" cy="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数据库</a:t>
              </a:r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+XML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撰写</a:t>
              </a:r>
              <a:endPara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pPr lvl="0"/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 - 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完成人：陈君熠</a:t>
              </a:r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+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黄自丹</a:t>
              </a:r>
              <a:endPara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pPr lvl="0"/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 - 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完成时间：</a:t>
              </a:r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10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月</a:t>
              </a:r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24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日</a:t>
              </a:r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-10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月</a:t>
              </a:r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30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日</a:t>
              </a:r>
              <a:endParaRPr lang="en-US" altLang="zh-CN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pPr lvl="0"/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数据库：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  <a:hlinkClick r:id="rId17" tooltip="" action="ppaction://hlinkfile"/>
                </a:rPr>
                <a:t>点我跳转</a:t>
              </a:r>
              <a:endPara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  <a:hlinkClick r:id="rId17" tooltip="" action="ppaction://hlinkfile"/>
              </a:endParaRPr>
            </a:p>
            <a:p>
              <a:pPr lvl="0"/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XML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：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  <a:hlinkClick r:id="rId18" tooltip="" action="ppaction://hlinkfile"/>
                </a:rPr>
                <a:t>点我跳转</a:t>
              </a:r>
              <a:endPara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9" name="TextBox 26"/>
            <p:cNvSpPr txBox="1"/>
            <p:nvPr/>
          </p:nvSpPr>
          <p:spPr>
            <a:xfrm>
              <a:off x="3669" y="8759"/>
              <a:ext cx="5239" cy="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lang="zh-CN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测试</a:t>
              </a:r>
              <a:endParaRPr lang="zh-CN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pPr lvl="0"/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 - 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完成人：徐嘉</a:t>
              </a:r>
              <a:endPara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pPr lvl="0"/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 - 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完成时间：</a:t>
              </a:r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10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月</a:t>
              </a:r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24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日</a:t>
              </a:r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-10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月</a:t>
              </a:r>
              <a:r>
                <a:rPr lang="en-US" altLang="zh-CN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30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日</a:t>
              </a:r>
              <a:endPara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pPr lvl="0"/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测试文档：</a:t>
              </a:r>
              <a:r>
                <a:rPr lang="zh-CN" altLang="en-US" sz="16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  <a:hlinkClick r:id="rId19" tooltip="" action="ppaction://hlinkfile"/>
                </a:rPr>
                <a:t>点我跳转</a:t>
              </a:r>
              <a:endPara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977864" y="2720335"/>
            <a:ext cx="1126328" cy="1243276"/>
            <a:chOff x="589078" y="2173649"/>
            <a:chExt cx="1126328" cy="1243276"/>
          </a:xfrm>
        </p:grpSpPr>
        <p:grpSp>
          <p:nvGrpSpPr>
            <p:cNvPr id="23" name="组合 22"/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02205" y="2988945"/>
            <a:ext cx="4552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 spc="6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项目成果物展示</a:t>
            </a:r>
            <a:endParaRPr lang="zh-CN" altLang="en-US" sz="4000" b="1" spc="600" dirty="0">
              <a:solidFill>
                <a:srgbClr val="113F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9695" y="346139"/>
            <a:ext cx="3384299" cy="572203"/>
            <a:chOff x="956666" y="3498019"/>
            <a:chExt cx="3384299" cy="572203"/>
          </a:xfrm>
        </p:grpSpPr>
        <p:sp>
          <p:nvSpPr>
            <p:cNvPr id="8" name="TextBox 38"/>
            <p:cNvSpPr txBox="1"/>
            <p:nvPr/>
          </p:nvSpPr>
          <p:spPr>
            <a:xfrm>
              <a:off x="1567285" y="3498019"/>
              <a:ext cx="2773680" cy="52197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查看商品界面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905" y="1185545"/>
            <a:ext cx="9323070" cy="45161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090" y="1238885"/>
            <a:ext cx="9234805" cy="446278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390775" y="2388870"/>
            <a:ext cx="407670" cy="398780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15" idx="3"/>
          </p:cNvCxnSpPr>
          <p:nvPr/>
        </p:nvCxnSpPr>
        <p:spPr>
          <a:xfrm flipV="1">
            <a:off x="2798445" y="2583180"/>
            <a:ext cx="659130" cy="5080"/>
          </a:xfrm>
          <a:prstGeom prst="straightConnector1">
            <a:avLst/>
          </a:prstGeom>
          <a:ln w="31750" cap="rnd">
            <a:solidFill>
              <a:srgbClr val="C0000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390775" y="1701800"/>
            <a:ext cx="1612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多张图片轮播</a:t>
            </a:r>
            <a:endParaRPr lang="zh-CN" altLang="en-US" b="1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87415" y="1666240"/>
            <a:ext cx="3971290" cy="555625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0154285" y="1758950"/>
            <a:ext cx="1358900" cy="311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点击这里</a:t>
            </a:r>
            <a:endParaRPr lang="zh-CN" altLang="en-US" b="1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705" y="1238885"/>
            <a:ext cx="8202930" cy="43834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33" name="文本框 32"/>
          <p:cNvSpPr txBox="1"/>
          <p:nvPr/>
        </p:nvSpPr>
        <p:spPr>
          <a:xfrm>
            <a:off x="8198485" y="3150870"/>
            <a:ext cx="3560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出现类别选择以及搜索框</a:t>
            </a:r>
            <a:endParaRPr lang="zh-CN" altLang="en-US" sz="2400" b="1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animBg="1"/>
      <p:bldP spid="26" grpId="0"/>
      <p:bldP spid="26" grpId="1"/>
      <p:bldP spid="33" grpId="0"/>
      <p:bldP spid="33" grpId="1"/>
      <p:bldP spid="34" grpId="0" animBg="1"/>
      <p:bldP spid="34" grpId="1" animBg="1"/>
      <p:bldP spid="35" grpId="0"/>
      <p:bldP spid="3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9695" y="346139"/>
            <a:ext cx="4615815" cy="572203"/>
            <a:chOff x="956666" y="3498019"/>
            <a:chExt cx="4615815" cy="572203"/>
          </a:xfrm>
        </p:grpSpPr>
        <p:sp>
          <p:nvSpPr>
            <p:cNvPr id="8" name="TextBox 38"/>
            <p:cNvSpPr txBox="1"/>
            <p:nvPr/>
          </p:nvSpPr>
          <p:spPr>
            <a:xfrm>
              <a:off x="1135736" y="3498019"/>
              <a:ext cx="4436745" cy="521970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pPr algn="ctr"/>
              <a:r>
                <a:rPr lang="zh-CN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用户注册登录界面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88975" y="1642110"/>
            <a:ext cx="8986520" cy="4572635"/>
            <a:chOff x="2894" y="1876"/>
            <a:chExt cx="14152" cy="7201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94" y="2249"/>
              <a:ext cx="14153" cy="682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</p:pic>
        <p:sp>
          <p:nvSpPr>
            <p:cNvPr id="17" name="文本框 16"/>
            <p:cNvSpPr txBox="1"/>
            <p:nvPr/>
          </p:nvSpPr>
          <p:spPr>
            <a:xfrm>
              <a:off x="8585" y="1876"/>
              <a:ext cx="277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买家注册界面</a:t>
              </a:r>
              <a:endPara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322817" y="1055403"/>
            <a:ext cx="9422130" cy="4777965"/>
            <a:chOff x="2838" y="-5601"/>
            <a:chExt cx="14107" cy="717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8" y="-5229"/>
              <a:ext cx="14107" cy="67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</p:pic>
        <p:sp>
          <p:nvSpPr>
            <p:cNvPr id="13" name="文本框 12"/>
            <p:cNvSpPr txBox="1"/>
            <p:nvPr/>
          </p:nvSpPr>
          <p:spPr>
            <a:xfrm>
              <a:off x="8137" y="-5601"/>
              <a:ext cx="351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卖家买家登录界面</a:t>
              </a:r>
              <a:endPara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190.74220472440965,&quot;left&quot;:135.52803149606297,&quot;top&quot;:216.24070866141733,&quot;width&quot;:667.416377952756}"/>
</p:tagLst>
</file>

<file path=ppt/tags/tag10.xml><?xml version="1.0" encoding="utf-8"?>
<p:tagLst xmlns:p="http://schemas.openxmlformats.org/presentationml/2006/main">
  <p:tag name="KSO_WM_DIAGRAM_VIRTUALLY_FRAME" val="{&quot;height&quot;:190.74220472440965,&quot;left&quot;:135.52803149606297,&quot;top&quot;:216.24070866141733,&quot;width&quot;:667.416377952756}"/>
</p:tagLst>
</file>

<file path=ppt/tags/tag11.xml><?xml version="1.0" encoding="utf-8"?>
<p:tagLst xmlns:p="http://schemas.openxmlformats.org/presentationml/2006/main">
  <p:tag name="KSO_WM_DIAGRAM_VIRTUALLY_FRAME" val="{&quot;height&quot;:190.74220472440965,&quot;left&quot;:135.52803149606297,&quot;top&quot;:216.24070866141733,&quot;width&quot;:667.416377952756}"/>
</p:tagLst>
</file>

<file path=ppt/tags/tag12.xml><?xml version="1.0" encoding="utf-8"?>
<p:tagLst xmlns:p="http://schemas.openxmlformats.org/presentationml/2006/main">
  <p:tag name="KSO_WM_DIAGRAM_VIRTUALLY_FRAME" val="{&quot;height&quot;:190.74220472440965,&quot;left&quot;:135.52803149606297,&quot;top&quot;:216.24070866141733,&quot;width&quot;:667.416377952756}"/>
</p:tagLst>
</file>

<file path=ppt/tags/tag13.xml><?xml version="1.0" encoding="utf-8"?>
<p:tagLst xmlns:p="http://schemas.openxmlformats.org/presentationml/2006/main">
  <p:tag name="KSO_WM_DIAGRAM_VIRTUALLY_FRAME" val="{&quot;height&quot;:190.74220472440965,&quot;left&quot;:135.52803149606297,&quot;top&quot;:216.24070866141733,&quot;width&quot;:667.416377952756}"/>
</p:tagLst>
</file>

<file path=ppt/tags/tag14.xml><?xml version="1.0" encoding="utf-8"?>
<p:tagLst xmlns:p="http://schemas.openxmlformats.org/presentationml/2006/main">
  <p:tag name="KSO_WM_DIAGRAM_VIRTUALLY_FRAME" val="{&quot;height&quot;:190.74220472440965,&quot;left&quot;:135.52803149606297,&quot;top&quot;:216.24070866141733,&quot;width&quot;:667.416377952756}"/>
</p:tagLst>
</file>

<file path=ppt/tags/tag15.xml><?xml version="1.0" encoding="utf-8"?>
<p:tagLst xmlns:p="http://schemas.openxmlformats.org/presentationml/2006/main">
  <p:tag name="KSO_WM_DIAGRAM_VIRTUALLY_FRAME" val="{&quot;height&quot;:190.74220472440965,&quot;left&quot;:135.52803149606297,&quot;top&quot;:216.24070866141733,&quot;width&quot;:667.416377952756}"/>
</p:tagLst>
</file>

<file path=ppt/tags/tag16.xml><?xml version="1.0" encoding="utf-8"?>
<p:tagLst xmlns:p="http://schemas.openxmlformats.org/presentationml/2006/main">
  <p:tag name="KSO_WM_DIAGRAM_VIRTUALLY_FRAME" val="{&quot;height&quot;:190.74220472440965,&quot;left&quot;:135.52803149606297,&quot;top&quot;:216.24070866141733,&quot;width&quot;:667.416377952756}"/>
</p:tagLst>
</file>

<file path=ppt/tags/tag17.xml><?xml version="1.0" encoding="utf-8"?>
<p:tagLst xmlns:p="http://schemas.openxmlformats.org/presentationml/2006/main">
  <p:tag name="KSO_WM_DIAGRAM_VIRTUALLY_FRAME" val="{&quot;height&quot;:257.283937007874,&quot;left&quot;:83.54821731306623,&quot;top&quot;:182.94181102362205,&quot;width&quot;:461.5883181200047}"/>
</p:tagLst>
</file>

<file path=ppt/tags/tag18.xml><?xml version="1.0" encoding="utf-8"?>
<p:tagLst xmlns:p="http://schemas.openxmlformats.org/presentationml/2006/main">
  <p:tag name="KSO_WM_DIAGRAM_VIRTUALLY_FRAME" val="{&quot;height&quot;:257.283937007874,&quot;left&quot;:83.54821731306623,&quot;top&quot;:182.94181102362205,&quot;width&quot;:461.5883181200047}"/>
</p:tagLst>
</file>

<file path=ppt/tags/tag19.xml><?xml version="1.0" encoding="utf-8"?>
<p:tagLst xmlns:p="http://schemas.openxmlformats.org/presentationml/2006/main">
  <p:tag name="KSO_WM_DIAGRAM_VIRTUALLY_FRAME" val="{&quot;height&quot;:257.283937007874,&quot;left&quot;:83.54821731306623,&quot;top&quot;:182.94181102362205,&quot;width&quot;:461.5883181200047}"/>
</p:tagLst>
</file>

<file path=ppt/tags/tag2.xml><?xml version="1.0" encoding="utf-8"?>
<p:tagLst xmlns:p="http://schemas.openxmlformats.org/presentationml/2006/main">
  <p:tag name="KSO_WM_DIAGRAM_VIRTUALLY_FRAME" val="{&quot;height&quot;:190.74220472440965,&quot;left&quot;:135.52803149606297,&quot;top&quot;:216.24070866141733,&quot;width&quot;:667.416377952756}"/>
</p:tagLst>
</file>

<file path=ppt/tags/tag20.xml><?xml version="1.0" encoding="utf-8"?>
<p:tagLst xmlns:p="http://schemas.openxmlformats.org/presentationml/2006/main">
  <p:tag name="KSO_WM_DIAGRAM_VIRTUALLY_FRAME" val="{&quot;height&quot;:257.283937007874,&quot;left&quot;:83.54821731306623,&quot;top&quot;:182.94181102362205,&quot;width&quot;:461.5883181200047}"/>
</p:tagLst>
</file>

<file path=ppt/tags/tag21.xml><?xml version="1.0" encoding="utf-8"?>
<p:tagLst xmlns:p="http://schemas.openxmlformats.org/presentationml/2006/main">
  <p:tag name="KSO_WM_DIAGRAM_VIRTUALLY_FRAME" val="{&quot;height&quot;:257.283937007874,&quot;left&quot;:83.54821731306623,&quot;top&quot;:182.94181102362205,&quot;width&quot;:461.5883181200047}"/>
</p:tagLst>
</file>

<file path=ppt/tags/tag22.xml><?xml version="1.0" encoding="utf-8"?>
<p:tagLst xmlns:p="http://schemas.openxmlformats.org/presentationml/2006/main">
  <p:tag name="KSO_WM_DIAGRAM_VIRTUALLY_FRAME" val="{&quot;height&quot;:257.283937007874,&quot;left&quot;:83.54821731306623,&quot;top&quot;:182.94181102362205,&quot;width&quot;:461.5883181200047}"/>
</p:tagLst>
</file>

<file path=ppt/tags/tag23.xml><?xml version="1.0" encoding="utf-8"?>
<p:tagLst xmlns:p="http://schemas.openxmlformats.org/presentationml/2006/main">
  <p:tag name="KSO_WM_DIAGRAM_VIRTUALLY_FRAME" val="{&quot;height&quot;:257.283937007874,&quot;left&quot;:83.54821731306623,&quot;top&quot;:182.94181102362205,&quot;width&quot;:461.5883181200047}"/>
</p:tagLst>
</file>

<file path=ppt/tags/tag24.xml><?xml version="1.0" encoding="utf-8"?>
<p:tagLst xmlns:p="http://schemas.openxmlformats.org/presentationml/2006/main">
  <p:tag name="KSO_WM_DIAGRAM_VIRTUALLY_FRAME" val="{&quot;height&quot;:257.283937007874,&quot;left&quot;:83.54821731306623,&quot;top&quot;:182.94181102362205,&quot;width&quot;:461.5883181200047}"/>
</p:tagLst>
</file>

<file path=ppt/tags/tag25.xml><?xml version="1.0" encoding="utf-8"?>
<p:tagLst xmlns:p="http://schemas.openxmlformats.org/presentationml/2006/main">
  <p:tag name="KSO_WM_DIAGRAM_VIRTUALLY_FRAME" val="{&quot;height&quot;:257.283937007874,&quot;left&quot;:83.54821731306623,&quot;top&quot;:182.94181102362205,&quot;width&quot;:461.5883181200047}"/>
</p:tagLst>
</file>

<file path=ppt/tags/tag26.xml><?xml version="1.0" encoding="utf-8"?>
<p:tagLst xmlns:p="http://schemas.openxmlformats.org/presentationml/2006/main">
  <p:tag name="KSO_WM_DIAGRAM_VIRTUALLY_FRAME" val="{&quot;height&quot;:257.283937007874,&quot;left&quot;:83.54821731306623,&quot;top&quot;:182.94181102362205,&quot;width&quot;:461.5883181200047}"/>
</p:tagLst>
</file>

<file path=ppt/tags/tag27.xml><?xml version="1.0" encoding="utf-8"?>
<p:tagLst xmlns:p="http://schemas.openxmlformats.org/presentationml/2006/main">
  <p:tag name="KSO_WM_DIAGRAM_VIRTUALLY_FRAME" val="{&quot;height&quot;:257.283937007874,&quot;left&quot;:83.54821731306623,&quot;top&quot;:182.94181102362205,&quot;width&quot;:461.5883181200047}"/>
</p:tagLst>
</file>

<file path=ppt/tags/tag28.xml><?xml version="1.0" encoding="utf-8"?>
<p:tagLst xmlns:p="http://schemas.openxmlformats.org/presentationml/2006/main">
  <p:tag name="KSO_WM_DIAGRAM_VIRTUALLY_FRAME" val="{&quot;height&quot;:257.283937007874,&quot;left&quot;:83.54821731306623,&quot;top&quot;:182.94181102362205,&quot;width&quot;:461.5883181200047}"/>
</p:tagLst>
</file>

<file path=ppt/tags/tag29.xml><?xml version="1.0" encoding="utf-8"?>
<p:tagLst xmlns:p="http://schemas.openxmlformats.org/presentationml/2006/main">
  <p:tag name="KSO_WM_DIAGRAM_VIRTUALLY_FRAME" val="{&quot;height&quot;:257.283937007874,&quot;left&quot;:83.54821731306623,&quot;top&quot;:182.94181102362205,&quot;width&quot;:461.5883181200047}"/>
</p:tagLst>
</file>

<file path=ppt/tags/tag3.xml><?xml version="1.0" encoding="utf-8"?>
<p:tagLst xmlns:p="http://schemas.openxmlformats.org/presentationml/2006/main">
  <p:tag name="KSO_WM_DIAGRAM_VIRTUALLY_FRAME" val="{&quot;height&quot;:190.74220472440965,&quot;left&quot;:135.52803149606297,&quot;top&quot;:216.24070866141733,&quot;width&quot;:667.416377952756}"/>
</p:tagLst>
</file>

<file path=ppt/tags/tag30.xml><?xml version="1.0" encoding="utf-8"?>
<p:tagLst xmlns:p="http://schemas.openxmlformats.org/presentationml/2006/main">
  <p:tag name="KSO_WM_DIAGRAM_VIRTUALLY_FRAME" val="{&quot;height&quot;:257.283937007874,&quot;left&quot;:83.54821731306623,&quot;top&quot;:182.94181102362205,&quot;width&quot;:461.5883181200047}"/>
</p:tagLst>
</file>

<file path=ppt/tags/tag31.xml><?xml version="1.0" encoding="utf-8"?>
<p:tagLst xmlns:p="http://schemas.openxmlformats.org/presentationml/2006/main">
  <p:tag name="KSO_WM_DIAGRAM_VIRTUALLY_FRAME" val="{&quot;height&quot;:257.283937007874,&quot;left&quot;:83.54821731306623,&quot;top&quot;:182.94181102362205,&quot;width&quot;:461.5883181200047}"/>
</p:tagLst>
</file>

<file path=ppt/tags/tag32.xml><?xml version="1.0" encoding="utf-8"?>
<p:tagLst xmlns:p="http://schemas.openxmlformats.org/presentationml/2006/main">
  <p:tag name="KSO_WM_DIAGRAM_VIRTUALLY_FRAME" val="{&quot;height&quot;:257.283937007874,&quot;left&quot;:83.54821731306623,&quot;top&quot;:182.94181102362205,&quot;width&quot;:461.5883181200047}"/>
</p:tagLst>
</file>

<file path=ppt/tags/tag33.xml><?xml version="1.0" encoding="utf-8"?>
<p:tagLst xmlns:p="http://schemas.openxmlformats.org/presentationml/2006/main">
  <p:tag name="KSO_WM_DIAGRAM_VIRTUALLY_FRAME" val="{&quot;height&quot;:257.283937007874,&quot;left&quot;:83.54821731306623,&quot;top&quot;:182.94181102362205,&quot;width&quot;:461.5883181200047}"/>
</p:tagLst>
</file>

<file path=ppt/tags/tag34.xml><?xml version="1.0" encoding="utf-8"?>
<p:tagLst xmlns:p="http://schemas.openxmlformats.org/presentationml/2006/main">
  <p:tag name="KSO_WM_DIAGRAM_VIRTUALLY_FRAME" val="{&quot;height&quot;:257.283937007874,&quot;left&quot;:83.54821731306623,&quot;top&quot;:182.94181102362205,&quot;width&quot;:461.5883181200047}"/>
</p:tagLst>
</file>

<file path=ppt/tags/tag35.xml><?xml version="1.0" encoding="utf-8"?>
<p:tagLst xmlns:p="http://schemas.openxmlformats.org/presentationml/2006/main">
  <p:tag name="KSO_WM_DIAGRAM_VIRTUALLY_FRAME" val="{&quot;height&quot;:257.283937007874,&quot;left&quot;:83.54821731306623,&quot;top&quot;:182.94181102362205,&quot;width&quot;:461.5883181200047}"/>
</p:tagLst>
</file>

<file path=ppt/tags/tag36.xml><?xml version="1.0" encoding="utf-8"?>
<p:tagLst xmlns:p="http://schemas.openxmlformats.org/presentationml/2006/main">
  <p:tag name="KSO_WM_DIAGRAM_VIRTUALLY_FRAME" val="{&quot;height&quot;:257.283937007874,&quot;left&quot;:83.54821731306623,&quot;top&quot;:182.94181102362205,&quot;width&quot;:461.5883181200047}"/>
</p:tagLst>
</file>

<file path=ppt/tags/tag37.xml><?xml version="1.0" encoding="utf-8"?>
<p:tagLst xmlns:p="http://schemas.openxmlformats.org/presentationml/2006/main">
  <p:tag name="KSO_WM_DIAGRAM_VIRTUALLY_FRAME" val="{&quot;height&quot;:257.283937007874,&quot;left&quot;:83.54821731306623,&quot;top&quot;:182.94181102362205,&quot;width&quot;:461.5883181200047}"/>
</p:tagLst>
</file>

<file path=ppt/tags/tag38.xml><?xml version="1.0" encoding="utf-8"?>
<p:tagLst xmlns:p="http://schemas.openxmlformats.org/presentationml/2006/main">
  <p:tag name="KSO_WM_DIAGRAM_VIRTUALLY_FRAME" val="{&quot;height&quot;:257.283937007874,&quot;left&quot;:83.54821731306623,&quot;top&quot;:182.94181102362205,&quot;width&quot;:461.5883181200047}"/>
</p:tagLst>
</file>

<file path=ppt/tags/tag39.xml><?xml version="1.0" encoding="utf-8"?>
<p:tagLst xmlns:p="http://schemas.openxmlformats.org/presentationml/2006/main">
  <p:tag name="KSO_WM_DIAGRAM_VIRTUALLY_FRAME" val="{&quot;height&quot;:257.283937007874,&quot;left&quot;:83.54821731306623,&quot;top&quot;:182.94181102362205,&quot;width&quot;:461.5883181200047}"/>
</p:tagLst>
</file>

<file path=ppt/tags/tag4.xml><?xml version="1.0" encoding="utf-8"?>
<p:tagLst xmlns:p="http://schemas.openxmlformats.org/presentationml/2006/main">
  <p:tag name="KSO_WM_DIAGRAM_VIRTUALLY_FRAME" val="{&quot;height&quot;:190.74220472440965,&quot;left&quot;:135.52803149606297,&quot;top&quot;:216.24070866141733,&quot;width&quot;:667.416377952756}"/>
</p:tagLst>
</file>

<file path=ppt/tags/tag40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729683691985_1_1"/>
  <p:tag name="KSO_WM_DIAGRAM_VIRTUALLY_FRAME" val="{&quot;height&quot;:36.25,&quot;left&quot;:144.4,&quot;top&quot;:101.4,&quot;width&quot;:321.6}"/>
  <p:tag name="KSO_WM_UNIT_DYNAMIC_NUM_START" val="0"/>
  <p:tag name="KSO_WM_UNIT_DYNAMIC_NUM_END" val="50"/>
</p:tagLst>
</file>

<file path=ppt/tags/tag41.xml><?xml version="1.0" encoding="utf-8"?>
<p:tagLst xmlns:p="http://schemas.openxmlformats.org/presentationml/2006/main">
  <p:tag name="TABLE_ENDDRAG_ORIGIN_RECT" val="426*228"/>
  <p:tag name="TABLE_ENDDRAG_RECT" val="501*211*426*228"/>
</p:tagLst>
</file>

<file path=ppt/tags/tag42.xml><?xml version="1.0" encoding="utf-8"?>
<p:tagLst xmlns:p="http://schemas.openxmlformats.org/presentationml/2006/main">
  <p:tag name="KSO_WM_DIAGRAM_VIRTUALLY_FRAME" val="{&quot;height&quot;:257.283937007874,&quot;left&quot;:83.54821731306623,&quot;top&quot;:182.94181102362205,&quot;width&quot;:461.5883181200047}"/>
</p:tagLst>
</file>

<file path=ppt/tags/tag43.xml><?xml version="1.0" encoding="utf-8"?>
<p:tagLst xmlns:p="http://schemas.openxmlformats.org/presentationml/2006/main">
  <p:tag name="KSO_WM_DIAGRAM_VIRTUALLY_FRAME" val="{&quot;height&quot;:257.283937007874,&quot;left&quot;:83.54821731306623,&quot;top&quot;:182.94181102362205,&quot;width&quot;:461.5883181200047}"/>
</p:tagLst>
</file>

<file path=ppt/tags/tag44.xml><?xml version="1.0" encoding="utf-8"?>
<p:tagLst xmlns:p="http://schemas.openxmlformats.org/presentationml/2006/main">
  <p:tag name="KSO_WM_DIAGRAM_VIRTUALLY_FRAME" val="{&quot;height&quot;:332.05188976377957,&quot;left&quot;:75.4375590551181,&quot;top&quot;:145.2,&quot;width&quot;:678.0624409448819}"/>
</p:tagLst>
</file>

<file path=ppt/tags/tag45.xml><?xml version="1.0" encoding="utf-8"?>
<p:tagLst xmlns:p="http://schemas.openxmlformats.org/presentationml/2006/main">
  <p:tag name="KSO_WM_DIAGRAM_VIRTUALLY_FRAME" val="{&quot;height&quot;:332.05188976377957,&quot;left&quot;:75.4375590551181,&quot;top&quot;:145.2,&quot;width&quot;:678.0624409448819}"/>
</p:tagLst>
</file>

<file path=ppt/tags/tag46.xml><?xml version="1.0" encoding="utf-8"?>
<p:tagLst xmlns:p="http://schemas.openxmlformats.org/presentationml/2006/main">
  <p:tag name="KSO_WM_DIAGRAM_VIRTUALLY_FRAME" val="{&quot;height&quot;:332.05188976377957,&quot;left&quot;:75.4375590551181,&quot;top&quot;:145.2,&quot;width&quot;:678.0624409448819}"/>
</p:tagLst>
</file>

<file path=ppt/tags/tag47.xml><?xml version="1.0" encoding="utf-8"?>
<p:tagLst xmlns:p="http://schemas.openxmlformats.org/presentationml/2006/main">
  <p:tag name="KSO_WM_DIAGRAM_VIRTUALLY_FRAME" val="{&quot;height&quot;:332.05188976377957,&quot;left&quot;:75.4375590551181,&quot;top&quot;:145.2,&quot;width&quot;:678.0624409448819}"/>
</p:tagLst>
</file>

<file path=ppt/tags/tag48.xml><?xml version="1.0" encoding="utf-8"?>
<p:tagLst xmlns:p="http://schemas.openxmlformats.org/presentationml/2006/main">
  <p:tag name="KSO_WM_DIAGRAM_VIRTUALLY_FRAME" val="{&quot;height&quot;:332.05188976377957,&quot;left&quot;:75.4375590551181,&quot;top&quot;:145.2,&quot;width&quot;:678.0624409448819}"/>
</p:tagLst>
</file>

<file path=ppt/tags/tag49.xml><?xml version="1.0" encoding="utf-8"?>
<p:tagLst xmlns:p="http://schemas.openxmlformats.org/presentationml/2006/main">
  <p:tag name="KSO_WM_DIAGRAM_VIRTUALLY_FRAME" val="{&quot;height&quot;:332.05188976377957,&quot;left&quot;:75.4375590551181,&quot;top&quot;:145.2,&quot;width&quot;:678.0624409448819}"/>
</p:tagLst>
</file>

<file path=ppt/tags/tag5.xml><?xml version="1.0" encoding="utf-8"?>
<p:tagLst xmlns:p="http://schemas.openxmlformats.org/presentationml/2006/main">
  <p:tag name="KSO_WM_DIAGRAM_VIRTUALLY_FRAME" val="{&quot;height&quot;:190.74220472440965,&quot;left&quot;:135.52803149606297,&quot;top&quot;:216.24070866141733,&quot;width&quot;:667.416377952756}"/>
</p:tagLst>
</file>

<file path=ppt/tags/tag50.xml><?xml version="1.0" encoding="utf-8"?>
<p:tagLst xmlns:p="http://schemas.openxmlformats.org/presentationml/2006/main">
  <p:tag name="KSO_WM_DIAGRAM_VIRTUALLY_FRAME" val="{&quot;height&quot;:332.05188976377957,&quot;left&quot;:75.4375590551181,&quot;top&quot;:145.2,&quot;width&quot;:678.0624409448819}"/>
</p:tagLst>
</file>

<file path=ppt/tags/tag51.xml><?xml version="1.0" encoding="utf-8"?>
<p:tagLst xmlns:p="http://schemas.openxmlformats.org/presentationml/2006/main">
  <p:tag name="KSO_WM_DIAGRAM_VIRTUALLY_FRAME" val="{&quot;height&quot;:332.05188976377957,&quot;left&quot;:75.4375590551181,&quot;top&quot;:145.2,&quot;width&quot;:678.0624409448819}"/>
</p:tagLst>
</file>

<file path=ppt/tags/tag52.xml><?xml version="1.0" encoding="utf-8"?>
<p:tagLst xmlns:p="http://schemas.openxmlformats.org/presentationml/2006/main">
  <p:tag name="KSO_WM_DIAGRAM_VIRTUALLY_FRAME" val="{&quot;height&quot;:332.05188976377957,&quot;left&quot;:75.4375590551181,&quot;top&quot;:145.2,&quot;width&quot;:678.0624409448819}"/>
</p:tagLst>
</file>

<file path=ppt/tags/tag53.xml><?xml version="1.0" encoding="utf-8"?>
<p:tagLst xmlns:p="http://schemas.openxmlformats.org/presentationml/2006/main">
  <p:tag name="KSO_WM_DIAGRAM_VIRTUALLY_FRAME" val="{&quot;height&quot;:332.05188976377957,&quot;left&quot;:75.4375590551181,&quot;top&quot;:145.2,&quot;width&quot;:678.0624409448819}"/>
</p:tagLst>
</file>

<file path=ppt/tags/tag54.xml><?xml version="1.0" encoding="utf-8"?>
<p:tagLst xmlns:p="http://schemas.openxmlformats.org/presentationml/2006/main">
  <p:tag name="KSO_WM_DIAGRAM_VIRTUALLY_FRAME" val="{&quot;height&quot;:332.05188976377957,&quot;left&quot;:75.4375590551181,&quot;top&quot;:145.2,&quot;width&quot;:678.0624409448819}"/>
</p:tagLst>
</file>

<file path=ppt/tags/tag55.xml><?xml version="1.0" encoding="utf-8"?>
<p:tagLst xmlns:p="http://schemas.openxmlformats.org/presentationml/2006/main">
  <p:tag name="ISPRING_PRESENTATION_TITLE" val="PowerPoint 演示文稿"/>
  <p:tag name="commondata" val="eyJoZGlkIjoiYmU3NWZlNGVlOGZiM2E3YTYxOTkzODllZmVkMDk4OGEifQ=="/>
</p:tagLst>
</file>

<file path=ppt/tags/tag6.xml><?xml version="1.0" encoding="utf-8"?>
<p:tagLst xmlns:p="http://schemas.openxmlformats.org/presentationml/2006/main">
  <p:tag name="KSO_WM_DIAGRAM_VIRTUALLY_FRAME" val="{&quot;height&quot;:190.74220472440965,&quot;left&quot;:135.52803149606297,&quot;top&quot;:216.24070866141733,&quot;width&quot;:667.416377952756}"/>
</p:tagLst>
</file>

<file path=ppt/tags/tag7.xml><?xml version="1.0" encoding="utf-8"?>
<p:tagLst xmlns:p="http://schemas.openxmlformats.org/presentationml/2006/main">
  <p:tag name="KSO_WM_DIAGRAM_VIRTUALLY_FRAME" val="{&quot;height&quot;:190.74220472440965,&quot;left&quot;:135.52803149606297,&quot;top&quot;:216.24070866141733,&quot;width&quot;:667.416377952756}"/>
</p:tagLst>
</file>

<file path=ppt/tags/tag8.xml><?xml version="1.0" encoding="utf-8"?>
<p:tagLst xmlns:p="http://schemas.openxmlformats.org/presentationml/2006/main">
  <p:tag name="KSO_WM_DIAGRAM_VIRTUALLY_FRAME" val="{&quot;height&quot;:190.74220472440965,&quot;left&quot;:135.52803149606297,&quot;top&quot;:216.24070866141733,&quot;width&quot;:667.416377952756}"/>
</p:tagLst>
</file>

<file path=ppt/tags/tag9.xml><?xml version="1.0" encoding="utf-8"?>
<p:tagLst xmlns:p="http://schemas.openxmlformats.org/presentationml/2006/main">
  <p:tag name="KSO_WM_DIAGRAM_VIRTUALLY_FRAME" val="{&quot;height&quot;:190.74220472440965,&quot;left&quot;:135.52803149606297,&quot;top&quot;:216.24070866141733,&quot;width&quot;:667.416377952756}"/>
</p:tagLst>
</file>

<file path=ppt/theme/theme1.xml><?xml version="1.0" encoding="utf-8"?>
<a:theme xmlns:a="http://schemas.openxmlformats.org/drawingml/2006/main" name="第一PPT，www.1ppt.com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5DA2B1"/>
      </a:hlink>
      <a:folHlink>
        <a:srgbClr val="68646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2012</Words>
  <Application>WPS 演示</Application>
  <PresentationFormat>自定义</PresentationFormat>
  <Paragraphs>264</Paragraphs>
  <Slides>18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Calibri</vt:lpstr>
      <vt:lpstr>Poppins SemiBold</vt:lpstr>
      <vt:lpstr>Segoe Print</vt:lpstr>
      <vt:lpstr>Microsoft JhengHei Light</vt:lpstr>
      <vt:lpstr>Open Sans</vt:lpstr>
      <vt:lpstr>PT Sans</vt:lpstr>
      <vt:lpstr>华文中宋</vt:lpstr>
      <vt:lpstr>FontAwesome</vt:lpstr>
      <vt:lpstr>Lato Regular</vt:lpstr>
      <vt:lpstr>Arial</vt:lpstr>
      <vt:lpstr>等线</vt:lpstr>
      <vt:lpstr>Arial Unicode MS</vt:lpstr>
      <vt:lpstr>等线 Light</vt:lpstr>
      <vt:lpstr>DejaVu Math TeX Gyre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第一PPT</dc:creator>
  <cp:keywords>www.1ppt.com</cp:keywords>
  <dc:description>www.1ppt.com</dc:description>
  <cp:lastModifiedBy>H.丹丹</cp:lastModifiedBy>
  <cp:revision>260</cp:revision>
  <dcterms:created xsi:type="dcterms:W3CDTF">2018-02-23T07:21:00Z</dcterms:created>
  <dcterms:modified xsi:type="dcterms:W3CDTF">2024-10-30T15:44:09Z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6A3532679673454A93B835E24C77FA48_12</vt:lpwstr>
  </property>
  <property fmtid="{D5CDD505-2E9C-101B-9397-08002B2CF9AE}" pid="3" name="KSOProductBuildVer">
    <vt:lpwstr>2052-12.1.0.18608</vt:lpwstr>
  </property>
</Properties>
</file>