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7" r:id="rId3"/>
    <p:sldId id="258" r:id="rId4"/>
    <p:sldId id="259" r:id="rId5"/>
    <p:sldId id="268" r:id="rId6"/>
    <p:sldId id="260" r:id="rId7"/>
    <p:sldId id="261" r:id="rId8"/>
    <p:sldId id="267" r:id="rId9"/>
    <p:sldId id="262" r:id="rId10"/>
    <p:sldId id="269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A2E4"/>
    <a:srgbClr val="04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820" autoAdjust="0"/>
  </p:normalViewPr>
  <p:slideViewPr>
    <p:cSldViewPr snapToGrid="0" showGuides="1">
      <p:cViewPr varScale="1">
        <p:scale>
          <a:sx n="97" d="100"/>
          <a:sy n="97" d="100"/>
        </p:scale>
        <p:origin x="364" y="60"/>
      </p:cViewPr>
      <p:guideLst>
        <p:guide orient="horz" pos="217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7F675-3266-4CC3-A97D-3592963B4946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AA0EE-EF14-4FEC-BB7B-A8CD25C823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A0EE-EF14-4FEC-BB7B-A8CD25C823E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A0EE-EF14-4FEC-BB7B-A8CD25C823E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A0EE-EF14-4FEC-BB7B-A8CD25C823E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A0EE-EF14-4FEC-BB7B-A8CD25C823E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A0EE-EF14-4FEC-BB7B-A8CD25C823E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A0EE-EF14-4FEC-BB7B-A8CD25C823E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A0EE-EF14-4FEC-BB7B-A8CD25C823E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A0EE-EF14-4FEC-BB7B-A8CD25C823E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A0EE-EF14-4FEC-BB7B-A8CD25C823E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A0EE-EF14-4FEC-BB7B-A8CD25C823E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BEB-352E-458C-BF10-0BDFE27F9085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1588-B674-44D4-80B5-FEFD9E83B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BEB-352E-458C-BF10-0BDFE27F9085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1588-B674-44D4-80B5-FEFD9E83B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BEB-352E-458C-BF10-0BDFE27F9085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1588-B674-44D4-80B5-FEFD9E83B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BEB-352E-458C-BF10-0BDFE27F9085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1588-B674-44D4-80B5-FEFD9E83B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BEB-352E-458C-BF10-0BDFE27F9085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1588-B674-44D4-80B5-FEFD9E83B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BEB-352E-458C-BF10-0BDFE27F9085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1588-B674-44D4-80B5-FEFD9E83B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BEB-352E-458C-BF10-0BDFE27F9085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1588-B674-44D4-80B5-FEFD9E83B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BEB-352E-458C-BF10-0BDFE27F9085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1588-B674-44D4-80B5-FEFD9E83B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BEB-352E-458C-BF10-0BDFE27F9085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1588-B674-44D4-80B5-FEFD9E83B5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9"/>
          <p:cNvSpPr txBox="1"/>
          <p:nvPr userDrawn="1"/>
        </p:nvSpPr>
        <p:spPr>
          <a:xfrm>
            <a:off x="320426" y="6213791"/>
            <a:ext cx="43204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BEB-352E-458C-BF10-0BDFE27F9085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1588-B674-44D4-80B5-FEFD9E83B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BEB-352E-458C-BF10-0BDFE27F9085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1588-B674-44D4-80B5-FEFD9E83B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BEB-352E-458C-BF10-0BDFE27F9085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1588-B674-44D4-80B5-FEFD9E83B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C9BEB-352E-458C-BF10-0BDFE27F9085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31588-B674-44D4-80B5-FEFD9E83B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hahashop.natapp1.cc/#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ee.com/zhishidiannaoka/hahasho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2863105"/>
            <a:ext cx="12191998" cy="3994895"/>
            <a:chOff x="0" y="3619500"/>
            <a:chExt cx="12191998" cy="32385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/>
            <a:srcRect l="2986" r="2356"/>
            <a:stretch>
              <a:fillRect/>
            </a:stretch>
          </p:blipFill>
          <p:spPr>
            <a:xfrm>
              <a:off x="6095999" y="3619500"/>
              <a:ext cx="6095999" cy="32385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/>
            <a:srcRect l="2986" r="2356"/>
            <a:stretch>
              <a:fillRect/>
            </a:stretch>
          </p:blipFill>
          <p:spPr>
            <a:xfrm flipH="1">
              <a:off x="0" y="3619500"/>
              <a:ext cx="6095999" cy="3238500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2755374" y="1984872"/>
            <a:ext cx="6681253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b="1" dirty="0">
                <a:ln w="12700">
                  <a:noFill/>
                </a:ln>
                <a:gradFill>
                  <a:gsLst>
                    <a:gs pos="0">
                      <a:srgbClr val="044BC9"/>
                    </a:gs>
                    <a:gs pos="100000">
                      <a:srgbClr val="23A2E4"/>
                    </a:gs>
                  </a:gsLst>
                  <a:lin ang="0" scaled="0"/>
                </a:gradFill>
                <a:latin typeface="Aa黑体 (非商业使用)" panose="02010600010101010101" pitchFamily="2" charset="-122"/>
                <a:ea typeface="Aa黑体 (非商业使用)" panose="02010600010101010101" pitchFamily="2" charset="-122"/>
                <a:sym typeface="思源黑体" panose="020B0500000000000000" pitchFamily="34" charset="-122"/>
              </a:rPr>
              <a:t>第十组第四次评审报告</a:t>
            </a:r>
          </a:p>
        </p:txBody>
      </p:sp>
      <p:sp>
        <p:nvSpPr>
          <p:cNvPr id="11" name="Text Placeholder 3"/>
          <p:cNvSpPr txBox="1"/>
          <p:nvPr/>
        </p:nvSpPr>
        <p:spPr>
          <a:xfrm>
            <a:off x="212090" y="255905"/>
            <a:ext cx="5626100" cy="370840"/>
          </a:xfrm>
          <a:prstGeom prst="rect">
            <a:avLst/>
          </a:prstGeom>
        </p:spPr>
        <p:txBody>
          <a:bodyPr/>
          <a:lstStyle>
            <a:lvl1pPr marL="0" indent="0" algn="l" defTabSz="1828165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kern="1200">
                <a:solidFill>
                  <a:schemeClr val="tx2"/>
                </a:solidFill>
                <a:latin typeface="Amiri" pitchFamily="2" charset="-78"/>
                <a:ea typeface="Amiri" pitchFamily="2" charset="-78"/>
                <a:cs typeface="Amiri" pitchFamily="2" charset="-78"/>
              </a:defRPr>
            </a:lvl1pPr>
            <a:lvl2pPr marL="137096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36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76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530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30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330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09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9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1600" b="0" dirty="0">
                <a:solidFill>
                  <a:srgbClr val="044BC9"/>
                </a:solidFill>
                <a:latin typeface="Times New Roman" panose="02020603050405020304" charset="0"/>
                <a:ea typeface="思源黑体 CN Light" panose="020B0300000000000000" pitchFamily="34" charset="-122"/>
                <a:cs typeface="Times New Roman" panose="02020603050405020304" charset="0"/>
              </a:rPr>
              <a:t>https://gitee.com/zhishidiannaoka/hahashop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895850" y="4538158"/>
            <a:ext cx="2400300" cy="4333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44BC9"/>
                </a:solidFill>
                <a:latin typeface="Aa黑体 (非商业使用)" panose="02010600010101010101" pitchFamily="2" charset="-122"/>
                <a:ea typeface="Aa黑体 (非商业使用)" panose="02010600010101010101" pitchFamily="2" charset="-122"/>
              </a:rPr>
              <a:t>汇报人：王恩宇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492345" y="1747283"/>
            <a:ext cx="5207310" cy="0"/>
            <a:chOff x="3746190" y="2146300"/>
            <a:chExt cx="5207310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3746190" y="2146300"/>
              <a:ext cx="5207310" cy="0"/>
            </a:xfrm>
            <a:prstGeom prst="line">
              <a:avLst/>
            </a:prstGeom>
            <a:ln>
              <a:solidFill>
                <a:srgbClr val="044B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3746190" y="2146300"/>
              <a:ext cx="914710" cy="0"/>
            </a:xfrm>
            <a:prstGeom prst="line">
              <a:avLst/>
            </a:prstGeom>
            <a:ln w="57150">
              <a:solidFill>
                <a:srgbClr val="044B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2939989" y="1666752"/>
            <a:ext cx="216018" cy="167054"/>
            <a:chOff x="1467073" y="4995308"/>
            <a:chExt cx="216018" cy="167054"/>
          </a:xfrm>
        </p:grpSpPr>
        <p:sp>
          <p:nvSpPr>
            <p:cNvPr id="33" name="等腰三角形 32"/>
            <p:cNvSpPr/>
            <p:nvPr/>
          </p:nvSpPr>
          <p:spPr>
            <a:xfrm rot="5400000">
              <a:off x="1455552" y="5006829"/>
              <a:ext cx="167054" cy="144012"/>
            </a:xfrm>
            <a:prstGeom prst="triangle">
              <a:avLst/>
            </a:prstGeom>
            <a:solidFill>
              <a:srgbClr val="04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1527558" y="5006829"/>
              <a:ext cx="167054" cy="144012"/>
            </a:xfrm>
            <a:prstGeom prst="triangle">
              <a:avLst/>
            </a:prstGeom>
            <a:noFill/>
            <a:ln>
              <a:solidFill>
                <a:srgbClr val="044B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2863105"/>
            <a:ext cx="12191998" cy="3994895"/>
            <a:chOff x="0" y="3619500"/>
            <a:chExt cx="12191998" cy="32385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/>
            <a:srcRect l="2986" r="2356"/>
            <a:stretch>
              <a:fillRect/>
            </a:stretch>
          </p:blipFill>
          <p:spPr>
            <a:xfrm>
              <a:off x="6095999" y="3619500"/>
              <a:ext cx="6095999" cy="32385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/>
            <a:srcRect l="2986" r="2356"/>
            <a:stretch>
              <a:fillRect/>
            </a:stretch>
          </p:blipFill>
          <p:spPr>
            <a:xfrm flipH="1">
              <a:off x="0" y="3619500"/>
              <a:ext cx="6095999" cy="3238500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2755374" y="1984872"/>
            <a:ext cx="6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b="1" dirty="0">
                <a:ln w="12700">
                  <a:noFill/>
                </a:ln>
                <a:gradFill>
                  <a:gsLst>
                    <a:gs pos="0">
                      <a:srgbClr val="044BC9"/>
                    </a:gs>
                    <a:gs pos="100000">
                      <a:srgbClr val="23A2E4"/>
                    </a:gs>
                  </a:gsLst>
                  <a:lin ang="0" scaled="0"/>
                </a:gradFill>
                <a:latin typeface="Aa黑体 (非商业使用)" panose="02010600010101010101" pitchFamily="2" charset="-122"/>
                <a:ea typeface="Aa黑体 (非商业使用)" panose="02010600010101010101" pitchFamily="2" charset="-122"/>
                <a:sym typeface="思源黑体" panose="020B0500000000000000" pitchFamily="34" charset="-122"/>
              </a:rPr>
              <a:t>感谢您的观看</a:t>
            </a:r>
          </a:p>
        </p:txBody>
      </p:sp>
      <p:sp>
        <p:nvSpPr>
          <p:cNvPr id="12" name="矩形 11"/>
          <p:cNvSpPr/>
          <p:nvPr/>
        </p:nvSpPr>
        <p:spPr>
          <a:xfrm>
            <a:off x="2855586" y="3455961"/>
            <a:ext cx="6480829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a黑体 (非商业使用)" panose="02010600010101010101" pitchFamily="2" charset="-122"/>
                <a:ea typeface="Aa黑体 (非商业使用)" panose="02010600010101010101" pitchFamily="2" charset="-122"/>
              </a:rPr>
              <a:t>第十组第四评审报告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895850" y="4263203"/>
            <a:ext cx="2400300" cy="4333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44BC9"/>
                </a:solidFill>
                <a:latin typeface="Aa黑体 (非商业使用)" panose="02010600010101010101" pitchFamily="2" charset="-122"/>
                <a:ea typeface="Aa黑体 (非商业使用)" panose="02010600010101010101" pitchFamily="2" charset="-122"/>
              </a:rPr>
              <a:t>汇报人：王恩宇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492345" y="1747283"/>
            <a:ext cx="5207310" cy="0"/>
            <a:chOff x="3746190" y="2146300"/>
            <a:chExt cx="5207310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3746190" y="2146300"/>
              <a:ext cx="5207310" cy="0"/>
            </a:xfrm>
            <a:prstGeom prst="line">
              <a:avLst/>
            </a:prstGeom>
            <a:ln>
              <a:solidFill>
                <a:srgbClr val="044B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3746190" y="2146300"/>
              <a:ext cx="914710" cy="0"/>
            </a:xfrm>
            <a:prstGeom prst="line">
              <a:avLst/>
            </a:prstGeom>
            <a:ln w="57150">
              <a:solidFill>
                <a:srgbClr val="044B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2939989" y="1666752"/>
            <a:ext cx="216018" cy="167054"/>
            <a:chOff x="1467073" y="4995308"/>
            <a:chExt cx="216018" cy="167054"/>
          </a:xfrm>
        </p:grpSpPr>
        <p:sp>
          <p:nvSpPr>
            <p:cNvPr id="33" name="等腰三角形 32"/>
            <p:cNvSpPr/>
            <p:nvPr/>
          </p:nvSpPr>
          <p:spPr>
            <a:xfrm rot="5400000">
              <a:off x="1455552" y="5006829"/>
              <a:ext cx="167054" cy="144012"/>
            </a:xfrm>
            <a:prstGeom prst="triangle">
              <a:avLst/>
            </a:prstGeom>
            <a:solidFill>
              <a:srgbClr val="04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1527558" y="5006829"/>
              <a:ext cx="167054" cy="144012"/>
            </a:xfrm>
            <a:prstGeom prst="triangle">
              <a:avLst/>
            </a:prstGeom>
            <a:noFill/>
            <a:ln>
              <a:solidFill>
                <a:srgbClr val="044B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" name="Text Placeholder 3"/>
          <p:cNvSpPr txBox="1"/>
          <p:nvPr/>
        </p:nvSpPr>
        <p:spPr>
          <a:xfrm>
            <a:off x="212090" y="198120"/>
            <a:ext cx="5626100" cy="370840"/>
          </a:xfrm>
          <a:prstGeom prst="rect">
            <a:avLst/>
          </a:prstGeom>
        </p:spPr>
        <p:txBody>
          <a:bodyPr/>
          <a:lstStyle>
            <a:lvl1pPr marL="0" indent="0" algn="l" defTabSz="1828165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kern="1200">
                <a:solidFill>
                  <a:schemeClr val="tx2"/>
                </a:solidFill>
                <a:latin typeface="Amiri" pitchFamily="2" charset="-78"/>
                <a:ea typeface="Amiri" pitchFamily="2" charset="-78"/>
                <a:cs typeface="Amiri" pitchFamily="2" charset="-78"/>
              </a:defRPr>
            </a:lvl1pPr>
            <a:lvl2pPr marL="137096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36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76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530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30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330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09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9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1600" b="0" dirty="0">
                <a:solidFill>
                  <a:srgbClr val="044BC9"/>
                </a:solidFill>
                <a:latin typeface="Times New Roman" panose="02020603050405020304" charset="0"/>
                <a:ea typeface="思源黑体 CN Light" panose="020B0300000000000000" pitchFamily="34" charset="-122"/>
                <a:cs typeface="Times New Roman" panose="02020603050405020304" charset="0"/>
              </a:rPr>
              <a:t>https://gitee.com/zhishidiannaoka/hahashop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689" y="506125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模板 </a:t>
            </a:r>
            <a:r>
              <a:rPr lang="en-US" altLang="zh-CN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noFill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 flipV="1">
            <a:off x="0" y="0"/>
            <a:ext cx="12191998" cy="3994895"/>
            <a:chOff x="0" y="3619500"/>
            <a:chExt cx="12191998" cy="32385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9"/>
            <a:srcRect l="2986" r="2356"/>
            <a:stretch>
              <a:fillRect/>
            </a:stretch>
          </p:blipFill>
          <p:spPr>
            <a:xfrm>
              <a:off x="6095999" y="3619500"/>
              <a:ext cx="6095999" cy="32385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9"/>
            <a:srcRect l="2986" r="2356"/>
            <a:stretch>
              <a:fillRect/>
            </a:stretch>
          </p:blipFill>
          <p:spPr>
            <a:xfrm flipH="1">
              <a:off x="0" y="3619500"/>
              <a:ext cx="6095999" cy="3238500"/>
            </a:xfrm>
            <a:prstGeom prst="rect">
              <a:avLst/>
            </a:prstGeom>
          </p:spPr>
        </p:pic>
      </p:grpSp>
      <p:sp>
        <p:nvSpPr>
          <p:cNvPr id="18" name="矩形 17"/>
          <p:cNvSpPr/>
          <p:nvPr/>
        </p:nvSpPr>
        <p:spPr>
          <a:xfrm>
            <a:off x="4393078" y="2245395"/>
            <a:ext cx="3405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b="1" dirty="0">
                <a:ln w="12700">
                  <a:noFill/>
                </a:ln>
                <a:gradFill>
                  <a:gsLst>
                    <a:gs pos="0">
                      <a:srgbClr val="044BC9"/>
                    </a:gs>
                    <a:gs pos="100000">
                      <a:srgbClr val="23A2E4"/>
                    </a:gs>
                  </a:gsLst>
                  <a:lin ang="5400000" scaled="0"/>
                </a:gradFill>
                <a:latin typeface="Aa黑体 (非商业使用)" panose="02010600010101010101" pitchFamily="2" charset="-122"/>
                <a:ea typeface="Aa黑体 (非商业使用)" panose="02010600010101010101" pitchFamily="2" charset="-122"/>
              </a:rPr>
              <a:t>CONTENT</a:t>
            </a:r>
            <a:endParaRPr lang="zh-CN" altLang="en-US" sz="4400" b="1" dirty="0">
              <a:ln w="12700">
                <a:noFill/>
              </a:ln>
              <a:gradFill>
                <a:gsLst>
                  <a:gs pos="0">
                    <a:srgbClr val="044BC9"/>
                  </a:gs>
                  <a:gs pos="100000">
                    <a:srgbClr val="23A2E4"/>
                  </a:gs>
                </a:gsLst>
                <a:lin ang="5400000" scaled="0"/>
              </a:gradFill>
              <a:latin typeface="Aa黑体 (非商业使用)" panose="02010600010101010101" pitchFamily="2" charset="-122"/>
              <a:ea typeface="Aa黑体 (非商业使用)" panose="02010600010101010101" pitchFamily="2" charset="-122"/>
            </a:endParaRPr>
          </a:p>
        </p:txBody>
      </p:sp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1530885" y="3898254"/>
            <a:ext cx="3881755" cy="583565"/>
            <a:chOff x="869850" y="3842208"/>
            <a:chExt cx="3881755" cy="583565"/>
          </a:xfrm>
        </p:grpSpPr>
        <p:sp>
          <p:nvSpPr>
            <p:cNvPr id="20" name="文本框 19"/>
            <p:cNvSpPr txBox="1"/>
            <p:nvPr>
              <p:custDataLst>
                <p:tags r:id="rId14"/>
              </p:custDataLst>
            </p:nvPr>
          </p:nvSpPr>
          <p:spPr>
            <a:xfrm>
              <a:off x="1085750" y="3842208"/>
              <a:ext cx="3665855" cy="5835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3200" b="1" dirty="0">
                  <a:gradFill>
                    <a:gsLst>
                      <a:gs pos="0">
                        <a:srgbClr val="044BC9"/>
                      </a:gs>
                      <a:gs pos="100000">
                        <a:srgbClr val="23A2E4"/>
                      </a:gs>
                    </a:gsLst>
                    <a:lin ang="0" scaled="0"/>
                  </a:gradFill>
                  <a:latin typeface="Aa黑体 (非商业使用)" panose="02010600010101010101" pitchFamily="2" charset="-122"/>
                  <a:ea typeface="Aa黑体 (非商业使用)" panose="02010600010101010101" pitchFamily="2" charset="-122"/>
                </a:rPr>
                <a:t>01.</a:t>
              </a:r>
              <a:r>
                <a:rPr lang="zh-CN" altLang="en-US" sz="3200" b="1" dirty="0">
                  <a:gradFill>
                    <a:gsLst>
                      <a:gs pos="0">
                        <a:srgbClr val="044BC9"/>
                      </a:gs>
                      <a:gs pos="100000">
                        <a:srgbClr val="23A2E4"/>
                      </a:gs>
                    </a:gsLst>
                    <a:lin ang="0" scaled="0"/>
                  </a:gradFill>
                  <a:latin typeface="Aa黑体 (非商业使用)" panose="02010600010101010101" pitchFamily="2" charset="-122"/>
                  <a:ea typeface="Aa黑体 (非商业使用)" panose="02010600010101010101" pitchFamily="2" charset="-122"/>
                </a:rPr>
                <a:t>本次迭代进展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869850" y="4051068"/>
              <a:ext cx="216018" cy="167054"/>
              <a:chOff x="1467073" y="4995308"/>
              <a:chExt cx="216018" cy="167054"/>
            </a:xfrm>
          </p:grpSpPr>
          <p:sp>
            <p:nvSpPr>
              <p:cNvPr id="28" name="等腰三角形 27"/>
              <p:cNvSpPr/>
              <p:nvPr>
                <p:custDataLst>
                  <p:tags r:id="rId15"/>
                </p:custDataLst>
              </p:nvPr>
            </p:nvSpPr>
            <p:spPr>
              <a:xfrm rot="5400000">
                <a:off x="1455552" y="5006829"/>
                <a:ext cx="167054" cy="144012"/>
              </a:xfrm>
              <a:prstGeom prst="triangle">
                <a:avLst/>
              </a:prstGeom>
              <a:solidFill>
                <a:srgbClr val="044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9" name="等腰三角形 2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1527558" y="5006829"/>
                <a:ext cx="167054" cy="144012"/>
              </a:xfrm>
              <a:prstGeom prst="triangle">
                <a:avLst/>
              </a:prstGeom>
              <a:noFill/>
              <a:ln>
                <a:solidFill>
                  <a:srgbClr val="044B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6874714" y="3898254"/>
            <a:ext cx="3838575" cy="583565"/>
            <a:chOff x="4627449" y="3842208"/>
            <a:chExt cx="3838575" cy="583565"/>
          </a:xfrm>
        </p:grpSpPr>
        <p:sp>
          <p:nvSpPr>
            <p:cNvPr id="22" name="文本框 21"/>
            <p:cNvSpPr txBox="1"/>
            <p:nvPr>
              <p:custDataLst>
                <p:tags r:id="rId11"/>
              </p:custDataLst>
            </p:nvPr>
          </p:nvSpPr>
          <p:spPr>
            <a:xfrm>
              <a:off x="4843349" y="3842208"/>
              <a:ext cx="3622675" cy="5835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3200" b="1" dirty="0">
                  <a:gradFill>
                    <a:gsLst>
                      <a:gs pos="0">
                        <a:srgbClr val="044BC9"/>
                      </a:gs>
                      <a:gs pos="100000">
                        <a:srgbClr val="23A2E4"/>
                      </a:gs>
                    </a:gsLst>
                    <a:lin ang="0" scaled="0"/>
                  </a:gradFill>
                  <a:latin typeface="Aa黑体 (非商业使用)" panose="02010600010101010101" pitchFamily="2" charset="-122"/>
                  <a:ea typeface="Aa黑体 (非商业使用)" panose="02010600010101010101" pitchFamily="2" charset="-122"/>
                </a:rPr>
                <a:t>02.</a:t>
              </a:r>
              <a:r>
                <a:rPr lang="zh-CN" sz="3200" b="1" dirty="0">
                  <a:gradFill>
                    <a:gsLst>
                      <a:gs pos="0">
                        <a:srgbClr val="044BC9"/>
                      </a:gs>
                      <a:gs pos="100000">
                        <a:srgbClr val="23A2E4"/>
                      </a:gs>
                    </a:gsLst>
                    <a:lin ang="0" scaled="0"/>
                  </a:gradFill>
                  <a:latin typeface="Aa黑体 (非商业使用)" panose="02010600010101010101" pitchFamily="2" charset="-122"/>
                  <a:ea typeface="Aa黑体 (非商业使用)" panose="02010600010101010101" pitchFamily="2" charset="-122"/>
                </a:rPr>
                <a:t>仓库的</a:t>
              </a:r>
              <a:r>
                <a:rPr lang="en-US" altLang="zh-CN" sz="3200" b="1" dirty="0">
                  <a:gradFill>
                    <a:gsLst>
                      <a:gs pos="0">
                        <a:srgbClr val="044BC9"/>
                      </a:gs>
                      <a:gs pos="100000">
                        <a:srgbClr val="23A2E4"/>
                      </a:gs>
                    </a:gsLst>
                    <a:lin ang="0" scaled="0"/>
                  </a:gradFill>
                  <a:latin typeface="Aa黑体 (非商业使用)" panose="02010600010101010101" pitchFamily="2" charset="-122"/>
                  <a:ea typeface="Aa黑体 (非商业使用)" panose="02010600010101010101" pitchFamily="2" charset="-122"/>
                </a:rPr>
                <a:t>git</a:t>
              </a:r>
              <a:r>
                <a:rPr lang="zh-CN" altLang="en-US" sz="3200" b="1" dirty="0">
                  <a:gradFill>
                    <a:gsLst>
                      <a:gs pos="0">
                        <a:srgbClr val="044BC9"/>
                      </a:gs>
                      <a:gs pos="100000">
                        <a:srgbClr val="23A2E4"/>
                      </a:gs>
                    </a:gsLst>
                    <a:lin ang="0" scaled="0"/>
                  </a:gradFill>
                  <a:latin typeface="Aa黑体 (非商业使用)" panose="02010600010101010101" pitchFamily="2" charset="-122"/>
                  <a:ea typeface="Aa黑体 (非商业使用)" panose="02010600010101010101" pitchFamily="2" charset="-122"/>
                </a:rPr>
                <a:t>管理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4627449" y="4051068"/>
              <a:ext cx="216018" cy="167054"/>
              <a:chOff x="1467073" y="4995308"/>
              <a:chExt cx="216018" cy="167054"/>
            </a:xfrm>
          </p:grpSpPr>
          <p:sp>
            <p:nvSpPr>
              <p:cNvPr id="31" name="等腰三角形 30"/>
              <p:cNvSpPr/>
              <p:nvPr>
                <p:custDataLst>
                  <p:tags r:id="rId12"/>
                </p:custDataLst>
              </p:nvPr>
            </p:nvSpPr>
            <p:spPr>
              <a:xfrm rot="5400000">
                <a:off x="1455552" y="5006829"/>
                <a:ext cx="167054" cy="144012"/>
              </a:xfrm>
              <a:prstGeom prst="triangle">
                <a:avLst/>
              </a:prstGeom>
              <a:solidFill>
                <a:srgbClr val="044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5" name="等腰三角形 34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1527558" y="5006829"/>
                <a:ext cx="167054" cy="144012"/>
              </a:xfrm>
              <a:prstGeom prst="triangle">
                <a:avLst/>
              </a:prstGeom>
              <a:noFill/>
              <a:ln>
                <a:solidFill>
                  <a:srgbClr val="044B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1530885" y="5023239"/>
            <a:ext cx="3612515" cy="583565"/>
            <a:chOff x="869850" y="4894803"/>
            <a:chExt cx="3612515" cy="583565"/>
          </a:xfrm>
        </p:grpSpPr>
        <p:sp>
          <p:nvSpPr>
            <p:cNvPr id="24" name="文本框 23"/>
            <p:cNvSpPr txBox="1"/>
            <p:nvPr>
              <p:custDataLst>
                <p:tags r:id="rId8"/>
              </p:custDataLst>
            </p:nvPr>
          </p:nvSpPr>
          <p:spPr>
            <a:xfrm>
              <a:off x="1085750" y="4894803"/>
              <a:ext cx="3396615" cy="5835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3200" b="1" dirty="0">
                  <a:gradFill>
                    <a:gsLst>
                      <a:gs pos="0">
                        <a:srgbClr val="044BC9"/>
                      </a:gs>
                      <a:gs pos="100000">
                        <a:srgbClr val="23A2E4"/>
                      </a:gs>
                    </a:gsLst>
                    <a:lin ang="0" scaled="0"/>
                  </a:gradFill>
                  <a:latin typeface="Aa黑体 (非商业使用)" panose="02010600010101010101" pitchFamily="2" charset="-122"/>
                  <a:ea typeface="Aa黑体 (非商业使用)" panose="02010600010101010101" pitchFamily="2" charset="-122"/>
                </a:rPr>
                <a:t>03.</a:t>
              </a:r>
              <a:r>
                <a:rPr lang="zh-CN" altLang="en-US" sz="3200" b="1" dirty="0">
                  <a:gradFill>
                    <a:gsLst>
                      <a:gs pos="0">
                        <a:srgbClr val="044BC9"/>
                      </a:gs>
                      <a:gs pos="100000">
                        <a:srgbClr val="23A2E4"/>
                      </a:gs>
                    </a:gsLst>
                    <a:lin ang="0" scaled="0"/>
                  </a:gradFill>
                  <a:latin typeface="Aa黑体 (非商业使用)" panose="02010600010101010101" pitchFamily="2" charset="-122"/>
                  <a:ea typeface="Aa黑体 (非商业使用)" panose="02010600010101010101" pitchFamily="2" charset="-122"/>
                </a:rPr>
                <a:t>项目安全分析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869850" y="5103425"/>
              <a:ext cx="216018" cy="167054"/>
              <a:chOff x="1467073" y="4995308"/>
              <a:chExt cx="216018" cy="167054"/>
            </a:xfrm>
          </p:grpSpPr>
          <p:sp>
            <p:nvSpPr>
              <p:cNvPr id="40" name="等腰三角形 39"/>
              <p:cNvSpPr/>
              <p:nvPr>
                <p:custDataLst>
                  <p:tags r:id="rId9"/>
                </p:custDataLst>
              </p:nvPr>
            </p:nvSpPr>
            <p:spPr>
              <a:xfrm rot="5400000">
                <a:off x="1455552" y="5006829"/>
                <a:ext cx="167054" cy="144012"/>
              </a:xfrm>
              <a:prstGeom prst="triangle">
                <a:avLst/>
              </a:prstGeom>
              <a:solidFill>
                <a:srgbClr val="044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1" name="等腰三角形 40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1527558" y="5006829"/>
                <a:ext cx="167054" cy="144012"/>
              </a:xfrm>
              <a:prstGeom prst="triangle">
                <a:avLst/>
              </a:prstGeom>
              <a:noFill/>
              <a:ln>
                <a:solidFill>
                  <a:srgbClr val="044B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6874714" y="4950849"/>
            <a:ext cx="2721084" cy="583565"/>
            <a:chOff x="4627449" y="4894803"/>
            <a:chExt cx="2721084" cy="583565"/>
          </a:xfrm>
        </p:grpSpPr>
        <p:sp>
          <p:nvSpPr>
            <p:cNvPr id="25" name="文本框 24"/>
            <p:cNvSpPr txBox="1"/>
            <p:nvPr>
              <p:custDataLst>
                <p:tags r:id="rId5"/>
              </p:custDataLst>
            </p:nvPr>
          </p:nvSpPr>
          <p:spPr>
            <a:xfrm>
              <a:off x="4843467" y="4894803"/>
              <a:ext cx="2505066" cy="5835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3200" b="1" dirty="0">
                  <a:gradFill>
                    <a:gsLst>
                      <a:gs pos="0">
                        <a:srgbClr val="044BC9"/>
                      </a:gs>
                      <a:gs pos="100000">
                        <a:srgbClr val="23A2E4"/>
                      </a:gs>
                    </a:gsLst>
                    <a:lin ang="0" scaled="0"/>
                  </a:gradFill>
                  <a:latin typeface="Aa黑体 (非商业使用)" panose="02010600010101010101" pitchFamily="2" charset="-122"/>
                  <a:ea typeface="Aa黑体 (非商业使用)" panose="02010600010101010101" pitchFamily="2" charset="-122"/>
                </a:rPr>
                <a:t>04.</a:t>
              </a:r>
              <a:r>
                <a:rPr lang="zh-CN" altLang="en-US" sz="3200" b="1" dirty="0">
                  <a:gradFill>
                    <a:gsLst>
                      <a:gs pos="0">
                        <a:srgbClr val="044BC9"/>
                      </a:gs>
                      <a:gs pos="100000">
                        <a:srgbClr val="23A2E4"/>
                      </a:gs>
                    </a:gsLst>
                    <a:lin ang="0" scaled="0"/>
                  </a:gradFill>
                  <a:latin typeface="Aa黑体 (非商业使用)" panose="02010600010101010101" pitchFamily="2" charset="-122"/>
                  <a:ea typeface="Aa黑体 (非商业使用)" panose="02010600010101010101" pitchFamily="2" charset="-122"/>
                </a:rPr>
                <a:t>未来展望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627449" y="5103425"/>
              <a:ext cx="216018" cy="167054"/>
              <a:chOff x="1467073" y="4995308"/>
              <a:chExt cx="216018" cy="167054"/>
            </a:xfrm>
          </p:grpSpPr>
          <p:sp>
            <p:nvSpPr>
              <p:cNvPr id="43" name="等腰三角形 42"/>
              <p:cNvSpPr/>
              <p:nvPr>
                <p:custDataLst>
                  <p:tags r:id="rId6"/>
                </p:custDataLst>
              </p:nvPr>
            </p:nvSpPr>
            <p:spPr>
              <a:xfrm rot="5400000">
                <a:off x="1455552" y="5006829"/>
                <a:ext cx="167054" cy="144012"/>
              </a:xfrm>
              <a:prstGeom prst="triangle">
                <a:avLst/>
              </a:prstGeom>
              <a:solidFill>
                <a:srgbClr val="044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等腰三角形 4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1527558" y="5006829"/>
                <a:ext cx="167054" cy="144012"/>
              </a:xfrm>
              <a:prstGeom prst="triangle">
                <a:avLst/>
              </a:prstGeom>
              <a:noFill/>
              <a:ln>
                <a:solidFill>
                  <a:srgbClr val="044B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4392616" y="3014836"/>
            <a:ext cx="3406766" cy="0"/>
            <a:chOff x="3746190" y="2146300"/>
            <a:chExt cx="3406766" cy="0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3746190" y="2146300"/>
              <a:ext cx="3406766" cy="0"/>
            </a:xfrm>
            <a:prstGeom prst="line">
              <a:avLst/>
            </a:prstGeom>
            <a:ln>
              <a:solidFill>
                <a:srgbClr val="044B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3746190" y="2146300"/>
              <a:ext cx="511166" cy="0"/>
            </a:xfrm>
            <a:prstGeom prst="line">
              <a:avLst/>
            </a:prstGeom>
            <a:ln w="57150">
              <a:solidFill>
                <a:srgbClr val="044B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2863105"/>
            <a:ext cx="12191998" cy="3994895"/>
            <a:chOff x="0" y="3619500"/>
            <a:chExt cx="12191998" cy="32385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/>
            <a:srcRect l="2986" r="2356"/>
            <a:stretch>
              <a:fillRect/>
            </a:stretch>
          </p:blipFill>
          <p:spPr>
            <a:xfrm>
              <a:off x="6095999" y="3619500"/>
              <a:ext cx="6095999" cy="32385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/>
            <a:srcRect l="2986" r="2356"/>
            <a:stretch>
              <a:fillRect/>
            </a:stretch>
          </p:blipFill>
          <p:spPr>
            <a:xfrm flipH="1">
              <a:off x="0" y="3619500"/>
              <a:ext cx="6095999" cy="3238500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3489325" y="2199005"/>
            <a:ext cx="50787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n w="12700">
                  <a:noFill/>
                </a:ln>
                <a:gradFill>
                  <a:gsLst>
                    <a:gs pos="0">
                      <a:srgbClr val="044BC9"/>
                    </a:gs>
                    <a:gs pos="100000">
                      <a:srgbClr val="23A2E4"/>
                    </a:gs>
                  </a:gsLst>
                  <a:lin ang="0" scaled="0"/>
                </a:gradFill>
                <a:latin typeface="Aa黑体 (非商业使用)" panose="02010600010101010101" pitchFamily="2" charset="-122"/>
                <a:ea typeface="Aa黑体 (非商业使用)" panose="02010600010101010101" pitchFamily="2" charset="-122"/>
                <a:sym typeface="思源黑体" panose="020B0500000000000000" pitchFamily="34" charset="-122"/>
              </a:rPr>
              <a:t>本次迭代进展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184571" y="3286874"/>
            <a:ext cx="3822856" cy="0"/>
            <a:chOff x="3746190" y="2146300"/>
            <a:chExt cx="3822856" cy="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746190" y="2146300"/>
              <a:ext cx="3822856" cy="0"/>
            </a:xfrm>
            <a:prstGeom prst="line">
              <a:avLst/>
            </a:prstGeom>
            <a:ln>
              <a:solidFill>
                <a:srgbClr val="044B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746190" y="2146300"/>
              <a:ext cx="914710" cy="0"/>
            </a:xfrm>
            <a:prstGeom prst="line">
              <a:avLst/>
            </a:prstGeom>
            <a:ln w="57150">
              <a:solidFill>
                <a:srgbClr val="044B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/>
          <p:cNvSpPr/>
          <p:nvPr/>
        </p:nvSpPr>
        <p:spPr>
          <a:xfrm>
            <a:off x="8457078" y="949528"/>
            <a:ext cx="3405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n w="12700">
                  <a:noFill/>
                </a:ln>
                <a:gradFill>
                  <a:gsLst>
                    <a:gs pos="0">
                      <a:srgbClr val="044BC9"/>
                    </a:gs>
                    <a:gs pos="100000">
                      <a:srgbClr val="23A2E4"/>
                    </a:gs>
                  </a:gsLst>
                  <a:lin ang="5400000" scaled="0"/>
                </a:gradFill>
                <a:latin typeface="Aa黑体 (非商业使用)" panose="02010600010101010101" pitchFamily="2" charset="-122"/>
                <a:ea typeface="Aa黑体 (非商业使用)" panose="02010600010101010101" pitchFamily="2" charset="-122"/>
              </a:rPr>
              <a:t>PART 01</a:t>
            </a:r>
            <a:endParaRPr lang="zh-CN" altLang="en-US" sz="4400" b="1" dirty="0">
              <a:ln w="12700">
                <a:noFill/>
              </a:ln>
              <a:gradFill>
                <a:gsLst>
                  <a:gs pos="0">
                    <a:srgbClr val="044BC9"/>
                  </a:gs>
                  <a:gs pos="100000">
                    <a:srgbClr val="23A2E4"/>
                  </a:gs>
                </a:gsLst>
                <a:lin ang="5400000" scaled="0"/>
              </a:gradFill>
              <a:latin typeface="Aa黑体 (非商业使用)" panose="02010600010101010101" pitchFamily="2" charset="-122"/>
              <a:ea typeface="Aa黑体 (非商业使用)" panose="02010600010101010101" pitchFamily="2" charset="-122"/>
            </a:endParaRPr>
          </a:p>
        </p:txBody>
      </p:sp>
      <p:sp>
        <p:nvSpPr>
          <p:cNvPr id="2" name="Text Placeholder 3"/>
          <p:cNvSpPr txBox="1"/>
          <p:nvPr/>
        </p:nvSpPr>
        <p:spPr>
          <a:xfrm>
            <a:off x="212090" y="255905"/>
            <a:ext cx="5626100" cy="370840"/>
          </a:xfrm>
          <a:prstGeom prst="rect">
            <a:avLst/>
          </a:prstGeom>
        </p:spPr>
        <p:txBody>
          <a:bodyPr/>
          <a:lstStyle>
            <a:lvl1pPr marL="0" indent="0" algn="l" defTabSz="1828165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kern="1200">
                <a:solidFill>
                  <a:schemeClr val="tx2"/>
                </a:solidFill>
                <a:latin typeface="Amiri" pitchFamily="2" charset="-78"/>
                <a:ea typeface="Amiri" pitchFamily="2" charset="-78"/>
                <a:cs typeface="Amiri" pitchFamily="2" charset="-78"/>
              </a:defRPr>
            </a:lvl1pPr>
            <a:lvl2pPr marL="137096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36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76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530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30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330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09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9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1600" b="0" dirty="0">
                <a:solidFill>
                  <a:srgbClr val="044BC9"/>
                </a:solidFill>
                <a:latin typeface="Times New Roman" panose="02020603050405020304" charset="0"/>
                <a:ea typeface="思源黑体 CN Light" panose="020B0300000000000000" pitchFamily="34" charset="-122"/>
                <a:cs typeface="Times New Roman" panose="02020603050405020304" charset="0"/>
              </a:rPr>
              <a:t>https://gitee.com/zhishidiannaoka/hahashop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4D0C4C-FECF-0E12-37B6-4334AE1E4E59}"/>
              </a:ext>
            </a:extLst>
          </p:cNvPr>
          <p:cNvSpPr txBox="1"/>
          <p:nvPr/>
        </p:nvSpPr>
        <p:spPr>
          <a:xfrm>
            <a:off x="4463005" y="4431011"/>
            <a:ext cx="312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hlinkClick r:id="rId4"/>
              </a:rPr>
              <a:t>http://hahashop.natapp1.cc/#/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7346" y="460375"/>
            <a:ext cx="404558" cy="312858"/>
            <a:chOff x="1467073" y="4995308"/>
            <a:chExt cx="216018" cy="167054"/>
          </a:xfrm>
        </p:grpSpPr>
        <p:sp>
          <p:nvSpPr>
            <p:cNvPr id="13" name="等腰三角形 12"/>
            <p:cNvSpPr/>
            <p:nvPr/>
          </p:nvSpPr>
          <p:spPr>
            <a:xfrm rot="5400000">
              <a:off x="1455552" y="5006829"/>
              <a:ext cx="167054" cy="144012"/>
            </a:xfrm>
            <a:prstGeom prst="triangle">
              <a:avLst/>
            </a:prstGeom>
            <a:solidFill>
              <a:srgbClr val="04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1527558" y="5006829"/>
              <a:ext cx="167054" cy="144012"/>
            </a:xfrm>
            <a:prstGeom prst="triangle">
              <a:avLst/>
            </a:prstGeom>
            <a:noFill/>
            <a:ln>
              <a:solidFill>
                <a:srgbClr val="044B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76580" y="354965"/>
            <a:ext cx="3527425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13324A"/>
                </a:solidFill>
                <a:latin typeface="Aa黑体 (非商业使用)" panose="02010600010101010101" pitchFamily="2" charset="-122"/>
                <a:ea typeface="Aa黑体 (非商业使用)" panose="02010600010101010101" pitchFamily="2" charset="-122"/>
              </a:defRPr>
            </a:lvl1pPr>
          </a:lstStyle>
          <a:p>
            <a:r>
              <a:rPr lang="zh-CN" altLang="en-US" dirty="0">
                <a:solidFill>
                  <a:srgbClr val="044BC9"/>
                </a:solidFill>
              </a:rPr>
              <a:t>本次迭代进展概览</a:t>
            </a:r>
          </a:p>
        </p:txBody>
      </p:sp>
      <p:sp>
        <p:nvSpPr>
          <p:cNvPr id="30" name="Content Placeholder 2"/>
          <p:cNvSpPr txBox="1"/>
          <p:nvPr/>
        </p:nvSpPr>
        <p:spPr>
          <a:xfrm>
            <a:off x="939412" y="4485882"/>
            <a:ext cx="3235284" cy="11531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3-</a:t>
            </a:r>
            <a:r>
              <a:rPr lang="zh-CN" altLang="en-US" sz="28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功能升级</a:t>
            </a:r>
            <a:endParaRPr lang="en-US" altLang="zh-CN" sz="2800" b="1" dirty="0">
              <a:solidFill>
                <a:srgbClr val="044BC9"/>
              </a:solidFill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王恩宇</a:t>
            </a:r>
          </a:p>
        </p:txBody>
      </p:sp>
      <p:sp>
        <p:nvSpPr>
          <p:cNvPr id="33" name="Content Placeholder 2"/>
          <p:cNvSpPr txBox="1"/>
          <p:nvPr/>
        </p:nvSpPr>
        <p:spPr>
          <a:xfrm>
            <a:off x="939341" y="1008622"/>
            <a:ext cx="3235284" cy="11531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1-</a:t>
            </a:r>
            <a:r>
              <a:rPr lang="zh-CN" altLang="en-US" sz="28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更新测试代码</a:t>
            </a:r>
            <a:endParaRPr lang="en-US" altLang="zh-CN" sz="2800" b="1" dirty="0">
              <a:solidFill>
                <a:srgbClr val="044BC9"/>
              </a:solidFill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徐嘉</a:t>
            </a:r>
          </a:p>
        </p:txBody>
      </p:sp>
      <p:sp>
        <p:nvSpPr>
          <p:cNvPr id="34" name="Content Placeholder 2"/>
          <p:cNvSpPr txBox="1"/>
          <p:nvPr/>
        </p:nvSpPr>
        <p:spPr>
          <a:xfrm>
            <a:off x="939341" y="2268008"/>
            <a:ext cx="3235284" cy="11052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2-</a:t>
            </a:r>
            <a:r>
              <a:rPr lang="zh-CN" altLang="en-US" sz="28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修复存在的</a:t>
            </a:r>
            <a:r>
              <a:rPr lang="en-US" altLang="zh-CN" sz="28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bug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陈君熠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2" name="Text Placeholder 3"/>
          <p:cNvSpPr txBox="1"/>
          <p:nvPr/>
        </p:nvSpPr>
        <p:spPr>
          <a:xfrm>
            <a:off x="212090" y="89535"/>
            <a:ext cx="5626100" cy="370840"/>
          </a:xfrm>
          <a:prstGeom prst="rect">
            <a:avLst/>
          </a:prstGeom>
        </p:spPr>
        <p:txBody>
          <a:bodyPr/>
          <a:lstStyle>
            <a:lvl1pPr marL="0" indent="0" algn="l" defTabSz="1828165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kern="1200">
                <a:solidFill>
                  <a:schemeClr val="tx2"/>
                </a:solidFill>
                <a:latin typeface="Amiri" pitchFamily="2" charset="-78"/>
                <a:ea typeface="Amiri" pitchFamily="2" charset="-78"/>
                <a:cs typeface="Amiri" pitchFamily="2" charset="-78"/>
              </a:defRPr>
            </a:lvl1pPr>
            <a:lvl2pPr marL="137096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36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76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530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30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330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09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9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1600" b="0" dirty="0">
                <a:solidFill>
                  <a:srgbClr val="044BC9"/>
                </a:solidFill>
                <a:latin typeface="Times New Roman" panose="02020603050405020304" charset="0"/>
                <a:ea typeface="思源黑体 CN Light" panose="020B0300000000000000" pitchFamily="34" charset="-122"/>
                <a:cs typeface="Times New Roman" panose="02020603050405020304" charset="0"/>
              </a:rPr>
              <a:t>https://gitee.com/zhishidiannaoka/hahashop</a:t>
            </a:r>
          </a:p>
        </p:txBody>
      </p:sp>
      <p:sp>
        <p:nvSpPr>
          <p:cNvPr id="3" name="右箭头 2"/>
          <p:cNvSpPr/>
          <p:nvPr/>
        </p:nvSpPr>
        <p:spPr>
          <a:xfrm>
            <a:off x="3903345" y="3071495"/>
            <a:ext cx="1557655" cy="20320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60390" y="2591435"/>
            <a:ext cx="5267325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/>
              <a:t>后端存在一个</a:t>
            </a:r>
            <a:r>
              <a:rPr lang="en-US" altLang="zh-CN" sz="2400"/>
              <a:t>bug</a:t>
            </a:r>
            <a:r>
              <a:rPr lang="zh-CN" altLang="en-US" sz="2400"/>
              <a:t>，会使打包出现问题。</a:t>
            </a:r>
          </a:p>
          <a:p>
            <a:r>
              <a:rPr lang="zh-CN" altLang="en-US" sz="2400"/>
              <a:t>（已修复）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58472" y="4712761"/>
            <a:ext cx="547116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/>
              <a:t>1</a:t>
            </a:r>
            <a:r>
              <a:rPr lang="zh-CN" altLang="en-US" sz="2400"/>
              <a:t>、走马灯图片动态加载</a:t>
            </a:r>
            <a:endParaRPr lang="en-US" altLang="zh-CN" sz="2400"/>
          </a:p>
          <a:p>
            <a:r>
              <a:rPr lang="en-US" altLang="zh-CN" sz="2400"/>
              <a:t>2</a:t>
            </a:r>
            <a:r>
              <a:rPr lang="zh-CN" altLang="en-US" sz="2400"/>
              <a:t>、页面美化</a:t>
            </a:r>
            <a:endParaRPr lang="en-US" altLang="zh-CN" sz="2400"/>
          </a:p>
        </p:txBody>
      </p:sp>
      <p:sp>
        <p:nvSpPr>
          <p:cNvPr id="7" name="右箭头 6"/>
          <p:cNvSpPr/>
          <p:nvPr/>
        </p:nvSpPr>
        <p:spPr>
          <a:xfrm>
            <a:off x="3835400" y="5128260"/>
            <a:ext cx="1625600" cy="233045"/>
          </a:xfrm>
          <a:prstGeom prst="rightArrow">
            <a:avLst/>
          </a:prstGeom>
        </p:spPr>
        <p:style>
          <a:lnRef idx="2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903345" y="1666240"/>
            <a:ext cx="1557655" cy="19939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59755" y="1089660"/>
            <a:ext cx="5268595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/>
              <a:t>将代码中的硬编码数据抽取至外部</a:t>
            </a:r>
            <a:r>
              <a:rPr lang="en-US" altLang="zh-CN" sz="2400"/>
              <a:t>CSV</a:t>
            </a:r>
            <a:r>
              <a:rPr lang="zh-CN" altLang="en-US" sz="2400"/>
              <a:t>文件，实现数据与逻辑的分离。实现参数化测试。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2863105"/>
            <a:ext cx="12191998" cy="3994895"/>
            <a:chOff x="0" y="3619500"/>
            <a:chExt cx="12191998" cy="32385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/>
            <a:srcRect l="2986" r="2356"/>
            <a:stretch>
              <a:fillRect/>
            </a:stretch>
          </p:blipFill>
          <p:spPr>
            <a:xfrm>
              <a:off x="6095999" y="3619500"/>
              <a:ext cx="6095999" cy="32385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/>
            <a:srcRect l="2986" r="2356"/>
            <a:stretch>
              <a:fillRect/>
            </a:stretch>
          </p:blipFill>
          <p:spPr>
            <a:xfrm flipH="1">
              <a:off x="0" y="3619500"/>
              <a:ext cx="6095999" cy="3238500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3434080" y="2126615"/>
            <a:ext cx="54483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n w="12700">
                  <a:noFill/>
                </a:ln>
                <a:gradFill>
                  <a:gsLst>
                    <a:gs pos="0">
                      <a:srgbClr val="044BC9"/>
                    </a:gs>
                    <a:gs pos="100000">
                      <a:srgbClr val="23A2E4"/>
                    </a:gs>
                  </a:gsLst>
                  <a:lin ang="0" scaled="0"/>
                </a:gradFill>
                <a:latin typeface="Aa黑体 (非商业使用)" panose="02010600010101010101" pitchFamily="2" charset="-122"/>
                <a:ea typeface="Aa黑体 (非商业使用)" panose="02010600010101010101" pitchFamily="2" charset="-122"/>
                <a:sym typeface="思源黑体" panose="020B0500000000000000" pitchFamily="34" charset="-122"/>
              </a:rPr>
              <a:t>仓库的</a:t>
            </a:r>
            <a:r>
              <a:rPr lang="en-US" altLang="zh-CN" sz="6000" b="1" dirty="0">
                <a:ln w="12700">
                  <a:noFill/>
                </a:ln>
                <a:gradFill>
                  <a:gsLst>
                    <a:gs pos="0">
                      <a:srgbClr val="044BC9"/>
                    </a:gs>
                    <a:gs pos="100000">
                      <a:srgbClr val="23A2E4"/>
                    </a:gs>
                  </a:gsLst>
                  <a:lin ang="0" scaled="0"/>
                </a:gradFill>
                <a:latin typeface="Aa黑体 (非商业使用)" panose="02010600010101010101" pitchFamily="2" charset="-122"/>
                <a:ea typeface="Aa黑体 (非商业使用)" panose="02010600010101010101" pitchFamily="2" charset="-122"/>
                <a:sym typeface="思源黑体" panose="020B0500000000000000" pitchFamily="34" charset="-122"/>
              </a:rPr>
              <a:t>git</a:t>
            </a:r>
            <a:r>
              <a:rPr lang="zh-CN" altLang="en-US" sz="6000" b="1" dirty="0">
                <a:ln w="12700">
                  <a:noFill/>
                </a:ln>
                <a:gradFill>
                  <a:gsLst>
                    <a:gs pos="0">
                      <a:srgbClr val="044BC9"/>
                    </a:gs>
                    <a:gs pos="100000">
                      <a:srgbClr val="23A2E4"/>
                    </a:gs>
                  </a:gsLst>
                  <a:lin ang="0" scaled="0"/>
                </a:gradFill>
                <a:latin typeface="Aa黑体 (非商业使用)" panose="02010600010101010101" pitchFamily="2" charset="-122"/>
                <a:ea typeface="Aa黑体 (非商业使用)" panose="02010600010101010101" pitchFamily="2" charset="-122"/>
                <a:sym typeface="思源黑体" panose="020B0500000000000000" pitchFamily="34" charset="-122"/>
              </a:rPr>
              <a:t>管理</a:t>
            </a:r>
          </a:p>
        </p:txBody>
      </p:sp>
      <p:sp>
        <p:nvSpPr>
          <p:cNvPr id="18" name="矩形 17"/>
          <p:cNvSpPr/>
          <p:nvPr/>
        </p:nvSpPr>
        <p:spPr>
          <a:xfrm>
            <a:off x="2541328" y="3497499"/>
            <a:ext cx="7109342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dirty="0">
                <a:solidFill>
                  <a:srgbClr val="044BC9"/>
                </a:solidFill>
                <a:latin typeface="Aa黑体 (非商业使用)" panose="02010600010101010101" pitchFamily="2" charset="-122"/>
                <a:ea typeface="Aa黑体 (非商业使用)" panose="02010600010101010101" pitchFamily="2" charset="-122"/>
                <a:hlinkClick r:id="rId4"/>
              </a:rPr>
              <a:t>https://gitee.com/zhishidiannaoka/hahashop</a:t>
            </a:r>
            <a:endParaRPr lang="en-US" altLang="zh-CN" sz="2400" dirty="0">
              <a:solidFill>
                <a:srgbClr val="044BC9"/>
              </a:solidFill>
              <a:latin typeface="Aa黑体 (非商业使用)" panose="02010600010101010101" pitchFamily="2" charset="-122"/>
              <a:ea typeface="Aa黑体 (非商业使用)" panose="0201060001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184571" y="3286874"/>
            <a:ext cx="3822856" cy="0"/>
            <a:chOff x="3746190" y="2146300"/>
            <a:chExt cx="3822856" cy="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746190" y="2146300"/>
              <a:ext cx="3822856" cy="0"/>
            </a:xfrm>
            <a:prstGeom prst="line">
              <a:avLst/>
            </a:prstGeom>
            <a:ln>
              <a:solidFill>
                <a:srgbClr val="044B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746190" y="2146300"/>
              <a:ext cx="914710" cy="0"/>
            </a:xfrm>
            <a:prstGeom prst="line">
              <a:avLst/>
            </a:prstGeom>
            <a:ln w="57150">
              <a:solidFill>
                <a:srgbClr val="044B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/>
          <p:cNvSpPr/>
          <p:nvPr/>
        </p:nvSpPr>
        <p:spPr>
          <a:xfrm>
            <a:off x="8457078" y="949528"/>
            <a:ext cx="3405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n w="12700">
                  <a:noFill/>
                </a:ln>
                <a:gradFill>
                  <a:gsLst>
                    <a:gs pos="0">
                      <a:srgbClr val="044BC9"/>
                    </a:gs>
                    <a:gs pos="100000">
                      <a:srgbClr val="23A2E4"/>
                    </a:gs>
                  </a:gsLst>
                  <a:lin ang="5400000" scaled="0"/>
                </a:gradFill>
                <a:latin typeface="Aa黑体 (非商业使用)" panose="02010600010101010101" pitchFamily="2" charset="-122"/>
                <a:ea typeface="Aa黑体 (非商业使用)" panose="02010600010101010101" pitchFamily="2" charset="-122"/>
              </a:rPr>
              <a:t>PART 02</a:t>
            </a:r>
            <a:endParaRPr lang="zh-CN" altLang="en-US" sz="4400" b="1" dirty="0">
              <a:ln w="12700">
                <a:noFill/>
              </a:ln>
              <a:gradFill>
                <a:gsLst>
                  <a:gs pos="0">
                    <a:srgbClr val="044BC9"/>
                  </a:gs>
                  <a:gs pos="100000">
                    <a:srgbClr val="23A2E4"/>
                  </a:gs>
                </a:gsLst>
                <a:lin ang="5400000" scaled="0"/>
              </a:gradFill>
              <a:latin typeface="Aa黑体 (非商业使用)" panose="02010600010101010101" pitchFamily="2" charset="-122"/>
              <a:ea typeface="Aa黑体 (非商业使用)" panose="02010600010101010101" pitchFamily="2" charset="-122"/>
            </a:endParaRPr>
          </a:p>
        </p:txBody>
      </p:sp>
      <p:sp>
        <p:nvSpPr>
          <p:cNvPr id="4" name="Text Placeholder 3"/>
          <p:cNvSpPr txBox="1"/>
          <p:nvPr/>
        </p:nvSpPr>
        <p:spPr>
          <a:xfrm>
            <a:off x="212090" y="255905"/>
            <a:ext cx="5626100" cy="370840"/>
          </a:xfrm>
          <a:prstGeom prst="rect">
            <a:avLst/>
          </a:prstGeom>
        </p:spPr>
        <p:txBody>
          <a:bodyPr/>
          <a:lstStyle>
            <a:lvl1pPr marL="0" indent="0" algn="l" defTabSz="1828165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kern="1200">
                <a:solidFill>
                  <a:schemeClr val="tx2"/>
                </a:solidFill>
                <a:latin typeface="Amiri" pitchFamily="2" charset="-78"/>
                <a:ea typeface="Amiri" pitchFamily="2" charset="-78"/>
                <a:cs typeface="Amiri" pitchFamily="2" charset="-78"/>
              </a:defRPr>
            </a:lvl1pPr>
            <a:lvl2pPr marL="137096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36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76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530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30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330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09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9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1600" b="0" dirty="0">
                <a:solidFill>
                  <a:srgbClr val="044BC9"/>
                </a:solidFill>
                <a:latin typeface="Times New Roman" panose="02020603050405020304" charset="0"/>
                <a:ea typeface="思源黑体 CN Light" panose="020B0300000000000000" pitchFamily="34" charset="-122"/>
                <a:cs typeface="Times New Roman" panose="02020603050405020304" charset="0"/>
              </a:rPr>
              <a:t>https://gitee.com/zhishidiannaoka/hahashop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2863105"/>
            <a:ext cx="12191998" cy="3994895"/>
            <a:chOff x="0" y="3619500"/>
            <a:chExt cx="12191998" cy="32385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/>
            <a:srcRect l="2986" r="2356"/>
            <a:stretch>
              <a:fillRect/>
            </a:stretch>
          </p:blipFill>
          <p:spPr>
            <a:xfrm>
              <a:off x="6095999" y="3619500"/>
              <a:ext cx="6095999" cy="32385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/>
            <a:srcRect l="2986" r="2356"/>
            <a:stretch>
              <a:fillRect/>
            </a:stretch>
          </p:blipFill>
          <p:spPr>
            <a:xfrm flipH="1">
              <a:off x="0" y="3619500"/>
              <a:ext cx="6095999" cy="3238500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3526155" y="2101215"/>
            <a:ext cx="50126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n w="12700">
                  <a:noFill/>
                </a:ln>
                <a:gradFill>
                  <a:gsLst>
                    <a:gs pos="0">
                      <a:srgbClr val="044BC9"/>
                    </a:gs>
                    <a:gs pos="100000">
                      <a:srgbClr val="23A2E4"/>
                    </a:gs>
                  </a:gsLst>
                  <a:lin ang="0" scaled="0"/>
                </a:gradFill>
                <a:latin typeface="Aa黑体 (非商业使用)" panose="02010600010101010101" pitchFamily="2" charset="-122"/>
                <a:ea typeface="Aa黑体 (非商业使用)" panose="02010600010101010101" pitchFamily="2" charset="-122"/>
                <a:sym typeface="思源黑体" panose="020B0500000000000000" pitchFamily="34" charset="-122"/>
              </a:rPr>
              <a:t>项目安全分析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184571" y="3286874"/>
            <a:ext cx="3822856" cy="0"/>
            <a:chOff x="3746190" y="2146300"/>
            <a:chExt cx="3822856" cy="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746190" y="2146300"/>
              <a:ext cx="3822856" cy="0"/>
            </a:xfrm>
            <a:prstGeom prst="line">
              <a:avLst/>
            </a:prstGeom>
            <a:ln>
              <a:solidFill>
                <a:srgbClr val="044B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746190" y="2146300"/>
              <a:ext cx="914710" cy="0"/>
            </a:xfrm>
            <a:prstGeom prst="line">
              <a:avLst/>
            </a:prstGeom>
            <a:ln w="57150">
              <a:solidFill>
                <a:srgbClr val="044B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/>
          <p:cNvSpPr/>
          <p:nvPr/>
        </p:nvSpPr>
        <p:spPr>
          <a:xfrm>
            <a:off x="8457078" y="949528"/>
            <a:ext cx="3405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n w="12700">
                  <a:noFill/>
                </a:ln>
                <a:gradFill>
                  <a:gsLst>
                    <a:gs pos="0">
                      <a:srgbClr val="044BC9"/>
                    </a:gs>
                    <a:gs pos="100000">
                      <a:srgbClr val="23A2E4"/>
                    </a:gs>
                  </a:gsLst>
                  <a:lin ang="5400000" scaled="0"/>
                </a:gradFill>
                <a:latin typeface="Aa黑体 (非商业使用)" panose="02010600010101010101" pitchFamily="2" charset="-122"/>
                <a:ea typeface="Aa黑体 (非商业使用)" panose="02010600010101010101" pitchFamily="2" charset="-122"/>
              </a:rPr>
              <a:t>PART 03</a:t>
            </a:r>
            <a:endParaRPr lang="zh-CN" altLang="en-US" sz="4400" b="1" dirty="0">
              <a:ln w="12700">
                <a:noFill/>
              </a:ln>
              <a:gradFill>
                <a:gsLst>
                  <a:gs pos="0">
                    <a:srgbClr val="044BC9"/>
                  </a:gs>
                  <a:gs pos="100000">
                    <a:srgbClr val="23A2E4"/>
                  </a:gs>
                </a:gsLst>
                <a:lin ang="5400000" scaled="0"/>
              </a:gradFill>
              <a:latin typeface="Aa黑体 (非商业使用)" panose="02010600010101010101" pitchFamily="2" charset="-122"/>
              <a:ea typeface="Aa黑体 (非商业使用)" panose="02010600010101010101" pitchFamily="2" charset="-122"/>
            </a:endParaRPr>
          </a:p>
        </p:txBody>
      </p:sp>
      <p:sp>
        <p:nvSpPr>
          <p:cNvPr id="4" name="Text Placeholder 3"/>
          <p:cNvSpPr txBox="1"/>
          <p:nvPr/>
        </p:nvSpPr>
        <p:spPr>
          <a:xfrm>
            <a:off x="212090" y="255905"/>
            <a:ext cx="5626100" cy="370840"/>
          </a:xfrm>
          <a:prstGeom prst="rect">
            <a:avLst/>
          </a:prstGeom>
        </p:spPr>
        <p:txBody>
          <a:bodyPr/>
          <a:lstStyle>
            <a:lvl1pPr marL="0" indent="0" algn="l" defTabSz="1828165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kern="1200">
                <a:solidFill>
                  <a:schemeClr val="tx2"/>
                </a:solidFill>
                <a:latin typeface="Amiri" pitchFamily="2" charset="-78"/>
                <a:ea typeface="Amiri" pitchFamily="2" charset="-78"/>
                <a:cs typeface="Amiri" pitchFamily="2" charset="-78"/>
              </a:defRPr>
            </a:lvl1pPr>
            <a:lvl2pPr marL="137096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36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76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530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30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330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09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9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1600" b="0" dirty="0">
                <a:solidFill>
                  <a:srgbClr val="044BC9"/>
                </a:solidFill>
                <a:latin typeface="Times New Roman" panose="02020603050405020304" charset="0"/>
                <a:ea typeface="思源黑体 CN Light" panose="020B0300000000000000" pitchFamily="34" charset="-122"/>
                <a:cs typeface="Times New Roman" panose="02020603050405020304" charset="0"/>
              </a:rPr>
              <a:t>https://gitee.com/zhishidiannaoka/hahashop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7346" y="460375"/>
            <a:ext cx="404558" cy="312858"/>
            <a:chOff x="1467073" y="4995308"/>
            <a:chExt cx="216018" cy="167054"/>
          </a:xfrm>
        </p:grpSpPr>
        <p:sp>
          <p:nvSpPr>
            <p:cNvPr id="13" name="等腰三角形 12"/>
            <p:cNvSpPr/>
            <p:nvPr/>
          </p:nvSpPr>
          <p:spPr>
            <a:xfrm rot="5400000">
              <a:off x="1455552" y="5006829"/>
              <a:ext cx="167054" cy="144012"/>
            </a:xfrm>
            <a:prstGeom prst="triangle">
              <a:avLst/>
            </a:prstGeom>
            <a:solidFill>
              <a:srgbClr val="04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1527558" y="5006829"/>
              <a:ext cx="167054" cy="144012"/>
            </a:xfrm>
            <a:prstGeom prst="triangle">
              <a:avLst/>
            </a:prstGeom>
            <a:noFill/>
            <a:ln>
              <a:solidFill>
                <a:srgbClr val="044B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76580" y="354965"/>
            <a:ext cx="257683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13324A"/>
                </a:solidFill>
                <a:latin typeface="Aa黑体 (非商业使用)" panose="02010600010101010101" pitchFamily="2" charset="-122"/>
                <a:ea typeface="Aa黑体 (非商业使用)" panose="02010600010101010101" pitchFamily="2" charset="-122"/>
              </a:defRPr>
            </a:lvl1pPr>
          </a:lstStyle>
          <a:p>
            <a:r>
              <a:rPr lang="zh-CN" altLang="en-US" dirty="0">
                <a:solidFill>
                  <a:srgbClr val="044BC9"/>
                </a:solidFill>
              </a:rPr>
              <a:t>项目安全分析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F18A5F-6D24-2EC7-2F95-D550651C9366}"/>
              </a:ext>
            </a:extLst>
          </p:cNvPr>
          <p:cNvSpPr txBox="1"/>
          <p:nvPr/>
        </p:nvSpPr>
        <p:spPr>
          <a:xfrm>
            <a:off x="1624869" y="1519614"/>
            <a:ext cx="8656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SQL</a:t>
            </a:r>
            <a:r>
              <a:rPr lang="zh-CN" altLang="en-US"/>
              <a:t>注入安全分析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本项目采用的</a:t>
            </a:r>
            <a:r>
              <a:rPr lang="en-US" altLang="zh-CN"/>
              <a:t>springboot</a:t>
            </a:r>
            <a:r>
              <a:rPr lang="zh-CN" altLang="en-US"/>
              <a:t>框架使用了预编译</a:t>
            </a:r>
            <a:r>
              <a:rPr lang="en-US" altLang="zh-CN"/>
              <a:t>sql</a:t>
            </a:r>
            <a:r>
              <a:rPr lang="zh-CN" altLang="en-US"/>
              <a:t>语句的技术，通过先编译</a:t>
            </a:r>
            <a:r>
              <a:rPr lang="en-US" altLang="zh-CN"/>
              <a:t>sql</a:t>
            </a:r>
            <a:r>
              <a:rPr lang="zh-CN" altLang="en-US"/>
              <a:t>语句，再将</a:t>
            </a:r>
            <a:endParaRPr lang="en-US" altLang="zh-CN"/>
          </a:p>
          <a:p>
            <a:r>
              <a:rPr lang="zh-CN" altLang="en-US"/>
              <a:t>前端</a:t>
            </a:r>
            <a:r>
              <a:rPr lang="en-US" altLang="zh-CN"/>
              <a:t>vue</a:t>
            </a:r>
            <a:r>
              <a:rPr lang="zh-CN" altLang="en-US"/>
              <a:t>传过来的信息作为编译后的</a:t>
            </a:r>
            <a:r>
              <a:rPr lang="en-US" altLang="zh-CN"/>
              <a:t>sql</a:t>
            </a:r>
            <a:r>
              <a:rPr lang="zh-CN" altLang="en-US"/>
              <a:t>语句的参数运行，从而可以防止</a:t>
            </a:r>
            <a:r>
              <a:rPr lang="en-US" altLang="zh-CN"/>
              <a:t>sql</a:t>
            </a:r>
            <a:r>
              <a:rPr lang="zh-CN" altLang="en-US"/>
              <a:t>注入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2863105"/>
            <a:ext cx="12191998" cy="3994895"/>
            <a:chOff x="0" y="3619500"/>
            <a:chExt cx="12191998" cy="32385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/>
            <a:srcRect l="2986" r="2356"/>
            <a:stretch>
              <a:fillRect/>
            </a:stretch>
          </p:blipFill>
          <p:spPr>
            <a:xfrm>
              <a:off x="6095999" y="3619500"/>
              <a:ext cx="6095999" cy="32385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/>
            <a:srcRect l="2986" r="2356"/>
            <a:stretch>
              <a:fillRect/>
            </a:stretch>
          </p:blipFill>
          <p:spPr>
            <a:xfrm flipH="1">
              <a:off x="0" y="3619500"/>
              <a:ext cx="6095999" cy="3238500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4375878" y="2126329"/>
            <a:ext cx="344024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n w="12700">
                  <a:noFill/>
                </a:ln>
                <a:gradFill>
                  <a:gsLst>
                    <a:gs pos="0">
                      <a:srgbClr val="044BC9"/>
                    </a:gs>
                    <a:gs pos="100000">
                      <a:srgbClr val="23A2E4"/>
                    </a:gs>
                  </a:gsLst>
                  <a:lin ang="0" scaled="0"/>
                </a:gradFill>
                <a:latin typeface="Aa黑体 (非商业使用)" panose="02010600010101010101" pitchFamily="2" charset="-122"/>
                <a:ea typeface="Aa黑体 (非商业使用)" panose="02010600010101010101" pitchFamily="2" charset="-122"/>
                <a:sym typeface="思源黑体" panose="020B0500000000000000" pitchFamily="34" charset="-122"/>
              </a:rPr>
              <a:t>未来展望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184571" y="3286874"/>
            <a:ext cx="3822856" cy="0"/>
            <a:chOff x="3746190" y="2146300"/>
            <a:chExt cx="3822856" cy="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746190" y="2146300"/>
              <a:ext cx="3822856" cy="0"/>
            </a:xfrm>
            <a:prstGeom prst="line">
              <a:avLst/>
            </a:prstGeom>
            <a:ln>
              <a:solidFill>
                <a:srgbClr val="044B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746190" y="2146300"/>
              <a:ext cx="914710" cy="0"/>
            </a:xfrm>
            <a:prstGeom prst="line">
              <a:avLst/>
            </a:prstGeom>
            <a:ln w="57150">
              <a:solidFill>
                <a:srgbClr val="044B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/>
          <p:cNvSpPr/>
          <p:nvPr/>
        </p:nvSpPr>
        <p:spPr>
          <a:xfrm>
            <a:off x="8457078" y="949528"/>
            <a:ext cx="3405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n w="12700">
                  <a:noFill/>
                </a:ln>
                <a:gradFill>
                  <a:gsLst>
                    <a:gs pos="0">
                      <a:srgbClr val="044BC9"/>
                    </a:gs>
                    <a:gs pos="100000">
                      <a:srgbClr val="23A2E4"/>
                    </a:gs>
                  </a:gsLst>
                  <a:lin ang="5400000" scaled="0"/>
                </a:gradFill>
                <a:latin typeface="Aa黑体 (非商业使用)" panose="02010600010101010101" pitchFamily="2" charset="-122"/>
                <a:ea typeface="Aa黑体 (非商业使用)" panose="02010600010101010101" pitchFamily="2" charset="-122"/>
              </a:rPr>
              <a:t>PART 04</a:t>
            </a:r>
            <a:endParaRPr lang="zh-CN" altLang="en-US" sz="4400" b="1" dirty="0">
              <a:ln w="12700">
                <a:noFill/>
              </a:ln>
              <a:gradFill>
                <a:gsLst>
                  <a:gs pos="0">
                    <a:srgbClr val="044BC9"/>
                  </a:gs>
                  <a:gs pos="100000">
                    <a:srgbClr val="23A2E4"/>
                  </a:gs>
                </a:gsLst>
                <a:lin ang="5400000" scaled="0"/>
              </a:gradFill>
              <a:latin typeface="Aa黑体 (非商业使用)" panose="02010600010101010101" pitchFamily="2" charset="-122"/>
              <a:ea typeface="Aa黑体 (非商业使用)" panose="02010600010101010101" pitchFamily="2" charset="-122"/>
            </a:endParaRPr>
          </a:p>
        </p:txBody>
      </p:sp>
      <p:sp>
        <p:nvSpPr>
          <p:cNvPr id="4" name="Text Placeholder 3"/>
          <p:cNvSpPr txBox="1"/>
          <p:nvPr/>
        </p:nvSpPr>
        <p:spPr>
          <a:xfrm>
            <a:off x="212090" y="255905"/>
            <a:ext cx="5626100" cy="370840"/>
          </a:xfrm>
          <a:prstGeom prst="rect">
            <a:avLst/>
          </a:prstGeom>
        </p:spPr>
        <p:txBody>
          <a:bodyPr/>
          <a:lstStyle>
            <a:lvl1pPr marL="0" indent="0" algn="l" defTabSz="1828165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kern="1200">
                <a:solidFill>
                  <a:schemeClr val="tx2"/>
                </a:solidFill>
                <a:latin typeface="Amiri" pitchFamily="2" charset="-78"/>
                <a:ea typeface="Amiri" pitchFamily="2" charset="-78"/>
                <a:cs typeface="Amiri" pitchFamily="2" charset="-78"/>
              </a:defRPr>
            </a:lvl1pPr>
            <a:lvl2pPr marL="137096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36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76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530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30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330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09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9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1600" b="0" dirty="0">
                <a:solidFill>
                  <a:srgbClr val="044BC9"/>
                </a:solidFill>
                <a:latin typeface="Times New Roman" panose="02020603050405020304" charset="0"/>
                <a:ea typeface="思源黑体 CN Light" panose="020B0300000000000000" pitchFamily="34" charset="-122"/>
                <a:cs typeface="Times New Roman" panose="02020603050405020304" charset="0"/>
              </a:rPr>
              <a:t>https://gitee.com/zhishidiannaoka/hahashop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7346" y="460375"/>
            <a:ext cx="404558" cy="312858"/>
            <a:chOff x="1467073" y="4995308"/>
            <a:chExt cx="216018" cy="167054"/>
          </a:xfrm>
        </p:grpSpPr>
        <p:sp>
          <p:nvSpPr>
            <p:cNvPr id="13" name="等腰三角形 12"/>
            <p:cNvSpPr/>
            <p:nvPr/>
          </p:nvSpPr>
          <p:spPr>
            <a:xfrm rot="5400000">
              <a:off x="1455552" y="5006829"/>
              <a:ext cx="167054" cy="144012"/>
            </a:xfrm>
            <a:prstGeom prst="triangle">
              <a:avLst/>
            </a:prstGeom>
            <a:solidFill>
              <a:srgbClr val="04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1527558" y="5006829"/>
              <a:ext cx="167054" cy="144012"/>
            </a:xfrm>
            <a:prstGeom prst="triangle">
              <a:avLst/>
            </a:prstGeom>
            <a:noFill/>
            <a:ln>
              <a:solidFill>
                <a:srgbClr val="044B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76756" y="355193"/>
            <a:ext cx="1933566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13324A"/>
                </a:solidFill>
                <a:latin typeface="Aa黑体 (非商业使用)" panose="02010600010101010101" pitchFamily="2" charset="-122"/>
                <a:ea typeface="Aa黑体 (非商业使用)" panose="02010600010101010101" pitchFamily="2" charset="-122"/>
              </a:defRPr>
            </a:lvl1pPr>
          </a:lstStyle>
          <a:p>
            <a:r>
              <a:rPr lang="zh-CN" altLang="en-US" dirty="0">
                <a:solidFill>
                  <a:srgbClr val="044BC9"/>
                </a:solidFill>
              </a:rPr>
              <a:t>未来展望</a:t>
            </a:r>
          </a:p>
        </p:txBody>
      </p:sp>
      <p:sp>
        <p:nvSpPr>
          <p:cNvPr id="6" name="矩形 5"/>
          <p:cNvSpPr/>
          <p:nvPr/>
        </p:nvSpPr>
        <p:spPr>
          <a:xfrm>
            <a:off x="502920" y="1972310"/>
            <a:ext cx="11186160" cy="3838575"/>
          </a:xfrm>
          <a:prstGeom prst="rect">
            <a:avLst/>
          </a:prstGeom>
          <a:solidFill>
            <a:schemeClr val="bg1"/>
          </a:solidFill>
          <a:ln>
            <a:solidFill>
              <a:srgbClr val="044BC9"/>
            </a:solidFill>
          </a:ln>
          <a:effectLst>
            <a:outerShdw blurRad="190500" algn="ctr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2929" y="5810698"/>
            <a:ext cx="11186143" cy="72002"/>
          </a:xfrm>
          <a:prstGeom prst="rect">
            <a:avLst/>
          </a:prstGeom>
          <a:solidFill>
            <a:srgbClr val="23A2E4"/>
          </a:solidFill>
          <a:ln>
            <a:solidFill>
              <a:srgbClr val="23A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6280" y="2244725"/>
            <a:ext cx="7776210" cy="3406775"/>
          </a:xfrm>
          <a:prstGeom prst="rect">
            <a:avLst/>
          </a:prstGeom>
          <a:noFill/>
          <a:ln>
            <a:solidFill>
              <a:srgbClr val="044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rot="5400000">
            <a:off x="8260556" y="1482012"/>
            <a:ext cx="0" cy="1524965"/>
          </a:xfrm>
          <a:prstGeom prst="line">
            <a:avLst/>
          </a:prstGeom>
          <a:ln w="19050">
            <a:gradFill>
              <a:gsLst>
                <a:gs pos="0">
                  <a:srgbClr val="044BC9"/>
                </a:gs>
                <a:gs pos="100000">
                  <a:srgbClr val="23A2E4">
                    <a:alpha val="0"/>
                  </a:srgbClr>
                </a:gs>
              </a:gsLst>
              <a:lin ang="5400000" scaled="1"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6326162" y="1118342"/>
            <a:ext cx="0" cy="1524965"/>
          </a:xfrm>
          <a:prstGeom prst="line">
            <a:avLst/>
          </a:prstGeom>
          <a:ln w="19050">
            <a:gradFill>
              <a:gsLst>
                <a:gs pos="0">
                  <a:srgbClr val="044BC9"/>
                </a:gs>
                <a:gs pos="100000">
                  <a:srgbClr val="23A2E4">
                    <a:alpha val="0"/>
                  </a:srgbClr>
                </a:gs>
              </a:gsLst>
              <a:lin ang="5400000" scaled="1"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8745220" y="1584960"/>
            <a:ext cx="2956553" cy="429774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Content Placeholder 2"/>
          <p:cNvSpPr txBox="1"/>
          <p:nvPr/>
        </p:nvSpPr>
        <p:spPr>
          <a:xfrm>
            <a:off x="866621" y="2488394"/>
            <a:ext cx="7350554" cy="14300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有关交易地址的改进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为了提高交易地址录入的准确性和效率，我们建议采用以下策略：引入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Light" panose="020B0300000000000000" pitchFamily="34" charset="-122"/>
                <a:ea typeface="思源黑体 Light" panose="020B0300000000000000" pitchFamily="34" charset="-122"/>
              </a:rPr>
              <a:t>高德地图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Light" panose="020B0300000000000000" pitchFamily="34" charset="-122"/>
                <a:ea typeface="思源黑体 Light" panose="020B0300000000000000" pitchFamily="34" charset="-122"/>
              </a:rPr>
              <a:t>API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进行实时定位，以自动获取精确的交易地址信息。此外，还可以实施一个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分级下拉菜单系统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，允许用户按照省、市、县等行政区划层级逐步选择，从而确保交易地址的准确性和规范性。</a:t>
            </a:r>
          </a:p>
        </p:txBody>
      </p:sp>
      <p:sp>
        <p:nvSpPr>
          <p:cNvPr id="21" name="Content Placeholder 2"/>
          <p:cNvSpPr txBox="1"/>
          <p:nvPr/>
        </p:nvSpPr>
        <p:spPr>
          <a:xfrm>
            <a:off x="867256" y="4275425"/>
            <a:ext cx="7350554" cy="110680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有关验证码的改进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当前项目中，验证码系统已预设为静态数字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“1111”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。为了增强安全性及用户体验，我们计划在后续开发中实施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动态手机验证码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机制，以实现对用户手机号的实时验证。</a:t>
            </a:r>
          </a:p>
        </p:txBody>
      </p:sp>
      <p:sp>
        <p:nvSpPr>
          <p:cNvPr id="4" name="Text Placeholder 3"/>
          <p:cNvSpPr txBox="1"/>
          <p:nvPr/>
        </p:nvSpPr>
        <p:spPr>
          <a:xfrm>
            <a:off x="212090" y="89535"/>
            <a:ext cx="5626100" cy="370840"/>
          </a:xfrm>
          <a:prstGeom prst="rect">
            <a:avLst/>
          </a:prstGeom>
        </p:spPr>
        <p:txBody>
          <a:bodyPr/>
          <a:lstStyle>
            <a:lvl1pPr marL="0" indent="0" algn="l" defTabSz="1828165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kern="1200">
                <a:solidFill>
                  <a:schemeClr val="tx2"/>
                </a:solidFill>
                <a:latin typeface="Amiri" pitchFamily="2" charset="-78"/>
                <a:ea typeface="Amiri" pitchFamily="2" charset="-78"/>
                <a:cs typeface="Amiri" pitchFamily="2" charset="-78"/>
              </a:defRPr>
            </a:lvl1pPr>
            <a:lvl2pPr marL="137096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36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76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530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30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330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09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95" indent="-45720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1600" b="0" dirty="0">
                <a:solidFill>
                  <a:srgbClr val="044BC9"/>
                </a:solidFill>
                <a:latin typeface="Times New Roman" panose="02020603050405020304" charset="0"/>
                <a:ea typeface="思源黑体 CN Light" panose="020B0300000000000000" pitchFamily="34" charset="-122"/>
                <a:cs typeface="Times New Roman" panose="02020603050405020304" charset="0"/>
              </a:rPr>
              <a:t>https://gitee.com/zhishidiannaoka/hahashop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7.63149606299208,&quot;left&quot;:73.49212598425197,&quot;top&quot;:306.9491338582677,&quot;width&quot;:806.0064566929134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7.63149606299208,&quot;left&quot;:73.49212598425197,&quot;top&quot;:306.9491338582677,&quot;width&quot;:806.0064566929134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7.63149606299208,&quot;left&quot;:73.49212598425197,&quot;top&quot;:306.9491338582677,&quot;width&quot;:806.0064566929134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7.63149606299208,&quot;left&quot;:73.49212598425197,&quot;top&quot;:306.9491338582677,&quot;width&quot;:806.0064566929134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7.63149606299208,&quot;left&quot;:73.49212598425197,&quot;top&quot;:306.9491338582677,&quot;width&quot;:806.0064566929134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7.63149606299208,&quot;left&quot;:73.49212598425197,&quot;top&quot;:306.9491338582677,&quot;width&quot;:806.0064566929134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7.63149606299208,&quot;left&quot;:73.49212598425197,&quot;top&quot;:306.9491338582677,&quot;width&quot;:806.0064566929134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7.63149606299208,&quot;left&quot;:73.49212598425197,&quot;top&quot;:306.9491338582677,&quot;width&quot;:806.006456692913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7.63149606299208,&quot;left&quot;:73.49212598425197,&quot;top&quot;:306.9491338582677,&quot;width&quot;:806.006456692913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7.63149606299208,&quot;left&quot;:73.49212598425197,&quot;top&quot;:306.9491338582677,&quot;width&quot;:806.006456692913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7.63149606299208,&quot;left&quot;:73.49212598425197,&quot;top&quot;:306.9491338582677,&quot;width&quot;:806.006456692913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7.63149606299208,&quot;left&quot;:73.49212598425197,&quot;top&quot;:306.9491338582677,&quot;width&quot;:806.006456692913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7.63149606299208,&quot;left&quot;:73.49212598425197,&quot;top&quot;:306.9491338582677,&quot;width&quot;:806.0064566929134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7.63149606299208,&quot;left&quot;:73.49212598425197,&quot;top&quot;:306.9491338582677,&quot;width&quot;:806.0064566929134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7.63149606299208,&quot;left&quot;:73.49212598425197,&quot;top&quot;:306.9491338582677,&quot;width&quot;:806.0064566929134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7.63149606299208,&quot;left&quot;:73.49212598425197,&quot;top&quot;:306.9491338582677,&quot;width&quot;:806.0064566929134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430</Words>
  <Application>Microsoft Office PowerPoint</Application>
  <PresentationFormat>宽屏</PresentationFormat>
  <Paragraphs>61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Aa黑体 (非商业使用)</vt:lpstr>
      <vt:lpstr>思源黑体 Light</vt:lpstr>
      <vt:lpstr>微软雅黑</vt:lpstr>
      <vt:lpstr>Arial</vt:lpstr>
      <vt:lpstr>Calibri</vt:lpstr>
      <vt:lpstr>Calibri Light</vt:lpstr>
      <vt:lpstr>Times New Roman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项目复盘</dc:title>
  <dc:creator>第一PPT</dc:creator>
  <cp:keywords>www.1ppt.com</cp:keywords>
  <dc:description>www.1ppt.com</dc:description>
  <cp:lastModifiedBy>哥 帅</cp:lastModifiedBy>
  <cp:revision>32</cp:revision>
  <dcterms:created xsi:type="dcterms:W3CDTF">2021-08-06T13:52:00Z</dcterms:created>
  <dcterms:modified xsi:type="dcterms:W3CDTF">2024-11-28T01:22:56Z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C7B8DFC4301046B9BF1583839F28FE71_12</vt:lpwstr>
  </property>
  <property fmtid="{D5CDD505-2E9C-101B-9397-08002B2CF9AE}" pid="3" name="KSOProductBuildVer">
    <vt:lpwstr>2052-12.1.0.18912</vt:lpwstr>
  </property>
</Properties>
</file>