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theme/themeOverride1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8.xml" ContentType="application/vnd.openxmlformats-officedocument.themeOverride+xml"/>
  <Override PartName="/ppt/notesSlides/notesSlide8.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notesSlides/notesSlide11.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01"/>
  </p:notesMasterIdLst>
  <p:handoutMasterIdLst>
    <p:handoutMasterId r:id="rId102"/>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366" r:id="rId51"/>
    <p:sldId id="273" r:id="rId52"/>
    <p:sldId id="367" r:id="rId53"/>
    <p:sldId id="368" r:id="rId54"/>
    <p:sldId id="263" r:id="rId55"/>
    <p:sldId id="261" r:id="rId56"/>
    <p:sldId id="260" r:id="rId57"/>
    <p:sldId id="259" r:id="rId58"/>
    <p:sldId id="361" r:id="rId59"/>
    <p:sldId id="264" r:id="rId60"/>
    <p:sldId id="360" r:id="rId61"/>
    <p:sldId id="265" r:id="rId62"/>
    <p:sldId id="362" r:id="rId63"/>
    <p:sldId id="270" r:id="rId64"/>
    <p:sldId id="343" r:id="rId65"/>
    <p:sldId id="344" r:id="rId66"/>
    <p:sldId id="309" r:id="rId67"/>
    <p:sldId id="310" r:id="rId68"/>
    <p:sldId id="311" r:id="rId69"/>
    <p:sldId id="312" r:id="rId70"/>
    <p:sldId id="313" r:id="rId71"/>
    <p:sldId id="314" r:id="rId72"/>
    <p:sldId id="315" r:id="rId73"/>
    <p:sldId id="333" r:id="rId74"/>
    <p:sldId id="316" r:id="rId75"/>
    <p:sldId id="317" r:id="rId76"/>
    <p:sldId id="334"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5" r:id="rId91"/>
    <p:sldId id="331" r:id="rId92"/>
    <p:sldId id="332" r:id="rId93"/>
    <p:sldId id="276" r:id="rId94"/>
    <p:sldId id="275" r:id="rId95"/>
    <p:sldId id="272" r:id="rId96"/>
    <p:sldId id="266" r:id="rId97"/>
    <p:sldId id="267" r:id="rId98"/>
    <p:sldId id="268" r:id="rId99"/>
    <p:sldId id="269"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2018/4/13</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93</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94</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4388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51</a:t>
            </a:fld>
            <a:endParaRPr lang="zh-CN" altLang="en-US"/>
          </a:p>
        </p:txBody>
      </p:sp>
    </p:spTree>
    <p:extLst>
      <p:ext uri="{BB962C8B-B14F-4D97-AF65-F5344CB8AC3E}">
        <p14:creationId xmlns:p14="http://schemas.microsoft.com/office/powerpoint/2010/main" val="308012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53</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58</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92</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2018/4/13</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exceptionl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exceptionless/Exceptionless/rele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gswmicroservice@163.com</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2"/>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4792980" cy="584775"/>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62448" y="2436760"/>
            <a:ext cx="4377292" cy="3729991"/>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379848" y="1850888"/>
            <a:ext cx="3979546" cy="239926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379848" y="4378189"/>
            <a:ext cx="3979546" cy="2068837"/>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46494" y="1490007"/>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1">
            <a:extLst>
              <a:ext uri="{FF2B5EF4-FFF2-40B4-BE49-F238E27FC236}">
                <a16:creationId xmlns:a16="http://schemas.microsoft.com/office/drawing/2014/main" id="{49CA03C3-DC83-41B3-90A6-7C71AABAA85F}"/>
              </a:ext>
            </a:extLst>
          </p:cNvPr>
          <p:cNvSpPr/>
          <p:nvPr/>
        </p:nvSpPr>
        <p:spPr>
          <a:xfrm>
            <a:off x="2118360" y="2918460"/>
            <a:ext cx="62484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246915" y="1554642"/>
            <a:ext cx="10106885" cy="4093428"/>
          </a:xfrm>
          <a:prstGeom prst="rect">
            <a:avLst/>
          </a:prstGeom>
        </p:spPr>
        <p:txBody>
          <a:bodyPr wrap="square">
            <a:spAutoFit/>
          </a:bodyPr>
          <a:lstStyle/>
          <a:p>
            <a:r>
              <a:rPr lang="en-US" altLang="zh-CN" dirty="0"/>
              <a:t>1</a:t>
            </a:r>
            <a:r>
              <a:rPr lang="zh-CN" altLang="en-US" dirty="0"/>
              <a:t>、在线方式</a:t>
            </a:r>
            <a:endParaRPr lang="en-US" altLang="zh-CN" dirty="0"/>
          </a:p>
          <a:p>
            <a:r>
              <a:rPr lang="en-US" altLang="zh-CN" dirty="0"/>
              <a:t>       </a:t>
            </a:r>
            <a:r>
              <a:rPr lang="en-US" altLang="zh-CN" dirty="0">
                <a:hlinkClick r:id="rId3"/>
              </a:rPr>
              <a:t>https://exceptionless.com/</a:t>
            </a:r>
            <a:r>
              <a:rPr lang="zh-CN" altLang="en-US" dirty="0"/>
              <a:t>注册用户，新建</a:t>
            </a:r>
            <a:r>
              <a:rPr lang="en-US" altLang="zh-CN" dirty="0"/>
              <a:t>Organizations</a:t>
            </a:r>
            <a:r>
              <a:rPr lang="zh-CN" altLang="en-US" dirty="0"/>
              <a:t>和</a:t>
            </a:r>
            <a:r>
              <a:rPr lang="en-US" altLang="zh-CN" dirty="0"/>
              <a:t>Project</a:t>
            </a:r>
            <a:r>
              <a:rPr lang="zh-CN" altLang="en-US" dirty="0"/>
              <a:t>，并选项目类型。</a:t>
            </a:r>
            <a:endParaRPr lang="en-US" altLang="zh-CN" dirty="0"/>
          </a:p>
          <a:p>
            <a:endParaRPr lang="en-US" altLang="zh-CN" dirty="0"/>
          </a:p>
          <a:p>
            <a:endParaRPr lang="en-US" altLang="zh-CN" dirty="0"/>
          </a:p>
          <a:p>
            <a:r>
              <a:rPr lang="en-US" altLang="zh-CN" dirty="0"/>
              <a:t>2</a:t>
            </a:r>
            <a:r>
              <a:rPr lang="zh-CN" altLang="en-US" dirty="0"/>
              <a:t>、离线方式</a:t>
            </a:r>
            <a:endParaRPr lang="en-US" altLang="zh-CN" dirty="0"/>
          </a:p>
          <a:p>
            <a:r>
              <a:rPr lang="en-US" altLang="zh-CN" dirty="0"/>
              <a:t>      </a:t>
            </a:r>
            <a:r>
              <a:rPr lang="zh-CN" altLang="en-US" dirty="0"/>
              <a:t>下载地址：</a:t>
            </a:r>
            <a:r>
              <a:rPr lang="zh-CN" altLang="en-US" dirty="0">
                <a:hlinkClick r:id="rId4"/>
              </a:rPr>
              <a:t>https://github.com/exceptionless/Exceptionless/releases</a:t>
            </a:r>
            <a:endParaRPr lang="en-US" altLang="zh-CN" dirty="0"/>
          </a:p>
          <a:p>
            <a:r>
              <a:rPr lang="en-US" altLang="zh-CN" dirty="0"/>
              <a:t>      </a:t>
            </a:r>
            <a:r>
              <a:rPr lang="zh-CN" altLang="en-US" dirty="0"/>
              <a:t>解压压缩包，运行</a:t>
            </a:r>
            <a:r>
              <a:rPr lang="en-US" altLang="zh-CN" dirty="0"/>
              <a:t>Start.bat</a:t>
            </a:r>
          </a:p>
          <a:p>
            <a:r>
              <a:rPr lang="en-US" altLang="zh-CN" dirty="0"/>
              <a:t>      </a:t>
            </a:r>
            <a:r>
              <a:rPr lang="zh-CN" altLang="en-US" dirty="0"/>
              <a:t>系统会自动下载</a:t>
            </a:r>
            <a:r>
              <a:rPr lang="en-US" altLang="zh-CN" dirty="0" err="1"/>
              <a:t>elasticsearch</a:t>
            </a:r>
            <a:r>
              <a:rPr lang="zh-CN" altLang="en-US" dirty="0"/>
              <a:t>和</a:t>
            </a:r>
            <a:r>
              <a:rPr lang="en-US" altLang="zh-CN" dirty="0" err="1"/>
              <a:t>kibana</a:t>
            </a:r>
            <a:endParaRPr lang="en-US" altLang="zh-CN" dirty="0"/>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是一个基于</a:t>
            </a:r>
            <a:r>
              <a:rPr lang="en-US" altLang="zh-CN" sz="1400" dirty="0">
                <a:latin typeface="宋体" panose="02010600030101010101" pitchFamily="2" charset="-122"/>
                <a:ea typeface="宋体" panose="02010600030101010101" pitchFamily="2" charset="-122"/>
              </a:rPr>
              <a:t>Lucene</a:t>
            </a:r>
            <a:r>
              <a:rPr lang="zh-CN" altLang="en-US" sz="1400" dirty="0">
                <a:latin typeface="宋体" panose="02010600030101010101" pitchFamily="2" charset="-122"/>
                <a:ea typeface="宋体" panose="02010600030101010101" pitchFamily="2" charset="-122"/>
              </a:rPr>
              <a:t>的搜索服务器。它提供了一个分布式多用户能力的全文搜索引擎，基于</a:t>
            </a:r>
            <a:r>
              <a:rPr lang="en-US" altLang="zh-CN" sz="1400" dirty="0">
                <a:latin typeface="宋体" panose="02010600030101010101" pitchFamily="2" charset="-122"/>
                <a:ea typeface="宋体" panose="02010600030101010101" pitchFamily="2" charset="-122"/>
              </a:rPr>
              <a:t>RESTful web</a:t>
            </a:r>
            <a:r>
              <a:rPr lang="zh-CN" altLang="en-US" sz="1400" dirty="0">
                <a:latin typeface="宋体" panose="02010600030101010101" pitchFamily="2" charset="-122"/>
                <a:ea typeface="宋体" panose="02010600030101010101" pitchFamily="2" charset="-122"/>
              </a:rPr>
              <a:t>接口。</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是用</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开发的，并作为</a:t>
            </a:r>
            <a:r>
              <a:rPr lang="en-US" altLang="zh-CN" sz="1400" dirty="0">
                <a:latin typeface="宋体" panose="02010600030101010101" pitchFamily="2" charset="-122"/>
                <a:ea typeface="宋体" panose="02010600030101010101" pitchFamily="2" charset="-122"/>
              </a:rPr>
              <a:t>Apache</a:t>
            </a:r>
            <a:r>
              <a:rPr lang="zh-CN" altLang="en-US" sz="1400" dirty="0">
                <a:latin typeface="宋体" panose="02010600030101010101" pitchFamily="2" charset="-122"/>
                <a:ea typeface="宋体" panose="02010600030101010101" pitchFamily="2" charset="-122"/>
              </a:rPr>
              <a:t>许可条款下的开放源码发布，是当前流行的企业级搜索引擎。设计用于云计算中，能够达到实时搜索，稳定，可靠，快速，安装使用方便。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是一个开源的分析与可视化平台，设计出来用于和</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一起使用的。你可以用</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搜索、查看、交互存放在</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索引里的数据，使用各种不同的图表、表格、地图等</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能够很轻易地展示高级数据分析与可视化。</a:t>
            </a:r>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54240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pic>
        <p:nvPicPr>
          <p:cNvPr id="3" name="图片 2">
            <a:extLst>
              <a:ext uri="{FF2B5EF4-FFF2-40B4-BE49-F238E27FC236}">
                <a16:creationId xmlns:a16="http://schemas.microsoft.com/office/drawing/2014/main" id="{96F521C2-EC7E-41FC-A825-E78D38E41BCE}"/>
              </a:ext>
            </a:extLst>
          </p:cNvPr>
          <p:cNvPicPr>
            <a:picLocks noChangeAspect="1"/>
          </p:cNvPicPr>
          <p:nvPr/>
        </p:nvPicPr>
        <p:blipFill>
          <a:blip r:embed="rId4"/>
          <a:stretch>
            <a:fillRect/>
          </a:stretch>
        </p:blipFill>
        <p:spPr>
          <a:xfrm>
            <a:off x="1135380" y="1340070"/>
            <a:ext cx="9860288" cy="4626390"/>
          </a:xfrm>
          <a:prstGeom prst="rect">
            <a:avLst/>
          </a:prstGeom>
        </p:spPr>
      </p:pic>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graphicFrame>
        <p:nvGraphicFramePr>
          <p:cNvPr id="5" name="表格 4">
            <a:extLst>
              <a:ext uri="{FF2B5EF4-FFF2-40B4-BE49-F238E27FC236}">
                <a16:creationId xmlns:a16="http://schemas.microsoft.com/office/drawing/2014/main" id="{BBB50E4F-7108-4782-A842-E9DF4166C969}"/>
              </a:ext>
            </a:extLst>
          </p:cNvPr>
          <p:cNvGraphicFramePr>
            <a:graphicFrameLocks noGrp="1"/>
          </p:cNvGraphicFramePr>
          <p:nvPr>
            <p:extLst>
              <p:ext uri="{D42A27DB-BD31-4B8C-83A1-F6EECF244321}">
                <p14:modId xmlns:p14="http://schemas.microsoft.com/office/powerpoint/2010/main" val="2991710791"/>
              </p:ext>
            </p:extLst>
          </p:nvPr>
        </p:nvGraphicFramePr>
        <p:xfrm>
          <a:off x="1438275" y="1340070"/>
          <a:ext cx="9315450" cy="8951572"/>
        </p:xfrm>
        <a:graphic>
          <a:graphicData uri="http://schemas.openxmlformats.org/drawingml/2006/table">
            <a:tbl>
              <a:tblPr/>
              <a:tblGrid>
                <a:gridCol w="1409700">
                  <a:extLst>
                    <a:ext uri="{9D8B030D-6E8A-4147-A177-3AD203B41FA5}">
                      <a16:colId xmlns:a16="http://schemas.microsoft.com/office/drawing/2014/main" val="2275527466"/>
                    </a:ext>
                  </a:extLst>
                </a:gridCol>
                <a:gridCol w="2960370">
                  <a:extLst>
                    <a:ext uri="{9D8B030D-6E8A-4147-A177-3AD203B41FA5}">
                      <a16:colId xmlns:a16="http://schemas.microsoft.com/office/drawing/2014/main" val="801649688"/>
                    </a:ext>
                  </a:extLst>
                </a:gridCol>
                <a:gridCol w="1413510">
                  <a:extLst>
                    <a:ext uri="{9D8B030D-6E8A-4147-A177-3AD203B41FA5}">
                      <a16:colId xmlns:a16="http://schemas.microsoft.com/office/drawing/2014/main" val="863397390"/>
                    </a:ext>
                  </a:extLst>
                </a:gridCol>
                <a:gridCol w="3531870">
                  <a:extLst>
                    <a:ext uri="{9D8B030D-6E8A-4147-A177-3AD203B41FA5}">
                      <a16:colId xmlns:a16="http://schemas.microsoft.com/office/drawing/2014/main" val="3139904113"/>
                    </a:ext>
                  </a:extLst>
                </a:gridCol>
              </a:tblGrid>
              <a:tr h="231470">
                <a:tc>
                  <a:txBody>
                    <a:bodyPr/>
                    <a:lstStyle/>
                    <a:p>
                      <a:r>
                        <a:rPr lang="en-US" sz="1100" b="1">
                          <a:effectLst/>
                        </a:rPr>
                        <a:t>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EXAMPLE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FIELD REQUIRED? (field:term)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98688799"/>
                  </a:ext>
                </a:extLst>
              </a:tr>
              <a:tr h="167345">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Shows all events (including hidden and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3489472"/>
                  </a:ext>
                </a:extLst>
              </a:tr>
              <a:tr h="120339">
                <a:tc>
                  <a:txBody>
                    <a:bodyPr/>
                    <a:lstStyle/>
                    <a:p>
                      <a:r>
                        <a:rPr lang="en-US" sz="1100" dirty="0">
                          <a:effectLst/>
                        </a:rPr>
                        <a:t>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id:54d8315ce6bb2d0500bcc7b4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Documents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18327599"/>
                  </a:ext>
                </a:extLst>
              </a:tr>
              <a:tr h="126359">
                <a:tc>
                  <a:txBody>
                    <a:bodyPr/>
                    <a:lstStyle/>
                    <a:p>
                      <a:r>
                        <a:rPr lang="en-US" sz="1100">
                          <a:effectLst/>
                        </a:rPr>
                        <a:t>organization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83517205"/>
                  </a:ext>
                </a:extLst>
              </a:tr>
              <a:tr h="126359">
                <a:tc>
                  <a:txBody>
                    <a:bodyPr/>
                    <a:lstStyle/>
                    <a:p>
                      <a:r>
                        <a:rPr lang="en-US" sz="1100">
                          <a:effectLst/>
                        </a:rPr>
                        <a:t>project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2624548"/>
                  </a:ext>
                </a:extLst>
              </a:tr>
              <a:tr h="126359">
                <a:tc>
                  <a:txBody>
                    <a:bodyPr/>
                    <a:lstStyle/>
                    <a:p>
                      <a:r>
                        <a:rPr lang="en-US" sz="1100">
                          <a:effectLst/>
                        </a:rPr>
                        <a:t>stack</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55258081"/>
                  </a:ext>
                </a:extLst>
              </a:tr>
              <a:tr h="120339">
                <a:tc>
                  <a:txBody>
                    <a:bodyPr/>
                    <a:lstStyle/>
                    <a:p>
                      <a:r>
                        <a:rPr lang="en-US" sz="1100">
                          <a:effectLst/>
                        </a:rPr>
                        <a:t>reference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60687772"/>
                  </a:ext>
                </a:extLst>
              </a:tr>
              <a:tr h="120339">
                <a:tc>
                  <a:txBody>
                    <a:bodyPr/>
                    <a:lstStyle/>
                    <a:p>
                      <a:r>
                        <a:rPr lang="en-US" sz="1100">
                          <a:effectLst/>
                        </a:rPr>
                        <a:t>session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29578"/>
                  </a:ext>
                </a:extLst>
              </a:tr>
              <a:tr h="120339">
                <a:tc>
                  <a:txBody>
                    <a:bodyPr/>
                    <a:lstStyle/>
                    <a:p>
                      <a:r>
                        <a:rPr lang="en-US" sz="1100">
                          <a:effectLst/>
                        </a:rPr>
                        <a: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type:error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Event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3475912"/>
                  </a:ext>
                </a:extLst>
              </a:tr>
              <a:tr h="126359">
                <a:tc>
                  <a:txBody>
                    <a:bodyPr/>
                    <a:lstStyle/>
                    <a:p>
                      <a:r>
                        <a:rPr lang="en-US" sz="1100">
                          <a:effectLst/>
                        </a:rPr>
                        <a:t>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source:"my log source" or "my log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77464962"/>
                  </a:ext>
                </a:extLst>
              </a:tr>
              <a:tr h="120339">
                <a:tc>
                  <a:txBody>
                    <a:bodyPr/>
                    <a:lstStyle/>
                    <a:p>
                      <a:r>
                        <a:rPr lang="en-US" sz="1100">
                          <a:effectLst/>
                        </a:rPr>
                        <a:t>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level:Error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Log 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84540263"/>
                  </a:ext>
                </a:extLst>
              </a:tr>
              <a:tr h="126359">
                <a:tc>
                  <a:txBody>
                    <a:bodyPr/>
                    <a:lstStyle/>
                    <a:p>
                      <a:r>
                        <a:rPr lang="en-US" sz="1100">
                          <a:effectLst/>
                        </a:rPr>
                        <a:t>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date:"2020-10-16T12:00:00.000"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Occurrence 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74411150"/>
                  </a:ext>
                </a:extLst>
              </a:tr>
              <a:tr h="126359">
                <a:tc>
                  <a:txBody>
                    <a:bodyPr/>
                    <a:lstStyle/>
                    <a:p>
                      <a:r>
                        <a:rPr lang="en-US" sz="1100">
                          <a:effectLst/>
                        </a:rPr>
                        <a:t>first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first:true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first occurrence of event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31724778"/>
                  </a:ext>
                </a:extLst>
              </a:tr>
              <a:tr h="231470">
                <a:tc>
                  <a:txBody>
                    <a:bodyPr/>
                    <a:lstStyle/>
                    <a:p>
                      <a:r>
                        <a:rPr lang="en-US" sz="1100">
                          <a:effectLst/>
                        </a:rPr>
                        <a:t>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message:"My error message" or "My 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95479572"/>
                  </a:ext>
                </a:extLst>
              </a:tr>
              <a:tr h="126359">
                <a:tc>
                  <a:txBody>
                    <a:bodyPr/>
                    <a:lstStyle/>
                    <a:p>
                      <a:r>
                        <a:rPr lang="en-US" sz="1100">
                          <a:effectLst/>
                        </a:rPr>
                        <a:t>tag</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tag:"Blake Niemyjski" or tag:Blake or blake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13190669"/>
                  </a:ext>
                </a:extLst>
              </a:tr>
              <a:tr h="120339">
                <a:tc>
                  <a:txBody>
                    <a:bodyPr/>
                    <a:lstStyle/>
                    <a:p>
                      <a:r>
                        <a:rPr lang="en-US" sz="1100">
                          <a:effectLst/>
                        </a:rPr>
                        <a:t>value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 of event (used in charts)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70033896"/>
                  </a:ext>
                </a:extLst>
              </a:tr>
              <a:tr h="120339">
                <a:tc>
                  <a:txBody>
                    <a:bodyPr/>
                    <a:lstStyle/>
                    <a:p>
                      <a:r>
                        <a:rPr lang="en-US" sz="1100">
                          <a:effectLst/>
                        </a:rPr>
                        <a:t>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fixed:true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marked as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74680948"/>
                  </a:ext>
                </a:extLst>
              </a:tr>
              <a:tr h="120339">
                <a:tc>
                  <a:txBody>
                    <a:bodyPr/>
                    <a:lstStyle/>
                    <a:p>
                      <a:r>
                        <a:rPr lang="en-US" sz="1100">
                          <a:effectLst/>
                        </a:rPr>
                        <a:t>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hidden:true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 if marked as 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81438317"/>
                  </a:ext>
                </a:extLst>
              </a:tr>
              <a:tr h="126359">
                <a:tc>
                  <a:txBody>
                    <a:bodyPr/>
                    <a:lstStyle/>
                    <a:p>
                      <a:r>
                        <a:rPr lang="en-US" sz="1100">
                          <a:effectLst/>
                        </a:rPr>
                        <a:t>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version:1 or version:1.0 or version:1.0.0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Application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9716949"/>
                  </a:ext>
                </a:extLst>
              </a:tr>
              <a:tr h="120339">
                <a:tc>
                  <a:txBody>
                    <a:bodyPr/>
                    <a:lstStyle/>
                    <a:p>
                      <a:r>
                        <a:rPr lang="en-US" sz="1100">
                          <a:effectLst/>
                        </a:rPr>
                        <a:t>machine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machine:Server or Server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2257403"/>
                  </a:ext>
                </a:extLst>
              </a:tr>
              <a:tr h="120339">
                <a:tc>
                  <a:txBody>
                    <a:bodyPr/>
                    <a:lstStyle/>
                    <a:p>
                      <a:r>
                        <a:rPr lang="en-US" sz="1100">
                          <a:effectLst/>
                        </a:rPr>
                        <a:t>ip</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ip:127.0.0.1 or 127.0.0.1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61920508"/>
                  </a:ext>
                </a:extLst>
              </a:tr>
              <a:tr h="120339">
                <a:tc>
                  <a:txBody>
                    <a:bodyPr/>
                    <a:lstStyle/>
                    <a:p>
                      <a:r>
                        <a:rPr lang="en-US" sz="1100">
                          <a:effectLst/>
                        </a:rPr>
                        <a:t>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architecture:x64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563435"/>
                  </a:ext>
                </a:extLst>
              </a:tr>
              <a:tr h="126359">
                <a:tc>
                  <a:txBody>
                    <a:bodyPr/>
                    <a:lstStyle/>
                    <a:p>
                      <a:r>
                        <a:rPr lang="en-US" sz="1100">
                          <a:effectLst/>
                        </a:rPr>
                        <a:t>useragent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useragent:IE or useragent:"Mozilla/5.0"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 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626010"/>
                  </a:ext>
                </a:extLst>
              </a:tr>
              <a:tr h="120339">
                <a:tc>
                  <a:txBody>
                    <a:bodyPr/>
                    <a:lstStyle/>
                    <a:p>
                      <a:r>
                        <a:rPr lang="en-US" sz="1100">
                          <a:effectLst/>
                        </a:rPr>
                        <a:t>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path:"/cart" or "/cart"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URL 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026601"/>
                  </a:ext>
                </a:extLst>
              </a:tr>
              <a:tr h="120339">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browser:Chrome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31347946"/>
                  </a:ext>
                </a:extLst>
              </a:tr>
              <a:tr h="120339">
                <a:tc>
                  <a:txBody>
                    <a:bodyPr/>
                    <a:lstStyle/>
                    <a:p>
                      <a:r>
                        <a:rPr lang="en-US" sz="1100">
                          <a:effectLst/>
                        </a:rPr>
                        <a:t>browser.version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browser.version:50.0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4353636"/>
                  </a:ext>
                </a:extLst>
              </a:tr>
              <a:tr h="120339">
                <a:tc>
                  <a:txBody>
                    <a:bodyPr/>
                    <a:lstStyle/>
                    <a:p>
                      <a:r>
                        <a:rPr lang="en-US" sz="1100">
                          <a:effectLst/>
                        </a:rPr>
                        <a:t>browser.major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browser.major:50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23801501"/>
                  </a:ext>
                </a:extLst>
              </a:tr>
              <a:tr h="120339">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device:iPhone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85457890"/>
                  </a:ext>
                </a:extLst>
              </a:tr>
              <a:tr h="120339">
                <a:tc>
                  <a:txBody>
                    <a:bodyPr/>
                    <a:lstStyle/>
                    <a:p>
                      <a:r>
                        <a:rPr lang="en-US" sz="1100">
                          <a:effectLst/>
                        </a:rPr>
                        <a:t>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os:iOS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90191454"/>
                  </a:ext>
                </a:extLst>
              </a:tr>
              <a:tr h="120339">
                <a:tc>
                  <a:txBody>
                    <a:bodyPr/>
                    <a:lstStyle/>
                    <a:p>
                      <a:r>
                        <a:rPr lang="en-US" sz="1100">
                          <a:effectLst/>
                        </a:rPr>
                        <a:t>os.version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os.version:8.0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Operating System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02392517"/>
                  </a:ext>
                </a:extLst>
              </a:tr>
              <a:tr h="126359">
                <a:tc>
                  <a:txBody>
                    <a:bodyPr/>
                    <a:lstStyle/>
                    <a:p>
                      <a:r>
                        <a:rPr lang="en-US" sz="1100">
                          <a:effectLst/>
                        </a:rPr>
                        <a:t>os.major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os.major:8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9761311"/>
                  </a:ext>
                </a:extLst>
              </a:tr>
              <a:tr h="120339">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33661630"/>
                  </a:ext>
                </a:extLst>
              </a:tr>
              <a:tr h="120339">
                <a:tc>
                  <a:txBody>
                    <a:bodyPr/>
                    <a:lstStyle/>
                    <a:p>
                      <a:r>
                        <a:rPr lang="en-US" sz="1100">
                          <a:effectLst/>
                        </a:rPr>
                        <a:t>error.code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error.code:500 or 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1772110"/>
                  </a:ext>
                </a:extLst>
              </a:tr>
              <a:tr h="331294">
                <a:tc>
                  <a:txBody>
                    <a:bodyPr/>
                    <a:lstStyle/>
                    <a:p>
                      <a:r>
                        <a:rPr lang="en-US" sz="1100">
                          <a:effectLst/>
                        </a:rPr>
                        <a:t>error.message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error.message:"A NullReferenceException occurred" or "A NullReferenceException occurred"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9749125"/>
                  </a:ext>
                </a:extLst>
              </a:tr>
              <a:tr h="231470">
                <a:tc>
                  <a:txBody>
                    <a:bodyPr/>
                    <a:lstStyle/>
                    <a:p>
                      <a:r>
                        <a:rPr lang="en-US" sz="1100">
                          <a:effectLst/>
                        </a:rPr>
                        <a:t>error.type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error.type:"System.NullReferenceException" 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81056895"/>
                  </a:ext>
                </a:extLst>
              </a:tr>
              <a:tr h="249320">
                <a:tc>
                  <a:txBody>
                    <a:bodyPr/>
                    <a:lstStyle/>
                    <a:p>
                      <a:r>
                        <a:rPr lang="en-US" sz="1100">
                          <a:effectLst/>
                        </a:rPr>
                        <a:t>error.targettype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error.targettype:"System.NullReferenceException"or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target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27861067"/>
                  </a:ext>
                </a:extLst>
              </a:tr>
              <a:tr h="231470">
                <a:tc>
                  <a:txBody>
                    <a:bodyPr/>
                    <a:lstStyle/>
                    <a:p>
                      <a:r>
                        <a:rPr lang="en-US" sz="1100">
                          <a:effectLst/>
                        </a:rPr>
                        <a:t>error.targetmethod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error.targetmethod:AssociateWithCurrentThread or AssociateWithCurrentThread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target 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218722"/>
                  </a:ext>
                </a:extLst>
              </a:tr>
              <a:tr h="231470">
                <a:tc>
                  <a:txBody>
                    <a:bodyPr/>
                    <a:lstStyle/>
                    <a:p>
                      <a:r>
                        <a:rPr lang="en-US" sz="1100">
                          <a:effectLst/>
                        </a:rPr>
                        <a:t>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user:"random user identifier" or "random user identifier"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Uniquely identifies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34274307"/>
                  </a:ext>
                </a:extLst>
              </a:tr>
              <a:tr h="167345">
                <a:tc>
                  <a:txBody>
                    <a:bodyPr/>
                    <a:lstStyle/>
                    <a:p>
                      <a:r>
                        <a:rPr lang="en-US" sz="1100">
                          <a:effectLst/>
                        </a:rPr>
                        <a:t>user.name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user:"Exceptionless User" or "Exceptionless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Friendly name of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473574"/>
                  </a:ext>
                </a:extLst>
              </a:tr>
              <a:tr h="231470">
                <a:tc>
                  <a:txBody>
                    <a:bodyPr/>
                    <a:lstStyle/>
                    <a:p>
                      <a:r>
                        <a:rPr lang="en-US" sz="1100">
                          <a:effectLst/>
                        </a:rPr>
                        <a:t>user.description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user.description:"I clicked the button" or "I clicked the button"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 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16290346"/>
                  </a:ext>
                </a:extLst>
              </a:tr>
              <a:tr h="231470">
                <a:tc>
                  <a:txBody>
                    <a:bodyPr/>
                    <a:lstStyle/>
                    <a:p>
                      <a:r>
                        <a:rPr lang="en-US" sz="1100">
                          <a:effectLst/>
                        </a:rPr>
                        <a:t>user.email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user.email:"support@exceptionless.io" or "support@exceptionless.io"</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User Email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28753168"/>
                  </a:ext>
                </a:extLst>
              </a:tr>
            </a:tbl>
          </a:graphicData>
        </a:graphic>
      </p:graphicFrame>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8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8510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数据一致性</a:t>
            </a:r>
          </a:p>
        </p:txBody>
      </p:sp>
    </p:spTree>
    <p:extLst>
      <p:ext uri="{BB962C8B-B14F-4D97-AF65-F5344CB8AC3E}">
        <p14:creationId xmlns:p14="http://schemas.microsoft.com/office/powerpoint/2010/main" val="2574462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40068"/>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310867" y="2754644"/>
            <a:ext cx="3746083"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RabbitMQ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2774157" cy="369332"/>
          </a:xfrm>
          <a:prstGeom prst="rect">
            <a:avLst/>
          </a:prstGeom>
        </p:spPr>
        <p:txBody>
          <a:bodyPr wrap="none">
            <a:spAutoFit/>
          </a:bodyPr>
          <a:lstStyle/>
          <a:p>
            <a:r>
              <a:rPr lang="en-US" altLang="zh-CN" dirty="0"/>
              <a:t>http://www.rabbitmq.com/</a:t>
            </a:r>
            <a:endParaRPr lang="zh-CN" altLang="en-US" dirty="0"/>
          </a:p>
        </p:txBody>
      </p:sp>
    </p:spTree>
    <p:extLst>
      <p:ext uri="{BB962C8B-B14F-4D97-AF65-F5344CB8AC3E}">
        <p14:creationId xmlns:p14="http://schemas.microsoft.com/office/powerpoint/2010/main" val="10400580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17180</TotalTime>
  <Words>6206</Words>
  <Application>Microsoft Office PowerPoint</Application>
  <PresentationFormat>宽屏</PresentationFormat>
  <Paragraphs>1051</Paragraphs>
  <Slides>98</Slides>
  <Notes>11</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98</vt:i4>
      </vt:variant>
    </vt:vector>
  </HeadingPairs>
  <TitlesOfParts>
    <vt:vector size="117" baseType="lpstr">
      <vt:lpstr>&amp;quot</vt:lpstr>
      <vt:lpstr>Helvetica Neue</vt:lpstr>
      <vt:lpstr>Inconsolata</vt:lpstr>
      <vt:lpstr>等线</vt:lpstr>
      <vt:lpstr>等线 Light</vt:lpstr>
      <vt:lpstr>宋体</vt:lpstr>
      <vt:lpstr>微软雅黑</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Exceptionless</vt:lpstr>
      <vt:lpstr>Exceptionless</vt:lpstr>
      <vt:lpstr>PowerPoint 演示文稿</vt:lpstr>
      <vt:lpstr>CAP定理</vt:lpstr>
      <vt:lpstr>最终一致性  </vt:lpstr>
      <vt:lpstr>最终一致性-补偿机制</vt:lpstr>
      <vt:lpstr>幂等和防重</vt:lpstr>
      <vt:lpstr>PowerPoint 演示文稿</vt:lpstr>
      <vt:lpstr>RabbitMQ</vt:lpstr>
      <vt:lpstr>PowerPoint 演示文稿</vt:lpstr>
      <vt:lpstr>MassTransit</vt:lpstr>
      <vt:lpstr>PowerPoint 演示文稿</vt:lpstr>
      <vt:lpstr>Quartz.Net</vt:lpstr>
      <vt:lpstr>PowerPoint 演示文稿</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Dapper</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174</cp:revision>
  <dcterms:created xsi:type="dcterms:W3CDTF">2017-11-23T01:18:02Z</dcterms:created>
  <dcterms:modified xsi:type="dcterms:W3CDTF">2018-04-13T05:57:28Z</dcterms:modified>
</cp:coreProperties>
</file>