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7.xml" ContentType="application/vnd.openxmlformats-officedocument.themeOverride+xml"/>
  <Override PartName="/ppt/notesSlides/notesSlide3.xml" ContentType="application/vnd.openxmlformats-officedocument.presentationml.notesSlide+xml"/>
  <Override PartName="/ppt/theme/themeOverride18.xml" ContentType="application/vnd.openxmlformats-officedocument.themeOverride+xml"/>
  <Override PartName="/ppt/notesSlides/notesSlide4.xml" ContentType="application/vnd.openxmlformats-officedocument.presentationml.notesSlide+xml"/>
  <Override PartName="/ppt/theme/themeOverride19.xml" ContentType="application/vnd.openxmlformats-officedocument.themeOverride+xml"/>
  <Override PartName="/ppt/notesSlides/notesSlide5.xml" ContentType="application/vnd.openxmlformats-officedocument.presentationml.notesSlide+xml"/>
  <Override PartName="/ppt/theme/themeOverride20.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1.xml" ContentType="application/vnd.openxmlformats-officedocument.themeOverride+xml"/>
  <Override PartName="/ppt/notesSlides/notesSlide9.xml" ContentType="application/vnd.openxmlformats-officedocument.presentationml.notesSl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91"/>
  </p:notesMasterIdLst>
  <p:handoutMasterIdLst>
    <p:handoutMasterId r:id="rId92"/>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57" r:id="rId38"/>
    <p:sldId id="340" r:id="rId39"/>
    <p:sldId id="341" r:id="rId40"/>
    <p:sldId id="342" r:id="rId41"/>
    <p:sldId id="338" r:id="rId42"/>
    <p:sldId id="307" r:id="rId43"/>
    <p:sldId id="337" r:id="rId44"/>
    <p:sldId id="304" r:id="rId45"/>
    <p:sldId id="358" r:id="rId46"/>
    <p:sldId id="309" r:id="rId47"/>
    <p:sldId id="310" r:id="rId48"/>
    <p:sldId id="311" r:id="rId49"/>
    <p:sldId id="312" r:id="rId50"/>
    <p:sldId id="313" r:id="rId51"/>
    <p:sldId id="314" r:id="rId52"/>
    <p:sldId id="315" r:id="rId53"/>
    <p:sldId id="343" r:id="rId54"/>
    <p:sldId id="344" r:id="rId55"/>
    <p:sldId id="333" r:id="rId56"/>
    <p:sldId id="316" r:id="rId57"/>
    <p:sldId id="317" r:id="rId58"/>
    <p:sldId id="334"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5" r:id="rId73"/>
    <p:sldId id="331" r:id="rId74"/>
    <p:sldId id="332" r:id="rId75"/>
    <p:sldId id="276" r:id="rId76"/>
    <p:sldId id="275" r:id="rId77"/>
    <p:sldId id="273" r:id="rId78"/>
    <p:sldId id="272" r:id="rId79"/>
    <p:sldId id="263" r:id="rId80"/>
    <p:sldId id="261" r:id="rId81"/>
    <p:sldId id="260" r:id="rId82"/>
    <p:sldId id="259" r:id="rId83"/>
    <p:sldId id="264" r:id="rId84"/>
    <p:sldId id="265" r:id="rId85"/>
    <p:sldId id="270" r:id="rId86"/>
    <p:sldId id="266" r:id="rId87"/>
    <p:sldId id="267" r:id="rId88"/>
    <p:sldId id="268" r:id="rId89"/>
    <p:sldId id="269"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5712" autoAdjust="0"/>
  </p:normalViewPr>
  <p:slideViewPr>
    <p:cSldViewPr snapToGrid="0">
      <p:cViewPr varScale="1">
        <p:scale>
          <a:sx n="126" d="100"/>
          <a:sy n="126" d="100"/>
        </p:scale>
        <p:origin x="348" y="12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2018/4/11</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75</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76</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77</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78</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81</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82</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hyperlink" Target="https://grafana.com/get" TargetMode="External"/><Relationship Id="rId5" Type="http://schemas.openxmlformats.org/officeDocument/2006/relationships/hyperlink" Target="https://portal.influxdata.com/" TargetMode="Externa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hyperlink" Target="https://grafana.com/get" TargetMode="Externa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7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5.png"/><Relationship Id="rId9" Type="http://schemas.openxmlformats.org/officeDocument/2006/relationships/image" Target="../media/image10.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5004062" cy="523220"/>
          </a:xfrm>
          <a:prstGeom prst="rect">
            <a:avLst/>
          </a:prstGeom>
          <a:noFill/>
        </p:spPr>
        <p:txBody>
          <a:bodyPr wrap="none" rtlCol="0">
            <a:spAutoFit/>
          </a:bodyPr>
          <a:lstStyle/>
          <a:p>
            <a:r>
              <a:rPr lang="en-US" altLang="zh-CN" sz="2800" dirty="0" err="1"/>
              <a:t>HisMicrosoervice</a:t>
            </a:r>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sp>
        <p:nvSpPr>
          <p:cNvPr id="3" name="文本框 2">
            <a:extLst>
              <a:ext uri="{FF2B5EF4-FFF2-40B4-BE49-F238E27FC236}">
                <a16:creationId xmlns:a16="http://schemas.microsoft.com/office/drawing/2014/main" id="{751C5741-C6E1-475C-AAFD-CA88A6C3A276}"/>
              </a:ext>
            </a:extLst>
          </p:cNvPr>
          <p:cNvSpPr txBox="1"/>
          <p:nvPr/>
        </p:nvSpPr>
        <p:spPr>
          <a:xfrm>
            <a:off x="1672654" y="1950590"/>
            <a:ext cx="8385745" cy="646331"/>
          </a:xfrm>
          <a:prstGeom prst="rect">
            <a:avLst/>
          </a:prstGeom>
          <a:noFill/>
        </p:spPr>
        <p:txBody>
          <a:bodyPr wrap="square" rtlCol="0">
            <a:spAutoFit/>
          </a:bodyPr>
          <a:lstStyle/>
          <a:p>
            <a:r>
              <a:rPr lang="zh-CN" altLang="en-US" dirty="0"/>
              <a:t>容器是一个打包了应用服务的环境。它是一个轻量级的虚拟机，每一个容器由一组特定的应用和必要的依赖库组成。</a:t>
            </a:r>
          </a:p>
        </p:txBody>
      </p:sp>
      <p:sp>
        <p:nvSpPr>
          <p:cNvPr id="5" name="AutoShape 2" descr="https://ss0.bdstatic.com/70cFvHSh_Q1YnxGkpoWK1HF6hhy/it/u=46204048,697885358&amp;fm=27&amp;gp=0.jpg">
            <a:extLst>
              <a:ext uri="{FF2B5EF4-FFF2-40B4-BE49-F238E27FC236}">
                <a16:creationId xmlns:a16="http://schemas.microsoft.com/office/drawing/2014/main" id="{B4DDDA06-189E-4EC0-BAAF-F53D16A705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ss0.bdstatic.com/70cFvHSh_Q1YnxGkpoWK1HF6hhy/it/u=46204048,697885358&amp;fm=27&amp;gp=0.jpg">
            <a:extLst>
              <a:ext uri="{FF2B5EF4-FFF2-40B4-BE49-F238E27FC236}">
                <a16:creationId xmlns:a16="http://schemas.microsoft.com/office/drawing/2014/main" id="{4ED189BB-C3BF-4762-8529-4288A3241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838" y="3040171"/>
            <a:ext cx="4064430" cy="203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8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镜像</a:t>
            </a:r>
          </a:p>
        </p:txBody>
      </p:sp>
      <p:sp>
        <p:nvSpPr>
          <p:cNvPr id="3" name="矩形 2">
            <a:extLst>
              <a:ext uri="{FF2B5EF4-FFF2-40B4-BE49-F238E27FC236}">
                <a16:creationId xmlns:a16="http://schemas.microsoft.com/office/drawing/2014/main" id="{B895A7ED-2A69-432C-82BE-4B84017C551C}"/>
              </a:ext>
            </a:extLst>
          </p:cNvPr>
          <p:cNvSpPr/>
          <p:nvPr/>
        </p:nvSpPr>
        <p:spPr>
          <a:xfrm>
            <a:off x="1394232" y="2438768"/>
            <a:ext cx="9016506" cy="1477328"/>
          </a:xfrm>
          <a:prstGeom prst="rect">
            <a:avLst/>
          </a:prstGeom>
        </p:spPr>
        <p:txBody>
          <a:bodyPr wrap="square">
            <a:spAutoFit/>
          </a:bodyPr>
          <a:lstStyle/>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images:</a:t>
            </a:r>
            <a:r>
              <a:rPr lang="zh-CN" altLang="en-US" dirty="0">
                <a:latin typeface="宋体" panose="02010600030101010101" pitchFamily="2" charset="-122"/>
                <a:ea typeface="宋体" panose="02010600030101010101" pitchFamily="2" charset="-122"/>
              </a:rPr>
              <a:t>查看本地镜像，</a:t>
            </a:r>
            <a:r>
              <a:rPr lang="en-US" altLang="zh-CN" dirty="0">
                <a:latin typeface="宋体" panose="02010600030101010101" pitchFamily="2" charset="-122"/>
                <a:ea typeface="宋体" panose="02010600030101010101" pitchFamily="2" charset="-122"/>
              </a:rPr>
              <a:t>docker images </a:t>
            </a:r>
            <a:r>
              <a:rPr lang="en-US" altLang="zh-CN" dirty="0" err="1">
                <a:latin typeface="宋体" panose="02010600030101010101" pitchFamily="2" charset="-122"/>
                <a:ea typeface="宋体" panose="02010600030101010101" pitchFamily="2" charset="-122"/>
              </a:rPr>
              <a:t>ubu</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，通配符查看</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ubuntu:</a:t>
            </a:r>
            <a:r>
              <a:rPr lang="zh-CN" altLang="en-US" dirty="0">
                <a:latin typeface="宋体" panose="02010600030101010101" pitchFamily="2" charset="-122"/>
                <a:ea typeface="宋体" panose="02010600030101010101" pitchFamily="2" charset="-122"/>
              </a:rPr>
              <a:t>查看镜像详细信息</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search </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搜索</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上符合要求的镜像</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pull </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拉取镜像，在</a:t>
            </a:r>
            <a:r>
              <a:rPr lang="en-US" altLang="zh-CN" dirty="0">
                <a:latin typeface="宋体" panose="02010600030101010101" pitchFamily="2" charset="-122"/>
                <a:ea typeface="宋体" panose="02010600030101010101" pitchFamily="2" charset="-122"/>
              </a:rPr>
              <a:t>run</a:t>
            </a:r>
            <a:r>
              <a:rPr lang="zh-CN" altLang="en-US" dirty="0">
                <a:latin typeface="宋体" panose="02010600030101010101" pitchFamily="2" charset="-122"/>
                <a:ea typeface="宋体" panose="02010600030101010101" pitchFamily="2" charset="-122"/>
              </a:rPr>
              <a:t>时不用从</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拉取</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ID1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：删除镜像</a:t>
            </a:r>
            <a:r>
              <a:rPr lang="en-US" altLang="zh-CN" dirty="0">
                <a:latin typeface="宋体" panose="02010600030101010101" pitchFamily="2" charset="-122"/>
                <a:ea typeface="宋体" panose="02010600030101010101" pitchFamily="2" charset="-122"/>
              </a:rPr>
              <a:t>ID1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，如果强制删除加</a:t>
            </a:r>
            <a:r>
              <a:rPr lang="en-US" altLang="zh-CN" dirty="0">
                <a:latin typeface="宋体" panose="02010600030101010101" pitchFamily="2" charset="-122"/>
                <a:ea typeface="宋体" panose="02010600030101010101" pitchFamily="2" charset="-122"/>
              </a:rPr>
              <a:t>-f</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容器</a:t>
            </a:r>
          </a:p>
        </p:txBody>
      </p:sp>
      <p:sp>
        <p:nvSpPr>
          <p:cNvPr id="4" name="矩形 3">
            <a:extLst>
              <a:ext uri="{FF2B5EF4-FFF2-40B4-BE49-F238E27FC236}">
                <a16:creationId xmlns:a16="http://schemas.microsoft.com/office/drawing/2014/main" id="{F6F31C80-4AFC-49F3-91A5-3B5CB67669D9}"/>
              </a:ext>
            </a:extLst>
          </p:cNvPr>
          <p:cNvSpPr/>
          <p:nvPr/>
        </p:nvSpPr>
        <p:spPr>
          <a:xfrm>
            <a:off x="838200" y="1335894"/>
            <a:ext cx="10681676" cy="535531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docker create ubuntu:14.04：创建容器，处于停止状态</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ps</a:t>
            </a:r>
            <a:r>
              <a:rPr lang="zh-CN" altLang="en-US" dirty="0">
                <a:latin typeface="宋体" panose="02010600030101010101" pitchFamily="2" charset="-122"/>
                <a:ea typeface="宋体" panose="02010600030101010101" pitchFamily="2" charset="-122"/>
              </a:rPr>
              <a:t>：查看运行的容器，加</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查看所有容器。加</a:t>
            </a:r>
            <a:r>
              <a:rPr lang="en-US" altLang="zh-CN" dirty="0">
                <a:latin typeface="宋体" panose="02010600030101010101" pitchFamily="2" charset="-122"/>
                <a:ea typeface="宋体" panose="02010600030101010101" pitchFamily="2" charset="-122"/>
              </a:rPr>
              <a:t>-l</a:t>
            </a:r>
            <a:r>
              <a:rPr lang="zh-CN" altLang="en-US" dirty="0">
                <a:latin typeface="宋体" panose="02010600030101010101" pitchFamily="2" charset="-122"/>
                <a:ea typeface="宋体" panose="02010600030101010101" pitchFamily="2" charset="-122"/>
              </a:rPr>
              <a:t>查询出最后创建的容器，加</a:t>
            </a:r>
            <a:r>
              <a:rPr lang="en-US" altLang="zh-CN" dirty="0">
                <a:latin typeface="宋体" panose="02010600030101010101" pitchFamily="2" charset="-122"/>
                <a:ea typeface="宋体" panose="02010600030101010101" pitchFamily="2" charset="-122"/>
              </a:rPr>
              <a:t>-n=3</a:t>
            </a:r>
            <a:r>
              <a:rPr lang="zh-CN" altLang="en-US" dirty="0">
                <a:latin typeface="宋体" panose="02010600030101010101" pitchFamily="2" charset="-122"/>
                <a:ea typeface="宋体" panose="02010600030101010101" pitchFamily="2" charset="-122"/>
              </a:rPr>
              <a:t>查看最后创建的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start </a:t>
            </a:r>
            <a:r>
              <a:rPr lang="zh-CN" altLang="en-US" dirty="0">
                <a:latin typeface="宋体" panose="02010600030101010101" pitchFamily="2" charset="-122"/>
                <a:ea typeface="宋体" panose="02010600030101010101" pitchFamily="2" charset="-122"/>
              </a:rPr>
              <a:t>容器名：运行已存在的容器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stop </a:t>
            </a:r>
            <a:r>
              <a:rPr lang="zh-CN" altLang="sv-SE" dirty="0">
                <a:latin typeface="宋体" panose="02010600030101010101" pitchFamily="2" charset="-122"/>
                <a:ea typeface="宋体" panose="02010600030101010101" pitchFamily="2" charset="-122"/>
              </a:rPr>
              <a:t>容器名：停止容器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容器名：删除容器，</a:t>
            </a: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$(docker </a:t>
            </a:r>
            <a:r>
              <a:rPr lang="en-US" altLang="zh-CN" dirty="0" err="1">
                <a:latin typeface="宋体" panose="02010600030101010101" pitchFamily="2" charset="-122"/>
                <a:ea typeface="宋体" panose="02010600030101010101" pitchFamily="2" charset="-122"/>
              </a:rPr>
              <a:t>ps</a:t>
            </a:r>
            <a:r>
              <a:rPr lang="en-US" altLang="zh-CN" dirty="0">
                <a:latin typeface="宋体" panose="02010600030101010101" pitchFamily="2" charset="-122"/>
                <a:ea typeface="宋体" panose="02010600030101010101" pitchFamily="2" charset="-122"/>
              </a:rPr>
              <a:t> -a -q)</a:t>
            </a:r>
            <a:r>
              <a:rPr lang="zh-CN" altLang="en-US" dirty="0">
                <a:latin typeface="宋体" panose="02010600030101010101" pitchFamily="2" charset="-122"/>
                <a:ea typeface="宋体" panose="02010600030101010101" pitchFamily="2" charset="-122"/>
              </a:rPr>
              <a:t>删除所有容器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run -i -t --name ubuntu14 ubuntu:14.04 /bin/bash</a:t>
            </a:r>
            <a:r>
              <a:rPr lang="zh-CN" altLang="en-US" dirty="0">
                <a:latin typeface="宋体" panose="02010600030101010101" pitchFamily="2" charset="-122"/>
                <a:ea typeface="宋体" panose="02010600030101010101" pitchFamily="2" charset="-122"/>
              </a:rPr>
              <a:t>：运行一个</a:t>
            </a:r>
            <a:r>
              <a:rPr lang="en-US" altLang="zh-CN" dirty="0">
                <a:latin typeface="宋体" panose="02010600030101010101" pitchFamily="2" charset="-122"/>
                <a:ea typeface="宋体" panose="02010600030101010101" pitchFamily="2" charset="-122"/>
              </a:rPr>
              <a:t>ubuntu14.04</a:t>
            </a:r>
            <a:r>
              <a:rPr lang="zh-CN" altLang="en-US" dirty="0">
                <a:latin typeface="宋体" panose="02010600030101010101" pitchFamily="2" charset="-122"/>
                <a:ea typeface="宋体" panose="02010600030101010101" pitchFamily="2" charset="-122"/>
              </a:rPr>
              <a:t>的，带终端的容器，名字叫</a:t>
            </a:r>
            <a:r>
              <a:rPr lang="en-US" altLang="zh-CN" dirty="0">
                <a:latin typeface="宋体" panose="02010600030101010101" pitchFamily="2" charset="-122"/>
                <a:ea typeface="宋体" panose="02010600030101010101" pitchFamily="2" charset="-122"/>
              </a:rPr>
              <a:t>ubuntu14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用于打开容器的标准输入，</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让容器建立一个命令行终端</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run --name back_ubuntu14 -d ubuntu:14.04 /bin/</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-c "while </a:t>
            </a:r>
            <a:r>
              <a:rPr lang="en-US" altLang="zh-CN" dirty="0" err="1">
                <a:latin typeface="宋体" panose="02010600030101010101" pitchFamily="2" charset="-122"/>
                <a:ea typeface="宋体" panose="02010600030101010101" pitchFamily="2" charset="-122"/>
              </a:rPr>
              <a:t>true;do</a:t>
            </a:r>
            <a:r>
              <a:rPr lang="en-US" altLang="zh-CN" dirty="0">
                <a:latin typeface="宋体" panose="02010600030101010101" pitchFamily="2" charset="-122"/>
                <a:ea typeface="宋体" panose="02010600030101010101" pitchFamily="2" charset="-122"/>
              </a:rPr>
              <a:t> echo hello </a:t>
            </a:r>
            <a:r>
              <a:rPr lang="en-US" altLang="zh-CN" dirty="0" err="1">
                <a:latin typeface="宋体" panose="02010600030101010101" pitchFamily="2" charset="-122"/>
                <a:ea typeface="宋体" panose="02010600030101010101" pitchFamily="2" charset="-122"/>
              </a:rPr>
              <a:t>world;sleep</a:t>
            </a:r>
            <a:r>
              <a:rPr lang="en-US" altLang="zh-CN" dirty="0">
                <a:latin typeface="宋体" panose="02010600030101010101" pitchFamily="2" charset="-122"/>
                <a:ea typeface="宋体" panose="02010600030101010101" pitchFamily="2" charset="-122"/>
              </a:rPr>
              <a:t> 1;done"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是后台开容器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attach </a:t>
            </a:r>
            <a:r>
              <a:rPr lang="zh-CN" altLang="sv-SE" dirty="0">
                <a:latin typeface="宋体" panose="02010600030101010101" pitchFamily="2" charset="-122"/>
                <a:ea typeface="宋体" panose="02010600030101010101" pitchFamily="2" charset="-122"/>
              </a:rPr>
              <a:t>容器名：依附容器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logs -f --tail=5  back_ubuntu14</a:t>
            </a:r>
            <a:r>
              <a:rPr lang="zh-CN" altLang="en-US" dirty="0">
                <a:latin typeface="宋体" panose="02010600030101010101" pitchFamily="2" charset="-122"/>
                <a:ea typeface="宋体" panose="02010600030101010101" pitchFamily="2" charset="-122"/>
              </a:rPr>
              <a:t>：查看最近的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条日志</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top </a:t>
            </a:r>
            <a:r>
              <a:rPr lang="zh-CN" altLang="en-US" dirty="0">
                <a:latin typeface="宋体" panose="02010600030101010101" pitchFamily="2" charset="-122"/>
                <a:ea typeface="宋体" panose="02010600030101010101" pitchFamily="2" charset="-122"/>
              </a:rPr>
              <a:t>容器名：查看容器进程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a:t>
            </a:r>
            <a:r>
              <a:rPr lang="zh-CN" altLang="en-US" dirty="0">
                <a:latin typeface="宋体" panose="02010600030101010101" pitchFamily="2" charset="-122"/>
                <a:ea typeface="宋体" panose="02010600030101010101" pitchFamily="2" charset="-122"/>
              </a:rPr>
              <a:t>容器名：查看容器信息，查看具体子项</a:t>
            </a:r>
            <a:r>
              <a:rPr lang="en-US" altLang="zh-CN" dirty="0">
                <a:latin typeface="宋体" panose="02010600030101010101" pitchFamily="2" charset="-122"/>
                <a:ea typeface="宋体" panose="02010600030101010101" pitchFamily="2" charset="-122"/>
              </a:rPr>
              <a:t>docker inspect --format='{{.</a:t>
            </a:r>
            <a:r>
              <a:rPr lang="en-US" altLang="zh-CN" dirty="0" err="1">
                <a:latin typeface="宋体" panose="02010600030101010101" pitchFamily="2" charset="-122"/>
                <a:ea typeface="宋体" panose="02010600030101010101" pitchFamily="2" charset="-122"/>
              </a:rPr>
              <a:t>NetworkSettings.IPAddress</a:t>
            </a:r>
            <a:r>
              <a:rPr lang="en-US" altLang="zh-CN" dirty="0">
                <a:latin typeface="宋体" panose="02010600030101010101" pitchFamily="2" charset="-122"/>
                <a:ea typeface="宋体" panose="02010600030101010101" pitchFamily="2" charset="-122"/>
              </a:rPr>
              <a:t>}}'  back_ubuntu14</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export </a:t>
            </a:r>
            <a:r>
              <a:rPr lang="zh-CN" altLang="en-US" dirty="0">
                <a:latin typeface="宋体" panose="02010600030101010101" pitchFamily="2" charset="-122"/>
                <a:ea typeface="宋体" panose="02010600030101010101" pitchFamily="2" charset="-122"/>
              </a:rPr>
              <a:t>容器名 </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：导出容器</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win </a:t>
            </a:r>
            <a:r>
              <a:rPr lang="en-US" altLang="zh-CN" dirty="0" err="1">
                <a:latin typeface="宋体" panose="02010600030101010101" pitchFamily="2" charset="-122"/>
                <a:ea typeface="宋体" panose="02010600030101010101" pitchFamily="2" charset="-122"/>
              </a:rPr>
              <a:t>powershell</a:t>
            </a:r>
            <a:r>
              <a:rPr lang="zh-CN" altLang="en-US" dirty="0">
                <a:latin typeface="宋体" panose="02010600030101010101" pitchFamily="2" charset="-122"/>
                <a:ea typeface="宋体" panose="02010600030101010101" pitchFamily="2" charset="-122"/>
              </a:rPr>
              <a:t>下  </a:t>
            </a:r>
            <a:r>
              <a:rPr lang="en-US" altLang="zh-CN" dirty="0">
                <a:latin typeface="宋体" panose="02010600030101010101" pitchFamily="2" charset="-122"/>
                <a:ea typeface="宋体" panose="02010600030101010101" pitchFamily="2" charset="-122"/>
              </a:rPr>
              <a:t>docker export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-o </a:t>
            </a:r>
            <a:r>
              <a:rPr lang="zh-CN" altLang="en-US" dirty="0">
                <a:latin typeface="宋体" panose="02010600030101010101" pitchFamily="2" charset="-122"/>
                <a:ea typeface="宋体" panose="02010600030101010101" pitchFamily="2" charset="-122"/>
              </a:rPr>
              <a:t>名字</a:t>
            </a:r>
            <a:r>
              <a:rPr lang="en-US" altLang="zh-CN" dirty="0">
                <a:latin typeface="宋体" panose="02010600030101010101" pitchFamily="2" charset="-122"/>
                <a:ea typeface="宋体" panose="02010600030101010101" pitchFamily="2" charset="-122"/>
              </a:rPr>
              <a:t>.tar</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import </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：导入镜像</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commit -m="</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--author="gsw"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a:t>
            </a:r>
            <a:r>
              <a:rPr lang="zh-CN" altLang="en-US" dirty="0">
                <a:latin typeface="宋体" panose="02010600030101010101" pitchFamily="2" charset="-122"/>
                <a:ea typeface="宋体" panose="02010600030101010101" pitchFamily="2" charset="-122"/>
              </a:rPr>
              <a:t>镜像名称：提交容器到本地镜像</a:t>
            </a:r>
          </a:p>
        </p:txBody>
      </p:sp>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en-US" altLang="zh-CN" dirty="0" err="1"/>
              <a:t>Dockefile</a:t>
            </a:r>
            <a:endParaRPr lang="zh-CN" altLang="en-US" dirty="0"/>
          </a:p>
        </p:txBody>
      </p:sp>
      <p:sp>
        <p:nvSpPr>
          <p:cNvPr id="3" name="矩形 2">
            <a:extLst>
              <a:ext uri="{FF2B5EF4-FFF2-40B4-BE49-F238E27FC236}">
                <a16:creationId xmlns:a16="http://schemas.microsoft.com/office/drawing/2014/main" id="{ADFF714A-F0D7-4CD8-A8CE-070C7473E54A}"/>
              </a:ext>
            </a:extLst>
          </p:cNvPr>
          <p:cNvSpPr/>
          <p:nvPr/>
        </p:nvSpPr>
        <p:spPr>
          <a:xfrm>
            <a:off x="925794" y="1264956"/>
            <a:ext cx="10428006"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FROM：指定待扩展的父级镜像。除了注释外，在文件开头必须是一个FROM指令，接下来的指令便在这个父级镜像的环境中运行，直到遇到下一个FROM指令。通过添加多个FROM指令，可以在同一个Dockerfile文件中创建多个镜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MAINTAINER</a:t>
            </a:r>
            <a:r>
              <a:rPr lang="zh-CN" altLang="en-US" sz="1600" dirty="0">
                <a:latin typeface="宋体" panose="02010600030101010101" pitchFamily="2" charset="-122"/>
                <a:ea typeface="宋体" panose="02010600030101010101" pitchFamily="2" charset="-122"/>
              </a:rPr>
              <a:t>：用来声明创建的镜像的作都信息。非必需</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：用来修改镜像命令，常用来安装库、程序 以及配置程序。一条</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指令执行完毕后，会在当前镜像上创建一个新的镜像层，接下来的指令会在新的镜像上继续执行。</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：用来指明容器内进程对外开放的端口，多个端口之间使用空格隔开。运行容器时，通过参数</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大写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即可将</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里所指定的端口映射到主机上国外的坠机端口，其队容器或主机就可以通过映射后的端口与此容器通信。同时，我们也可以通过</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小写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参数将</a:t>
            </a:r>
            <a:r>
              <a:rPr lang="en-US" altLang="zh-CN" sz="1600" dirty="0" err="1">
                <a:latin typeface="宋体" panose="02010600030101010101" pitchFamily="2" charset="-122"/>
                <a:ea typeface="宋体" panose="02010600030101010101" pitchFamily="2" charset="-122"/>
              </a:rPr>
              <a:t>Dockerfile</a:t>
            </a:r>
            <a:r>
              <a:rPr lang="zh-CN" altLang="en-US" sz="1600" dirty="0">
                <a:latin typeface="宋体" panose="02010600030101010101" pitchFamily="2" charset="-122"/>
                <a:ea typeface="宋体" panose="02010600030101010101" pitchFamily="2" charset="-122"/>
              </a:rPr>
              <a:t>中</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中没有的端口设置成公开的。</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ADD</a:t>
            </a:r>
            <a:r>
              <a:rPr lang="zh-CN" altLang="en-US" sz="1600" dirty="0">
                <a:latin typeface="宋体" panose="02010600030101010101" pitchFamily="2" charset="-122"/>
                <a:ea typeface="宋体" panose="02010600030101010101" pitchFamily="2" charset="-122"/>
              </a:rPr>
              <a:t>：向新镜像中添加文件，这个文件可以是一个主机文件，也可以是一个网络文件，也可以是一个文件夹。</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VOLUME</a:t>
            </a:r>
            <a:r>
              <a:rPr lang="zh-CN" altLang="en-US" sz="1600" dirty="0">
                <a:latin typeface="宋体" panose="02010600030101010101" pitchFamily="2" charset="-122"/>
                <a:ea typeface="宋体" panose="02010600030101010101" pitchFamily="2" charset="-122"/>
              </a:rPr>
              <a:t>：在镜像里创建一个指定路径的挂载点，这个路径可以来自主机或都其他容器。多个容器可以通过同一个挂载点共享数据，即便其中一个容器已经停止，挂载点也仍然可以访问，只有当挂载点的容器引用全部消失时，挂载点才会自动删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WORKDIR</a:t>
            </a:r>
            <a:r>
              <a:rPr lang="zh-CN" altLang="en-US" sz="1600" dirty="0">
                <a:latin typeface="宋体" panose="02010600030101010101" pitchFamily="2" charset="-122"/>
                <a:ea typeface="宋体" panose="02010600030101010101" pitchFamily="2" charset="-122"/>
              </a:rPr>
              <a:t>：为接下来执行的指令指定一个新的工作目录，这个目录可以是绝对目录，也可以是相对目录。</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ENV</a:t>
            </a:r>
            <a:r>
              <a:rPr lang="zh-CN" altLang="en-US" sz="1600" dirty="0">
                <a:latin typeface="宋体" panose="02010600030101010101" pitchFamily="2" charset="-122"/>
                <a:ea typeface="宋体" panose="02010600030101010101" pitchFamily="2" charset="-122"/>
              </a:rPr>
              <a:t>：设置容器运行的环境变量。在运行容器的时候，通过</a:t>
            </a:r>
            <a:r>
              <a:rPr lang="en-US" altLang="zh-CN" sz="1600" dirty="0">
                <a:latin typeface="宋体" panose="02010600030101010101" pitchFamily="2" charset="-122"/>
                <a:ea typeface="宋体" panose="02010600030101010101" pitchFamily="2" charset="-122"/>
              </a:rPr>
              <a:t>-e</a:t>
            </a:r>
            <a:r>
              <a:rPr lang="zh-CN" altLang="en-US" sz="1600" dirty="0">
                <a:latin typeface="宋体" panose="02010600030101010101" pitchFamily="2" charset="-122"/>
                <a:ea typeface="宋体" panose="02010600030101010101" pitchFamily="2" charset="-122"/>
              </a:rPr>
              <a:t>参数可以修改这个环境变量值 ，也可以添加新的环境变量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：用来设置启动容器时默认运行的命令。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类似，它也是用来指定容器启动时默认运行的命令。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USER</a:t>
            </a:r>
            <a:r>
              <a:rPr lang="zh-CN" altLang="en-US" sz="1600" dirty="0">
                <a:latin typeface="宋体" panose="02010600030101010101" pitchFamily="2" charset="-122"/>
                <a:ea typeface="宋体" panose="02010600030101010101" pitchFamily="2" charset="-122"/>
              </a:rPr>
              <a:t>：为容器的运行及接下来</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等指令的运行指定用户或</a:t>
            </a:r>
            <a:r>
              <a:rPr lang="en-US" altLang="zh-CN" sz="1600" dirty="0">
                <a:latin typeface="宋体" panose="02010600030101010101" pitchFamily="2" charset="-122"/>
                <a:ea typeface="宋体" panose="02010600030101010101" pitchFamily="2" charset="-122"/>
              </a:rPr>
              <a:t>UID</a:t>
            </a: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：触发指令。构建镜像的时候，</a:t>
            </a:r>
            <a:r>
              <a:rPr lang="en-US" altLang="zh-CN" sz="1600" dirty="0">
                <a:latin typeface="宋体" panose="02010600030101010101" pitchFamily="2" charset="-122"/>
                <a:ea typeface="宋体" panose="02010600030101010101" pitchFamily="2" charset="-122"/>
              </a:rPr>
              <a:t>Docker</a:t>
            </a:r>
            <a:r>
              <a:rPr lang="zh-CN" altLang="en-US" sz="1600" dirty="0">
                <a:latin typeface="宋体" panose="02010600030101010101" pitchFamily="2" charset="-122"/>
                <a:ea typeface="宋体" panose="02010600030101010101" pitchFamily="2" charset="-122"/>
              </a:rPr>
              <a:t>的镜像构建器会将所有的</a:t>
            </a: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指令指定的命令保存到镜像的元数据中，这些命令在当前镜像的构建的构建过程中并不会执行。只有新的镜像用用</a:t>
            </a:r>
            <a:r>
              <a:rPr lang="en-US" altLang="zh-CN" sz="1600" dirty="0">
                <a:latin typeface="宋体" panose="02010600030101010101" pitchFamily="2" charset="-122"/>
                <a:ea typeface="宋体" panose="02010600030101010101" pitchFamily="2" charset="-122"/>
              </a:rPr>
              <a:t>FRMO</a:t>
            </a:r>
            <a:r>
              <a:rPr lang="zh-CN" altLang="en-US" sz="1600" dirty="0">
                <a:latin typeface="宋体" panose="02010600030101010101" pitchFamily="2" charset="-122"/>
                <a:ea typeface="宋体" panose="02010600030101010101" pitchFamily="2" charset="-122"/>
              </a:rPr>
              <a:t>指令指定父镜像为这个镜像时，便会触发。</a:t>
            </a:r>
          </a:p>
        </p:txBody>
      </p:sp>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BasicsService.dll</a:t>
            </a:r>
            <a:r>
              <a:rPr lang="zh-CN" altLang="en-US" dirty="0"/>
              <a:t>来运行</a:t>
            </a:r>
            <a:r>
              <a:rPr lang="en-US" altLang="zh-CN" dirty="0"/>
              <a:t>asp.net core</a:t>
            </a:r>
            <a:r>
              <a:rPr lang="zh-CN" altLang="en-US" dirty="0"/>
              <a:t>项目，注意大小写</a:t>
            </a:r>
          </a:p>
          <a:p>
            <a:r>
              <a:rPr lang="zh-CN" altLang="en-US" dirty="0"/>
              <a:t>ENTRYPOINT ["dotnet", “</a:t>
            </a:r>
            <a:r>
              <a:rPr lang="en-US" altLang="zh-CN" dirty="0" err="1"/>
              <a:t>BasicsService</a:t>
            </a:r>
            <a:r>
              <a:rPr lang="zh-CN" altLang="en-US" dirty="0"/>
              <a:t>.dll"]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8593064" cy="2062103"/>
          </a:xfrm>
          <a:prstGeom prst="rect">
            <a:avLst/>
          </a:prstGeom>
        </p:spPr>
        <p:txBody>
          <a:bodyPr wrap="square">
            <a:spAutoFit/>
          </a:bodyPr>
          <a:lstStyle/>
          <a:p>
            <a:r>
              <a:rPr lang="en-US" altLang="zh-CN" sz="3200" dirty="0"/>
              <a:t>docker build -t </a:t>
            </a:r>
            <a:r>
              <a:rPr lang="en-US" altLang="zh-CN" sz="3200" dirty="0" err="1"/>
              <a:t>basicsservice:latest</a:t>
            </a:r>
            <a:r>
              <a:rPr lang="en-US" altLang="zh-CN" sz="3200" dirty="0"/>
              <a:t> .</a:t>
            </a:r>
            <a:br>
              <a:rPr lang="en-US" altLang="zh-CN" sz="3200" dirty="0"/>
            </a:br>
            <a:br>
              <a:rPr lang="en-US" altLang="zh-CN" sz="3200" dirty="0"/>
            </a:br>
            <a:r>
              <a:rPr lang="en-US" altLang="zh-CN" sz="3200" dirty="0"/>
              <a:t>docker run -it -p 6801:6801  </a:t>
            </a:r>
            <a:r>
              <a:rPr lang="en-US" altLang="zh-CN" sz="3200" dirty="0" err="1"/>
              <a:t>basicsservice:latest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830145"/>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5145011" y="3731004"/>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8884719" y="3731004"/>
            <a:ext cx="2450030" cy="369332"/>
          </a:xfrm>
          <a:prstGeom prst="rect">
            <a:avLst/>
          </a:prstGeom>
        </p:spPr>
        <p:txBody>
          <a:bodyPr wrap="none">
            <a:spAutoFit/>
          </a:bodyPr>
          <a:lstStyle/>
          <a:p>
            <a:r>
              <a:rPr lang="en-US" altLang="zh-CN"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1583229" y="3731004"/>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err="1"/>
              <a:t>APM-InfluxDB+Grafana</a:t>
            </a:r>
            <a:endParaRPr lang="zh-CN" altLang="en-US" dirty="0"/>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5393206" y="1596232"/>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8595986" y="1596232"/>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8595986" y="3832493"/>
            <a:ext cx="3195955" cy="1922149"/>
          </a:xfrm>
          <a:prstGeom prst="rect">
            <a:avLst/>
          </a:prstGeom>
        </p:spPr>
      </p:pic>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5016758"/>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influxdb</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hlinkClick r:id="rId5"/>
              </a:rPr>
              <a:t>https://portal.influxdata.com</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en-US" altLang="zh-CN"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hlinkClick r:id="rId6"/>
              </a:rPr>
              <a:t>https://grafana.com/get</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influxd.exe</a:t>
            </a: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a:latin typeface="宋体" panose="02010600030101010101" pitchFamily="2" charset="-122"/>
                <a:ea typeface="宋体" panose="02010600030101010101" pitchFamily="2" charset="-122"/>
              </a:rPr>
              <a:t>bin</a:t>
            </a:r>
            <a:r>
              <a:rPr lang="zh-CN" altLang="en-US" sz="1600" dirty="0">
                <a:latin typeface="宋体" panose="02010600030101010101" pitchFamily="2" charset="-122"/>
                <a:ea typeface="宋体" panose="02010600030101010101" pitchFamily="2" charset="-122"/>
              </a:rPr>
              <a:t>目录下</a:t>
            </a:r>
            <a:r>
              <a:rPr lang="en-US" altLang="zh-CN" sz="1600" dirty="0">
                <a:latin typeface="宋体" panose="02010600030101010101" pitchFamily="2" charset="-122"/>
                <a:ea typeface="宋体" panose="02010600030101010101" pitchFamily="2" charset="-122"/>
              </a:rPr>
              <a:t>grafana-server.exe</a:t>
            </a: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influx.exe</a:t>
            </a:r>
            <a:r>
              <a:rPr lang="zh-CN" altLang="en-US" sz="1600" dirty="0">
                <a:latin typeface="宋体" panose="02010600030101010101" pitchFamily="2" charset="-122"/>
                <a:ea typeface="宋体" panose="02010600030101010101" pitchFamily="2" charset="-122"/>
              </a:rPr>
              <a:t>，输入</a:t>
            </a:r>
            <a:r>
              <a:rPr lang="en-US" altLang="zh-CN" sz="1600" dirty="0">
                <a:latin typeface="宋体" panose="02010600030101010101" pitchFamily="2" charset="-122"/>
                <a:ea typeface="宋体" panose="02010600030101010101" pitchFamily="2" charset="-122"/>
              </a:rPr>
              <a:t>create database </a:t>
            </a:r>
            <a:r>
              <a:rPr lang="en-US" altLang="zh-CN" sz="1600" dirty="0" err="1">
                <a:latin typeface="宋体" panose="02010600030101010101" pitchFamily="2" charset="-122"/>
                <a:ea typeface="宋体" panose="02010600030101010101" pitchFamily="2" charset="-122"/>
              </a:rPr>
              <a:t>MetricsDB</a:t>
            </a:r>
            <a:r>
              <a:rPr lang="zh-CN" altLang="en-US" sz="1600" dirty="0">
                <a:latin typeface="宋体" panose="02010600030101010101" pitchFamily="2" charset="-122"/>
                <a:ea typeface="宋体" panose="02010600030101010101" pitchFamily="2" charset="-122"/>
              </a:rPr>
              <a:t>创建数据库，同时</a:t>
            </a:r>
            <a:r>
              <a:rPr lang="en-US" altLang="zh-CN" sz="1600" dirty="0">
                <a:latin typeface="宋体" panose="02010600030101010101" pitchFamily="2" charset="-122"/>
                <a:ea typeface="宋体" panose="02010600030101010101" pitchFamily="2" charset="-122"/>
              </a:rPr>
              <a:t>create user “user1” with </a:t>
            </a:r>
            <a:r>
              <a:rPr lang="en-US" altLang="zh-CN" sz="1600">
                <a:latin typeface="宋体" panose="02010600030101010101" pitchFamily="2" charset="-122"/>
                <a:ea typeface="宋体" panose="02010600030101010101" pitchFamily="2" charset="-122"/>
              </a:rPr>
              <a:t>password ‘123456’ </a:t>
            </a:r>
            <a:r>
              <a:rPr lang="zh-CN" altLang="en-US" sz="1600" dirty="0">
                <a:latin typeface="宋体" panose="02010600030101010101" pitchFamily="2" charset="-122"/>
                <a:ea typeface="宋体" panose="02010600030101010101" pitchFamily="2" charset="-122"/>
              </a:rPr>
              <a:t>创建用户</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a:latin typeface="宋体" panose="02010600030101010101" pitchFamily="2" charset="-122"/>
                <a:ea typeface="宋体" panose="02010600030101010101" pitchFamily="2" charset="-122"/>
                <a:cs typeface="Times New Roman" panose="02020603050405020304" pitchFamily="18" charset="0"/>
              </a:rPr>
              <a:t>、配置</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，然后启动网关程序，登录</a:t>
            </a:r>
            <a:r>
              <a:rPr lang="en-US" altLang="zh-CN" sz="1600" dirty="0">
                <a:latin typeface="宋体" panose="02010600030101010101" pitchFamily="2" charset="-122"/>
                <a:ea typeface="宋体" panose="02010600030101010101" pitchFamily="2" charset="-122"/>
                <a:cs typeface="Times New Roman" panose="02020603050405020304" pitchFamily="18" charset="0"/>
              </a:rPr>
              <a:t>localhost:3000</a:t>
            </a:r>
            <a:r>
              <a:rPr lang="zh-CN" altLang="en-US" sz="1600" dirty="0">
                <a:latin typeface="宋体" panose="02010600030101010101" pitchFamily="2" charset="-122"/>
                <a:ea typeface="宋体" panose="02010600030101010101" pitchFamily="2" charset="-122"/>
                <a:cs typeface="Times New Roman" panose="02020603050405020304" pitchFamily="18" charset="0"/>
              </a:rPr>
              <a:t>查看监控信息，用户名密码是：</a:t>
            </a:r>
            <a:r>
              <a:rPr lang="en-US" altLang="zh-CN" sz="1600" dirty="0">
                <a:latin typeface="宋体" panose="02010600030101010101" pitchFamily="2" charset="-122"/>
                <a:ea typeface="宋体" panose="02010600030101010101" pitchFamily="2" charset="-122"/>
                <a:cs typeface="Times New Roman" panose="02020603050405020304" pitchFamily="18" charset="0"/>
              </a:rPr>
              <a:t>admin</a:t>
            </a:r>
          </a:p>
          <a:p>
            <a:endParaRPr lang="en-US" altLang="zh-CN" sz="16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a:t>
            </a:r>
            <a:r>
              <a:rPr lang="en-US" altLang="zh-CN" dirty="0" err="1"/>
              <a:t>App.Metrics</a:t>
            </a:r>
            <a:endParaRPr lang="zh-CN" altLang="en-US" dirty="0"/>
          </a:p>
        </p:txBody>
      </p:sp>
      <p:sp>
        <p:nvSpPr>
          <p:cNvPr id="2" name="矩形 1">
            <a:extLst>
              <a:ext uri="{FF2B5EF4-FFF2-40B4-BE49-F238E27FC236}">
                <a16:creationId xmlns:a16="http://schemas.microsoft.com/office/drawing/2014/main" id="{B5D0D883-0186-4056-84D2-27C2CD5BBAFB}"/>
              </a:ext>
            </a:extLst>
          </p:cNvPr>
          <p:cNvSpPr/>
          <p:nvPr/>
        </p:nvSpPr>
        <p:spPr>
          <a:xfrm>
            <a:off x="2614259" y="2665531"/>
            <a:ext cx="6561666" cy="1323439"/>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、下载 </a:t>
            </a:r>
            <a:r>
              <a:rPr lang="en-US" altLang="zh-CN" sz="1600" dirty="0">
                <a:latin typeface="等线" panose="02010600030101010101" pitchFamily="2" charset="-122"/>
                <a:cs typeface="Times New Roman" panose="02020603050405020304" pitchFamily="18" charset="0"/>
              </a:rPr>
              <a:t>windows</a:t>
            </a:r>
            <a:r>
              <a:rPr lang="zh-CN" altLang="en-US" sz="1600" dirty="0">
                <a:latin typeface="等线" panose="02010600030101010101" pitchFamily="2" charset="-122"/>
                <a:cs typeface="Times New Roman" panose="02020603050405020304" pitchFamily="18" charset="0"/>
              </a:rPr>
              <a:t>下</a:t>
            </a:r>
            <a:r>
              <a:rPr lang="en-US" altLang="zh-CN" sz="1600" dirty="0">
                <a:latin typeface="等线" panose="02010600030101010101" pitchFamily="2" charset="-122"/>
                <a:cs typeface="Times New Roman" panose="02020603050405020304" pitchFamily="18" charset="0"/>
              </a:rPr>
              <a:t> </a:t>
            </a:r>
            <a:r>
              <a:rPr lang="en-US" altLang="zh-CN" sz="1600" dirty="0" err="1">
                <a:latin typeface="等线" panose="02010600030101010101" pitchFamily="2" charset="-122"/>
                <a:cs typeface="Times New Roman" panose="02020603050405020304" pitchFamily="18" charset="0"/>
              </a:rPr>
              <a:t>influxdb,</a:t>
            </a:r>
            <a:r>
              <a:rPr lang="en-US" altLang="zh-CN" sz="1600" dirty="0" err="1"/>
              <a:t>https</a:t>
            </a:r>
            <a:r>
              <a:rPr lang="en-US" altLang="zh-CN" sz="1600" dirty="0"/>
              <a:t>://portal.influxdata.com</a:t>
            </a:r>
            <a:endParaRPr lang="zh-CN" altLang="en-US" sz="1600" dirty="0"/>
          </a:p>
          <a:p>
            <a:r>
              <a:rPr lang="en-US" altLang="zh-CN" sz="1600" dirty="0">
                <a:latin typeface="等线" panose="02010600030101010101" pitchFamily="2" charset="-122"/>
                <a:cs typeface="Times New Roman" panose="02020603050405020304" pitchFamily="18" charset="0"/>
              </a:rPr>
              <a:t>2</a:t>
            </a:r>
            <a:r>
              <a:rPr lang="zh-CN" altLang="en-US" sz="1600" dirty="0">
                <a:latin typeface="等线" panose="02010600030101010101" pitchFamily="2" charset="-122"/>
                <a:cs typeface="Times New Roman" panose="02020603050405020304" pitchFamily="18" charset="0"/>
              </a:rPr>
              <a:t>、下载 </a:t>
            </a:r>
            <a:r>
              <a:rPr lang="en-US" altLang="zh-CN" sz="1600" dirty="0">
                <a:latin typeface="等线" panose="02010600030101010101" pitchFamily="2" charset="-122"/>
                <a:cs typeface="Times New Roman" panose="02020603050405020304" pitchFamily="18" charset="0"/>
              </a:rPr>
              <a:t>windows</a:t>
            </a:r>
            <a:r>
              <a:rPr lang="zh-CN" altLang="en-US" sz="1600" dirty="0">
                <a:latin typeface="等线" panose="02010600030101010101" pitchFamily="2" charset="-122"/>
                <a:cs typeface="Times New Roman" panose="02020603050405020304" pitchFamily="18" charset="0"/>
              </a:rPr>
              <a:t>下 </a:t>
            </a:r>
            <a:r>
              <a:rPr lang="en-US" altLang="zh-CN" sz="1600" dirty="0">
                <a:latin typeface="等线" panose="02010600030101010101" pitchFamily="2" charset="-122"/>
                <a:cs typeface="Times New Roman" panose="02020603050405020304" pitchFamily="18" charset="0"/>
              </a:rPr>
              <a:t>Grafana,</a:t>
            </a:r>
            <a:r>
              <a:rPr lang="en-US" altLang="zh-CN" sz="1600" dirty="0"/>
              <a:t> </a:t>
            </a:r>
            <a:r>
              <a:rPr lang="en-US" altLang="zh-CN" sz="1600" dirty="0">
                <a:hlinkClick r:id="rId2"/>
              </a:rPr>
              <a:t>https://grafana.com/get</a:t>
            </a:r>
            <a:endParaRPr lang="en-US" altLang="zh-CN" sz="1600" dirty="0"/>
          </a:p>
          <a:p>
            <a:r>
              <a:rPr lang="en-US" altLang="zh-CN" sz="1600" dirty="0"/>
              <a:t>3</a:t>
            </a:r>
            <a:r>
              <a:rPr lang="zh-CN" altLang="en-US" sz="1600" dirty="0"/>
              <a:t>、运行</a:t>
            </a:r>
            <a:r>
              <a:rPr lang="en-US" altLang="zh-CN" sz="1600" dirty="0" err="1"/>
              <a:t>influxdb</a:t>
            </a:r>
            <a:r>
              <a:rPr lang="en-US" altLang="zh-CN" sz="1600" dirty="0"/>
              <a:t>-</a:t>
            </a:r>
            <a:r>
              <a:rPr lang="zh-CN" altLang="en-US" sz="1600" dirty="0"/>
              <a:t>版本号下的</a:t>
            </a:r>
            <a:r>
              <a:rPr lang="en-US" altLang="zh-CN" sz="1600" dirty="0"/>
              <a:t>influx.exe</a:t>
            </a:r>
          </a:p>
          <a:p>
            <a:r>
              <a:rPr lang="en-US" altLang="zh-CN" sz="1600" dirty="0"/>
              <a:t>4</a:t>
            </a:r>
            <a:r>
              <a:rPr lang="zh-CN" altLang="en-US" sz="1600" dirty="0"/>
              <a:t>、运行</a:t>
            </a:r>
            <a:r>
              <a:rPr lang="en-US" altLang="zh-CN" sz="1600" dirty="0" err="1"/>
              <a:t>grafana</a:t>
            </a:r>
            <a:r>
              <a:rPr lang="en-US" altLang="zh-CN" sz="1600" dirty="0"/>
              <a:t>-</a:t>
            </a:r>
            <a:r>
              <a:rPr lang="zh-CN" altLang="en-US" sz="1600" dirty="0"/>
              <a:t>版本号下，</a:t>
            </a:r>
            <a:r>
              <a:rPr lang="en-US" altLang="zh-CN" sz="1600" dirty="0"/>
              <a:t>bin</a:t>
            </a:r>
            <a:r>
              <a:rPr lang="zh-CN" altLang="en-US" sz="1600" dirty="0"/>
              <a:t>目录下</a:t>
            </a:r>
            <a:r>
              <a:rPr lang="en-US" altLang="zh-CN" sz="1600" dirty="0"/>
              <a:t>grafana-server.exe</a:t>
            </a:r>
            <a:endParaRPr lang="zh-CN" altLang="en-US" sz="1600" dirty="0"/>
          </a:p>
          <a:p>
            <a:endParaRPr lang="en-US" altLang="zh-CN" sz="16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3356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14298</TotalTime>
  <Words>5471</Words>
  <Application>Microsoft Office PowerPoint</Application>
  <PresentationFormat>宽屏</PresentationFormat>
  <Paragraphs>791</Paragraphs>
  <Slides>88</Slides>
  <Notes>9</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88</vt:i4>
      </vt:variant>
    </vt:vector>
  </HeadingPairs>
  <TitlesOfParts>
    <vt:vector size="107" baseType="lpstr">
      <vt:lpstr>&amp;quot</vt:lpstr>
      <vt:lpstr>Helvetica Neue</vt:lpstr>
      <vt:lpstr>Inconsolata</vt:lpstr>
      <vt:lpstr>等线</vt:lpstr>
      <vt:lpstr>等线 Light</vt:lpstr>
      <vt:lpstr>宋体</vt:lpstr>
      <vt:lpstr>Microsoft YaHei</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Ocelot验证</vt:lpstr>
      <vt:lpstr>PowerPoint 演示文稿</vt:lpstr>
      <vt:lpstr>Docker</vt:lpstr>
      <vt:lpstr>Docker-镜像</vt:lpstr>
      <vt:lpstr>Docker-容器</vt:lpstr>
      <vt:lpstr>Docker-Dockefile</vt:lpstr>
      <vt:lpstr>Docker生成asp.net core镜像和运行</vt:lpstr>
      <vt:lpstr>Docker生成asp.net core镜像和运行</vt:lpstr>
      <vt:lpstr>PowerPoint 演示文稿</vt:lpstr>
      <vt:lpstr>APM-InfluxDB+Grafana</vt:lpstr>
      <vt:lpstr>APM-App.Metrics</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Exceptionless</vt:lpstr>
      <vt:lpstr>Dapper</vt:lpstr>
      <vt:lpstr>CAP定理</vt:lpstr>
      <vt:lpstr>最终一致性  </vt:lpstr>
      <vt:lpstr>最终一致性-补偿机制</vt:lpstr>
      <vt:lpstr>幂等和防重</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157</cp:revision>
  <dcterms:created xsi:type="dcterms:W3CDTF">2017-11-23T01:18:02Z</dcterms:created>
  <dcterms:modified xsi:type="dcterms:W3CDTF">2018-04-11T02:19:14Z</dcterms:modified>
</cp:coreProperties>
</file>